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3469" autoAdjust="0"/>
  </p:normalViewPr>
  <p:slideViewPr>
    <p:cSldViewPr snapToGrid="0">
      <p:cViewPr varScale="1">
        <p:scale>
          <a:sx n="53" d="100"/>
          <a:sy n="53" d="100"/>
        </p:scale>
        <p:origin x="141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7644D9-BB19-4D9B-BC1D-892670750628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00D275-0CEB-4A72-8FEE-C82169177EC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48099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Mankind Pharma was founded in 1991, and operations began around 1995. </a:t>
            </a:r>
          </a:p>
          <a:p>
            <a:r>
              <a:rPr lang="en-US" dirty="0"/>
              <a:t>The founders are Ramesh C. </a:t>
            </a:r>
            <a:r>
              <a:rPr lang="en-US" dirty="0" err="1"/>
              <a:t>Juneja</a:t>
            </a:r>
            <a:r>
              <a:rPr lang="en-US" dirty="0"/>
              <a:t> and Rajeev </a:t>
            </a:r>
            <a:r>
              <a:rPr lang="en-US" dirty="0" err="1"/>
              <a:t>Juneja</a:t>
            </a:r>
            <a:r>
              <a:rPr lang="en-US" dirty="0"/>
              <a:t>. </a:t>
            </a:r>
          </a:p>
          <a:p>
            <a:r>
              <a:rPr lang="en-US" dirty="0"/>
              <a:t>Headquartered in Delhi (Okhla Industrial Estate, Phase-III) in India. </a:t>
            </a:r>
          </a:p>
          <a:p>
            <a:r>
              <a:rPr lang="en-US" dirty="0"/>
              <a:t>Mankind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The company </a:t>
            </a:r>
            <a:r>
              <a:rPr lang="en-US" dirty="0" err="1"/>
              <a:t>emphasises</a:t>
            </a:r>
            <a:r>
              <a:rPr lang="en-US" dirty="0"/>
              <a:t> three core values: Quality, Affordability, and Accessibility—they say they want to provide affordable medicines even in remote/rural India.</a:t>
            </a:r>
          </a:p>
          <a:p>
            <a:r>
              <a:rPr lang="en-US" dirty="0"/>
              <a:t>Mankind Pharma develops, manufactures and markets pharmaceutical formulations across many therapeutic areas: anti-infectives, cardiovascular, gastrointestinal, anti-diabetic, neuro/CNS, respiratory, dermatology and more. </a:t>
            </a:r>
          </a:p>
          <a:p>
            <a:endParaRPr lang="en-US" dirty="0"/>
          </a:p>
          <a:p>
            <a:r>
              <a:rPr lang="en-US" dirty="0"/>
              <a:t>They also have a strong consumer-healthcare / OTC (over-the-counter) business: e.g., pregnancy test kits, condoms, antacids, vitamins. For example, products like “</a:t>
            </a:r>
            <a:r>
              <a:rPr lang="en-US" dirty="0" err="1"/>
              <a:t>Manforce</a:t>
            </a:r>
            <a:r>
              <a:rPr lang="en-US" dirty="0"/>
              <a:t>” (condoms) and “</a:t>
            </a:r>
            <a:r>
              <a:rPr lang="en-US" dirty="0" err="1"/>
              <a:t>Prega</a:t>
            </a:r>
            <a:r>
              <a:rPr lang="en-US" dirty="0"/>
              <a:t> News” (pregnancy test kit) are marketed by them. </a:t>
            </a:r>
          </a:p>
          <a:p>
            <a:endParaRPr lang="en-US" dirty="0"/>
          </a:p>
          <a:p>
            <a:r>
              <a:rPr lang="en-US" dirty="0"/>
              <a:t>Manufacturing: They have a large manufacturing base in India — 30+ industrial facilities across various states. As per their website: about 43.5 billion units installed capacity across oral dosage forms, syrups, vials, ampoules, etc. </a:t>
            </a:r>
          </a:p>
          <a:p>
            <a:endParaRPr lang="en-US" dirty="0"/>
          </a:p>
          <a:p>
            <a:r>
              <a:rPr lang="en-US" dirty="0"/>
              <a:t>R&amp;D: They have dedicated R&amp;D </a:t>
            </a:r>
            <a:r>
              <a:rPr lang="en-US" dirty="0" err="1"/>
              <a:t>centres</a:t>
            </a:r>
            <a:r>
              <a:rPr lang="en-US" dirty="0"/>
              <a:t> (e.g., at Manesar, Gurugram, Thane) working on advanced dosage forms (inhalation, ophthalmic, injectables) and have filed numerous ANDAs, DMFs etc.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0D275-0CEB-4A72-8FEE-C82169177ECC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1284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Mankind Pharma was founded in 1991, and operations began around 1995. </a:t>
            </a:r>
          </a:p>
          <a:p>
            <a:r>
              <a:rPr lang="en-US" dirty="0"/>
              <a:t>The founders are Ramesh C. </a:t>
            </a:r>
            <a:r>
              <a:rPr lang="en-US" dirty="0" err="1"/>
              <a:t>Juneja</a:t>
            </a:r>
            <a:r>
              <a:rPr lang="en-US" dirty="0"/>
              <a:t> and Rajeev </a:t>
            </a:r>
            <a:r>
              <a:rPr lang="en-US" dirty="0" err="1"/>
              <a:t>Juneja</a:t>
            </a:r>
            <a:r>
              <a:rPr lang="en-US" dirty="0"/>
              <a:t>. </a:t>
            </a:r>
          </a:p>
          <a:p>
            <a:r>
              <a:rPr lang="en-US" dirty="0"/>
              <a:t>Headquartered in Delhi (Okhla Industrial Estate, Phase-III) in India. </a:t>
            </a:r>
          </a:p>
          <a:p>
            <a:r>
              <a:rPr lang="en-US" dirty="0"/>
              <a:t>Mankind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The company </a:t>
            </a:r>
            <a:r>
              <a:rPr lang="en-US" dirty="0" err="1"/>
              <a:t>emphasises</a:t>
            </a:r>
            <a:r>
              <a:rPr lang="en-US" dirty="0"/>
              <a:t> three core values: Quality, Affordability, and Accessibility—they say they want to provide affordable medicines even in remote/rural India.</a:t>
            </a:r>
          </a:p>
          <a:p>
            <a:r>
              <a:rPr lang="en-US" dirty="0"/>
              <a:t>Mankind Pharma develops, manufactures and markets pharmaceutical formulations across many therapeutic areas: anti-infectives, cardiovascular, gastrointestinal, anti-diabetic, neuro/CNS, respiratory, dermatology and more. </a:t>
            </a:r>
          </a:p>
          <a:p>
            <a:endParaRPr lang="en-US" dirty="0"/>
          </a:p>
          <a:p>
            <a:r>
              <a:rPr lang="en-US" dirty="0"/>
              <a:t>They also have a strong consumer-healthcare / OTC (over-the-counter) business: e.g., pregnancy test kits, condoms, antacids, vitamins. For example, products like “</a:t>
            </a:r>
            <a:r>
              <a:rPr lang="en-US" dirty="0" err="1"/>
              <a:t>Manforce</a:t>
            </a:r>
            <a:r>
              <a:rPr lang="en-US" dirty="0"/>
              <a:t>” (condoms) and “</a:t>
            </a:r>
            <a:r>
              <a:rPr lang="en-US" dirty="0" err="1"/>
              <a:t>Prega</a:t>
            </a:r>
            <a:r>
              <a:rPr lang="en-US" dirty="0"/>
              <a:t> News” (pregnancy test kit) are marketed by them. </a:t>
            </a:r>
          </a:p>
          <a:p>
            <a:endParaRPr lang="en-US" dirty="0"/>
          </a:p>
          <a:p>
            <a:r>
              <a:rPr lang="en-US" dirty="0"/>
              <a:t>Manufacturing: They have a large manufacturing base in India — 30+ industrial facilities across various states. As per their website: about 43.5 billion units installed capacity across oral dosage forms, syrups, vials, ampoules, etc. </a:t>
            </a:r>
          </a:p>
          <a:p>
            <a:endParaRPr lang="en-US" dirty="0"/>
          </a:p>
          <a:p>
            <a:r>
              <a:rPr lang="en-US" dirty="0"/>
              <a:t>R&amp;D: They have dedicated R&amp;D </a:t>
            </a:r>
            <a:r>
              <a:rPr lang="en-US" dirty="0" err="1"/>
              <a:t>centres</a:t>
            </a:r>
            <a:r>
              <a:rPr lang="en-US" dirty="0"/>
              <a:t> (e.g., at Manesar, Gurugram, Thane) working on advanced dosage forms (inhalation, ophthalmic, injectables) and have filed numerous ANDAs, DMFs etc.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0D275-0CEB-4A72-8FEE-C82169177ECC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58964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662F5-62D1-4408-BB7E-87DB71FBA4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4A0F86-5A83-41DD-906E-2A44BEF5DF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6E270A-340A-4A31-A09C-92087BFFF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42F8CC-7371-4A6B-B203-9FF28D8C9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838D5-AAD2-4430-81CD-A4180546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60623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0FF4C-68BC-4FFD-9D41-375F8B13B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A43FE-8971-4998-B3D8-DEE81B76FF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7EDBD5-C643-4482-A247-36E9AF969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C523B7-562B-4818-8E16-C37A59CB5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5A0087-9C68-464C-8456-1BC1A9E62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6404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9AE26-26B8-4C5F-AA0E-E7D9C5A5C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3BB87F-EA99-45A2-A2E6-A40A0A341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27E1C-6536-4540-9AAA-9AA8574B2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013291-1752-4AB6-8C79-3983E2F1B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5B20FD-DEA0-4B78-AE4C-5B4604678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63184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74FF6-B571-4565-95FE-16EFCD60F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B8CD65-BCB6-4232-BD68-134EFB8E94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47CF19-02DF-4F6F-A13E-9E34FF860B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CE4192-7BF1-404C-8ED7-867377D74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8464E-0078-4F9E-AFC4-83AD62B1B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25CB15-1510-4447-A0D0-5BAB251AB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53540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07507-9869-497B-A76E-9FC071FD3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BCC3E-E7AC-4069-8753-1E65B1B057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5710D4-643A-4E98-847F-3ABA0D5599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EDA2FE-D245-4CF0-A300-2372A843A4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BFFB3D-4E62-43E4-8852-0870696C41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2C3329-2A23-43E8-AA3A-1B8CB5AA3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38CDD7-931E-49DC-8120-1A22015EF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B6ACA3-3E7A-4D73-9E38-8235569CB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86854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C70D7-B624-4BF9-B7D7-64748E264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A9DC5A-6233-445A-99F6-45B530AA1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77D18F-E95E-4FCF-AE8E-F3AC24830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AA26F9-A876-455A-8652-E1B5A39B8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4274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47D18C-C6BD-42E5-AF7F-91361D3A2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945CDC-7564-485E-99A3-54005CB19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C2E73B-9E33-4DE1-970F-C24C1489C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1367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D3965-DC75-4F43-BA01-FFF91BAAC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2971B-C099-4C97-9C85-B4C8193EF1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463906-30E5-4091-BF6C-6512E4233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871A3E-D25F-4AAD-9777-E6D1E3A34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4F6508-5442-4E38-AB12-F0D9F3D39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EDD2F2-B543-4C49-8CC0-64204E41A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26094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15489-F738-4F64-8833-513DA5A2E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0F3020-3F2C-4EA7-8435-808206625A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353903-9515-4B1D-9E02-A44D7E55FA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A3320B-6AA3-4CF2-A90A-DD14DF8F7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B4842A-8665-4A4D-A45B-9A14B4F97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F89442-658A-4675-BBA2-755722DE5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74334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DE046-7C90-476F-A7C6-1299543D0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2885B3-590E-4ADD-8155-D849643E46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CD9B1-8593-4741-89F3-A9D647359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A26D3-4CF8-4B04-9370-846CB2AAA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7850DB-1F89-49E5-A0BD-58F48F87C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54906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333EDA4-06A9-4510-8D5F-48621BF29D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87878C-BDC0-4930-925B-66972B1F27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4E234-CAA2-480C-AABB-972975E4F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1EB33-D488-4B09-AC25-3BA1857EA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11425A-E62A-4C54-8198-262E36A76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55078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730406-C8D6-46AA-88BA-8F05FF25B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C341FF-DCFE-4C19-9A9D-E0DA729C8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23C13D-63A2-4EDD-8A0A-C3D5BCE39D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55EC7B-993C-4749-BCA5-FBCC215A2A35}" type="datetimeFigureOut">
              <a:rPr lang="en-IN" smtClean="0"/>
              <a:t>13-11-2025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715F7-8830-45B9-A5B9-4E241C5C7E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C288AB-18CE-4119-AE08-8AB73D9061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6439D-4845-4362-A262-8DC0DE3015A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08562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22176-B22E-46A6-9534-59C6DC7E03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C52566-02B3-4E42-A231-A1B56357E4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FA3EA1-C375-4E9D-8A79-04E6773109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95251" cy="6730167"/>
          </a:xfrm>
          <a:prstGeom prst="rect">
            <a:avLst/>
          </a:prstGeom>
        </p:spPr>
      </p:pic>
      <p:pic>
        <p:nvPicPr>
          <p:cNvPr id="4" name="ElevenLabs_2025-11-13T16_02_00_Brian_pre_sp84_s54_sb68_se23_b_m2">
            <a:hlinkClick r:id="" action="ppaction://media"/>
            <a:extLst>
              <a:ext uri="{FF2B5EF4-FFF2-40B4-BE49-F238E27FC236}">
                <a16:creationId xmlns:a16="http://schemas.microsoft.com/office/drawing/2014/main" id="{5FB32FB0-3000-429B-B6B9-0346BE9927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30818" y="61205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18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1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22176-B22E-46A6-9534-59C6DC7E03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C52566-02B3-4E42-A231-A1B56357E4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FA3EA1-C375-4E9D-8A79-04E6773109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095251" cy="6730167"/>
          </a:xfrm>
          <a:prstGeom prst="rect">
            <a:avLst/>
          </a:prstGeom>
        </p:spPr>
      </p:pic>
      <p:pic>
        <p:nvPicPr>
          <p:cNvPr id="6" name="ElevenLabs_2025-11-13T16_25_21_Bill_pre_sp85_s50_sb68_se0_b_m2">
            <a:hlinkClick r:id="" action="ppaction://media"/>
            <a:extLst>
              <a:ext uri="{FF2B5EF4-FFF2-40B4-BE49-F238E27FC236}">
                <a16:creationId xmlns:a16="http://schemas.microsoft.com/office/drawing/2014/main" id="{2936421E-5D0E-41D6-8E26-704BD7E8E2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05616" y="5980176"/>
            <a:ext cx="609600" cy="569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69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7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480</Words>
  <Application>Microsoft Office PowerPoint</Application>
  <PresentationFormat>Widescreen</PresentationFormat>
  <Paragraphs>30</Paragraphs>
  <Slides>2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chitranshu6794@outlook.com</dc:creator>
  <cp:lastModifiedBy>chitranshu6794@outlook.com</cp:lastModifiedBy>
  <cp:revision>3</cp:revision>
  <dcterms:created xsi:type="dcterms:W3CDTF">2025-11-13T16:09:07Z</dcterms:created>
  <dcterms:modified xsi:type="dcterms:W3CDTF">2025-11-13T16:32:49Z</dcterms:modified>
</cp:coreProperties>
</file>