
<file path=[Content_Types].xml><?xml version="1.0" encoding="utf-8"?>
<Types xmlns="http://schemas.openxmlformats.org/package/2006/content-types">
  <Default Extension="bin" ContentType="image/unknown"/>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7" r:id="rId3"/>
    <p:sldId id="258" r:id="rId4"/>
    <p:sldId id="260" r:id="rId5"/>
    <p:sldId id="261" r:id="rId6"/>
    <p:sldId id="279" r:id="rId7"/>
    <p:sldId id="280" r:id="rId8"/>
    <p:sldId id="281" r:id="rId9"/>
    <p:sldId id="282" r:id="rId10"/>
    <p:sldId id="300" r:id="rId11"/>
    <p:sldId id="296" r:id="rId12"/>
    <p:sldId id="297" r:id="rId13"/>
    <p:sldId id="298" r:id="rId14"/>
    <p:sldId id="283" r:id="rId15"/>
    <p:sldId id="284" r:id="rId16"/>
    <p:sldId id="285" r:id="rId17"/>
    <p:sldId id="286" r:id="rId18"/>
    <p:sldId id="287" r:id="rId19"/>
    <p:sldId id="288" r:id="rId20"/>
    <p:sldId id="289" r:id="rId21"/>
    <p:sldId id="290" r:id="rId22"/>
    <p:sldId id="291" r:id="rId23"/>
    <p:sldId id="292" r:id="rId24"/>
    <p:sldId id="294" r:id="rId25"/>
    <p:sldId id="299" r:id="rId26"/>
    <p:sldId id="295" r:id="rId27"/>
    <p:sldId id="278"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7"/>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diagrams/_rels/data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image" Target="../media/image26.jpg"/><Relationship Id="rId5" Type="http://schemas.openxmlformats.org/officeDocument/2006/relationships/image" Target="../media/image30.png"/><Relationship Id="rId4" Type="http://schemas.openxmlformats.org/officeDocument/2006/relationships/image" Target="../media/image29.png"/></Relationships>
</file>

<file path=ppt/diagrams/_rels/data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image" Target="../media/image31.png"/><Relationship Id="rId5" Type="http://schemas.openxmlformats.org/officeDocument/2006/relationships/image" Target="../media/image35.png"/><Relationship Id="rId4" Type="http://schemas.openxmlformats.org/officeDocument/2006/relationships/image" Target="../media/image34.png"/></Relationships>
</file>

<file path=ppt/diagrams/_rels/drawing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image" Target="../media/image26.jpg"/><Relationship Id="rId5" Type="http://schemas.openxmlformats.org/officeDocument/2006/relationships/image" Target="../media/image30.png"/><Relationship Id="rId4" Type="http://schemas.openxmlformats.org/officeDocument/2006/relationships/image" Target="../media/image29.png"/></Relationships>
</file>

<file path=ppt/diagrams/_rels/drawing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image" Target="../media/image31.png"/><Relationship Id="rId5" Type="http://schemas.openxmlformats.org/officeDocument/2006/relationships/image" Target="../media/image35.png"/><Relationship Id="rId4" Type="http://schemas.openxmlformats.org/officeDocument/2006/relationships/image" Target="../media/image34.png"/></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3CD6BE9-9279-41B7-A43A-163A3398C8B6}" type="doc">
      <dgm:prSet loTypeId="urn:microsoft.com/office/officeart/2005/8/layout/vList2" loCatId="list" qsTypeId="urn:microsoft.com/office/officeart/2005/8/quickstyle/simple1" qsCatId="simple" csTypeId="urn:microsoft.com/office/officeart/2005/8/colors/accent0_3" csCatId="mainScheme" phldr="1"/>
      <dgm:spPr/>
      <dgm:t>
        <a:bodyPr/>
        <a:lstStyle/>
        <a:p>
          <a:endParaRPr lang="en-AE"/>
        </a:p>
      </dgm:t>
    </dgm:pt>
    <dgm:pt modelId="{134C72A8-EB14-4187-B144-C7142107F3D3}">
      <dgm:prSet custT="1"/>
      <dgm:spPr/>
      <dgm:t>
        <a:bodyPr/>
        <a:lstStyle/>
        <a:p>
          <a:r>
            <a:rPr lang="en-US" sz="2000" dirty="0">
              <a:latin typeface="+mj-lt"/>
            </a:rPr>
            <a:t>Don’t use mobile phones during training, keep in silent mode</a:t>
          </a:r>
          <a:endParaRPr lang="en-AE" sz="2000" dirty="0">
            <a:latin typeface="+mj-lt"/>
          </a:endParaRPr>
        </a:p>
      </dgm:t>
    </dgm:pt>
    <dgm:pt modelId="{7A8A40E1-37AD-4A0F-9F18-2BA9D484695A}" type="parTrans" cxnId="{08B15FB6-577C-4E42-A3FF-B0A946619CB5}">
      <dgm:prSet/>
      <dgm:spPr/>
      <dgm:t>
        <a:bodyPr/>
        <a:lstStyle/>
        <a:p>
          <a:endParaRPr lang="en-AE"/>
        </a:p>
      </dgm:t>
    </dgm:pt>
    <dgm:pt modelId="{0B0E0936-3325-4DFA-A450-D296B9D10573}" type="sibTrans" cxnId="{08B15FB6-577C-4E42-A3FF-B0A946619CB5}">
      <dgm:prSet/>
      <dgm:spPr/>
      <dgm:t>
        <a:bodyPr/>
        <a:lstStyle/>
        <a:p>
          <a:endParaRPr lang="en-AE"/>
        </a:p>
      </dgm:t>
    </dgm:pt>
    <dgm:pt modelId="{A1781CF9-201C-47A1-8C45-F8FBC3FDD2F0}">
      <dgm:prSet custT="1"/>
      <dgm:spPr>
        <a:solidFill>
          <a:schemeClr val="tx2">
            <a:lumMod val="50000"/>
          </a:schemeClr>
        </a:solidFill>
      </dgm:spPr>
      <dgm:t>
        <a:bodyPr/>
        <a:lstStyle/>
        <a:p>
          <a:r>
            <a:rPr lang="en-US" sz="2000" kern="1200" dirty="0">
              <a:latin typeface="+mj-lt"/>
              <a:ea typeface="Tahoma" panose="020B0604030504040204" pitchFamily="34" charset="0"/>
              <a:cs typeface="Tahoma" panose="020B0604030504040204" pitchFamily="34" charset="0"/>
            </a:rPr>
            <a:t>Know</a:t>
          </a:r>
          <a:r>
            <a:rPr lang="en-US" sz="2000" kern="1200" dirty="0">
              <a:latin typeface="+mj-lt"/>
            </a:rPr>
            <a:t> </a:t>
          </a:r>
          <a:r>
            <a:rPr lang="en-US" sz="2000" kern="1200" dirty="0">
              <a:latin typeface="+mj-lt"/>
              <a:ea typeface="Tahoma" panose="020B0604030504040204" pitchFamily="34" charset="0"/>
              <a:cs typeface="Tahoma" panose="020B0604030504040204" pitchFamily="34" charset="0"/>
            </a:rPr>
            <a:t>your</a:t>
          </a:r>
          <a:r>
            <a:rPr lang="en-US" sz="2000" kern="1200" dirty="0">
              <a:latin typeface="+mj-lt"/>
            </a:rPr>
            <a:t> nearest muster point</a:t>
          </a:r>
          <a:endParaRPr lang="en-AE" sz="2000" kern="1200" dirty="0">
            <a:latin typeface="+mj-lt"/>
          </a:endParaRPr>
        </a:p>
      </dgm:t>
    </dgm:pt>
    <dgm:pt modelId="{79466130-1AA0-4AD2-9D7F-64F6C6947CEA}" type="parTrans" cxnId="{B3A118D3-59DD-48CD-BD0C-5D75689F80F8}">
      <dgm:prSet/>
      <dgm:spPr/>
      <dgm:t>
        <a:bodyPr/>
        <a:lstStyle/>
        <a:p>
          <a:endParaRPr lang="en-AE"/>
        </a:p>
      </dgm:t>
    </dgm:pt>
    <dgm:pt modelId="{D470AF51-0BA4-4EF8-82E2-CED27484D559}" type="sibTrans" cxnId="{B3A118D3-59DD-48CD-BD0C-5D75689F80F8}">
      <dgm:prSet/>
      <dgm:spPr/>
      <dgm:t>
        <a:bodyPr/>
        <a:lstStyle/>
        <a:p>
          <a:endParaRPr lang="en-AE"/>
        </a:p>
      </dgm:t>
    </dgm:pt>
    <dgm:pt modelId="{CDE008AB-412A-4F04-829E-4031B8239C45}">
      <dgm:prSet custT="1"/>
      <dgm:spPr/>
      <dgm:t>
        <a:bodyPr/>
        <a:lstStyle/>
        <a:p>
          <a:r>
            <a:rPr lang="en-US" sz="2000" dirty="0">
              <a:latin typeface="+mj-lt"/>
              <a:ea typeface="Tahoma" panose="020B0604030504040204" pitchFamily="34" charset="0"/>
              <a:cs typeface="Tahoma" panose="020B0604030504040204" pitchFamily="34" charset="0"/>
            </a:rPr>
            <a:t>Aware of trip hazards while going to muster point</a:t>
          </a:r>
          <a:endParaRPr lang="en-AE" sz="2000" dirty="0">
            <a:latin typeface="+mj-lt"/>
            <a:ea typeface="Tahoma" panose="020B0604030504040204" pitchFamily="34" charset="0"/>
            <a:cs typeface="Tahoma" panose="020B0604030504040204" pitchFamily="34" charset="0"/>
          </a:endParaRPr>
        </a:p>
      </dgm:t>
    </dgm:pt>
    <dgm:pt modelId="{EFB390E3-FBEF-4ACB-9F08-DDD02E36F88A}" type="parTrans" cxnId="{3F6E8F94-5F13-42C9-B921-33A7F0861C2B}">
      <dgm:prSet/>
      <dgm:spPr/>
      <dgm:t>
        <a:bodyPr/>
        <a:lstStyle/>
        <a:p>
          <a:endParaRPr lang="en-AE"/>
        </a:p>
      </dgm:t>
    </dgm:pt>
    <dgm:pt modelId="{1CE11D3E-2A6E-4A84-9669-A8B422B81022}" type="sibTrans" cxnId="{3F6E8F94-5F13-42C9-B921-33A7F0861C2B}">
      <dgm:prSet/>
      <dgm:spPr/>
      <dgm:t>
        <a:bodyPr/>
        <a:lstStyle/>
        <a:p>
          <a:endParaRPr lang="en-AE"/>
        </a:p>
      </dgm:t>
    </dgm:pt>
    <dgm:pt modelId="{3C5AC161-ECA7-426B-A33A-DE25088BF8D3}">
      <dgm:prSet custT="1"/>
      <dgm:spPr>
        <a:solidFill>
          <a:schemeClr val="tx2">
            <a:lumMod val="50000"/>
          </a:schemeClr>
        </a:solidFill>
      </dgm:spPr>
      <dgm:t>
        <a:bodyPr/>
        <a:lstStyle/>
        <a:p>
          <a:r>
            <a:rPr lang="en-US" sz="2000" kern="1200" dirty="0">
              <a:latin typeface="+mj-lt"/>
            </a:rPr>
            <a:t>Know where the fire extinguisher </a:t>
          </a:r>
          <a:r>
            <a:rPr lang="en-US" sz="2000" kern="1200" dirty="0">
              <a:latin typeface="+mj-lt"/>
              <a:ea typeface="Tahoma" panose="020B0604030504040204" pitchFamily="34" charset="0"/>
              <a:cs typeface="Tahoma" panose="020B0604030504040204" pitchFamily="34" charset="0"/>
            </a:rPr>
            <a:t>located</a:t>
          </a:r>
          <a:endParaRPr lang="en-AE" sz="2000" kern="1200" dirty="0">
            <a:latin typeface="+mj-lt"/>
            <a:ea typeface="Tahoma" panose="020B0604030504040204" pitchFamily="34" charset="0"/>
            <a:cs typeface="Tahoma" panose="020B0604030504040204" pitchFamily="34" charset="0"/>
          </a:endParaRPr>
        </a:p>
      </dgm:t>
    </dgm:pt>
    <dgm:pt modelId="{53C7B0B4-356D-492B-BF61-D452B6E7D622}" type="parTrans" cxnId="{2AFC4E9C-E16A-4ACC-9FE7-B305BCF45052}">
      <dgm:prSet/>
      <dgm:spPr/>
      <dgm:t>
        <a:bodyPr/>
        <a:lstStyle/>
        <a:p>
          <a:endParaRPr lang="en-AE"/>
        </a:p>
      </dgm:t>
    </dgm:pt>
    <dgm:pt modelId="{BE4BA6EB-4DC7-4A79-AEBF-D356ECE7F680}" type="sibTrans" cxnId="{2AFC4E9C-E16A-4ACC-9FE7-B305BCF45052}">
      <dgm:prSet/>
      <dgm:spPr/>
      <dgm:t>
        <a:bodyPr/>
        <a:lstStyle/>
        <a:p>
          <a:endParaRPr lang="en-AE"/>
        </a:p>
      </dgm:t>
    </dgm:pt>
    <dgm:pt modelId="{845FA0B4-8AD3-4394-8AA9-8990D7C27C97}">
      <dgm:prSet custT="1"/>
      <dgm:spPr/>
      <dgm:t>
        <a:bodyPr/>
        <a:lstStyle/>
        <a:p>
          <a:r>
            <a:rPr lang="en-US" sz="2000" kern="1200" dirty="0">
              <a:latin typeface="+mj-lt"/>
            </a:rPr>
            <a:t>Know where the first aid kit </a:t>
          </a:r>
          <a:r>
            <a:rPr lang="en-US" sz="2000" kern="1200" dirty="0">
              <a:latin typeface="+mj-lt"/>
              <a:ea typeface="Tahoma" panose="020B0604030504040204" pitchFamily="34" charset="0"/>
              <a:cs typeface="Tahoma" panose="020B0604030504040204" pitchFamily="34" charset="0"/>
            </a:rPr>
            <a:t>located</a:t>
          </a:r>
          <a:endParaRPr lang="en-AE" sz="2000" kern="1200" dirty="0">
            <a:latin typeface="+mj-lt"/>
            <a:ea typeface="Tahoma" panose="020B0604030504040204" pitchFamily="34" charset="0"/>
            <a:cs typeface="Tahoma" panose="020B0604030504040204" pitchFamily="34" charset="0"/>
          </a:endParaRPr>
        </a:p>
      </dgm:t>
    </dgm:pt>
    <dgm:pt modelId="{56E05519-126F-4928-8CE9-B8BC42CA5738}" type="parTrans" cxnId="{0B04E0C4-8800-4C8F-B8E1-97510E53F9FF}">
      <dgm:prSet/>
      <dgm:spPr/>
      <dgm:t>
        <a:bodyPr/>
        <a:lstStyle/>
        <a:p>
          <a:endParaRPr lang="en-AE"/>
        </a:p>
      </dgm:t>
    </dgm:pt>
    <dgm:pt modelId="{EA50A8CC-56AE-4500-B1A8-D9D3F54154E1}" type="sibTrans" cxnId="{0B04E0C4-8800-4C8F-B8E1-97510E53F9FF}">
      <dgm:prSet/>
      <dgm:spPr/>
      <dgm:t>
        <a:bodyPr/>
        <a:lstStyle/>
        <a:p>
          <a:endParaRPr lang="en-AE"/>
        </a:p>
      </dgm:t>
    </dgm:pt>
    <dgm:pt modelId="{64D8D81D-7BAC-4E4C-A4A0-631406A61B62}">
      <dgm:prSet custT="1"/>
      <dgm:spPr>
        <a:solidFill>
          <a:schemeClr val="tx2">
            <a:lumMod val="50000"/>
          </a:schemeClr>
        </a:solidFill>
      </dgm:spPr>
      <dgm:t>
        <a:bodyPr/>
        <a:lstStyle/>
        <a:p>
          <a:r>
            <a:rPr lang="en-US" sz="2000" dirty="0">
              <a:latin typeface="+mj-lt"/>
            </a:rPr>
            <a:t>Know where the washroom located</a:t>
          </a:r>
          <a:endParaRPr lang="en-AE" sz="2000" dirty="0">
            <a:latin typeface="+mj-lt"/>
          </a:endParaRPr>
        </a:p>
      </dgm:t>
    </dgm:pt>
    <dgm:pt modelId="{E85FA173-6EA6-4AD7-BDFB-356536C2BD75}" type="parTrans" cxnId="{E37F2043-A373-499B-9862-B1B2254C18F9}">
      <dgm:prSet/>
      <dgm:spPr/>
      <dgm:t>
        <a:bodyPr/>
        <a:lstStyle/>
        <a:p>
          <a:endParaRPr lang="en-AE"/>
        </a:p>
      </dgm:t>
    </dgm:pt>
    <dgm:pt modelId="{FEA24772-CCE2-43BD-ABAD-80F0E7498455}" type="sibTrans" cxnId="{E37F2043-A373-499B-9862-B1B2254C18F9}">
      <dgm:prSet/>
      <dgm:spPr/>
      <dgm:t>
        <a:bodyPr/>
        <a:lstStyle/>
        <a:p>
          <a:endParaRPr lang="en-AE"/>
        </a:p>
      </dgm:t>
    </dgm:pt>
    <dgm:pt modelId="{A17617F5-AFFB-4947-8B47-E3305E8518D8}" type="pres">
      <dgm:prSet presAssocID="{83CD6BE9-9279-41B7-A43A-163A3398C8B6}" presName="linear" presStyleCnt="0">
        <dgm:presLayoutVars>
          <dgm:animLvl val="lvl"/>
          <dgm:resizeHandles val="exact"/>
        </dgm:presLayoutVars>
      </dgm:prSet>
      <dgm:spPr/>
    </dgm:pt>
    <dgm:pt modelId="{828C4F8B-0C28-4BA7-9ABC-47C2E7606772}" type="pres">
      <dgm:prSet presAssocID="{134C72A8-EB14-4187-B144-C7142107F3D3}" presName="parentText" presStyleLbl="node1" presStyleIdx="0" presStyleCnt="6" custScaleY="110769">
        <dgm:presLayoutVars>
          <dgm:chMax val="0"/>
          <dgm:bulletEnabled val="1"/>
        </dgm:presLayoutVars>
      </dgm:prSet>
      <dgm:spPr/>
    </dgm:pt>
    <dgm:pt modelId="{B5026461-F66C-4D65-ADDB-DAB254CA02BC}" type="pres">
      <dgm:prSet presAssocID="{0B0E0936-3325-4DFA-A450-D296B9D10573}" presName="spacer" presStyleCnt="0"/>
      <dgm:spPr/>
    </dgm:pt>
    <dgm:pt modelId="{4EAB02B4-DE77-41A1-A59C-828927635B2C}" type="pres">
      <dgm:prSet presAssocID="{A1781CF9-201C-47A1-8C45-F8FBC3FDD2F0}" presName="parentText" presStyleLbl="node1" presStyleIdx="1" presStyleCnt="6" custScaleY="110769">
        <dgm:presLayoutVars>
          <dgm:chMax val="0"/>
          <dgm:bulletEnabled val="1"/>
        </dgm:presLayoutVars>
      </dgm:prSet>
      <dgm:spPr/>
    </dgm:pt>
    <dgm:pt modelId="{2BD40748-2008-4EF1-9249-9A86D5EFC283}" type="pres">
      <dgm:prSet presAssocID="{D470AF51-0BA4-4EF8-82E2-CED27484D559}" presName="spacer" presStyleCnt="0"/>
      <dgm:spPr/>
    </dgm:pt>
    <dgm:pt modelId="{39D029CD-8695-48DA-AB25-9409ACD6F3FA}" type="pres">
      <dgm:prSet presAssocID="{CDE008AB-412A-4F04-829E-4031B8239C45}" presName="parentText" presStyleLbl="node1" presStyleIdx="2" presStyleCnt="6" custScaleY="110769">
        <dgm:presLayoutVars>
          <dgm:chMax val="0"/>
          <dgm:bulletEnabled val="1"/>
        </dgm:presLayoutVars>
      </dgm:prSet>
      <dgm:spPr/>
    </dgm:pt>
    <dgm:pt modelId="{23EA5D10-5BD4-48E5-B1AA-88F1F2D9AE8C}" type="pres">
      <dgm:prSet presAssocID="{1CE11D3E-2A6E-4A84-9669-A8B422B81022}" presName="spacer" presStyleCnt="0"/>
      <dgm:spPr/>
    </dgm:pt>
    <dgm:pt modelId="{FC7ED969-C23C-4FFD-A351-04917EEF6BC3}" type="pres">
      <dgm:prSet presAssocID="{3C5AC161-ECA7-426B-A33A-DE25088BF8D3}" presName="parentText" presStyleLbl="node1" presStyleIdx="3" presStyleCnt="6" custScaleY="110769">
        <dgm:presLayoutVars>
          <dgm:chMax val="0"/>
          <dgm:bulletEnabled val="1"/>
        </dgm:presLayoutVars>
      </dgm:prSet>
      <dgm:spPr/>
    </dgm:pt>
    <dgm:pt modelId="{333B8FC4-CBCB-479E-BAD7-794EB5FDA8FE}" type="pres">
      <dgm:prSet presAssocID="{BE4BA6EB-4DC7-4A79-AEBF-D356ECE7F680}" presName="spacer" presStyleCnt="0"/>
      <dgm:spPr/>
    </dgm:pt>
    <dgm:pt modelId="{1245BB4E-CC37-4F91-B9B7-4C697462AA5B}" type="pres">
      <dgm:prSet presAssocID="{845FA0B4-8AD3-4394-8AA9-8990D7C27C97}" presName="parentText" presStyleLbl="node1" presStyleIdx="4" presStyleCnt="6" custScaleY="110769">
        <dgm:presLayoutVars>
          <dgm:chMax val="0"/>
          <dgm:bulletEnabled val="1"/>
        </dgm:presLayoutVars>
      </dgm:prSet>
      <dgm:spPr/>
    </dgm:pt>
    <dgm:pt modelId="{0A461A17-FDD9-4499-AB6E-0A0B22C40426}" type="pres">
      <dgm:prSet presAssocID="{EA50A8CC-56AE-4500-B1A8-D9D3F54154E1}" presName="spacer" presStyleCnt="0"/>
      <dgm:spPr/>
    </dgm:pt>
    <dgm:pt modelId="{F850294A-A2B1-4F4B-B59C-9D3747FB520B}" type="pres">
      <dgm:prSet presAssocID="{64D8D81D-7BAC-4E4C-A4A0-631406A61B62}" presName="parentText" presStyleLbl="node1" presStyleIdx="5" presStyleCnt="6" custScaleY="110769">
        <dgm:presLayoutVars>
          <dgm:chMax val="0"/>
          <dgm:bulletEnabled val="1"/>
        </dgm:presLayoutVars>
      </dgm:prSet>
      <dgm:spPr/>
    </dgm:pt>
  </dgm:ptLst>
  <dgm:cxnLst>
    <dgm:cxn modelId="{5E77111D-D8E1-49CE-95E0-02394A03121D}" type="presOf" srcId="{A1781CF9-201C-47A1-8C45-F8FBC3FDD2F0}" destId="{4EAB02B4-DE77-41A1-A59C-828927635B2C}" srcOrd="0" destOrd="0" presId="urn:microsoft.com/office/officeart/2005/8/layout/vList2"/>
    <dgm:cxn modelId="{E0A1B41F-E820-4E70-BD2D-EBC6D28CB7A4}" type="presOf" srcId="{64D8D81D-7BAC-4E4C-A4A0-631406A61B62}" destId="{F850294A-A2B1-4F4B-B59C-9D3747FB520B}" srcOrd="0" destOrd="0" presId="urn:microsoft.com/office/officeart/2005/8/layout/vList2"/>
    <dgm:cxn modelId="{E37F2043-A373-499B-9862-B1B2254C18F9}" srcId="{83CD6BE9-9279-41B7-A43A-163A3398C8B6}" destId="{64D8D81D-7BAC-4E4C-A4A0-631406A61B62}" srcOrd="5" destOrd="0" parTransId="{E85FA173-6EA6-4AD7-BDFB-356536C2BD75}" sibTransId="{FEA24772-CCE2-43BD-ABAD-80F0E7498455}"/>
    <dgm:cxn modelId="{1ADF9949-05EA-4E8F-AB24-1B254D4FCC1F}" type="presOf" srcId="{CDE008AB-412A-4F04-829E-4031B8239C45}" destId="{39D029CD-8695-48DA-AB25-9409ACD6F3FA}" srcOrd="0" destOrd="0" presId="urn:microsoft.com/office/officeart/2005/8/layout/vList2"/>
    <dgm:cxn modelId="{3F6E8F94-5F13-42C9-B921-33A7F0861C2B}" srcId="{83CD6BE9-9279-41B7-A43A-163A3398C8B6}" destId="{CDE008AB-412A-4F04-829E-4031B8239C45}" srcOrd="2" destOrd="0" parTransId="{EFB390E3-FBEF-4ACB-9F08-DDD02E36F88A}" sibTransId="{1CE11D3E-2A6E-4A84-9669-A8B422B81022}"/>
    <dgm:cxn modelId="{CE51E699-673F-40E5-A9FB-606ACC494B9A}" type="presOf" srcId="{845FA0B4-8AD3-4394-8AA9-8990D7C27C97}" destId="{1245BB4E-CC37-4F91-B9B7-4C697462AA5B}" srcOrd="0" destOrd="0" presId="urn:microsoft.com/office/officeart/2005/8/layout/vList2"/>
    <dgm:cxn modelId="{2AFC4E9C-E16A-4ACC-9FE7-B305BCF45052}" srcId="{83CD6BE9-9279-41B7-A43A-163A3398C8B6}" destId="{3C5AC161-ECA7-426B-A33A-DE25088BF8D3}" srcOrd="3" destOrd="0" parTransId="{53C7B0B4-356D-492B-BF61-D452B6E7D622}" sibTransId="{BE4BA6EB-4DC7-4A79-AEBF-D356ECE7F680}"/>
    <dgm:cxn modelId="{F42AE1AA-9231-46F9-A3FA-D17F0913F84C}" type="presOf" srcId="{83CD6BE9-9279-41B7-A43A-163A3398C8B6}" destId="{A17617F5-AFFB-4947-8B47-E3305E8518D8}" srcOrd="0" destOrd="0" presId="urn:microsoft.com/office/officeart/2005/8/layout/vList2"/>
    <dgm:cxn modelId="{08B15FB6-577C-4E42-A3FF-B0A946619CB5}" srcId="{83CD6BE9-9279-41B7-A43A-163A3398C8B6}" destId="{134C72A8-EB14-4187-B144-C7142107F3D3}" srcOrd="0" destOrd="0" parTransId="{7A8A40E1-37AD-4A0F-9F18-2BA9D484695A}" sibTransId="{0B0E0936-3325-4DFA-A450-D296B9D10573}"/>
    <dgm:cxn modelId="{0B04E0C4-8800-4C8F-B8E1-97510E53F9FF}" srcId="{83CD6BE9-9279-41B7-A43A-163A3398C8B6}" destId="{845FA0B4-8AD3-4394-8AA9-8990D7C27C97}" srcOrd="4" destOrd="0" parTransId="{56E05519-126F-4928-8CE9-B8BC42CA5738}" sibTransId="{EA50A8CC-56AE-4500-B1A8-D9D3F54154E1}"/>
    <dgm:cxn modelId="{C832A9CD-BE90-49D7-9FAD-5243528C7DB5}" type="presOf" srcId="{3C5AC161-ECA7-426B-A33A-DE25088BF8D3}" destId="{FC7ED969-C23C-4FFD-A351-04917EEF6BC3}" srcOrd="0" destOrd="0" presId="urn:microsoft.com/office/officeart/2005/8/layout/vList2"/>
    <dgm:cxn modelId="{D418AFCF-4C0A-4BBA-A96A-8F614C492570}" type="presOf" srcId="{134C72A8-EB14-4187-B144-C7142107F3D3}" destId="{828C4F8B-0C28-4BA7-9ABC-47C2E7606772}" srcOrd="0" destOrd="0" presId="urn:microsoft.com/office/officeart/2005/8/layout/vList2"/>
    <dgm:cxn modelId="{B3A118D3-59DD-48CD-BD0C-5D75689F80F8}" srcId="{83CD6BE9-9279-41B7-A43A-163A3398C8B6}" destId="{A1781CF9-201C-47A1-8C45-F8FBC3FDD2F0}" srcOrd="1" destOrd="0" parTransId="{79466130-1AA0-4AD2-9D7F-64F6C6947CEA}" sibTransId="{D470AF51-0BA4-4EF8-82E2-CED27484D559}"/>
    <dgm:cxn modelId="{560FA632-E38C-440E-830A-1D46FEA0F4E8}" type="presParOf" srcId="{A17617F5-AFFB-4947-8B47-E3305E8518D8}" destId="{828C4F8B-0C28-4BA7-9ABC-47C2E7606772}" srcOrd="0" destOrd="0" presId="urn:microsoft.com/office/officeart/2005/8/layout/vList2"/>
    <dgm:cxn modelId="{5F840C8B-19F1-44D3-91A7-17694D7DF7DC}" type="presParOf" srcId="{A17617F5-AFFB-4947-8B47-E3305E8518D8}" destId="{B5026461-F66C-4D65-ADDB-DAB254CA02BC}" srcOrd="1" destOrd="0" presId="urn:microsoft.com/office/officeart/2005/8/layout/vList2"/>
    <dgm:cxn modelId="{6EE850B9-8DDB-46AA-9D4C-8C35A3395270}" type="presParOf" srcId="{A17617F5-AFFB-4947-8B47-E3305E8518D8}" destId="{4EAB02B4-DE77-41A1-A59C-828927635B2C}" srcOrd="2" destOrd="0" presId="urn:microsoft.com/office/officeart/2005/8/layout/vList2"/>
    <dgm:cxn modelId="{191A3680-D69C-4540-9E16-A0818A9A1C4F}" type="presParOf" srcId="{A17617F5-AFFB-4947-8B47-E3305E8518D8}" destId="{2BD40748-2008-4EF1-9249-9A86D5EFC283}" srcOrd="3" destOrd="0" presId="urn:microsoft.com/office/officeart/2005/8/layout/vList2"/>
    <dgm:cxn modelId="{82148077-5BA1-463D-B4BD-412F2F9553E4}" type="presParOf" srcId="{A17617F5-AFFB-4947-8B47-E3305E8518D8}" destId="{39D029CD-8695-48DA-AB25-9409ACD6F3FA}" srcOrd="4" destOrd="0" presId="urn:microsoft.com/office/officeart/2005/8/layout/vList2"/>
    <dgm:cxn modelId="{262E19DC-50F4-4A53-9A0E-9ACAB044807B}" type="presParOf" srcId="{A17617F5-AFFB-4947-8B47-E3305E8518D8}" destId="{23EA5D10-5BD4-48E5-B1AA-88F1F2D9AE8C}" srcOrd="5" destOrd="0" presId="urn:microsoft.com/office/officeart/2005/8/layout/vList2"/>
    <dgm:cxn modelId="{118CA4E4-787C-4C7D-A657-380165DC149F}" type="presParOf" srcId="{A17617F5-AFFB-4947-8B47-E3305E8518D8}" destId="{FC7ED969-C23C-4FFD-A351-04917EEF6BC3}" srcOrd="6" destOrd="0" presId="urn:microsoft.com/office/officeart/2005/8/layout/vList2"/>
    <dgm:cxn modelId="{EE612D98-D3D8-46FF-B741-2AA2EF83F9CB}" type="presParOf" srcId="{A17617F5-AFFB-4947-8B47-E3305E8518D8}" destId="{333B8FC4-CBCB-479E-BAD7-794EB5FDA8FE}" srcOrd="7" destOrd="0" presId="urn:microsoft.com/office/officeart/2005/8/layout/vList2"/>
    <dgm:cxn modelId="{8E5D9438-9E87-4DA3-8F40-CB7AAB6412F2}" type="presParOf" srcId="{A17617F5-AFFB-4947-8B47-E3305E8518D8}" destId="{1245BB4E-CC37-4F91-B9B7-4C697462AA5B}" srcOrd="8" destOrd="0" presId="urn:microsoft.com/office/officeart/2005/8/layout/vList2"/>
    <dgm:cxn modelId="{801A7E40-11D4-489F-B082-B6D46FABABAF}" type="presParOf" srcId="{A17617F5-AFFB-4947-8B47-E3305E8518D8}" destId="{0A461A17-FDD9-4499-AB6E-0A0B22C40426}" srcOrd="9" destOrd="0" presId="urn:microsoft.com/office/officeart/2005/8/layout/vList2"/>
    <dgm:cxn modelId="{E9D6ABF1-6F23-434E-B1EE-967C0C897250}" type="presParOf" srcId="{A17617F5-AFFB-4947-8B47-E3305E8518D8}" destId="{F850294A-A2B1-4F4B-B59C-9D3747FB520B}"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1F57558-C8EB-46CE-925A-4283B7DA5AB4}" type="doc">
      <dgm:prSet loTypeId="urn:microsoft.com/office/officeart/2005/8/layout/vList3" loCatId="list" qsTypeId="urn:microsoft.com/office/officeart/2005/8/quickstyle/simple1" qsCatId="simple" csTypeId="urn:microsoft.com/office/officeart/2005/8/colors/colorful5" csCatId="colorful" phldr="1"/>
      <dgm:spPr/>
      <dgm:t>
        <a:bodyPr/>
        <a:lstStyle/>
        <a:p>
          <a:endParaRPr lang="en-AE"/>
        </a:p>
      </dgm:t>
    </dgm:pt>
    <dgm:pt modelId="{9346457D-5601-4FD0-8959-617C568FCF6D}">
      <dgm:prSet custT="1"/>
      <dgm:spPr/>
      <dgm:t>
        <a:bodyPr/>
        <a:lstStyle/>
        <a:p>
          <a:r>
            <a:rPr lang="en-US" sz="1400" b="1" dirty="0">
              <a:latin typeface="+mj-lt"/>
            </a:rPr>
            <a:t>WORKING AT HEIGHT</a:t>
          </a:r>
        </a:p>
        <a:p>
          <a:r>
            <a:rPr lang="en-US" sz="1400" dirty="0">
              <a:latin typeface="+mj-lt"/>
            </a:rPr>
            <a:t>Protect yourself and loose objects against a fall</a:t>
          </a:r>
          <a:endParaRPr lang="en-AE" sz="1400" dirty="0">
            <a:latin typeface="+mj-lt"/>
          </a:endParaRPr>
        </a:p>
      </dgm:t>
    </dgm:pt>
    <dgm:pt modelId="{D36176E5-78B2-444C-B993-0F2A5315E975}" type="parTrans" cxnId="{237B9A6B-2994-4320-805D-4DD925C0DB47}">
      <dgm:prSet/>
      <dgm:spPr/>
      <dgm:t>
        <a:bodyPr/>
        <a:lstStyle/>
        <a:p>
          <a:endParaRPr lang="en-AE"/>
        </a:p>
      </dgm:t>
    </dgm:pt>
    <dgm:pt modelId="{89D21157-D50C-4DFE-BDF4-AC60CDE301B8}" type="sibTrans" cxnId="{237B9A6B-2994-4320-805D-4DD925C0DB47}">
      <dgm:prSet/>
      <dgm:spPr/>
      <dgm:t>
        <a:bodyPr/>
        <a:lstStyle/>
        <a:p>
          <a:endParaRPr lang="en-AE"/>
        </a:p>
      </dgm:t>
    </dgm:pt>
    <dgm:pt modelId="{E06F42F5-47CF-4B49-8985-A25D3F586287}">
      <dgm:prSet custT="1"/>
      <dgm:spPr/>
      <dgm:t>
        <a:bodyPr/>
        <a:lstStyle/>
        <a:p>
          <a:r>
            <a:rPr lang="en-US" sz="1400" b="1" dirty="0">
              <a:latin typeface="+mj-lt"/>
            </a:rPr>
            <a:t>PERMIT TO WORK</a:t>
          </a:r>
        </a:p>
        <a:p>
          <a:r>
            <a:rPr lang="en-US" sz="1400" dirty="0">
              <a:latin typeface="+mj-lt"/>
            </a:rPr>
            <a:t>Work with a valid permit</a:t>
          </a:r>
          <a:endParaRPr lang="en-AE" sz="1400" dirty="0">
            <a:latin typeface="+mj-lt"/>
          </a:endParaRPr>
        </a:p>
      </dgm:t>
    </dgm:pt>
    <dgm:pt modelId="{F2F6467A-CD2B-4F74-ACE0-93CCFC95E82C}" type="parTrans" cxnId="{131A7F91-84F4-48E0-8DB9-9B2310FC025B}">
      <dgm:prSet/>
      <dgm:spPr/>
      <dgm:t>
        <a:bodyPr/>
        <a:lstStyle/>
        <a:p>
          <a:endParaRPr lang="en-AE"/>
        </a:p>
      </dgm:t>
    </dgm:pt>
    <dgm:pt modelId="{4A7E6869-DE90-45E9-8498-670BDF67088A}" type="sibTrans" cxnId="{131A7F91-84F4-48E0-8DB9-9B2310FC025B}">
      <dgm:prSet/>
      <dgm:spPr/>
      <dgm:t>
        <a:bodyPr/>
        <a:lstStyle/>
        <a:p>
          <a:endParaRPr lang="en-AE"/>
        </a:p>
      </dgm:t>
    </dgm:pt>
    <dgm:pt modelId="{0EDAB1A6-2F0D-4766-BCEE-9F9F0700936A}">
      <dgm:prSet custT="1"/>
      <dgm:spPr/>
      <dgm:t>
        <a:bodyPr/>
        <a:lstStyle/>
        <a:p>
          <a:r>
            <a:rPr lang="en-US" sz="1400" b="1" dirty="0">
              <a:latin typeface="+mj-lt"/>
            </a:rPr>
            <a:t>ENERGY ISOLATION</a:t>
          </a:r>
        </a:p>
        <a:p>
          <a:r>
            <a:rPr lang="en-US" sz="1400" dirty="0">
              <a:latin typeface="+mj-lt"/>
            </a:rPr>
            <a:t>Verify isolation and zero energy before work begins</a:t>
          </a:r>
          <a:endParaRPr lang="en-AE" sz="1400" dirty="0">
            <a:latin typeface="+mj-lt"/>
          </a:endParaRPr>
        </a:p>
      </dgm:t>
    </dgm:pt>
    <dgm:pt modelId="{F06549E1-214B-4E56-B92B-B79AA3EAA638}" type="parTrans" cxnId="{A6DD21FD-15D8-482D-AD15-7885764B54AA}">
      <dgm:prSet/>
      <dgm:spPr/>
      <dgm:t>
        <a:bodyPr/>
        <a:lstStyle/>
        <a:p>
          <a:endParaRPr lang="en-AE"/>
        </a:p>
      </dgm:t>
    </dgm:pt>
    <dgm:pt modelId="{8718258B-1117-4106-B620-F16CAB22F1D3}" type="sibTrans" cxnId="{A6DD21FD-15D8-482D-AD15-7885764B54AA}">
      <dgm:prSet/>
      <dgm:spPr/>
      <dgm:t>
        <a:bodyPr/>
        <a:lstStyle/>
        <a:p>
          <a:endParaRPr lang="en-AE"/>
        </a:p>
      </dgm:t>
    </dgm:pt>
    <dgm:pt modelId="{926092A2-26D1-4E8C-B516-018EE74EE31B}">
      <dgm:prSet custT="1"/>
      <dgm:spPr/>
      <dgm:t>
        <a:bodyPr/>
        <a:lstStyle/>
        <a:p>
          <a:r>
            <a:rPr lang="en-US" sz="1400" b="1" dirty="0">
              <a:latin typeface="+mj-lt"/>
            </a:rPr>
            <a:t>DRIVING SAFETY</a:t>
          </a:r>
        </a:p>
        <a:p>
          <a:r>
            <a:rPr lang="en-US" sz="1400" dirty="0">
              <a:latin typeface="+mj-lt"/>
            </a:rPr>
            <a:t>Follow safe driving rules</a:t>
          </a:r>
          <a:endParaRPr lang="en-AE" sz="1400" dirty="0">
            <a:latin typeface="+mj-lt"/>
          </a:endParaRPr>
        </a:p>
      </dgm:t>
    </dgm:pt>
    <dgm:pt modelId="{FE9860BA-B2E6-4D78-8D07-462A53CF7160}" type="parTrans" cxnId="{D69DBC5D-AFC6-4D1D-A818-A8263BB45AC4}">
      <dgm:prSet/>
      <dgm:spPr/>
      <dgm:t>
        <a:bodyPr/>
        <a:lstStyle/>
        <a:p>
          <a:endParaRPr lang="en-AE"/>
        </a:p>
      </dgm:t>
    </dgm:pt>
    <dgm:pt modelId="{59B9F22C-238A-4FC8-9956-EA539841F0D0}" type="sibTrans" cxnId="{D69DBC5D-AFC6-4D1D-A818-A8263BB45AC4}">
      <dgm:prSet/>
      <dgm:spPr/>
      <dgm:t>
        <a:bodyPr/>
        <a:lstStyle/>
        <a:p>
          <a:endParaRPr lang="en-AE"/>
        </a:p>
      </dgm:t>
    </dgm:pt>
    <dgm:pt modelId="{89A6E50A-2922-414D-9279-7BE86C860AC3}">
      <dgm:prSet custT="1"/>
      <dgm:spPr/>
      <dgm:t>
        <a:bodyPr/>
        <a:lstStyle/>
        <a:p>
          <a:r>
            <a:rPr lang="en-US" sz="1400" b="1" dirty="0">
              <a:latin typeface="+mj-lt"/>
            </a:rPr>
            <a:t>PPE</a:t>
          </a:r>
        </a:p>
        <a:p>
          <a:r>
            <a:rPr lang="en-US" sz="1400" dirty="0">
              <a:latin typeface="+mj-lt"/>
            </a:rPr>
            <a:t>Wear designated (PPE) for the area and task</a:t>
          </a:r>
          <a:endParaRPr lang="en-AE" sz="1400" dirty="0">
            <a:latin typeface="+mj-lt"/>
          </a:endParaRPr>
        </a:p>
      </dgm:t>
    </dgm:pt>
    <dgm:pt modelId="{2ADE0E2D-DEE8-4AFA-AC0E-BD97F9B20A51}" type="parTrans" cxnId="{E5139AC4-E900-4B26-8976-A9294F7CA984}">
      <dgm:prSet/>
      <dgm:spPr/>
      <dgm:t>
        <a:bodyPr/>
        <a:lstStyle/>
        <a:p>
          <a:endParaRPr lang="en-AE"/>
        </a:p>
      </dgm:t>
    </dgm:pt>
    <dgm:pt modelId="{DD200575-DB8D-42AB-9F11-FF582F3DB7BA}" type="sibTrans" cxnId="{E5139AC4-E900-4B26-8976-A9294F7CA984}">
      <dgm:prSet/>
      <dgm:spPr/>
      <dgm:t>
        <a:bodyPr/>
        <a:lstStyle/>
        <a:p>
          <a:endParaRPr lang="en-AE"/>
        </a:p>
      </dgm:t>
    </dgm:pt>
    <dgm:pt modelId="{408D619B-4124-48A5-A87B-E08810080AB1}" type="pres">
      <dgm:prSet presAssocID="{F1F57558-C8EB-46CE-925A-4283B7DA5AB4}" presName="linearFlow" presStyleCnt="0">
        <dgm:presLayoutVars>
          <dgm:dir/>
          <dgm:resizeHandles val="exact"/>
        </dgm:presLayoutVars>
      </dgm:prSet>
      <dgm:spPr/>
    </dgm:pt>
    <dgm:pt modelId="{95A2C62E-2834-48FB-84AC-0936782D3780}" type="pres">
      <dgm:prSet presAssocID="{9346457D-5601-4FD0-8959-617C568FCF6D}" presName="composite" presStyleCnt="0"/>
      <dgm:spPr/>
    </dgm:pt>
    <dgm:pt modelId="{D349537D-295A-48E0-BA14-329A8A2D6456}" type="pres">
      <dgm:prSet presAssocID="{9346457D-5601-4FD0-8959-617C568FCF6D}" presName="imgShp" presStyleLbl="fgImgPlace1" presStyleIdx="0" presStyleCnt="5"/>
      <dgm:spPr>
        <a:blipFill>
          <a:blip xmlns:r="http://schemas.openxmlformats.org/officeDocument/2006/relationships" r:embed="rId1"/>
          <a:srcRect/>
          <a:stretch>
            <a:fillRect t="-2000" b="-2000"/>
          </a:stretch>
        </a:blipFill>
      </dgm:spPr>
    </dgm:pt>
    <dgm:pt modelId="{01C8CDA4-E4CD-4D91-A13D-0B27576DA257}" type="pres">
      <dgm:prSet presAssocID="{9346457D-5601-4FD0-8959-617C568FCF6D}" presName="txShp" presStyleLbl="node1" presStyleIdx="0" presStyleCnt="5" custLinFactNeighborX="1255" custLinFactNeighborY="1759">
        <dgm:presLayoutVars>
          <dgm:bulletEnabled val="1"/>
        </dgm:presLayoutVars>
      </dgm:prSet>
      <dgm:spPr/>
    </dgm:pt>
    <dgm:pt modelId="{2C77587B-DD50-422E-8C72-C6E77F1D384C}" type="pres">
      <dgm:prSet presAssocID="{89D21157-D50C-4DFE-BDF4-AC60CDE301B8}" presName="spacing" presStyleCnt="0"/>
      <dgm:spPr/>
    </dgm:pt>
    <dgm:pt modelId="{17BB541D-DC19-46D5-83B8-181B44F8CB07}" type="pres">
      <dgm:prSet presAssocID="{E06F42F5-47CF-4B49-8985-A25D3F586287}" presName="composite" presStyleCnt="0"/>
      <dgm:spPr/>
    </dgm:pt>
    <dgm:pt modelId="{BF9D68AC-9661-47EA-8437-1D12412B4386}" type="pres">
      <dgm:prSet presAssocID="{E06F42F5-47CF-4B49-8985-A25D3F586287}" presName="imgShp" presStyleLbl="fgImgPlace1" presStyleIdx="1" presStyleCnt="5"/>
      <dgm:spPr>
        <a:blipFill>
          <a:blip xmlns:r="http://schemas.openxmlformats.org/officeDocument/2006/relationships" r:embed="rId2"/>
          <a:srcRect/>
          <a:stretch>
            <a:fillRect/>
          </a:stretch>
        </a:blipFill>
      </dgm:spPr>
    </dgm:pt>
    <dgm:pt modelId="{95391355-65A0-4F0C-9BDC-B87C1A04BB3D}" type="pres">
      <dgm:prSet presAssocID="{E06F42F5-47CF-4B49-8985-A25D3F586287}" presName="txShp" presStyleLbl="node1" presStyleIdx="1" presStyleCnt="5">
        <dgm:presLayoutVars>
          <dgm:bulletEnabled val="1"/>
        </dgm:presLayoutVars>
      </dgm:prSet>
      <dgm:spPr/>
    </dgm:pt>
    <dgm:pt modelId="{CF5D1789-863F-4E36-A50E-DFA17DDC9D5D}" type="pres">
      <dgm:prSet presAssocID="{4A7E6869-DE90-45E9-8498-670BDF67088A}" presName="spacing" presStyleCnt="0"/>
      <dgm:spPr/>
    </dgm:pt>
    <dgm:pt modelId="{51C75F5B-EEDE-4331-9790-6975C910F174}" type="pres">
      <dgm:prSet presAssocID="{0EDAB1A6-2F0D-4766-BCEE-9F9F0700936A}" presName="composite" presStyleCnt="0"/>
      <dgm:spPr/>
    </dgm:pt>
    <dgm:pt modelId="{51EAC50A-BBAC-4EF0-9D00-53A8E74CC13D}" type="pres">
      <dgm:prSet presAssocID="{0EDAB1A6-2F0D-4766-BCEE-9F9F0700936A}" presName="imgShp" presStyleLbl="fgImgPlace1" presStyleIdx="2" presStyleCnt="5"/>
      <dgm:spPr>
        <a:blipFill>
          <a:blip xmlns:r="http://schemas.openxmlformats.org/officeDocument/2006/relationships" r:embed="rId3">
            <a:extLst>
              <a:ext uri="{28A0092B-C50C-407E-A947-70E740481C1C}">
                <a14:useLocalDpi xmlns:a14="http://schemas.microsoft.com/office/drawing/2010/main" val="0"/>
              </a:ext>
            </a:extLst>
          </a:blip>
          <a:srcRect/>
          <a:stretch>
            <a:fillRect t="-4000" b="-4000"/>
          </a:stretch>
        </a:blipFill>
      </dgm:spPr>
    </dgm:pt>
    <dgm:pt modelId="{995541CF-9BD5-4B26-8049-B7F016EAC174}" type="pres">
      <dgm:prSet presAssocID="{0EDAB1A6-2F0D-4766-BCEE-9F9F0700936A}" presName="txShp" presStyleLbl="node1" presStyleIdx="2" presStyleCnt="5">
        <dgm:presLayoutVars>
          <dgm:bulletEnabled val="1"/>
        </dgm:presLayoutVars>
      </dgm:prSet>
      <dgm:spPr/>
    </dgm:pt>
    <dgm:pt modelId="{9E349625-094D-4EDA-B0A5-1A1DB8B1F312}" type="pres">
      <dgm:prSet presAssocID="{8718258B-1117-4106-B620-F16CAB22F1D3}" presName="spacing" presStyleCnt="0"/>
      <dgm:spPr/>
    </dgm:pt>
    <dgm:pt modelId="{C951AF3F-BB0C-4076-9406-6CCDF6BEC73E}" type="pres">
      <dgm:prSet presAssocID="{926092A2-26D1-4E8C-B516-018EE74EE31B}" presName="composite" presStyleCnt="0"/>
      <dgm:spPr/>
    </dgm:pt>
    <dgm:pt modelId="{5FF0A1D6-2905-4D82-B809-9BF2D0F25E40}" type="pres">
      <dgm:prSet presAssocID="{926092A2-26D1-4E8C-B516-018EE74EE31B}" presName="imgShp" presStyleLbl="fgImgPlace1" presStyleIdx="3" presStyleCnt="5"/>
      <dgm:spPr>
        <a:blipFill>
          <a:blip xmlns:r="http://schemas.openxmlformats.org/officeDocument/2006/relationships" r:embed="rId4">
            <a:extLst>
              <a:ext uri="{28A0092B-C50C-407E-A947-70E740481C1C}">
                <a14:useLocalDpi xmlns:a14="http://schemas.microsoft.com/office/drawing/2010/main" val="0"/>
              </a:ext>
            </a:extLst>
          </a:blip>
          <a:srcRect/>
          <a:stretch>
            <a:fillRect/>
          </a:stretch>
        </a:blipFill>
      </dgm:spPr>
    </dgm:pt>
    <dgm:pt modelId="{954EED8E-6C5A-40A7-87F2-62257F09F592}" type="pres">
      <dgm:prSet presAssocID="{926092A2-26D1-4E8C-B516-018EE74EE31B}" presName="txShp" presStyleLbl="node1" presStyleIdx="3" presStyleCnt="5" custLinFactNeighborX="-821">
        <dgm:presLayoutVars>
          <dgm:bulletEnabled val="1"/>
        </dgm:presLayoutVars>
      </dgm:prSet>
      <dgm:spPr/>
    </dgm:pt>
    <dgm:pt modelId="{70226ACE-B128-4C6E-ACA1-A8FD16D7E9B3}" type="pres">
      <dgm:prSet presAssocID="{59B9F22C-238A-4FC8-9956-EA539841F0D0}" presName="spacing" presStyleCnt="0"/>
      <dgm:spPr/>
    </dgm:pt>
    <dgm:pt modelId="{D9CFD88B-C111-4317-BFDB-46677482DCF2}" type="pres">
      <dgm:prSet presAssocID="{89A6E50A-2922-414D-9279-7BE86C860AC3}" presName="composite" presStyleCnt="0"/>
      <dgm:spPr/>
    </dgm:pt>
    <dgm:pt modelId="{236CE67C-D509-490D-88E1-89F0AFB6242E}" type="pres">
      <dgm:prSet presAssocID="{89A6E50A-2922-414D-9279-7BE86C860AC3}" presName="imgShp" presStyleLbl="fgImgPlace1" presStyleIdx="4" presStyleCnt="5"/>
      <dgm:spPr>
        <a:blipFill>
          <a:blip xmlns:r="http://schemas.openxmlformats.org/officeDocument/2006/relationships" r:embed="rId5">
            <a:extLst>
              <a:ext uri="{28A0092B-C50C-407E-A947-70E740481C1C}">
                <a14:useLocalDpi xmlns:a14="http://schemas.microsoft.com/office/drawing/2010/main" val="0"/>
              </a:ext>
            </a:extLst>
          </a:blip>
          <a:srcRect/>
          <a:stretch>
            <a:fillRect/>
          </a:stretch>
        </a:blipFill>
      </dgm:spPr>
    </dgm:pt>
    <dgm:pt modelId="{BA5B4F2C-866A-4314-9EE4-808B823EA40D}" type="pres">
      <dgm:prSet presAssocID="{89A6E50A-2922-414D-9279-7BE86C860AC3}" presName="txShp" presStyleLbl="node1" presStyleIdx="4" presStyleCnt="5">
        <dgm:presLayoutVars>
          <dgm:bulletEnabled val="1"/>
        </dgm:presLayoutVars>
      </dgm:prSet>
      <dgm:spPr/>
    </dgm:pt>
  </dgm:ptLst>
  <dgm:cxnLst>
    <dgm:cxn modelId="{6D1D895B-1A0D-421C-BB9D-B36D5DDE1BB4}" type="presOf" srcId="{89A6E50A-2922-414D-9279-7BE86C860AC3}" destId="{BA5B4F2C-866A-4314-9EE4-808B823EA40D}" srcOrd="0" destOrd="0" presId="urn:microsoft.com/office/officeart/2005/8/layout/vList3"/>
    <dgm:cxn modelId="{D69DBC5D-AFC6-4D1D-A818-A8263BB45AC4}" srcId="{F1F57558-C8EB-46CE-925A-4283B7DA5AB4}" destId="{926092A2-26D1-4E8C-B516-018EE74EE31B}" srcOrd="3" destOrd="0" parTransId="{FE9860BA-B2E6-4D78-8D07-462A53CF7160}" sibTransId="{59B9F22C-238A-4FC8-9956-EA539841F0D0}"/>
    <dgm:cxn modelId="{431C4264-7B53-48B4-919E-44EE9F9DA53E}" type="presOf" srcId="{F1F57558-C8EB-46CE-925A-4283B7DA5AB4}" destId="{408D619B-4124-48A5-A87B-E08810080AB1}" srcOrd="0" destOrd="0" presId="urn:microsoft.com/office/officeart/2005/8/layout/vList3"/>
    <dgm:cxn modelId="{237B9A6B-2994-4320-805D-4DD925C0DB47}" srcId="{F1F57558-C8EB-46CE-925A-4283B7DA5AB4}" destId="{9346457D-5601-4FD0-8959-617C568FCF6D}" srcOrd="0" destOrd="0" parTransId="{D36176E5-78B2-444C-B993-0F2A5315E975}" sibTransId="{89D21157-D50C-4DFE-BDF4-AC60CDE301B8}"/>
    <dgm:cxn modelId="{68D3AB52-D379-463C-89DE-B189D76B776D}" type="presOf" srcId="{E06F42F5-47CF-4B49-8985-A25D3F586287}" destId="{95391355-65A0-4F0C-9BDC-B87C1A04BB3D}" srcOrd="0" destOrd="0" presId="urn:microsoft.com/office/officeart/2005/8/layout/vList3"/>
    <dgm:cxn modelId="{023B2F73-5F5C-4AA3-99B9-3BDF2B8747DC}" type="presOf" srcId="{926092A2-26D1-4E8C-B516-018EE74EE31B}" destId="{954EED8E-6C5A-40A7-87F2-62257F09F592}" srcOrd="0" destOrd="0" presId="urn:microsoft.com/office/officeart/2005/8/layout/vList3"/>
    <dgm:cxn modelId="{131A7F91-84F4-48E0-8DB9-9B2310FC025B}" srcId="{F1F57558-C8EB-46CE-925A-4283B7DA5AB4}" destId="{E06F42F5-47CF-4B49-8985-A25D3F586287}" srcOrd="1" destOrd="0" parTransId="{F2F6467A-CD2B-4F74-ACE0-93CCFC95E82C}" sibTransId="{4A7E6869-DE90-45E9-8498-670BDF67088A}"/>
    <dgm:cxn modelId="{E5139AC4-E900-4B26-8976-A9294F7CA984}" srcId="{F1F57558-C8EB-46CE-925A-4283B7DA5AB4}" destId="{89A6E50A-2922-414D-9279-7BE86C860AC3}" srcOrd="4" destOrd="0" parTransId="{2ADE0E2D-DEE8-4AFA-AC0E-BD97F9B20A51}" sibTransId="{DD200575-DB8D-42AB-9F11-FF582F3DB7BA}"/>
    <dgm:cxn modelId="{42F30CCC-87E7-4C14-BD46-966F581D57CD}" type="presOf" srcId="{0EDAB1A6-2F0D-4766-BCEE-9F9F0700936A}" destId="{995541CF-9BD5-4B26-8049-B7F016EAC174}" srcOrd="0" destOrd="0" presId="urn:microsoft.com/office/officeart/2005/8/layout/vList3"/>
    <dgm:cxn modelId="{A26EB6D6-9DFF-4CF6-BDA3-D9B688AB0D51}" type="presOf" srcId="{9346457D-5601-4FD0-8959-617C568FCF6D}" destId="{01C8CDA4-E4CD-4D91-A13D-0B27576DA257}" srcOrd="0" destOrd="0" presId="urn:microsoft.com/office/officeart/2005/8/layout/vList3"/>
    <dgm:cxn modelId="{A6DD21FD-15D8-482D-AD15-7885764B54AA}" srcId="{F1F57558-C8EB-46CE-925A-4283B7DA5AB4}" destId="{0EDAB1A6-2F0D-4766-BCEE-9F9F0700936A}" srcOrd="2" destOrd="0" parTransId="{F06549E1-214B-4E56-B92B-B79AA3EAA638}" sibTransId="{8718258B-1117-4106-B620-F16CAB22F1D3}"/>
    <dgm:cxn modelId="{7520AE26-3376-4CD7-BF0C-F75332EF780D}" type="presParOf" srcId="{408D619B-4124-48A5-A87B-E08810080AB1}" destId="{95A2C62E-2834-48FB-84AC-0936782D3780}" srcOrd="0" destOrd="0" presId="urn:microsoft.com/office/officeart/2005/8/layout/vList3"/>
    <dgm:cxn modelId="{E52C0C92-89C2-448F-B1BA-6E3C07D8E940}" type="presParOf" srcId="{95A2C62E-2834-48FB-84AC-0936782D3780}" destId="{D349537D-295A-48E0-BA14-329A8A2D6456}" srcOrd="0" destOrd="0" presId="urn:microsoft.com/office/officeart/2005/8/layout/vList3"/>
    <dgm:cxn modelId="{30B6F7D5-9A90-482A-994F-62AF623E42A8}" type="presParOf" srcId="{95A2C62E-2834-48FB-84AC-0936782D3780}" destId="{01C8CDA4-E4CD-4D91-A13D-0B27576DA257}" srcOrd="1" destOrd="0" presId="urn:microsoft.com/office/officeart/2005/8/layout/vList3"/>
    <dgm:cxn modelId="{DDE67B5E-C968-4E22-AEBB-35811B7946A4}" type="presParOf" srcId="{408D619B-4124-48A5-A87B-E08810080AB1}" destId="{2C77587B-DD50-422E-8C72-C6E77F1D384C}" srcOrd="1" destOrd="0" presId="urn:microsoft.com/office/officeart/2005/8/layout/vList3"/>
    <dgm:cxn modelId="{03DE0840-7DC1-44E0-AB2F-537279432253}" type="presParOf" srcId="{408D619B-4124-48A5-A87B-E08810080AB1}" destId="{17BB541D-DC19-46D5-83B8-181B44F8CB07}" srcOrd="2" destOrd="0" presId="urn:microsoft.com/office/officeart/2005/8/layout/vList3"/>
    <dgm:cxn modelId="{55BAE1FD-E20F-4FF4-80E1-C2E0CA1DEE3A}" type="presParOf" srcId="{17BB541D-DC19-46D5-83B8-181B44F8CB07}" destId="{BF9D68AC-9661-47EA-8437-1D12412B4386}" srcOrd="0" destOrd="0" presId="urn:microsoft.com/office/officeart/2005/8/layout/vList3"/>
    <dgm:cxn modelId="{30FCB897-AE05-4461-BB44-8015048540F3}" type="presParOf" srcId="{17BB541D-DC19-46D5-83B8-181B44F8CB07}" destId="{95391355-65A0-4F0C-9BDC-B87C1A04BB3D}" srcOrd="1" destOrd="0" presId="urn:microsoft.com/office/officeart/2005/8/layout/vList3"/>
    <dgm:cxn modelId="{4788D32F-E911-4D36-9C9A-04A93CE20216}" type="presParOf" srcId="{408D619B-4124-48A5-A87B-E08810080AB1}" destId="{CF5D1789-863F-4E36-A50E-DFA17DDC9D5D}" srcOrd="3" destOrd="0" presId="urn:microsoft.com/office/officeart/2005/8/layout/vList3"/>
    <dgm:cxn modelId="{7CEAC31A-6CF4-4D03-A872-90EFBAF90B4E}" type="presParOf" srcId="{408D619B-4124-48A5-A87B-E08810080AB1}" destId="{51C75F5B-EEDE-4331-9790-6975C910F174}" srcOrd="4" destOrd="0" presId="urn:microsoft.com/office/officeart/2005/8/layout/vList3"/>
    <dgm:cxn modelId="{453F1846-ECD7-4591-BB62-4E37E514BE78}" type="presParOf" srcId="{51C75F5B-EEDE-4331-9790-6975C910F174}" destId="{51EAC50A-BBAC-4EF0-9D00-53A8E74CC13D}" srcOrd="0" destOrd="0" presId="urn:microsoft.com/office/officeart/2005/8/layout/vList3"/>
    <dgm:cxn modelId="{24932273-6209-4369-B095-AFC6B35E0358}" type="presParOf" srcId="{51C75F5B-EEDE-4331-9790-6975C910F174}" destId="{995541CF-9BD5-4B26-8049-B7F016EAC174}" srcOrd="1" destOrd="0" presId="urn:microsoft.com/office/officeart/2005/8/layout/vList3"/>
    <dgm:cxn modelId="{3E74B673-0A02-41E2-A7F2-00482D57C26E}" type="presParOf" srcId="{408D619B-4124-48A5-A87B-E08810080AB1}" destId="{9E349625-094D-4EDA-B0A5-1A1DB8B1F312}" srcOrd="5" destOrd="0" presId="urn:microsoft.com/office/officeart/2005/8/layout/vList3"/>
    <dgm:cxn modelId="{B91ABD8A-1403-43C3-845C-85F405570288}" type="presParOf" srcId="{408D619B-4124-48A5-A87B-E08810080AB1}" destId="{C951AF3F-BB0C-4076-9406-6CCDF6BEC73E}" srcOrd="6" destOrd="0" presId="urn:microsoft.com/office/officeart/2005/8/layout/vList3"/>
    <dgm:cxn modelId="{96F1B11D-993F-4623-A48B-7AEFE4DE8D48}" type="presParOf" srcId="{C951AF3F-BB0C-4076-9406-6CCDF6BEC73E}" destId="{5FF0A1D6-2905-4D82-B809-9BF2D0F25E40}" srcOrd="0" destOrd="0" presId="urn:microsoft.com/office/officeart/2005/8/layout/vList3"/>
    <dgm:cxn modelId="{39B2C932-76B5-452E-A7D6-E19D61DA36A7}" type="presParOf" srcId="{C951AF3F-BB0C-4076-9406-6CCDF6BEC73E}" destId="{954EED8E-6C5A-40A7-87F2-62257F09F592}" srcOrd="1" destOrd="0" presId="urn:microsoft.com/office/officeart/2005/8/layout/vList3"/>
    <dgm:cxn modelId="{1DECE336-C386-45C5-9D16-E864963267A3}" type="presParOf" srcId="{408D619B-4124-48A5-A87B-E08810080AB1}" destId="{70226ACE-B128-4C6E-ACA1-A8FD16D7E9B3}" srcOrd="7" destOrd="0" presId="urn:microsoft.com/office/officeart/2005/8/layout/vList3"/>
    <dgm:cxn modelId="{4CF04358-8194-4308-9D47-54B2CA5F104B}" type="presParOf" srcId="{408D619B-4124-48A5-A87B-E08810080AB1}" destId="{D9CFD88B-C111-4317-BFDB-46677482DCF2}" srcOrd="8" destOrd="0" presId="urn:microsoft.com/office/officeart/2005/8/layout/vList3"/>
    <dgm:cxn modelId="{15BBB629-02DA-431B-BE99-8B4F28C60D5C}" type="presParOf" srcId="{D9CFD88B-C111-4317-BFDB-46677482DCF2}" destId="{236CE67C-D509-490D-88E1-89F0AFB6242E}" srcOrd="0" destOrd="0" presId="urn:microsoft.com/office/officeart/2005/8/layout/vList3"/>
    <dgm:cxn modelId="{96C48381-DD66-4374-B46A-20917F21BF7A}" type="presParOf" srcId="{D9CFD88B-C111-4317-BFDB-46677482DCF2}" destId="{BA5B4F2C-866A-4314-9EE4-808B823EA40D}"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55C5804-DFB1-4AC7-9779-1D0EE42CAB31}" type="doc">
      <dgm:prSet loTypeId="urn:microsoft.com/office/officeart/2005/8/layout/vList3" loCatId="list" qsTypeId="urn:microsoft.com/office/officeart/2005/8/quickstyle/simple1" qsCatId="simple" csTypeId="urn:microsoft.com/office/officeart/2005/8/colors/colorful3" csCatId="colorful" phldr="1"/>
      <dgm:spPr/>
      <dgm:t>
        <a:bodyPr/>
        <a:lstStyle/>
        <a:p>
          <a:endParaRPr lang="en-AE"/>
        </a:p>
      </dgm:t>
    </dgm:pt>
    <dgm:pt modelId="{DB238636-CC29-440D-A131-264A481A00C1}">
      <dgm:prSet custT="1"/>
      <dgm:spPr/>
      <dgm:t>
        <a:bodyPr/>
        <a:lstStyle/>
        <a:p>
          <a:r>
            <a:rPr lang="en-US" sz="1400" b="1" kern="1200" dirty="0">
              <a:solidFill>
                <a:prstClr val="white"/>
              </a:solidFill>
              <a:latin typeface="Arial"/>
              <a:ea typeface="+mn-ea"/>
              <a:cs typeface="+mn-cs"/>
            </a:rPr>
            <a:t>SUSPENDED LOAD</a:t>
          </a:r>
        </a:p>
        <a:p>
          <a:r>
            <a:rPr lang="en-US" sz="1400" kern="1200" dirty="0">
              <a:latin typeface="+mj-lt"/>
            </a:rPr>
            <a:t>Do not walk or stand under a suspended load</a:t>
          </a:r>
          <a:endParaRPr lang="en-AE" sz="1400" kern="1200" dirty="0">
            <a:latin typeface="+mj-lt"/>
          </a:endParaRPr>
        </a:p>
      </dgm:t>
    </dgm:pt>
    <dgm:pt modelId="{5838C22D-9276-40CB-AF96-B07DFE046BF8}" type="parTrans" cxnId="{72E67042-171B-4133-88BB-4704EA4D9C21}">
      <dgm:prSet/>
      <dgm:spPr/>
      <dgm:t>
        <a:bodyPr/>
        <a:lstStyle/>
        <a:p>
          <a:endParaRPr lang="en-AE"/>
        </a:p>
      </dgm:t>
    </dgm:pt>
    <dgm:pt modelId="{A64F8670-6232-4C04-ABAA-E0350F729A48}" type="sibTrans" cxnId="{72E67042-171B-4133-88BB-4704EA4D9C21}">
      <dgm:prSet/>
      <dgm:spPr/>
      <dgm:t>
        <a:bodyPr/>
        <a:lstStyle/>
        <a:p>
          <a:endParaRPr lang="en-AE"/>
        </a:p>
      </dgm:t>
    </dgm:pt>
    <dgm:pt modelId="{D18DC42F-616C-4EE2-B0E0-142A086E8449}">
      <dgm:prSet custT="1"/>
      <dgm:spPr/>
      <dgm:t>
        <a:bodyPr/>
        <a:lstStyle/>
        <a:p>
          <a:r>
            <a:rPr lang="en-US" sz="1400" b="1" kern="1200" dirty="0">
              <a:solidFill>
                <a:prstClr val="white"/>
              </a:solidFill>
              <a:latin typeface="Arial"/>
              <a:ea typeface="+mn-ea"/>
              <a:cs typeface="+mn-cs"/>
            </a:rPr>
            <a:t>PINCH POINT</a:t>
          </a:r>
        </a:p>
        <a:p>
          <a:r>
            <a:rPr lang="en-US" sz="1400" kern="1200" dirty="0">
              <a:latin typeface="+mj-lt"/>
            </a:rPr>
            <a:t>Keep hands and body clear from pinch points</a:t>
          </a:r>
          <a:endParaRPr lang="en-AE" sz="1400" kern="1200" dirty="0">
            <a:latin typeface="+mj-lt"/>
          </a:endParaRPr>
        </a:p>
      </dgm:t>
    </dgm:pt>
    <dgm:pt modelId="{A29296B7-330F-4BC7-BE83-BBE9D37575FC}" type="parTrans" cxnId="{1B5794F3-EA71-4004-B7AF-3B47940C8B29}">
      <dgm:prSet/>
      <dgm:spPr/>
      <dgm:t>
        <a:bodyPr/>
        <a:lstStyle/>
        <a:p>
          <a:endParaRPr lang="en-AE"/>
        </a:p>
      </dgm:t>
    </dgm:pt>
    <dgm:pt modelId="{C5094FB6-0EAC-4B3F-95B9-D3D22B3D442C}" type="sibTrans" cxnId="{1B5794F3-EA71-4004-B7AF-3B47940C8B29}">
      <dgm:prSet/>
      <dgm:spPr/>
      <dgm:t>
        <a:bodyPr/>
        <a:lstStyle/>
        <a:p>
          <a:endParaRPr lang="en-AE"/>
        </a:p>
      </dgm:t>
    </dgm:pt>
    <dgm:pt modelId="{C26777E5-BACB-46A9-9E2A-99568215F7EE}">
      <dgm:prSet custT="1"/>
      <dgm:spPr/>
      <dgm:t>
        <a:bodyPr/>
        <a:lstStyle/>
        <a:p>
          <a:r>
            <a:rPr lang="en-US" sz="1400" b="1" kern="1200" dirty="0">
              <a:solidFill>
                <a:prstClr val="white"/>
              </a:solidFill>
              <a:latin typeface="Arial"/>
              <a:ea typeface="+mn-ea"/>
              <a:cs typeface="+mn-cs"/>
            </a:rPr>
            <a:t>ALCOHOL &amp; DRUGS</a:t>
          </a:r>
        </a:p>
        <a:p>
          <a:r>
            <a:rPr lang="en-US" sz="1400" kern="1200" dirty="0">
              <a:latin typeface="+mj-lt"/>
            </a:rPr>
            <a:t>Prohibited to work under influence of alcohol / drugs</a:t>
          </a:r>
          <a:endParaRPr lang="en-AE" sz="1400" kern="1200" dirty="0">
            <a:latin typeface="+mj-lt"/>
          </a:endParaRPr>
        </a:p>
      </dgm:t>
    </dgm:pt>
    <dgm:pt modelId="{A22C9015-164F-4108-B61F-B6D8DF47760C}" type="parTrans" cxnId="{1F5036C0-271C-4FB7-B30C-4C86A49D57B6}">
      <dgm:prSet/>
      <dgm:spPr/>
      <dgm:t>
        <a:bodyPr/>
        <a:lstStyle/>
        <a:p>
          <a:endParaRPr lang="en-AE"/>
        </a:p>
      </dgm:t>
    </dgm:pt>
    <dgm:pt modelId="{408E1406-1E43-42A0-93FE-6A43D10E28D2}" type="sibTrans" cxnId="{1F5036C0-271C-4FB7-B30C-4C86A49D57B6}">
      <dgm:prSet/>
      <dgm:spPr/>
      <dgm:t>
        <a:bodyPr/>
        <a:lstStyle/>
        <a:p>
          <a:endParaRPr lang="en-AE"/>
        </a:p>
      </dgm:t>
    </dgm:pt>
    <dgm:pt modelId="{8C2008A4-87C5-4ADD-9CB3-734A4B6AB6CE}">
      <dgm:prSet custT="1"/>
      <dgm:spPr/>
      <dgm:t>
        <a:bodyPr/>
        <a:lstStyle/>
        <a:p>
          <a:r>
            <a:rPr lang="en-US" sz="1400" b="1" kern="1200" dirty="0">
              <a:solidFill>
                <a:prstClr val="white"/>
              </a:solidFill>
              <a:latin typeface="Arial"/>
              <a:ea typeface="+mn-ea"/>
              <a:cs typeface="+mn-cs"/>
            </a:rPr>
            <a:t>SMOKING POLICY</a:t>
          </a:r>
        </a:p>
        <a:p>
          <a:r>
            <a:rPr lang="en-US" sz="1400" kern="1200" dirty="0">
              <a:latin typeface="+mj-lt"/>
            </a:rPr>
            <a:t>Do not smoke outside designated smoking areas</a:t>
          </a:r>
          <a:endParaRPr lang="en-AE" sz="1400" kern="1200" dirty="0">
            <a:latin typeface="+mj-lt"/>
          </a:endParaRPr>
        </a:p>
      </dgm:t>
    </dgm:pt>
    <dgm:pt modelId="{34895E6D-CC33-45BB-B365-C4863FEE5220}" type="parTrans" cxnId="{51FE1B1D-8C31-441B-8161-809A8F9D521E}">
      <dgm:prSet/>
      <dgm:spPr/>
      <dgm:t>
        <a:bodyPr/>
        <a:lstStyle/>
        <a:p>
          <a:endParaRPr lang="en-AE"/>
        </a:p>
      </dgm:t>
    </dgm:pt>
    <dgm:pt modelId="{AD17FE20-F199-4C16-BA70-367A4A69EAD9}" type="sibTrans" cxnId="{51FE1B1D-8C31-441B-8161-809A8F9D521E}">
      <dgm:prSet/>
      <dgm:spPr/>
      <dgm:t>
        <a:bodyPr/>
        <a:lstStyle/>
        <a:p>
          <a:endParaRPr lang="en-AE"/>
        </a:p>
      </dgm:t>
    </dgm:pt>
    <dgm:pt modelId="{3AE80A0E-2605-44F4-80A8-9CD3CC46F857}">
      <dgm:prSet custT="1"/>
      <dgm:spPr/>
      <dgm:t>
        <a:bodyPr/>
        <a:lstStyle/>
        <a:p>
          <a:r>
            <a:rPr lang="en-US" sz="1400" b="1" kern="1200" dirty="0">
              <a:solidFill>
                <a:prstClr val="white"/>
              </a:solidFill>
              <a:latin typeface="Arial"/>
              <a:ea typeface="+mn-ea"/>
              <a:cs typeface="+mn-cs"/>
            </a:rPr>
            <a:t>LINE OF FIRE</a:t>
          </a:r>
        </a:p>
        <a:p>
          <a:r>
            <a:rPr lang="en-US" sz="1400" kern="1200" dirty="0">
              <a:latin typeface="+mj-lt"/>
            </a:rPr>
            <a:t>Keep yourself and others out of the line of fire</a:t>
          </a:r>
          <a:endParaRPr lang="en-AE" sz="1400" kern="1200" dirty="0">
            <a:latin typeface="+mj-lt"/>
          </a:endParaRPr>
        </a:p>
      </dgm:t>
    </dgm:pt>
    <dgm:pt modelId="{88D47508-8DFB-476A-89D9-AD1857C8E3F9}" type="parTrans" cxnId="{A3467486-EB35-48E6-BAAE-619B24AF3DEC}">
      <dgm:prSet/>
      <dgm:spPr/>
      <dgm:t>
        <a:bodyPr/>
        <a:lstStyle/>
        <a:p>
          <a:endParaRPr lang="en-AE"/>
        </a:p>
      </dgm:t>
    </dgm:pt>
    <dgm:pt modelId="{7E249E9F-A2BE-4900-8925-BD0A19853D47}" type="sibTrans" cxnId="{A3467486-EB35-48E6-BAAE-619B24AF3DEC}">
      <dgm:prSet/>
      <dgm:spPr/>
      <dgm:t>
        <a:bodyPr/>
        <a:lstStyle/>
        <a:p>
          <a:endParaRPr lang="en-AE"/>
        </a:p>
      </dgm:t>
    </dgm:pt>
    <dgm:pt modelId="{01101A95-B69E-418A-AA3B-34135E73381F}" type="pres">
      <dgm:prSet presAssocID="{755C5804-DFB1-4AC7-9779-1D0EE42CAB31}" presName="linearFlow" presStyleCnt="0">
        <dgm:presLayoutVars>
          <dgm:dir/>
          <dgm:resizeHandles val="exact"/>
        </dgm:presLayoutVars>
      </dgm:prSet>
      <dgm:spPr/>
    </dgm:pt>
    <dgm:pt modelId="{FACCF864-B159-40B3-B577-83EE0B4CAC16}" type="pres">
      <dgm:prSet presAssocID="{DB238636-CC29-440D-A131-264A481A00C1}" presName="composite" presStyleCnt="0"/>
      <dgm:spPr/>
    </dgm:pt>
    <dgm:pt modelId="{3D46F1B3-17B5-4E6F-BA4D-2160628BFD19}" type="pres">
      <dgm:prSet presAssocID="{DB238636-CC29-440D-A131-264A481A00C1}" presName="imgShp" presStyleLbl="fgImgPlace1" presStyleIdx="0" presStyleCnt="5"/>
      <dgm:spPr>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dgm:spPr>
    </dgm:pt>
    <dgm:pt modelId="{A79F77C9-D332-4169-8E3C-5B1AF72E9995}" type="pres">
      <dgm:prSet presAssocID="{DB238636-CC29-440D-A131-264A481A00C1}" presName="txShp" presStyleLbl="node1" presStyleIdx="0" presStyleCnt="5">
        <dgm:presLayoutVars>
          <dgm:bulletEnabled val="1"/>
        </dgm:presLayoutVars>
      </dgm:prSet>
      <dgm:spPr/>
    </dgm:pt>
    <dgm:pt modelId="{3734880D-E698-4AAC-82D1-58499E4458CC}" type="pres">
      <dgm:prSet presAssocID="{A64F8670-6232-4C04-ABAA-E0350F729A48}" presName="spacing" presStyleCnt="0"/>
      <dgm:spPr/>
    </dgm:pt>
    <dgm:pt modelId="{A017174B-52E5-4BFB-8AC9-314C5F368D36}" type="pres">
      <dgm:prSet presAssocID="{D18DC42F-616C-4EE2-B0E0-142A086E8449}" presName="composite" presStyleCnt="0"/>
      <dgm:spPr/>
    </dgm:pt>
    <dgm:pt modelId="{62C57CB4-7DD9-411A-B4CE-D2B778ED14B9}" type="pres">
      <dgm:prSet presAssocID="{D18DC42F-616C-4EE2-B0E0-142A086E8449}" presName="imgShp" presStyleLbl="fgImgPlace1" presStyleIdx="1" presStyleCnt="5"/>
      <dgm:spPr>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6000" r="-6000"/>
          </a:stretch>
        </a:blipFill>
      </dgm:spPr>
    </dgm:pt>
    <dgm:pt modelId="{4AB548DC-737E-439D-A120-1268D6BB57EB}" type="pres">
      <dgm:prSet presAssocID="{D18DC42F-616C-4EE2-B0E0-142A086E8449}" presName="txShp" presStyleLbl="node1" presStyleIdx="1" presStyleCnt="5">
        <dgm:presLayoutVars>
          <dgm:bulletEnabled val="1"/>
        </dgm:presLayoutVars>
      </dgm:prSet>
      <dgm:spPr/>
    </dgm:pt>
    <dgm:pt modelId="{7D37488F-E965-4653-9305-DAB401C18B04}" type="pres">
      <dgm:prSet presAssocID="{C5094FB6-0EAC-4B3F-95B9-D3D22B3D442C}" presName="spacing" presStyleCnt="0"/>
      <dgm:spPr/>
    </dgm:pt>
    <dgm:pt modelId="{F694E861-AF83-4554-BADE-FB3998244D96}" type="pres">
      <dgm:prSet presAssocID="{3AE80A0E-2605-44F4-80A8-9CD3CC46F857}" presName="composite" presStyleCnt="0"/>
      <dgm:spPr/>
    </dgm:pt>
    <dgm:pt modelId="{1319054C-0281-468F-9D34-4E3CF4B91FA3}" type="pres">
      <dgm:prSet presAssocID="{3AE80A0E-2605-44F4-80A8-9CD3CC46F857}" presName="imgShp" presStyleLbl="fgImgPlace1" presStyleIdx="2" presStyleCnt="5"/>
      <dgm:spPr>
        <a:blipFill>
          <a:blip xmlns:r="http://schemas.openxmlformats.org/officeDocument/2006/relationships" r:embed="rId3">
            <a:extLst>
              <a:ext uri="{28A0092B-C50C-407E-A947-70E740481C1C}">
                <a14:useLocalDpi xmlns:a14="http://schemas.microsoft.com/office/drawing/2010/main" val="0"/>
              </a:ext>
            </a:extLst>
          </a:blip>
          <a:srcRect/>
          <a:stretch>
            <a:fillRect/>
          </a:stretch>
        </a:blipFill>
      </dgm:spPr>
    </dgm:pt>
    <dgm:pt modelId="{4535D7AF-565A-46A7-91D6-58034F249CDF}" type="pres">
      <dgm:prSet presAssocID="{3AE80A0E-2605-44F4-80A8-9CD3CC46F857}" presName="txShp" presStyleLbl="node1" presStyleIdx="2" presStyleCnt="5">
        <dgm:presLayoutVars>
          <dgm:bulletEnabled val="1"/>
        </dgm:presLayoutVars>
      </dgm:prSet>
      <dgm:spPr/>
    </dgm:pt>
    <dgm:pt modelId="{9EBAAC0D-B9F4-4FE8-98FD-60B577CB988C}" type="pres">
      <dgm:prSet presAssocID="{7E249E9F-A2BE-4900-8925-BD0A19853D47}" presName="spacing" presStyleCnt="0"/>
      <dgm:spPr/>
    </dgm:pt>
    <dgm:pt modelId="{E373857E-1C02-4774-A4B2-8065DA254BE0}" type="pres">
      <dgm:prSet presAssocID="{C26777E5-BACB-46A9-9E2A-99568215F7EE}" presName="composite" presStyleCnt="0"/>
      <dgm:spPr/>
    </dgm:pt>
    <dgm:pt modelId="{05833811-F475-46CA-A937-7F2BF42E472D}" type="pres">
      <dgm:prSet presAssocID="{C26777E5-BACB-46A9-9E2A-99568215F7EE}" presName="imgShp" presStyleLbl="fgImgPlace1" presStyleIdx="3" presStyleCnt="5"/>
      <dgm:spPr>
        <a:blipFill>
          <a:blip xmlns:r="http://schemas.openxmlformats.org/officeDocument/2006/relationships" r:embed="rId4">
            <a:extLst>
              <a:ext uri="{28A0092B-C50C-407E-A947-70E740481C1C}">
                <a14:useLocalDpi xmlns:a14="http://schemas.microsoft.com/office/drawing/2010/main" val="0"/>
              </a:ext>
            </a:extLst>
          </a:blip>
          <a:srcRect/>
          <a:stretch>
            <a:fillRect l="-30000" r="-30000"/>
          </a:stretch>
        </a:blipFill>
      </dgm:spPr>
    </dgm:pt>
    <dgm:pt modelId="{47ABF213-B201-4BC8-AA06-A33FED635C0C}" type="pres">
      <dgm:prSet presAssocID="{C26777E5-BACB-46A9-9E2A-99568215F7EE}" presName="txShp" presStyleLbl="node1" presStyleIdx="3" presStyleCnt="5">
        <dgm:presLayoutVars>
          <dgm:bulletEnabled val="1"/>
        </dgm:presLayoutVars>
      </dgm:prSet>
      <dgm:spPr/>
    </dgm:pt>
    <dgm:pt modelId="{FEDF8554-2B0E-44AA-B1A2-47B1F327488A}" type="pres">
      <dgm:prSet presAssocID="{408E1406-1E43-42A0-93FE-6A43D10E28D2}" presName="spacing" presStyleCnt="0"/>
      <dgm:spPr/>
    </dgm:pt>
    <dgm:pt modelId="{88424268-79D7-4729-BAD7-F843E4A9BB8F}" type="pres">
      <dgm:prSet presAssocID="{8C2008A4-87C5-4ADD-9CB3-734A4B6AB6CE}" presName="composite" presStyleCnt="0"/>
      <dgm:spPr/>
    </dgm:pt>
    <dgm:pt modelId="{31EEFB5D-96B0-4D20-9B54-8924DFE8C5E9}" type="pres">
      <dgm:prSet presAssocID="{8C2008A4-87C5-4ADD-9CB3-734A4B6AB6CE}" presName="imgShp" presStyleLbl="fgImgPlace1" presStyleIdx="4" presStyleCnt="5"/>
      <dgm:spPr>
        <a:blipFill>
          <a:blip xmlns:r="http://schemas.openxmlformats.org/officeDocument/2006/relationships" r:embed="rId5">
            <a:extLst>
              <a:ext uri="{28A0092B-C50C-407E-A947-70E740481C1C}">
                <a14:useLocalDpi xmlns:a14="http://schemas.microsoft.com/office/drawing/2010/main" val="0"/>
              </a:ext>
            </a:extLst>
          </a:blip>
          <a:srcRect/>
          <a:stretch>
            <a:fillRect/>
          </a:stretch>
        </a:blipFill>
      </dgm:spPr>
    </dgm:pt>
    <dgm:pt modelId="{4A3DA721-C7C3-4EEE-B5AE-03EED99F2A7C}" type="pres">
      <dgm:prSet presAssocID="{8C2008A4-87C5-4ADD-9CB3-734A4B6AB6CE}" presName="txShp" presStyleLbl="node1" presStyleIdx="4" presStyleCnt="5">
        <dgm:presLayoutVars>
          <dgm:bulletEnabled val="1"/>
        </dgm:presLayoutVars>
      </dgm:prSet>
      <dgm:spPr/>
    </dgm:pt>
  </dgm:ptLst>
  <dgm:cxnLst>
    <dgm:cxn modelId="{EAE2FC0D-D27A-4554-A84C-20C8579BA343}" type="presOf" srcId="{8C2008A4-87C5-4ADD-9CB3-734A4B6AB6CE}" destId="{4A3DA721-C7C3-4EEE-B5AE-03EED99F2A7C}" srcOrd="0" destOrd="0" presId="urn:microsoft.com/office/officeart/2005/8/layout/vList3"/>
    <dgm:cxn modelId="{7D3D9515-28E7-47D4-8BA8-E2821C765E66}" type="presOf" srcId="{D18DC42F-616C-4EE2-B0E0-142A086E8449}" destId="{4AB548DC-737E-439D-A120-1268D6BB57EB}" srcOrd="0" destOrd="0" presId="urn:microsoft.com/office/officeart/2005/8/layout/vList3"/>
    <dgm:cxn modelId="{51FE1B1D-8C31-441B-8161-809A8F9D521E}" srcId="{755C5804-DFB1-4AC7-9779-1D0EE42CAB31}" destId="{8C2008A4-87C5-4ADD-9CB3-734A4B6AB6CE}" srcOrd="4" destOrd="0" parTransId="{34895E6D-CC33-45BB-B365-C4863FEE5220}" sibTransId="{AD17FE20-F199-4C16-BA70-367A4A69EAD9}"/>
    <dgm:cxn modelId="{9870D961-B558-421A-91DE-1FCA9CAF11A1}" type="presOf" srcId="{755C5804-DFB1-4AC7-9779-1D0EE42CAB31}" destId="{01101A95-B69E-418A-AA3B-34135E73381F}" srcOrd="0" destOrd="0" presId="urn:microsoft.com/office/officeart/2005/8/layout/vList3"/>
    <dgm:cxn modelId="{72E67042-171B-4133-88BB-4704EA4D9C21}" srcId="{755C5804-DFB1-4AC7-9779-1D0EE42CAB31}" destId="{DB238636-CC29-440D-A131-264A481A00C1}" srcOrd="0" destOrd="0" parTransId="{5838C22D-9276-40CB-AF96-B07DFE046BF8}" sibTransId="{A64F8670-6232-4C04-ABAA-E0350F729A48}"/>
    <dgm:cxn modelId="{A3467486-EB35-48E6-BAAE-619B24AF3DEC}" srcId="{755C5804-DFB1-4AC7-9779-1D0EE42CAB31}" destId="{3AE80A0E-2605-44F4-80A8-9CD3CC46F857}" srcOrd="2" destOrd="0" parTransId="{88D47508-8DFB-476A-89D9-AD1857C8E3F9}" sibTransId="{7E249E9F-A2BE-4900-8925-BD0A19853D47}"/>
    <dgm:cxn modelId="{458B4488-6DE7-49DD-AC29-A33B2F66B8DC}" type="presOf" srcId="{3AE80A0E-2605-44F4-80A8-9CD3CC46F857}" destId="{4535D7AF-565A-46A7-91D6-58034F249CDF}" srcOrd="0" destOrd="0" presId="urn:microsoft.com/office/officeart/2005/8/layout/vList3"/>
    <dgm:cxn modelId="{42D755BB-0A0F-4F5F-B790-8642DAB1D35A}" type="presOf" srcId="{C26777E5-BACB-46A9-9E2A-99568215F7EE}" destId="{47ABF213-B201-4BC8-AA06-A33FED635C0C}" srcOrd="0" destOrd="0" presId="urn:microsoft.com/office/officeart/2005/8/layout/vList3"/>
    <dgm:cxn modelId="{1F5036C0-271C-4FB7-B30C-4C86A49D57B6}" srcId="{755C5804-DFB1-4AC7-9779-1D0EE42CAB31}" destId="{C26777E5-BACB-46A9-9E2A-99568215F7EE}" srcOrd="3" destOrd="0" parTransId="{A22C9015-164F-4108-B61F-B6D8DF47760C}" sibTransId="{408E1406-1E43-42A0-93FE-6A43D10E28D2}"/>
    <dgm:cxn modelId="{1B5794F3-EA71-4004-B7AF-3B47940C8B29}" srcId="{755C5804-DFB1-4AC7-9779-1D0EE42CAB31}" destId="{D18DC42F-616C-4EE2-B0E0-142A086E8449}" srcOrd="1" destOrd="0" parTransId="{A29296B7-330F-4BC7-BE83-BBE9D37575FC}" sibTransId="{C5094FB6-0EAC-4B3F-95B9-D3D22B3D442C}"/>
    <dgm:cxn modelId="{71815DFB-F872-4558-ACF8-28559CD57BED}" type="presOf" srcId="{DB238636-CC29-440D-A131-264A481A00C1}" destId="{A79F77C9-D332-4169-8E3C-5B1AF72E9995}" srcOrd="0" destOrd="0" presId="urn:microsoft.com/office/officeart/2005/8/layout/vList3"/>
    <dgm:cxn modelId="{02E5D3D9-AC56-49BA-A2EA-D421F75BD404}" type="presParOf" srcId="{01101A95-B69E-418A-AA3B-34135E73381F}" destId="{FACCF864-B159-40B3-B577-83EE0B4CAC16}" srcOrd="0" destOrd="0" presId="urn:microsoft.com/office/officeart/2005/8/layout/vList3"/>
    <dgm:cxn modelId="{C4F97BFB-64F5-44DC-8057-32CC1D05B454}" type="presParOf" srcId="{FACCF864-B159-40B3-B577-83EE0B4CAC16}" destId="{3D46F1B3-17B5-4E6F-BA4D-2160628BFD19}" srcOrd="0" destOrd="0" presId="urn:microsoft.com/office/officeart/2005/8/layout/vList3"/>
    <dgm:cxn modelId="{44C27A98-A768-4796-A4D0-2DBF9E053A8B}" type="presParOf" srcId="{FACCF864-B159-40B3-B577-83EE0B4CAC16}" destId="{A79F77C9-D332-4169-8E3C-5B1AF72E9995}" srcOrd="1" destOrd="0" presId="urn:microsoft.com/office/officeart/2005/8/layout/vList3"/>
    <dgm:cxn modelId="{A62DAAEA-CF71-46CF-B8DB-48D0DE0A4672}" type="presParOf" srcId="{01101A95-B69E-418A-AA3B-34135E73381F}" destId="{3734880D-E698-4AAC-82D1-58499E4458CC}" srcOrd="1" destOrd="0" presId="urn:microsoft.com/office/officeart/2005/8/layout/vList3"/>
    <dgm:cxn modelId="{1DFE5760-F073-44B7-9CE2-43FC1F992670}" type="presParOf" srcId="{01101A95-B69E-418A-AA3B-34135E73381F}" destId="{A017174B-52E5-4BFB-8AC9-314C5F368D36}" srcOrd="2" destOrd="0" presId="urn:microsoft.com/office/officeart/2005/8/layout/vList3"/>
    <dgm:cxn modelId="{3CAE8740-6995-472F-9AD8-C91AB8E1F8A8}" type="presParOf" srcId="{A017174B-52E5-4BFB-8AC9-314C5F368D36}" destId="{62C57CB4-7DD9-411A-B4CE-D2B778ED14B9}" srcOrd="0" destOrd="0" presId="urn:microsoft.com/office/officeart/2005/8/layout/vList3"/>
    <dgm:cxn modelId="{9D0375BD-B8C3-4B92-8701-B0E69BFC122E}" type="presParOf" srcId="{A017174B-52E5-4BFB-8AC9-314C5F368D36}" destId="{4AB548DC-737E-439D-A120-1268D6BB57EB}" srcOrd="1" destOrd="0" presId="urn:microsoft.com/office/officeart/2005/8/layout/vList3"/>
    <dgm:cxn modelId="{BEB6D0FF-6D86-4B12-9FAC-44B6CA93B3A7}" type="presParOf" srcId="{01101A95-B69E-418A-AA3B-34135E73381F}" destId="{7D37488F-E965-4653-9305-DAB401C18B04}" srcOrd="3" destOrd="0" presId="urn:microsoft.com/office/officeart/2005/8/layout/vList3"/>
    <dgm:cxn modelId="{AE3838B4-9E08-4EA7-AB9D-CEC24935FF7A}" type="presParOf" srcId="{01101A95-B69E-418A-AA3B-34135E73381F}" destId="{F694E861-AF83-4554-BADE-FB3998244D96}" srcOrd="4" destOrd="0" presId="urn:microsoft.com/office/officeart/2005/8/layout/vList3"/>
    <dgm:cxn modelId="{8A279205-D239-4399-8236-DB5BAEDF571B}" type="presParOf" srcId="{F694E861-AF83-4554-BADE-FB3998244D96}" destId="{1319054C-0281-468F-9D34-4E3CF4B91FA3}" srcOrd="0" destOrd="0" presId="urn:microsoft.com/office/officeart/2005/8/layout/vList3"/>
    <dgm:cxn modelId="{FF2121C5-58A3-490A-BB2E-64EE2C152193}" type="presParOf" srcId="{F694E861-AF83-4554-BADE-FB3998244D96}" destId="{4535D7AF-565A-46A7-91D6-58034F249CDF}" srcOrd="1" destOrd="0" presId="urn:microsoft.com/office/officeart/2005/8/layout/vList3"/>
    <dgm:cxn modelId="{61C1CF70-7933-45BA-A388-242E28F599CA}" type="presParOf" srcId="{01101A95-B69E-418A-AA3B-34135E73381F}" destId="{9EBAAC0D-B9F4-4FE8-98FD-60B577CB988C}" srcOrd="5" destOrd="0" presId="urn:microsoft.com/office/officeart/2005/8/layout/vList3"/>
    <dgm:cxn modelId="{1D6B5952-6BEC-492F-A0A4-D296ACD75FEF}" type="presParOf" srcId="{01101A95-B69E-418A-AA3B-34135E73381F}" destId="{E373857E-1C02-4774-A4B2-8065DA254BE0}" srcOrd="6" destOrd="0" presId="urn:microsoft.com/office/officeart/2005/8/layout/vList3"/>
    <dgm:cxn modelId="{7E09FA1C-46E9-4D15-B65F-36867E4E8E51}" type="presParOf" srcId="{E373857E-1C02-4774-A4B2-8065DA254BE0}" destId="{05833811-F475-46CA-A937-7F2BF42E472D}" srcOrd="0" destOrd="0" presId="urn:microsoft.com/office/officeart/2005/8/layout/vList3"/>
    <dgm:cxn modelId="{47A4A98F-87CA-46DB-901A-C2F98D278A55}" type="presParOf" srcId="{E373857E-1C02-4774-A4B2-8065DA254BE0}" destId="{47ABF213-B201-4BC8-AA06-A33FED635C0C}" srcOrd="1" destOrd="0" presId="urn:microsoft.com/office/officeart/2005/8/layout/vList3"/>
    <dgm:cxn modelId="{4FFBF58D-0097-4CAB-9605-66C9C8E074EF}" type="presParOf" srcId="{01101A95-B69E-418A-AA3B-34135E73381F}" destId="{FEDF8554-2B0E-44AA-B1A2-47B1F327488A}" srcOrd="7" destOrd="0" presId="urn:microsoft.com/office/officeart/2005/8/layout/vList3"/>
    <dgm:cxn modelId="{A808010C-7425-46B3-83FF-6598125B36A1}" type="presParOf" srcId="{01101A95-B69E-418A-AA3B-34135E73381F}" destId="{88424268-79D7-4729-BAD7-F843E4A9BB8F}" srcOrd="8" destOrd="0" presId="urn:microsoft.com/office/officeart/2005/8/layout/vList3"/>
    <dgm:cxn modelId="{B24F8C99-935E-416F-9B31-57CB0CDAB8AC}" type="presParOf" srcId="{88424268-79D7-4729-BAD7-F843E4A9BB8F}" destId="{31EEFB5D-96B0-4D20-9B54-8924DFE8C5E9}" srcOrd="0" destOrd="0" presId="urn:microsoft.com/office/officeart/2005/8/layout/vList3"/>
    <dgm:cxn modelId="{44991230-7352-49D5-B7BB-74E96B871C2A}" type="presParOf" srcId="{88424268-79D7-4729-BAD7-F843E4A9BB8F}" destId="{4A3DA721-C7C3-4EEE-B5AE-03EED99F2A7C}" srcOrd="1" destOrd="0" presId="urn:microsoft.com/office/officeart/2005/8/layout/vList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8C4F8B-0C28-4BA7-9ABC-47C2E7606772}">
      <dsp:nvSpPr>
        <dsp:cNvPr id="0" name=""/>
        <dsp:cNvSpPr/>
      </dsp:nvSpPr>
      <dsp:spPr>
        <a:xfrm>
          <a:off x="0" y="67648"/>
          <a:ext cx="8670472" cy="642814"/>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mj-lt"/>
            </a:rPr>
            <a:t>Don’t use mobile phones during training, keep in silent mode</a:t>
          </a:r>
          <a:endParaRPr lang="en-AE" sz="2000" kern="1200" dirty="0">
            <a:latin typeface="+mj-lt"/>
          </a:endParaRPr>
        </a:p>
      </dsp:txBody>
      <dsp:txXfrm>
        <a:off x="31380" y="99028"/>
        <a:ext cx="8607712" cy="580054"/>
      </dsp:txXfrm>
    </dsp:sp>
    <dsp:sp modelId="{4EAB02B4-DE77-41A1-A59C-828927635B2C}">
      <dsp:nvSpPr>
        <dsp:cNvPr id="0" name=""/>
        <dsp:cNvSpPr/>
      </dsp:nvSpPr>
      <dsp:spPr>
        <a:xfrm>
          <a:off x="0" y="799743"/>
          <a:ext cx="8670472" cy="642814"/>
        </a:xfrm>
        <a:prstGeom prst="roundRect">
          <a:avLst/>
        </a:prstGeom>
        <a:solidFill>
          <a:schemeClr val="tx2">
            <a:lumMod val="5000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mj-lt"/>
              <a:ea typeface="Tahoma" panose="020B0604030504040204" pitchFamily="34" charset="0"/>
              <a:cs typeface="Tahoma" panose="020B0604030504040204" pitchFamily="34" charset="0"/>
            </a:rPr>
            <a:t>Know</a:t>
          </a:r>
          <a:r>
            <a:rPr lang="en-US" sz="2000" kern="1200" dirty="0">
              <a:latin typeface="+mj-lt"/>
            </a:rPr>
            <a:t> </a:t>
          </a:r>
          <a:r>
            <a:rPr lang="en-US" sz="2000" kern="1200" dirty="0">
              <a:latin typeface="+mj-lt"/>
              <a:ea typeface="Tahoma" panose="020B0604030504040204" pitchFamily="34" charset="0"/>
              <a:cs typeface="Tahoma" panose="020B0604030504040204" pitchFamily="34" charset="0"/>
            </a:rPr>
            <a:t>your</a:t>
          </a:r>
          <a:r>
            <a:rPr lang="en-US" sz="2000" kern="1200" dirty="0">
              <a:latin typeface="+mj-lt"/>
            </a:rPr>
            <a:t> nearest muster point</a:t>
          </a:r>
          <a:endParaRPr lang="en-AE" sz="2000" kern="1200" dirty="0">
            <a:latin typeface="+mj-lt"/>
          </a:endParaRPr>
        </a:p>
      </dsp:txBody>
      <dsp:txXfrm>
        <a:off x="31380" y="831123"/>
        <a:ext cx="8607712" cy="580054"/>
      </dsp:txXfrm>
    </dsp:sp>
    <dsp:sp modelId="{39D029CD-8695-48DA-AB25-9409ACD6F3FA}">
      <dsp:nvSpPr>
        <dsp:cNvPr id="0" name=""/>
        <dsp:cNvSpPr/>
      </dsp:nvSpPr>
      <dsp:spPr>
        <a:xfrm>
          <a:off x="0" y="1531837"/>
          <a:ext cx="8670472" cy="642814"/>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mj-lt"/>
              <a:ea typeface="Tahoma" panose="020B0604030504040204" pitchFamily="34" charset="0"/>
              <a:cs typeface="Tahoma" panose="020B0604030504040204" pitchFamily="34" charset="0"/>
            </a:rPr>
            <a:t>Aware of trip hazards while going to muster point</a:t>
          </a:r>
          <a:endParaRPr lang="en-AE" sz="2000" kern="1200" dirty="0">
            <a:latin typeface="+mj-lt"/>
            <a:ea typeface="Tahoma" panose="020B0604030504040204" pitchFamily="34" charset="0"/>
            <a:cs typeface="Tahoma" panose="020B0604030504040204" pitchFamily="34" charset="0"/>
          </a:endParaRPr>
        </a:p>
      </dsp:txBody>
      <dsp:txXfrm>
        <a:off x="31380" y="1563217"/>
        <a:ext cx="8607712" cy="580054"/>
      </dsp:txXfrm>
    </dsp:sp>
    <dsp:sp modelId="{FC7ED969-C23C-4FFD-A351-04917EEF6BC3}">
      <dsp:nvSpPr>
        <dsp:cNvPr id="0" name=""/>
        <dsp:cNvSpPr/>
      </dsp:nvSpPr>
      <dsp:spPr>
        <a:xfrm>
          <a:off x="0" y="2263932"/>
          <a:ext cx="8670472" cy="642814"/>
        </a:xfrm>
        <a:prstGeom prst="roundRect">
          <a:avLst/>
        </a:prstGeom>
        <a:solidFill>
          <a:schemeClr val="tx2">
            <a:lumMod val="5000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mj-lt"/>
            </a:rPr>
            <a:t>Know where the fire extinguisher </a:t>
          </a:r>
          <a:r>
            <a:rPr lang="en-US" sz="2000" kern="1200" dirty="0">
              <a:latin typeface="+mj-lt"/>
              <a:ea typeface="Tahoma" panose="020B0604030504040204" pitchFamily="34" charset="0"/>
              <a:cs typeface="Tahoma" panose="020B0604030504040204" pitchFamily="34" charset="0"/>
            </a:rPr>
            <a:t>located</a:t>
          </a:r>
          <a:endParaRPr lang="en-AE" sz="2000" kern="1200" dirty="0">
            <a:latin typeface="+mj-lt"/>
            <a:ea typeface="Tahoma" panose="020B0604030504040204" pitchFamily="34" charset="0"/>
            <a:cs typeface="Tahoma" panose="020B0604030504040204" pitchFamily="34" charset="0"/>
          </a:endParaRPr>
        </a:p>
      </dsp:txBody>
      <dsp:txXfrm>
        <a:off x="31380" y="2295312"/>
        <a:ext cx="8607712" cy="580054"/>
      </dsp:txXfrm>
    </dsp:sp>
    <dsp:sp modelId="{1245BB4E-CC37-4F91-B9B7-4C697462AA5B}">
      <dsp:nvSpPr>
        <dsp:cNvPr id="0" name=""/>
        <dsp:cNvSpPr/>
      </dsp:nvSpPr>
      <dsp:spPr>
        <a:xfrm>
          <a:off x="0" y="2996027"/>
          <a:ext cx="8670472" cy="642814"/>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mj-lt"/>
            </a:rPr>
            <a:t>Know where the first aid kit </a:t>
          </a:r>
          <a:r>
            <a:rPr lang="en-US" sz="2000" kern="1200" dirty="0">
              <a:latin typeface="+mj-lt"/>
              <a:ea typeface="Tahoma" panose="020B0604030504040204" pitchFamily="34" charset="0"/>
              <a:cs typeface="Tahoma" panose="020B0604030504040204" pitchFamily="34" charset="0"/>
            </a:rPr>
            <a:t>located</a:t>
          </a:r>
          <a:endParaRPr lang="en-AE" sz="2000" kern="1200" dirty="0">
            <a:latin typeface="+mj-lt"/>
            <a:ea typeface="Tahoma" panose="020B0604030504040204" pitchFamily="34" charset="0"/>
            <a:cs typeface="Tahoma" panose="020B0604030504040204" pitchFamily="34" charset="0"/>
          </a:endParaRPr>
        </a:p>
      </dsp:txBody>
      <dsp:txXfrm>
        <a:off x="31380" y="3027407"/>
        <a:ext cx="8607712" cy="580054"/>
      </dsp:txXfrm>
    </dsp:sp>
    <dsp:sp modelId="{F850294A-A2B1-4F4B-B59C-9D3747FB520B}">
      <dsp:nvSpPr>
        <dsp:cNvPr id="0" name=""/>
        <dsp:cNvSpPr/>
      </dsp:nvSpPr>
      <dsp:spPr>
        <a:xfrm>
          <a:off x="0" y="3728121"/>
          <a:ext cx="8670472" cy="642814"/>
        </a:xfrm>
        <a:prstGeom prst="roundRect">
          <a:avLst/>
        </a:prstGeom>
        <a:solidFill>
          <a:schemeClr val="tx2">
            <a:lumMod val="5000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mj-lt"/>
            </a:rPr>
            <a:t>Know where the washroom located</a:t>
          </a:r>
          <a:endParaRPr lang="en-AE" sz="2000" kern="1200" dirty="0">
            <a:latin typeface="+mj-lt"/>
          </a:endParaRPr>
        </a:p>
      </dsp:txBody>
      <dsp:txXfrm>
        <a:off x="31380" y="3759501"/>
        <a:ext cx="8607712" cy="58005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C8CDA4-E4CD-4D91-A13D-0B27576DA257}">
      <dsp:nvSpPr>
        <dsp:cNvPr id="0" name=""/>
        <dsp:cNvSpPr/>
      </dsp:nvSpPr>
      <dsp:spPr>
        <a:xfrm rot="10800000">
          <a:off x="1454821" y="15256"/>
          <a:ext cx="4788000" cy="754927"/>
        </a:xfrm>
        <a:prstGeom prst="homePlat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2902" tIns="53340" rIns="99568" bIns="53340" numCol="1" spcCol="1270" anchor="ctr" anchorCtr="0">
          <a:noAutofit/>
        </a:bodyPr>
        <a:lstStyle/>
        <a:p>
          <a:pPr marL="0" lvl="0" indent="0" algn="ctr" defTabSz="622300">
            <a:lnSpc>
              <a:spcPct val="90000"/>
            </a:lnSpc>
            <a:spcBef>
              <a:spcPct val="0"/>
            </a:spcBef>
            <a:spcAft>
              <a:spcPct val="35000"/>
            </a:spcAft>
            <a:buNone/>
          </a:pPr>
          <a:r>
            <a:rPr lang="en-US" sz="1400" b="1" kern="1200" dirty="0">
              <a:latin typeface="+mj-lt"/>
            </a:rPr>
            <a:t>WORKING AT HEIGHT</a:t>
          </a:r>
        </a:p>
        <a:p>
          <a:pPr marL="0" lvl="0" indent="0" algn="ctr" defTabSz="622300">
            <a:lnSpc>
              <a:spcPct val="90000"/>
            </a:lnSpc>
            <a:spcBef>
              <a:spcPct val="0"/>
            </a:spcBef>
            <a:spcAft>
              <a:spcPct val="35000"/>
            </a:spcAft>
            <a:buNone/>
          </a:pPr>
          <a:r>
            <a:rPr lang="en-US" sz="1400" kern="1200" dirty="0">
              <a:latin typeface="+mj-lt"/>
            </a:rPr>
            <a:t>Protect yourself and loose objects against a fall</a:t>
          </a:r>
          <a:endParaRPr lang="en-AE" sz="1400" kern="1200" dirty="0">
            <a:latin typeface="+mj-lt"/>
          </a:endParaRPr>
        </a:p>
      </dsp:txBody>
      <dsp:txXfrm rot="10800000">
        <a:off x="1643553" y="15256"/>
        <a:ext cx="4599268" cy="754927"/>
      </dsp:txXfrm>
    </dsp:sp>
    <dsp:sp modelId="{D349537D-295A-48E0-BA14-329A8A2D6456}">
      <dsp:nvSpPr>
        <dsp:cNvPr id="0" name=""/>
        <dsp:cNvSpPr/>
      </dsp:nvSpPr>
      <dsp:spPr>
        <a:xfrm>
          <a:off x="1017268" y="1977"/>
          <a:ext cx="754927" cy="754927"/>
        </a:xfrm>
        <a:prstGeom prst="ellipse">
          <a:avLst/>
        </a:prstGeom>
        <a:blipFill>
          <a:blip xmlns:r="http://schemas.openxmlformats.org/officeDocument/2006/relationships" r:embed="rId1"/>
          <a:srcRect/>
          <a:stretch>
            <a:fillRect t="-2000" b="-2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5391355-65A0-4F0C-9BDC-B87C1A04BB3D}">
      <dsp:nvSpPr>
        <dsp:cNvPr id="0" name=""/>
        <dsp:cNvSpPr/>
      </dsp:nvSpPr>
      <dsp:spPr>
        <a:xfrm rot="10800000">
          <a:off x="1394731" y="982256"/>
          <a:ext cx="4788000" cy="754927"/>
        </a:xfrm>
        <a:prstGeom prst="homePlate">
          <a:avLst/>
        </a:prstGeom>
        <a:solidFill>
          <a:schemeClr val="accent5">
            <a:hueOff val="-1689636"/>
            <a:satOff val="-4355"/>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2902" tIns="53340" rIns="99568" bIns="53340" numCol="1" spcCol="1270" anchor="ctr" anchorCtr="0">
          <a:noAutofit/>
        </a:bodyPr>
        <a:lstStyle/>
        <a:p>
          <a:pPr marL="0" lvl="0" indent="0" algn="ctr" defTabSz="622300">
            <a:lnSpc>
              <a:spcPct val="90000"/>
            </a:lnSpc>
            <a:spcBef>
              <a:spcPct val="0"/>
            </a:spcBef>
            <a:spcAft>
              <a:spcPct val="35000"/>
            </a:spcAft>
            <a:buNone/>
          </a:pPr>
          <a:r>
            <a:rPr lang="en-US" sz="1400" b="1" kern="1200" dirty="0">
              <a:latin typeface="+mj-lt"/>
            </a:rPr>
            <a:t>PERMIT TO WORK</a:t>
          </a:r>
        </a:p>
        <a:p>
          <a:pPr marL="0" lvl="0" indent="0" algn="ctr" defTabSz="622300">
            <a:lnSpc>
              <a:spcPct val="90000"/>
            </a:lnSpc>
            <a:spcBef>
              <a:spcPct val="0"/>
            </a:spcBef>
            <a:spcAft>
              <a:spcPct val="35000"/>
            </a:spcAft>
            <a:buNone/>
          </a:pPr>
          <a:r>
            <a:rPr lang="en-US" sz="1400" kern="1200" dirty="0">
              <a:latin typeface="+mj-lt"/>
            </a:rPr>
            <a:t>Work with a valid permit</a:t>
          </a:r>
          <a:endParaRPr lang="en-AE" sz="1400" kern="1200" dirty="0">
            <a:latin typeface="+mj-lt"/>
          </a:endParaRPr>
        </a:p>
      </dsp:txBody>
      <dsp:txXfrm rot="10800000">
        <a:off x="1583463" y="982256"/>
        <a:ext cx="4599268" cy="754927"/>
      </dsp:txXfrm>
    </dsp:sp>
    <dsp:sp modelId="{BF9D68AC-9661-47EA-8437-1D12412B4386}">
      <dsp:nvSpPr>
        <dsp:cNvPr id="0" name=""/>
        <dsp:cNvSpPr/>
      </dsp:nvSpPr>
      <dsp:spPr>
        <a:xfrm>
          <a:off x="1017268" y="982256"/>
          <a:ext cx="754927" cy="754927"/>
        </a:xfrm>
        <a:prstGeom prst="ellipse">
          <a:avLst/>
        </a:prstGeom>
        <a:blipFill>
          <a:blip xmlns:r="http://schemas.openxmlformats.org/officeDocument/2006/relationships" r:embed="rId2"/>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95541CF-9BD5-4B26-8049-B7F016EAC174}">
      <dsp:nvSpPr>
        <dsp:cNvPr id="0" name=""/>
        <dsp:cNvSpPr/>
      </dsp:nvSpPr>
      <dsp:spPr>
        <a:xfrm rot="10800000">
          <a:off x="1394731" y="1962536"/>
          <a:ext cx="4788000" cy="754927"/>
        </a:xfrm>
        <a:prstGeom prst="homePlate">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2902" tIns="53340" rIns="99568" bIns="53340" numCol="1" spcCol="1270" anchor="ctr" anchorCtr="0">
          <a:noAutofit/>
        </a:bodyPr>
        <a:lstStyle/>
        <a:p>
          <a:pPr marL="0" lvl="0" indent="0" algn="ctr" defTabSz="622300">
            <a:lnSpc>
              <a:spcPct val="90000"/>
            </a:lnSpc>
            <a:spcBef>
              <a:spcPct val="0"/>
            </a:spcBef>
            <a:spcAft>
              <a:spcPct val="35000"/>
            </a:spcAft>
            <a:buNone/>
          </a:pPr>
          <a:r>
            <a:rPr lang="en-US" sz="1400" b="1" kern="1200" dirty="0">
              <a:latin typeface="+mj-lt"/>
            </a:rPr>
            <a:t>ENERGY ISOLATION</a:t>
          </a:r>
        </a:p>
        <a:p>
          <a:pPr marL="0" lvl="0" indent="0" algn="ctr" defTabSz="622300">
            <a:lnSpc>
              <a:spcPct val="90000"/>
            </a:lnSpc>
            <a:spcBef>
              <a:spcPct val="0"/>
            </a:spcBef>
            <a:spcAft>
              <a:spcPct val="35000"/>
            </a:spcAft>
            <a:buNone/>
          </a:pPr>
          <a:r>
            <a:rPr lang="en-US" sz="1400" kern="1200" dirty="0">
              <a:latin typeface="+mj-lt"/>
            </a:rPr>
            <a:t>Verify isolation and zero energy before work begins</a:t>
          </a:r>
          <a:endParaRPr lang="en-AE" sz="1400" kern="1200" dirty="0">
            <a:latin typeface="+mj-lt"/>
          </a:endParaRPr>
        </a:p>
      </dsp:txBody>
      <dsp:txXfrm rot="10800000">
        <a:off x="1583463" y="1962536"/>
        <a:ext cx="4599268" cy="754927"/>
      </dsp:txXfrm>
    </dsp:sp>
    <dsp:sp modelId="{51EAC50A-BBAC-4EF0-9D00-53A8E74CC13D}">
      <dsp:nvSpPr>
        <dsp:cNvPr id="0" name=""/>
        <dsp:cNvSpPr/>
      </dsp:nvSpPr>
      <dsp:spPr>
        <a:xfrm>
          <a:off x="1017268" y="1962536"/>
          <a:ext cx="754927" cy="754927"/>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t="-4000" b="-4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54EED8E-6C5A-40A7-87F2-62257F09F592}">
      <dsp:nvSpPr>
        <dsp:cNvPr id="0" name=""/>
        <dsp:cNvSpPr/>
      </dsp:nvSpPr>
      <dsp:spPr>
        <a:xfrm rot="10800000">
          <a:off x="1355422" y="2942815"/>
          <a:ext cx="4788000" cy="754927"/>
        </a:xfrm>
        <a:prstGeom prst="homePlate">
          <a:avLst/>
        </a:prstGeom>
        <a:solidFill>
          <a:schemeClr val="accent5">
            <a:hueOff val="-5068907"/>
            <a:satOff val="-13064"/>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2902" tIns="53340" rIns="99568" bIns="53340" numCol="1" spcCol="1270" anchor="ctr" anchorCtr="0">
          <a:noAutofit/>
        </a:bodyPr>
        <a:lstStyle/>
        <a:p>
          <a:pPr marL="0" lvl="0" indent="0" algn="ctr" defTabSz="622300">
            <a:lnSpc>
              <a:spcPct val="90000"/>
            </a:lnSpc>
            <a:spcBef>
              <a:spcPct val="0"/>
            </a:spcBef>
            <a:spcAft>
              <a:spcPct val="35000"/>
            </a:spcAft>
            <a:buNone/>
          </a:pPr>
          <a:r>
            <a:rPr lang="en-US" sz="1400" b="1" kern="1200" dirty="0">
              <a:latin typeface="+mj-lt"/>
            </a:rPr>
            <a:t>DRIVING SAFETY</a:t>
          </a:r>
        </a:p>
        <a:p>
          <a:pPr marL="0" lvl="0" indent="0" algn="ctr" defTabSz="622300">
            <a:lnSpc>
              <a:spcPct val="90000"/>
            </a:lnSpc>
            <a:spcBef>
              <a:spcPct val="0"/>
            </a:spcBef>
            <a:spcAft>
              <a:spcPct val="35000"/>
            </a:spcAft>
            <a:buNone/>
          </a:pPr>
          <a:r>
            <a:rPr lang="en-US" sz="1400" kern="1200" dirty="0">
              <a:latin typeface="+mj-lt"/>
            </a:rPr>
            <a:t>Follow safe driving rules</a:t>
          </a:r>
          <a:endParaRPr lang="en-AE" sz="1400" kern="1200" dirty="0">
            <a:latin typeface="+mj-lt"/>
          </a:endParaRPr>
        </a:p>
      </dsp:txBody>
      <dsp:txXfrm rot="10800000">
        <a:off x="1544154" y="2942815"/>
        <a:ext cx="4599268" cy="754927"/>
      </dsp:txXfrm>
    </dsp:sp>
    <dsp:sp modelId="{5FF0A1D6-2905-4D82-B809-9BF2D0F25E40}">
      <dsp:nvSpPr>
        <dsp:cNvPr id="0" name=""/>
        <dsp:cNvSpPr/>
      </dsp:nvSpPr>
      <dsp:spPr>
        <a:xfrm>
          <a:off x="1017268" y="2942815"/>
          <a:ext cx="754927" cy="754927"/>
        </a:xfrm>
        <a:prstGeom prst="ellipse">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A5B4F2C-866A-4314-9EE4-808B823EA40D}">
      <dsp:nvSpPr>
        <dsp:cNvPr id="0" name=""/>
        <dsp:cNvSpPr/>
      </dsp:nvSpPr>
      <dsp:spPr>
        <a:xfrm rot="10800000">
          <a:off x="1394731" y="3923094"/>
          <a:ext cx="4788000" cy="754927"/>
        </a:xfrm>
        <a:prstGeom prst="homePlate">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2902" tIns="53340" rIns="99568" bIns="53340" numCol="1" spcCol="1270" anchor="ctr" anchorCtr="0">
          <a:noAutofit/>
        </a:bodyPr>
        <a:lstStyle/>
        <a:p>
          <a:pPr marL="0" lvl="0" indent="0" algn="ctr" defTabSz="622300">
            <a:lnSpc>
              <a:spcPct val="90000"/>
            </a:lnSpc>
            <a:spcBef>
              <a:spcPct val="0"/>
            </a:spcBef>
            <a:spcAft>
              <a:spcPct val="35000"/>
            </a:spcAft>
            <a:buNone/>
          </a:pPr>
          <a:r>
            <a:rPr lang="en-US" sz="1400" b="1" kern="1200" dirty="0">
              <a:latin typeface="+mj-lt"/>
            </a:rPr>
            <a:t>PPE</a:t>
          </a:r>
        </a:p>
        <a:p>
          <a:pPr marL="0" lvl="0" indent="0" algn="ctr" defTabSz="622300">
            <a:lnSpc>
              <a:spcPct val="90000"/>
            </a:lnSpc>
            <a:spcBef>
              <a:spcPct val="0"/>
            </a:spcBef>
            <a:spcAft>
              <a:spcPct val="35000"/>
            </a:spcAft>
            <a:buNone/>
          </a:pPr>
          <a:r>
            <a:rPr lang="en-US" sz="1400" kern="1200" dirty="0">
              <a:latin typeface="+mj-lt"/>
            </a:rPr>
            <a:t>Wear designated (PPE) for the area and task</a:t>
          </a:r>
          <a:endParaRPr lang="en-AE" sz="1400" kern="1200" dirty="0">
            <a:latin typeface="+mj-lt"/>
          </a:endParaRPr>
        </a:p>
      </dsp:txBody>
      <dsp:txXfrm rot="10800000">
        <a:off x="1583463" y="3923094"/>
        <a:ext cx="4599268" cy="754927"/>
      </dsp:txXfrm>
    </dsp:sp>
    <dsp:sp modelId="{236CE67C-D509-490D-88E1-89F0AFB6242E}">
      <dsp:nvSpPr>
        <dsp:cNvPr id="0" name=""/>
        <dsp:cNvSpPr/>
      </dsp:nvSpPr>
      <dsp:spPr>
        <a:xfrm>
          <a:off x="1017268" y="3923094"/>
          <a:ext cx="754927" cy="754927"/>
        </a:xfrm>
        <a:prstGeom prst="ellipse">
          <a:avLst/>
        </a:prstGeom>
        <a:blipFill>
          <a:blip xmlns:r="http://schemas.openxmlformats.org/officeDocument/2006/relationships" r:embed="rId5">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9F77C9-D332-4169-8E3C-5B1AF72E9995}">
      <dsp:nvSpPr>
        <dsp:cNvPr id="0" name=""/>
        <dsp:cNvSpPr/>
      </dsp:nvSpPr>
      <dsp:spPr>
        <a:xfrm rot="10800000">
          <a:off x="1394731" y="1977"/>
          <a:ext cx="4788000" cy="754927"/>
        </a:xfrm>
        <a:prstGeom prst="homePlat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2902" tIns="53340" rIns="99568" bIns="53340" numCol="1" spcCol="1270" anchor="ctr" anchorCtr="0">
          <a:noAutofit/>
        </a:bodyPr>
        <a:lstStyle/>
        <a:p>
          <a:pPr marL="0" lvl="0" indent="0" algn="ctr" defTabSz="622300">
            <a:lnSpc>
              <a:spcPct val="90000"/>
            </a:lnSpc>
            <a:spcBef>
              <a:spcPct val="0"/>
            </a:spcBef>
            <a:spcAft>
              <a:spcPct val="35000"/>
            </a:spcAft>
            <a:buNone/>
          </a:pPr>
          <a:r>
            <a:rPr lang="en-US" sz="1400" b="1" kern="1200" dirty="0">
              <a:solidFill>
                <a:prstClr val="white"/>
              </a:solidFill>
              <a:latin typeface="Arial"/>
              <a:ea typeface="+mn-ea"/>
              <a:cs typeface="+mn-cs"/>
            </a:rPr>
            <a:t>SUSPENDED LOAD</a:t>
          </a:r>
        </a:p>
        <a:p>
          <a:pPr marL="0" lvl="0" indent="0" algn="ctr" defTabSz="622300">
            <a:lnSpc>
              <a:spcPct val="90000"/>
            </a:lnSpc>
            <a:spcBef>
              <a:spcPct val="0"/>
            </a:spcBef>
            <a:spcAft>
              <a:spcPct val="35000"/>
            </a:spcAft>
            <a:buNone/>
          </a:pPr>
          <a:r>
            <a:rPr lang="en-US" sz="1400" kern="1200" dirty="0">
              <a:latin typeface="+mj-lt"/>
            </a:rPr>
            <a:t>Do not walk or stand under a suspended load</a:t>
          </a:r>
          <a:endParaRPr lang="en-AE" sz="1400" kern="1200" dirty="0">
            <a:latin typeface="+mj-lt"/>
          </a:endParaRPr>
        </a:p>
      </dsp:txBody>
      <dsp:txXfrm rot="10800000">
        <a:off x="1583463" y="1977"/>
        <a:ext cx="4599268" cy="754927"/>
      </dsp:txXfrm>
    </dsp:sp>
    <dsp:sp modelId="{3D46F1B3-17B5-4E6F-BA4D-2160628BFD19}">
      <dsp:nvSpPr>
        <dsp:cNvPr id="0" name=""/>
        <dsp:cNvSpPr/>
      </dsp:nvSpPr>
      <dsp:spPr>
        <a:xfrm>
          <a:off x="1017268" y="1977"/>
          <a:ext cx="754927" cy="754927"/>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AB548DC-737E-439D-A120-1268D6BB57EB}">
      <dsp:nvSpPr>
        <dsp:cNvPr id="0" name=""/>
        <dsp:cNvSpPr/>
      </dsp:nvSpPr>
      <dsp:spPr>
        <a:xfrm rot="10800000">
          <a:off x="1394731" y="982256"/>
          <a:ext cx="4788000" cy="754927"/>
        </a:xfrm>
        <a:prstGeom prst="homePlate">
          <a:avLst/>
        </a:prstGeom>
        <a:solidFill>
          <a:schemeClr val="accent3">
            <a:hueOff val="677650"/>
            <a:satOff val="25000"/>
            <a:lumOff val="-36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2902" tIns="53340" rIns="99568" bIns="53340" numCol="1" spcCol="1270" anchor="ctr" anchorCtr="0">
          <a:noAutofit/>
        </a:bodyPr>
        <a:lstStyle/>
        <a:p>
          <a:pPr marL="0" lvl="0" indent="0" algn="ctr" defTabSz="622300">
            <a:lnSpc>
              <a:spcPct val="90000"/>
            </a:lnSpc>
            <a:spcBef>
              <a:spcPct val="0"/>
            </a:spcBef>
            <a:spcAft>
              <a:spcPct val="35000"/>
            </a:spcAft>
            <a:buNone/>
          </a:pPr>
          <a:r>
            <a:rPr lang="en-US" sz="1400" b="1" kern="1200" dirty="0">
              <a:solidFill>
                <a:prstClr val="white"/>
              </a:solidFill>
              <a:latin typeface="Arial"/>
              <a:ea typeface="+mn-ea"/>
              <a:cs typeface="+mn-cs"/>
            </a:rPr>
            <a:t>PINCH POINT</a:t>
          </a:r>
        </a:p>
        <a:p>
          <a:pPr marL="0" lvl="0" indent="0" algn="ctr" defTabSz="622300">
            <a:lnSpc>
              <a:spcPct val="90000"/>
            </a:lnSpc>
            <a:spcBef>
              <a:spcPct val="0"/>
            </a:spcBef>
            <a:spcAft>
              <a:spcPct val="35000"/>
            </a:spcAft>
            <a:buNone/>
          </a:pPr>
          <a:r>
            <a:rPr lang="en-US" sz="1400" kern="1200" dirty="0">
              <a:latin typeface="+mj-lt"/>
            </a:rPr>
            <a:t>Keep hands and body clear from pinch points</a:t>
          </a:r>
          <a:endParaRPr lang="en-AE" sz="1400" kern="1200" dirty="0">
            <a:latin typeface="+mj-lt"/>
          </a:endParaRPr>
        </a:p>
      </dsp:txBody>
      <dsp:txXfrm rot="10800000">
        <a:off x="1583463" y="982256"/>
        <a:ext cx="4599268" cy="754927"/>
      </dsp:txXfrm>
    </dsp:sp>
    <dsp:sp modelId="{62C57CB4-7DD9-411A-B4CE-D2B778ED14B9}">
      <dsp:nvSpPr>
        <dsp:cNvPr id="0" name=""/>
        <dsp:cNvSpPr/>
      </dsp:nvSpPr>
      <dsp:spPr>
        <a:xfrm>
          <a:off x="1017268" y="982256"/>
          <a:ext cx="754927" cy="754927"/>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6000" r="-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535D7AF-565A-46A7-91D6-58034F249CDF}">
      <dsp:nvSpPr>
        <dsp:cNvPr id="0" name=""/>
        <dsp:cNvSpPr/>
      </dsp:nvSpPr>
      <dsp:spPr>
        <a:xfrm rot="10800000">
          <a:off x="1394731" y="1962536"/>
          <a:ext cx="4788000" cy="754927"/>
        </a:xfrm>
        <a:prstGeom prst="homePlate">
          <a:avLst/>
        </a:prstGeom>
        <a:solidFill>
          <a:schemeClr val="accent3">
            <a:hueOff val="1355300"/>
            <a:satOff val="50000"/>
            <a:lumOff val="-7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2902" tIns="53340" rIns="99568" bIns="53340" numCol="1" spcCol="1270" anchor="ctr" anchorCtr="0">
          <a:noAutofit/>
        </a:bodyPr>
        <a:lstStyle/>
        <a:p>
          <a:pPr marL="0" lvl="0" indent="0" algn="ctr" defTabSz="622300">
            <a:lnSpc>
              <a:spcPct val="90000"/>
            </a:lnSpc>
            <a:spcBef>
              <a:spcPct val="0"/>
            </a:spcBef>
            <a:spcAft>
              <a:spcPct val="35000"/>
            </a:spcAft>
            <a:buNone/>
          </a:pPr>
          <a:r>
            <a:rPr lang="en-US" sz="1400" b="1" kern="1200" dirty="0">
              <a:solidFill>
                <a:prstClr val="white"/>
              </a:solidFill>
              <a:latin typeface="Arial"/>
              <a:ea typeface="+mn-ea"/>
              <a:cs typeface="+mn-cs"/>
            </a:rPr>
            <a:t>LINE OF FIRE</a:t>
          </a:r>
        </a:p>
        <a:p>
          <a:pPr marL="0" lvl="0" indent="0" algn="ctr" defTabSz="622300">
            <a:lnSpc>
              <a:spcPct val="90000"/>
            </a:lnSpc>
            <a:spcBef>
              <a:spcPct val="0"/>
            </a:spcBef>
            <a:spcAft>
              <a:spcPct val="35000"/>
            </a:spcAft>
            <a:buNone/>
          </a:pPr>
          <a:r>
            <a:rPr lang="en-US" sz="1400" kern="1200" dirty="0">
              <a:latin typeface="+mj-lt"/>
            </a:rPr>
            <a:t>Keep yourself and others out of the line of fire</a:t>
          </a:r>
          <a:endParaRPr lang="en-AE" sz="1400" kern="1200" dirty="0">
            <a:latin typeface="+mj-lt"/>
          </a:endParaRPr>
        </a:p>
      </dsp:txBody>
      <dsp:txXfrm rot="10800000">
        <a:off x="1583463" y="1962536"/>
        <a:ext cx="4599268" cy="754927"/>
      </dsp:txXfrm>
    </dsp:sp>
    <dsp:sp modelId="{1319054C-0281-468F-9D34-4E3CF4B91FA3}">
      <dsp:nvSpPr>
        <dsp:cNvPr id="0" name=""/>
        <dsp:cNvSpPr/>
      </dsp:nvSpPr>
      <dsp:spPr>
        <a:xfrm>
          <a:off x="1017268" y="1962536"/>
          <a:ext cx="754927" cy="754927"/>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7ABF213-B201-4BC8-AA06-A33FED635C0C}">
      <dsp:nvSpPr>
        <dsp:cNvPr id="0" name=""/>
        <dsp:cNvSpPr/>
      </dsp:nvSpPr>
      <dsp:spPr>
        <a:xfrm rot="10800000">
          <a:off x="1394731" y="2942815"/>
          <a:ext cx="4788000" cy="754927"/>
        </a:xfrm>
        <a:prstGeom prst="homePlate">
          <a:avLst/>
        </a:prstGeom>
        <a:solidFill>
          <a:schemeClr val="accent3">
            <a:hueOff val="2032949"/>
            <a:satOff val="75000"/>
            <a:lumOff val="-1102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2902" tIns="53340" rIns="99568" bIns="53340" numCol="1" spcCol="1270" anchor="ctr" anchorCtr="0">
          <a:noAutofit/>
        </a:bodyPr>
        <a:lstStyle/>
        <a:p>
          <a:pPr marL="0" lvl="0" indent="0" algn="ctr" defTabSz="622300">
            <a:lnSpc>
              <a:spcPct val="90000"/>
            </a:lnSpc>
            <a:spcBef>
              <a:spcPct val="0"/>
            </a:spcBef>
            <a:spcAft>
              <a:spcPct val="35000"/>
            </a:spcAft>
            <a:buNone/>
          </a:pPr>
          <a:r>
            <a:rPr lang="en-US" sz="1400" b="1" kern="1200" dirty="0">
              <a:solidFill>
                <a:prstClr val="white"/>
              </a:solidFill>
              <a:latin typeface="Arial"/>
              <a:ea typeface="+mn-ea"/>
              <a:cs typeface="+mn-cs"/>
            </a:rPr>
            <a:t>ALCOHOL &amp; DRUGS</a:t>
          </a:r>
        </a:p>
        <a:p>
          <a:pPr marL="0" lvl="0" indent="0" algn="ctr" defTabSz="622300">
            <a:lnSpc>
              <a:spcPct val="90000"/>
            </a:lnSpc>
            <a:spcBef>
              <a:spcPct val="0"/>
            </a:spcBef>
            <a:spcAft>
              <a:spcPct val="35000"/>
            </a:spcAft>
            <a:buNone/>
          </a:pPr>
          <a:r>
            <a:rPr lang="en-US" sz="1400" kern="1200" dirty="0">
              <a:latin typeface="+mj-lt"/>
            </a:rPr>
            <a:t>Prohibited to work under influence of alcohol / drugs</a:t>
          </a:r>
          <a:endParaRPr lang="en-AE" sz="1400" kern="1200" dirty="0">
            <a:latin typeface="+mj-lt"/>
          </a:endParaRPr>
        </a:p>
      </dsp:txBody>
      <dsp:txXfrm rot="10800000">
        <a:off x="1583463" y="2942815"/>
        <a:ext cx="4599268" cy="754927"/>
      </dsp:txXfrm>
    </dsp:sp>
    <dsp:sp modelId="{05833811-F475-46CA-A937-7F2BF42E472D}">
      <dsp:nvSpPr>
        <dsp:cNvPr id="0" name=""/>
        <dsp:cNvSpPr/>
      </dsp:nvSpPr>
      <dsp:spPr>
        <a:xfrm>
          <a:off x="1017268" y="2942815"/>
          <a:ext cx="754927" cy="754927"/>
        </a:xfrm>
        <a:prstGeom prst="ellipse">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l="-30000" r="-3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A3DA721-C7C3-4EEE-B5AE-03EED99F2A7C}">
      <dsp:nvSpPr>
        <dsp:cNvPr id="0" name=""/>
        <dsp:cNvSpPr/>
      </dsp:nvSpPr>
      <dsp:spPr>
        <a:xfrm rot="10800000">
          <a:off x="1394731" y="3923094"/>
          <a:ext cx="4788000" cy="754927"/>
        </a:xfrm>
        <a:prstGeom prst="homePlate">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2902" tIns="53340" rIns="99568" bIns="53340" numCol="1" spcCol="1270" anchor="ctr" anchorCtr="0">
          <a:noAutofit/>
        </a:bodyPr>
        <a:lstStyle/>
        <a:p>
          <a:pPr marL="0" lvl="0" indent="0" algn="ctr" defTabSz="622300">
            <a:lnSpc>
              <a:spcPct val="90000"/>
            </a:lnSpc>
            <a:spcBef>
              <a:spcPct val="0"/>
            </a:spcBef>
            <a:spcAft>
              <a:spcPct val="35000"/>
            </a:spcAft>
            <a:buNone/>
          </a:pPr>
          <a:r>
            <a:rPr lang="en-US" sz="1400" b="1" kern="1200" dirty="0">
              <a:solidFill>
                <a:prstClr val="white"/>
              </a:solidFill>
              <a:latin typeface="Arial"/>
              <a:ea typeface="+mn-ea"/>
              <a:cs typeface="+mn-cs"/>
            </a:rPr>
            <a:t>SMOKING POLICY</a:t>
          </a:r>
        </a:p>
        <a:p>
          <a:pPr marL="0" lvl="0" indent="0" algn="ctr" defTabSz="622300">
            <a:lnSpc>
              <a:spcPct val="90000"/>
            </a:lnSpc>
            <a:spcBef>
              <a:spcPct val="0"/>
            </a:spcBef>
            <a:spcAft>
              <a:spcPct val="35000"/>
            </a:spcAft>
            <a:buNone/>
          </a:pPr>
          <a:r>
            <a:rPr lang="en-US" sz="1400" kern="1200" dirty="0">
              <a:latin typeface="+mj-lt"/>
            </a:rPr>
            <a:t>Do not smoke outside designated smoking areas</a:t>
          </a:r>
          <a:endParaRPr lang="en-AE" sz="1400" kern="1200" dirty="0">
            <a:latin typeface="+mj-lt"/>
          </a:endParaRPr>
        </a:p>
      </dsp:txBody>
      <dsp:txXfrm rot="10800000">
        <a:off x="1583463" y="3923094"/>
        <a:ext cx="4599268" cy="754927"/>
      </dsp:txXfrm>
    </dsp:sp>
    <dsp:sp modelId="{31EEFB5D-96B0-4D20-9B54-8924DFE8C5E9}">
      <dsp:nvSpPr>
        <dsp:cNvPr id="0" name=""/>
        <dsp:cNvSpPr/>
      </dsp:nvSpPr>
      <dsp:spPr>
        <a:xfrm>
          <a:off x="1017268" y="3923094"/>
          <a:ext cx="754927" cy="754927"/>
        </a:xfrm>
        <a:prstGeom prst="ellipse">
          <a:avLst/>
        </a:prstGeom>
        <a:blipFill>
          <a:blip xmlns:r="http://schemas.openxmlformats.org/officeDocument/2006/relationships" r:embed="rId5">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F1B28CB-9B5E-4928-B301-3DF2906167D1}" type="datetimeFigureOut">
              <a:rPr lang="en-US" smtClean="0"/>
              <a:t>21-Jul-25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8CF779E-2EAE-4AE6-9E18-7E8FBA28F485}" type="slidenum">
              <a:rPr lang="en-US" smtClean="0"/>
              <a:t>‹#›</a:t>
            </a:fld>
            <a:endParaRPr lang="en-US"/>
          </a:p>
        </p:txBody>
      </p:sp>
    </p:spTree>
    <p:extLst>
      <p:ext uri="{BB962C8B-B14F-4D97-AF65-F5344CB8AC3E}">
        <p14:creationId xmlns:p14="http://schemas.microsoft.com/office/powerpoint/2010/main" val="27643418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Welcome to supreme supply and services </a:t>
            </a:r>
          </a:p>
        </p:txBody>
      </p:sp>
      <p:sp>
        <p:nvSpPr>
          <p:cNvPr id="4" name="Slide Number Placeholder 3"/>
          <p:cNvSpPr>
            <a:spLocks noGrp="1"/>
          </p:cNvSpPr>
          <p:nvPr>
            <p:ph type="sldNum" sz="quarter" idx="5"/>
          </p:nvPr>
        </p:nvSpPr>
        <p:spPr/>
        <p:txBody>
          <a:bodyPr/>
          <a:lstStyle/>
          <a:p>
            <a:fld id="{F8CF779E-2EAE-4AE6-9E18-7E8FBA28F485}" type="slidenum">
              <a:rPr lang="en-US" smtClean="0"/>
              <a:t>1</a:t>
            </a:fld>
            <a:endParaRPr lang="en-US"/>
          </a:p>
        </p:txBody>
      </p:sp>
    </p:spTree>
    <p:extLst>
      <p:ext uri="{BB962C8B-B14F-4D97-AF65-F5344CB8AC3E}">
        <p14:creationId xmlns:p14="http://schemas.microsoft.com/office/powerpoint/2010/main" val="31465264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 short HSE induction </a:t>
            </a:r>
          </a:p>
        </p:txBody>
      </p:sp>
      <p:sp>
        <p:nvSpPr>
          <p:cNvPr id="4" name="Slide Number Placeholder 3"/>
          <p:cNvSpPr>
            <a:spLocks noGrp="1"/>
          </p:cNvSpPr>
          <p:nvPr>
            <p:ph type="sldNum" sz="quarter" idx="5"/>
          </p:nvPr>
        </p:nvSpPr>
        <p:spPr/>
        <p:txBody>
          <a:bodyPr/>
          <a:lstStyle/>
          <a:p>
            <a:fld id="{F8CF779E-2EAE-4AE6-9E18-7E8FBA28F485}" type="slidenum">
              <a:rPr lang="en-US" smtClean="0"/>
              <a:t>2</a:t>
            </a:fld>
            <a:endParaRPr lang="en-US"/>
          </a:p>
        </p:txBody>
      </p:sp>
    </p:spTree>
    <p:extLst>
      <p:ext uri="{BB962C8B-B14F-4D97-AF65-F5344CB8AC3E}">
        <p14:creationId xmlns:p14="http://schemas.microsoft.com/office/powerpoint/2010/main" val="578520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Ground Rules</a:t>
            </a:r>
          </a:p>
          <a:p>
            <a:pPr lvl="0"/>
            <a:r>
              <a:rPr lang="en-US" sz="1200" kern="1200" dirty="0">
                <a:solidFill>
                  <a:schemeClr val="tx1"/>
                </a:solidFill>
                <a:latin typeface="+mn-lt"/>
                <a:ea typeface="+mn-ea"/>
                <a:cs typeface="+mn-cs"/>
              </a:rPr>
              <a:t>Don’t use mobile phones during training, keep in silent mode</a:t>
            </a:r>
            <a:endParaRPr lang="en-AE" sz="1200" kern="1200" dirty="0">
              <a:solidFill>
                <a:schemeClr val="tx1"/>
              </a:solidFill>
              <a:latin typeface="+mn-lt"/>
              <a:ea typeface="+mn-ea"/>
              <a:cs typeface="+mn-cs"/>
            </a:endParaRPr>
          </a:p>
          <a:p>
            <a:pPr lvl="0"/>
            <a:r>
              <a:rPr lang="en-US" sz="1200" kern="1200" dirty="0">
                <a:solidFill>
                  <a:schemeClr val="tx1"/>
                </a:solidFill>
                <a:latin typeface="+mn-lt"/>
                <a:ea typeface="Tahoma" panose="020B0604030504040204" pitchFamily="34" charset="0"/>
                <a:cs typeface="Tahoma" panose="020B0604030504040204" pitchFamily="34" charset="0"/>
              </a:rPr>
              <a:t>Know</a:t>
            </a:r>
            <a:r>
              <a:rPr lang="en-US" sz="1200" kern="1200" dirty="0">
                <a:solidFill>
                  <a:schemeClr val="tx1"/>
                </a:solidFill>
                <a:latin typeface="+mn-lt"/>
                <a:ea typeface="+mn-ea"/>
                <a:cs typeface="+mn-cs"/>
              </a:rPr>
              <a:t> </a:t>
            </a:r>
            <a:r>
              <a:rPr lang="en-US" sz="1200" kern="1200" dirty="0">
                <a:solidFill>
                  <a:schemeClr val="tx1"/>
                </a:solidFill>
                <a:latin typeface="+mn-lt"/>
                <a:ea typeface="Tahoma" panose="020B0604030504040204" pitchFamily="34" charset="0"/>
                <a:cs typeface="Tahoma" panose="020B0604030504040204" pitchFamily="34" charset="0"/>
              </a:rPr>
              <a:t>your</a:t>
            </a:r>
            <a:r>
              <a:rPr lang="en-US" sz="1200" kern="1200" dirty="0">
                <a:solidFill>
                  <a:schemeClr val="tx1"/>
                </a:solidFill>
                <a:latin typeface="+mn-lt"/>
                <a:ea typeface="+mn-ea"/>
                <a:cs typeface="+mn-cs"/>
              </a:rPr>
              <a:t> nearest muster point</a:t>
            </a:r>
            <a:endParaRPr lang="en-AE" sz="1200" kern="1200" dirty="0">
              <a:solidFill>
                <a:schemeClr val="tx1"/>
              </a:solidFill>
              <a:latin typeface="+mn-lt"/>
              <a:ea typeface="+mn-ea"/>
              <a:cs typeface="+mn-cs"/>
            </a:endParaRPr>
          </a:p>
          <a:p>
            <a:pPr lvl="0"/>
            <a:r>
              <a:rPr lang="en-US" sz="1200" kern="1200" dirty="0">
                <a:solidFill>
                  <a:schemeClr val="tx1"/>
                </a:solidFill>
                <a:latin typeface="+mn-lt"/>
                <a:ea typeface="Tahoma" panose="020B0604030504040204" pitchFamily="34" charset="0"/>
                <a:cs typeface="Tahoma" panose="020B0604030504040204" pitchFamily="34" charset="0"/>
              </a:rPr>
              <a:t>Aware of trip hazards while going to muster point</a:t>
            </a:r>
            <a:endParaRPr lang="en-AE" sz="1200" kern="1200" dirty="0">
              <a:solidFill>
                <a:schemeClr val="tx1"/>
              </a:solidFill>
              <a:latin typeface="+mn-lt"/>
              <a:ea typeface="Tahoma" panose="020B0604030504040204" pitchFamily="34" charset="0"/>
              <a:cs typeface="Tahoma" panose="020B0604030504040204" pitchFamily="34" charset="0"/>
            </a:endParaRPr>
          </a:p>
          <a:p>
            <a:pPr lvl="0"/>
            <a:r>
              <a:rPr lang="en-US" sz="1200" kern="1200" dirty="0">
                <a:solidFill>
                  <a:schemeClr val="tx1"/>
                </a:solidFill>
                <a:latin typeface="+mn-lt"/>
                <a:ea typeface="+mn-ea"/>
                <a:cs typeface="+mn-cs"/>
              </a:rPr>
              <a:t>Know where the fire extinguisher </a:t>
            </a:r>
            <a:r>
              <a:rPr lang="en-US" sz="1200" kern="1200" dirty="0">
                <a:solidFill>
                  <a:schemeClr val="tx1"/>
                </a:solidFill>
                <a:latin typeface="+mn-lt"/>
                <a:ea typeface="Tahoma" panose="020B0604030504040204" pitchFamily="34" charset="0"/>
                <a:cs typeface="Tahoma" panose="020B0604030504040204" pitchFamily="34" charset="0"/>
              </a:rPr>
              <a:t>located</a:t>
            </a:r>
            <a:endParaRPr lang="en-AE" sz="1200" kern="1200" dirty="0">
              <a:solidFill>
                <a:schemeClr val="tx1"/>
              </a:solidFill>
              <a:latin typeface="+mn-lt"/>
              <a:ea typeface="Tahoma" panose="020B0604030504040204" pitchFamily="34" charset="0"/>
              <a:cs typeface="Tahoma" panose="020B0604030504040204" pitchFamily="34" charset="0"/>
            </a:endParaRPr>
          </a:p>
          <a:p>
            <a:pPr lvl="0"/>
            <a:r>
              <a:rPr lang="en-US" sz="1200" kern="1200" dirty="0">
                <a:solidFill>
                  <a:schemeClr val="tx1"/>
                </a:solidFill>
                <a:latin typeface="+mn-lt"/>
                <a:ea typeface="+mn-ea"/>
                <a:cs typeface="+mn-cs"/>
              </a:rPr>
              <a:t>Know where the first aid kit </a:t>
            </a:r>
            <a:r>
              <a:rPr lang="en-US" sz="1200" kern="1200" dirty="0">
                <a:solidFill>
                  <a:schemeClr val="tx1"/>
                </a:solidFill>
                <a:latin typeface="+mn-lt"/>
                <a:ea typeface="Tahoma" panose="020B0604030504040204" pitchFamily="34" charset="0"/>
                <a:cs typeface="Tahoma" panose="020B0604030504040204" pitchFamily="34" charset="0"/>
              </a:rPr>
              <a:t>located</a:t>
            </a:r>
            <a:endParaRPr lang="en-AE" sz="1200" kern="1200" dirty="0">
              <a:solidFill>
                <a:schemeClr val="tx1"/>
              </a:solidFill>
              <a:latin typeface="+mn-lt"/>
              <a:ea typeface="Tahoma" panose="020B0604030504040204" pitchFamily="34" charset="0"/>
              <a:cs typeface="Tahoma" panose="020B0604030504040204" pitchFamily="34" charset="0"/>
            </a:endParaRPr>
          </a:p>
          <a:p>
            <a:pPr lvl="0"/>
            <a:r>
              <a:rPr lang="en-US" sz="1200" kern="1200" dirty="0">
                <a:solidFill>
                  <a:schemeClr val="tx1"/>
                </a:solidFill>
                <a:latin typeface="+mn-lt"/>
                <a:ea typeface="+mn-ea"/>
                <a:cs typeface="+mn-cs"/>
              </a:rPr>
              <a:t>Know where the washroom located</a:t>
            </a:r>
            <a:endParaRPr lang="en-AE"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F8CF779E-2EAE-4AE6-9E18-7E8FBA28F485}" type="slidenum">
              <a:rPr lang="en-US" smtClean="0"/>
              <a:t>3</a:t>
            </a:fld>
            <a:endParaRPr lang="en-US"/>
          </a:p>
        </p:txBody>
      </p:sp>
    </p:spTree>
    <p:extLst>
      <p:ext uri="{BB962C8B-B14F-4D97-AF65-F5344CB8AC3E}">
        <p14:creationId xmlns:p14="http://schemas.microsoft.com/office/powerpoint/2010/main" val="314130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Supreme supply and services was </a:t>
            </a:r>
            <a:r>
              <a:rPr lang="en-US" sz="1200" dirty="0"/>
              <a:t>Established in 2003</a:t>
            </a:r>
          </a:p>
          <a:p>
            <a:pPr>
              <a:lnSpc>
                <a:spcPct val="100000"/>
              </a:lnSpc>
            </a:pPr>
            <a:r>
              <a:rPr lang="en-US" sz="1200" dirty="0"/>
              <a:t>Supplying multiple Quality Products for Oil &amp; Gas Industry</a:t>
            </a:r>
          </a:p>
          <a:p>
            <a:pPr>
              <a:lnSpc>
                <a:spcPct val="100000"/>
              </a:lnSpc>
            </a:pPr>
            <a:r>
              <a:rPr lang="en-US" sz="1200" dirty="0"/>
              <a:t>Bolting &amp; Machining Service Provider</a:t>
            </a:r>
          </a:p>
          <a:p>
            <a:pPr>
              <a:lnSpc>
                <a:spcPct val="100000"/>
              </a:lnSpc>
            </a:pPr>
            <a:r>
              <a:rPr lang="en-US" sz="1200" dirty="0"/>
              <a:t>Agents for reputed brands &amp; products in Qatar</a:t>
            </a:r>
          </a:p>
          <a:p>
            <a:r>
              <a:rPr lang="en-US" dirty="0"/>
              <a:t>Supreme supply and services is a ISO certified company </a:t>
            </a:r>
          </a:p>
        </p:txBody>
      </p:sp>
      <p:sp>
        <p:nvSpPr>
          <p:cNvPr id="4" name="Slide Number Placeholder 3"/>
          <p:cNvSpPr>
            <a:spLocks noGrp="1"/>
          </p:cNvSpPr>
          <p:nvPr>
            <p:ph type="sldNum" sz="quarter" idx="5"/>
          </p:nvPr>
        </p:nvSpPr>
        <p:spPr/>
        <p:txBody>
          <a:bodyPr/>
          <a:lstStyle/>
          <a:p>
            <a:fld id="{F8CF779E-2EAE-4AE6-9E18-7E8FBA28F485}" type="slidenum">
              <a:rPr lang="en-US" smtClean="0"/>
              <a:t>4</a:t>
            </a:fld>
            <a:endParaRPr lang="en-US"/>
          </a:p>
        </p:txBody>
      </p:sp>
    </p:spTree>
    <p:extLst>
      <p:ext uri="{BB962C8B-B14F-4D97-AF65-F5344CB8AC3E}">
        <p14:creationId xmlns:p14="http://schemas.microsoft.com/office/powerpoint/2010/main" val="30116388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10 life saving  golden rules to be followed while working with supreme supply and services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rPr>
              <a:t>Protect yourself and loose objects against a fall</a:t>
            </a:r>
            <a:endParaRPr lang="en-AE" sz="1200" kern="1200" dirty="0">
              <a:solidFill>
                <a:schemeClr val="tx1"/>
              </a:solidFill>
              <a:latin typeface="+mn-lt"/>
              <a:ea typeface="+mn-ea"/>
              <a:cs typeface="+mn-cs"/>
            </a:endParaRPr>
          </a:p>
          <a:p>
            <a:r>
              <a:rPr lang="en-US" dirty="0"/>
              <a:t>Always work with a valid work permit </a:t>
            </a:r>
          </a:p>
          <a:p>
            <a:r>
              <a:rPr lang="en-US" dirty="0"/>
              <a:t>Always verify isolation and zero energy before work begins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rPr>
              <a:t>Follow safe driving rules</a:t>
            </a:r>
            <a:endParaRPr lang="en-AE" sz="1200" kern="1200" dirty="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rPr>
              <a:t>Wear designated (PPE) for the area and task</a:t>
            </a:r>
            <a:endParaRPr lang="en-AE" sz="1200" kern="1200" dirty="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rPr>
              <a:t>Do not walk or stand under a suspended load</a:t>
            </a:r>
            <a:endParaRPr lang="en-AE" sz="1200" kern="1200" dirty="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rPr>
              <a:t>Keep hands and body clear from pinch points</a:t>
            </a:r>
            <a:endParaRPr lang="en-AE" sz="1200" kern="1200" dirty="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rPr>
              <a:t>Keep yourself and others out of the line of fire</a:t>
            </a:r>
            <a:endParaRPr lang="en-AE" sz="1200" kern="1200" dirty="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rPr>
              <a:t>Prohibited to work under influence of alcohol / drugs</a:t>
            </a:r>
            <a:endParaRPr lang="en-AE" sz="1200" kern="1200" dirty="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rPr>
              <a:t>Do not smoke outside designated smoking areas</a:t>
            </a:r>
            <a:endParaRPr lang="en-AE" sz="1200" kern="1200" dirty="0">
              <a:solidFill>
                <a:schemeClr val="tx1"/>
              </a:solidFill>
              <a:latin typeface="+mn-lt"/>
              <a:ea typeface="+mn-ea"/>
              <a:cs typeface="+mn-cs"/>
            </a:endParaRPr>
          </a:p>
          <a:p>
            <a:endParaRPr lang="en-US" dirty="0"/>
          </a:p>
          <a:p>
            <a:endParaRPr lang="en-US" dirty="0"/>
          </a:p>
        </p:txBody>
      </p:sp>
      <p:sp>
        <p:nvSpPr>
          <p:cNvPr id="4" name="Slide Number Placeholder 3"/>
          <p:cNvSpPr>
            <a:spLocks noGrp="1"/>
          </p:cNvSpPr>
          <p:nvPr>
            <p:ph type="sldNum" sz="quarter" idx="5"/>
          </p:nvPr>
        </p:nvSpPr>
        <p:spPr/>
        <p:txBody>
          <a:bodyPr/>
          <a:lstStyle/>
          <a:p>
            <a:fld id="{F8CF779E-2EAE-4AE6-9E18-7E8FBA28F485}" type="slidenum">
              <a:rPr lang="en-US" smtClean="0"/>
              <a:t>5</a:t>
            </a:fld>
            <a:endParaRPr lang="en-US"/>
          </a:p>
        </p:txBody>
      </p:sp>
    </p:spTree>
    <p:extLst>
      <p:ext uri="{BB962C8B-B14F-4D97-AF65-F5344CB8AC3E}">
        <p14:creationId xmlns:p14="http://schemas.microsoft.com/office/powerpoint/2010/main" val="22378303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Smoking Policy</a:t>
            </a:r>
          </a:p>
          <a:p>
            <a:r>
              <a:rPr lang="en-US" sz="1200" dirty="0">
                <a:latin typeface="Arial" panose="020B0604020202020204" pitchFamily="34" charset="0"/>
                <a:cs typeface="Arial" panose="020B0604020202020204" pitchFamily="34" charset="0"/>
              </a:rPr>
              <a:t>Smoking is not permitted in any company building, accommodation room, vehicle (including hired vehicles) or client premises / site.</a:t>
            </a:r>
          </a:p>
          <a:p>
            <a:endParaRPr lang="en-US" sz="1200" dirty="0">
              <a:latin typeface="Arial" panose="020B0604020202020204" pitchFamily="34" charset="0"/>
              <a:cs typeface="Arial" panose="020B0604020202020204" pitchFamily="34" charset="0"/>
            </a:endParaRPr>
          </a:p>
          <a:p>
            <a:r>
              <a:rPr lang="en-US" sz="1200" dirty="0">
                <a:latin typeface="Arial" panose="020B0604020202020204" pitchFamily="34" charset="0"/>
                <a:cs typeface="Arial" panose="020B0604020202020204" pitchFamily="34" charset="0"/>
              </a:rPr>
              <a:t>Designated smoking areas have been provided for use, and strictly to be followed</a:t>
            </a:r>
          </a:p>
          <a:p>
            <a:endParaRPr lang="en-US" dirty="0"/>
          </a:p>
        </p:txBody>
      </p:sp>
      <p:sp>
        <p:nvSpPr>
          <p:cNvPr id="4" name="Slide Number Placeholder 3"/>
          <p:cNvSpPr>
            <a:spLocks noGrp="1"/>
          </p:cNvSpPr>
          <p:nvPr>
            <p:ph type="sldNum" sz="quarter" idx="5"/>
          </p:nvPr>
        </p:nvSpPr>
        <p:spPr/>
        <p:txBody>
          <a:bodyPr/>
          <a:lstStyle/>
          <a:p>
            <a:fld id="{F8CF779E-2EAE-4AE6-9E18-7E8FBA28F485}" type="slidenum">
              <a:rPr lang="en-US" smtClean="0"/>
              <a:t>6</a:t>
            </a:fld>
            <a:endParaRPr lang="en-US"/>
          </a:p>
        </p:txBody>
      </p:sp>
    </p:spTree>
    <p:extLst>
      <p:ext uri="{BB962C8B-B14F-4D97-AF65-F5344CB8AC3E}">
        <p14:creationId xmlns:p14="http://schemas.microsoft.com/office/powerpoint/2010/main" val="11464473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Arial" panose="020B0604020202020204" pitchFamily="34" charset="0"/>
                <a:cs typeface="Arial" panose="020B0604020202020204" pitchFamily="34" charset="0"/>
              </a:rPr>
              <a:t>A</a:t>
            </a:r>
            <a:r>
              <a:rPr lang="en-US" sz="1200" dirty="0">
                <a:latin typeface="Arial" panose="020B0604020202020204" pitchFamily="34" charset="0"/>
                <a:cs typeface="Arial" panose="020B0604020202020204" pitchFamily="34" charset="0"/>
              </a:rPr>
              <a:t>lcohol</a:t>
            </a:r>
            <a:r>
              <a:rPr lang="en-US" dirty="0">
                <a:latin typeface="Arial" panose="020B0604020202020204" pitchFamily="34" charset="0"/>
                <a:cs typeface="Arial" panose="020B0604020202020204" pitchFamily="34" charset="0"/>
              </a:rPr>
              <a:t> &amp;</a:t>
            </a:r>
            <a:r>
              <a:rPr lang="en-US" sz="1200"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D</a:t>
            </a:r>
            <a:r>
              <a:rPr lang="en-US" sz="1200" dirty="0">
                <a:latin typeface="Arial" panose="020B0604020202020204" pitchFamily="34" charset="0"/>
                <a:cs typeface="Arial" panose="020B0604020202020204" pitchFamily="34" charset="0"/>
              </a:rPr>
              <a:t>rugs</a:t>
            </a:r>
            <a:r>
              <a:rPr lang="en-US" dirty="0"/>
              <a:t> Abuse Policy</a:t>
            </a:r>
          </a:p>
          <a:p>
            <a:pPr>
              <a:lnSpc>
                <a:spcPct val="100000"/>
              </a:lnSpc>
            </a:pPr>
            <a:r>
              <a:rPr lang="en-US" sz="1200" dirty="0">
                <a:latin typeface="Arial" panose="020B0604020202020204" pitchFamily="34" charset="0"/>
                <a:cs typeface="Arial" panose="020B0604020202020204" pitchFamily="34" charset="0"/>
              </a:rPr>
              <a:t>Do not report to work under the influence of alcohol, drugs or any other substance!!</a:t>
            </a:r>
          </a:p>
          <a:p>
            <a:pPr>
              <a:lnSpc>
                <a:spcPct val="100000"/>
              </a:lnSpc>
            </a:pPr>
            <a:endParaRPr lang="en-US" sz="1200" dirty="0">
              <a:latin typeface="Arial" panose="020B0604020202020204" pitchFamily="34" charset="0"/>
              <a:cs typeface="Arial" panose="020B0604020202020204" pitchFamily="34" charset="0"/>
            </a:endParaRPr>
          </a:p>
          <a:p>
            <a:pPr>
              <a:lnSpc>
                <a:spcPct val="100000"/>
              </a:lnSpc>
            </a:pPr>
            <a:r>
              <a:rPr lang="en-US" sz="1200" dirty="0">
                <a:latin typeface="Arial" panose="020B0604020202020204" pitchFamily="34" charset="0"/>
                <a:cs typeface="Arial" panose="020B0604020202020204" pitchFamily="34" charset="0"/>
              </a:rPr>
              <a:t>Make your supervisor is aware if you are taking prescription drugs that could affect your ability to work safely.</a:t>
            </a:r>
          </a:p>
          <a:p>
            <a:pPr marL="0" indent="0">
              <a:lnSpc>
                <a:spcPct val="100000"/>
              </a:lnSpc>
              <a:buNone/>
            </a:pPr>
            <a:endParaRPr lang="en-US" sz="1200" dirty="0">
              <a:latin typeface="Arial" panose="020B0604020202020204" pitchFamily="34" charset="0"/>
              <a:cs typeface="Arial" panose="020B0604020202020204" pitchFamily="34" charset="0"/>
            </a:endParaRPr>
          </a:p>
          <a:p>
            <a:pPr>
              <a:lnSpc>
                <a:spcPct val="100000"/>
              </a:lnSpc>
            </a:pPr>
            <a:r>
              <a:rPr lang="en-US" sz="1200" dirty="0">
                <a:latin typeface="Arial" panose="020B0604020202020204" pitchFamily="34" charset="0"/>
                <a:cs typeface="Arial" panose="020B0604020202020204" pitchFamily="34" charset="0"/>
              </a:rPr>
              <a:t>You may be subject to screening by the company and by clients on their sites.</a:t>
            </a:r>
          </a:p>
          <a:p>
            <a:pPr>
              <a:lnSpc>
                <a:spcPct val="100000"/>
              </a:lnSpc>
            </a:pPr>
            <a:r>
              <a:rPr lang="en-US" sz="1200" dirty="0">
                <a:solidFill>
                  <a:srgbClr val="FF0000"/>
                </a:solidFill>
                <a:latin typeface="Arial" panose="020B0604020202020204" pitchFamily="34" charset="0"/>
                <a:cs typeface="Arial" panose="020B0604020202020204" pitchFamily="34" charset="0"/>
              </a:rPr>
              <a:t>Consequences of violation detailing the disciplinary actions that will be taken if the policy is breached</a:t>
            </a:r>
            <a:r>
              <a:rPr lang="en-US" sz="1200" dirty="0">
                <a:latin typeface="Arial" panose="020B0604020202020204" pitchFamily="34" charset="0"/>
                <a:cs typeface="Arial" panose="020B0604020202020204" pitchFamily="34" charset="0"/>
              </a:rPr>
              <a:t>.</a:t>
            </a:r>
          </a:p>
          <a:p>
            <a:endParaRPr lang="en-US" dirty="0"/>
          </a:p>
        </p:txBody>
      </p:sp>
      <p:sp>
        <p:nvSpPr>
          <p:cNvPr id="4" name="Slide Number Placeholder 3"/>
          <p:cNvSpPr>
            <a:spLocks noGrp="1"/>
          </p:cNvSpPr>
          <p:nvPr>
            <p:ph type="sldNum" sz="quarter" idx="5"/>
          </p:nvPr>
        </p:nvSpPr>
        <p:spPr/>
        <p:txBody>
          <a:bodyPr/>
          <a:lstStyle/>
          <a:p>
            <a:fld id="{F8CF779E-2EAE-4AE6-9E18-7E8FBA28F485}" type="slidenum">
              <a:rPr lang="en-US" smtClean="0"/>
              <a:t>7</a:t>
            </a:fld>
            <a:endParaRPr lang="en-US"/>
          </a:p>
        </p:txBody>
      </p:sp>
    </p:spTree>
    <p:extLst>
      <p:ext uri="{BB962C8B-B14F-4D97-AF65-F5344CB8AC3E}">
        <p14:creationId xmlns:p14="http://schemas.microsoft.com/office/powerpoint/2010/main" val="22972341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First Aid</a:t>
            </a:r>
          </a:p>
          <a:p>
            <a:pPr>
              <a:lnSpc>
                <a:spcPct val="100000"/>
              </a:lnSpc>
            </a:pPr>
            <a:r>
              <a:rPr lang="en-US" sz="1200" dirty="0">
                <a:latin typeface="Arial" panose="020B0604020202020204" pitchFamily="34" charset="0"/>
                <a:cs typeface="Arial" panose="020B0604020202020204" pitchFamily="34" charset="0"/>
              </a:rPr>
              <a:t>First aid is the first and immediate assistance given to any person with a medical emergency, with care provided to preserve life, prevent the condition from worsening, or to promote recovery until medical services arrive.</a:t>
            </a:r>
          </a:p>
          <a:p>
            <a:pPr>
              <a:lnSpc>
                <a:spcPct val="100000"/>
              </a:lnSpc>
            </a:pPr>
            <a:endParaRPr lang="en-US" sz="1200" dirty="0">
              <a:latin typeface="Arial" panose="020B0604020202020204" pitchFamily="34" charset="0"/>
              <a:cs typeface="Arial" panose="020B0604020202020204" pitchFamily="34" charset="0"/>
            </a:endParaRPr>
          </a:p>
          <a:p>
            <a:pPr>
              <a:lnSpc>
                <a:spcPct val="100000"/>
              </a:lnSpc>
            </a:pPr>
            <a:endParaRPr lang="en-US" sz="1200" dirty="0">
              <a:latin typeface="Arial" panose="020B0604020202020204" pitchFamily="34" charset="0"/>
              <a:cs typeface="Arial" panose="020B0604020202020204" pitchFamily="34" charset="0"/>
            </a:endParaRPr>
          </a:p>
          <a:p>
            <a:pPr>
              <a:lnSpc>
                <a:spcPct val="100000"/>
              </a:lnSpc>
            </a:pPr>
            <a:endParaRPr lang="en-US" sz="1200" dirty="0">
              <a:latin typeface="Arial" panose="020B0604020202020204" pitchFamily="34" charset="0"/>
              <a:cs typeface="Arial" panose="020B0604020202020204" pitchFamily="34" charset="0"/>
            </a:endParaRPr>
          </a:p>
          <a:p>
            <a:pPr>
              <a:lnSpc>
                <a:spcPct val="100000"/>
              </a:lnSpc>
            </a:pPr>
            <a:endParaRPr lang="en-US" sz="1200" dirty="0">
              <a:latin typeface="Arial" panose="020B0604020202020204" pitchFamily="34" charset="0"/>
              <a:cs typeface="Arial" panose="020B0604020202020204" pitchFamily="34" charset="0"/>
            </a:endParaRPr>
          </a:p>
          <a:p>
            <a:pPr>
              <a:lnSpc>
                <a:spcPct val="100000"/>
              </a:lnSpc>
            </a:pPr>
            <a:r>
              <a:rPr lang="en-US" sz="1200" dirty="0">
                <a:latin typeface="Arial" panose="020B0604020202020204" pitchFamily="34" charset="0"/>
                <a:cs typeface="Arial" panose="020B0604020202020204" pitchFamily="34" charset="0"/>
              </a:rPr>
              <a:t>First aiders’ contact details are on the company &amp; site notice board</a:t>
            </a:r>
          </a:p>
          <a:p>
            <a:pPr>
              <a:lnSpc>
                <a:spcPct val="100000"/>
              </a:lnSpc>
            </a:pPr>
            <a:r>
              <a:rPr lang="en-US" sz="1200" dirty="0">
                <a:latin typeface="Arial" panose="020B0604020202020204" pitchFamily="34" charset="0"/>
                <a:cs typeface="Arial" panose="020B0604020202020204" pitchFamily="34" charset="0"/>
              </a:rPr>
              <a:t>First aid boxes are maintained, and their location is stated on the notice board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rgbClr val="FF0000"/>
                </a:solidFill>
                <a:latin typeface="Arial" panose="020B0604020202020204" pitchFamily="34" charset="0"/>
                <a:cs typeface="Arial" panose="020B0604020202020204" pitchFamily="34" charset="0"/>
              </a:rPr>
              <a:t>Do not attempt to provide First Aid, if you are not trained and confident</a:t>
            </a:r>
          </a:p>
          <a:p>
            <a:pPr marL="0" indent="0">
              <a:lnSpc>
                <a:spcPct val="120000"/>
              </a:lnSpc>
              <a:buNone/>
            </a:pPr>
            <a:r>
              <a:rPr lang="en-US" sz="1200" b="1" dirty="0">
                <a:latin typeface="Arial" panose="020B0604020202020204" pitchFamily="34" charset="0"/>
                <a:cs typeface="Arial" panose="020B0604020202020204" pitchFamily="34" charset="0"/>
              </a:rPr>
              <a:t>In the event of an incident:</a:t>
            </a:r>
          </a:p>
          <a:p>
            <a:pPr>
              <a:lnSpc>
                <a:spcPct val="120000"/>
              </a:lnSpc>
            </a:pPr>
            <a:r>
              <a:rPr lang="en-US" sz="1200" dirty="0">
                <a:latin typeface="Arial" panose="020B0604020202020204" pitchFamily="34" charset="0"/>
                <a:cs typeface="Arial" panose="020B0604020202020204" pitchFamily="34" charset="0"/>
              </a:rPr>
              <a:t>Call for help (first aider)</a:t>
            </a:r>
          </a:p>
          <a:p>
            <a:pPr>
              <a:lnSpc>
                <a:spcPct val="120000"/>
              </a:lnSpc>
            </a:pPr>
            <a:r>
              <a:rPr lang="en-US" sz="1200" dirty="0">
                <a:latin typeface="Arial" panose="020B0604020202020204" pitchFamily="34" charset="0"/>
                <a:cs typeface="Arial" panose="020B0604020202020204" pitchFamily="34" charset="0"/>
              </a:rPr>
              <a:t>Ensure your own safety as you approach the casualty.</a:t>
            </a:r>
          </a:p>
          <a:p>
            <a:pPr>
              <a:lnSpc>
                <a:spcPct val="120000"/>
              </a:lnSpc>
            </a:pPr>
            <a:r>
              <a:rPr lang="en-US" sz="1200" dirty="0">
                <a:latin typeface="Arial" panose="020B0604020202020204" pitchFamily="34" charset="0"/>
                <a:cs typeface="Arial" panose="020B0604020202020204" pitchFamily="34" charset="0"/>
              </a:rPr>
              <a:t>If safe to do so, remove the hazard from the casualty</a:t>
            </a:r>
          </a:p>
          <a:p>
            <a:pPr>
              <a:lnSpc>
                <a:spcPct val="120000"/>
              </a:lnSpc>
            </a:pPr>
            <a:r>
              <a:rPr lang="en-US" sz="1200" dirty="0">
                <a:latin typeface="Arial" panose="020B0604020202020204" pitchFamily="34" charset="0"/>
                <a:cs typeface="Arial" panose="020B0604020202020204" pitchFamily="34" charset="0"/>
              </a:rPr>
              <a:t>If appropriate, send someone to phone for an ambulance</a:t>
            </a:r>
          </a:p>
          <a:p>
            <a:pPr>
              <a:lnSpc>
                <a:spcPct val="120000"/>
              </a:lnSpc>
            </a:pPr>
            <a:r>
              <a:rPr lang="en-US" sz="1200" dirty="0">
                <a:latin typeface="Arial" panose="020B0604020202020204" pitchFamily="34" charset="0"/>
                <a:cs typeface="Arial" panose="020B0604020202020204" pitchFamily="34" charset="0"/>
              </a:rPr>
              <a:t>Do not move the casualty unless they are in immediate danger</a:t>
            </a:r>
            <a:br>
              <a:rPr lang="en-US" sz="1200" dirty="0">
                <a:latin typeface="Arial" panose="020B0604020202020204" pitchFamily="34" charset="0"/>
                <a:cs typeface="Arial" panose="020B0604020202020204" pitchFamily="34" charset="0"/>
              </a:rPr>
            </a:br>
            <a:br>
              <a:rPr lang="en-US" sz="1200" dirty="0">
                <a:latin typeface="Arial" panose="020B0604020202020204" pitchFamily="34" charset="0"/>
                <a:cs typeface="Arial" panose="020B0604020202020204" pitchFamily="34" charset="0"/>
              </a:rPr>
            </a:br>
            <a:endParaRPr lang="en-US" sz="12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solidFill>
                <a:srgbClr val="FF0000"/>
              </a:solidFill>
              <a:latin typeface="Arial" panose="020B0604020202020204" pitchFamily="34" charset="0"/>
              <a:cs typeface="Arial" panose="020B0604020202020204" pitchFamily="34" charset="0"/>
            </a:endParaRPr>
          </a:p>
          <a:p>
            <a:pPr>
              <a:lnSpc>
                <a:spcPct val="100000"/>
              </a:lnSpc>
            </a:pPr>
            <a:endParaRPr lang="en-US" sz="1200" dirty="0">
              <a:latin typeface="Arial" panose="020B0604020202020204" pitchFamily="34" charset="0"/>
              <a:cs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F8CF779E-2EAE-4AE6-9E18-7E8FBA28F485}" type="slidenum">
              <a:rPr lang="en-US" smtClean="0"/>
              <a:t>8</a:t>
            </a:fld>
            <a:endParaRPr lang="en-US"/>
          </a:p>
        </p:txBody>
      </p:sp>
    </p:spTree>
    <p:extLst>
      <p:ext uri="{BB962C8B-B14F-4D97-AF65-F5344CB8AC3E}">
        <p14:creationId xmlns:p14="http://schemas.microsoft.com/office/powerpoint/2010/main" val="15632173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Vehicle Movements </a:t>
            </a:r>
          </a:p>
          <a:p>
            <a:pPr>
              <a:lnSpc>
                <a:spcPct val="100000"/>
              </a:lnSpc>
            </a:pPr>
            <a:r>
              <a:rPr lang="en-US" sz="1200" dirty="0">
                <a:latin typeface="Arial" panose="020B0604020202020204" pitchFamily="34" charset="0"/>
                <a:cs typeface="Arial" panose="020B0604020202020204" pitchFamily="34" charset="0"/>
              </a:rPr>
              <a:t>People are most often involved in accidents as they walk around the workplace or when they encounter vehicles in or around the workplace. </a:t>
            </a:r>
          </a:p>
          <a:p>
            <a:pPr>
              <a:lnSpc>
                <a:spcPct val="100000"/>
              </a:lnSpc>
            </a:pPr>
            <a:r>
              <a:rPr lang="en-US" sz="1200" dirty="0">
                <a:latin typeface="Arial" panose="020B0604020202020204" pitchFamily="34" charset="0"/>
                <a:cs typeface="Arial" panose="020B0604020202020204" pitchFamily="34" charset="0"/>
              </a:rPr>
              <a:t>It is therefore important to understand the various common accident. More serious accidents between pedestrians and vehicles can often be traced back to excessive speed or other unsafe vehicle practices, such as lack of driver training. </a:t>
            </a:r>
          </a:p>
          <a:p>
            <a:pPr>
              <a:lnSpc>
                <a:spcPct val="100000"/>
              </a:lnSpc>
            </a:pPr>
            <a:r>
              <a:rPr lang="en-US" sz="1100" dirty="0">
                <a:latin typeface="Arial" panose="020B0604020202020204" pitchFamily="34" charset="0"/>
                <a:cs typeface="Arial" panose="020B0604020202020204" pitchFamily="34" charset="0"/>
              </a:rPr>
              <a:t>Overturning</a:t>
            </a:r>
          </a:p>
          <a:p>
            <a:pPr>
              <a:lnSpc>
                <a:spcPct val="100000"/>
              </a:lnSpc>
            </a:pPr>
            <a:r>
              <a:rPr lang="en-US" sz="1100" dirty="0">
                <a:latin typeface="Arial" panose="020B0604020202020204" pitchFamily="34" charset="0"/>
                <a:cs typeface="Arial" panose="020B0604020202020204" pitchFamily="34" charset="0"/>
              </a:rPr>
              <a:t>Machinery hazards</a:t>
            </a:r>
          </a:p>
          <a:p>
            <a:pPr>
              <a:lnSpc>
                <a:spcPct val="100000"/>
              </a:lnSpc>
            </a:pPr>
            <a:r>
              <a:rPr lang="en-US" sz="1100" dirty="0">
                <a:latin typeface="Arial" panose="020B0604020202020204" pitchFamily="34" charset="0"/>
                <a:cs typeface="Arial" panose="020B0604020202020204" pitchFamily="34" charset="0"/>
              </a:rPr>
              <a:t>Objects falling from vehicles</a:t>
            </a:r>
          </a:p>
          <a:p>
            <a:pPr>
              <a:lnSpc>
                <a:spcPct val="100000"/>
              </a:lnSpc>
            </a:pPr>
            <a:r>
              <a:rPr lang="en-US" sz="1100" dirty="0">
                <a:latin typeface="Arial" panose="020B0604020202020204" pitchFamily="34" charset="0"/>
                <a:cs typeface="Arial" panose="020B0604020202020204" pitchFamily="34" charset="0"/>
              </a:rPr>
              <a:t>Slips, trips, and falls</a:t>
            </a:r>
          </a:p>
          <a:p>
            <a:pPr>
              <a:lnSpc>
                <a:spcPct val="100000"/>
              </a:lnSpc>
            </a:pPr>
            <a:r>
              <a:rPr lang="en-US" sz="1100" dirty="0">
                <a:latin typeface="Arial" panose="020B0604020202020204" pitchFamily="34" charset="0"/>
                <a:cs typeface="Arial" panose="020B0604020202020204" pitchFamily="34" charset="0"/>
              </a:rPr>
              <a:t>Collisions</a:t>
            </a:r>
          </a:p>
          <a:p>
            <a:pPr>
              <a:lnSpc>
                <a:spcPct val="100000"/>
              </a:lnSpc>
            </a:pPr>
            <a:r>
              <a:rPr lang="en-US" sz="1100" dirty="0">
                <a:latin typeface="Arial" panose="020B0604020202020204" pitchFamily="34" charset="0"/>
                <a:cs typeface="Arial" panose="020B0604020202020204" pitchFamily="34" charset="0"/>
              </a:rPr>
              <a:t>Creating noise</a:t>
            </a:r>
          </a:p>
          <a:p>
            <a:pPr>
              <a:lnSpc>
                <a:spcPct val="100000"/>
              </a:lnSpc>
            </a:pPr>
            <a:r>
              <a:rPr lang="en-US" sz="1100" dirty="0">
                <a:latin typeface="Arial" panose="020B0604020202020204" pitchFamily="34" charset="0"/>
                <a:cs typeface="Arial" panose="020B0604020202020204" pitchFamily="34" charset="0"/>
              </a:rPr>
              <a:t>Driving too fast</a:t>
            </a:r>
          </a:p>
          <a:p>
            <a:pPr>
              <a:lnSpc>
                <a:spcPct val="100000"/>
              </a:lnSpc>
            </a:pPr>
            <a:r>
              <a:rPr lang="en-US" sz="1100" dirty="0">
                <a:latin typeface="Arial" panose="020B0604020202020204" pitchFamily="34" charset="0"/>
                <a:cs typeface="Arial" panose="020B0604020202020204" pitchFamily="34" charset="0"/>
              </a:rPr>
              <a:t>Road conditions</a:t>
            </a:r>
          </a:p>
          <a:p>
            <a:pPr>
              <a:lnSpc>
                <a:spcPct val="100000"/>
              </a:lnSpc>
            </a:pPr>
            <a:r>
              <a:rPr lang="en-US" sz="1100" dirty="0">
                <a:latin typeface="Arial" panose="020B0604020202020204" pitchFamily="34" charset="0"/>
                <a:cs typeface="Arial" panose="020B0604020202020204" pitchFamily="34" charset="0"/>
              </a:rPr>
              <a:t>Unsafe vehicle loading/unloading</a:t>
            </a:r>
          </a:p>
          <a:p>
            <a:endParaRPr lang="en-US" dirty="0"/>
          </a:p>
        </p:txBody>
      </p:sp>
      <p:sp>
        <p:nvSpPr>
          <p:cNvPr id="4" name="Slide Number Placeholder 3"/>
          <p:cNvSpPr>
            <a:spLocks noGrp="1"/>
          </p:cNvSpPr>
          <p:nvPr>
            <p:ph type="sldNum" sz="quarter" idx="5"/>
          </p:nvPr>
        </p:nvSpPr>
        <p:spPr/>
        <p:txBody>
          <a:bodyPr/>
          <a:lstStyle/>
          <a:p>
            <a:fld id="{F8CF779E-2EAE-4AE6-9E18-7E8FBA28F485}" type="slidenum">
              <a:rPr lang="en-US" smtClean="0"/>
              <a:t>9</a:t>
            </a:fld>
            <a:endParaRPr lang="en-US"/>
          </a:p>
        </p:txBody>
      </p:sp>
    </p:spTree>
    <p:extLst>
      <p:ext uri="{BB962C8B-B14F-4D97-AF65-F5344CB8AC3E}">
        <p14:creationId xmlns:p14="http://schemas.microsoft.com/office/powerpoint/2010/main" val="6428174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825"/>
              </a:spcAft>
            </a:pPr>
            <a:r>
              <a:rPr lang="en-US" sz="1200" dirty="0">
                <a:latin typeface="Roboto" panose="02000000000000000000" pitchFamily="2" charset="0"/>
              </a:rPr>
              <a:t>Always alert for vehicle movements when you walk.</a:t>
            </a:r>
          </a:p>
          <a:p>
            <a:pPr>
              <a:spcAft>
                <a:spcPts val="825"/>
              </a:spcAft>
            </a:pPr>
            <a:r>
              <a:rPr lang="en-US" sz="1200" dirty="0">
                <a:latin typeface="Roboto" panose="02000000000000000000" pitchFamily="2" charset="0"/>
              </a:rPr>
              <a:t>Cross a road via marked cross walk.</a:t>
            </a:r>
          </a:p>
          <a:p>
            <a:pPr>
              <a:spcAft>
                <a:spcPts val="825"/>
              </a:spcAft>
            </a:pPr>
            <a:r>
              <a:rPr lang="en-US" sz="1200" dirty="0">
                <a:latin typeface="Roboto" panose="02000000000000000000" pitchFamily="2" charset="0"/>
              </a:rPr>
              <a:t>Always maintain situational awareness while walking or working near vehicles.</a:t>
            </a:r>
          </a:p>
          <a:p>
            <a:pPr>
              <a:spcAft>
                <a:spcPts val="825"/>
              </a:spcAft>
            </a:pPr>
            <a:r>
              <a:rPr lang="en-US" sz="1200" b="0" i="0" dirty="0">
                <a:effectLst/>
                <a:latin typeface="Roboto" panose="02000000000000000000" pitchFamily="2" charset="0"/>
              </a:rPr>
              <a:t>Follow the </a:t>
            </a:r>
            <a:r>
              <a:rPr lang="en-US" sz="1200" dirty="0">
                <a:latin typeface="Roboto" panose="02000000000000000000" pitchFamily="2" charset="0"/>
              </a:rPr>
              <a:t>rules of the road and obey signs and signals.</a:t>
            </a:r>
          </a:p>
          <a:p>
            <a:pPr>
              <a:spcAft>
                <a:spcPts val="825"/>
              </a:spcAft>
            </a:pPr>
            <a:r>
              <a:rPr lang="en-US" sz="1200" dirty="0">
                <a:latin typeface="Roboto" panose="02000000000000000000" pitchFamily="2" charset="0"/>
              </a:rPr>
              <a:t>Walk on sidewalks whenever they are available.</a:t>
            </a:r>
          </a:p>
          <a:p>
            <a:pPr>
              <a:spcAft>
                <a:spcPts val="825"/>
              </a:spcAft>
            </a:pPr>
            <a:r>
              <a:rPr lang="en-US" sz="1200" dirty="0">
                <a:latin typeface="Roboto" panose="02000000000000000000" pitchFamily="2" charset="0"/>
              </a:rPr>
              <a:t>If there is no sidewalk, walk facing traffic and as far from traffic as possible.</a:t>
            </a:r>
          </a:p>
          <a:p>
            <a:pPr>
              <a:spcAft>
                <a:spcPts val="825"/>
              </a:spcAft>
            </a:pPr>
            <a:r>
              <a:rPr lang="en-US" sz="1200" dirty="0">
                <a:latin typeface="Roboto" panose="02000000000000000000" pitchFamily="2" charset="0"/>
              </a:rPr>
              <a:t>Cross streets at crosswalks or intersections. Look for cars in all directions, including those turning left or right.</a:t>
            </a:r>
          </a:p>
          <a:p>
            <a:pPr>
              <a:spcAft>
                <a:spcPts val="825"/>
              </a:spcAft>
            </a:pPr>
            <a:r>
              <a:rPr lang="en-US" sz="1200" dirty="0">
                <a:latin typeface="Roboto" panose="02000000000000000000" pitchFamily="2" charset="0"/>
              </a:rPr>
              <a:t>If a crosswalk or intersection is not available, locate a well-lit area where you have the best view of traffic. Wait for a gap in traffic that allows enough time to cross safely; continue watching for traffic as you cross.</a:t>
            </a:r>
          </a:p>
          <a:p>
            <a:pPr>
              <a:spcAft>
                <a:spcPts val="825"/>
              </a:spcAft>
            </a:pPr>
            <a:r>
              <a:rPr lang="en-US" sz="1200" dirty="0">
                <a:latin typeface="Roboto" panose="02000000000000000000" pitchFamily="2" charset="0"/>
              </a:rPr>
              <a:t>Watch for cars entering or exiting driveways or backing up in parking lots.</a:t>
            </a:r>
          </a:p>
          <a:p>
            <a:pPr>
              <a:spcAft>
                <a:spcPts val="825"/>
              </a:spcAft>
            </a:pPr>
            <a:r>
              <a:rPr lang="en-US" sz="1200" dirty="0">
                <a:latin typeface="Roboto" panose="02000000000000000000" pitchFamily="2" charset="0"/>
              </a:rPr>
              <a:t>Avoid alcohol and drugs when walking; they impair your abilities and your judgment.</a:t>
            </a:r>
          </a:p>
          <a:p>
            <a:pPr>
              <a:spcAft>
                <a:spcPts val="825"/>
              </a:spcAft>
            </a:pPr>
            <a:r>
              <a:rPr lang="en-US" sz="1200" dirty="0">
                <a:latin typeface="Roboto" panose="02000000000000000000" pitchFamily="2" charset="0"/>
              </a:rPr>
              <a:t>Embrace walking as a healthy form of transportation - get up, get out and get moving</a:t>
            </a:r>
          </a:p>
          <a:p>
            <a:pPr marL="0" indent="0">
              <a:spcAft>
                <a:spcPts val="825"/>
              </a:spcAft>
              <a:buNone/>
            </a:pPr>
            <a:endParaRPr lang="en-US" sz="1200" dirty="0">
              <a:latin typeface="Roboto" panose="02000000000000000000" pitchFamily="2" charset="0"/>
            </a:endParaRPr>
          </a:p>
          <a:p>
            <a:endParaRPr lang="en-US" dirty="0"/>
          </a:p>
        </p:txBody>
      </p:sp>
      <p:sp>
        <p:nvSpPr>
          <p:cNvPr id="4" name="Slide Number Placeholder 3"/>
          <p:cNvSpPr>
            <a:spLocks noGrp="1"/>
          </p:cNvSpPr>
          <p:nvPr>
            <p:ph type="sldNum" sz="quarter" idx="5"/>
          </p:nvPr>
        </p:nvSpPr>
        <p:spPr/>
        <p:txBody>
          <a:bodyPr/>
          <a:lstStyle/>
          <a:p>
            <a:fld id="{F8CF779E-2EAE-4AE6-9E18-7E8FBA28F485}" type="slidenum">
              <a:rPr lang="en-US" smtClean="0"/>
              <a:t>10</a:t>
            </a:fld>
            <a:endParaRPr lang="en-US"/>
          </a:p>
        </p:txBody>
      </p:sp>
    </p:spTree>
    <p:extLst>
      <p:ext uri="{BB962C8B-B14F-4D97-AF65-F5344CB8AC3E}">
        <p14:creationId xmlns:p14="http://schemas.microsoft.com/office/powerpoint/2010/main" val="29304617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Manual Handling</a:t>
            </a:r>
          </a:p>
          <a:p>
            <a:pPr>
              <a:lnSpc>
                <a:spcPct val="100000"/>
              </a:lnSpc>
            </a:pPr>
            <a:r>
              <a:rPr lang="en-US" sz="2000" dirty="0"/>
              <a:t>The term manual handling is defined as the movement of a load by human effort alone</a:t>
            </a:r>
          </a:p>
          <a:p>
            <a:pPr>
              <a:lnSpc>
                <a:spcPct val="100000"/>
              </a:lnSpc>
            </a:pPr>
            <a:r>
              <a:rPr lang="en-US" sz="2000" dirty="0"/>
              <a:t>This effort may be applied directly or indirectly using a rope or a lever.</a:t>
            </a:r>
          </a:p>
          <a:p>
            <a:pPr>
              <a:lnSpc>
                <a:spcPct val="100000"/>
              </a:lnSpc>
            </a:pPr>
            <a:r>
              <a:rPr lang="en-US" sz="1600" dirty="0"/>
              <a:t>Hazards in Manual Handling</a:t>
            </a:r>
            <a:r>
              <a:rPr lang="en-US" sz="1800" dirty="0"/>
              <a:t>.</a:t>
            </a:r>
          </a:p>
          <a:p>
            <a:pPr marL="342900" indent="-342900">
              <a:lnSpc>
                <a:spcPct val="100000"/>
              </a:lnSpc>
              <a:buFont typeface="+mj-lt"/>
              <a:buAutoNum type="arabicPeriod"/>
            </a:pPr>
            <a:r>
              <a:rPr lang="en-US" sz="1200" dirty="0"/>
              <a:t>Heavy Loads</a:t>
            </a:r>
          </a:p>
          <a:p>
            <a:pPr marL="342900" indent="-342900">
              <a:lnSpc>
                <a:spcPct val="100000"/>
              </a:lnSpc>
              <a:buFont typeface="+mj-lt"/>
              <a:buAutoNum type="arabicPeriod"/>
            </a:pPr>
            <a:r>
              <a:rPr lang="en-US" sz="1200" dirty="0"/>
              <a:t>Awkward or Unstable Loads</a:t>
            </a:r>
          </a:p>
          <a:p>
            <a:pPr marL="342900" indent="-342900">
              <a:lnSpc>
                <a:spcPct val="100000"/>
              </a:lnSpc>
              <a:buFont typeface="+mj-lt"/>
              <a:buAutoNum type="arabicPeriod"/>
            </a:pPr>
            <a:r>
              <a:rPr lang="en-US" sz="1200" dirty="0"/>
              <a:t>Repetitive Movements</a:t>
            </a:r>
          </a:p>
          <a:p>
            <a:pPr marL="342900" indent="-342900">
              <a:lnSpc>
                <a:spcPct val="100000"/>
              </a:lnSpc>
              <a:buFont typeface="+mj-lt"/>
              <a:buAutoNum type="arabicPeriod"/>
            </a:pPr>
            <a:r>
              <a:rPr lang="en-US" sz="1200" dirty="0"/>
              <a:t>Poor Posture</a:t>
            </a:r>
          </a:p>
          <a:p>
            <a:pPr marL="342900" indent="-342900">
              <a:lnSpc>
                <a:spcPct val="100000"/>
              </a:lnSpc>
              <a:buFont typeface="+mj-lt"/>
              <a:buAutoNum type="arabicPeriod"/>
            </a:pPr>
            <a:r>
              <a:rPr lang="en-US" sz="1200" dirty="0"/>
              <a:t>Unstable or Slippery Surfaces</a:t>
            </a:r>
          </a:p>
          <a:p>
            <a:pPr>
              <a:lnSpc>
                <a:spcPct val="100000"/>
              </a:lnSpc>
            </a:pPr>
            <a:r>
              <a:rPr lang="en-US" sz="1600" dirty="0"/>
              <a:t>Injuries associated with manual handling</a:t>
            </a:r>
          </a:p>
          <a:p>
            <a:pPr>
              <a:lnSpc>
                <a:spcPct val="100000"/>
              </a:lnSpc>
              <a:buFont typeface="+mj-lt"/>
              <a:buAutoNum type="arabicPeriod"/>
            </a:pPr>
            <a:r>
              <a:rPr lang="en-US" sz="1200" dirty="0"/>
              <a:t>Back Injuries</a:t>
            </a:r>
          </a:p>
          <a:p>
            <a:pPr>
              <a:lnSpc>
                <a:spcPct val="100000"/>
              </a:lnSpc>
              <a:buFont typeface="+mj-lt"/>
              <a:buAutoNum type="arabicPeriod"/>
            </a:pPr>
            <a:r>
              <a:rPr lang="en-US" sz="1200" dirty="0"/>
              <a:t>Shoulder Injuries</a:t>
            </a:r>
          </a:p>
          <a:p>
            <a:pPr>
              <a:lnSpc>
                <a:spcPct val="100000"/>
              </a:lnSpc>
              <a:buFont typeface="+mj-lt"/>
              <a:buAutoNum type="arabicPeriod"/>
            </a:pPr>
            <a:r>
              <a:rPr lang="en-US" sz="1200" dirty="0"/>
              <a:t>Knee Injuries</a:t>
            </a:r>
          </a:p>
          <a:p>
            <a:pPr>
              <a:lnSpc>
                <a:spcPct val="100000"/>
              </a:lnSpc>
              <a:buFont typeface="+mj-lt"/>
              <a:buAutoNum type="arabicPeriod"/>
            </a:pPr>
            <a:r>
              <a:rPr lang="en-US" sz="1200" dirty="0"/>
              <a:t>Wrist and Hand Injuries</a:t>
            </a:r>
          </a:p>
          <a:p>
            <a:pPr>
              <a:lnSpc>
                <a:spcPct val="100000"/>
              </a:lnSpc>
              <a:buFont typeface="+mj-lt"/>
              <a:buAutoNum type="arabicPeriod"/>
            </a:pPr>
            <a:r>
              <a:rPr lang="en-US" sz="1200" dirty="0"/>
              <a:t>Muscle Strains</a:t>
            </a:r>
            <a:endParaRPr lang="en-US" dirty="0"/>
          </a:p>
        </p:txBody>
      </p:sp>
      <p:sp>
        <p:nvSpPr>
          <p:cNvPr id="4" name="Slide Number Placeholder 3"/>
          <p:cNvSpPr>
            <a:spLocks noGrp="1"/>
          </p:cNvSpPr>
          <p:nvPr>
            <p:ph type="sldNum" sz="quarter" idx="5"/>
          </p:nvPr>
        </p:nvSpPr>
        <p:spPr/>
        <p:txBody>
          <a:bodyPr/>
          <a:lstStyle/>
          <a:p>
            <a:fld id="{F8CF779E-2EAE-4AE6-9E18-7E8FBA28F485}" type="slidenum">
              <a:rPr lang="en-US" smtClean="0"/>
              <a:t>11</a:t>
            </a:fld>
            <a:endParaRPr lang="en-US"/>
          </a:p>
        </p:txBody>
      </p:sp>
    </p:spTree>
    <p:extLst>
      <p:ext uri="{BB962C8B-B14F-4D97-AF65-F5344CB8AC3E}">
        <p14:creationId xmlns:p14="http://schemas.microsoft.com/office/powerpoint/2010/main" val="20690179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Permit to Work</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latin typeface="Arial" panose="020B0604020202020204" pitchFamily="34" charset="0"/>
                <a:cs typeface="Arial" panose="020B0604020202020204" pitchFamily="34" charset="0"/>
              </a:rPr>
              <a:t>A permit to work is a document that controls the undertaking of a task involving sufficient hazards to require a written record of hazard identification, control measure verification, authorization to start, acceptance, return and cancellation</a:t>
            </a:r>
          </a:p>
          <a:p>
            <a:pPr>
              <a:lnSpc>
                <a:spcPct val="100000"/>
              </a:lnSpc>
            </a:pPr>
            <a:r>
              <a:rPr lang="en-US" sz="1200" dirty="0">
                <a:latin typeface="Arial" panose="020B0604020202020204" pitchFamily="34" charset="0"/>
                <a:cs typeface="Arial" panose="020B0604020202020204" pitchFamily="34" charset="0"/>
              </a:rPr>
              <a:t>DO NOT START ANY WORK WITHOUT A VALID PERMIT</a:t>
            </a:r>
          </a:p>
          <a:p>
            <a:pPr>
              <a:lnSpc>
                <a:spcPct val="100000"/>
              </a:lnSpc>
            </a:pPr>
            <a:endParaRPr lang="en-US" sz="1200" dirty="0">
              <a:latin typeface="Arial" panose="020B0604020202020204" pitchFamily="34" charset="0"/>
              <a:cs typeface="Arial" panose="020B0604020202020204" pitchFamily="34" charset="0"/>
            </a:endParaRPr>
          </a:p>
          <a:p>
            <a:pPr>
              <a:lnSpc>
                <a:spcPct val="100000"/>
              </a:lnSpc>
            </a:pPr>
            <a:r>
              <a:rPr lang="en-US" sz="1200" dirty="0">
                <a:latin typeface="Arial" panose="020B0604020202020204" pitchFamily="34" charset="0"/>
                <a:cs typeface="Arial" panose="020B0604020202020204" pitchFamily="34" charset="0"/>
              </a:rPr>
              <a:t>There are different types of work permits based on the operation performed and it differs based on client site regulations  </a:t>
            </a:r>
          </a:p>
          <a:p>
            <a:endParaRPr lang="en-US" dirty="0"/>
          </a:p>
        </p:txBody>
      </p:sp>
      <p:sp>
        <p:nvSpPr>
          <p:cNvPr id="4" name="Slide Number Placeholder 3"/>
          <p:cNvSpPr>
            <a:spLocks noGrp="1"/>
          </p:cNvSpPr>
          <p:nvPr>
            <p:ph type="sldNum" sz="quarter" idx="5"/>
          </p:nvPr>
        </p:nvSpPr>
        <p:spPr/>
        <p:txBody>
          <a:bodyPr/>
          <a:lstStyle/>
          <a:p>
            <a:fld id="{F8CF779E-2EAE-4AE6-9E18-7E8FBA28F485}" type="slidenum">
              <a:rPr lang="en-US" smtClean="0"/>
              <a:t>12</a:t>
            </a:fld>
            <a:endParaRPr lang="en-US"/>
          </a:p>
        </p:txBody>
      </p:sp>
    </p:spTree>
    <p:extLst>
      <p:ext uri="{BB962C8B-B14F-4D97-AF65-F5344CB8AC3E}">
        <p14:creationId xmlns:p14="http://schemas.microsoft.com/office/powerpoint/2010/main" val="31839522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Driving</a:t>
            </a:r>
          </a:p>
          <a:p>
            <a:pPr>
              <a:lnSpc>
                <a:spcPct val="150000"/>
              </a:lnSpc>
            </a:pPr>
            <a:r>
              <a:rPr lang="en-US" sz="1200" dirty="0">
                <a:solidFill>
                  <a:schemeClr val="accent6"/>
                </a:solidFill>
                <a:latin typeface="Arial" panose="020B0604020202020204" pitchFamily="34" charset="0"/>
                <a:cs typeface="Arial" panose="020B0604020202020204" pitchFamily="34" charset="0"/>
              </a:rPr>
              <a:t>Always wear seat belt</a:t>
            </a:r>
          </a:p>
          <a:p>
            <a:pPr>
              <a:lnSpc>
                <a:spcPct val="150000"/>
              </a:lnSpc>
            </a:pPr>
            <a:r>
              <a:rPr lang="en-US" sz="1200" dirty="0">
                <a:latin typeface="Arial" panose="020B0604020202020204" pitchFamily="34" charset="0"/>
                <a:cs typeface="Arial" panose="020B0604020202020204" pitchFamily="34" charset="0"/>
              </a:rPr>
              <a:t>Don’t drive if you are tired</a:t>
            </a:r>
          </a:p>
          <a:p>
            <a:pPr>
              <a:lnSpc>
                <a:spcPct val="150000"/>
              </a:lnSpc>
            </a:pPr>
            <a:r>
              <a:rPr lang="en-US" sz="1200" dirty="0">
                <a:solidFill>
                  <a:schemeClr val="accent6"/>
                </a:solidFill>
                <a:latin typeface="Arial" panose="020B0604020202020204" pitchFamily="34" charset="0"/>
                <a:cs typeface="Arial" panose="020B0604020202020204" pitchFamily="34" charset="0"/>
              </a:rPr>
              <a:t>Don’t use cell phone while driving </a:t>
            </a:r>
          </a:p>
          <a:p>
            <a:pPr>
              <a:lnSpc>
                <a:spcPct val="150000"/>
              </a:lnSpc>
            </a:pPr>
            <a:r>
              <a:rPr lang="en-US" sz="1200" dirty="0">
                <a:solidFill>
                  <a:schemeClr val="accent6"/>
                </a:solidFill>
                <a:latin typeface="Arial" panose="020B0604020202020204" pitchFamily="34" charset="0"/>
                <a:cs typeface="Arial" panose="020B0604020202020204" pitchFamily="34" charset="0"/>
              </a:rPr>
              <a:t>Follow the speed limit specified by the road/ Site</a:t>
            </a:r>
          </a:p>
          <a:p>
            <a:pPr>
              <a:lnSpc>
                <a:spcPct val="150000"/>
              </a:lnSpc>
            </a:pPr>
            <a:r>
              <a:rPr lang="en-US" sz="1200" dirty="0">
                <a:latin typeface="Arial" panose="020B0604020202020204" pitchFamily="34" charset="0"/>
                <a:cs typeface="Arial" panose="020B0604020202020204" pitchFamily="34" charset="0"/>
              </a:rPr>
              <a:t>Maintain a safe driving distance</a:t>
            </a:r>
          </a:p>
          <a:p>
            <a:pPr>
              <a:lnSpc>
                <a:spcPct val="150000"/>
              </a:lnSpc>
            </a:pPr>
            <a:r>
              <a:rPr lang="en-US" sz="1200" dirty="0">
                <a:latin typeface="Arial" panose="020B0604020202020204" pitchFamily="34" charset="0"/>
                <a:cs typeface="Arial" panose="020B0604020202020204" pitchFamily="34" charset="0"/>
              </a:rPr>
              <a:t>Don’t use a cell phone while driving, pull off the road in a safe place then use.</a:t>
            </a:r>
          </a:p>
          <a:p>
            <a:pPr>
              <a:lnSpc>
                <a:spcPct val="150000"/>
              </a:lnSpc>
            </a:pPr>
            <a:r>
              <a:rPr lang="en-US" sz="1200" dirty="0">
                <a:latin typeface="Arial" panose="020B0604020202020204" pitchFamily="34" charset="0"/>
                <a:cs typeface="Arial" panose="020B0604020202020204" pitchFamily="34" charset="0"/>
              </a:rPr>
              <a:t>Don’t drive under the influence of alcoholic beverages as well as some prescription drugs.</a:t>
            </a:r>
          </a:p>
          <a:p>
            <a:pPr>
              <a:lnSpc>
                <a:spcPct val="150000"/>
              </a:lnSpc>
            </a:pPr>
            <a:r>
              <a:rPr lang="en-US" sz="1200" dirty="0">
                <a:latin typeface="Arial" panose="020B0604020202020204" pitchFamily="34" charset="0"/>
                <a:cs typeface="Arial" panose="020B0604020202020204" pitchFamily="34" charset="0"/>
              </a:rPr>
              <a:t>Maintain your vehicle in good condition. Check that the tires, brakes, headlights, taillights, and turn signals all work properly.</a:t>
            </a:r>
          </a:p>
          <a:p>
            <a:endParaRPr lang="en-US" dirty="0"/>
          </a:p>
        </p:txBody>
      </p:sp>
      <p:sp>
        <p:nvSpPr>
          <p:cNvPr id="4" name="Slide Number Placeholder 3"/>
          <p:cNvSpPr>
            <a:spLocks noGrp="1"/>
          </p:cNvSpPr>
          <p:nvPr>
            <p:ph type="sldNum" sz="quarter" idx="5"/>
          </p:nvPr>
        </p:nvSpPr>
        <p:spPr/>
        <p:txBody>
          <a:bodyPr/>
          <a:lstStyle/>
          <a:p>
            <a:fld id="{F8CF779E-2EAE-4AE6-9E18-7E8FBA28F485}" type="slidenum">
              <a:rPr lang="en-US" smtClean="0"/>
              <a:t>13</a:t>
            </a:fld>
            <a:endParaRPr lang="en-US"/>
          </a:p>
        </p:txBody>
      </p:sp>
    </p:spTree>
    <p:extLst>
      <p:ext uri="{BB962C8B-B14F-4D97-AF65-F5344CB8AC3E}">
        <p14:creationId xmlns:p14="http://schemas.microsoft.com/office/powerpoint/2010/main" val="37657945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PPE</a:t>
            </a:r>
          </a:p>
          <a:p>
            <a:pPr>
              <a:lnSpc>
                <a:spcPct val="100000"/>
              </a:lnSpc>
            </a:pPr>
            <a:r>
              <a:rPr lang="en-US" sz="1200" dirty="0">
                <a:latin typeface="Arial" panose="020B0604020202020204" pitchFamily="34" charset="0"/>
                <a:cs typeface="Arial" panose="020B0604020202020204" pitchFamily="34" charset="0"/>
              </a:rPr>
              <a:t>Personal protective equipment (PPE) is safety equipment that is designed to protect employees by reducing their exposure to chemical, biological, and physical hazards while working.</a:t>
            </a:r>
          </a:p>
          <a:p>
            <a:pPr>
              <a:lnSpc>
                <a:spcPct val="100000"/>
              </a:lnSpc>
            </a:pPr>
            <a:endParaRPr lang="en-US" sz="1200" dirty="0">
              <a:latin typeface="Arial" panose="020B0604020202020204" pitchFamily="34" charset="0"/>
              <a:cs typeface="Arial" panose="020B0604020202020204" pitchFamily="34" charset="0"/>
            </a:endParaRPr>
          </a:p>
          <a:p>
            <a:pPr>
              <a:lnSpc>
                <a:spcPct val="100000"/>
              </a:lnSpc>
            </a:pPr>
            <a:r>
              <a:rPr lang="en-US" sz="1200" dirty="0">
                <a:latin typeface="Arial" panose="020B0604020202020204" pitchFamily="34" charset="0"/>
                <a:cs typeface="Arial" panose="020B0604020202020204" pitchFamily="34" charset="0"/>
              </a:rPr>
              <a:t>Company will issue all work-related PPE’s.</a:t>
            </a:r>
          </a:p>
          <a:p>
            <a:pPr>
              <a:lnSpc>
                <a:spcPct val="100000"/>
              </a:lnSpc>
            </a:pPr>
            <a:r>
              <a:rPr lang="en-US" sz="1200" dirty="0">
                <a:latin typeface="Arial" panose="020B0604020202020204" pitchFamily="34" charset="0"/>
                <a:cs typeface="Arial" panose="020B0604020202020204" pitchFamily="34" charset="0"/>
              </a:rPr>
              <a:t>Working without PPE is considered as a violation.</a:t>
            </a:r>
          </a:p>
          <a:p>
            <a:pPr>
              <a:lnSpc>
                <a:spcPct val="100000"/>
              </a:lnSpc>
            </a:pPr>
            <a:endParaRPr lang="en-US" sz="1200" dirty="0">
              <a:latin typeface="Arial" panose="020B0604020202020204" pitchFamily="34" charset="0"/>
              <a:cs typeface="Arial" panose="020B0604020202020204" pitchFamily="34" charset="0"/>
            </a:endParaRPr>
          </a:p>
          <a:p>
            <a:pPr>
              <a:lnSpc>
                <a:spcPct val="100000"/>
              </a:lnSpc>
            </a:pPr>
            <a:r>
              <a:rPr lang="en-US" sz="1200" dirty="0">
                <a:latin typeface="Arial" panose="020B0604020202020204" pitchFamily="34" charset="0"/>
                <a:cs typeface="Arial" panose="020B0604020202020204" pitchFamily="34" charset="0"/>
              </a:rPr>
              <a:t>PPE must be worn correctly in required areas as specified in the risk assessments.</a:t>
            </a:r>
          </a:p>
          <a:p>
            <a:pPr>
              <a:lnSpc>
                <a:spcPct val="100000"/>
              </a:lnSpc>
            </a:pPr>
            <a:endParaRPr lang="en-US" sz="1200" dirty="0">
              <a:latin typeface="Arial" panose="020B0604020202020204" pitchFamily="34" charset="0"/>
              <a:cs typeface="Arial" panose="020B0604020202020204" pitchFamily="34" charset="0"/>
            </a:endParaRPr>
          </a:p>
          <a:p>
            <a:pPr>
              <a:lnSpc>
                <a:spcPct val="100000"/>
              </a:lnSpc>
            </a:pPr>
            <a:r>
              <a:rPr lang="en-US" sz="1200" dirty="0">
                <a:latin typeface="Arial" panose="020B0604020202020204" pitchFamily="34" charset="0"/>
                <a:cs typeface="Arial" panose="020B0604020202020204" pitchFamily="34" charset="0"/>
              </a:rPr>
              <a:t>If you found the PPE is damaged, report to your supervisor immediately and get a replacement </a:t>
            </a:r>
            <a:endParaRPr lang="en-US" dirty="0"/>
          </a:p>
        </p:txBody>
      </p:sp>
      <p:sp>
        <p:nvSpPr>
          <p:cNvPr id="4" name="Slide Number Placeholder 3"/>
          <p:cNvSpPr>
            <a:spLocks noGrp="1"/>
          </p:cNvSpPr>
          <p:nvPr>
            <p:ph type="sldNum" sz="quarter" idx="5"/>
          </p:nvPr>
        </p:nvSpPr>
        <p:spPr/>
        <p:txBody>
          <a:bodyPr/>
          <a:lstStyle/>
          <a:p>
            <a:fld id="{F8CF779E-2EAE-4AE6-9E18-7E8FBA28F485}" type="slidenum">
              <a:rPr lang="en-US" smtClean="0"/>
              <a:t>14</a:t>
            </a:fld>
            <a:endParaRPr lang="en-US"/>
          </a:p>
        </p:txBody>
      </p:sp>
    </p:spTree>
    <p:extLst>
      <p:ext uri="{BB962C8B-B14F-4D97-AF65-F5344CB8AC3E}">
        <p14:creationId xmlns:p14="http://schemas.microsoft.com/office/powerpoint/2010/main" val="41759098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Slips, Trip's and Falls</a:t>
            </a:r>
          </a:p>
          <a:p>
            <a:r>
              <a:rPr lang="en-US" sz="1200" dirty="0">
                <a:effectLst/>
                <a:latin typeface="Arial" panose="020B0604020202020204" pitchFamily="34" charset="0"/>
              </a:rPr>
              <a:t>Clear up waste materials as you create them.</a:t>
            </a:r>
          </a:p>
          <a:p>
            <a:r>
              <a:rPr lang="en-US" sz="1200" dirty="0">
                <a:latin typeface="Arial" panose="020B0604020202020204" pitchFamily="34" charset="0"/>
              </a:rPr>
              <a:t>Do housekeeping before and after the work.</a:t>
            </a:r>
            <a:endParaRPr lang="en-US" sz="1200" dirty="0">
              <a:effectLst/>
              <a:latin typeface="Arial" panose="020B0604020202020204" pitchFamily="34" charset="0"/>
            </a:endParaRPr>
          </a:p>
          <a:p>
            <a:r>
              <a:rPr lang="en-US" sz="1200" dirty="0">
                <a:effectLst/>
                <a:latin typeface="Arial" panose="020B0604020202020204" pitchFamily="34" charset="0"/>
              </a:rPr>
              <a:t>Do not leave tools, equipment or unused materials lying around</a:t>
            </a:r>
          </a:p>
          <a:p>
            <a:r>
              <a:rPr lang="en-US" sz="1200" dirty="0">
                <a:effectLst/>
                <a:latin typeface="Arial" panose="020B0604020202020204" pitchFamily="34" charset="0"/>
              </a:rPr>
              <a:t>Ensure materials are stacked correctly and in the right storage area.</a:t>
            </a:r>
          </a:p>
          <a:p>
            <a:r>
              <a:rPr lang="en-US" sz="1200" dirty="0">
                <a:effectLst/>
                <a:latin typeface="Arial" panose="020B0604020202020204" pitchFamily="34" charset="0"/>
              </a:rPr>
              <a:t>When using substances which may spill, ensure that you have the means for clearing up any spillages correctly.</a:t>
            </a:r>
          </a:p>
          <a:p>
            <a:r>
              <a:rPr lang="en-US" sz="1200" dirty="0">
                <a:effectLst/>
                <a:latin typeface="Arial" panose="020B0604020202020204" pitchFamily="34" charset="0"/>
              </a:rPr>
              <a:t>Ensure that routes for cables for power tools are routed in the most appropriate manner </a:t>
            </a:r>
            <a:endParaRPr lang="en-US" sz="1200" dirty="0">
              <a:latin typeface="Arial" panose="020B0604020202020204" pitchFamily="34" charset="0"/>
              <a:cs typeface="Arial" panose="020B0604020202020204" pitchFamily="34" charset="0"/>
            </a:endParaRPr>
          </a:p>
          <a:p>
            <a:r>
              <a:rPr lang="en-US" sz="1200" dirty="0">
                <a:effectLst/>
              </a:rPr>
              <a:t>A slip occurs when there is too little traction or friction between the shoe and walking surface.</a:t>
            </a:r>
          </a:p>
          <a:p>
            <a:endParaRPr lang="en-US" sz="1200" dirty="0">
              <a:effectLst/>
            </a:endParaRPr>
          </a:p>
          <a:p>
            <a:r>
              <a:rPr lang="en-US" sz="1200" dirty="0">
                <a:effectLst/>
              </a:rPr>
              <a:t>A trip occurs when a person’s foot contacts an object or drops to</a:t>
            </a:r>
            <a:br>
              <a:rPr lang="en-US" sz="1200" dirty="0"/>
            </a:br>
            <a:r>
              <a:rPr lang="en-US" sz="1200" dirty="0">
                <a:effectLst/>
              </a:rPr>
              <a:t>a lower level unexpectedly, causing them to be thrown off-balance</a:t>
            </a:r>
            <a:endParaRPr lang="en-US" sz="1200" dirty="0">
              <a:cs typeface="Arial" panose="020B0604020202020204" pitchFamily="34" charset="0"/>
            </a:endParaRPr>
          </a:p>
          <a:p>
            <a:r>
              <a:rPr lang="en-US" sz="2000" dirty="0">
                <a:effectLst/>
              </a:rPr>
              <a:t>A fall occurs when a person is too far off balance.</a:t>
            </a:r>
          </a:p>
          <a:p>
            <a:pPr indent="0">
              <a:lnSpc>
                <a:spcPct val="100000"/>
              </a:lnSpc>
            </a:pPr>
            <a:endParaRPr lang="en-US" sz="2000" dirty="0">
              <a:effectLst/>
            </a:endParaRPr>
          </a:p>
          <a:p>
            <a:pPr marL="804863" lvl="4" indent="0">
              <a:buNone/>
            </a:pPr>
            <a:r>
              <a:rPr lang="en-US" sz="2000" dirty="0">
                <a:effectLst/>
              </a:rPr>
              <a:t>People slip on water or oil spills; they trip over small objects and electrical cords; and they fall off ladders, chairs or down stairways.</a:t>
            </a:r>
            <a:endParaRPr lang="en-US" sz="2000" dirty="0">
              <a:cs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F8CF779E-2EAE-4AE6-9E18-7E8FBA28F485}" type="slidenum">
              <a:rPr lang="en-US" smtClean="0"/>
              <a:t>15</a:t>
            </a:fld>
            <a:endParaRPr lang="en-US"/>
          </a:p>
        </p:txBody>
      </p:sp>
    </p:spTree>
    <p:extLst>
      <p:ext uri="{BB962C8B-B14F-4D97-AF65-F5344CB8AC3E}">
        <p14:creationId xmlns:p14="http://schemas.microsoft.com/office/powerpoint/2010/main" val="7628347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ea typeface="ＭＳ Ｐゴシック" pitchFamily="34" charset="-128"/>
              </a:rPr>
              <a:t>Unsafe Work</a:t>
            </a:r>
          </a:p>
          <a:p>
            <a:pPr marL="0" indent="0">
              <a:lnSpc>
                <a:spcPct val="100000"/>
              </a:lnSpc>
              <a:buNone/>
            </a:pPr>
            <a:r>
              <a:rPr lang="en-US" sz="1200" dirty="0"/>
              <a:t>Unsafe working conditions are conditions that are dangerous or hazardous to any person expected to be on the premises of place of work. </a:t>
            </a:r>
          </a:p>
          <a:p>
            <a:pPr marL="0" indent="0">
              <a:lnSpc>
                <a:spcPct val="100000"/>
              </a:lnSpc>
              <a:buNone/>
            </a:pPr>
            <a:endParaRPr lang="en-US" sz="1200" dirty="0"/>
          </a:p>
          <a:p>
            <a:pPr marL="0" indent="0">
              <a:lnSpc>
                <a:spcPct val="100000"/>
              </a:lnSpc>
              <a:buNone/>
            </a:pPr>
            <a:r>
              <a:rPr lang="en-US" sz="1200" dirty="0"/>
              <a:t>Workers have the right to refuse dangerous work and are protected from reprisal for exercising this right. </a:t>
            </a:r>
          </a:p>
          <a:p>
            <a:pPr marL="0" indent="0">
              <a:lnSpc>
                <a:spcPct val="100000"/>
              </a:lnSpc>
              <a:buNone/>
            </a:pPr>
            <a:endParaRPr lang="en-US" sz="1200" dirty="0"/>
          </a:p>
          <a:p>
            <a:pPr marL="0" indent="0">
              <a:lnSpc>
                <a:spcPct val="100000"/>
              </a:lnSpc>
              <a:buNone/>
            </a:pPr>
            <a:r>
              <a:rPr lang="en-US" sz="1200" dirty="0"/>
              <a:t>Employers cannot take or threaten disciplinary action against a worker for exercising their rights and duties under the legislation.</a:t>
            </a:r>
          </a:p>
          <a:p>
            <a:pPr marL="0" indent="0">
              <a:lnSpc>
                <a:spcPct val="100000"/>
              </a:lnSpc>
              <a:buNone/>
            </a:pPr>
            <a:endParaRPr lang="en-US" sz="1200" dirty="0"/>
          </a:p>
          <a:p>
            <a:pPr marL="0" indent="0">
              <a:lnSpc>
                <a:spcPct val="100000"/>
              </a:lnSpc>
              <a:buNone/>
            </a:pPr>
            <a:r>
              <a:rPr lang="en-US" sz="1200" dirty="0">
                <a:cs typeface="Arial" panose="020B0604020202020204" pitchFamily="34" charset="0"/>
              </a:rPr>
              <a:t>Our management supports and encourages any employee who observes and stops unsafe working conditions </a:t>
            </a:r>
          </a:p>
          <a:p>
            <a:endParaRPr lang="en-US" dirty="0"/>
          </a:p>
        </p:txBody>
      </p:sp>
      <p:sp>
        <p:nvSpPr>
          <p:cNvPr id="4" name="Slide Number Placeholder 3"/>
          <p:cNvSpPr>
            <a:spLocks noGrp="1"/>
          </p:cNvSpPr>
          <p:nvPr>
            <p:ph type="sldNum" sz="quarter" idx="5"/>
          </p:nvPr>
        </p:nvSpPr>
        <p:spPr/>
        <p:txBody>
          <a:bodyPr/>
          <a:lstStyle/>
          <a:p>
            <a:fld id="{F8CF779E-2EAE-4AE6-9E18-7E8FBA28F485}" type="slidenum">
              <a:rPr lang="en-US" smtClean="0"/>
              <a:t>16</a:t>
            </a:fld>
            <a:endParaRPr lang="en-US"/>
          </a:p>
        </p:txBody>
      </p:sp>
    </p:spTree>
    <p:extLst>
      <p:ext uri="{BB962C8B-B14F-4D97-AF65-F5344CB8AC3E}">
        <p14:creationId xmlns:p14="http://schemas.microsoft.com/office/powerpoint/2010/main" val="4552246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ea typeface="ＭＳ Ｐゴシック" pitchFamily="34" charset="-128"/>
              </a:rPr>
              <a:t>Near Miss</a:t>
            </a:r>
          </a:p>
          <a:p>
            <a:pPr>
              <a:lnSpc>
                <a:spcPct val="100000"/>
              </a:lnSpc>
            </a:pPr>
            <a:r>
              <a:rPr lang="en-US" sz="1200" dirty="0">
                <a:latin typeface="Arial" panose="020B0604020202020204" pitchFamily="34" charset="0"/>
                <a:cs typeface="Arial" panose="020B0604020202020204" pitchFamily="34" charset="0"/>
              </a:rPr>
              <a:t>A near miss is an event or hazard that does not result in injury, illness or damage, but had the potential to do so. </a:t>
            </a:r>
          </a:p>
          <a:p>
            <a:pPr marL="0" indent="0">
              <a:lnSpc>
                <a:spcPct val="100000"/>
              </a:lnSpc>
              <a:buNone/>
            </a:pPr>
            <a:endParaRPr lang="en-US" sz="1200" dirty="0">
              <a:latin typeface="Arial" panose="020B0604020202020204" pitchFamily="34" charset="0"/>
              <a:cs typeface="Arial" panose="020B0604020202020204" pitchFamily="34" charset="0"/>
            </a:endParaRPr>
          </a:p>
          <a:p>
            <a:pPr>
              <a:lnSpc>
                <a:spcPct val="100000"/>
              </a:lnSpc>
            </a:pPr>
            <a:r>
              <a:rPr lang="en-US" sz="1200" dirty="0">
                <a:latin typeface="Arial" panose="020B0604020202020204" pitchFamily="34" charset="0"/>
                <a:cs typeface="Arial" panose="020B0604020202020204" pitchFamily="34" charset="0"/>
              </a:rPr>
              <a:t>Near misses must be reported, regardless of how severe, in order to ensure that the appropriate steps are taken to prevent a recurrence in which serious injury or loss may occur.</a:t>
            </a:r>
          </a:p>
          <a:p>
            <a:pPr marL="0" indent="0">
              <a:lnSpc>
                <a:spcPct val="100000"/>
              </a:lnSpc>
              <a:buNone/>
            </a:pPr>
            <a:endParaRPr lang="en-US" sz="1200" dirty="0">
              <a:latin typeface="Arial" panose="020B0604020202020204" pitchFamily="34" charset="0"/>
              <a:cs typeface="Arial" panose="020B0604020202020204" pitchFamily="34" charset="0"/>
            </a:endParaRPr>
          </a:p>
          <a:p>
            <a:pPr>
              <a:lnSpc>
                <a:spcPct val="100000"/>
              </a:lnSpc>
            </a:pPr>
            <a:r>
              <a:rPr lang="en-US" sz="1200" dirty="0">
                <a:latin typeface="Arial" panose="020B0604020202020204" pitchFamily="34" charset="0"/>
                <a:cs typeface="Arial" panose="020B0604020202020204" pitchFamily="34" charset="0"/>
              </a:rPr>
              <a:t>Near Misses are Warnings</a:t>
            </a:r>
          </a:p>
          <a:p>
            <a:endParaRPr lang="en-US" dirty="0"/>
          </a:p>
        </p:txBody>
      </p:sp>
      <p:sp>
        <p:nvSpPr>
          <p:cNvPr id="4" name="Slide Number Placeholder 3"/>
          <p:cNvSpPr>
            <a:spLocks noGrp="1"/>
          </p:cNvSpPr>
          <p:nvPr>
            <p:ph type="sldNum" sz="quarter" idx="5"/>
          </p:nvPr>
        </p:nvSpPr>
        <p:spPr/>
        <p:txBody>
          <a:bodyPr/>
          <a:lstStyle/>
          <a:p>
            <a:fld id="{F8CF779E-2EAE-4AE6-9E18-7E8FBA28F485}" type="slidenum">
              <a:rPr lang="en-US" smtClean="0"/>
              <a:t>17</a:t>
            </a:fld>
            <a:endParaRPr lang="en-US"/>
          </a:p>
        </p:txBody>
      </p:sp>
    </p:spTree>
    <p:extLst>
      <p:ext uri="{BB962C8B-B14F-4D97-AF65-F5344CB8AC3E}">
        <p14:creationId xmlns:p14="http://schemas.microsoft.com/office/powerpoint/2010/main" val="1961135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ea typeface="ＭＳ Ｐゴシック" pitchFamily="34" charset="-128"/>
              </a:rPr>
              <a:t>Incident Reporting</a:t>
            </a:r>
          </a:p>
          <a:p>
            <a:pPr>
              <a:lnSpc>
                <a:spcPct val="100000"/>
              </a:lnSpc>
            </a:pPr>
            <a:r>
              <a:rPr lang="en-US" sz="1200" dirty="0">
                <a:latin typeface="Arial" panose="020B0604020202020204" pitchFamily="34" charset="0"/>
                <a:cs typeface="Arial" panose="020B0604020202020204" pitchFamily="34" charset="0"/>
              </a:rPr>
              <a:t>An accident/incident investigation identifies any unsafe conditions, acts, or procedures that may have contributed to the injury/illness to the worker and prevents others from being injured in the same manner.</a:t>
            </a:r>
          </a:p>
          <a:p>
            <a:pPr>
              <a:lnSpc>
                <a:spcPct val="100000"/>
              </a:lnSpc>
            </a:pPr>
            <a:endParaRPr lang="en-US" sz="1200" dirty="0">
              <a:latin typeface="Arial" panose="020B0604020202020204" pitchFamily="34" charset="0"/>
              <a:cs typeface="Arial" panose="020B0604020202020204" pitchFamily="34" charset="0"/>
            </a:endParaRPr>
          </a:p>
          <a:p>
            <a:pPr>
              <a:lnSpc>
                <a:spcPct val="100000"/>
              </a:lnSpc>
            </a:pPr>
            <a:r>
              <a:rPr lang="en-US" sz="1200" dirty="0">
                <a:latin typeface="Arial" panose="020B0604020202020204" pitchFamily="34" charset="0"/>
                <a:cs typeface="Arial" panose="020B0604020202020204" pitchFamily="34" charset="0"/>
              </a:rPr>
              <a:t>Report any incident to your supervisor or safety officer immediately.</a:t>
            </a:r>
          </a:p>
          <a:p>
            <a:pPr>
              <a:lnSpc>
                <a:spcPct val="100000"/>
              </a:lnSpc>
            </a:pPr>
            <a:endParaRPr lang="en-US" sz="1200" dirty="0">
              <a:latin typeface="Arial" panose="020B0604020202020204" pitchFamily="34" charset="0"/>
              <a:cs typeface="Arial" panose="020B0604020202020204" pitchFamily="34" charset="0"/>
            </a:endParaRPr>
          </a:p>
          <a:p>
            <a:pPr>
              <a:lnSpc>
                <a:spcPct val="100000"/>
              </a:lnSpc>
            </a:pPr>
            <a:r>
              <a:rPr lang="en-US" sz="1200" dirty="0">
                <a:latin typeface="Arial" panose="020B0604020202020204" pitchFamily="34" charset="0"/>
                <a:cs typeface="Arial" panose="020B0604020202020204" pitchFamily="34" charset="0"/>
              </a:rPr>
              <a:t>Company will conduct incident investigation to find out root causes and will implement preventive measures to avoid reoccurrence  </a:t>
            </a:r>
          </a:p>
          <a:p>
            <a:endParaRPr lang="en-US" dirty="0"/>
          </a:p>
        </p:txBody>
      </p:sp>
      <p:sp>
        <p:nvSpPr>
          <p:cNvPr id="4" name="Slide Number Placeholder 3"/>
          <p:cNvSpPr>
            <a:spLocks noGrp="1"/>
          </p:cNvSpPr>
          <p:nvPr>
            <p:ph type="sldNum" sz="quarter" idx="5"/>
          </p:nvPr>
        </p:nvSpPr>
        <p:spPr/>
        <p:txBody>
          <a:bodyPr/>
          <a:lstStyle/>
          <a:p>
            <a:fld id="{F8CF779E-2EAE-4AE6-9E18-7E8FBA28F485}" type="slidenum">
              <a:rPr lang="en-US" smtClean="0"/>
              <a:t>18</a:t>
            </a:fld>
            <a:endParaRPr lang="en-US"/>
          </a:p>
        </p:txBody>
      </p:sp>
    </p:spTree>
    <p:extLst>
      <p:ext uri="{BB962C8B-B14F-4D97-AF65-F5344CB8AC3E}">
        <p14:creationId xmlns:p14="http://schemas.microsoft.com/office/powerpoint/2010/main" val="31843288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ＭＳ Ｐゴシック" pitchFamily="34" charset="-128"/>
              </a:rPr>
              <a:t>Safety Observation Card</a:t>
            </a:r>
          </a:p>
          <a:p>
            <a:r>
              <a:rPr lang="en-US" sz="1200" dirty="0">
                <a:latin typeface="Arial" panose="020B0604020202020204" pitchFamily="34" charset="0"/>
                <a:cs typeface="Arial" panose="020B0604020202020204" pitchFamily="34" charset="0"/>
              </a:rPr>
              <a:t>A safety observation card is a very quick form where employees identify a potential hazard and report it to their leadership group</a:t>
            </a:r>
          </a:p>
          <a:p>
            <a:pPr marL="0" indent="0">
              <a:buNone/>
            </a:pPr>
            <a:endParaRPr lang="en-US" sz="1200" dirty="0">
              <a:latin typeface="Arial" panose="020B0604020202020204" pitchFamily="34" charset="0"/>
              <a:cs typeface="Arial" panose="020B0604020202020204" pitchFamily="34" charset="0"/>
            </a:endParaRPr>
          </a:p>
          <a:p>
            <a:r>
              <a:rPr lang="en-US" sz="1200" dirty="0">
                <a:latin typeface="Arial" panose="020B0604020202020204" pitchFamily="34" charset="0"/>
                <a:cs typeface="Arial" panose="020B0604020202020204" pitchFamily="34" charset="0"/>
              </a:rPr>
              <a:t>You can report positive observations and negative observations</a:t>
            </a:r>
          </a:p>
          <a:p>
            <a:pPr marL="0" indent="0">
              <a:buNone/>
            </a:pPr>
            <a:endParaRPr lang="en-US" sz="1200" dirty="0">
              <a:latin typeface="Arial" panose="020B0604020202020204" pitchFamily="34" charset="0"/>
              <a:cs typeface="Arial" panose="020B0604020202020204" pitchFamily="34" charset="0"/>
            </a:endParaRPr>
          </a:p>
          <a:p>
            <a:r>
              <a:rPr lang="en-US" sz="1200" dirty="0">
                <a:latin typeface="Arial" panose="020B0604020202020204" pitchFamily="34" charset="0"/>
                <a:cs typeface="Arial" panose="020B0604020202020204" pitchFamily="34" charset="0"/>
              </a:rPr>
              <a:t>Anyone can submit a Safety Observation Card</a:t>
            </a:r>
          </a:p>
          <a:p>
            <a:endParaRPr lang="en-US" dirty="0"/>
          </a:p>
        </p:txBody>
      </p:sp>
      <p:sp>
        <p:nvSpPr>
          <p:cNvPr id="4" name="Slide Number Placeholder 3"/>
          <p:cNvSpPr>
            <a:spLocks noGrp="1"/>
          </p:cNvSpPr>
          <p:nvPr>
            <p:ph type="sldNum" sz="quarter" idx="5"/>
          </p:nvPr>
        </p:nvSpPr>
        <p:spPr/>
        <p:txBody>
          <a:bodyPr/>
          <a:lstStyle/>
          <a:p>
            <a:fld id="{F8CF779E-2EAE-4AE6-9E18-7E8FBA28F485}" type="slidenum">
              <a:rPr lang="en-US" smtClean="0"/>
              <a:t>19</a:t>
            </a:fld>
            <a:endParaRPr lang="en-US"/>
          </a:p>
        </p:txBody>
      </p:sp>
    </p:spTree>
    <p:extLst>
      <p:ext uri="{BB962C8B-B14F-4D97-AF65-F5344CB8AC3E}">
        <p14:creationId xmlns:p14="http://schemas.microsoft.com/office/powerpoint/2010/main" val="14214619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ＭＳ Ｐゴシック" pitchFamily="34" charset="-128"/>
              </a:rPr>
              <a:t>Code of Conduct</a:t>
            </a:r>
          </a:p>
          <a:p>
            <a:pPr marL="0" indent="0">
              <a:buNone/>
            </a:pPr>
            <a:r>
              <a:rPr lang="en-US" sz="1200" dirty="0">
                <a:latin typeface="Arial" panose="020B0604020202020204" pitchFamily="34" charset="0"/>
                <a:cs typeface="Arial" panose="020B0604020202020204" pitchFamily="34" charset="0"/>
              </a:rPr>
              <a:t>It is a set of rules about how employees can and can’t behave during and after work hours while employed.</a:t>
            </a:r>
          </a:p>
          <a:p>
            <a:pPr marL="0" indent="0">
              <a:buNone/>
            </a:pPr>
            <a:endParaRPr lang="en-US" sz="1200" dirty="0">
              <a:latin typeface="Arial" panose="020B0604020202020204" pitchFamily="34" charset="0"/>
              <a:cs typeface="Arial" panose="020B0604020202020204" pitchFamily="34" charset="0"/>
            </a:endParaRPr>
          </a:p>
          <a:p>
            <a:pPr marL="0" indent="0">
              <a:buNone/>
            </a:pPr>
            <a:r>
              <a:rPr lang="en-US" sz="1200" dirty="0">
                <a:latin typeface="Arial" panose="020B0604020202020204" pitchFamily="34" charset="0"/>
                <a:cs typeface="Arial" panose="020B0604020202020204" pitchFamily="34" charset="0"/>
              </a:rPr>
              <a:t>Few topics are,</a:t>
            </a:r>
          </a:p>
          <a:p>
            <a:endParaRPr lang="en-US" sz="1200" dirty="0">
              <a:latin typeface="Arial" panose="020B0604020202020204" pitchFamily="34" charset="0"/>
              <a:cs typeface="Arial" panose="020B0604020202020204" pitchFamily="34" charset="0"/>
            </a:endParaRPr>
          </a:p>
          <a:p>
            <a:r>
              <a:rPr lang="en-US" sz="1200" dirty="0">
                <a:latin typeface="Arial" panose="020B0604020202020204" pitchFamily="34" charset="0"/>
                <a:cs typeface="Arial" panose="020B0604020202020204" pitchFamily="34" charset="0"/>
              </a:rPr>
              <a:t>    Respect (including harassment, discrimination, and more)</a:t>
            </a:r>
          </a:p>
          <a:p>
            <a:r>
              <a:rPr lang="en-US" sz="1200" dirty="0">
                <a:latin typeface="Arial" panose="020B0604020202020204" pitchFamily="34" charset="0"/>
                <a:cs typeface="Arial" panose="020B0604020202020204" pitchFamily="34" charset="0"/>
              </a:rPr>
              <a:t>    Use of company property</a:t>
            </a:r>
          </a:p>
          <a:p>
            <a:r>
              <a:rPr lang="en-US" sz="1200" dirty="0">
                <a:latin typeface="Arial" panose="020B0604020202020204" pitchFamily="34" charset="0"/>
                <a:cs typeface="Arial" panose="020B0604020202020204" pitchFamily="34" charset="0"/>
              </a:rPr>
              <a:t>    Personal appearance (including cleanliness and dress code)</a:t>
            </a:r>
          </a:p>
          <a:p>
            <a:r>
              <a:rPr lang="en-US" sz="1200" dirty="0">
                <a:latin typeface="Arial" panose="020B0604020202020204" pitchFamily="34" charset="0"/>
                <a:cs typeface="Arial" panose="020B0604020202020204" pitchFamily="34" charset="0"/>
              </a:rPr>
              <a:t>    Absenteeism and lateness</a:t>
            </a:r>
          </a:p>
          <a:p>
            <a:r>
              <a:rPr lang="en-US" sz="1200" dirty="0">
                <a:latin typeface="Arial" panose="020B0604020202020204" pitchFamily="34" charset="0"/>
                <a:cs typeface="Arial" panose="020B0604020202020204" pitchFamily="34" charset="0"/>
              </a:rPr>
              <a:t>    Conflicts of interest</a:t>
            </a:r>
          </a:p>
          <a:p>
            <a:r>
              <a:rPr lang="en-US" sz="1200" dirty="0">
                <a:latin typeface="Arial" panose="020B0604020202020204" pitchFamily="34" charset="0"/>
                <a:cs typeface="Arial" panose="020B0604020202020204" pitchFamily="34" charset="0"/>
              </a:rPr>
              <a:t>    Communication and collaboration</a:t>
            </a:r>
          </a:p>
          <a:p>
            <a:endParaRPr lang="en-US" sz="1200" dirty="0">
              <a:latin typeface="Arial" panose="020B0604020202020204" pitchFamily="34" charset="0"/>
              <a:cs typeface="Arial" panose="020B0604020202020204" pitchFamily="34" charset="0"/>
            </a:endParaRPr>
          </a:p>
          <a:p>
            <a:pPr marL="0" indent="0">
              <a:buNone/>
            </a:pPr>
            <a:r>
              <a:rPr lang="en-US" sz="1200" dirty="0">
                <a:latin typeface="Arial" panose="020B0604020202020204" pitchFamily="34" charset="0"/>
                <a:cs typeface="Arial" panose="020B0604020202020204" pitchFamily="34" charset="0"/>
              </a:rPr>
              <a:t>Your behavior has an impact in company reputation in front of client</a:t>
            </a:r>
          </a:p>
          <a:p>
            <a:endParaRPr lang="en-US" dirty="0"/>
          </a:p>
        </p:txBody>
      </p:sp>
      <p:sp>
        <p:nvSpPr>
          <p:cNvPr id="4" name="Slide Number Placeholder 3"/>
          <p:cNvSpPr>
            <a:spLocks noGrp="1"/>
          </p:cNvSpPr>
          <p:nvPr>
            <p:ph type="sldNum" sz="quarter" idx="5"/>
          </p:nvPr>
        </p:nvSpPr>
        <p:spPr/>
        <p:txBody>
          <a:bodyPr/>
          <a:lstStyle/>
          <a:p>
            <a:fld id="{F8CF779E-2EAE-4AE6-9E18-7E8FBA28F485}" type="slidenum">
              <a:rPr lang="en-US" smtClean="0"/>
              <a:t>20</a:t>
            </a:fld>
            <a:endParaRPr lang="en-US"/>
          </a:p>
        </p:txBody>
      </p:sp>
    </p:spTree>
    <p:extLst>
      <p:ext uri="{BB962C8B-B14F-4D97-AF65-F5344CB8AC3E}">
        <p14:creationId xmlns:p14="http://schemas.microsoft.com/office/powerpoint/2010/main" val="21301153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ＭＳ Ｐゴシック" pitchFamily="34" charset="-128"/>
              </a:rPr>
              <a:t>Environmental Management</a:t>
            </a:r>
          </a:p>
          <a:p>
            <a:r>
              <a:rPr lang="en-US" sz="1200" dirty="0">
                <a:latin typeface="Arial" panose="020B0604020202020204" pitchFamily="34" charset="0"/>
                <a:cs typeface="Arial" panose="020B0604020202020204" pitchFamily="34" charset="0"/>
              </a:rPr>
              <a:t>3 R’s</a:t>
            </a:r>
          </a:p>
          <a:p>
            <a:pPr marL="0" indent="0">
              <a:buNone/>
            </a:pPr>
            <a:r>
              <a:rPr lang="en-US" sz="1200" b="1" dirty="0">
                <a:latin typeface="Arial" panose="020B0604020202020204" pitchFamily="34" charset="0"/>
                <a:cs typeface="Arial" panose="020B0604020202020204" pitchFamily="34" charset="0"/>
              </a:rPr>
              <a:t>Reduce: </a:t>
            </a:r>
            <a:r>
              <a:rPr lang="en-US" sz="1200" dirty="0">
                <a:latin typeface="Arial" panose="020B0604020202020204" pitchFamily="34" charset="0"/>
                <a:cs typeface="Arial" panose="020B0604020202020204" pitchFamily="34" charset="0"/>
              </a:rPr>
              <a:t>Reduction of waste generation 〈Don't be wasteful. Reduce garbage.〉 </a:t>
            </a:r>
          </a:p>
          <a:p>
            <a:pPr marL="0" indent="0">
              <a:buNone/>
            </a:pPr>
            <a:r>
              <a:rPr lang="en-US" sz="1200" b="1" dirty="0">
                <a:latin typeface="Arial" panose="020B0604020202020204" pitchFamily="34" charset="0"/>
                <a:cs typeface="Arial" panose="020B0604020202020204" pitchFamily="34" charset="0"/>
              </a:rPr>
              <a:t>Reuse: </a:t>
            </a:r>
            <a:r>
              <a:rPr lang="en-US" sz="1200" dirty="0">
                <a:latin typeface="Arial" panose="020B0604020202020204" pitchFamily="34" charset="0"/>
                <a:cs typeface="Arial" panose="020B0604020202020204" pitchFamily="34" charset="0"/>
              </a:rPr>
              <a:t>Reuse of products and parts 〈Use things again and again.〉 </a:t>
            </a:r>
          </a:p>
          <a:p>
            <a:pPr marL="0" indent="0">
              <a:buNone/>
            </a:pPr>
            <a:r>
              <a:rPr lang="en-US" sz="1200" b="1" dirty="0">
                <a:latin typeface="Arial" panose="020B0604020202020204" pitchFamily="34" charset="0"/>
                <a:cs typeface="Arial" panose="020B0604020202020204" pitchFamily="34" charset="0"/>
              </a:rPr>
              <a:t>Recycle: </a:t>
            </a:r>
            <a:r>
              <a:rPr lang="en-US" sz="1200" dirty="0">
                <a:latin typeface="Arial" panose="020B0604020202020204" pitchFamily="34" charset="0"/>
                <a:cs typeface="Arial" panose="020B0604020202020204" pitchFamily="34" charset="0"/>
              </a:rPr>
              <a:t>Use of recycled resources 〈Recycle resources for reuse.〉</a:t>
            </a:r>
          </a:p>
          <a:p>
            <a:endParaRPr lang="en-US" dirty="0"/>
          </a:p>
        </p:txBody>
      </p:sp>
      <p:sp>
        <p:nvSpPr>
          <p:cNvPr id="4" name="Slide Number Placeholder 3"/>
          <p:cNvSpPr>
            <a:spLocks noGrp="1"/>
          </p:cNvSpPr>
          <p:nvPr>
            <p:ph type="sldNum" sz="quarter" idx="5"/>
          </p:nvPr>
        </p:nvSpPr>
        <p:spPr/>
        <p:txBody>
          <a:bodyPr/>
          <a:lstStyle/>
          <a:p>
            <a:fld id="{F8CF779E-2EAE-4AE6-9E18-7E8FBA28F485}" type="slidenum">
              <a:rPr lang="en-US" smtClean="0"/>
              <a:t>21</a:t>
            </a:fld>
            <a:endParaRPr lang="en-US"/>
          </a:p>
        </p:txBody>
      </p:sp>
    </p:spTree>
    <p:extLst>
      <p:ext uri="{BB962C8B-B14F-4D97-AF65-F5344CB8AC3E}">
        <p14:creationId xmlns:p14="http://schemas.microsoft.com/office/powerpoint/2010/main" val="4160820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ＭＳ Ｐゴシック" pitchFamily="34" charset="-128"/>
              </a:rPr>
              <a:t>Chemical Management (COSHH)</a:t>
            </a:r>
          </a:p>
          <a:p>
            <a:pPr marL="0" indent="0">
              <a:buNone/>
            </a:pPr>
            <a:r>
              <a:rPr lang="en-US" sz="1200" dirty="0">
                <a:latin typeface="Arial" panose="020B0604020202020204" pitchFamily="34" charset="0"/>
                <a:cs typeface="Arial" panose="020B0604020202020204" pitchFamily="34" charset="0"/>
              </a:rPr>
              <a:t>Working with Hazardous Substances</a:t>
            </a:r>
          </a:p>
          <a:p>
            <a:pPr>
              <a:lnSpc>
                <a:spcPct val="100000"/>
              </a:lnSpc>
            </a:pPr>
            <a:r>
              <a:rPr lang="en-US" sz="1200" dirty="0"/>
              <a:t>All chemicals will contain SDS (Safety Data Sheet), read before handling.</a:t>
            </a:r>
          </a:p>
          <a:p>
            <a:pPr>
              <a:lnSpc>
                <a:spcPct val="100000"/>
              </a:lnSpc>
            </a:pPr>
            <a:r>
              <a:rPr lang="en-US" sz="1200" dirty="0"/>
              <a:t>Store all hazardous materials properly, separate incompatibles, and store in ventilated, dry, cool areas.</a:t>
            </a:r>
          </a:p>
          <a:p>
            <a:pPr>
              <a:lnSpc>
                <a:spcPct val="100000"/>
              </a:lnSpc>
            </a:pPr>
            <a:r>
              <a:rPr lang="en-US" sz="1200" dirty="0"/>
              <a:t>Employees must keep themselves and the work area clean from chemical spill</a:t>
            </a:r>
          </a:p>
          <a:p>
            <a:pPr>
              <a:lnSpc>
                <a:spcPct val="100000"/>
              </a:lnSpc>
            </a:pPr>
            <a:r>
              <a:rPr lang="en-US" sz="1200" dirty="0"/>
              <a:t>After handling any hazardous material, wash thoroughly with soap and water. </a:t>
            </a:r>
          </a:p>
          <a:p>
            <a:pPr>
              <a:lnSpc>
                <a:spcPct val="100000"/>
              </a:lnSpc>
            </a:pPr>
            <a:r>
              <a:rPr lang="en-US" sz="1200" dirty="0">
                <a:latin typeface="Arial" panose="020B0604020202020204" pitchFamily="34" charset="0"/>
                <a:cs typeface="Arial" panose="020B0604020202020204" pitchFamily="34" charset="0"/>
              </a:rPr>
              <a:t>Conduct risk assessment before handling chemicals </a:t>
            </a:r>
          </a:p>
          <a:p>
            <a:endParaRPr lang="en-US" dirty="0"/>
          </a:p>
        </p:txBody>
      </p:sp>
      <p:sp>
        <p:nvSpPr>
          <p:cNvPr id="4" name="Slide Number Placeholder 3"/>
          <p:cNvSpPr>
            <a:spLocks noGrp="1"/>
          </p:cNvSpPr>
          <p:nvPr>
            <p:ph type="sldNum" sz="quarter" idx="5"/>
          </p:nvPr>
        </p:nvSpPr>
        <p:spPr/>
        <p:txBody>
          <a:bodyPr/>
          <a:lstStyle/>
          <a:p>
            <a:fld id="{F8CF779E-2EAE-4AE6-9E18-7E8FBA28F485}" type="slidenum">
              <a:rPr lang="en-US" smtClean="0"/>
              <a:t>22</a:t>
            </a:fld>
            <a:endParaRPr lang="en-US"/>
          </a:p>
        </p:txBody>
      </p:sp>
    </p:spTree>
    <p:extLst>
      <p:ext uri="{BB962C8B-B14F-4D97-AF65-F5344CB8AC3E}">
        <p14:creationId xmlns:p14="http://schemas.microsoft.com/office/powerpoint/2010/main" val="19937844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200" dirty="0"/>
              <a:t>Risk Assessment</a:t>
            </a:r>
          </a:p>
          <a:p>
            <a:r>
              <a:rPr lang="en-US" sz="1200" dirty="0">
                <a:latin typeface="Arial" panose="020B0604020202020204" pitchFamily="34" charset="0"/>
                <a:cs typeface="Arial" panose="020B0604020202020204" pitchFamily="34" charset="0"/>
              </a:rPr>
              <a:t>All activities performed at site has a generic risk assessment in place, always read and understand the risk and mitigations before start</a:t>
            </a:r>
          </a:p>
          <a:p>
            <a:endParaRPr lang="en-US" sz="1200" dirty="0">
              <a:latin typeface="Arial" panose="020B0604020202020204" pitchFamily="34" charset="0"/>
              <a:cs typeface="Arial" panose="020B0604020202020204" pitchFamily="34" charset="0"/>
            </a:endParaRPr>
          </a:p>
          <a:p>
            <a:r>
              <a:rPr lang="en-US" sz="1200" dirty="0">
                <a:latin typeface="Arial" panose="020B0604020202020204" pitchFamily="34" charset="0"/>
                <a:cs typeface="Arial" panose="020B0604020202020204" pitchFamily="34" charset="0"/>
              </a:rPr>
              <a:t>Use the LMRA checklist to identify hazards around you which is not covered in the job specific RA</a:t>
            </a:r>
          </a:p>
          <a:p>
            <a:endParaRPr lang="en-US" sz="1200" dirty="0">
              <a:latin typeface="Arial" panose="020B0604020202020204" pitchFamily="34" charset="0"/>
              <a:cs typeface="Arial" panose="020B0604020202020204" pitchFamily="34" charset="0"/>
            </a:endParaRPr>
          </a:p>
          <a:p>
            <a:r>
              <a:rPr lang="en-US" sz="1200" dirty="0">
                <a:latin typeface="Arial" panose="020B0604020202020204" pitchFamily="34" charset="0"/>
                <a:cs typeface="Arial" panose="020B0604020202020204" pitchFamily="34" charset="0"/>
              </a:rPr>
              <a:t>Do not start any work without the identified mitigation of risk is implemented </a:t>
            </a:r>
          </a:p>
          <a:p>
            <a:endParaRPr lang="en-US" dirty="0"/>
          </a:p>
        </p:txBody>
      </p:sp>
      <p:sp>
        <p:nvSpPr>
          <p:cNvPr id="4" name="Slide Number Placeholder 3"/>
          <p:cNvSpPr>
            <a:spLocks noGrp="1"/>
          </p:cNvSpPr>
          <p:nvPr>
            <p:ph type="sldNum" sz="quarter" idx="5"/>
          </p:nvPr>
        </p:nvSpPr>
        <p:spPr/>
        <p:txBody>
          <a:bodyPr/>
          <a:lstStyle/>
          <a:p>
            <a:fld id="{F8CF779E-2EAE-4AE6-9E18-7E8FBA28F485}" type="slidenum">
              <a:rPr lang="en-US" smtClean="0"/>
              <a:t>24</a:t>
            </a:fld>
            <a:endParaRPr lang="en-US"/>
          </a:p>
        </p:txBody>
      </p:sp>
    </p:spTree>
    <p:extLst>
      <p:ext uri="{BB962C8B-B14F-4D97-AF65-F5344CB8AC3E}">
        <p14:creationId xmlns:p14="http://schemas.microsoft.com/office/powerpoint/2010/main" val="9850028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200" dirty="0"/>
              <a:t>H2S Awareness</a:t>
            </a:r>
          </a:p>
          <a:p>
            <a:r>
              <a:rPr lang="en-US" sz="1200" dirty="0">
                <a:latin typeface="Arial" panose="020B0604020202020204" pitchFamily="34" charset="0"/>
                <a:cs typeface="Arial" panose="020B0604020202020204" pitchFamily="34" charset="0"/>
              </a:rPr>
              <a:t>Hydrogen sulfide (H2S) presents a potential hazard to workers at many work sites. </a:t>
            </a:r>
          </a:p>
          <a:p>
            <a:r>
              <a:rPr lang="en-US" sz="1200" dirty="0">
                <a:latin typeface="Arial" panose="020B0604020202020204" pitchFamily="34" charset="0"/>
                <a:cs typeface="Arial" panose="020B0604020202020204" pitchFamily="34" charset="0"/>
              </a:rPr>
              <a:t>Highly toxic, poisonous gas deadly to humans has no visible color.</a:t>
            </a:r>
          </a:p>
          <a:p>
            <a:r>
              <a:rPr lang="en-US" sz="1200" dirty="0">
                <a:latin typeface="Arial" panose="020B0604020202020204" pitchFamily="34" charset="0"/>
                <a:cs typeface="Arial" panose="020B0604020202020204" pitchFamily="34" charset="0"/>
              </a:rPr>
              <a:t>When ignited, H2S produces Sulfur Dioxide (SO2) which is extremely hazardous</a:t>
            </a:r>
          </a:p>
          <a:p>
            <a:r>
              <a:rPr lang="en-US" sz="1200" dirty="0">
                <a:latin typeface="Arial" panose="020B0604020202020204" pitchFamily="34" charset="0"/>
                <a:cs typeface="Arial" panose="020B0604020202020204" pitchFamily="34" charset="0"/>
              </a:rPr>
              <a:t>It is 20% heavier than air, and can be dispersed great distances with only a slight breeze</a:t>
            </a:r>
          </a:p>
          <a:p>
            <a:r>
              <a:rPr lang="en-US" sz="1200" dirty="0">
                <a:latin typeface="Arial" panose="020B0604020202020204" pitchFamily="34" charset="0"/>
                <a:cs typeface="Arial" panose="020B0604020202020204" pitchFamily="34" charset="0"/>
              </a:rPr>
              <a:t>Can be easily detected due to a strong odor of rotten eggs</a:t>
            </a:r>
          </a:p>
          <a:p>
            <a:r>
              <a:rPr lang="en-US" sz="1200" dirty="0">
                <a:latin typeface="Arial" panose="020B0604020202020204" pitchFamily="34" charset="0"/>
                <a:cs typeface="Arial" panose="020B0604020202020204" pitchFamily="34" charset="0"/>
              </a:rPr>
              <a:t>Can irritate the eyes and respiratory tract at low concentrations</a:t>
            </a:r>
          </a:p>
          <a:p>
            <a:r>
              <a:rPr lang="en-US" sz="1200" dirty="0">
                <a:latin typeface="Arial" panose="020B0604020202020204" pitchFamily="34" charset="0"/>
                <a:cs typeface="Arial" panose="020B0604020202020204" pitchFamily="34" charset="0"/>
              </a:rPr>
              <a:t>A concentration greater than 700 ppm, inhalation may cause coma and/or death after a single breath</a:t>
            </a:r>
          </a:p>
          <a:p>
            <a:r>
              <a:rPr lang="en-US" sz="1200" dirty="0">
                <a:latin typeface="Arial" panose="020B0604020202020204" pitchFamily="34" charset="0"/>
                <a:cs typeface="Arial" panose="020B0604020202020204" pitchFamily="34" charset="0"/>
              </a:rPr>
              <a:t>If you should smell the presence of H2S or hear warnings from monitor alarms, then immediately evacuate this area.</a:t>
            </a:r>
          </a:p>
          <a:p>
            <a:r>
              <a:rPr lang="en-US" sz="1200" dirty="0">
                <a:latin typeface="Arial" panose="020B0604020202020204" pitchFamily="34" charset="0"/>
                <a:cs typeface="Arial" panose="020B0604020202020204" pitchFamily="34" charset="0"/>
              </a:rPr>
              <a:t>The exposure limit should be set to alarm at a concentration of 10 ppm.</a:t>
            </a:r>
          </a:p>
          <a:p>
            <a:endParaRPr lang="en-US" dirty="0"/>
          </a:p>
        </p:txBody>
      </p:sp>
      <p:sp>
        <p:nvSpPr>
          <p:cNvPr id="4" name="Slide Number Placeholder 3"/>
          <p:cNvSpPr>
            <a:spLocks noGrp="1"/>
          </p:cNvSpPr>
          <p:nvPr>
            <p:ph type="sldNum" sz="quarter" idx="5"/>
          </p:nvPr>
        </p:nvSpPr>
        <p:spPr/>
        <p:txBody>
          <a:bodyPr/>
          <a:lstStyle/>
          <a:p>
            <a:fld id="{F8CF779E-2EAE-4AE6-9E18-7E8FBA28F485}" type="slidenum">
              <a:rPr lang="en-US" smtClean="0"/>
              <a:t>26</a:t>
            </a:fld>
            <a:endParaRPr lang="en-US"/>
          </a:p>
        </p:txBody>
      </p:sp>
    </p:spTree>
    <p:extLst>
      <p:ext uri="{BB962C8B-B14F-4D97-AF65-F5344CB8AC3E}">
        <p14:creationId xmlns:p14="http://schemas.microsoft.com/office/powerpoint/2010/main" val="4507184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Supreme team thank you for participating the HSE induction , if you have any questions please contact the supervisor or </a:t>
            </a:r>
            <a:r>
              <a:rPr lang="en-US"/>
              <a:t>concerned person..</a:t>
            </a:r>
          </a:p>
        </p:txBody>
      </p:sp>
      <p:sp>
        <p:nvSpPr>
          <p:cNvPr id="4" name="Slide Number Placeholder 3"/>
          <p:cNvSpPr>
            <a:spLocks noGrp="1"/>
          </p:cNvSpPr>
          <p:nvPr>
            <p:ph type="sldNum" sz="quarter" idx="5"/>
          </p:nvPr>
        </p:nvSpPr>
        <p:spPr/>
        <p:txBody>
          <a:bodyPr/>
          <a:lstStyle/>
          <a:p>
            <a:fld id="{F8CF779E-2EAE-4AE6-9E18-7E8FBA28F485}" type="slidenum">
              <a:rPr lang="en-US" smtClean="0"/>
              <a:t>27</a:t>
            </a:fld>
            <a:endParaRPr lang="en-US"/>
          </a:p>
        </p:txBody>
      </p:sp>
    </p:spTree>
    <p:extLst>
      <p:ext uri="{BB962C8B-B14F-4D97-AF65-F5344CB8AC3E}">
        <p14:creationId xmlns:p14="http://schemas.microsoft.com/office/powerpoint/2010/main" val="176537414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10F4C392-BB3A-4AFC-9013-01905BA8156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Slide Number Placeholder 5">
            <a:extLst>
              <a:ext uri="{FF2B5EF4-FFF2-40B4-BE49-F238E27FC236}">
                <a16:creationId xmlns:a16="http://schemas.microsoft.com/office/drawing/2014/main" id="{E381B4C5-D425-49D3-AED1-D3736BCD6BAF}"/>
              </a:ext>
            </a:extLst>
          </p:cNvPr>
          <p:cNvSpPr>
            <a:spLocks noGrp="1"/>
          </p:cNvSpPr>
          <p:nvPr>
            <p:ph type="sldNum" sz="quarter" idx="12"/>
          </p:nvPr>
        </p:nvSpPr>
        <p:spPr/>
        <p:txBody>
          <a:bodyPr/>
          <a:lstStyle/>
          <a:p>
            <a:fld id="{100BBE8A-1947-4B10-9E5B-3747E21D95A1}" type="slidenum">
              <a:rPr lang="en-US" smtClean="0"/>
              <a:t>‹#›</a:t>
            </a:fld>
            <a:endParaRPr lang="en-US"/>
          </a:p>
        </p:txBody>
      </p:sp>
      <p:sp>
        <p:nvSpPr>
          <p:cNvPr id="13" name="TextBox 12">
            <a:extLst>
              <a:ext uri="{FF2B5EF4-FFF2-40B4-BE49-F238E27FC236}">
                <a16:creationId xmlns:a16="http://schemas.microsoft.com/office/drawing/2014/main" id="{300081FA-30DF-4218-81DE-95A232EC7E10}"/>
              </a:ext>
            </a:extLst>
          </p:cNvPr>
          <p:cNvSpPr txBox="1"/>
          <p:nvPr userDrawn="1"/>
        </p:nvSpPr>
        <p:spPr>
          <a:xfrm>
            <a:off x="0" y="2353272"/>
            <a:ext cx="12192000" cy="2492990"/>
          </a:xfrm>
          <a:prstGeom prst="rect">
            <a:avLst/>
          </a:prstGeom>
          <a:solidFill>
            <a:schemeClr val="bg1">
              <a:lumMod val="95000"/>
            </a:schemeClr>
          </a:solidFill>
        </p:spPr>
        <p:txBody>
          <a:bodyPr wrap="square" rtlCol="0" anchor="ctr">
            <a:spAutoFit/>
          </a:bodyPr>
          <a:lstStyle/>
          <a:p>
            <a:pPr algn="ctr"/>
            <a:endParaRPr lang="en-US" sz="4800" dirty="0">
              <a:latin typeface="HP Simplified" panose="020B0606020204020204" pitchFamily="34" charset="0"/>
            </a:endParaRPr>
          </a:p>
          <a:p>
            <a:pPr algn="ctr"/>
            <a:r>
              <a:rPr lang="en-US" sz="6000" dirty="0">
                <a:solidFill>
                  <a:schemeClr val="tx2">
                    <a:lumMod val="50000"/>
                  </a:schemeClr>
                </a:solidFill>
                <a:latin typeface="HP Simplified" panose="020B0606020204020204" pitchFamily="34" charset="0"/>
              </a:rPr>
              <a:t>S</a:t>
            </a:r>
            <a:r>
              <a:rPr lang="en-US" sz="5400" dirty="0">
                <a:solidFill>
                  <a:schemeClr val="tx2">
                    <a:lumMod val="50000"/>
                  </a:schemeClr>
                </a:solidFill>
                <a:latin typeface="HP Simplified" panose="020B0606020204020204" pitchFamily="34" charset="0"/>
              </a:rPr>
              <a:t>upreme</a:t>
            </a:r>
            <a:r>
              <a:rPr lang="en-US" sz="6000" dirty="0">
                <a:solidFill>
                  <a:schemeClr val="tx2">
                    <a:lumMod val="50000"/>
                  </a:schemeClr>
                </a:solidFill>
                <a:latin typeface="HP Simplified" panose="020B0606020204020204" pitchFamily="34" charset="0"/>
              </a:rPr>
              <a:t> S</a:t>
            </a:r>
            <a:r>
              <a:rPr lang="en-US" sz="5400" dirty="0">
                <a:solidFill>
                  <a:schemeClr val="tx2">
                    <a:lumMod val="50000"/>
                  </a:schemeClr>
                </a:solidFill>
                <a:latin typeface="HP Simplified" panose="020B0606020204020204" pitchFamily="34" charset="0"/>
              </a:rPr>
              <a:t>upply</a:t>
            </a:r>
            <a:r>
              <a:rPr lang="en-US" sz="6000" dirty="0">
                <a:solidFill>
                  <a:schemeClr val="tx2">
                    <a:lumMod val="50000"/>
                  </a:schemeClr>
                </a:solidFill>
                <a:latin typeface="HP Simplified" panose="020B0606020204020204" pitchFamily="34" charset="0"/>
              </a:rPr>
              <a:t> </a:t>
            </a:r>
            <a:r>
              <a:rPr lang="en-US" sz="5400" dirty="0">
                <a:solidFill>
                  <a:schemeClr val="tx2">
                    <a:lumMod val="50000"/>
                  </a:schemeClr>
                </a:solidFill>
                <a:latin typeface="HP Simplified" panose="020B0606020204020204" pitchFamily="34" charset="0"/>
              </a:rPr>
              <a:t>&amp;</a:t>
            </a:r>
            <a:r>
              <a:rPr lang="en-US" sz="6000" dirty="0">
                <a:solidFill>
                  <a:schemeClr val="tx2">
                    <a:lumMod val="50000"/>
                  </a:schemeClr>
                </a:solidFill>
                <a:latin typeface="HP Simplified" panose="020B0606020204020204" pitchFamily="34" charset="0"/>
              </a:rPr>
              <a:t> S</a:t>
            </a:r>
            <a:r>
              <a:rPr lang="en-US" sz="5400" dirty="0">
                <a:solidFill>
                  <a:schemeClr val="tx2">
                    <a:lumMod val="50000"/>
                  </a:schemeClr>
                </a:solidFill>
                <a:latin typeface="HP Simplified" panose="020B0606020204020204" pitchFamily="34" charset="0"/>
              </a:rPr>
              <a:t>ervices</a:t>
            </a:r>
            <a:r>
              <a:rPr lang="en-US" sz="6000" dirty="0">
                <a:solidFill>
                  <a:schemeClr val="tx2">
                    <a:lumMod val="50000"/>
                  </a:schemeClr>
                </a:solidFill>
                <a:latin typeface="HP Simplified" panose="020B0606020204020204" pitchFamily="34" charset="0"/>
              </a:rPr>
              <a:t> </a:t>
            </a:r>
            <a:r>
              <a:rPr lang="en-US" sz="5400" dirty="0">
                <a:solidFill>
                  <a:schemeClr val="tx2">
                    <a:lumMod val="50000"/>
                  </a:schemeClr>
                </a:solidFill>
                <a:latin typeface="HP Simplified" panose="020B0606020204020204" pitchFamily="34" charset="0"/>
              </a:rPr>
              <a:t>W.L.L</a:t>
            </a:r>
          </a:p>
          <a:p>
            <a:pPr algn="ctr"/>
            <a:endParaRPr lang="en-US" sz="4800" dirty="0">
              <a:latin typeface="HP Simplified" panose="020B0606020204020204" pitchFamily="34" charset="0"/>
            </a:endParaRPr>
          </a:p>
        </p:txBody>
      </p:sp>
    </p:spTree>
    <p:extLst>
      <p:ext uri="{BB962C8B-B14F-4D97-AF65-F5344CB8AC3E}">
        <p14:creationId xmlns:p14="http://schemas.microsoft.com/office/powerpoint/2010/main" val="1709298085"/>
      </p:ext>
    </p:extLst>
  </p:cSld>
  <p:clrMapOvr>
    <a:masterClrMapping/>
  </p:clrMapOvr>
  <p:transition spd="med">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FC9187B-82EE-43C4-A812-D93B7119BDE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42900" y="206829"/>
            <a:ext cx="11506200" cy="6019800"/>
          </a:xfrm>
          <a:prstGeom prst="rect">
            <a:avLst/>
          </a:prstGeom>
          <a:noFill/>
        </p:spPr>
      </p:pic>
      <p:sp>
        <p:nvSpPr>
          <p:cNvPr id="2" name="Title 1">
            <a:extLst>
              <a:ext uri="{FF2B5EF4-FFF2-40B4-BE49-F238E27FC236}">
                <a16:creationId xmlns:a16="http://schemas.microsoft.com/office/drawing/2014/main" id="{88FB0A4E-04A0-4ADA-95A1-A6E765A619F8}"/>
              </a:ext>
            </a:extLst>
          </p:cNvPr>
          <p:cNvSpPr>
            <a:spLocks noGrp="1"/>
          </p:cNvSpPr>
          <p:nvPr>
            <p:ph type="ctrTitle"/>
          </p:nvPr>
        </p:nvSpPr>
        <p:spPr>
          <a:xfrm>
            <a:off x="342900" y="1041400"/>
            <a:ext cx="7701643" cy="2387600"/>
          </a:xfrm>
        </p:spPr>
        <p:txBody>
          <a:bodyPr anchor="ctr">
            <a:normAutofit/>
          </a:bodyPr>
          <a:lstStyle>
            <a:lvl1pPr algn="ctr">
              <a:defRPr sz="4800">
                <a:solidFill>
                  <a:schemeClr val="bg1"/>
                </a:solidFill>
              </a:defRPr>
            </a:lvl1pPr>
          </a:lstStyle>
          <a:p>
            <a:r>
              <a:rPr lang="en-US" dirty="0"/>
              <a:t>Click to edit Master title style</a:t>
            </a:r>
          </a:p>
        </p:txBody>
      </p:sp>
      <p:sp>
        <p:nvSpPr>
          <p:cNvPr id="3" name="Subtitle 2">
            <a:extLst>
              <a:ext uri="{FF2B5EF4-FFF2-40B4-BE49-F238E27FC236}">
                <a16:creationId xmlns:a16="http://schemas.microsoft.com/office/drawing/2014/main" id="{38E888F9-BAFF-4F83-9AD6-F301646D4FA5}"/>
              </a:ext>
            </a:extLst>
          </p:cNvPr>
          <p:cNvSpPr>
            <a:spLocks noGrp="1"/>
          </p:cNvSpPr>
          <p:nvPr>
            <p:ph type="subTitle" idx="1"/>
          </p:nvPr>
        </p:nvSpPr>
        <p:spPr>
          <a:xfrm>
            <a:off x="342900" y="3547609"/>
            <a:ext cx="7701643" cy="2679020"/>
          </a:xfrm>
        </p:spPr>
        <p:txBody>
          <a:bodyPr anchor="ctr">
            <a:normAutofit/>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6" name="Slide Number Placeholder 5">
            <a:extLst>
              <a:ext uri="{FF2B5EF4-FFF2-40B4-BE49-F238E27FC236}">
                <a16:creationId xmlns:a16="http://schemas.microsoft.com/office/drawing/2014/main" id="{E381B4C5-D425-49D3-AED1-D3736BCD6BAF}"/>
              </a:ext>
            </a:extLst>
          </p:cNvPr>
          <p:cNvSpPr>
            <a:spLocks noGrp="1"/>
          </p:cNvSpPr>
          <p:nvPr>
            <p:ph type="sldNum" sz="quarter" idx="12"/>
          </p:nvPr>
        </p:nvSpPr>
        <p:spPr/>
        <p:txBody>
          <a:bodyPr/>
          <a:lstStyle/>
          <a:p>
            <a:fld id="{100BBE8A-1947-4B10-9E5B-3747E21D95A1}" type="slidenum">
              <a:rPr lang="en-US" smtClean="0"/>
              <a:t>‹#›</a:t>
            </a:fld>
            <a:endParaRPr lang="en-US"/>
          </a:p>
        </p:txBody>
      </p:sp>
      <p:pic>
        <p:nvPicPr>
          <p:cNvPr id="9" name="Picture 8">
            <a:extLst>
              <a:ext uri="{FF2B5EF4-FFF2-40B4-BE49-F238E27FC236}">
                <a16:creationId xmlns:a16="http://schemas.microsoft.com/office/drawing/2014/main" id="{C8DC3F15-3C61-4DF6-8083-FB2E80AE32FF}"/>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8858221" y="391150"/>
            <a:ext cx="2531978" cy="1300500"/>
          </a:xfrm>
          <a:prstGeom prst="rect">
            <a:avLst/>
          </a:prstGeom>
          <a:ln>
            <a:noFill/>
          </a:ln>
        </p:spPr>
      </p:pic>
      <p:pic>
        <p:nvPicPr>
          <p:cNvPr id="7" name="Picture 6">
            <a:extLst>
              <a:ext uri="{FF2B5EF4-FFF2-40B4-BE49-F238E27FC236}">
                <a16:creationId xmlns:a16="http://schemas.microsoft.com/office/drawing/2014/main" id="{FFAF5509-B9B5-4E81-A39C-1E788E32FB48}"/>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8503444" y="5016324"/>
            <a:ext cx="2886755" cy="422452"/>
          </a:xfrm>
          <a:prstGeom prst="rect">
            <a:avLst/>
          </a:prstGeom>
        </p:spPr>
      </p:pic>
    </p:spTree>
    <p:extLst>
      <p:ext uri="{BB962C8B-B14F-4D97-AF65-F5344CB8AC3E}">
        <p14:creationId xmlns:p14="http://schemas.microsoft.com/office/powerpoint/2010/main" val="735052519"/>
      </p:ext>
    </p:extLst>
  </p:cSld>
  <p:clrMapOvr>
    <a:masterClrMapping/>
  </p:clrMapOvr>
  <p:transition spd="med">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C07810-9530-4F7F-AE3F-0F34540EA2B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B70CBA8-0841-45AF-8498-BCAE9C01EFA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19209701-6A47-48F0-8D8C-EE5530F10605}"/>
              </a:ext>
            </a:extLst>
          </p:cNvPr>
          <p:cNvSpPr>
            <a:spLocks noGrp="1"/>
          </p:cNvSpPr>
          <p:nvPr>
            <p:ph type="sldNum" sz="quarter" idx="12"/>
          </p:nvPr>
        </p:nvSpPr>
        <p:spPr>
          <a:xfrm>
            <a:off x="114300" y="6356350"/>
            <a:ext cx="2743200" cy="365125"/>
          </a:xfrm>
        </p:spPr>
        <p:txBody>
          <a:bodyPr/>
          <a:lstStyle/>
          <a:p>
            <a:fld id="{100BBE8A-1947-4B10-9E5B-3747E21D95A1}" type="slidenum">
              <a:rPr lang="en-US" smtClean="0"/>
              <a:t>‹#›</a:t>
            </a:fld>
            <a:endParaRPr lang="en-US"/>
          </a:p>
        </p:txBody>
      </p:sp>
    </p:spTree>
    <p:extLst>
      <p:ext uri="{BB962C8B-B14F-4D97-AF65-F5344CB8AC3E}">
        <p14:creationId xmlns:p14="http://schemas.microsoft.com/office/powerpoint/2010/main" val="930490066"/>
      </p:ext>
    </p:extLst>
  </p:cSld>
  <p:clrMapOvr>
    <a:masterClrMapping/>
  </p:clrMapOvr>
  <p:transition spd="med">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2BC113-4D28-4E6C-ABBB-0244605AFFC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A754CD8-5F17-4EDB-8BF4-B7AC9D17D855}"/>
              </a:ext>
            </a:extLst>
          </p:cNvPr>
          <p:cNvSpPr>
            <a:spLocks noGrp="1"/>
          </p:cNvSpPr>
          <p:nvPr>
            <p:ph sz="half" idx="1"/>
          </p:nvPr>
        </p:nvSpPr>
        <p:spPr>
          <a:xfrm>
            <a:off x="342899" y="1036410"/>
            <a:ext cx="5502729" cy="521198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B26AAB71-9809-4493-B572-31F2439FF574}"/>
              </a:ext>
            </a:extLst>
          </p:cNvPr>
          <p:cNvSpPr>
            <a:spLocks noGrp="1"/>
          </p:cNvSpPr>
          <p:nvPr>
            <p:ph sz="half" idx="2"/>
          </p:nvPr>
        </p:nvSpPr>
        <p:spPr>
          <a:xfrm>
            <a:off x="6346371" y="1055007"/>
            <a:ext cx="5502729" cy="519339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a:extLst>
              <a:ext uri="{FF2B5EF4-FFF2-40B4-BE49-F238E27FC236}">
                <a16:creationId xmlns:a16="http://schemas.microsoft.com/office/drawing/2014/main" id="{4C0654B5-1D84-4EBE-8D71-58EF30DCE19F}"/>
              </a:ext>
            </a:extLst>
          </p:cNvPr>
          <p:cNvSpPr>
            <a:spLocks noGrp="1"/>
          </p:cNvSpPr>
          <p:nvPr>
            <p:ph type="sldNum" sz="quarter" idx="12"/>
          </p:nvPr>
        </p:nvSpPr>
        <p:spPr/>
        <p:txBody>
          <a:bodyPr/>
          <a:lstStyle/>
          <a:p>
            <a:fld id="{100BBE8A-1947-4B10-9E5B-3747E21D95A1}" type="slidenum">
              <a:rPr lang="en-US" smtClean="0"/>
              <a:t>‹#›</a:t>
            </a:fld>
            <a:endParaRPr lang="en-US"/>
          </a:p>
        </p:txBody>
      </p:sp>
    </p:spTree>
    <p:extLst>
      <p:ext uri="{BB962C8B-B14F-4D97-AF65-F5344CB8AC3E}">
        <p14:creationId xmlns:p14="http://schemas.microsoft.com/office/powerpoint/2010/main" val="3344872749"/>
      </p:ext>
    </p:extLst>
  </p:cSld>
  <p:clrMapOvr>
    <a:masterClrMapping/>
  </p:clrMapOvr>
  <p:transition spd="med">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BBF9CBBA-61B8-426B-916D-E847A94603D5}"/>
              </a:ext>
            </a:extLst>
          </p:cNvPr>
          <p:cNvSpPr>
            <a:spLocks noGrp="1"/>
          </p:cNvSpPr>
          <p:nvPr>
            <p:ph type="sldNum" sz="quarter" idx="12"/>
          </p:nvPr>
        </p:nvSpPr>
        <p:spPr/>
        <p:txBody>
          <a:bodyPr/>
          <a:lstStyle/>
          <a:p>
            <a:fld id="{100BBE8A-1947-4B10-9E5B-3747E21D95A1}" type="slidenum">
              <a:rPr lang="en-US" smtClean="0"/>
              <a:t>‹#›</a:t>
            </a:fld>
            <a:endParaRPr lang="en-US"/>
          </a:p>
        </p:txBody>
      </p:sp>
      <p:sp>
        <p:nvSpPr>
          <p:cNvPr id="7" name="Title 1">
            <a:extLst>
              <a:ext uri="{FF2B5EF4-FFF2-40B4-BE49-F238E27FC236}">
                <a16:creationId xmlns:a16="http://schemas.microsoft.com/office/drawing/2014/main" id="{50F1678F-1048-4748-A3B1-2E6E8BFD828F}"/>
              </a:ext>
            </a:extLst>
          </p:cNvPr>
          <p:cNvSpPr txBox="1">
            <a:spLocks/>
          </p:cNvSpPr>
          <p:nvPr userDrawn="1"/>
        </p:nvSpPr>
        <p:spPr>
          <a:xfrm>
            <a:off x="342900" y="234498"/>
            <a:ext cx="11506200" cy="592816"/>
          </a:xfrm>
          <a:prstGeom prst="rect">
            <a:avLst/>
          </a:prstGeom>
          <a:ln>
            <a:noFill/>
          </a:ln>
        </p:spPr>
        <p:txBody>
          <a:bodyPr vert="horz" lIns="91440" tIns="45720" rIns="91440" bIns="45720" rtlCol="0" anchor="b">
            <a:normAutofit/>
          </a:bodyPr>
          <a:lstStyle>
            <a:lvl1pPr algn="l" defTabSz="914400" rtl="0" eaLnBrk="1" latinLnBrk="0" hangingPunct="1">
              <a:lnSpc>
                <a:spcPct val="90000"/>
              </a:lnSpc>
              <a:spcBef>
                <a:spcPct val="0"/>
              </a:spcBef>
              <a:buNone/>
              <a:defRPr sz="3600" kern="1200">
                <a:solidFill>
                  <a:schemeClr val="bg1"/>
                </a:solidFill>
                <a:latin typeface="+mj-lt"/>
                <a:ea typeface="+mj-ea"/>
                <a:cs typeface="+mj-cs"/>
              </a:defRPr>
            </a:lvl1pPr>
          </a:lstStyle>
          <a:p>
            <a:r>
              <a:rPr lang="en-US"/>
              <a:t>Click to edit Master title style</a:t>
            </a:r>
          </a:p>
        </p:txBody>
      </p:sp>
      <p:sp>
        <p:nvSpPr>
          <p:cNvPr id="8" name="Content Placeholder 2">
            <a:extLst>
              <a:ext uri="{FF2B5EF4-FFF2-40B4-BE49-F238E27FC236}">
                <a16:creationId xmlns:a16="http://schemas.microsoft.com/office/drawing/2014/main" id="{BDA3A8BC-7C5E-4A90-B0CF-D14BBDAB7521}"/>
              </a:ext>
            </a:extLst>
          </p:cNvPr>
          <p:cNvSpPr>
            <a:spLocks noGrp="1"/>
          </p:cNvSpPr>
          <p:nvPr>
            <p:ph idx="1"/>
          </p:nvPr>
        </p:nvSpPr>
        <p:spPr>
          <a:xfrm>
            <a:off x="342900" y="1029154"/>
            <a:ext cx="11506200" cy="521924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33696691"/>
      </p:ext>
    </p:extLst>
  </p:cSld>
  <p:clrMapOvr>
    <a:masterClrMapping/>
  </p:clrMapOvr>
  <p:transition spd="med">
    <p:pull/>
  </p:transition>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alpha val="62000"/>
          </a:schemeClr>
        </a:solidFill>
        <a:effectLst/>
      </p:bgPr>
    </p:bg>
    <p:spTree>
      <p:nvGrpSpPr>
        <p:cNvPr id="1" name=""/>
        <p:cNvGrpSpPr/>
        <p:nvPr/>
      </p:nvGrpSpPr>
      <p:grpSpPr>
        <a:xfrm>
          <a:off x="0" y="0"/>
          <a:ext cx="0" cy="0"/>
          <a:chOff x="0" y="0"/>
          <a:chExt cx="0" cy="0"/>
        </a:xfrm>
      </p:grpSpPr>
      <p:pic>
        <p:nvPicPr>
          <p:cNvPr id="22" name="Picture 21">
            <a:extLst>
              <a:ext uri="{FF2B5EF4-FFF2-40B4-BE49-F238E27FC236}">
                <a16:creationId xmlns:a16="http://schemas.microsoft.com/office/drawing/2014/main" id="{75C06954-98B2-4E42-BC5C-4B352BE831CC}"/>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0" y="0"/>
            <a:ext cx="12192000" cy="914400"/>
          </a:xfrm>
          <a:prstGeom prst="rect">
            <a:avLst/>
          </a:prstGeom>
        </p:spPr>
      </p:pic>
      <p:sp>
        <p:nvSpPr>
          <p:cNvPr id="2" name="Title Placeholder 1">
            <a:extLst>
              <a:ext uri="{FF2B5EF4-FFF2-40B4-BE49-F238E27FC236}">
                <a16:creationId xmlns:a16="http://schemas.microsoft.com/office/drawing/2014/main" id="{C1353C9A-A7AC-4487-88AC-F259A2A105A4}"/>
              </a:ext>
            </a:extLst>
          </p:cNvPr>
          <p:cNvSpPr>
            <a:spLocks noGrp="1"/>
          </p:cNvSpPr>
          <p:nvPr>
            <p:ph type="title"/>
          </p:nvPr>
        </p:nvSpPr>
        <p:spPr>
          <a:xfrm>
            <a:off x="342900" y="234498"/>
            <a:ext cx="11506200" cy="592816"/>
          </a:xfrm>
          <a:prstGeom prst="rect">
            <a:avLst/>
          </a:prstGeom>
          <a:ln>
            <a:noFill/>
          </a:ln>
        </p:spPr>
        <p:txBody>
          <a:bodyPr vert="horz" lIns="91440" tIns="45720" rIns="91440" bIns="45720" rtlCol="0" anchor="b">
            <a:normAutofit/>
          </a:bodyPr>
          <a:lstStyle/>
          <a:p>
            <a:r>
              <a:rPr lang="en-US" dirty="0"/>
              <a:t>Arial White Title</a:t>
            </a:r>
          </a:p>
        </p:txBody>
      </p:sp>
      <p:sp>
        <p:nvSpPr>
          <p:cNvPr id="3" name="Text Placeholder 2">
            <a:extLst>
              <a:ext uri="{FF2B5EF4-FFF2-40B4-BE49-F238E27FC236}">
                <a16:creationId xmlns:a16="http://schemas.microsoft.com/office/drawing/2014/main" id="{638624AC-A6F2-4052-9CAD-44CC9955B476}"/>
              </a:ext>
            </a:extLst>
          </p:cNvPr>
          <p:cNvSpPr>
            <a:spLocks noGrp="1"/>
          </p:cNvSpPr>
          <p:nvPr>
            <p:ph type="body" idx="1"/>
          </p:nvPr>
        </p:nvSpPr>
        <p:spPr>
          <a:xfrm>
            <a:off x="342900" y="1029154"/>
            <a:ext cx="11506200" cy="5219246"/>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2F7E6C29-64E8-4E8F-B763-ED1961C63688}"/>
              </a:ext>
            </a:extLst>
          </p:cNvPr>
          <p:cNvSpPr>
            <a:spLocks noGrp="1"/>
          </p:cNvSpPr>
          <p:nvPr>
            <p:ph type="sldNum" sz="quarter" idx="4"/>
          </p:nvPr>
        </p:nvSpPr>
        <p:spPr>
          <a:xfrm>
            <a:off x="130634" y="6356350"/>
            <a:ext cx="2743200" cy="365125"/>
          </a:xfrm>
          <a:prstGeom prst="rect">
            <a:avLst/>
          </a:prstGeom>
        </p:spPr>
        <p:txBody>
          <a:bodyPr vert="horz" lIns="91440" tIns="45720" rIns="91440" bIns="45720" rtlCol="0" anchor="ctr"/>
          <a:lstStyle>
            <a:lvl1pPr algn="l">
              <a:defRPr sz="800">
                <a:solidFill>
                  <a:schemeClr val="tx1">
                    <a:tint val="75000"/>
                  </a:schemeClr>
                </a:solidFill>
                <a:latin typeface="+mj-lt"/>
              </a:defRPr>
            </a:lvl1pPr>
          </a:lstStyle>
          <a:p>
            <a:fld id="{100BBE8A-1947-4B10-9E5B-3747E21D95A1}" type="slidenum">
              <a:rPr lang="en-US" smtClean="0"/>
              <a:pPr/>
              <a:t>‹#›</a:t>
            </a:fld>
            <a:endParaRPr lang="en-US" dirty="0"/>
          </a:p>
        </p:txBody>
      </p:sp>
      <p:pic>
        <p:nvPicPr>
          <p:cNvPr id="17" name="Picture 16">
            <a:extLst>
              <a:ext uri="{FF2B5EF4-FFF2-40B4-BE49-F238E27FC236}">
                <a16:creationId xmlns:a16="http://schemas.microsoft.com/office/drawing/2014/main" id="{704062FB-2C69-48B4-8A68-12FF5B256F55}"/>
              </a:ext>
            </a:extLst>
          </p:cNvPr>
          <p:cNvPicPr>
            <a:picLocks noChangeAspect="1"/>
          </p:cNvPicPr>
          <p:nvPr userDrawn="1"/>
        </p:nvPicPr>
        <p:blipFill>
          <a:blip r:embed="rId8">
            <a:extLst>
              <a:ext uri="{28A0092B-C50C-407E-A947-70E740481C1C}">
                <a14:useLocalDpi xmlns:a14="http://schemas.microsoft.com/office/drawing/2010/main" val="0"/>
              </a:ext>
            </a:extLst>
          </a:blip>
          <a:srcRect/>
          <a:stretch/>
        </p:blipFill>
        <p:spPr>
          <a:xfrm>
            <a:off x="8871044" y="6356351"/>
            <a:ext cx="2978056" cy="365124"/>
          </a:xfrm>
          <a:prstGeom prst="rect">
            <a:avLst/>
          </a:prstGeom>
          <a:ln>
            <a:noFill/>
          </a:ln>
        </p:spPr>
      </p:pic>
    </p:spTree>
    <p:extLst>
      <p:ext uri="{BB962C8B-B14F-4D97-AF65-F5344CB8AC3E}">
        <p14:creationId xmlns:p14="http://schemas.microsoft.com/office/powerpoint/2010/main" val="218886779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0" r:id="rId3"/>
    <p:sldLayoutId id="2147483652" r:id="rId4"/>
    <p:sldLayoutId id="2147483659" r:id="rId5"/>
  </p:sldLayoutIdLst>
  <p:transition spd="med">
    <p:pull/>
  </p:transition>
  <p:hf hdr="0" ftr="0" dt="0"/>
  <p:txStyles>
    <p:titleStyle>
      <a:lvl1pPr algn="l" defTabSz="914400" rtl="0" eaLnBrk="1" latinLnBrk="0" hangingPunct="1">
        <a:lnSpc>
          <a:spcPct val="90000"/>
        </a:lnSpc>
        <a:spcBef>
          <a:spcPct val="0"/>
        </a:spcBef>
        <a:buNone/>
        <a:defRPr sz="36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Wingdings" panose="05000000000000000000" pitchFamily="2" charset="2"/>
        <a:buChar char="§"/>
        <a:defRPr sz="2800" kern="1200">
          <a:solidFill>
            <a:schemeClr val="tx1"/>
          </a:solidFill>
          <a:latin typeface="+mj-lt"/>
          <a:ea typeface="+mn-ea"/>
          <a:cs typeface="+mn-cs"/>
        </a:defRPr>
      </a:lvl1pPr>
      <a:lvl2pPr marL="457200" indent="-228600" algn="l" defTabSz="914400" rtl="0" eaLnBrk="1" latinLnBrk="0" hangingPunct="1">
        <a:lnSpc>
          <a:spcPct val="90000"/>
        </a:lnSpc>
        <a:spcBef>
          <a:spcPts val="500"/>
        </a:spcBef>
        <a:buFont typeface="Wingdings" panose="05000000000000000000" pitchFamily="2" charset="2"/>
        <a:buChar char="§"/>
        <a:defRPr sz="2400" kern="1200">
          <a:solidFill>
            <a:schemeClr val="tx1"/>
          </a:solidFill>
          <a:latin typeface="+mj-lt"/>
          <a:ea typeface="+mn-ea"/>
          <a:cs typeface="+mn-cs"/>
        </a:defRPr>
      </a:lvl2pPr>
      <a:lvl3pPr marL="685800" indent="-174625" algn="l" defTabSz="914400" rtl="0" eaLnBrk="1" latinLnBrk="0" hangingPunct="1">
        <a:lnSpc>
          <a:spcPct val="90000"/>
        </a:lnSpc>
        <a:spcBef>
          <a:spcPts val="500"/>
        </a:spcBef>
        <a:buFont typeface="Wingdings" panose="05000000000000000000" pitchFamily="2" charset="2"/>
        <a:buChar char="§"/>
        <a:defRPr sz="2000" kern="1200">
          <a:solidFill>
            <a:schemeClr val="tx1"/>
          </a:solidFill>
          <a:latin typeface="+mj-lt"/>
          <a:ea typeface="+mn-ea"/>
          <a:cs typeface="+mn-cs"/>
        </a:defRPr>
      </a:lvl3pPr>
      <a:lvl4pPr marL="860425" indent="-174625"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j-lt"/>
          <a:ea typeface="+mn-ea"/>
          <a:cs typeface="+mn-cs"/>
        </a:defRPr>
      </a:lvl4pPr>
      <a:lvl5pPr marL="1033463" indent="-173038"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72" userDrawn="1">
          <p15:clr>
            <a:srgbClr val="F26B43"/>
          </p15:clr>
        </p15:guide>
        <p15:guide id="2" pos="72" userDrawn="1">
          <p15:clr>
            <a:srgbClr val="F26B43"/>
          </p15:clr>
        </p15:guide>
        <p15:guide id="3" orient="horz" pos="4248" userDrawn="1">
          <p15:clr>
            <a:srgbClr val="F26B43"/>
          </p15:clr>
        </p15:guide>
        <p15:guide id="4" pos="7608" userDrawn="1">
          <p15:clr>
            <a:srgbClr val="F26B43"/>
          </p15:clr>
        </p15:guide>
        <p15:guide id="5" orient="horz" pos="144" userDrawn="1">
          <p15:clr>
            <a:srgbClr val="F26B43"/>
          </p15:clr>
        </p15:guide>
        <p15:guide id="6" pos="216" userDrawn="1">
          <p15:clr>
            <a:srgbClr val="F26B43"/>
          </p15:clr>
        </p15:guide>
        <p15:guide id="7" pos="7464" userDrawn="1">
          <p15:clr>
            <a:srgbClr val="F26B43"/>
          </p15:clr>
        </p15:guide>
        <p15:guide id="8" orient="horz" pos="528" userDrawn="1">
          <p15:clr>
            <a:srgbClr val="F26B43"/>
          </p15:clr>
        </p15:guide>
        <p15:guide id="9" orient="horz" pos="648" userDrawn="1">
          <p15:clr>
            <a:srgbClr val="F26B43"/>
          </p15:clr>
        </p15:guide>
        <p15:guide id="10" orient="horz" pos="3936" userDrawn="1">
          <p15:clr>
            <a:srgbClr val="F26B43"/>
          </p15:clr>
        </p15:guide>
        <p15:guide id="12" pos="6504"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9.png"/><Relationship Id="rId18" Type="http://schemas.openxmlformats.org/officeDocument/2006/relationships/image" Target="../media/image24.jpeg"/><Relationship Id="rId3" Type="http://schemas.openxmlformats.org/officeDocument/2006/relationships/image" Target="../media/image9.gif"/><Relationship Id="rId7" Type="http://schemas.openxmlformats.org/officeDocument/2006/relationships/image" Target="../media/image13.jpg"/><Relationship Id="rId12" Type="http://schemas.openxmlformats.org/officeDocument/2006/relationships/image" Target="../media/image18.png"/><Relationship Id="rId17" Type="http://schemas.openxmlformats.org/officeDocument/2006/relationships/image" Target="../media/image23.png"/><Relationship Id="rId2" Type="http://schemas.openxmlformats.org/officeDocument/2006/relationships/notesSlide" Target="../notesSlides/notesSlide4.xml"/><Relationship Id="rId16" Type="http://schemas.openxmlformats.org/officeDocument/2006/relationships/image" Target="../media/image22.bin"/><Relationship Id="rId1" Type="http://schemas.openxmlformats.org/officeDocument/2006/relationships/slideLayout" Target="../slideLayouts/slideLayout3.xml"/><Relationship Id="rId6" Type="http://schemas.openxmlformats.org/officeDocument/2006/relationships/image" Target="../media/image12.jpg"/><Relationship Id="rId11" Type="http://schemas.openxmlformats.org/officeDocument/2006/relationships/image" Target="../media/image17.jpg"/><Relationship Id="rId5" Type="http://schemas.openxmlformats.org/officeDocument/2006/relationships/image" Target="../media/image11.png"/><Relationship Id="rId15" Type="http://schemas.openxmlformats.org/officeDocument/2006/relationships/image" Target="../media/image21.png"/><Relationship Id="rId10" Type="http://schemas.openxmlformats.org/officeDocument/2006/relationships/image" Target="../media/image16.jpg"/><Relationship Id="rId19" Type="http://schemas.openxmlformats.org/officeDocument/2006/relationships/image" Target="../media/image25.png"/><Relationship Id="rId4" Type="http://schemas.openxmlformats.org/officeDocument/2006/relationships/image" Target="../media/image10.jpg"/><Relationship Id="rId9" Type="http://schemas.openxmlformats.org/officeDocument/2006/relationships/image" Target="../media/image15.jpg"/><Relationship Id="rId14" Type="http://schemas.openxmlformats.org/officeDocument/2006/relationships/image" Target="../media/image20.jpg"/></Relationships>
</file>

<file path=ppt/slides/_rels/slide5.xml.rels><?xml version="1.0" encoding="UTF-8" standalone="yes"?>
<Relationships xmlns="http://schemas.openxmlformats.org/package/2006/relationships"><Relationship Id="rId8" Type="http://schemas.openxmlformats.org/officeDocument/2006/relationships/diagramData" Target="../diagrams/data3.xml"/><Relationship Id="rId3" Type="http://schemas.openxmlformats.org/officeDocument/2006/relationships/diagramData" Target="../diagrams/data2.xml"/><Relationship Id="rId7" Type="http://schemas.microsoft.com/office/2007/relationships/diagramDrawing" Target="../diagrams/drawing2.xml"/><Relationship Id="rId12"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diagramColors" Target="../diagrams/colors2.xml"/><Relationship Id="rId11" Type="http://schemas.openxmlformats.org/officeDocument/2006/relationships/diagramColors" Target="../diagrams/colors3.xml"/><Relationship Id="rId5" Type="http://schemas.openxmlformats.org/officeDocument/2006/relationships/diagramQuickStyle" Target="../diagrams/quickStyle2.xml"/><Relationship Id="rId10" Type="http://schemas.openxmlformats.org/officeDocument/2006/relationships/diagramQuickStyle" Target="../diagrams/quickStyle3.xml"/><Relationship Id="rId4" Type="http://schemas.openxmlformats.org/officeDocument/2006/relationships/diagramLayout" Target="../diagrams/layout2.xml"/><Relationship Id="rId9"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38.png"/><Relationship Id="rId5" Type="http://schemas.openxmlformats.org/officeDocument/2006/relationships/image" Target="../media/image37.png"/><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40.gif"/></Relationships>
</file>

<file path=ppt/slides/_rels/slide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42.png"/></Relationships>
</file>

<file path=ppt/slides/_rels/slide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44.png"/></Relationships>
</file>

<file path=ppt/slides/_rels/slide1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11.xml"/><Relationship Id="rId1" Type="http://schemas.openxmlformats.org/officeDocument/2006/relationships/slideLayout" Target="../slideLayouts/slideLayout3.xml"/><Relationship Id="rId5" Type="http://schemas.openxmlformats.org/officeDocument/2006/relationships/image" Target="../media/image48.png"/><Relationship Id="rId4" Type="http://schemas.openxmlformats.org/officeDocument/2006/relationships/image" Target="../media/image47.png"/></Relationships>
</file>

<file path=ppt/slides/_rels/slide12.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51.png"/><Relationship Id="rId4" Type="http://schemas.openxmlformats.org/officeDocument/2006/relationships/image" Target="../media/image50.png"/></Relationships>
</file>

<file path=ppt/slides/_rels/slide13.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53.png"/></Relationships>
</file>

<file path=ppt/slides/_rels/slide1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image" Target="../media/image56.png"/></Relationships>
</file>

<file path=ppt/slides/_rels/slide1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image" Target="../media/image61.png"/></Relationships>
</file>

<file path=ppt/slides/_rels/slide2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21.xml"/><Relationship Id="rId1" Type="http://schemas.openxmlformats.org/officeDocument/2006/relationships/slideLayout" Target="../slideLayouts/slideLayout3.xml"/><Relationship Id="rId5" Type="http://schemas.openxmlformats.org/officeDocument/2006/relationships/image" Target="../media/image65.png"/><Relationship Id="rId4" Type="http://schemas.openxmlformats.org/officeDocument/2006/relationships/image" Target="../media/image64.png"/></Relationships>
</file>

<file path=ppt/slides/_rels/slide22.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22.xml"/><Relationship Id="rId1" Type="http://schemas.openxmlformats.org/officeDocument/2006/relationships/slideLayout" Target="../slideLayouts/slideLayout3.xml"/><Relationship Id="rId4" Type="http://schemas.openxmlformats.org/officeDocument/2006/relationships/image" Target="../media/image67.png"/></Relationships>
</file>

<file path=ppt/slides/_rels/slide23.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jpg"/><Relationship Id="rId1" Type="http://schemas.openxmlformats.org/officeDocument/2006/relationships/slideLayout" Target="../slideLayouts/slideLayout3.xml"/><Relationship Id="rId4" Type="http://schemas.openxmlformats.org/officeDocument/2006/relationships/image" Target="../media/image70.png"/></Relationships>
</file>

<file path=ppt/slides/_rels/slide24.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73.jpg"/><Relationship Id="rId2" Type="http://schemas.openxmlformats.org/officeDocument/2006/relationships/notesSlide" Target="../notesSlides/notesSlide24.xml"/><Relationship Id="rId1" Type="http://schemas.openxmlformats.org/officeDocument/2006/relationships/slideLayout" Target="../slideLayouts/slideLayout3.xml"/><Relationship Id="rId4" Type="http://schemas.openxmlformats.org/officeDocument/2006/relationships/image" Target="../media/image74.png"/></Relationships>
</file>

<file path=ppt/slides/_rels/slide27.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7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E0F0127-9652-4278-AB6A-FCCB45708C78}"/>
              </a:ext>
            </a:extLst>
          </p:cNvPr>
          <p:cNvSpPr>
            <a:spLocks noGrp="1"/>
          </p:cNvSpPr>
          <p:nvPr>
            <p:ph type="sldNum" sz="quarter" idx="12"/>
          </p:nvPr>
        </p:nvSpPr>
        <p:spPr/>
        <p:txBody>
          <a:bodyPr/>
          <a:lstStyle/>
          <a:p>
            <a:fld id="{100BBE8A-1947-4B10-9E5B-3747E21D95A1}" type="slidenum">
              <a:rPr lang="en-US" smtClean="0"/>
              <a:t>1</a:t>
            </a:fld>
            <a:endParaRPr lang="en-US"/>
          </a:p>
        </p:txBody>
      </p:sp>
    </p:spTree>
    <p:extLst>
      <p:ext uri="{BB962C8B-B14F-4D97-AF65-F5344CB8AC3E}">
        <p14:creationId xmlns:p14="http://schemas.microsoft.com/office/powerpoint/2010/main" val="3278313376"/>
      </p:ext>
    </p:extLst>
  </p:cSld>
  <p:clrMapOvr>
    <a:masterClrMapping/>
  </p:clrMapOvr>
  <p:transition spd="med">
    <p:pull/>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1146A-531D-4B10-AA84-1D631BDEBA59}"/>
              </a:ext>
            </a:extLst>
          </p:cNvPr>
          <p:cNvSpPr>
            <a:spLocks noGrp="1"/>
          </p:cNvSpPr>
          <p:nvPr>
            <p:ph type="ctrTitle"/>
          </p:nvPr>
        </p:nvSpPr>
        <p:spPr>
          <a:xfrm>
            <a:off x="342900" y="136525"/>
            <a:ext cx="7701643" cy="2387600"/>
          </a:xfrm>
        </p:spPr>
        <p:txBody>
          <a:bodyPr>
            <a:normAutofit/>
          </a:bodyPr>
          <a:lstStyle/>
          <a:p>
            <a:r>
              <a:rPr lang="en-US" sz="4000" b="1" dirty="0"/>
              <a:t>HSE Induction</a:t>
            </a:r>
          </a:p>
        </p:txBody>
      </p:sp>
      <p:sp>
        <p:nvSpPr>
          <p:cNvPr id="3" name="Subtitle 2">
            <a:extLst>
              <a:ext uri="{FF2B5EF4-FFF2-40B4-BE49-F238E27FC236}">
                <a16:creationId xmlns:a16="http://schemas.microsoft.com/office/drawing/2014/main" id="{6B24C270-8049-4242-A904-BCDFF4736E72}"/>
              </a:ext>
            </a:extLst>
          </p:cNvPr>
          <p:cNvSpPr>
            <a:spLocks noGrp="1"/>
          </p:cNvSpPr>
          <p:nvPr>
            <p:ph type="subTitle" idx="1"/>
          </p:nvPr>
        </p:nvSpPr>
        <p:spPr/>
        <p:txBody>
          <a:bodyPr>
            <a:normAutofit/>
          </a:bodyPr>
          <a:lstStyle/>
          <a:p>
            <a:r>
              <a:rPr lang="en-US" sz="2800" dirty="0">
                <a:latin typeface="Bierstadt Display" panose="020B0004020202020204" pitchFamily="34" charset="0"/>
              </a:rPr>
              <a:t> </a:t>
            </a:r>
          </a:p>
        </p:txBody>
      </p:sp>
      <p:sp>
        <p:nvSpPr>
          <p:cNvPr id="4" name="Slide Number Placeholder 3">
            <a:extLst>
              <a:ext uri="{FF2B5EF4-FFF2-40B4-BE49-F238E27FC236}">
                <a16:creationId xmlns:a16="http://schemas.microsoft.com/office/drawing/2014/main" id="{F5B35AD1-6DC3-4CB8-BB64-5761088C721F}"/>
              </a:ext>
            </a:extLst>
          </p:cNvPr>
          <p:cNvSpPr>
            <a:spLocks noGrp="1"/>
          </p:cNvSpPr>
          <p:nvPr>
            <p:ph type="sldNum" sz="quarter" idx="12"/>
          </p:nvPr>
        </p:nvSpPr>
        <p:spPr/>
        <p:txBody>
          <a:bodyPr/>
          <a:lstStyle/>
          <a:p>
            <a:fld id="{100BBE8A-1947-4B10-9E5B-3747E21D95A1}" type="slidenum">
              <a:rPr lang="en-US" smtClean="0"/>
              <a:t>2</a:t>
            </a:fld>
            <a:endParaRPr lang="en-US"/>
          </a:p>
        </p:txBody>
      </p:sp>
      <p:pic>
        <p:nvPicPr>
          <p:cNvPr id="9" name="Picture 8" descr="A picture containing toy, decorated&#10;&#10;Description automatically generated">
            <a:extLst>
              <a:ext uri="{FF2B5EF4-FFF2-40B4-BE49-F238E27FC236}">
                <a16:creationId xmlns:a16="http://schemas.microsoft.com/office/drawing/2014/main" id="{C31784A9-2F34-42D2-9C60-374403D9E1CE}"/>
              </a:ext>
            </a:extLst>
          </p:cNvPr>
          <p:cNvPicPr>
            <a:picLocks noChangeAspect="1"/>
          </p:cNvPicPr>
          <p:nvPr/>
        </p:nvPicPr>
        <p:blipFill>
          <a:blip r:embed="rId3">
            <a:alphaModFix amt="85000"/>
            <a:extLst>
              <a:ext uri="{28A0092B-C50C-407E-A947-70E740481C1C}">
                <a14:useLocalDpi xmlns:a14="http://schemas.microsoft.com/office/drawing/2010/main" val="0"/>
              </a:ext>
            </a:extLst>
          </a:blip>
          <a:stretch>
            <a:fillRect/>
          </a:stretch>
        </p:blipFill>
        <p:spPr>
          <a:xfrm>
            <a:off x="-439840" y="1483367"/>
            <a:ext cx="7734300" cy="5629275"/>
          </a:xfrm>
          <a:prstGeom prst="rect">
            <a:avLst/>
          </a:prstGeom>
        </p:spPr>
      </p:pic>
    </p:spTree>
    <p:extLst>
      <p:ext uri="{BB962C8B-B14F-4D97-AF65-F5344CB8AC3E}">
        <p14:creationId xmlns:p14="http://schemas.microsoft.com/office/powerpoint/2010/main" val="1158781348"/>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1185441-25F8-4BC6-8EFC-3DEC47FEBBD3}"/>
              </a:ext>
            </a:extLst>
          </p:cNvPr>
          <p:cNvSpPr>
            <a:spLocks noGrp="1"/>
          </p:cNvSpPr>
          <p:nvPr>
            <p:ph type="title"/>
          </p:nvPr>
        </p:nvSpPr>
        <p:spPr/>
        <p:txBody>
          <a:bodyPr>
            <a:normAutofit/>
          </a:bodyPr>
          <a:lstStyle/>
          <a:p>
            <a:r>
              <a:rPr lang="en-US" dirty="0"/>
              <a:t>Ground Rules</a:t>
            </a:r>
          </a:p>
        </p:txBody>
      </p:sp>
      <p:graphicFrame>
        <p:nvGraphicFramePr>
          <p:cNvPr id="2" name="Content Placeholder 1">
            <a:extLst>
              <a:ext uri="{FF2B5EF4-FFF2-40B4-BE49-F238E27FC236}">
                <a16:creationId xmlns:a16="http://schemas.microsoft.com/office/drawing/2014/main" id="{BE97EA87-1E21-400F-A9DB-ED837C57D3DA}"/>
              </a:ext>
            </a:extLst>
          </p:cNvPr>
          <p:cNvGraphicFramePr>
            <a:graphicFrameLocks noGrp="1"/>
          </p:cNvGraphicFramePr>
          <p:nvPr>
            <p:ph idx="1"/>
            <p:extLst>
              <p:ext uri="{D42A27DB-BD31-4B8C-83A1-F6EECF244321}">
                <p14:modId xmlns:p14="http://schemas.microsoft.com/office/powerpoint/2010/main" val="924601262"/>
              </p:ext>
            </p:extLst>
          </p:nvPr>
        </p:nvGraphicFramePr>
        <p:xfrm>
          <a:off x="342900" y="1029154"/>
          <a:ext cx="8670472" cy="44385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Slide Number Placeholder 10">
            <a:extLst>
              <a:ext uri="{FF2B5EF4-FFF2-40B4-BE49-F238E27FC236}">
                <a16:creationId xmlns:a16="http://schemas.microsoft.com/office/drawing/2014/main" id="{BBF99A75-5E88-4E9A-B5D6-9728DD6AB081}"/>
              </a:ext>
            </a:extLst>
          </p:cNvPr>
          <p:cNvSpPr>
            <a:spLocks noGrp="1"/>
          </p:cNvSpPr>
          <p:nvPr>
            <p:ph type="sldNum" sz="quarter" idx="12"/>
          </p:nvPr>
        </p:nvSpPr>
        <p:spPr/>
        <p:txBody>
          <a:bodyPr/>
          <a:lstStyle/>
          <a:p>
            <a:fld id="{100BBE8A-1947-4B10-9E5B-3747E21D95A1}" type="slidenum">
              <a:rPr lang="en-US" smtClean="0"/>
              <a:t>3</a:t>
            </a:fld>
            <a:endParaRPr lang="en-US"/>
          </a:p>
        </p:txBody>
      </p:sp>
      <p:pic>
        <p:nvPicPr>
          <p:cNvPr id="9" name="Picture 8" descr="Shape, circle&#10;&#10;Description automatically generated">
            <a:extLst>
              <a:ext uri="{FF2B5EF4-FFF2-40B4-BE49-F238E27FC236}">
                <a16:creationId xmlns:a16="http://schemas.microsoft.com/office/drawing/2014/main" id="{3B8ACE46-6E80-4D43-BA7A-CE4798AA232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348952" y="2080727"/>
            <a:ext cx="2245887" cy="2245887"/>
          </a:xfrm>
          <a:prstGeom prst="rect">
            <a:avLst/>
          </a:prstGeom>
        </p:spPr>
      </p:pic>
    </p:spTree>
    <p:extLst>
      <p:ext uri="{BB962C8B-B14F-4D97-AF65-F5344CB8AC3E}">
        <p14:creationId xmlns:p14="http://schemas.microsoft.com/office/powerpoint/2010/main" val="262836816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par>
                                <p:cTn id="12" presetID="10" presetClass="entr" presetSubtype="0"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Graphic spid="2" grpId="0">
        <p:bldAsOne/>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A9A83776-FE8C-4D91-8FE6-50CC7866778A}"/>
              </a:ext>
            </a:extLst>
          </p:cNvPr>
          <p:cNvPicPr>
            <a:picLocks noChangeAspect="1"/>
          </p:cNvPicPr>
          <p:nvPr/>
        </p:nvPicPr>
        <p:blipFill rotWithShape="1">
          <a:blip r:embed="rId3">
            <a:extLst>
              <a:ext uri="{28A0092B-C50C-407E-A947-70E740481C1C}">
                <a14:useLocalDpi xmlns:a14="http://schemas.microsoft.com/office/drawing/2010/main" val="0"/>
              </a:ext>
            </a:extLst>
          </a:blip>
          <a:srcRect l="30709" t="14961" r="24517" b="11268"/>
          <a:stretch/>
        </p:blipFill>
        <p:spPr>
          <a:xfrm>
            <a:off x="8885560" y="1394925"/>
            <a:ext cx="1646075" cy="2034075"/>
          </a:xfrm>
          <a:prstGeom prst="rect">
            <a:avLst/>
          </a:prstGeom>
        </p:spPr>
      </p:pic>
      <p:sp>
        <p:nvSpPr>
          <p:cNvPr id="4" name="Title 3">
            <a:extLst>
              <a:ext uri="{FF2B5EF4-FFF2-40B4-BE49-F238E27FC236}">
                <a16:creationId xmlns:a16="http://schemas.microsoft.com/office/drawing/2014/main" id="{61185441-25F8-4BC6-8EFC-3DEC47FEBBD3}"/>
              </a:ext>
            </a:extLst>
          </p:cNvPr>
          <p:cNvSpPr>
            <a:spLocks noGrp="1"/>
          </p:cNvSpPr>
          <p:nvPr>
            <p:ph type="title"/>
          </p:nvPr>
        </p:nvSpPr>
        <p:spPr/>
        <p:txBody>
          <a:bodyPr>
            <a:normAutofit/>
          </a:bodyPr>
          <a:lstStyle/>
          <a:p>
            <a:r>
              <a:rPr lang="en-US" dirty="0"/>
              <a:t>Supreme – Organization Overview</a:t>
            </a:r>
          </a:p>
        </p:txBody>
      </p:sp>
      <p:sp>
        <p:nvSpPr>
          <p:cNvPr id="5" name="Content Placeholder 4">
            <a:extLst>
              <a:ext uri="{FF2B5EF4-FFF2-40B4-BE49-F238E27FC236}">
                <a16:creationId xmlns:a16="http://schemas.microsoft.com/office/drawing/2014/main" id="{8529DF0E-A8CD-4559-8471-6A08D5FF7389}"/>
              </a:ext>
            </a:extLst>
          </p:cNvPr>
          <p:cNvSpPr>
            <a:spLocks noGrp="1"/>
          </p:cNvSpPr>
          <p:nvPr>
            <p:ph idx="1"/>
          </p:nvPr>
        </p:nvSpPr>
        <p:spPr>
          <a:xfrm>
            <a:off x="342900" y="1029154"/>
            <a:ext cx="8303950" cy="5219246"/>
          </a:xfrm>
        </p:spPr>
        <p:txBody>
          <a:bodyPr>
            <a:normAutofit/>
          </a:bodyPr>
          <a:lstStyle/>
          <a:p>
            <a:endParaRPr lang="en-US" sz="2400" dirty="0"/>
          </a:p>
          <a:p>
            <a:endParaRPr lang="en-US" sz="2400" dirty="0"/>
          </a:p>
        </p:txBody>
      </p:sp>
      <p:sp>
        <p:nvSpPr>
          <p:cNvPr id="7" name="Content Placeholder 4">
            <a:extLst>
              <a:ext uri="{FF2B5EF4-FFF2-40B4-BE49-F238E27FC236}">
                <a16:creationId xmlns:a16="http://schemas.microsoft.com/office/drawing/2014/main" id="{12125068-38DE-45BC-BA35-B68977328DD2}"/>
              </a:ext>
            </a:extLst>
          </p:cNvPr>
          <p:cNvSpPr txBox="1">
            <a:spLocks/>
          </p:cNvSpPr>
          <p:nvPr/>
        </p:nvSpPr>
        <p:spPr>
          <a:xfrm>
            <a:off x="495299" y="1181554"/>
            <a:ext cx="5970811" cy="521924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Wingdings" panose="05000000000000000000" pitchFamily="2" charset="2"/>
              <a:buChar char="§"/>
              <a:defRPr sz="2800" kern="1200">
                <a:solidFill>
                  <a:schemeClr val="tx1"/>
                </a:solidFill>
                <a:latin typeface="+mj-lt"/>
                <a:ea typeface="+mn-ea"/>
                <a:cs typeface="+mn-cs"/>
              </a:defRPr>
            </a:lvl1pPr>
            <a:lvl2pPr marL="457200" indent="-228600" algn="l" defTabSz="914400" rtl="0" eaLnBrk="1" latinLnBrk="0" hangingPunct="1">
              <a:lnSpc>
                <a:spcPct val="90000"/>
              </a:lnSpc>
              <a:spcBef>
                <a:spcPts val="500"/>
              </a:spcBef>
              <a:buFont typeface="Wingdings" panose="05000000000000000000" pitchFamily="2" charset="2"/>
              <a:buChar char="§"/>
              <a:defRPr sz="2400" kern="1200">
                <a:solidFill>
                  <a:schemeClr val="tx1"/>
                </a:solidFill>
                <a:latin typeface="+mj-lt"/>
                <a:ea typeface="+mn-ea"/>
                <a:cs typeface="+mn-cs"/>
              </a:defRPr>
            </a:lvl2pPr>
            <a:lvl3pPr marL="685800" indent="-174625" algn="l" defTabSz="914400" rtl="0" eaLnBrk="1" latinLnBrk="0" hangingPunct="1">
              <a:lnSpc>
                <a:spcPct val="90000"/>
              </a:lnSpc>
              <a:spcBef>
                <a:spcPts val="500"/>
              </a:spcBef>
              <a:buFont typeface="Wingdings" panose="05000000000000000000" pitchFamily="2" charset="2"/>
              <a:buChar char="§"/>
              <a:defRPr sz="2000" kern="1200">
                <a:solidFill>
                  <a:schemeClr val="tx1"/>
                </a:solidFill>
                <a:latin typeface="+mj-lt"/>
                <a:ea typeface="+mn-ea"/>
                <a:cs typeface="+mn-cs"/>
              </a:defRPr>
            </a:lvl3pPr>
            <a:lvl4pPr marL="860425" indent="-174625"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j-lt"/>
                <a:ea typeface="+mn-ea"/>
                <a:cs typeface="+mn-cs"/>
              </a:defRPr>
            </a:lvl4pPr>
            <a:lvl5pPr marL="1033463" indent="-173038"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2000" dirty="0"/>
              <a:t>Established in 2003</a:t>
            </a:r>
          </a:p>
          <a:p>
            <a:pPr>
              <a:lnSpc>
                <a:spcPct val="100000"/>
              </a:lnSpc>
            </a:pPr>
            <a:r>
              <a:rPr lang="en-US" sz="2000" dirty="0"/>
              <a:t>Supplying multiple Quality Products for Oil &amp; Gas Industry</a:t>
            </a:r>
          </a:p>
          <a:p>
            <a:pPr>
              <a:lnSpc>
                <a:spcPct val="100000"/>
              </a:lnSpc>
            </a:pPr>
            <a:r>
              <a:rPr lang="en-US" sz="2000" dirty="0"/>
              <a:t>Bolting &amp; Machining Service Provider</a:t>
            </a:r>
          </a:p>
          <a:p>
            <a:pPr>
              <a:lnSpc>
                <a:spcPct val="100000"/>
              </a:lnSpc>
            </a:pPr>
            <a:r>
              <a:rPr lang="en-US" sz="2000" dirty="0"/>
              <a:t>Agents for reputed brands &amp; products in Qatar</a:t>
            </a:r>
          </a:p>
          <a:p>
            <a:pPr marL="0" indent="0">
              <a:lnSpc>
                <a:spcPct val="150000"/>
              </a:lnSpc>
              <a:buNone/>
            </a:pPr>
            <a:endParaRPr lang="en-US" sz="2000" dirty="0"/>
          </a:p>
          <a:p>
            <a:pPr>
              <a:lnSpc>
                <a:spcPct val="150000"/>
              </a:lnSpc>
            </a:pPr>
            <a:endParaRPr lang="en-US" sz="2000" dirty="0"/>
          </a:p>
        </p:txBody>
      </p:sp>
      <p:sp>
        <p:nvSpPr>
          <p:cNvPr id="8" name="Content Placeholder 4">
            <a:extLst>
              <a:ext uri="{FF2B5EF4-FFF2-40B4-BE49-F238E27FC236}">
                <a16:creationId xmlns:a16="http://schemas.microsoft.com/office/drawing/2014/main" id="{DE107015-3380-4537-AFED-9784F02506F7}"/>
              </a:ext>
            </a:extLst>
          </p:cNvPr>
          <p:cNvSpPr txBox="1">
            <a:spLocks/>
          </p:cNvSpPr>
          <p:nvPr/>
        </p:nvSpPr>
        <p:spPr>
          <a:xfrm>
            <a:off x="7455645" y="1667069"/>
            <a:ext cx="4262534" cy="458133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Wingdings" panose="05000000000000000000" pitchFamily="2" charset="2"/>
              <a:buChar char="§"/>
              <a:defRPr sz="2800" kern="1200">
                <a:solidFill>
                  <a:schemeClr val="tx1"/>
                </a:solidFill>
                <a:latin typeface="+mj-lt"/>
                <a:ea typeface="+mn-ea"/>
                <a:cs typeface="+mn-cs"/>
              </a:defRPr>
            </a:lvl1pPr>
            <a:lvl2pPr marL="457200" indent="-228600" algn="l" defTabSz="914400" rtl="0" eaLnBrk="1" latinLnBrk="0" hangingPunct="1">
              <a:lnSpc>
                <a:spcPct val="90000"/>
              </a:lnSpc>
              <a:spcBef>
                <a:spcPts val="500"/>
              </a:spcBef>
              <a:buFont typeface="Wingdings" panose="05000000000000000000" pitchFamily="2" charset="2"/>
              <a:buChar char="§"/>
              <a:defRPr sz="2400" kern="1200">
                <a:solidFill>
                  <a:schemeClr val="tx1"/>
                </a:solidFill>
                <a:latin typeface="+mj-lt"/>
                <a:ea typeface="+mn-ea"/>
                <a:cs typeface="+mn-cs"/>
              </a:defRPr>
            </a:lvl2pPr>
            <a:lvl3pPr marL="685800" indent="-174625" algn="l" defTabSz="914400" rtl="0" eaLnBrk="1" latinLnBrk="0" hangingPunct="1">
              <a:lnSpc>
                <a:spcPct val="90000"/>
              </a:lnSpc>
              <a:spcBef>
                <a:spcPts val="500"/>
              </a:spcBef>
              <a:buFont typeface="Wingdings" panose="05000000000000000000" pitchFamily="2" charset="2"/>
              <a:buChar char="§"/>
              <a:defRPr sz="2000" kern="1200">
                <a:solidFill>
                  <a:schemeClr val="tx1"/>
                </a:solidFill>
                <a:latin typeface="+mj-lt"/>
                <a:ea typeface="+mn-ea"/>
                <a:cs typeface="+mn-cs"/>
              </a:defRPr>
            </a:lvl3pPr>
            <a:lvl4pPr marL="860425" indent="-174625"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j-lt"/>
                <a:ea typeface="+mn-ea"/>
                <a:cs typeface="+mn-cs"/>
              </a:defRPr>
            </a:lvl4pPr>
            <a:lvl5pPr marL="1033463" indent="-173038"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endParaRPr lang="en-US" sz="2000" dirty="0"/>
          </a:p>
          <a:p>
            <a:pPr marL="0" indent="0">
              <a:lnSpc>
                <a:spcPct val="150000"/>
              </a:lnSpc>
              <a:buNone/>
            </a:pPr>
            <a:endParaRPr lang="en-US" sz="2000" dirty="0"/>
          </a:p>
          <a:p>
            <a:pPr marL="0" indent="0">
              <a:lnSpc>
                <a:spcPct val="150000"/>
              </a:lnSpc>
              <a:buNone/>
            </a:pPr>
            <a:endParaRPr lang="en-US" sz="2000" dirty="0"/>
          </a:p>
          <a:p>
            <a:pPr marL="0" indent="0">
              <a:lnSpc>
                <a:spcPct val="150000"/>
              </a:lnSpc>
              <a:buNone/>
            </a:pPr>
            <a:endParaRPr lang="en-US" sz="2000" dirty="0"/>
          </a:p>
          <a:p>
            <a:pPr marL="0" indent="0">
              <a:lnSpc>
                <a:spcPct val="150000"/>
              </a:lnSpc>
              <a:buNone/>
            </a:pPr>
            <a:r>
              <a:rPr lang="en-US" sz="2000" b="1" dirty="0"/>
              <a:t>Our Certification</a:t>
            </a:r>
          </a:p>
          <a:p>
            <a:pPr>
              <a:lnSpc>
                <a:spcPct val="110000"/>
              </a:lnSpc>
            </a:pPr>
            <a:r>
              <a:rPr lang="en-US" sz="2000" dirty="0"/>
              <a:t>ISO 9001: 2015 (Quality)</a:t>
            </a:r>
          </a:p>
          <a:p>
            <a:pPr>
              <a:lnSpc>
                <a:spcPct val="110000"/>
              </a:lnSpc>
            </a:pPr>
            <a:r>
              <a:rPr lang="en-US" sz="2000" dirty="0"/>
              <a:t>ISO 14001: 2015 (Environment)</a:t>
            </a:r>
          </a:p>
          <a:p>
            <a:pPr>
              <a:lnSpc>
                <a:spcPct val="110000"/>
              </a:lnSpc>
            </a:pPr>
            <a:r>
              <a:rPr lang="en-US" sz="2000" dirty="0"/>
              <a:t>ISO 45001: 2018 (Safety)</a:t>
            </a:r>
          </a:p>
          <a:p>
            <a:pPr marL="0" indent="0">
              <a:lnSpc>
                <a:spcPct val="150000"/>
              </a:lnSpc>
              <a:buNone/>
            </a:pPr>
            <a:endParaRPr lang="en-US" sz="2000" dirty="0"/>
          </a:p>
        </p:txBody>
      </p:sp>
      <p:cxnSp>
        <p:nvCxnSpPr>
          <p:cNvPr id="42" name="Straight Connector 41">
            <a:extLst>
              <a:ext uri="{FF2B5EF4-FFF2-40B4-BE49-F238E27FC236}">
                <a16:creationId xmlns:a16="http://schemas.microsoft.com/office/drawing/2014/main" id="{5D5C5290-FF6B-4C5C-9835-24373D658C7F}"/>
              </a:ext>
            </a:extLst>
          </p:cNvPr>
          <p:cNvCxnSpPr>
            <a:cxnSpLocks/>
          </p:cNvCxnSpPr>
          <p:nvPr/>
        </p:nvCxnSpPr>
        <p:spPr>
          <a:xfrm>
            <a:off x="7124605" y="1063072"/>
            <a:ext cx="0" cy="5522566"/>
          </a:xfrm>
          <a:prstGeom prst="line">
            <a:avLst/>
          </a:prstGeom>
        </p:spPr>
        <p:style>
          <a:lnRef idx="1">
            <a:schemeClr val="dk1"/>
          </a:lnRef>
          <a:fillRef idx="0">
            <a:schemeClr val="dk1"/>
          </a:fillRef>
          <a:effectRef idx="0">
            <a:schemeClr val="dk1"/>
          </a:effectRef>
          <a:fontRef idx="minor">
            <a:schemeClr val="tx1"/>
          </a:fontRef>
        </p:style>
      </p:cxnSp>
      <p:sp>
        <p:nvSpPr>
          <p:cNvPr id="44" name="Slide Number Placeholder 43">
            <a:extLst>
              <a:ext uri="{FF2B5EF4-FFF2-40B4-BE49-F238E27FC236}">
                <a16:creationId xmlns:a16="http://schemas.microsoft.com/office/drawing/2014/main" id="{36A1F443-0B10-497F-AD97-978DB4EB232E}"/>
              </a:ext>
            </a:extLst>
          </p:cNvPr>
          <p:cNvSpPr>
            <a:spLocks noGrp="1"/>
          </p:cNvSpPr>
          <p:nvPr>
            <p:ph type="sldNum" sz="quarter" idx="12"/>
          </p:nvPr>
        </p:nvSpPr>
        <p:spPr/>
        <p:txBody>
          <a:bodyPr/>
          <a:lstStyle/>
          <a:p>
            <a:fld id="{100BBE8A-1947-4B10-9E5B-3747E21D95A1}" type="slidenum">
              <a:rPr lang="en-US" smtClean="0"/>
              <a:t>4</a:t>
            </a:fld>
            <a:endParaRPr lang="en-US"/>
          </a:p>
        </p:txBody>
      </p:sp>
      <p:pic>
        <p:nvPicPr>
          <p:cNvPr id="26" name="Picture 25">
            <a:extLst>
              <a:ext uri="{FF2B5EF4-FFF2-40B4-BE49-F238E27FC236}">
                <a16:creationId xmlns:a16="http://schemas.microsoft.com/office/drawing/2014/main" id="{86076492-93E3-4817-8381-A0EF9134BBA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3782" y="3896112"/>
            <a:ext cx="884402" cy="884402"/>
          </a:xfrm>
          <a:prstGeom prst="rect">
            <a:avLst/>
          </a:prstGeom>
        </p:spPr>
      </p:pic>
      <p:pic>
        <p:nvPicPr>
          <p:cNvPr id="27" name="Picture 26">
            <a:extLst>
              <a:ext uri="{FF2B5EF4-FFF2-40B4-BE49-F238E27FC236}">
                <a16:creationId xmlns:a16="http://schemas.microsoft.com/office/drawing/2014/main" id="{3D01EF24-B7A5-4DAB-ABF2-D268E4FFDFE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8298" y="4149518"/>
            <a:ext cx="1363813" cy="278729"/>
          </a:xfrm>
          <a:prstGeom prst="rect">
            <a:avLst/>
          </a:prstGeom>
        </p:spPr>
      </p:pic>
      <p:pic>
        <p:nvPicPr>
          <p:cNvPr id="29" name="Picture 28">
            <a:extLst>
              <a:ext uri="{FF2B5EF4-FFF2-40B4-BE49-F238E27FC236}">
                <a16:creationId xmlns:a16="http://schemas.microsoft.com/office/drawing/2014/main" id="{12F05532-DAB8-4DCA-8517-E32C516EC2B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75921" y="5702436"/>
            <a:ext cx="1096241" cy="347143"/>
          </a:xfrm>
          <a:prstGeom prst="rect">
            <a:avLst/>
          </a:prstGeom>
        </p:spPr>
      </p:pic>
      <p:pic>
        <p:nvPicPr>
          <p:cNvPr id="31" name="Picture 30">
            <a:extLst>
              <a:ext uri="{FF2B5EF4-FFF2-40B4-BE49-F238E27FC236}">
                <a16:creationId xmlns:a16="http://schemas.microsoft.com/office/drawing/2014/main" id="{D9E2D923-D660-4413-8079-A8B4F53554C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23547" y="4607871"/>
            <a:ext cx="1250285" cy="323167"/>
          </a:xfrm>
          <a:prstGeom prst="rect">
            <a:avLst/>
          </a:prstGeom>
        </p:spPr>
      </p:pic>
      <p:pic>
        <p:nvPicPr>
          <p:cNvPr id="33" name="Picture 32">
            <a:extLst>
              <a:ext uri="{FF2B5EF4-FFF2-40B4-BE49-F238E27FC236}">
                <a16:creationId xmlns:a16="http://schemas.microsoft.com/office/drawing/2014/main" id="{33183799-039F-4984-8E48-40C259A1ED9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641207" y="3857150"/>
            <a:ext cx="928589" cy="755253"/>
          </a:xfrm>
          <a:prstGeom prst="rect">
            <a:avLst/>
          </a:prstGeom>
        </p:spPr>
      </p:pic>
      <p:pic>
        <p:nvPicPr>
          <p:cNvPr id="35" name="Picture 34">
            <a:extLst>
              <a:ext uri="{FF2B5EF4-FFF2-40B4-BE49-F238E27FC236}">
                <a16:creationId xmlns:a16="http://schemas.microsoft.com/office/drawing/2014/main" id="{21153D32-1329-4245-B919-AFB59519417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4339" y="5090130"/>
            <a:ext cx="1332471" cy="473652"/>
          </a:xfrm>
          <a:prstGeom prst="rect">
            <a:avLst/>
          </a:prstGeom>
        </p:spPr>
      </p:pic>
      <p:pic>
        <p:nvPicPr>
          <p:cNvPr id="37" name="Picture 36">
            <a:extLst>
              <a:ext uri="{FF2B5EF4-FFF2-40B4-BE49-F238E27FC236}">
                <a16:creationId xmlns:a16="http://schemas.microsoft.com/office/drawing/2014/main" id="{CED9FC9E-90E2-4A03-A796-30F08A40F7DA}"/>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121141" y="4708522"/>
            <a:ext cx="1450141" cy="363893"/>
          </a:xfrm>
          <a:prstGeom prst="rect">
            <a:avLst/>
          </a:prstGeom>
        </p:spPr>
      </p:pic>
      <p:pic>
        <p:nvPicPr>
          <p:cNvPr id="39" name="Picture 38">
            <a:extLst>
              <a:ext uri="{FF2B5EF4-FFF2-40B4-BE49-F238E27FC236}">
                <a16:creationId xmlns:a16="http://schemas.microsoft.com/office/drawing/2014/main" id="{13BAB39A-D4CA-477D-A948-A6FA1696FFB2}"/>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858758" y="4482074"/>
            <a:ext cx="1019608" cy="509804"/>
          </a:xfrm>
          <a:prstGeom prst="rect">
            <a:avLst/>
          </a:prstGeom>
        </p:spPr>
      </p:pic>
      <p:pic>
        <p:nvPicPr>
          <p:cNvPr id="41" name="Picture 40">
            <a:extLst>
              <a:ext uri="{FF2B5EF4-FFF2-40B4-BE49-F238E27FC236}">
                <a16:creationId xmlns:a16="http://schemas.microsoft.com/office/drawing/2014/main" id="{0BCA97F6-20A4-44DB-9926-DB1E159B32E1}"/>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452837" y="5024769"/>
            <a:ext cx="1006941" cy="311522"/>
          </a:xfrm>
          <a:prstGeom prst="rect">
            <a:avLst/>
          </a:prstGeom>
        </p:spPr>
      </p:pic>
      <p:pic>
        <p:nvPicPr>
          <p:cNvPr id="43" name="Picture 42">
            <a:extLst>
              <a:ext uri="{FF2B5EF4-FFF2-40B4-BE49-F238E27FC236}">
                <a16:creationId xmlns:a16="http://schemas.microsoft.com/office/drawing/2014/main" id="{4FB28293-24C7-4186-82EF-F357805C03B0}"/>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545901" y="5591925"/>
            <a:ext cx="820812" cy="363894"/>
          </a:xfrm>
          <a:prstGeom prst="rect">
            <a:avLst/>
          </a:prstGeom>
        </p:spPr>
      </p:pic>
      <p:pic>
        <p:nvPicPr>
          <p:cNvPr id="45" name="Picture 44">
            <a:extLst>
              <a:ext uri="{FF2B5EF4-FFF2-40B4-BE49-F238E27FC236}">
                <a16:creationId xmlns:a16="http://schemas.microsoft.com/office/drawing/2014/main" id="{8B81053C-8CEB-446F-9E87-FF6A0EB81F63}"/>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243643" y="4097005"/>
            <a:ext cx="1374866" cy="260612"/>
          </a:xfrm>
          <a:prstGeom prst="rect">
            <a:avLst/>
          </a:prstGeom>
        </p:spPr>
      </p:pic>
      <p:pic>
        <p:nvPicPr>
          <p:cNvPr id="46" name="Picture 45">
            <a:extLst>
              <a:ext uri="{FF2B5EF4-FFF2-40B4-BE49-F238E27FC236}">
                <a16:creationId xmlns:a16="http://schemas.microsoft.com/office/drawing/2014/main" id="{72771440-43D7-43E3-A864-BC7F88F28400}"/>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3935447" y="5090949"/>
            <a:ext cx="800588" cy="410428"/>
          </a:xfrm>
          <a:prstGeom prst="rect">
            <a:avLst/>
          </a:prstGeom>
        </p:spPr>
      </p:pic>
      <p:pic>
        <p:nvPicPr>
          <p:cNvPr id="47" name="Picture 46">
            <a:extLst>
              <a:ext uri="{FF2B5EF4-FFF2-40B4-BE49-F238E27FC236}">
                <a16:creationId xmlns:a16="http://schemas.microsoft.com/office/drawing/2014/main" id="{838E4B78-71E5-4C6B-B7E3-B8DD751F4D68}"/>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2159932" y="5136953"/>
            <a:ext cx="1147038" cy="1416247"/>
          </a:xfrm>
          <a:prstGeom prst="rect">
            <a:avLst/>
          </a:prstGeom>
        </p:spPr>
      </p:pic>
      <p:pic>
        <p:nvPicPr>
          <p:cNvPr id="48" name="Picture 2" descr="SpillTech - Our Contact Information">
            <a:extLst>
              <a:ext uri="{FF2B5EF4-FFF2-40B4-BE49-F238E27FC236}">
                <a16:creationId xmlns:a16="http://schemas.microsoft.com/office/drawing/2014/main" id="{10F4BF5C-EB83-4CDF-BB42-E69B6D87D3DB}"/>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2159932" y="5217592"/>
            <a:ext cx="1205754" cy="315858"/>
          </a:xfrm>
          <a:prstGeom prst="rect">
            <a:avLst/>
          </a:prstGeom>
          <a:noFill/>
          <a:extLst>
            <a:ext uri="{909E8E84-426E-40dd-AFC4-6F175D3DCCD1}">
              <a14:hiddenFill xmlns="" xmlns:a14="http://schemas.microsoft.com/office/drawing/2010/main">
                <a:solidFill>
                  <a:srgbClr val="FFFFFF"/>
                </a:solidFill>
              </a14:hiddenFill>
            </a:ext>
          </a:extLst>
        </p:spPr>
      </p:pic>
      <p:pic>
        <p:nvPicPr>
          <p:cNvPr id="49" name="Picture 4" descr="Image result for CEMB Logo. Size: 162 x 100. Source: aewltd.com">
            <a:extLst>
              <a:ext uri="{FF2B5EF4-FFF2-40B4-BE49-F238E27FC236}">
                <a16:creationId xmlns:a16="http://schemas.microsoft.com/office/drawing/2014/main" id="{F88FAA41-1EDE-42B8-9FAB-7E47536679F7}"/>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5525363" y="4395717"/>
            <a:ext cx="897463" cy="552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Picture 49">
            <a:extLst>
              <a:ext uri="{FF2B5EF4-FFF2-40B4-BE49-F238E27FC236}">
                <a16:creationId xmlns:a16="http://schemas.microsoft.com/office/drawing/2014/main" id="{214A36EA-C936-4696-A752-B19DA00A9689}"/>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573627" y="5535761"/>
            <a:ext cx="1694613" cy="635480"/>
          </a:xfrm>
          <a:prstGeom prst="rect">
            <a:avLst/>
          </a:prstGeom>
        </p:spPr>
      </p:pic>
    </p:spTree>
    <p:extLst>
      <p:ext uri="{BB962C8B-B14F-4D97-AF65-F5344CB8AC3E}">
        <p14:creationId xmlns:p14="http://schemas.microsoft.com/office/powerpoint/2010/main" val="1627135699"/>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2000"/>
                                        <p:tgtEl>
                                          <p:spTgt spid="27"/>
                                        </p:tgtEl>
                                      </p:cBhvr>
                                    </p:animEffect>
                                    <p:anim calcmode="lin" valueType="num">
                                      <p:cBhvr>
                                        <p:cTn id="17" dur="2000" fill="hold"/>
                                        <p:tgtEl>
                                          <p:spTgt spid="27"/>
                                        </p:tgtEl>
                                        <p:attrNameLst>
                                          <p:attrName>ppt_w</p:attrName>
                                        </p:attrNameLst>
                                      </p:cBhvr>
                                      <p:tavLst>
                                        <p:tav tm="0" fmla="#ppt_w*sin(2.5*pi*$)">
                                          <p:val>
                                            <p:fltVal val="0"/>
                                          </p:val>
                                        </p:tav>
                                        <p:tav tm="100000">
                                          <p:val>
                                            <p:fltVal val="1"/>
                                          </p:val>
                                        </p:tav>
                                      </p:tavLst>
                                    </p:anim>
                                    <p:anim calcmode="lin" valueType="num">
                                      <p:cBhvr>
                                        <p:cTn id="18" dur="2000" fill="hold"/>
                                        <p:tgtEl>
                                          <p:spTgt spid="27"/>
                                        </p:tgtEl>
                                        <p:attrNameLst>
                                          <p:attrName>ppt_h</p:attrName>
                                        </p:attrNameLst>
                                      </p:cBhvr>
                                      <p:tavLst>
                                        <p:tav tm="0">
                                          <p:val>
                                            <p:strVal val="#ppt_h"/>
                                          </p:val>
                                        </p:tav>
                                        <p:tav tm="100000">
                                          <p:val>
                                            <p:strVal val="#ppt_h"/>
                                          </p:val>
                                        </p:tav>
                                      </p:tavLst>
                                    </p:anim>
                                  </p:childTnLst>
                                </p:cTn>
                              </p:par>
                              <p:par>
                                <p:cTn id="19" presetID="45" presetClass="entr" presetSubtype="0" fill="hold" nodeType="with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2000"/>
                                        <p:tgtEl>
                                          <p:spTgt spid="26"/>
                                        </p:tgtEl>
                                      </p:cBhvr>
                                    </p:animEffect>
                                    <p:anim calcmode="lin" valueType="num">
                                      <p:cBhvr>
                                        <p:cTn id="22" dur="2000" fill="hold"/>
                                        <p:tgtEl>
                                          <p:spTgt spid="26"/>
                                        </p:tgtEl>
                                        <p:attrNameLst>
                                          <p:attrName>ppt_w</p:attrName>
                                        </p:attrNameLst>
                                      </p:cBhvr>
                                      <p:tavLst>
                                        <p:tav tm="0" fmla="#ppt_w*sin(2.5*pi*$)">
                                          <p:val>
                                            <p:fltVal val="0"/>
                                          </p:val>
                                        </p:tav>
                                        <p:tav tm="100000">
                                          <p:val>
                                            <p:fltVal val="1"/>
                                          </p:val>
                                        </p:tav>
                                      </p:tavLst>
                                    </p:anim>
                                    <p:anim calcmode="lin" valueType="num">
                                      <p:cBhvr>
                                        <p:cTn id="23" dur="2000" fill="hold"/>
                                        <p:tgtEl>
                                          <p:spTgt spid="26"/>
                                        </p:tgtEl>
                                        <p:attrNameLst>
                                          <p:attrName>ppt_h</p:attrName>
                                        </p:attrNameLst>
                                      </p:cBhvr>
                                      <p:tavLst>
                                        <p:tav tm="0">
                                          <p:val>
                                            <p:strVal val="#ppt_h"/>
                                          </p:val>
                                        </p:tav>
                                        <p:tav tm="100000">
                                          <p:val>
                                            <p:strVal val="#ppt_h"/>
                                          </p:val>
                                        </p:tav>
                                      </p:tavLst>
                                    </p:anim>
                                  </p:childTnLst>
                                </p:cTn>
                              </p:par>
                              <p:par>
                                <p:cTn id="24" presetID="45" presetClass="entr" presetSubtype="0" fill="hold" nodeType="with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fade">
                                      <p:cBhvr>
                                        <p:cTn id="26" dur="2000"/>
                                        <p:tgtEl>
                                          <p:spTgt spid="33"/>
                                        </p:tgtEl>
                                      </p:cBhvr>
                                    </p:animEffect>
                                    <p:anim calcmode="lin" valueType="num">
                                      <p:cBhvr>
                                        <p:cTn id="27" dur="2000" fill="hold"/>
                                        <p:tgtEl>
                                          <p:spTgt spid="33"/>
                                        </p:tgtEl>
                                        <p:attrNameLst>
                                          <p:attrName>ppt_w</p:attrName>
                                        </p:attrNameLst>
                                      </p:cBhvr>
                                      <p:tavLst>
                                        <p:tav tm="0" fmla="#ppt_w*sin(2.5*pi*$)">
                                          <p:val>
                                            <p:fltVal val="0"/>
                                          </p:val>
                                        </p:tav>
                                        <p:tav tm="100000">
                                          <p:val>
                                            <p:fltVal val="1"/>
                                          </p:val>
                                        </p:tav>
                                      </p:tavLst>
                                    </p:anim>
                                    <p:anim calcmode="lin" valueType="num">
                                      <p:cBhvr>
                                        <p:cTn id="28" dur="2000" fill="hold"/>
                                        <p:tgtEl>
                                          <p:spTgt spid="33"/>
                                        </p:tgtEl>
                                        <p:attrNameLst>
                                          <p:attrName>ppt_h</p:attrName>
                                        </p:attrNameLst>
                                      </p:cBhvr>
                                      <p:tavLst>
                                        <p:tav tm="0">
                                          <p:val>
                                            <p:strVal val="#ppt_h"/>
                                          </p:val>
                                        </p:tav>
                                        <p:tav tm="100000">
                                          <p:val>
                                            <p:strVal val="#ppt_h"/>
                                          </p:val>
                                        </p:tav>
                                      </p:tavLst>
                                    </p:anim>
                                  </p:childTnLst>
                                </p:cTn>
                              </p:par>
                              <p:par>
                                <p:cTn id="29" presetID="45" presetClass="entr" presetSubtype="0" fill="hold" nodeType="with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fade">
                                      <p:cBhvr>
                                        <p:cTn id="31" dur="2000"/>
                                        <p:tgtEl>
                                          <p:spTgt spid="45"/>
                                        </p:tgtEl>
                                      </p:cBhvr>
                                    </p:animEffect>
                                    <p:anim calcmode="lin" valueType="num">
                                      <p:cBhvr>
                                        <p:cTn id="32" dur="2000" fill="hold"/>
                                        <p:tgtEl>
                                          <p:spTgt spid="45"/>
                                        </p:tgtEl>
                                        <p:attrNameLst>
                                          <p:attrName>ppt_w</p:attrName>
                                        </p:attrNameLst>
                                      </p:cBhvr>
                                      <p:tavLst>
                                        <p:tav tm="0" fmla="#ppt_w*sin(2.5*pi*$)">
                                          <p:val>
                                            <p:fltVal val="0"/>
                                          </p:val>
                                        </p:tav>
                                        <p:tav tm="100000">
                                          <p:val>
                                            <p:fltVal val="1"/>
                                          </p:val>
                                        </p:tav>
                                      </p:tavLst>
                                    </p:anim>
                                    <p:anim calcmode="lin" valueType="num">
                                      <p:cBhvr>
                                        <p:cTn id="33" dur="2000" fill="hold"/>
                                        <p:tgtEl>
                                          <p:spTgt spid="45"/>
                                        </p:tgtEl>
                                        <p:attrNameLst>
                                          <p:attrName>ppt_h</p:attrName>
                                        </p:attrNameLst>
                                      </p:cBhvr>
                                      <p:tavLst>
                                        <p:tav tm="0">
                                          <p:val>
                                            <p:strVal val="#ppt_h"/>
                                          </p:val>
                                        </p:tav>
                                        <p:tav tm="100000">
                                          <p:val>
                                            <p:strVal val="#ppt_h"/>
                                          </p:val>
                                        </p:tav>
                                      </p:tavLst>
                                    </p:anim>
                                  </p:childTnLst>
                                </p:cTn>
                              </p:par>
                              <p:par>
                                <p:cTn id="34" presetID="45" presetClass="entr" presetSubtype="0" fill="hold"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2000"/>
                                        <p:tgtEl>
                                          <p:spTgt spid="31"/>
                                        </p:tgtEl>
                                      </p:cBhvr>
                                    </p:animEffect>
                                    <p:anim calcmode="lin" valueType="num">
                                      <p:cBhvr>
                                        <p:cTn id="37" dur="2000" fill="hold"/>
                                        <p:tgtEl>
                                          <p:spTgt spid="31"/>
                                        </p:tgtEl>
                                        <p:attrNameLst>
                                          <p:attrName>ppt_w</p:attrName>
                                        </p:attrNameLst>
                                      </p:cBhvr>
                                      <p:tavLst>
                                        <p:tav tm="0" fmla="#ppt_w*sin(2.5*pi*$)">
                                          <p:val>
                                            <p:fltVal val="0"/>
                                          </p:val>
                                        </p:tav>
                                        <p:tav tm="100000">
                                          <p:val>
                                            <p:fltVal val="1"/>
                                          </p:val>
                                        </p:tav>
                                      </p:tavLst>
                                    </p:anim>
                                    <p:anim calcmode="lin" valueType="num">
                                      <p:cBhvr>
                                        <p:cTn id="38" dur="2000" fill="hold"/>
                                        <p:tgtEl>
                                          <p:spTgt spid="31"/>
                                        </p:tgtEl>
                                        <p:attrNameLst>
                                          <p:attrName>ppt_h</p:attrName>
                                        </p:attrNameLst>
                                      </p:cBhvr>
                                      <p:tavLst>
                                        <p:tav tm="0">
                                          <p:val>
                                            <p:strVal val="#ppt_h"/>
                                          </p:val>
                                        </p:tav>
                                        <p:tav tm="100000">
                                          <p:val>
                                            <p:strVal val="#ppt_h"/>
                                          </p:val>
                                        </p:tav>
                                      </p:tavLst>
                                    </p:anim>
                                  </p:childTnLst>
                                </p:cTn>
                              </p:par>
                              <p:par>
                                <p:cTn id="39" presetID="45" presetClass="entr" presetSubtype="0" fill="hold" nodeType="withEffect">
                                  <p:stCondLst>
                                    <p:cond delay="0"/>
                                  </p:stCondLst>
                                  <p:childTnLst>
                                    <p:set>
                                      <p:cBhvr>
                                        <p:cTn id="40" dur="1" fill="hold">
                                          <p:stCondLst>
                                            <p:cond delay="0"/>
                                          </p:stCondLst>
                                        </p:cTn>
                                        <p:tgtEl>
                                          <p:spTgt spid="37"/>
                                        </p:tgtEl>
                                        <p:attrNameLst>
                                          <p:attrName>style.visibility</p:attrName>
                                        </p:attrNameLst>
                                      </p:cBhvr>
                                      <p:to>
                                        <p:strVal val="visible"/>
                                      </p:to>
                                    </p:set>
                                    <p:animEffect transition="in" filter="fade">
                                      <p:cBhvr>
                                        <p:cTn id="41" dur="2000"/>
                                        <p:tgtEl>
                                          <p:spTgt spid="37"/>
                                        </p:tgtEl>
                                      </p:cBhvr>
                                    </p:animEffect>
                                    <p:anim calcmode="lin" valueType="num">
                                      <p:cBhvr>
                                        <p:cTn id="42" dur="2000" fill="hold"/>
                                        <p:tgtEl>
                                          <p:spTgt spid="37"/>
                                        </p:tgtEl>
                                        <p:attrNameLst>
                                          <p:attrName>ppt_w</p:attrName>
                                        </p:attrNameLst>
                                      </p:cBhvr>
                                      <p:tavLst>
                                        <p:tav tm="0" fmla="#ppt_w*sin(2.5*pi*$)">
                                          <p:val>
                                            <p:fltVal val="0"/>
                                          </p:val>
                                        </p:tav>
                                        <p:tav tm="100000">
                                          <p:val>
                                            <p:fltVal val="1"/>
                                          </p:val>
                                        </p:tav>
                                      </p:tavLst>
                                    </p:anim>
                                    <p:anim calcmode="lin" valueType="num">
                                      <p:cBhvr>
                                        <p:cTn id="43" dur="2000" fill="hold"/>
                                        <p:tgtEl>
                                          <p:spTgt spid="37"/>
                                        </p:tgtEl>
                                        <p:attrNameLst>
                                          <p:attrName>ppt_h</p:attrName>
                                        </p:attrNameLst>
                                      </p:cBhvr>
                                      <p:tavLst>
                                        <p:tav tm="0">
                                          <p:val>
                                            <p:strVal val="#ppt_h"/>
                                          </p:val>
                                        </p:tav>
                                        <p:tav tm="100000">
                                          <p:val>
                                            <p:strVal val="#ppt_h"/>
                                          </p:val>
                                        </p:tav>
                                      </p:tavLst>
                                    </p:anim>
                                  </p:childTnLst>
                                </p:cTn>
                              </p:par>
                              <p:par>
                                <p:cTn id="44" presetID="45" presetClass="entr" presetSubtype="0" fill="hold" nodeType="withEffect">
                                  <p:stCondLst>
                                    <p:cond delay="0"/>
                                  </p:stCondLst>
                                  <p:childTnLst>
                                    <p:set>
                                      <p:cBhvr>
                                        <p:cTn id="45" dur="1" fill="hold">
                                          <p:stCondLst>
                                            <p:cond delay="0"/>
                                          </p:stCondLst>
                                        </p:cTn>
                                        <p:tgtEl>
                                          <p:spTgt spid="39"/>
                                        </p:tgtEl>
                                        <p:attrNameLst>
                                          <p:attrName>style.visibility</p:attrName>
                                        </p:attrNameLst>
                                      </p:cBhvr>
                                      <p:to>
                                        <p:strVal val="visible"/>
                                      </p:to>
                                    </p:set>
                                    <p:animEffect transition="in" filter="fade">
                                      <p:cBhvr>
                                        <p:cTn id="46" dur="2000"/>
                                        <p:tgtEl>
                                          <p:spTgt spid="39"/>
                                        </p:tgtEl>
                                      </p:cBhvr>
                                    </p:animEffect>
                                    <p:anim calcmode="lin" valueType="num">
                                      <p:cBhvr>
                                        <p:cTn id="47" dur="2000" fill="hold"/>
                                        <p:tgtEl>
                                          <p:spTgt spid="39"/>
                                        </p:tgtEl>
                                        <p:attrNameLst>
                                          <p:attrName>ppt_w</p:attrName>
                                        </p:attrNameLst>
                                      </p:cBhvr>
                                      <p:tavLst>
                                        <p:tav tm="0" fmla="#ppt_w*sin(2.5*pi*$)">
                                          <p:val>
                                            <p:fltVal val="0"/>
                                          </p:val>
                                        </p:tav>
                                        <p:tav tm="100000">
                                          <p:val>
                                            <p:fltVal val="1"/>
                                          </p:val>
                                        </p:tav>
                                      </p:tavLst>
                                    </p:anim>
                                    <p:anim calcmode="lin" valueType="num">
                                      <p:cBhvr>
                                        <p:cTn id="48" dur="2000" fill="hold"/>
                                        <p:tgtEl>
                                          <p:spTgt spid="39"/>
                                        </p:tgtEl>
                                        <p:attrNameLst>
                                          <p:attrName>ppt_h</p:attrName>
                                        </p:attrNameLst>
                                      </p:cBhvr>
                                      <p:tavLst>
                                        <p:tav tm="0">
                                          <p:val>
                                            <p:strVal val="#ppt_h"/>
                                          </p:val>
                                        </p:tav>
                                        <p:tav tm="100000">
                                          <p:val>
                                            <p:strVal val="#ppt_h"/>
                                          </p:val>
                                        </p:tav>
                                      </p:tavLst>
                                    </p:anim>
                                  </p:childTnLst>
                                </p:cTn>
                              </p:par>
                              <p:par>
                                <p:cTn id="49" presetID="45" presetClass="entr" presetSubtype="0" fill="hold" nodeType="withEffect">
                                  <p:stCondLst>
                                    <p:cond delay="0"/>
                                  </p:stCondLst>
                                  <p:childTnLst>
                                    <p:set>
                                      <p:cBhvr>
                                        <p:cTn id="50" dur="1" fill="hold">
                                          <p:stCondLst>
                                            <p:cond delay="0"/>
                                          </p:stCondLst>
                                        </p:cTn>
                                        <p:tgtEl>
                                          <p:spTgt spid="49"/>
                                        </p:tgtEl>
                                        <p:attrNameLst>
                                          <p:attrName>style.visibility</p:attrName>
                                        </p:attrNameLst>
                                      </p:cBhvr>
                                      <p:to>
                                        <p:strVal val="visible"/>
                                      </p:to>
                                    </p:set>
                                    <p:animEffect transition="in" filter="fade">
                                      <p:cBhvr>
                                        <p:cTn id="51" dur="2000"/>
                                        <p:tgtEl>
                                          <p:spTgt spid="49"/>
                                        </p:tgtEl>
                                      </p:cBhvr>
                                    </p:animEffect>
                                    <p:anim calcmode="lin" valueType="num">
                                      <p:cBhvr>
                                        <p:cTn id="52" dur="2000" fill="hold"/>
                                        <p:tgtEl>
                                          <p:spTgt spid="49"/>
                                        </p:tgtEl>
                                        <p:attrNameLst>
                                          <p:attrName>ppt_w</p:attrName>
                                        </p:attrNameLst>
                                      </p:cBhvr>
                                      <p:tavLst>
                                        <p:tav tm="0" fmla="#ppt_w*sin(2.5*pi*$)">
                                          <p:val>
                                            <p:fltVal val="0"/>
                                          </p:val>
                                        </p:tav>
                                        <p:tav tm="100000">
                                          <p:val>
                                            <p:fltVal val="1"/>
                                          </p:val>
                                        </p:tav>
                                      </p:tavLst>
                                    </p:anim>
                                    <p:anim calcmode="lin" valueType="num">
                                      <p:cBhvr>
                                        <p:cTn id="53" dur="2000" fill="hold"/>
                                        <p:tgtEl>
                                          <p:spTgt spid="49"/>
                                        </p:tgtEl>
                                        <p:attrNameLst>
                                          <p:attrName>ppt_h</p:attrName>
                                        </p:attrNameLst>
                                      </p:cBhvr>
                                      <p:tavLst>
                                        <p:tav tm="0">
                                          <p:val>
                                            <p:strVal val="#ppt_h"/>
                                          </p:val>
                                        </p:tav>
                                        <p:tav tm="100000">
                                          <p:val>
                                            <p:strVal val="#ppt_h"/>
                                          </p:val>
                                        </p:tav>
                                      </p:tavLst>
                                    </p:anim>
                                  </p:childTnLst>
                                </p:cTn>
                              </p:par>
                              <p:par>
                                <p:cTn id="54" presetID="45" presetClass="entr" presetSubtype="0" fill="hold" nodeType="withEffect">
                                  <p:stCondLst>
                                    <p:cond delay="0"/>
                                  </p:stCondLst>
                                  <p:childTnLst>
                                    <p:set>
                                      <p:cBhvr>
                                        <p:cTn id="55" dur="1" fill="hold">
                                          <p:stCondLst>
                                            <p:cond delay="0"/>
                                          </p:stCondLst>
                                        </p:cTn>
                                        <p:tgtEl>
                                          <p:spTgt spid="41"/>
                                        </p:tgtEl>
                                        <p:attrNameLst>
                                          <p:attrName>style.visibility</p:attrName>
                                        </p:attrNameLst>
                                      </p:cBhvr>
                                      <p:to>
                                        <p:strVal val="visible"/>
                                      </p:to>
                                    </p:set>
                                    <p:animEffect transition="in" filter="fade">
                                      <p:cBhvr>
                                        <p:cTn id="56" dur="2000"/>
                                        <p:tgtEl>
                                          <p:spTgt spid="41"/>
                                        </p:tgtEl>
                                      </p:cBhvr>
                                    </p:animEffect>
                                    <p:anim calcmode="lin" valueType="num">
                                      <p:cBhvr>
                                        <p:cTn id="57" dur="2000" fill="hold"/>
                                        <p:tgtEl>
                                          <p:spTgt spid="41"/>
                                        </p:tgtEl>
                                        <p:attrNameLst>
                                          <p:attrName>ppt_w</p:attrName>
                                        </p:attrNameLst>
                                      </p:cBhvr>
                                      <p:tavLst>
                                        <p:tav tm="0" fmla="#ppt_w*sin(2.5*pi*$)">
                                          <p:val>
                                            <p:fltVal val="0"/>
                                          </p:val>
                                        </p:tav>
                                        <p:tav tm="100000">
                                          <p:val>
                                            <p:fltVal val="1"/>
                                          </p:val>
                                        </p:tav>
                                      </p:tavLst>
                                    </p:anim>
                                    <p:anim calcmode="lin" valueType="num">
                                      <p:cBhvr>
                                        <p:cTn id="58" dur="2000" fill="hold"/>
                                        <p:tgtEl>
                                          <p:spTgt spid="41"/>
                                        </p:tgtEl>
                                        <p:attrNameLst>
                                          <p:attrName>ppt_h</p:attrName>
                                        </p:attrNameLst>
                                      </p:cBhvr>
                                      <p:tavLst>
                                        <p:tav tm="0">
                                          <p:val>
                                            <p:strVal val="#ppt_h"/>
                                          </p:val>
                                        </p:tav>
                                        <p:tav tm="100000">
                                          <p:val>
                                            <p:strVal val="#ppt_h"/>
                                          </p:val>
                                        </p:tav>
                                      </p:tavLst>
                                    </p:anim>
                                  </p:childTnLst>
                                </p:cTn>
                              </p:par>
                              <p:par>
                                <p:cTn id="59" presetID="45" presetClass="entr" presetSubtype="0" fill="hold" nodeType="withEffect">
                                  <p:stCondLst>
                                    <p:cond delay="0"/>
                                  </p:stCondLst>
                                  <p:childTnLst>
                                    <p:set>
                                      <p:cBhvr>
                                        <p:cTn id="60" dur="1" fill="hold">
                                          <p:stCondLst>
                                            <p:cond delay="0"/>
                                          </p:stCondLst>
                                        </p:cTn>
                                        <p:tgtEl>
                                          <p:spTgt spid="46"/>
                                        </p:tgtEl>
                                        <p:attrNameLst>
                                          <p:attrName>style.visibility</p:attrName>
                                        </p:attrNameLst>
                                      </p:cBhvr>
                                      <p:to>
                                        <p:strVal val="visible"/>
                                      </p:to>
                                    </p:set>
                                    <p:animEffect transition="in" filter="fade">
                                      <p:cBhvr>
                                        <p:cTn id="61" dur="2000"/>
                                        <p:tgtEl>
                                          <p:spTgt spid="46"/>
                                        </p:tgtEl>
                                      </p:cBhvr>
                                    </p:animEffect>
                                    <p:anim calcmode="lin" valueType="num">
                                      <p:cBhvr>
                                        <p:cTn id="62" dur="2000" fill="hold"/>
                                        <p:tgtEl>
                                          <p:spTgt spid="46"/>
                                        </p:tgtEl>
                                        <p:attrNameLst>
                                          <p:attrName>ppt_w</p:attrName>
                                        </p:attrNameLst>
                                      </p:cBhvr>
                                      <p:tavLst>
                                        <p:tav tm="0" fmla="#ppt_w*sin(2.5*pi*$)">
                                          <p:val>
                                            <p:fltVal val="0"/>
                                          </p:val>
                                        </p:tav>
                                        <p:tav tm="100000">
                                          <p:val>
                                            <p:fltVal val="1"/>
                                          </p:val>
                                        </p:tav>
                                      </p:tavLst>
                                    </p:anim>
                                    <p:anim calcmode="lin" valueType="num">
                                      <p:cBhvr>
                                        <p:cTn id="63" dur="2000" fill="hold"/>
                                        <p:tgtEl>
                                          <p:spTgt spid="46"/>
                                        </p:tgtEl>
                                        <p:attrNameLst>
                                          <p:attrName>ppt_h</p:attrName>
                                        </p:attrNameLst>
                                      </p:cBhvr>
                                      <p:tavLst>
                                        <p:tav tm="0">
                                          <p:val>
                                            <p:strVal val="#ppt_h"/>
                                          </p:val>
                                        </p:tav>
                                        <p:tav tm="100000">
                                          <p:val>
                                            <p:strVal val="#ppt_h"/>
                                          </p:val>
                                        </p:tav>
                                      </p:tavLst>
                                    </p:anim>
                                  </p:childTnLst>
                                </p:cTn>
                              </p:par>
                              <p:par>
                                <p:cTn id="64" presetID="45" presetClass="entr" presetSubtype="0" fill="hold" nodeType="with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fade">
                                      <p:cBhvr>
                                        <p:cTn id="66" dur="2000"/>
                                        <p:tgtEl>
                                          <p:spTgt spid="48"/>
                                        </p:tgtEl>
                                      </p:cBhvr>
                                    </p:animEffect>
                                    <p:anim calcmode="lin" valueType="num">
                                      <p:cBhvr>
                                        <p:cTn id="67" dur="2000" fill="hold"/>
                                        <p:tgtEl>
                                          <p:spTgt spid="48"/>
                                        </p:tgtEl>
                                        <p:attrNameLst>
                                          <p:attrName>ppt_w</p:attrName>
                                        </p:attrNameLst>
                                      </p:cBhvr>
                                      <p:tavLst>
                                        <p:tav tm="0" fmla="#ppt_w*sin(2.5*pi*$)">
                                          <p:val>
                                            <p:fltVal val="0"/>
                                          </p:val>
                                        </p:tav>
                                        <p:tav tm="100000">
                                          <p:val>
                                            <p:fltVal val="1"/>
                                          </p:val>
                                        </p:tav>
                                      </p:tavLst>
                                    </p:anim>
                                    <p:anim calcmode="lin" valueType="num">
                                      <p:cBhvr>
                                        <p:cTn id="68" dur="2000" fill="hold"/>
                                        <p:tgtEl>
                                          <p:spTgt spid="48"/>
                                        </p:tgtEl>
                                        <p:attrNameLst>
                                          <p:attrName>ppt_h</p:attrName>
                                        </p:attrNameLst>
                                      </p:cBhvr>
                                      <p:tavLst>
                                        <p:tav tm="0">
                                          <p:val>
                                            <p:strVal val="#ppt_h"/>
                                          </p:val>
                                        </p:tav>
                                        <p:tav tm="100000">
                                          <p:val>
                                            <p:strVal val="#ppt_h"/>
                                          </p:val>
                                        </p:tav>
                                      </p:tavLst>
                                    </p:anim>
                                  </p:childTnLst>
                                </p:cTn>
                              </p:par>
                              <p:par>
                                <p:cTn id="69" presetID="45" presetClass="entr" presetSubtype="0" fill="hold" nodeType="withEffect">
                                  <p:stCondLst>
                                    <p:cond delay="0"/>
                                  </p:stCondLst>
                                  <p:childTnLst>
                                    <p:set>
                                      <p:cBhvr>
                                        <p:cTn id="70" dur="1" fill="hold">
                                          <p:stCondLst>
                                            <p:cond delay="0"/>
                                          </p:stCondLst>
                                        </p:cTn>
                                        <p:tgtEl>
                                          <p:spTgt spid="35"/>
                                        </p:tgtEl>
                                        <p:attrNameLst>
                                          <p:attrName>style.visibility</p:attrName>
                                        </p:attrNameLst>
                                      </p:cBhvr>
                                      <p:to>
                                        <p:strVal val="visible"/>
                                      </p:to>
                                    </p:set>
                                    <p:animEffect transition="in" filter="fade">
                                      <p:cBhvr>
                                        <p:cTn id="71" dur="2000"/>
                                        <p:tgtEl>
                                          <p:spTgt spid="35"/>
                                        </p:tgtEl>
                                      </p:cBhvr>
                                    </p:animEffect>
                                    <p:anim calcmode="lin" valueType="num">
                                      <p:cBhvr>
                                        <p:cTn id="72" dur="2000" fill="hold"/>
                                        <p:tgtEl>
                                          <p:spTgt spid="35"/>
                                        </p:tgtEl>
                                        <p:attrNameLst>
                                          <p:attrName>ppt_w</p:attrName>
                                        </p:attrNameLst>
                                      </p:cBhvr>
                                      <p:tavLst>
                                        <p:tav tm="0" fmla="#ppt_w*sin(2.5*pi*$)">
                                          <p:val>
                                            <p:fltVal val="0"/>
                                          </p:val>
                                        </p:tav>
                                        <p:tav tm="100000">
                                          <p:val>
                                            <p:fltVal val="1"/>
                                          </p:val>
                                        </p:tav>
                                      </p:tavLst>
                                    </p:anim>
                                    <p:anim calcmode="lin" valueType="num">
                                      <p:cBhvr>
                                        <p:cTn id="73" dur="2000" fill="hold"/>
                                        <p:tgtEl>
                                          <p:spTgt spid="35"/>
                                        </p:tgtEl>
                                        <p:attrNameLst>
                                          <p:attrName>ppt_h</p:attrName>
                                        </p:attrNameLst>
                                      </p:cBhvr>
                                      <p:tavLst>
                                        <p:tav tm="0">
                                          <p:val>
                                            <p:strVal val="#ppt_h"/>
                                          </p:val>
                                        </p:tav>
                                        <p:tav tm="100000">
                                          <p:val>
                                            <p:strVal val="#ppt_h"/>
                                          </p:val>
                                        </p:tav>
                                      </p:tavLst>
                                    </p:anim>
                                  </p:childTnLst>
                                </p:cTn>
                              </p:par>
                              <p:par>
                                <p:cTn id="74" presetID="45" presetClass="entr" presetSubtype="0" fill="hold" nodeType="withEffect">
                                  <p:stCondLst>
                                    <p:cond delay="0"/>
                                  </p:stCondLst>
                                  <p:childTnLst>
                                    <p:set>
                                      <p:cBhvr>
                                        <p:cTn id="75" dur="1" fill="hold">
                                          <p:stCondLst>
                                            <p:cond delay="0"/>
                                          </p:stCondLst>
                                        </p:cTn>
                                        <p:tgtEl>
                                          <p:spTgt spid="29"/>
                                        </p:tgtEl>
                                        <p:attrNameLst>
                                          <p:attrName>style.visibility</p:attrName>
                                        </p:attrNameLst>
                                      </p:cBhvr>
                                      <p:to>
                                        <p:strVal val="visible"/>
                                      </p:to>
                                    </p:set>
                                    <p:animEffect transition="in" filter="fade">
                                      <p:cBhvr>
                                        <p:cTn id="76" dur="2000"/>
                                        <p:tgtEl>
                                          <p:spTgt spid="29"/>
                                        </p:tgtEl>
                                      </p:cBhvr>
                                    </p:animEffect>
                                    <p:anim calcmode="lin" valueType="num">
                                      <p:cBhvr>
                                        <p:cTn id="77" dur="2000" fill="hold"/>
                                        <p:tgtEl>
                                          <p:spTgt spid="29"/>
                                        </p:tgtEl>
                                        <p:attrNameLst>
                                          <p:attrName>ppt_w</p:attrName>
                                        </p:attrNameLst>
                                      </p:cBhvr>
                                      <p:tavLst>
                                        <p:tav tm="0" fmla="#ppt_w*sin(2.5*pi*$)">
                                          <p:val>
                                            <p:fltVal val="0"/>
                                          </p:val>
                                        </p:tav>
                                        <p:tav tm="100000">
                                          <p:val>
                                            <p:fltVal val="1"/>
                                          </p:val>
                                        </p:tav>
                                      </p:tavLst>
                                    </p:anim>
                                    <p:anim calcmode="lin" valueType="num">
                                      <p:cBhvr>
                                        <p:cTn id="78" dur="2000" fill="hold"/>
                                        <p:tgtEl>
                                          <p:spTgt spid="29"/>
                                        </p:tgtEl>
                                        <p:attrNameLst>
                                          <p:attrName>ppt_h</p:attrName>
                                        </p:attrNameLst>
                                      </p:cBhvr>
                                      <p:tavLst>
                                        <p:tav tm="0">
                                          <p:val>
                                            <p:strVal val="#ppt_h"/>
                                          </p:val>
                                        </p:tav>
                                        <p:tav tm="100000">
                                          <p:val>
                                            <p:strVal val="#ppt_h"/>
                                          </p:val>
                                        </p:tav>
                                      </p:tavLst>
                                    </p:anim>
                                  </p:childTnLst>
                                </p:cTn>
                              </p:par>
                              <p:par>
                                <p:cTn id="79" presetID="45" presetClass="entr" presetSubtype="0" fill="hold" nodeType="withEffect">
                                  <p:stCondLst>
                                    <p:cond delay="0"/>
                                  </p:stCondLst>
                                  <p:childTnLst>
                                    <p:set>
                                      <p:cBhvr>
                                        <p:cTn id="80" dur="1" fill="hold">
                                          <p:stCondLst>
                                            <p:cond delay="0"/>
                                          </p:stCondLst>
                                        </p:cTn>
                                        <p:tgtEl>
                                          <p:spTgt spid="47"/>
                                        </p:tgtEl>
                                        <p:attrNameLst>
                                          <p:attrName>style.visibility</p:attrName>
                                        </p:attrNameLst>
                                      </p:cBhvr>
                                      <p:to>
                                        <p:strVal val="visible"/>
                                      </p:to>
                                    </p:set>
                                    <p:animEffect transition="in" filter="fade">
                                      <p:cBhvr>
                                        <p:cTn id="81" dur="2000"/>
                                        <p:tgtEl>
                                          <p:spTgt spid="47"/>
                                        </p:tgtEl>
                                      </p:cBhvr>
                                    </p:animEffect>
                                    <p:anim calcmode="lin" valueType="num">
                                      <p:cBhvr>
                                        <p:cTn id="82" dur="2000" fill="hold"/>
                                        <p:tgtEl>
                                          <p:spTgt spid="47"/>
                                        </p:tgtEl>
                                        <p:attrNameLst>
                                          <p:attrName>ppt_w</p:attrName>
                                        </p:attrNameLst>
                                      </p:cBhvr>
                                      <p:tavLst>
                                        <p:tav tm="0" fmla="#ppt_w*sin(2.5*pi*$)">
                                          <p:val>
                                            <p:fltVal val="0"/>
                                          </p:val>
                                        </p:tav>
                                        <p:tav tm="100000">
                                          <p:val>
                                            <p:fltVal val="1"/>
                                          </p:val>
                                        </p:tav>
                                      </p:tavLst>
                                    </p:anim>
                                    <p:anim calcmode="lin" valueType="num">
                                      <p:cBhvr>
                                        <p:cTn id="83" dur="2000" fill="hold"/>
                                        <p:tgtEl>
                                          <p:spTgt spid="47"/>
                                        </p:tgtEl>
                                        <p:attrNameLst>
                                          <p:attrName>ppt_h</p:attrName>
                                        </p:attrNameLst>
                                      </p:cBhvr>
                                      <p:tavLst>
                                        <p:tav tm="0">
                                          <p:val>
                                            <p:strVal val="#ppt_h"/>
                                          </p:val>
                                        </p:tav>
                                        <p:tav tm="100000">
                                          <p:val>
                                            <p:strVal val="#ppt_h"/>
                                          </p:val>
                                        </p:tav>
                                      </p:tavLst>
                                    </p:anim>
                                  </p:childTnLst>
                                </p:cTn>
                              </p:par>
                              <p:par>
                                <p:cTn id="84" presetID="45" presetClass="entr" presetSubtype="0" fill="hold" nodeType="withEffect">
                                  <p:stCondLst>
                                    <p:cond delay="0"/>
                                  </p:stCondLst>
                                  <p:childTnLst>
                                    <p:set>
                                      <p:cBhvr>
                                        <p:cTn id="85" dur="1" fill="hold">
                                          <p:stCondLst>
                                            <p:cond delay="0"/>
                                          </p:stCondLst>
                                        </p:cTn>
                                        <p:tgtEl>
                                          <p:spTgt spid="50"/>
                                        </p:tgtEl>
                                        <p:attrNameLst>
                                          <p:attrName>style.visibility</p:attrName>
                                        </p:attrNameLst>
                                      </p:cBhvr>
                                      <p:to>
                                        <p:strVal val="visible"/>
                                      </p:to>
                                    </p:set>
                                    <p:animEffect transition="in" filter="fade">
                                      <p:cBhvr>
                                        <p:cTn id="86" dur="2000"/>
                                        <p:tgtEl>
                                          <p:spTgt spid="50"/>
                                        </p:tgtEl>
                                      </p:cBhvr>
                                    </p:animEffect>
                                    <p:anim calcmode="lin" valueType="num">
                                      <p:cBhvr>
                                        <p:cTn id="87" dur="2000" fill="hold"/>
                                        <p:tgtEl>
                                          <p:spTgt spid="50"/>
                                        </p:tgtEl>
                                        <p:attrNameLst>
                                          <p:attrName>ppt_w</p:attrName>
                                        </p:attrNameLst>
                                      </p:cBhvr>
                                      <p:tavLst>
                                        <p:tav tm="0" fmla="#ppt_w*sin(2.5*pi*$)">
                                          <p:val>
                                            <p:fltVal val="0"/>
                                          </p:val>
                                        </p:tav>
                                        <p:tav tm="100000">
                                          <p:val>
                                            <p:fltVal val="1"/>
                                          </p:val>
                                        </p:tav>
                                      </p:tavLst>
                                    </p:anim>
                                    <p:anim calcmode="lin" valueType="num">
                                      <p:cBhvr>
                                        <p:cTn id="88" dur="2000" fill="hold"/>
                                        <p:tgtEl>
                                          <p:spTgt spid="50"/>
                                        </p:tgtEl>
                                        <p:attrNameLst>
                                          <p:attrName>ppt_h</p:attrName>
                                        </p:attrNameLst>
                                      </p:cBhvr>
                                      <p:tavLst>
                                        <p:tav tm="0">
                                          <p:val>
                                            <p:strVal val="#ppt_h"/>
                                          </p:val>
                                        </p:tav>
                                        <p:tav tm="100000">
                                          <p:val>
                                            <p:strVal val="#ppt_h"/>
                                          </p:val>
                                        </p:tav>
                                      </p:tavLst>
                                    </p:anim>
                                  </p:childTnLst>
                                </p:cTn>
                              </p:par>
                              <p:par>
                                <p:cTn id="89" presetID="45" presetClass="entr" presetSubtype="0" fill="hold" nodeType="withEffect">
                                  <p:stCondLst>
                                    <p:cond delay="0"/>
                                  </p:stCondLst>
                                  <p:childTnLst>
                                    <p:set>
                                      <p:cBhvr>
                                        <p:cTn id="90" dur="1" fill="hold">
                                          <p:stCondLst>
                                            <p:cond delay="0"/>
                                          </p:stCondLst>
                                        </p:cTn>
                                        <p:tgtEl>
                                          <p:spTgt spid="43"/>
                                        </p:tgtEl>
                                        <p:attrNameLst>
                                          <p:attrName>style.visibility</p:attrName>
                                        </p:attrNameLst>
                                      </p:cBhvr>
                                      <p:to>
                                        <p:strVal val="visible"/>
                                      </p:to>
                                    </p:set>
                                    <p:animEffect transition="in" filter="fade">
                                      <p:cBhvr>
                                        <p:cTn id="91" dur="2000"/>
                                        <p:tgtEl>
                                          <p:spTgt spid="43"/>
                                        </p:tgtEl>
                                      </p:cBhvr>
                                    </p:animEffect>
                                    <p:anim calcmode="lin" valueType="num">
                                      <p:cBhvr>
                                        <p:cTn id="92" dur="2000" fill="hold"/>
                                        <p:tgtEl>
                                          <p:spTgt spid="43"/>
                                        </p:tgtEl>
                                        <p:attrNameLst>
                                          <p:attrName>ppt_w</p:attrName>
                                        </p:attrNameLst>
                                      </p:cBhvr>
                                      <p:tavLst>
                                        <p:tav tm="0" fmla="#ppt_w*sin(2.5*pi*$)">
                                          <p:val>
                                            <p:fltVal val="0"/>
                                          </p:val>
                                        </p:tav>
                                        <p:tav tm="100000">
                                          <p:val>
                                            <p:fltVal val="1"/>
                                          </p:val>
                                        </p:tav>
                                      </p:tavLst>
                                    </p:anim>
                                    <p:anim calcmode="lin" valueType="num">
                                      <p:cBhvr>
                                        <p:cTn id="93" dur="2000" fill="hold"/>
                                        <p:tgtEl>
                                          <p:spTgt spid="43"/>
                                        </p:tgtEl>
                                        <p:attrNameLst>
                                          <p:attrName>ppt_h</p:attrName>
                                        </p:attrNameLst>
                                      </p:cBhvr>
                                      <p:tavLst>
                                        <p:tav tm="0">
                                          <p:val>
                                            <p:strVal val="#ppt_h"/>
                                          </p:val>
                                        </p:tav>
                                        <p:tav tm="100000">
                                          <p:val>
                                            <p:strVal val="#ppt_h"/>
                                          </p:val>
                                        </p:tav>
                                      </p:tavLst>
                                    </p:anim>
                                  </p:childTnLst>
                                </p:cTn>
                              </p:par>
                            </p:childTnLst>
                          </p:cTn>
                        </p:par>
                      </p:childTnLst>
                    </p:cTn>
                  </p:par>
                  <p:par>
                    <p:cTn id="94" fill="hold">
                      <p:stCondLst>
                        <p:cond delay="indefinite"/>
                      </p:stCondLst>
                      <p:childTnLst>
                        <p:par>
                          <p:cTn id="95" fill="hold">
                            <p:stCondLst>
                              <p:cond delay="0"/>
                            </p:stCondLst>
                            <p:childTnLst>
                              <p:par>
                                <p:cTn id="96" presetID="42" presetClass="entr" presetSubtype="0" fill="hold" nodeType="clickEffect">
                                  <p:stCondLst>
                                    <p:cond delay="0"/>
                                  </p:stCondLst>
                                  <p:childTnLst>
                                    <p:set>
                                      <p:cBhvr>
                                        <p:cTn id="97" dur="1" fill="hold">
                                          <p:stCondLst>
                                            <p:cond delay="0"/>
                                          </p:stCondLst>
                                        </p:cTn>
                                        <p:tgtEl>
                                          <p:spTgt spid="6"/>
                                        </p:tgtEl>
                                        <p:attrNameLst>
                                          <p:attrName>style.visibility</p:attrName>
                                        </p:attrNameLst>
                                      </p:cBhvr>
                                      <p:to>
                                        <p:strVal val="visible"/>
                                      </p:to>
                                    </p:set>
                                    <p:animEffect transition="in" filter="fade">
                                      <p:cBhvr>
                                        <p:cTn id="98" dur="1000"/>
                                        <p:tgtEl>
                                          <p:spTgt spid="6"/>
                                        </p:tgtEl>
                                      </p:cBhvr>
                                    </p:animEffect>
                                    <p:anim calcmode="lin" valueType="num">
                                      <p:cBhvr>
                                        <p:cTn id="99" dur="1000" fill="hold"/>
                                        <p:tgtEl>
                                          <p:spTgt spid="6"/>
                                        </p:tgtEl>
                                        <p:attrNameLst>
                                          <p:attrName>ppt_x</p:attrName>
                                        </p:attrNameLst>
                                      </p:cBhvr>
                                      <p:tavLst>
                                        <p:tav tm="0">
                                          <p:val>
                                            <p:strVal val="#ppt_x"/>
                                          </p:val>
                                        </p:tav>
                                        <p:tav tm="100000">
                                          <p:val>
                                            <p:strVal val="#ppt_x"/>
                                          </p:val>
                                        </p:tav>
                                      </p:tavLst>
                                    </p:anim>
                                    <p:anim calcmode="lin" valueType="num">
                                      <p:cBhvr>
                                        <p:cTn id="10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10" presetClass="entr" presetSubtype="0" fill="hold" grpId="0" nodeType="clickEffect">
                                  <p:stCondLst>
                                    <p:cond delay="0"/>
                                  </p:stCondLst>
                                  <p:childTnLst>
                                    <p:set>
                                      <p:cBhvr>
                                        <p:cTn id="104" dur="1" fill="hold">
                                          <p:stCondLst>
                                            <p:cond delay="0"/>
                                          </p:stCondLst>
                                        </p:cTn>
                                        <p:tgtEl>
                                          <p:spTgt spid="8"/>
                                        </p:tgtEl>
                                        <p:attrNameLst>
                                          <p:attrName>style.visibility</p:attrName>
                                        </p:attrNameLst>
                                      </p:cBhvr>
                                      <p:to>
                                        <p:strVal val="visible"/>
                                      </p:to>
                                    </p:set>
                                    <p:animEffect transition="in" filter="fade">
                                      <p:cBhvr>
                                        <p:cTn id="105" dur="500"/>
                                        <p:tgtEl>
                                          <p:spTgt spid="8"/>
                                        </p:tgtEl>
                                      </p:cBhvr>
                                    </p:animEffect>
                                  </p:childTnLst>
                                </p:cTn>
                              </p:par>
                            </p:childTnLst>
                          </p:cTn>
                        </p:par>
                      </p:childTnLst>
                    </p:cTn>
                  </p:par>
                  <p:par>
                    <p:cTn id="106" fill="hold">
                      <p:stCondLst>
                        <p:cond delay="indefinite"/>
                      </p:stCondLst>
                      <p:childTnLst>
                        <p:par>
                          <p:cTn id="107" fill="hold">
                            <p:stCondLst>
                              <p:cond delay="0"/>
                            </p:stCondLst>
                            <p:childTnLst>
                              <p:par>
                                <p:cTn id="108" presetID="10" presetClass="entr" presetSubtype="0" fill="hold" nodeType="clickEffect">
                                  <p:stCondLst>
                                    <p:cond delay="0"/>
                                  </p:stCondLst>
                                  <p:childTnLst>
                                    <p:set>
                                      <p:cBhvr>
                                        <p:cTn id="109" dur="1" fill="hold">
                                          <p:stCondLst>
                                            <p:cond delay="0"/>
                                          </p:stCondLst>
                                        </p:cTn>
                                        <p:tgtEl>
                                          <p:spTgt spid="42"/>
                                        </p:tgtEl>
                                        <p:attrNameLst>
                                          <p:attrName>style.visibility</p:attrName>
                                        </p:attrNameLst>
                                      </p:cBhvr>
                                      <p:to>
                                        <p:strVal val="visible"/>
                                      </p:to>
                                    </p:set>
                                    <p:animEffect transition="in" filter="fade">
                                      <p:cBhvr>
                                        <p:cTn id="110"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1185441-25F8-4BC6-8EFC-3DEC47FEBBD3}"/>
              </a:ext>
            </a:extLst>
          </p:cNvPr>
          <p:cNvSpPr>
            <a:spLocks noGrp="1"/>
          </p:cNvSpPr>
          <p:nvPr>
            <p:ph type="title"/>
          </p:nvPr>
        </p:nvSpPr>
        <p:spPr/>
        <p:txBody>
          <a:bodyPr>
            <a:normAutofit/>
          </a:bodyPr>
          <a:lstStyle/>
          <a:p>
            <a:r>
              <a:rPr lang="en-US" dirty="0"/>
              <a:t>10 Golden Rules</a:t>
            </a:r>
          </a:p>
        </p:txBody>
      </p:sp>
      <p:sp>
        <p:nvSpPr>
          <p:cNvPr id="5" name="Content Placeholder 4">
            <a:extLst>
              <a:ext uri="{FF2B5EF4-FFF2-40B4-BE49-F238E27FC236}">
                <a16:creationId xmlns:a16="http://schemas.microsoft.com/office/drawing/2014/main" id="{8529DF0E-A8CD-4559-8471-6A08D5FF7389}"/>
              </a:ext>
            </a:extLst>
          </p:cNvPr>
          <p:cNvSpPr>
            <a:spLocks noGrp="1"/>
          </p:cNvSpPr>
          <p:nvPr>
            <p:ph idx="1"/>
          </p:nvPr>
        </p:nvSpPr>
        <p:spPr>
          <a:xfrm>
            <a:off x="1855145" y="2233834"/>
            <a:ext cx="2514600" cy="2715995"/>
          </a:xfrm>
        </p:spPr>
        <p:txBody>
          <a:bodyPr>
            <a:normAutofit/>
          </a:bodyPr>
          <a:lstStyle/>
          <a:p>
            <a:endParaRPr lang="en-US" sz="2400" dirty="0"/>
          </a:p>
          <a:p>
            <a:endParaRPr lang="en-US" sz="2400" dirty="0"/>
          </a:p>
        </p:txBody>
      </p:sp>
      <p:graphicFrame>
        <p:nvGraphicFramePr>
          <p:cNvPr id="9" name="Diagram 8">
            <a:extLst>
              <a:ext uri="{FF2B5EF4-FFF2-40B4-BE49-F238E27FC236}">
                <a16:creationId xmlns:a16="http://schemas.microsoft.com/office/drawing/2014/main" id="{7A1566DE-0517-4B5A-87BF-DCACD4C69D9A}"/>
              </a:ext>
            </a:extLst>
          </p:cNvPr>
          <p:cNvGraphicFramePr/>
          <p:nvPr>
            <p:extLst>
              <p:ext uri="{D42A27DB-BD31-4B8C-83A1-F6EECF244321}">
                <p14:modId xmlns:p14="http://schemas.microsoft.com/office/powerpoint/2010/main" val="2347039931"/>
              </p:ext>
            </p:extLst>
          </p:nvPr>
        </p:nvGraphicFramePr>
        <p:xfrm>
          <a:off x="-506658" y="1463654"/>
          <a:ext cx="7200000" cy="4680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Content Placeholder 4">
            <a:extLst>
              <a:ext uri="{FF2B5EF4-FFF2-40B4-BE49-F238E27FC236}">
                <a16:creationId xmlns:a16="http://schemas.microsoft.com/office/drawing/2014/main" id="{CA38122D-8354-4CB0-B477-FEA49323BD0F}"/>
              </a:ext>
            </a:extLst>
          </p:cNvPr>
          <p:cNvSpPr txBox="1">
            <a:spLocks/>
          </p:cNvSpPr>
          <p:nvPr/>
        </p:nvSpPr>
        <p:spPr>
          <a:xfrm>
            <a:off x="1258518" y="1030096"/>
            <a:ext cx="10346579" cy="521924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Wingdings" panose="05000000000000000000" pitchFamily="2" charset="2"/>
              <a:buChar char="§"/>
              <a:defRPr sz="2800" kern="1200">
                <a:solidFill>
                  <a:schemeClr val="tx1"/>
                </a:solidFill>
                <a:latin typeface="+mj-lt"/>
                <a:ea typeface="+mn-ea"/>
                <a:cs typeface="+mn-cs"/>
              </a:defRPr>
            </a:lvl1pPr>
            <a:lvl2pPr marL="457200" indent="-228600" algn="l" defTabSz="914400" rtl="0" eaLnBrk="1" latinLnBrk="0" hangingPunct="1">
              <a:lnSpc>
                <a:spcPct val="90000"/>
              </a:lnSpc>
              <a:spcBef>
                <a:spcPts val="500"/>
              </a:spcBef>
              <a:buFont typeface="Wingdings" panose="05000000000000000000" pitchFamily="2" charset="2"/>
              <a:buChar char="§"/>
              <a:defRPr sz="2400" kern="1200">
                <a:solidFill>
                  <a:schemeClr val="tx1"/>
                </a:solidFill>
                <a:latin typeface="+mj-lt"/>
                <a:ea typeface="+mn-ea"/>
                <a:cs typeface="+mn-cs"/>
              </a:defRPr>
            </a:lvl2pPr>
            <a:lvl3pPr marL="685800" indent="-174625" algn="l" defTabSz="914400" rtl="0" eaLnBrk="1" latinLnBrk="0" hangingPunct="1">
              <a:lnSpc>
                <a:spcPct val="90000"/>
              </a:lnSpc>
              <a:spcBef>
                <a:spcPts val="500"/>
              </a:spcBef>
              <a:buFont typeface="Wingdings" panose="05000000000000000000" pitchFamily="2" charset="2"/>
              <a:buChar char="§"/>
              <a:defRPr sz="2000" kern="1200">
                <a:solidFill>
                  <a:schemeClr val="tx1"/>
                </a:solidFill>
                <a:latin typeface="+mj-lt"/>
                <a:ea typeface="+mn-ea"/>
                <a:cs typeface="+mn-cs"/>
              </a:defRPr>
            </a:lvl3pPr>
            <a:lvl4pPr marL="860425" indent="-174625"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j-lt"/>
                <a:ea typeface="+mn-ea"/>
                <a:cs typeface="+mn-cs"/>
              </a:defRPr>
            </a:lvl4pPr>
            <a:lvl5pPr marL="1033463" indent="-173038"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n w="0"/>
                <a:effectLst>
                  <a:outerShdw blurRad="38100" dist="19050" dir="2700000" algn="tl" rotWithShape="0">
                    <a:schemeClr val="dk1">
                      <a:alpha val="40000"/>
                    </a:schemeClr>
                  </a:outerShdw>
                </a:effectLst>
              </a:rPr>
              <a:t>                  </a:t>
            </a:r>
            <a:r>
              <a:rPr lang="en-US" sz="2400" b="1" dirty="0">
                <a:ln w="0"/>
                <a:solidFill>
                  <a:srgbClr val="00B050"/>
                </a:solidFill>
                <a:effectLst>
                  <a:outerShdw blurRad="38100" dist="19050" dir="2700000" algn="tl" rotWithShape="0">
                    <a:schemeClr val="dk1">
                      <a:alpha val="40000"/>
                    </a:schemeClr>
                  </a:outerShdw>
                </a:effectLst>
              </a:rPr>
              <a:t>ALWAYS</a:t>
            </a:r>
            <a:r>
              <a:rPr lang="en-US" sz="2400" dirty="0">
                <a:ln w="0"/>
                <a:effectLst>
                  <a:outerShdw blurRad="38100" dist="19050" dir="2700000" algn="tl" rotWithShape="0">
                    <a:schemeClr val="dk1">
                      <a:alpha val="40000"/>
                    </a:schemeClr>
                  </a:outerShdw>
                </a:effectLst>
              </a:rPr>
              <a:t>                                                        </a:t>
            </a:r>
            <a:r>
              <a:rPr lang="en-US" sz="2400" b="1" dirty="0">
                <a:ln w="0"/>
                <a:solidFill>
                  <a:srgbClr val="FF0000"/>
                </a:solidFill>
                <a:effectLst>
                  <a:outerShdw blurRad="38100" dist="19050" dir="2700000" algn="tl" rotWithShape="0">
                    <a:schemeClr val="dk1">
                      <a:alpha val="40000"/>
                    </a:schemeClr>
                  </a:outerShdw>
                </a:effectLst>
              </a:rPr>
              <a:t>NEVER</a:t>
            </a:r>
          </a:p>
        </p:txBody>
      </p:sp>
      <p:sp>
        <p:nvSpPr>
          <p:cNvPr id="32" name="Slide Number Placeholder 31">
            <a:extLst>
              <a:ext uri="{FF2B5EF4-FFF2-40B4-BE49-F238E27FC236}">
                <a16:creationId xmlns:a16="http://schemas.microsoft.com/office/drawing/2014/main" id="{1241E6F5-10ED-461B-83E1-3960EB26CFB3}"/>
              </a:ext>
            </a:extLst>
          </p:cNvPr>
          <p:cNvSpPr>
            <a:spLocks noGrp="1"/>
          </p:cNvSpPr>
          <p:nvPr>
            <p:ph type="sldNum" sz="quarter" idx="12"/>
          </p:nvPr>
        </p:nvSpPr>
        <p:spPr/>
        <p:txBody>
          <a:bodyPr/>
          <a:lstStyle/>
          <a:p>
            <a:fld id="{100BBE8A-1947-4B10-9E5B-3747E21D95A1}" type="slidenum">
              <a:rPr lang="en-US" smtClean="0"/>
              <a:t>5</a:t>
            </a:fld>
            <a:endParaRPr lang="en-US"/>
          </a:p>
        </p:txBody>
      </p:sp>
      <p:graphicFrame>
        <p:nvGraphicFramePr>
          <p:cNvPr id="11" name="Diagram 10">
            <a:extLst>
              <a:ext uri="{FF2B5EF4-FFF2-40B4-BE49-F238E27FC236}">
                <a16:creationId xmlns:a16="http://schemas.microsoft.com/office/drawing/2014/main" id="{437C24C7-1123-47E4-964A-E4A68F9F94B4}"/>
              </a:ext>
            </a:extLst>
          </p:cNvPr>
          <p:cNvGraphicFramePr/>
          <p:nvPr>
            <p:extLst>
              <p:ext uri="{D42A27DB-BD31-4B8C-83A1-F6EECF244321}">
                <p14:modId xmlns:p14="http://schemas.microsoft.com/office/powerpoint/2010/main" val="3799828431"/>
              </p:ext>
            </p:extLst>
          </p:nvPr>
        </p:nvGraphicFramePr>
        <p:xfrm>
          <a:off x="5425797" y="1463652"/>
          <a:ext cx="7200000" cy="46800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166653581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0" presetClass="entr" presetSubtype="0" fill="hold" grpId="0" nodeType="withEffect" nodePh="1">
                                  <p:stCondLst>
                                    <p:cond delay="0"/>
                                  </p:stCondLst>
                                  <p:endCondLst>
                                    <p:cond evt="begin" delay="0">
                                      <p:tn val="7"/>
                                    </p:cond>
                                  </p:endCondLst>
                                  <p:childTnLst>
                                    <p:set>
                                      <p:cBhvr>
                                        <p:cTn id="8" dur="1" fill="hold">
                                          <p:stCondLst>
                                            <p:cond delay="0"/>
                                          </p:stCondLst>
                                        </p:cTn>
                                        <p:tgtEl>
                                          <p:spTgt spid="5">
                                            <p:txEl>
                                              <p:pRg st="0" end="0"/>
                                            </p:txEl>
                                          </p:spTgt>
                                        </p:tgtEl>
                                        <p:attrNameLst>
                                          <p:attrName>style.visibility</p:attrName>
                                        </p:attrNameLst>
                                      </p:cBhvr>
                                      <p:to>
                                        <p:strVal val="visible"/>
                                      </p:to>
                                    </p:set>
                                    <p:animEffect transition="in" filter="fade">
                                      <p:cBhvr>
                                        <p:cTn id="9" dur="500"/>
                                        <p:tgtEl>
                                          <p:spTgt spid="5">
                                            <p:txEl>
                                              <p:pRg st="0" end="0"/>
                                            </p:txEl>
                                          </p:spTgt>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Graphic spid="9" grpId="0">
        <p:bldAsOne/>
      </p:bldGraphic>
      <p:bldP spid="13" grpId="0"/>
      <p:bldGraphic spid="11" grpId="0">
        <p:bldAsOne/>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1185441-25F8-4BC6-8EFC-3DEC47FEBBD3}"/>
              </a:ext>
            </a:extLst>
          </p:cNvPr>
          <p:cNvSpPr>
            <a:spLocks noGrp="1"/>
          </p:cNvSpPr>
          <p:nvPr>
            <p:ph type="title"/>
          </p:nvPr>
        </p:nvSpPr>
        <p:spPr/>
        <p:txBody>
          <a:bodyPr>
            <a:normAutofit/>
          </a:bodyPr>
          <a:lstStyle/>
          <a:p>
            <a:r>
              <a:rPr lang="en-US" dirty="0"/>
              <a:t>Smoking Policy</a:t>
            </a:r>
          </a:p>
        </p:txBody>
      </p:sp>
      <p:sp>
        <p:nvSpPr>
          <p:cNvPr id="5" name="Content Placeholder 4">
            <a:extLst>
              <a:ext uri="{FF2B5EF4-FFF2-40B4-BE49-F238E27FC236}">
                <a16:creationId xmlns:a16="http://schemas.microsoft.com/office/drawing/2014/main" id="{8529DF0E-A8CD-4559-8471-6A08D5FF7389}"/>
              </a:ext>
            </a:extLst>
          </p:cNvPr>
          <p:cNvSpPr>
            <a:spLocks noGrp="1"/>
          </p:cNvSpPr>
          <p:nvPr>
            <p:ph idx="1"/>
          </p:nvPr>
        </p:nvSpPr>
        <p:spPr>
          <a:xfrm>
            <a:off x="342900" y="1029154"/>
            <a:ext cx="7692148" cy="5219246"/>
          </a:xfrm>
        </p:spPr>
        <p:txBody>
          <a:bodyPr>
            <a:normAutofit/>
          </a:bodyPr>
          <a:lstStyle/>
          <a:p>
            <a:r>
              <a:rPr lang="en-US" sz="2000" dirty="0">
                <a:latin typeface="Arial" panose="020B0604020202020204" pitchFamily="34" charset="0"/>
                <a:cs typeface="Arial" panose="020B0604020202020204" pitchFamily="34" charset="0"/>
              </a:rPr>
              <a:t>Smoking is not permitted in any company building, accommodation room, vehicle (including hired vehicles) or client premises / site.</a:t>
            </a:r>
          </a:p>
          <a:p>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Designated smoking areas have been provided for use, and strictly to be followed</a:t>
            </a:r>
          </a:p>
        </p:txBody>
      </p:sp>
      <p:sp>
        <p:nvSpPr>
          <p:cNvPr id="7" name="Slide Number Placeholder 6">
            <a:extLst>
              <a:ext uri="{FF2B5EF4-FFF2-40B4-BE49-F238E27FC236}">
                <a16:creationId xmlns:a16="http://schemas.microsoft.com/office/drawing/2014/main" id="{07777B8D-DB73-4B66-87DB-846398652AA9}"/>
              </a:ext>
            </a:extLst>
          </p:cNvPr>
          <p:cNvSpPr>
            <a:spLocks noGrp="1"/>
          </p:cNvSpPr>
          <p:nvPr>
            <p:ph type="sldNum" sz="quarter" idx="12"/>
          </p:nvPr>
        </p:nvSpPr>
        <p:spPr/>
        <p:txBody>
          <a:bodyPr/>
          <a:lstStyle/>
          <a:p>
            <a:fld id="{100BBE8A-1947-4B10-9E5B-3747E21D95A1}" type="slidenum">
              <a:rPr lang="en-US" smtClean="0"/>
              <a:t>6</a:t>
            </a:fld>
            <a:endParaRPr lang="en-US"/>
          </a:p>
        </p:txBody>
      </p:sp>
      <p:pic>
        <p:nvPicPr>
          <p:cNvPr id="3" name="Picture 2" descr="A picture containing text, clock, vector graphics&#10;&#10;Description automatically generated">
            <a:extLst>
              <a:ext uri="{FF2B5EF4-FFF2-40B4-BE49-F238E27FC236}">
                <a16:creationId xmlns:a16="http://schemas.microsoft.com/office/drawing/2014/main" id="{ED78B963-530B-419B-9F82-7AE29AA4AADA}"/>
              </a:ext>
            </a:extLst>
          </p:cNvPr>
          <p:cNvPicPr>
            <a:picLocks noChangeAspect="1"/>
          </p:cNvPicPr>
          <p:nvPr/>
        </p:nvPicPr>
        <p:blipFill>
          <a:blip r:embed="rId3">
            <a:extLst>
              <a:ext uri="{BEBA8EAE-BF5A-486C-A8C5-ECC9F3942E4B}">
                <a14:imgProps xmlns:a14="http://schemas.microsoft.com/office/drawing/2010/main">
                  <a14:imgLayer r:embed="rId4">
                    <a14:imgEffect>
                      <a14:saturation sat="300000"/>
                    </a14:imgEffect>
                  </a14:imgLayer>
                </a14:imgProps>
              </a:ext>
              <a:ext uri="{28A0092B-C50C-407E-A947-70E740481C1C}">
                <a14:useLocalDpi xmlns:a14="http://schemas.microsoft.com/office/drawing/2010/main" val="0"/>
              </a:ext>
            </a:extLst>
          </a:blip>
          <a:stretch>
            <a:fillRect/>
          </a:stretch>
        </p:blipFill>
        <p:spPr>
          <a:xfrm>
            <a:off x="8433880" y="284733"/>
            <a:ext cx="3415220" cy="3335723"/>
          </a:xfrm>
          <a:prstGeom prst="rect">
            <a:avLst/>
          </a:prstGeom>
        </p:spPr>
      </p:pic>
      <p:pic>
        <p:nvPicPr>
          <p:cNvPr id="8" name="Picture 7" descr="A picture containing text, sign, vector graphics&#10;&#10;Description automatically generated">
            <a:extLst>
              <a:ext uri="{FF2B5EF4-FFF2-40B4-BE49-F238E27FC236}">
                <a16:creationId xmlns:a16="http://schemas.microsoft.com/office/drawing/2014/main" id="{BB1E4C74-8DF6-4EF6-9519-00C41AD3D8F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59681" y="3182541"/>
            <a:ext cx="2453091" cy="3173809"/>
          </a:xfrm>
          <a:prstGeom prst="rect">
            <a:avLst/>
          </a:prstGeom>
        </p:spPr>
      </p:pic>
      <p:pic>
        <p:nvPicPr>
          <p:cNvPr id="14" name="Picture 2">
            <a:extLst>
              <a:ext uri="{FF2B5EF4-FFF2-40B4-BE49-F238E27FC236}">
                <a16:creationId xmlns:a16="http://schemas.microsoft.com/office/drawing/2014/main" id="{84620EF2-376A-4CEF-921F-9FC4A1EEB6BF}"/>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42900" y="4252616"/>
            <a:ext cx="3708787" cy="19957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9439505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5">
                                            <p:txEl>
                                              <p:pRg st="0" end="0"/>
                                            </p:txEl>
                                          </p:spTgt>
                                        </p:tgtEl>
                                        <p:attrNameLst>
                                          <p:attrName>style.visibility</p:attrName>
                                        </p:attrNameLst>
                                      </p:cBhvr>
                                      <p:to>
                                        <p:strVal val="visible"/>
                                      </p:to>
                                    </p:set>
                                    <p:animEffect transition="in" filter="fade">
                                      <p:cBhvr>
                                        <p:cTn id="16" dur="500"/>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500"/>
                                        <p:tgtEl>
                                          <p:spTgt spid="5">
                                            <p:txEl>
                                              <p:pRg st="2" end="2"/>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1185441-25F8-4BC6-8EFC-3DEC47FEBBD3}"/>
              </a:ext>
            </a:extLst>
          </p:cNvPr>
          <p:cNvSpPr>
            <a:spLocks noGrp="1"/>
          </p:cNvSpPr>
          <p:nvPr>
            <p:ph type="title"/>
          </p:nvPr>
        </p:nvSpPr>
        <p:spPr/>
        <p:txBody>
          <a:bodyPr>
            <a:normAutofit/>
          </a:bodyPr>
          <a:lstStyle/>
          <a:p>
            <a:r>
              <a:rPr lang="en-US" dirty="0">
                <a:latin typeface="Arial" panose="020B0604020202020204" pitchFamily="34" charset="0"/>
                <a:cs typeface="Arial" panose="020B0604020202020204" pitchFamily="34" charset="0"/>
              </a:rPr>
              <a:t>A</a:t>
            </a:r>
            <a:r>
              <a:rPr lang="en-US" sz="3600" dirty="0">
                <a:latin typeface="Arial" panose="020B0604020202020204" pitchFamily="34" charset="0"/>
                <a:cs typeface="Arial" panose="020B0604020202020204" pitchFamily="34" charset="0"/>
              </a:rPr>
              <a:t>lcohol</a:t>
            </a:r>
            <a:r>
              <a:rPr lang="en-US" dirty="0">
                <a:latin typeface="Arial" panose="020B0604020202020204" pitchFamily="34" charset="0"/>
                <a:cs typeface="Arial" panose="020B0604020202020204" pitchFamily="34" charset="0"/>
              </a:rPr>
              <a:t> &amp;</a:t>
            </a:r>
            <a:r>
              <a:rPr lang="en-US" sz="3600"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D</a:t>
            </a:r>
            <a:r>
              <a:rPr lang="en-US" sz="3600" dirty="0">
                <a:latin typeface="Arial" panose="020B0604020202020204" pitchFamily="34" charset="0"/>
                <a:cs typeface="Arial" panose="020B0604020202020204" pitchFamily="34" charset="0"/>
              </a:rPr>
              <a:t>rugs</a:t>
            </a:r>
            <a:r>
              <a:rPr lang="en-US" dirty="0"/>
              <a:t> Abuse Policy</a:t>
            </a:r>
          </a:p>
        </p:txBody>
      </p:sp>
      <p:sp>
        <p:nvSpPr>
          <p:cNvPr id="5" name="Content Placeholder 4">
            <a:extLst>
              <a:ext uri="{FF2B5EF4-FFF2-40B4-BE49-F238E27FC236}">
                <a16:creationId xmlns:a16="http://schemas.microsoft.com/office/drawing/2014/main" id="{8529DF0E-A8CD-4559-8471-6A08D5FF7389}"/>
              </a:ext>
            </a:extLst>
          </p:cNvPr>
          <p:cNvSpPr>
            <a:spLocks noGrp="1"/>
          </p:cNvSpPr>
          <p:nvPr>
            <p:ph idx="1"/>
          </p:nvPr>
        </p:nvSpPr>
        <p:spPr>
          <a:xfrm>
            <a:off x="6335159" y="1029154"/>
            <a:ext cx="5454218" cy="5219246"/>
          </a:xfrm>
        </p:spPr>
        <p:txBody>
          <a:bodyPr>
            <a:normAutofit/>
          </a:bodyPr>
          <a:lstStyle/>
          <a:p>
            <a:pPr>
              <a:lnSpc>
                <a:spcPct val="100000"/>
              </a:lnSpc>
            </a:pPr>
            <a:r>
              <a:rPr lang="en-US" sz="2000" dirty="0">
                <a:latin typeface="Arial" panose="020B0604020202020204" pitchFamily="34" charset="0"/>
                <a:cs typeface="Arial" panose="020B0604020202020204" pitchFamily="34" charset="0"/>
              </a:rPr>
              <a:t>Do not report to work under the influence of alcohol, drugs or any other substance!!</a:t>
            </a:r>
          </a:p>
          <a:p>
            <a:pPr>
              <a:lnSpc>
                <a:spcPct val="100000"/>
              </a:lnSpc>
            </a:pPr>
            <a:endParaRPr lang="en-US" sz="2000" dirty="0">
              <a:latin typeface="Arial" panose="020B0604020202020204" pitchFamily="34" charset="0"/>
              <a:cs typeface="Arial" panose="020B0604020202020204" pitchFamily="34" charset="0"/>
            </a:endParaRPr>
          </a:p>
          <a:p>
            <a:pPr>
              <a:lnSpc>
                <a:spcPct val="100000"/>
              </a:lnSpc>
            </a:pPr>
            <a:r>
              <a:rPr lang="en-US" sz="2000" dirty="0">
                <a:latin typeface="Arial" panose="020B0604020202020204" pitchFamily="34" charset="0"/>
                <a:cs typeface="Arial" panose="020B0604020202020204" pitchFamily="34" charset="0"/>
              </a:rPr>
              <a:t>Make your supervisor is aware if you are taking prescription drugs that could affect your ability to work safely.</a:t>
            </a:r>
          </a:p>
          <a:p>
            <a:pPr marL="0" indent="0">
              <a:lnSpc>
                <a:spcPct val="100000"/>
              </a:lnSpc>
              <a:buNone/>
            </a:pPr>
            <a:endParaRPr lang="en-US" sz="2000" dirty="0">
              <a:latin typeface="Arial" panose="020B0604020202020204" pitchFamily="34" charset="0"/>
              <a:cs typeface="Arial" panose="020B0604020202020204" pitchFamily="34" charset="0"/>
            </a:endParaRPr>
          </a:p>
          <a:p>
            <a:pPr>
              <a:lnSpc>
                <a:spcPct val="100000"/>
              </a:lnSpc>
            </a:pPr>
            <a:r>
              <a:rPr lang="en-US" sz="2000" dirty="0">
                <a:latin typeface="Arial" panose="020B0604020202020204" pitchFamily="34" charset="0"/>
                <a:cs typeface="Arial" panose="020B0604020202020204" pitchFamily="34" charset="0"/>
              </a:rPr>
              <a:t>You may be subject to screening by the company and by clients on their sites.</a:t>
            </a:r>
          </a:p>
          <a:p>
            <a:pPr>
              <a:lnSpc>
                <a:spcPct val="100000"/>
              </a:lnSpc>
            </a:pPr>
            <a:r>
              <a:rPr lang="en-US" sz="2000" dirty="0">
                <a:solidFill>
                  <a:srgbClr val="FF0000"/>
                </a:solidFill>
                <a:latin typeface="Arial" panose="020B0604020202020204" pitchFamily="34" charset="0"/>
                <a:cs typeface="Arial" panose="020B0604020202020204" pitchFamily="34" charset="0"/>
              </a:rPr>
              <a:t>Consequences of violation detailing the disciplinary actions that will be taken if the policy is breached</a:t>
            </a:r>
            <a:r>
              <a:rPr lang="en-US" sz="2000" dirty="0">
                <a:latin typeface="Arial" panose="020B0604020202020204" pitchFamily="34" charset="0"/>
                <a:cs typeface="Arial" panose="020B0604020202020204" pitchFamily="34" charset="0"/>
              </a:rPr>
              <a:t>.</a:t>
            </a:r>
          </a:p>
          <a:p>
            <a:pPr marL="0" indent="0">
              <a:lnSpc>
                <a:spcPct val="100000"/>
              </a:lnSpc>
              <a:buNone/>
            </a:pPr>
            <a:endParaRPr lang="en-US" sz="2000" dirty="0">
              <a:latin typeface="Arial" panose="020B0604020202020204" pitchFamily="34" charset="0"/>
              <a:cs typeface="Arial" panose="020B0604020202020204" pitchFamily="34" charset="0"/>
            </a:endParaRPr>
          </a:p>
        </p:txBody>
      </p:sp>
      <p:sp>
        <p:nvSpPr>
          <p:cNvPr id="7" name="Slide Number Placeholder 6">
            <a:extLst>
              <a:ext uri="{FF2B5EF4-FFF2-40B4-BE49-F238E27FC236}">
                <a16:creationId xmlns:a16="http://schemas.microsoft.com/office/drawing/2014/main" id="{07777B8D-DB73-4B66-87DB-846398652AA9}"/>
              </a:ext>
            </a:extLst>
          </p:cNvPr>
          <p:cNvSpPr>
            <a:spLocks noGrp="1"/>
          </p:cNvSpPr>
          <p:nvPr>
            <p:ph type="sldNum" sz="quarter" idx="12"/>
          </p:nvPr>
        </p:nvSpPr>
        <p:spPr/>
        <p:txBody>
          <a:bodyPr/>
          <a:lstStyle/>
          <a:p>
            <a:fld id="{100BBE8A-1947-4B10-9E5B-3747E21D95A1}" type="slidenum">
              <a:rPr lang="en-US" smtClean="0"/>
              <a:t>7</a:t>
            </a:fld>
            <a:endParaRPr lang="en-US"/>
          </a:p>
        </p:txBody>
      </p:sp>
      <p:pic>
        <p:nvPicPr>
          <p:cNvPr id="3" name="Picture 2" descr="A picture containing text, sign, outdoor, pole&#10;&#10;Description automatically generated">
            <a:extLst>
              <a:ext uri="{FF2B5EF4-FFF2-40B4-BE49-F238E27FC236}">
                <a16:creationId xmlns:a16="http://schemas.microsoft.com/office/drawing/2014/main" id="{231AEF96-7A48-49DD-BE95-95EAB87BA5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8820" y="1177046"/>
            <a:ext cx="2730894" cy="2730894"/>
          </a:xfrm>
          <a:prstGeom prst="rect">
            <a:avLst/>
          </a:prstGeom>
        </p:spPr>
      </p:pic>
      <p:pic>
        <p:nvPicPr>
          <p:cNvPr id="8" name="Picture 7" descr="Text&#10;&#10;Description automatically generated">
            <a:extLst>
              <a:ext uri="{FF2B5EF4-FFF2-40B4-BE49-F238E27FC236}">
                <a16:creationId xmlns:a16="http://schemas.microsoft.com/office/drawing/2014/main" id="{49C1E7B9-7EAF-4C12-BC0A-BAA88699CE93}"/>
              </a:ext>
            </a:extLst>
          </p:cNvPr>
          <p:cNvPicPr>
            <a:picLocks noChangeAspect="1"/>
          </p:cNvPicPr>
          <p:nvPr/>
        </p:nvPicPr>
        <p:blipFill rotWithShape="1">
          <a:blip r:embed="rId4">
            <a:extLst>
              <a:ext uri="{28A0092B-C50C-407E-A947-70E740481C1C}">
                <a14:useLocalDpi xmlns:a14="http://schemas.microsoft.com/office/drawing/2010/main" val="0"/>
              </a:ext>
            </a:extLst>
          </a:blip>
          <a:srcRect l="3412" t="16893" r="2177" b="9835"/>
          <a:stretch/>
        </p:blipFill>
        <p:spPr>
          <a:xfrm>
            <a:off x="1355333" y="4081558"/>
            <a:ext cx="4046707" cy="2198451"/>
          </a:xfrm>
          <a:prstGeom prst="rect">
            <a:avLst/>
          </a:prstGeom>
        </p:spPr>
      </p:pic>
    </p:spTree>
    <p:extLst>
      <p:ext uri="{BB962C8B-B14F-4D97-AF65-F5344CB8AC3E}">
        <p14:creationId xmlns:p14="http://schemas.microsoft.com/office/powerpoint/2010/main" val="4196256291"/>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Effect transition="in" filter="fade">
                                      <p:cBhvr>
                                        <p:cTn id="14" dur="500"/>
                                        <p:tgtEl>
                                          <p:spTgt spid="5">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Effect transition="in" filter="fade">
                                      <p:cBhvr>
                                        <p:cTn id="19" dur="500"/>
                                        <p:tgtEl>
                                          <p:spTgt spid="5">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5">
                                            <p:txEl>
                                              <p:pRg st="4" end="4"/>
                                            </p:txEl>
                                          </p:spTgt>
                                        </p:tgtEl>
                                        <p:attrNameLst>
                                          <p:attrName>style.visibility</p:attrName>
                                        </p:attrNameLst>
                                      </p:cBhvr>
                                      <p:to>
                                        <p:strVal val="visible"/>
                                      </p:to>
                                    </p:set>
                                    <p:animEffect transition="in" filter="fade">
                                      <p:cBhvr>
                                        <p:cTn id="24" dur="500"/>
                                        <p:tgtEl>
                                          <p:spTgt spid="5">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5">
                                            <p:txEl>
                                              <p:pRg st="5" end="5"/>
                                            </p:txEl>
                                          </p:spTgt>
                                        </p:tgtEl>
                                        <p:attrNameLst>
                                          <p:attrName>style.visibility</p:attrName>
                                        </p:attrNameLst>
                                      </p:cBhvr>
                                      <p:to>
                                        <p:strVal val="visible"/>
                                      </p:to>
                                    </p:set>
                                    <p:animEffect transition="in" filter="fade">
                                      <p:cBhvr>
                                        <p:cTn id="29" dur="500"/>
                                        <p:tgtEl>
                                          <p:spTgt spid="5">
                                            <p:txEl>
                                              <p:pRg st="5" end="5"/>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hite figurine holding a blue box&#10;&#10;Description automatically generated with low confidence">
            <a:extLst>
              <a:ext uri="{FF2B5EF4-FFF2-40B4-BE49-F238E27FC236}">
                <a16:creationId xmlns:a16="http://schemas.microsoft.com/office/drawing/2014/main" id="{E8C568FE-867B-4E36-AAC3-2A5533762086}"/>
              </a:ext>
            </a:extLst>
          </p:cNvPr>
          <p:cNvPicPr>
            <a:picLocks noChangeAspect="1"/>
          </p:cNvPicPr>
          <p:nvPr/>
        </p:nvPicPr>
        <p:blipFill rotWithShape="1">
          <a:blip r:embed="rId3">
            <a:extLst>
              <a:ext uri="{28A0092B-C50C-407E-A947-70E740481C1C}">
                <a14:useLocalDpi xmlns:a14="http://schemas.microsoft.com/office/drawing/2010/main" val="0"/>
              </a:ext>
            </a:extLst>
          </a:blip>
          <a:srcRect l="16633" r="29555"/>
          <a:stretch/>
        </p:blipFill>
        <p:spPr>
          <a:xfrm>
            <a:off x="4955006" y="4572519"/>
            <a:ext cx="1220489" cy="1966393"/>
          </a:xfrm>
          <a:prstGeom prst="rect">
            <a:avLst/>
          </a:prstGeom>
        </p:spPr>
      </p:pic>
      <p:sp>
        <p:nvSpPr>
          <p:cNvPr id="4" name="Title 3">
            <a:extLst>
              <a:ext uri="{FF2B5EF4-FFF2-40B4-BE49-F238E27FC236}">
                <a16:creationId xmlns:a16="http://schemas.microsoft.com/office/drawing/2014/main" id="{61185441-25F8-4BC6-8EFC-3DEC47FEBBD3}"/>
              </a:ext>
            </a:extLst>
          </p:cNvPr>
          <p:cNvSpPr>
            <a:spLocks noGrp="1"/>
          </p:cNvSpPr>
          <p:nvPr>
            <p:ph type="title"/>
          </p:nvPr>
        </p:nvSpPr>
        <p:spPr/>
        <p:txBody>
          <a:bodyPr>
            <a:normAutofit/>
          </a:bodyPr>
          <a:lstStyle/>
          <a:p>
            <a:r>
              <a:rPr lang="en-US" dirty="0"/>
              <a:t>First Aid</a:t>
            </a:r>
          </a:p>
        </p:txBody>
      </p:sp>
      <p:sp>
        <p:nvSpPr>
          <p:cNvPr id="5" name="Content Placeholder 4">
            <a:extLst>
              <a:ext uri="{FF2B5EF4-FFF2-40B4-BE49-F238E27FC236}">
                <a16:creationId xmlns:a16="http://schemas.microsoft.com/office/drawing/2014/main" id="{8529DF0E-A8CD-4559-8471-6A08D5FF7389}"/>
              </a:ext>
            </a:extLst>
          </p:cNvPr>
          <p:cNvSpPr>
            <a:spLocks noGrp="1"/>
          </p:cNvSpPr>
          <p:nvPr>
            <p:ph idx="1"/>
          </p:nvPr>
        </p:nvSpPr>
        <p:spPr>
          <a:xfrm>
            <a:off x="342899" y="1108539"/>
            <a:ext cx="6143626" cy="3519333"/>
          </a:xfrm>
        </p:spPr>
        <p:txBody>
          <a:bodyPr>
            <a:normAutofit fontScale="70000" lnSpcReduction="20000"/>
          </a:bodyPr>
          <a:lstStyle/>
          <a:p>
            <a:pPr>
              <a:lnSpc>
                <a:spcPct val="110000"/>
              </a:lnSpc>
            </a:pPr>
            <a:endParaRPr lang="en-US" sz="2000" dirty="0">
              <a:latin typeface="Arial" panose="020B0604020202020204" pitchFamily="34" charset="0"/>
              <a:cs typeface="Arial" panose="020B0604020202020204" pitchFamily="34" charset="0"/>
            </a:endParaRPr>
          </a:p>
          <a:p>
            <a:pPr>
              <a:lnSpc>
                <a:spcPct val="110000"/>
              </a:lnSpc>
            </a:pPr>
            <a:endParaRPr lang="en-US" sz="2000" dirty="0">
              <a:latin typeface="Arial" panose="020B0604020202020204" pitchFamily="34" charset="0"/>
              <a:cs typeface="Arial" panose="020B0604020202020204" pitchFamily="34" charset="0"/>
            </a:endParaRPr>
          </a:p>
          <a:p>
            <a:pPr>
              <a:lnSpc>
                <a:spcPct val="110000"/>
              </a:lnSpc>
            </a:pPr>
            <a:endParaRPr lang="en-US" sz="1800" dirty="0">
              <a:latin typeface="Arial" panose="020B0604020202020204" pitchFamily="34" charset="0"/>
              <a:cs typeface="Arial" panose="020B0604020202020204" pitchFamily="34" charset="0"/>
            </a:endParaRPr>
          </a:p>
          <a:p>
            <a:pPr>
              <a:lnSpc>
                <a:spcPct val="110000"/>
              </a:lnSpc>
            </a:pPr>
            <a:r>
              <a:rPr lang="en-US" sz="1800" dirty="0">
                <a:latin typeface="Arial" panose="020B0604020202020204" pitchFamily="34" charset="0"/>
                <a:cs typeface="Arial" panose="020B0604020202020204" pitchFamily="34" charset="0"/>
              </a:rPr>
              <a:t>Ensure you know where the first aid kit is kept. Know who the first aiders or appointed persons are</a:t>
            </a:r>
          </a:p>
          <a:p>
            <a:pPr>
              <a:lnSpc>
                <a:spcPct val="110000"/>
              </a:lnSpc>
            </a:pPr>
            <a:endParaRPr lang="en-US" sz="1800" dirty="0">
              <a:solidFill>
                <a:srgbClr val="FF0000"/>
              </a:solidFill>
              <a:latin typeface="Arial" panose="020B0604020202020204" pitchFamily="34" charset="0"/>
              <a:cs typeface="Arial" panose="020B0604020202020204" pitchFamily="34" charset="0"/>
            </a:endParaRPr>
          </a:p>
          <a:p>
            <a:pPr>
              <a:lnSpc>
                <a:spcPct val="110000"/>
              </a:lnSpc>
            </a:pPr>
            <a:endParaRPr lang="en-US" sz="1800" dirty="0">
              <a:solidFill>
                <a:srgbClr val="FF0000"/>
              </a:solidFill>
              <a:latin typeface="Arial" panose="020B0604020202020204" pitchFamily="34" charset="0"/>
              <a:cs typeface="Arial" panose="020B0604020202020204" pitchFamily="34" charset="0"/>
            </a:endParaRPr>
          </a:p>
          <a:p>
            <a:pPr>
              <a:lnSpc>
                <a:spcPct val="110000"/>
              </a:lnSpc>
            </a:pPr>
            <a:endParaRPr lang="en-US" sz="1800" dirty="0">
              <a:solidFill>
                <a:srgbClr val="FF0000"/>
              </a:solidFill>
              <a:latin typeface="Arial" panose="020B0604020202020204" pitchFamily="34" charset="0"/>
              <a:cs typeface="Arial" panose="020B0604020202020204" pitchFamily="34" charset="0"/>
            </a:endParaRPr>
          </a:p>
          <a:p>
            <a:pPr>
              <a:lnSpc>
                <a:spcPct val="110000"/>
              </a:lnSpc>
            </a:pPr>
            <a:endParaRPr lang="en-US" sz="1800" dirty="0">
              <a:solidFill>
                <a:srgbClr val="FF0000"/>
              </a:solidFill>
              <a:latin typeface="Arial" panose="020B0604020202020204" pitchFamily="34" charset="0"/>
              <a:cs typeface="Arial" panose="020B0604020202020204" pitchFamily="34" charset="0"/>
            </a:endParaRPr>
          </a:p>
          <a:p>
            <a:pPr>
              <a:lnSpc>
                <a:spcPct val="110000"/>
              </a:lnSpc>
            </a:pPr>
            <a:endParaRPr lang="en-US" sz="1800" dirty="0">
              <a:solidFill>
                <a:srgbClr val="FF0000"/>
              </a:solidFill>
              <a:latin typeface="Arial" panose="020B0604020202020204" pitchFamily="34" charset="0"/>
              <a:cs typeface="Arial" panose="020B0604020202020204" pitchFamily="34" charset="0"/>
            </a:endParaRPr>
          </a:p>
          <a:p>
            <a:pPr marL="0" indent="0">
              <a:lnSpc>
                <a:spcPct val="110000"/>
              </a:lnSpc>
              <a:buNone/>
            </a:pPr>
            <a:r>
              <a:rPr lang="en-US" sz="2200" dirty="0">
                <a:solidFill>
                  <a:srgbClr val="FF0000"/>
                </a:solidFill>
                <a:latin typeface="Arial" panose="020B0604020202020204" pitchFamily="34" charset="0"/>
                <a:cs typeface="Arial" panose="020B0604020202020204" pitchFamily="34" charset="0"/>
              </a:rPr>
              <a:t>Do not attempt to provide First Aid, if you are not trained and confident</a:t>
            </a:r>
          </a:p>
        </p:txBody>
      </p:sp>
      <p:sp>
        <p:nvSpPr>
          <p:cNvPr id="7" name="Slide Number Placeholder 6">
            <a:extLst>
              <a:ext uri="{FF2B5EF4-FFF2-40B4-BE49-F238E27FC236}">
                <a16:creationId xmlns:a16="http://schemas.microsoft.com/office/drawing/2014/main" id="{07777B8D-DB73-4B66-87DB-846398652AA9}"/>
              </a:ext>
            </a:extLst>
          </p:cNvPr>
          <p:cNvSpPr>
            <a:spLocks noGrp="1"/>
          </p:cNvSpPr>
          <p:nvPr>
            <p:ph type="sldNum" sz="quarter" idx="12"/>
          </p:nvPr>
        </p:nvSpPr>
        <p:spPr/>
        <p:txBody>
          <a:bodyPr/>
          <a:lstStyle/>
          <a:p>
            <a:fld id="{100BBE8A-1947-4B10-9E5B-3747E21D95A1}" type="slidenum">
              <a:rPr lang="en-US" smtClean="0"/>
              <a:t>8</a:t>
            </a:fld>
            <a:endParaRPr lang="en-US"/>
          </a:p>
        </p:txBody>
      </p:sp>
      <p:sp>
        <p:nvSpPr>
          <p:cNvPr id="6" name="Content Placeholder 4">
            <a:extLst>
              <a:ext uri="{FF2B5EF4-FFF2-40B4-BE49-F238E27FC236}">
                <a16:creationId xmlns:a16="http://schemas.microsoft.com/office/drawing/2014/main" id="{7D54C277-5D2D-46BB-A075-D87C474DDAC6}"/>
              </a:ext>
            </a:extLst>
          </p:cNvPr>
          <p:cNvSpPr txBox="1">
            <a:spLocks/>
          </p:cNvSpPr>
          <p:nvPr/>
        </p:nvSpPr>
        <p:spPr>
          <a:xfrm>
            <a:off x="8077176" y="1068068"/>
            <a:ext cx="3712203" cy="521924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Wingdings" panose="05000000000000000000" pitchFamily="2" charset="2"/>
              <a:buChar char="§"/>
              <a:defRPr sz="2800" kern="1200">
                <a:solidFill>
                  <a:schemeClr val="tx1"/>
                </a:solidFill>
                <a:latin typeface="+mj-lt"/>
                <a:ea typeface="+mn-ea"/>
                <a:cs typeface="+mn-cs"/>
              </a:defRPr>
            </a:lvl1pPr>
            <a:lvl2pPr marL="457200" indent="-228600" algn="l" defTabSz="914400" rtl="0" eaLnBrk="1" latinLnBrk="0" hangingPunct="1">
              <a:lnSpc>
                <a:spcPct val="90000"/>
              </a:lnSpc>
              <a:spcBef>
                <a:spcPts val="500"/>
              </a:spcBef>
              <a:buFont typeface="Wingdings" panose="05000000000000000000" pitchFamily="2" charset="2"/>
              <a:buChar char="§"/>
              <a:defRPr sz="2400" kern="1200">
                <a:solidFill>
                  <a:schemeClr val="tx1"/>
                </a:solidFill>
                <a:latin typeface="+mj-lt"/>
                <a:ea typeface="+mn-ea"/>
                <a:cs typeface="+mn-cs"/>
              </a:defRPr>
            </a:lvl2pPr>
            <a:lvl3pPr marL="685800" indent="-174625" algn="l" defTabSz="914400" rtl="0" eaLnBrk="1" latinLnBrk="0" hangingPunct="1">
              <a:lnSpc>
                <a:spcPct val="90000"/>
              </a:lnSpc>
              <a:spcBef>
                <a:spcPts val="500"/>
              </a:spcBef>
              <a:buFont typeface="Wingdings" panose="05000000000000000000" pitchFamily="2" charset="2"/>
              <a:buChar char="§"/>
              <a:defRPr sz="2000" kern="1200">
                <a:solidFill>
                  <a:schemeClr val="tx1"/>
                </a:solidFill>
                <a:latin typeface="+mj-lt"/>
                <a:ea typeface="+mn-ea"/>
                <a:cs typeface="+mn-cs"/>
              </a:defRPr>
            </a:lvl3pPr>
            <a:lvl4pPr marL="860425" indent="-174625"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j-lt"/>
                <a:ea typeface="+mn-ea"/>
                <a:cs typeface="+mn-cs"/>
              </a:defRPr>
            </a:lvl4pPr>
            <a:lvl5pPr marL="1033463" indent="-173038"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pPr>
            <a:r>
              <a:rPr lang="en-US" sz="2000" b="1" dirty="0">
                <a:latin typeface="Arial" panose="020B0604020202020204" pitchFamily="34" charset="0"/>
                <a:cs typeface="Arial" panose="020B0604020202020204" pitchFamily="34" charset="0"/>
              </a:rPr>
              <a:t>In the event of an incident:</a:t>
            </a:r>
          </a:p>
          <a:p>
            <a:pPr>
              <a:lnSpc>
                <a:spcPct val="120000"/>
              </a:lnSpc>
            </a:pPr>
            <a:r>
              <a:rPr lang="en-US" sz="2000" dirty="0">
                <a:latin typeface="Arial" panose="020B0604020202020204" pitchFamily="34" charset="0"/>
                <a:cs typeface="Arial" panose="020B0604020202020204" pitchFamily="34" charset="0"/>
              </a:rPr>
              <a:t>Call for help (first aider)</a:t>
            </a:r>
          </a:p>
          <a:p>
            <a:pPr>
              <a:lnSpc>
                <a:spcPct val="120000"/>
              </a:lnSpc>
            </a:pPr>
            <a:r>
              <a:rPr lang="en-US" sz="2000" dirty="0">
                <a:latin typeface="Arial" panose="020B0604020202020204" pitchFamily="34" charset="0"/>
                <a:cs typeface="Arial" panose="020B0604020202020204" pitchFamily="34" charset="0"/>
              </a:rPr>
              <a:t>Ensure your own safety as you approach the casualty.</a:t>
            </a:r>
          </a:p>
          <a:p>
            <a:pPr>
              <a:lnSpc>
                <a:spcPct val="120000"/>
              </a:lnSpc>
            </a:pPr>
            <a:r>
              <a:rPr lang="en-US" sz="2000" dirty="0">
                <a:latin typeface="Arial" panose="020B0604020202020204" pitchFamily="34" charset="0"/>
                <a:cs typeface="Arial" panose="020B0604020202020204" pitchFamily="34" charset="0"/>
              </a:rPr>
              <a:t>If safe to do so, remove the hazard from the casualty</a:t>
            </a:r>
          </a:p>
          <a:p>
            <a:pPr>
              <a:lnSpc>
                <a:spcPct val="120000"/>
              </a:lnSpc>
            </a:pPr>
            <a:r>
              <a:rPr lang="en-US" sz="2000" dirty="0">
                <a:latin typeface="Arial" panose="020B0604020202020204" pitchFamily="34" charset="0"/>
                <a:cs typeface="Arial" panose="020B0604020202020204" pitchFamily="34" charset="0"/>
              </a:rPr>
              <a:t>If appropriate, send someone to phone for an ambulance</a:t>
            </a:r>
          </a:p>
          <a:p>
            <a:pPr>
              <a:lnSpc>
                <a:spcPct val="120000"/>
              </a:lnSpc>
            </a:pPr>
            <a:r>
              <a:rPr lang="en-US" sz="2000" dirty="0">
                <a:latin typeface="Arial" panose="020B0604020202020204" pitchFamily="34" charset="0"/>
                <a:cs typeface="Arial" panose="020B0604020202020204" pitchFamily="34" charset="0"/>
              </a:rPr>
              <a:t>Do not move the casualty unless they are in immediate danger</a:t>
            </a:r>
            <a:br>
              <a:rPr lang="en-US" sz="2000" dirty="0">
                <a:latin typeface="Arial" panose="020B0604020202020204" pitchFamily="34" charset="0"/>
                <a:cs typeface="Arial" panose="020B0604020202020204" pitchFamily="34" charset="0"/>
              </a:rPr>
            </a:br>
            <a:br>
              <a:rPr lang="en-US" sz="2000" dirty="0">
                <a:latin typeface="Arial" panose="020B0604020202020204" pitchFamily="34" charset="0"/>
                <a:cs typeface="Arial" panose="020B0604020202020204" pitchFamily="34" charset="0"/>
              </a:rPr>
            </a:br>
            <a:endParaRPr lang="en-US" sz="2000" dirty="0">
              <a:latin typeface="Arial" panose="020B0604020202020204" pitchFamily="34" charset="0"/>
              <a:cs typeface="Arial" panose="020B0604020202020204" pitchFamily="34" charset="0"/>
            </a:endParaRPr>
          </a:p>
        </p:txBody>
      </p:sp>
      <p:sp>
        <p:nvSpPr>
          <p:cNvPr id="10" name="Content Placeholder 4">
            <a:extLst>
              <a:ext uri="{FF2B5EF4-FFF2-40B4-BE49-F238E27FC236}">
                <a16:creationId xmlns:a16="http://schemas.microsoft.com/office/drawing/2014/main" id="{34D90333-59A1-49A6-95C4-AEA99C361006}"/>
              </a:ext>
            </a:extLst>
          </p:cNvPr>
          <p:cNvSpPr txBox="1">
            <a:spLocks/>
          </p:cNvSpPr>
          <p:nvPr/>
        </p:nvSpPr>
        <p:spPr>
          <a:xfrm>
            <a:off x="342899" y="1029154"/>
            <a:ext cx="7648576" cy="521924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Wingdings" panose="05000000000000000000" pitchFamily="2" charset="2"/>
              <a:buChar char="§"/>
              <a:defRPr sz="2800" kern="1200">
                <a:solidFill>
                  <a:schemeClr val="tx1"/>
                </a:solidFill>
                <a:latin typeface="+mj-lt"/>
                <a:ea typeface="+mn-ea"/>
                <a:cs typeface="+mn-cs"/>
              </a:defRPr>
            </a:lvl1pPr>
            <a:lvl2pPr marL="457200" indent="-228600" algn="l" defTabSz="914400" rtl="0" eaLnBrk="1" latinLnBrk="0" hangingPunct="1">
              <a:lnSpc>
                <a:spcPct val="90000"/>
              </a:lnSpc>
              <a:spcBef>
                <a:spcPts val="500"/>
              </a:spcBef>
              <a:buFont typeface="Wingdings" panose="05000000000000000000" pitchFamily="2" charset="2"/>
              <a:buChar char="§"/>
              <a:defRPr sz="2400" kern="1200">
                <a:solidFill>
                  <a:schemeClr val="tx1"/>
                </a:solidFill>
                <a:latin typeface="+mj-lt"/>
                <a:ea typeface="+mn-ea"/>
                <a:cs typeface="+mn-cs"/>
              </a:defRPr>
            </a:lvl2pPr>
            <a:lvl3pPr marL="685800" indent="-174625" algn="l" defTabSz="914400" rtl="0" eaLnBrk="1" latinLnBrk="0" hangingPunct="1">
              <a:lnSpc>
                <a:spcPct val="90000"/>
              </a:lnSpc>
              <a:spcBef>
                <a:spcPts val="500"/>
              </a:spcBef>
              <a:buFont typeface="Wingdings" panose="05000000000000000000" pitchFamily="2" charset="2"/>
              <a:buChar char="§"/>
              <a:defRPr sz="2000" kern="1200">
                <a:solidFill>
                  <a:schemeClr val="tx1"/>
                </a:solidFill>
                <a:latin typeface="+mj-lt"/>
                <a:ea typeface="+mn-ea"/>
                <a:cs typeface="+mn-cs"/>
              </a:defRPr>
            </a:lvl3pPr>
            <a:lvl4pPr marL="860425" indent="-174625"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j-lt"/>
                <a:ea typeface="+mn-ea"/>
                <a:cs typeface="+mn-cs"/>
              </a:defRPr>
            </a:lvl4pPr>
            <a:lvl5pPr marL="1033463" indent="-173038"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1400" dirty="0">
                <a:latin typeface="Arial" panose="020B0604020202020204" pitchFamily="34" charset="0"/>
                <a:cs typeface="Arial" panose="020B0604020202020204" pitchFamily="34" charset="0"/>
              </a:rPr>
              <a:t>First aid is the first and immediate assistance given to any person with a medical emergency, with care provided to preserve life, prevent the condition from worsening, or to promote recovery until medical services arrive.</a:t>
            </a:r>
          </a:p>
          <a:p>
            <a:pPr>
              <a:lnSpc>
                <a:spcPct val="100000"/>
              </a:lnSpc>
            </a:pPr>
            <a:endParaRPr lang="en-US" sz="1400" dirty="0">
              <a:latin typeface="Arial" panose="020B0604020202020204" pitchFamily="34" charset="0"/>
              <a:cs typeface="Arial" panose="020B0604020202020204" pitchFamily="34" charset="0"/>
            </a:endParaRPr>
          </a:p>
          <a:p>
            <a:pPr>
              <a:lnSpc>
                <a:spcPct val="100000"/>
              </a:lnSpc>
            </a:pPr>
            <a:endParaRPr lang="en-US" sz="1400" dirty="0">
              <a:latin typeface="Arial" panose="020B0604020202020204" pitchFamily="34" charset="0"/>
              <a:cs typeface="Arial" panose="020B0604020202020204" pitchFamily="34" charset="0"/>
            </a:endParaRPr>
          </a:p>
          <a:p>
            <a:pPr>
              <a:lnSpc>
                <a:spcPct val="100000"/>
              </a:lnSpc>
            </a:pPr>
            <a:endParaRPr lang="en-US" sz="1400" dirty="0">
              <a:latin typeface="Arial" panose="020B0604020202020204" pitchFamily="34" charset="0"/>
              <a:cs typeface="Arial" panose="020B0604020202020204" pitchFamily="34" charset="0"/>
            </a:endParaRPr>
          </a:p>
          <a:p>
            <a:pPr>
              <a:lnSpc>
                <a:spcPct val="100000"/>
              </a:lnSpc>
            </a:pPr>
            <a:endParaRPr lang="en-US" sz="1400" dirty="0">
              <a:latin typeface="Arial" panose="020B0604020202020204" pitchFamily="34" charset="0"/>
              <a:cs typeface="Arial" panose="020B0604020202020204" pitchFamily="34" charset="0"/>
            </a:endParaRPr>
          </a:p>
          <a:p>
            <a:pPr>
              <a:lnSpc>
                <a:spcPct val="100000"/>
              </a:lnSpc>
            </a:pPr>
            <a:r>
              <a:rPr lang="en-US" sz="1400" dirty="0">
                <a:latin typeface="Arial" panose="020B0604020202020204" pitchFamily="34" charset="0"/>
                <a:cs typeface="Arial" panose="020B0604020202020204" pitchFamily="34" charset="0"/>
              </a:rPr>
              <a:t>First aiders’ contact details are on the company &amp; site notice board</a:t>
            </a:r>
          </a:p>
          <a:p>
            <a:pPr>
              <a:lnSpc>
                <a:spcPct val="100000"/>
              </a:lnSpc>
            </a:pPr>
            <a:r>
              <a:rPr lang="en-US" sz="1400" dirty="0">
                <a:latin typeface="Arial" panose="020B0604020202020204" pitchFamily="34" charset="0"/>
                <a:cs typeface="Arial" panose="020B0604020202020204" pitchFamily="34" charset="0"/>
              </a:rPr>
              <a:t>First aid boxes are maintained, and their location is stated on the notice board</a:t>
            </a:r>
          </a:p>
        </p:txBody>
      </p:sp>
      <p:pic>
        <p:nvPicPr>
          <p:cNvPr id="12" name="Picture 11" descr="A white and red ambulance&#10;&#10;Description automatically generated with medium confidence">
            <a:extLst>
              <a:ext uri="{FF2B5EF4-FFF2-40B4-BE49-F238E27FC236}">
                <a16:creationId xmlns:a16="http://schemas.microsoft.com/office/drawing/2014/main" id="{06CA0A7B-3999-4FB9-BBC0-36704C0C7FC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6191" y="4779619"/>
            <a:ext cx="2986721" cy="1670621"/>
          </a:xfrm>
          <a:prstGeom prst="rect">
            <a:avLst/>
          </a:prstGeom>
        </p:spPr>
      </p:pic>
    </p:spTree>
    <p:extLst>
      <p:ext uri="{BB962C8B-B14F-4D97-AF65-F5344CB8AC3E}">
        <p14:creationId xmlns:p14="http://schemas.microsoft.com/office/powerpoint/2010/main" val="3264914476"/>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nodeType="click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500" fill="hold"/>
                                        <p:tgtEl>
                                          <p:spTgt spid="12"/>
                                        </p:tgtEl>
                                        <p:attrNameLst>
                                          <p:attrName>ppt_w</p:attrName>
                                        </p:attrNameLst>
                                      </p:cBhvr>
                                      <p:tavLst>
                                        <p:tav tm="0">
                                          <p:val>
                                            <p:fltVal val="0"/>
                                          </p:val>
                                        </p:tav>
                                        <p:tav tm="100000">
                                          <p:val>
                                            <p:strVal val="#ppt_w"/>
                                          </p:val>
                                        </p:tav>
                                      </p:tavLst>
                                    </p:anim>
                                    <p:anim calcmode="lin" valueType="num">
                                      <p:cBhvr>
                                        <p:cTn id="12" dur="500" fill="hold"/>
                                        <p:tgtEl>
                                          <p:spTgt spid="12"/>
                                        </p:tgtEl>
                                        <p:attrNameLst>
                                          <p:attrName>ppt_h</p:attrName>
                                        </p:attrNameLst>
                                      </p:cBhvr>
                                      <p:tavLst>
                                        <p:tav tm="0">
                                          <p:val>
                                            <p:fltVal val="0"/>
                                          </p:val>
                                        </p:tav>
                                        <p:tav tm="100000">
                                          <p:val>
                                            <p:strVal val="#ppt_h"/>
                                          </p:val>
                                        </p:tav>
                                      </p:tavLst>
                                    </p:anim>
                                    <p:animEffect transition="in" filter="fade">
                                      <p:cBhvr>
                                        <p:cTn id="13" dur="500"/>
                                        <p:tgtEl>
                                          <p:spTgt spid="12"/>
                                        </p:tgtEl>
                                      </p:cBhvr>
                                    </p:animEffect>
                                  </p:childTnLst>
                                </p:cTn>
                              </p:par>
                              <p:par>
                                <p:cTn id="14" presetID="53" presetClass="entr" presetSubtype="16"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Effect transition="in" filter="fade">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fade">
                                      <p:cBhvr>
                                        <p:cTn id="28" dur="500"/>
                                        <p:tgtEl>
                                          <p:spTgt spid="5">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5">
                                            <p:txEl>
                                              <p:pRg st="9" end="9"/>
                                            </p:txEl>
                                          </p:spTgt>
                                        </p:tgtEl>
                                        <p:attrNameLst>
                                          <p:attrName>style.visibility</p:attrName>
                                        </p:attrNameLst>
                                      </p:cBhvr>
                                      <p:to>
                                        <p:strVal val="visible"/>
                                      </p:to>
                                    </p:set>
                                    <p:animEffect transition="in" filter="fade">
                                      <p:cBhvr>
                                        <p:cTn id="33" dur="500"/>
                                        <p:tgtEl>
                                          <p:spTgt spid="5">
                                            <p:txEl>
                                              <p:pRg st="9" end="9"/>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fade">
                                      <p:cBhvr>
                                        <p:cTn id="3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P spid="6"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1185441-25F8-4BC6-8EFC-3DEC47FEBBD3}"/>
              </a:ext>
            </a:extLst>
          </p:cNvPr>
          <p:cNvSpPr>
            <a:spLocks noGrp="1"/>
          </p:cNvSpPr>
          <p:nvPr>
            <p:ph type="title"/>
          </p:nvPr>
        </p:nvSpPr>
        <p:spPr/>
        <p:txBody>
          <a:bodyPr>
            <a:normAutofit/>
          </a:bodyPr>
          <a:lstStyle/>
          <a:p>
            <a:r>
              <a:rPr lang="en-US" dirty="0"/>
              <a:t>Vehicle Movements </a:t>
            </a:r>
          </a:p>
        </p:txBody>
      </p:sp>
      <p:sp>
        <p:nvSpPr>
          <p:cNvPr id="5" name="Content Placeholder 4">
            <a:extLst>
              <a:ext uri="{FF2B5EF4-FFF2-40B4-BE49-F238E27FC236}">
                <a16:creationId xmlns:a16="http://schemas.microsoft.com/office/drawing/2014/main" id="{8529DF0E-A8CD-4559-8471-6A08D5FF7389}"/>
              </a:ext>
            </a:extLst>
          </p:cNvPr>
          <p:cNvSpPr>
            <a:spLocks noGrp="1"/>
          </p:cNvSpPr>
          <p:nvPr>
            <p:ph idx="1"/>
          </p:nvPr>
        </p:nvSpPr>
        <p:spPr>
          <a:xfrm>
            <a:off x="342900" y="1029154"/>
            <a:ext cx="9025825" cy="5219246"/>
          </a:xfrm>
        </p:spPr>
        <p:txBody>
          <a:bodyPr>
            <a:normAutofit fontScale="92500" lnSpcReduction="10000"/>
          </a:bodyPr>
          <a:lstStyle/>
          <a:p>
            <a:pPr>
              <a:lnSpc>
                <a:spcPct val="100000"/>
              </a:lnSpc>
            </a:pPr>
            <a:r>
              <a:rPr lang="en-US" sz="2000" dirty="0">
                <a:latin typeface="Arial" panose="020B0604020202020204" pitchFamily="34" charset="0"/>
                <a:cs typeface="Arial" panose="020B0604020202020204" pitchFamily="34" charset="0"/>
              </a:rPr>
              <a:t>People are most often involved in accidents as they walk around the workplace or when they encounter vehicles in or around the workplace. </a:t>
            </a:r>
          </a:p>
          <a:p>
            <a:pPr>
              <a:lnSpc>
                <a:spcPct val="100000"/>
              </a:lnSpc>
            </a:pPr>
            <a:r>
              <a:rPr lang="en-US" sz="2000" dirty="0">
                <a:latin typeface="Arial" panose="020B0604020202020204" pitchFamily="34" charset="0"/>
                <a:cs typeface="Arial" panose="020B0604020202020204" pitchFamily="34" charset="0"/>
              </a:rPr>
              <a:t>It is therefore important to understand the various common accident. More serious accidents between pedestrians and vehicles can often be traced back to excessive speed or other unsafe vehicle practices, such as lack of driver training. </a:t>
            </a:r>
          </a:p>
          <a:p>
            <a:pPr>
              <a:lnSpc>
                <a:spcPct val="100000"/>
              </a:lnSpc>
            </a:pPr>
            <a:r>
              <a:rPr lang="en-US" sz="1700" dirty="0">
                <a:latin typeface="Arial" panose="020B0604020202020204" pitchFamily="34" charset="0"/>
                <a:cs typeface="Arial" panose="020B0604020202020204" pitchFamily="34" charset="0"/>
              </a:rPr>
              <a:t>Overturning</a:t>
            </a:r>
          </a:p>
          <a:p>
            <a:pPr>
              <a:lnSpc>
                <a:spcPct val="100000"/>
              </a:lnSpc>
            </a:pPr>
            <a:r>
              <a:rPr lang="en-US" sz="1700" dirty="0">
                <a:latin typeface="Arial" panose="020B0604020202020204" pitchFamily="34" charset="0"/>
                <a:cs typeface="Arial" panose="020B0604020202020204" pitchFamily="34" charset="0"/>
              </a:rPr>
              <a:t>Machinery hazards</a:t>
            </a:r>
          </a:p>
          <a:p>
            <a:pPr>
              <a:lnSpc>
                <a:spcPct val="100000"/>
              </a:lnSpc>
            </a:pPr>
            <a:r>
              <a:rPr lang="en-US" sz="1700" dirty="0">
                <a:latin typeface="Arial" panose="020B0604020202020204" pitchFamily="34" charset="0"/>
                <a:cs typeface="Arial" panose="020B0604020202020204" pitchFamily="34" charset="0"/>
              </a:rPr>
              <a:t>Objects falling from vehicles</a:t>
            </a:r>
          </a:p>
          <a:p>
            <a:pPr>
              <a:lnSpc>
                <a:spcPct val="100000"/>
              </a:lnSpc>
            </a:pPr>
            <a:r>
              <a:rPr lang="en-US" sz="1700" dirty="0">
                <a:latin typeface="Arial" panose="020B0604020202020204" pitchFamily="34" charset="0"/>
                <a:cs typeface="Arial" panose="020B0604020202020204" pitchFamily="34" charset="0"/>
              </a:rPr>
              <a:t>Slips, trips, and falls</a:t>
            </a:r>
          </a:p>
          <a:p>
            <a:pPr>
              <a:lnSpc>
                <a:spcPct val="100000"/>
              </a:lnSpc>
            </a:pPr>
            <a:r>
              <a:rPr lang="en-US" sz="1700" dirty="0">
                <a:latin typeface="Arial" panose="020B0604020202020204" pitchFamily="34" charset="0"/>
                <a:cs typeface="Arial" panose="020B0604020202020204" pitchFamily="34" charset="0"/>
              </a:rPr>
              <a:t>Collisions</a:t>
            </a:r>
          </a:p>
          <a:p>
            <a:pPr>
              <a:lnSpc>
                <a:spcPct val="100000"/>
              </a:lnSpc>
            </a:pPr>
            <a:r>
              <a:rPr lang="en-US" sz="1700" dirty="0">
                <a:latin typeface="Arial" panose="020B0604020202020204" pitchFamily="34" charset="0"/>
                <a:cs typeface="Arial" panose="020B0604020202020204" pitchFamily="34" charset="0"/>
              </a:rPr>
              <a:t>Creating noise</a:t>
            </a:r>
          </a:p>
          <a:p>
            <a:pPr>
              <a:lnSpc>
                <a:spcPct val="100000"/>
              </a:lnSpc>
            </a:pPr>
            <a:r>
              <a:rPr lang="en-US" sz="1700" dirty="0">
                <a:latin typeface="Arial" panose="020B0604020202020204" pitchFamily="34" charset="0"/>
                <a:cs typeface="Arial" panose="020B0604020202020204" pitchFamily="34" charset="0"/>
              </a:rPr>
              <a:t>Driving too fast</a:t>
            </a:r>
          </a:p>
          <a:p>
            <a:pPr>
              <a:lnSpc>
                <a:spcPct val="100000"/>
              </a:lnSpc>
            </a:pPr>
            <a:r>
              <a:rPr lang="en-US" sz="1700" dirty="0">
                <a:latin typeface="Arial" panose="020B0604020202020204" pitchFamily="34" charset="0"/>
                <a:cs typeface="Arial" panose="020B0604020202020204" pitchFamily="34" charset="0"/>
              </a:rPr>
              <a:t>Road conditions</a:t>
            </a:r>
          </a:p>
          <a:p>
            <a:pPr>
              <a:lnSpc>
                <a:spcPct val="100000"/>
              </a:lnSpc>
            </a:pPr>
            <a:r>
              <a:rPr lang="en-US" sz="1700" dirty="0">
                <a:latin typeface="Arial" panose="020B0604020202020204" pitchFamily="34" charset="0"/>
                <a:cs typeface="Arial" panose="020B0604020202020204" pitchFamily="34" charset="0"/>
              </a:rPr>
              <a:t>Unsafe vehicle loading/unloading</a:t>
            </a:r>
          </a:p>
        </p:txBody>
      </p:sp>
      <p:sp>
        <p:nvSpPr>
          <p:cNvPr id="7" name="Slide Number Placeholder 6">
            <a:extLst>
              <a:ext uri="{FF2B5EF4-FFF2-40B4-BE49-F238E27FC236}">
                <a16:creationId xmlns:a16="http://schemas.microsoft.com/office/drawing/2014/main" id="{07777B8D-DB73-4B66-87DB-846398652AA9}"/>
              </a:ext>
            </a:extLst>
          </p:cNvPr>
          <p:cNvSpPr>
            <a:spLocks noGrp="1"/>
          </p:cNvSpPr>
          <p:nvPr>
            <p:ph type="sldNum" sz="quarter" idx="12"/>
          </p:nvPr>
        </p:nvSpPr>
        <p:spPr/>
        <p:txBody>
          <a:bodyPr/>
          <a:lstStyle/>
          <a:p>
            <a:fld id="{100BBE8A-1947-4B10-9E5B-3747E21D95A1}" type="slidenum">
              <a:rPr lang="en-US" smtClean="0"/>
              <a:t>9</a:t>
            </a:fld>
            <a:endParaRPr lang="en-US"/>
          </a:p>
        </p:txBody>
      </p:sp>
      <p:pic>
        <p:nvPicPr>
          <p:cNvPr id="3" name="Picture 2" descr="Shape&#10;&#10;Description automatically generated with low confidence">
            <a:extLst>
              <a:ext uri="{FF2B5EF4-FFF2-40B4-BE49-F238E27FC236}">
                <a16:creationId xmlns:a16="http://schemas.microsoft.com/office/drawing/2014/main" id="{9DD038AD-A963-430B-A276-92792EAD642D}"/>
              </a:ext>
            </a:extLst>
          </p:cNvPr>
          <p:cNvPicPr>
            <a:picLocks noChangeAspect="1"/>
          </p:cNvPicPr>
          <p:nvPr/>
        </p:nvPicPr>
        <p:blipFill rotWithShape="1">
          <a:blip r:embed="rId3">
            <a:extLst>
              <a:ext uri="{28A0092B-C50C-407E-A947-70E740481C1C}">
                <a14:useLocalDpi xmlns:a14="http://schemas.microsoft.com/office/drawing/2010/main" val="0"/>
              </a:ext>
            </a:extLst>
          </a:blip>
          <a:srcRect t="23056" b="22537"/>
          <a:stretch/>
        </p:blipFill>
        <p:spPr>
          <a:xfrm>
            <a:off x="6354304" y="4868253"/>
            <a:ext cx="2357269" cy="1282554"/>
          </a:xfrm>
          <a:prstGeom prst="rect">
            <a:avLst/>
          </a:prstGeom>
        </p:spPr>
      </p:pic>
      <p:pic>
        <p:nvPicPr>
          <p:cNvPr id="8" name="Picture 7" descr="A picture containing headdress, helmet, vector graphics&#10;&#10;Description automatically generated">
            <a:extLst>
              <a:ext uri="{FF2B5EF4-FFF2-40B4-BE49-F238E27FC236}">
                <a16:creationId xmlns:a16="http://schemas.microsoft.com/office/drawing/2014/main" id="{52280803-EF64-4DA8-B8BC-682BC22C1DF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09089" y="1898542"/>
            <a:ext cx="2940012" cy="2940012"/>
          </a:xfrm>
          <a:prstGeom prst="rect">
            <a:avLst/>
          </a:prstGeom>
        </p:spPr>
      </p:pic>
    </p:spTree>
    <p:extLst>
      <p:ext uri="{BB962C8B-B14F-4D97-AF65-F5344CB8AC3E}">
        <p14:creationId xmlns:p14="http://schemas.microsoft.com/office/powerpoint/2010/main" val="1917053851"/>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par>
                                <p:cTn id="12" presetID="10" presetClass="entr" presetSubtype="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Effect transition="in" filter="fade">
                                      <p:cBhvr>
                                        <p:cTn id="19" dur="500"/>
                                        <p:tgtEl>
                                          <p:spTgt spid="5">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5">
                                            <p:txEl>
                                              <p:pRg st="1" end="1"/>
                                            </p:txEl>
                                          </p:spTgt>
                                        </p:tgtEl>
                                        <p:attrNameLst>
                                          <p:attrName>style.visibility</p:attrName>
                                        </p:attrNameLst>
                                      </p:cBhvr>
                                      <p:to>
                                        <p:strVal val="visible"/>
                                      </p:to>
                                    </p:set>
                                    <p:animEffect transition="in" filter="fade">
                                      <p:cBhvr>
                                        <p:cTn id="24" dur="500"/>
                                        <p:tgtEl>
                                          <p:spTgt spid="5">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5">
                                            <p:txEl>
                                              <p:pRg st="2" end="2"/>
                                            </p:txEl>
                                          </p:spTgt>
                                        </p:tgtEl>
                                        <p:attrNameLst>
                                          <p:attrName>style.visibility</p:attrName>
                                        </p:attrNameLst>
                                      </p:cBhvr>
                                      <p:to>
                                        <p:strVal val="visible"/>
                                      </p:to>
                                    </p:set>
                                    <p:animEffect transition="in" filter="fade">
                                      <p:cBhvr>
                                        <p:cTn id="29" dur="500"/>
                                        <p:tgtEl>
                                          <p:spTgt spid="5">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5">
                                            <p:txEl>
                                              <p:pRg st="3" end="3"/>
                                            </p:txEl>
                                          </p:spTgt>
                                        </p:tgtEl>
                                        <p:attrNameLst>
                                          <p:attrName>style.visibility</p:attrName>
                                        </p:attrNameLst>
                                      </p:cBhvr>
                                      <p:to>
                                        <p:strVal val="visible"/>
                                      </p:to>
                                    </p:set>
                                    <p:animEffect transition="in" filter="fade">
                                      <p:cBhvr>
                                        <p:cTn id="34" dur="500"/>
                                        <p:tgtEl>
                                          <p:spTgt spid="5">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5">
                                            <p:txEl>
                                              <p:pRg st="4" end="4"/>
                                            </p:txEl>
                                          </p:spTgt>
                                        </p:tgtEl>
                                        <p:attrNameLst>
                                          <p:attrName>style.visibility</p:attrName>
                                        </p:attrNameLst>
                                      </p:cBhvr>
                                      <p:to>
                                        <p:strVal val="visible"/>
                                      </p:to>
                                    </p:set>
                                    <p:animEffect transition="in" filter="fade">
                                      <p:cBhvr>
                                        <p:cTn id="39" dur="500"/>
                                        <p:tgtEl>
                                          <p:spTgt spid="5">
                                            <p:txEl>
                                              <p:pRg st="4" end="4"/>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5">
                                            <p:txEl>
                                              <p:pRg st="5" end="5"/>
                                            </p:txEl>
                                          </p:spTgt>
                                        </p:tgtEl>
                                        <p:attrNameLst>
                                          <p:attrName>style.visibility</p:attrName>
                                        </p:attrNameLst>
                                      </p:cBhvr>
                                      <p:to>
                                        <p:strVal val="visible"/>
                                      </p:to>
                                    </p:set>
                                    <p:animEffect transition="in" filter="fade">
                                      <p:cBhvr>
                                        <p:cTn id="44" dur="500"/>
                                        <p:tgtEl>
                                          <p:spTgt spid="5">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5">
                                            <p:txEl>
                                              <p:pRg st="6" end="6"/>
                                            </p:txEl>
                                          </p:spTgt>
                                        </p:tgtEl>
                                        <p:attrNameLst>
                                          <p:attrName>style.visibility</p:attrName>
                                        </p:attrNameLst>
                                      </p:cBhvr>
                                      <p:to>
                                        <p:strVal val="visible"/>
                                      </p:to>
                                    </p:set>
                                    <p:animEffect transition="in" filter="fade">
                                      <p:cBhvr>
                                        <p:cTn id="49" dur="500"/>
                                        <p:tgtEl>
                                          <p:spTgt spid="5">
                                            <p:txEl>
                                              <p:pRg st="6" end="6"/>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5">
                                            <p:txEl>
                                              <p:pRg st="7" end="7"/>
                                            </p:txEl>
                                          </p:spTgt>
                                        </p:tgtEl>
                                        <p:attrNameLst>
                                          <p:attrName>style.visibility</p:attrName>
                                        </p:attrNameLst>
                                      </p:cBhvr>
                                      <p:to>
                                        <p:strVal val="visible"/>
                                      </p:to>
                                    </p:set>
                                    <p:animEffect transition="in" filter="fade">
                                      <p:cBhvr>
                                        <p:cTn id="54" dur="500"/>
                                        <p:tgtEl>
                                          <p:spTgt spid="5">
                                            <p:txEl>
                                              <p:pRg st="7" end="7"/>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5">
                                            <p:txEl>
                                              <p:pRg st="8" end="8"/>
                                            </p:txEl>
                                          </p:spTgt>
                                        </p:tgtEl>
                                        <p:attrNameLst>
                                          <p:attrName>style.visibility</p:attrName>
                                        </p:attrNameLst>
                                      </p:cBhvr>
                                      <p:to>
                                        <p:strVal val="visible"/>
                                      </p:to>
                                    </p:set>
                                    <p:animEffect transition="in" filter="fade">
                                      <p:cBhvr>
                                        <p:cTn id="59" dur="500"/>
                                        <p:tgtEl>
                                          <p:spTgt spid="5">
                                            <p:txEl>
                                              <p:pRg st="8" end="8"/>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5">
                                            <p:txEl>
                                              <p:pRg st="9" end="9"/>
                                            </p:txEl>
                                          </p:spTgt>
                                        </p:tgtEl>
                                        <p:attrNameLst>
                                          <p:attrName>style.visibility</p:attrName>
                                        </p:attrNameLst>
                                      </p:cBhvr>
                                      <p:to>
                                        <p:strVal val="visible"/>
                                      </p:to>
                                    </p:set>
                                    <p:animEffect transition="in" filter="fade">
                                      <p:cBhvr>
                                        <p:cTn id="64" dur="500"/>
                                        <p:tgtEl>
                                          <p:spTgt spid="5">
                                            <p:txEl>
                                              <p:pRg st="9" end="9"/>
                                            </p:txEl>
                                          </p:spTgt>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grpId="0" nodeType="clickEffect">
                                  <p:stCondLst>
                                    <p:cond delay="0"/>
                                  </p:stCondLst>
                                  <p:childTnLst>
                                    <p:set>
                                      <p:cBhvr>
                                        <p:cTn id="68" dur="1" fill="hold">
                                          <p:stCondLst>
                                            <p:cond delay="0"/>
                                          </p:stCondLst>
                                        </p:cTn>
                                        <p:tgtEl>
                                          <p:spTgt spid="5">
                                            <p:txEl>
                                              <p:pRg st="10" end="10"/>
                                            </p:txEl>
                                          </p:spTgt>
                                        </p:tgtEl>
                                        <p:attrNameLst>
                                          <p:attrName>style.visibility</p:attrName>
                                        </p:attrNameLst>
                                      </p:cBhvr>
                                      <p:to>
                                        <p:strVal val="visible"/>
                                      </p:to>
                                    </p:set>
                                    <p:animEffect transition="in" filter="fade">
                                      <p:cBhvr>
                                        <p:cTn id="69" dur="500"/>
                                        <p:tgtEl>
                                          <p:spTgt spid="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CB6A67-3A25-E7B9-B69B-1C681B10BE19}"/>
              </a:ext>
            </a:extLst>
          </p:cNvPr>
          <p:cNvSpPr>
            <a:spLocks noGrp="1"/>
          </p:cNvSpPr>
          <p:nvPr>
            <p:ph type="title"/>
          </p:nvPr>
        </p:nvSpPr>
        <p:spPr/>
        <p:txBody>
          <a:bodyPr/>
          <a:lstStyle/>
          <a:p>
            <a:r>
              <a:rPr lang="en-US" dirty="0"/>
              <a:t>Vehicle Movements </a:t>
            </a:r>
          </a:p>
        </p:txBody>
      </p:sp>
      <p:sp>
        <p:nvSpPr>
          <p:cNvPr id="3" name="Content Placeholder 2">
            <a:extLst>
              <a:ext uri="{FF2B5EF4-FFF2-40B4-BE49-F238E27FC236}">
                <a16:creationId xmlns:a16="http://schemas.microsoft.com/office/drawing/2014/main" id="{BD3C1600-E570-04CA-0E6F-DE8970585552}"/>
              </a:ext>
            </a:extLst>
          </p:cNvPr>
          <p:cNvSpPr>
            <a:spLocks noGrp="1"/>
          </p:cNvSpPr>
          <p:nvPr>
            <p:ph idx="1"/>
          </p:nvPr>
        </p:nvSpPr>
        <p:spPr>
          <a:xfrm>
            <a:off x="342900" y="1029154"/>
            <a:ext cx="7962900" cy="5219246"/>
          </a:xfrm>
        </p:spPr>
        <p:txBody>
          <a:bodyPr>
            <a:normAutofit fontScale="85000" lnSpcReduction="10000"/>
          </a:bodyPr>
          <a:lstStyle/>
          <a:p>
            <a:pPr>
              <a:spcAft>
                <a:spcPts val="825"/>
              </a:spcAft>
            </a:pPr>
            <a:r>
              <a:rPr lang="en-US" sz="1800" dirty="0">
                <a:latin typeface="Roboto" panose="02000000000000000000" pitchFamily="2" charset="0"/>
              </a:rPr>
              <a:t>Always alert for vehicle movements when you walk.</a:t>
            </a:r>
          </a:p>
          <a:p>
            <a:pPr>
              <a:spcAft>
                <a:spcPts val="825"/>
              </a:spcAft>
            </a:pPr>
            <a:r>
              <a:rPr lang="en-US" sz="1800" dirty="0">
                <a:latin typeface="Roboto" panose="02000000000000000000" pitchFamily="2" charset="0"/>
              </a:rPr>
              <a:t>Cross a road via marked cross walk.</a:t>
            </a:r>
          </a:p>
          <a:p>
            <a:pPr>
              <a:spcAft>
                <a:spcPts val="825"/>
              </a:spcAft>
            </a:pPr>
            <a:r>
              <a:rPr lang="en-US" sz="1800" dirty="0">
                <a:latin typeface="Roboto" panose="02000000000000000000" pitchFamily="2" charset="0"/>
              </a:rPr>
              <a:t>Always maintain situational awareness while walking or working near vehicles.</a:t>
            </a:r>
          </a:p>
          <a:p>
            <a:pPr>
              <a:spcAft>
                <a:spcPts val="825"/>
              </a:spcAft>
            </a:pPr>
            <a:r>
              <a:rPr lang="en-US" sz="1800" b="0" i="0" dirty="0">
                <a:effectLst/>
                <a:latin typeface="Roboto" panose="02000000000000000000" pitchFamily="2" charset="0"/>
              </a:rPr>
              <a:t>Follow the </a:t>
            </a:r>
            <a:r>
              <a:rPr lang="en-US" sz="1800" dirty="0">
                <a:latin typeface="Roboto" panose="02000000000000000000" pitchFamily="2" charset="0"/>
              </a:rPr>
              <a:t>rules of the road and obey signs and signals.</a:t>
            </a:r>
          </a:p>
          <a:p>
            <a:pPr>
              <a:spcAft>
                <a:spcPts val="825"/>
              </a:spcAft>
            </a:pPr>
            <a:r>
              <a:rPr lang="en-US" sz="1800" dirty="0">
                <a:latin typeface="Roboto" panose="02000000000000000000" pitchFamily="2" charset="0"/>
              </a:rPr>
              <a:t>Walk on sidewalks whenever they are available.</a:t>
            </a:r>
          </a:p>
          <a:p>
            <a:pPr>
              <a:spcAft>
                <a:spcPts val="825"/>
              </a:spcAft>
            </a:pPr>
            <a:r>
              <a:rPr lang="en-US" sz="1800" dirty="0">
                <a:latin typeface="Roboto" panose="02000000000000000000" pitchFamily="2" charset="0"/>
              </a:rPr>
              <a:t>If there is no sidewalk, walk facing traffic and as far from traffic as possible.</a:t>
            </a:r>
          </a:p>
          <a:p>
            <a:pPr>
              <a:spcAft>
                <a:spcPts val="825"/>
              </a:spcAft>
            </a:pPr>
            <a:r>
              <a:rPr lang="en-US" sz="1800" dirty="0">
                <a:latin typeface="Roboto" panose="02000000000000000000" pitchFamily="2" charset="0"/>
              </a:rPr>
              <a:t>Cross streets at crosswalks or intersections. Look for cars in all directions, including those turning left or right.</a:t>
            </a:r>
          </a:p>
          <a:p>
            <a:pPr>
              <a:spcAft>
                <a:spcPts val="825"/>
              </a:spcAft>
            </a:pPr>
            <a:r>
              <a:rPr lang="en-US" sz="1800" dirty="0">
                <a:latin typeface="Roboto" panose="02000000000000000000" pitchFamily="2" charset="0"/>
              </a:rPr>
              <a:t>If a crosswalk or intersection is not available, locate a well-lit area where you have the best view of traffic. Wait for a gap in traffic that allows enough time to cross safely; continue watching for traffic as you cross.</a:t>
            </a:r>
          </a:p>
          <a:p>
            <a:pPr>
              <a:spcAft>
                <a:spcPts val="825"/>
              </a:spcAft>
            </a:pPr>
            <a:r>
              <a:rPr lang="en-US" sz="1800" dirty="0">
                <a:latin typeface="Roboto" panose="02000000000000000000" pitchFamily="2" charset="0"/>
              </a:rPr>
              <a:t>Watch for cars entering or exiting driveways or backing up in parking lots.</a:t>
            </a:r>
          </a:p>
          <a:p>
            <a:pPr>
              <a:spcAft>
                <a:spcPts val="825"/>
              </a:spcAft>
            </a:pPr>
            <a:r>
              <a:rPr lang="en-US" sz="1800" dirty="0">
                <a:latin typeface="Roboto" panose="02000000000000000000" pitchFamily="2" charset="0"/>
              </a:rPr>
              <a:t>Avoid alcohol and drugs when walking; they impair your abilities and your judgment.</a:t>
            </a:r>
          </a:p>
          <a:p>
            <a:pPr>
              <a:spcAft>
                <a:spcPts val="825"/>
              </a:spcAft>
            </a:pPr>
            <a:r>
              <a:rPr lang="en-US" sz="1800" dirty="0">
                <a:latin typeface="Roboto" panose="02000000000000000000" pitchFamily="2" charset="0"/>
              </a:rPr>
              <a:t>Embrace walking as a healthy form of transportation - get up, get out and get moving</a:t>
            </a:r>
          </a:p>
          <a:p>
            <a:pPr marL="0" indent="0">
              <a:spcAft>
                <a:spcPts val="825"/>
              </a:spcAft>
              <a:buNone/>
            </a:pPr>
            <a:endParaRPr lang="en-US" sz="1800" dirty="0">
              <a:latin typeface="Roboto" panose="02000000000000000000" pitchFamily="2" charset="0"/>
            </a:endParaRPr>
          </a:p>
          <a:p>
            <a:endParaRPr lang="en-US" dirty="0"/>
          </a:p>
        </p:txBody>
      </p:sp>
      <p:sp>
        <p:nvSpPr>
          <p:cNvPr id="4" name="Slide Number Placeholder 3">
            <a:extLst>
              <a:ext uri="{FF2B5EF4-FFF2-40B4-BE49-F238E27FC236}">
                <a16:creationId xmlns:a16="http://schemas.microsoft.com/office/drawing/2014/main" id="{C89E1012-2EA8-F817-93C7-E280ECEF87C3}"/>
              </a:ext>
            </a:extLst>
          </p:cNvPr>
          <p:cNvSpPr>
            <a:spLocks noGrp="1"/>
          </p:cNvSpPr>
          <p:nvPr>
            <p:ph type="sldNum" sz="quarter" idx="12"/>
          </p:nvPr>
        </p:nvSpPr>
        <p:spPr/>
        <p:txBody>
          <a:bodyPr/>
          <a:lstStyle/>
          <a:p>
            <a:fld id="{100BBE8A-1947-4B10-9E5B-3747E21D95A1}" type="slidenum">
              <a:rPr lang="en-US" smtClean="0"/>
              <a:t>10</a:t>
            </a:fld>
            <a:endParaRPr lang="en-US"/>
          </a:p>
        </p:txBody>
      </p:sp>
      <p:pic>
        <p:nvPicPr>
          <p:cNvPr id="1028" name="Picture 4" descr="Pedestrians Silhouette PNG Free ...">
            <a:extLst>
              <a:ext uri="{FF2B5EF4-FFF2-40B4-BE49-F238E27FC236}">
                <a16:creationId xmlns:a16="http://schemas.microsoft.com/office/drawing/2014/main" id="{0930B723-6F8B-3C42-9F35-C3D4C0EB07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48724" y="1285875"/>
            <a:ext cx="2714625" cy="27267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201000"/>
      </p:ext>
    </p:extLst>
  </p:cSld>
  <p:clrMapOvr>
    <a:masterClrMapping/>
  </p:clrMapOvr>
  <p:transition spd="med">
    <p:pul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1185441-25F8-4BC6-8EFC-3DEC47FEBBD3}"/>
              </a:ext>
            </a:extLst>
          </p:cNvPr>
          <p:cNvSpPr>
            <a:spLocks noGrp="1"/>
          </p:cNvSpPr>
          <p:nvPr>
            <p:ph type="title"/>
          </p:nvPr>
        </p:nvSpPr>
        <p:spPr/>
        <p:txBody>
          <a:bodyPr>
            <a:normAutofit/>
          </a:bodyPr>
          <a:lstStyle/>
          <a:p>
            <a:r>
              <a:rPr lang="en-US" dirty="0"/>
              <a:t>Manual Handling</a:t>
            </a:r>
          </a:p>
        </p:txBody>
      </p:sp>
      <p:sp>
        <p:nvSpPr>
          <p:cNvPr id="5" name="Content Placeholder 4">
            <a:extLst>
              <a:ext uri="{FF2B5EF4-FFF2-40B4-BE49-F238E27FC236}">
                <a16:creationId xmlns:a16="http://schemas.microsoft.com/office/drawing/2014/main" id="{8529DF0E-A8CD-4559-8471-6A08D5FF7389}"/>
              </a:ext>
            </a:extLst>
          </p:cNvPr>
          <p:cNvSpPr>
            <a:spLocks noGrp="1"/>
          </p:cNvSpPr>
          <p:nvPr>
            <p:ph idx="1"/>
          </p:nvPr>
        </p:nvSpPr>
        <p:spPr>
          <a:xfrm>
            <a:off x="6566170" y="1029154"/>
            <a:ext cx="5282930" cy="5219246"/>
          </a:xfrm>
        </p:spPr>
        <p:txBody>
          <a:bodyPr>
            <a:normAutofit lnSpcReduction="10000"/>
          </a:bodyPr>
          <a:lstStyle/>
          <a:p>
            <a:pPr>
              <a:lnSpc>
                <a:spcPct val="100000"/>
              </a:lnSpc>
            </a:pPr>
            <a:r>
              <a:rPr lang="en-US" sz="2000" dirty="0"/>
              <a:t>The term manual handling is defined as the movement of a load by human effort alone</a:t>
            </a:r>
          </a:p>
          <a:p>
            <a:pPr>
              <a:lnSpc>
                <a:spcPct val="100000"/>
              </a:lnSpc>
            </a:pPr>
            <a:r>
              <a:rPr lang="en-US" sz="2000" dirty="0"/>
              <a:t>This effort may be applied directly or indirectly using a rope or a lever.</a:t>
            </a:r>
          </a:p>
          <a:p>
            <a:pPr>
              <a:lnSpc>
                <a:spcPct val="100000"/>
              </a:lnSpc>
            </a:pPr>
            <a:r>
              <a:rPr lang="en-US" sz="1600" dirty="0"/>
              <a:t>Hazards in Manual Handling</a:t>
            </a:r>
            <a:r>
              <a:rPr lang="en-US" sz="1800" dirty="0"/>
              <a:t>.</a:t>
            </a:r>
          </a:p>
          <a:p>
            <a:pPr marL="342900" indent="-342900">
              <a:lnSpc>
                <a:spcPct val="100000"/>
              </a:lnSpc>
              <a:buFont typeface="+mj-lt"/>
              <a:buAutoNum type="arabicPeriod"/>
            </a:pPr>
            <a:r>
              <a:rPr lang="en-US" sz="1200" dirty="0"/>
              <a:t>Heavy Loads</a:t>
            </a:r>
          </a:p>
          <a:p>
            <a:pPr marL="342900" indent="-342900">
              <a:lnSpc>
                <a:spcPct val="100000"/>
              </a:lnSpc>
              <a:buFont typeface="+mj-lt"/>
              <a:buAutoNum type="arabicPeriod"/>
            </a:pPr>
            <a:r>
              <a:rPr lang="en-US" sz="1200" dirty="0"/>
              <a:t>Awkward or Unstable Loads</a:t>
            </a:r>
          </a:p>
          <a:p>
            <a:pPr marL="342900" indent="-342900">
              <a:lnSpc>
                <a:spcPct val="100000"/>
              </a:lnSpc>
              <a:buFont typeface="+mj-lt"/>
              <a:buAutoNum type="arabicPeriod"/>
            </a:pPr>
            <a:r>
              <a:rPr lang="en-US" sz="1200" dirty="0"/>
              <a:t>Repetitive Movements</a:t>
            </a:r>
          </a:p>
          <a:p>
            <a:pPr marL="342900" indent="-342900">
              <a:lnSpc>
                <a:spcPct val="100000"/>
              </a:lnSpc>
              <a:buFont typeface="+mj-lt"/>
              <a:buAutoNum type="arabicPeriod"/>
            </a:pPr>
            <a:r>
              <a:rPr lang="en-US" sz="1200" dirty="0"/>
              <a:t>Poor Posture</a:t>
            </a:r>
          </a:p>
          <a:p>
            <a:pPr marL="342900" indent="-342900">
              <a:lnSpc>
                <a:spcPct val="100000"/>
              </a:lnSpc>
              <a:buFont typeface="+mj-lt"/>
              <a:buAutoNum type="arabicPeriod"/>
            </a:pPr>
            <a:r>
              <a:rPr lang="en-US" sz="1200" dirty="0"/>
              <a:t>Unstable or Slippery Surfaces</a:t>
            </a:r>
          </a:p>
          <a:p>
            <a:pPr>
              <a:lnSpc>
                <a:spcPct val="100000"/>
              </a:lnSpc>
            </a:pPr>
            <a:r>
              <a:rPr lang="en-US" sz="1600" dirty="0"/>
              <a:t>Injuries associated with manual handling</a:t>
            </a:r>
          </a:p>
          <a:p>
            <a:pPr>
              <a:lnSpc>
                <a:spcPct val="100000"/>
              </a:lnSpc>
              <a:buFont typeface="+mj-lt"/>
              <a:buAutoNum type="arabicPeriod"/>
            </a:pPr>
            <a:r>
              <a:rPr lang="en-US" sz="1200" dirty="0"/>
              <a:t>Back Injuries</a:t>
            </a:r>
          </a:p>
          <a:p>
            <a:pPr>
              <a:lnSpc>
                <a:spcPct val="100000"/>
              </a:lnSpc>
              <a:buFont typeface="+mj-lt"/>
              <a:buAutoNum type="arabicPeriod"/>
            </a:pPr>
            <a:r>
              <a:rPr lang="en-US" sz="1200" dirty="0"/>
              <a:t>Shoulder Injuries</a:t>
            </a:r>
          </a:p>
          <a:p>
            <a:pPr>
              <a:lnSpc>
                <a:spcPct val="100000"/>
              </a:lnSpc>
              <a:buFont typeface="+mj-lt"/>
              <a:buAutoNum type="arabicPeriod"/>
            </a:pPr>
            <a:r>
              <a:rPr lang="en-US" sz="1200" dirty="0"/>
              <a:t>Knee Injuries</a:t>
            </a:r>
          </a:p>
          <a:p>
            <a:pPr>
              <a:lnSpc>
                <a:spcPct val="100000"/>
              </a:lnSpc>
              <a:buFont typeface="+mj-lt"/>
              <a:buAutoNum type="arabicPeriod"/>
            </a:pPr>
            <a:r>
              <a:rPr lang="en-US" sz="1200" dirty="0"/>
              <a:t>Wrist and Hand Injuries</a:t>
            </a:r>
          </a:p>
          <a:p>
            <a:pPr>
              <a:lnSpc>
                <a:spcPct val="100000"/>
              </a:lnSpc>
              <a:buFont typeface="+mj-lt"/>
              <a:buAutoNum type="arabicPeriod"/>
            </a:pPr>
            <a:r>
              <a:rPr lang="en-US" sz="1200" dirty="0"/>
              <a:t>Muscle Strains</a:t>
            </a:r>
          </a:p>
        </p:txBody>
      </p:sp>
      <p:sp>
        <p:nvSpPr>
          <p:cNvPr id="7" name="Slide Number Placeholder 6">
            <a:extLst>
              <a:ext uri="{FF2B5EF4-FFF2-40B4-BE49-F238E27FC236}">
                <a16:creationId xmlns:a16="http://schemas.microsoft.com/office/drawing/2014/main" id="{07777B8D-DB73-4B66-87DB-846398652AA9}"/>
              </a:ext>
            </a:extLst>
          </p:cNvPr>
          <p:cNvSpPr>
            <a:spLocks noGrp="1"/>
          </p:cNvSpPr>
          <p:nvPr>
            <p:ph type="sldNum" sz="quarter" idx="12"/>
          </p:nvPr>
        </p:nvSpPr>
        <p:spPr/>
        <p:txBody>
          <a:bodyPr/>
          <a:lstStyle/>
          <a:p>
            <a:fld id="{100BBE8A-1947-4B10-9E5B-3747E21D95A1}" type="slidenum">
              <a:rPr lang="en-US" smtClean="0"/>
              <a:t>11</a:t>
            </a:fld>
            <a:endParaRPr lang="en-US"/>
          </a:p>
        </p:txBody>
      </p:sp>
      <p:pic>
        <p:nvPicPr>
          <p:cNvPr id="3" name="Picture 2" descr="A group of people in clothing&#10;&#10;Description automatically generated with low confidence">
            <a:extLst>
              <a:ext uri="{FF2B5EF4-FFF2-40B4-BE49-F238E27FC236}">
                <a16:creationId xmlns:a16="http://schemas.microsoft.com/office/drawing/2014/main" id="{BB2A2049-E4BE-4AD1-AAC0-774CABEA7A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974" y="3335184"/>
            <a:ext cx="6096000" cy="3115056"/>
          </a:xfrm>
          <a:prstGeom prst="rect">
            <a:avLst/>
          </a:prstGeom>
        </p:spPr>
      </p:pic>
      <p:pic>
        <p:nvPicPr>
          <p:cNvPr id="8" name="Picture 7" descr="A picture containing logo&#10;&#10;Description automatically generated">
            <a:extLst>
              <a:ext uri="{FF2B5EF4-FFF2-40B4-BE49-F238E27FC236}">
                <a16:creationId xmlns:a16="http://schemas.microsoft.com/office/drawing/2014/main" id="{A65D103C-2C9B-4C6D-B965-321478E2DE36}"/>
              </a:ext>
            </a:extLst>
          </p:cNvPr>
          <p:cNvPicPr>
            <a:picLocks noChangeAspect="1"/>
          </p:cNvPicPr>
          <p:nvPr/>
        </p:nvPicPr>
        <p:blipFill rotWithShape="1">
          <a:blip r:embed="rId4">
            <a:extLst>
              <a:ext uri="{28A0092B-C50C-407E-A947-70E740481C1C}">
                <a14:useLocalDpi xmlns:a14="http://schemas.microsoft.com/office/drawing/2010/main" val="0"/>
              </a:ext>
            </a:extLst>
          </a:blip>
          <a:srcRect b="10322"/>
          <a:stretch/>
        </p:blipFill>
        <p:spPr>
          <a:xfrm>
            <a:off x="1061884" y="1253547"/>
            <a:ext cx="4421411" cy="2081638"/>
          </a:xfrm>
          <a:prstGeom prst="rect">
            <a:avLst/>
          </a:prstGeom>
        </p:spPr>
      </p:pic>
      <p:pic>
        <p:nvPicPr>
          <p:cNvPr id="10" name="Picture 9" descr="Graphical user interface, application&#10;&#10;Description automatically generated">
            <a:extLst>
              <a:ext uri="{FF2B5EF4-FFF2-40B4-BE49-F238E27FC236}">
                <a16:creationId xmlns:a16="http://schemas.microsoft.com/office/drawing/2014/main" id="{FADD69D7-2B15-4F0D-9DBF-AAFA88AA81EB}"/>
              </a:ext>
            </a:extLst>
          </p:cNvPr>
          <p:cNvPicPr>
            <a:picLocks noChangeAspect="1"/>
          </p:cNvPicPr>
          <p:nvPr/>
        </p:nvPicPr>
        <p:blipFill rotWithShape="1">
          <a:blip r:embed="rId5">
            <a:extLst>
              <a:ext uri="{28A0092B-C50C-407E-A947-70E740481C1C}">
                <a14:useLocalDpi xmlns:a14="http://schemas.microsoft.com/office/drawing/2010/main" val="0"/>
              </a:ext>
            </a:extLst>
          </a:blip>
          <a:srcRect r="52296" b="25188"/>
          <a:stretch/>
        </p:blipFill>
        <p:spPr>
          <a:xfrm>
            <a:off x="4768756" y="1232580"/>
            <a:ext cx="1524319" cy="1895475"/>
          </a:xfrm>
          <a:prstGeom prst="rect">
            <a:avLst/>
          </a:prstGeom>
        </p:spPr>
      </p:pic>
      <p:pic>
        <p:nvPicPr>
          <p:cNvPr id="11" name="Picture 10" descr="Graphical user interface, application&#10;&#10;Description automatically generated">
            <a:extLst>
              <a:ext uri="{FF2B5EF4-FFF2-40B4-BE49-F238E27FC236}">
                <a16:creationId xmlns:a16="http://schemas.microsoft.com/office/drawing/2014/main" id="{F452738C-BEBC-4F0F-867C-33D837908E72}"/>
              </a:ext>
            </a:extLst>
          </p:cNvPr>
          <p:cNvPicPr>
            <a:picLocks noChangeAspect="1"/>
          </p:cNvPicPr>
          <p:nvPr/>
        </p:nvPicPr>
        <p:blipFill rotWithShape="1">
          <a:blip r:embed="rId5">
            <a:extLst>
              <a:ext uri="{28A0092B-C50C-407E-A947-70E740481C1C}">
                <a14:useLocalDpi xmlns:a14="http://schemas.microsoft.com/office/drawing/2010/main" val="0"/>
              </a:ext>
            </a:extLst>
          </a:blip>
          <a:srcRect l="52296" b="20468"/>
          <a:stretch/>
        </p:blipFill>
        <p:spPr>
          <a:xfrm>
            <a:off x="329204" y="1206801"/>
            <a:ext cx="1524319" cy="2015070"/>
          </a:xfrm>
          <a:prstGeom prst="rect">
            <a:avLst/>
          </a:prstGeom>
        </p:spPr>
      </p:pic>
    </p:spTree>
    <p:extLst>
      <p:ext uri="{BB962C8B-B14F-4D97-AF65-F5344CB8AC3E}">
        <p14:creationId xmlns:p14="http://schemas.microsoft.com/office/powerpoint/2010/main" val="3451430482"/>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down)">
                                      <p:cBhvr>
                                        <p:cTn id="11" dur="500"/>
                                        <p:tgtEl>
                                          <p:spTgt spid="8"/>
                                        </p:tgtEl>
                                      </p:cBhvr>
                                    </p:animEffect>
                                  </p:childTnLst>
                                </p:cTn>
                              </p:par>
                              <p:par>
                                <p:cTn id="12" presetID="22" presetClass="entr" presetSubtype="4"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down)">
                                      <p:cBhvr>
                                        <p:cTn id="14" dur="500"/>
                                        <p:tgtEl>
                                          <p:spTgt spid="11"/>
                                        </p:tgtEl>
                                      </p:cBhvr>
                                    </p:animEffect>
                                  </p:childTnLst>
                                </p:cTn>
                              </p:par>
                              <p:par>
                                <p:cTn id="15" presetID="22" presetClass="entr" presetSubtype="4"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xEl>
                                              <p:pRg st="0" end="0"/>
                                            </p:txEl>
                                          </p:spTgt>
                                        </p:tgtEl>
                                        <p:attrNameLst>
                                          <p:attrName>style.visibility</p:attrName>
                                        </p:attrNameLst>
                                      </p:cBhvr>
                                      <p:to>
                                        <p:strVal val="visible"/>
                                      </p:to>
                                    </p:set>
                                    <p:animEffect transition="in" filter="fade">
                                      <p:cBhvr>
                                        <p:cTn id="27" dur="500"/>
                                        <p:tgtEl>
                                          <p:spTgt spid="5">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txEl>
                                              <p:pRg st="1" end="1"/>
                                            </p:txEl>
                                          </p:spTgt>
                                        </p:tgtEl>
                                        <p:attrNameLst>
                                          <p:attrName>style.visibility</p:attrName>
                                        </p:attrNameLst>
                                      </p:cBhvr>
                                      <p:to>
                                        <p:strVal val="visible"/>
                                      </p:to>
                                    </p:set>
                                    <p:animEffect transition="in" filter="fade">
                                      <p:cBhvr>
                                        <p:cTn id="32" dur="500"/>
                                        <p:tgtEl>
                                          <p:spTgt spid="5">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
                                            <p:txEl>
                                              <p:pRg st="2" end="2"/>
                                            </p:txEl>
                                          </p:spTgt>
                                        </p:tgtEl>
                                        <p:attrNameLst>
                                          <p:attrName>style.visibility</p:attrName>
                                        </p:attrNameLst>
                                      </p:cBhvr>
                                      <p:to>
                                        <p:strVal val="visible"/>
                                      </p:to>
                                    </p:set>
                                    <p:animEffect transition="in" filter="fade">
                                      <p:cBhvr>
                                        <p:cTn id="37" dur="500"/>
                                        <p:tgtEl>
                                          <p:spTgt spid="5">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5">
                                            <p:txEl>
                                              <p:pRg st="3" end="3"/>
                                            </p:txEl>
                                          </p:spTgt>
                                        </p:tgtEl>
                                        <p:attrNameLst>
                                          <p:attrName>style.visibility</p:attrName>
                                        </p:attrNameLst>
                                      </p:cBhvr>
                                      <p:to>
                                        <p:strVal val="visible"/>
                                      </p:to>
                                    </p:set>
                                    <p:animEffect transition="in" filter="fade">
                                      <p:cBhvr>
                                        <p:cTn id="42" dur="500"/>
                                        <p:tgtEl>
                                          <p:spTgt spid="5">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5">
                                            <p:txEl>
                                              <p:pRg st="4" end="4"/>
                                            </p:txEl>
                                          </p:spTgt>
                                        </p:tgtEl>
                                        <p:attrNameLst>
                                          <p:attrName>style.visibility</p:attrName>
                                        </p:attrNameLst>
                                      </p:cBhvr>
                                      <p:to>
                                        <p:strVal val="visible"/>
                                      </p:to>
                                    </p:set>
                                    <p:animEffect transition="in" filter="fade">
                                      <p:cBhvr>
                                        <p:cTn id="47" dur="500"/>
                                        <p:tgtEl>
                                          <p:spTgt spid="5">
                                            <p:txEl>
                                              <p:pRg st="4" end="4"/>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5">
                                            <p:txEl>
                                              <p:pRg st="5" end="5"/>
                                            </p:txEl>
                                          </p:spTgt>
                                        </p:tgtEl>
                                        <p:attrNameLst>
                                          <p:attrName>style.visibility</p:attrName>
                                        </p:attrNameLst>
                                      </p:cBhvr>
                                      <p:to>
                                        <p:strVal val="visible"/>
                                      </p:to>
                                    </p:set>
                                    <p:animEffect transition="in" filter="fade">
                                      <p:cBhvr>
                                        <p:cTn id="52" dur="500"/>
                                        <p:tgtEl>
                                          <p:spTgt spid="5">
                                            <p:txEl>
                                              <p:pRg st="5" end="5"/>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5">
                                            <p:txEl>
                                              <p:pRg st="6" end="6"/>
                                            </p:txEl>
                                          </p:spTgt>
                                        </p:tgtEl>
                                        <p:attrNameLst>
                                          <p:attrName>style.visibility</p:attrName>
                                        </p:attrNameLst>
                                      </p:cBhvr>
                                      <p:to>
                                        <p:strVal val="visible"/>
                                      </p:to>
                                    </p:set>
                                    <p:animEffect transition="in" filter="fade">
                                      <p:cBhvr>
                                        <p:cTn id="57" dur="500"/>
                                        <p:tgtEl>
                                          <p:spTgt spid="5">
                                            <p:txEl>
                                              <p:pRg st="6" end="6"/>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5">
                                            <p:txEl>
                                              <p:pRg st="7" end="7"/>
                                            </p:txEl>
                                          </p:spTgt>
                                        </p:tgtEl>
                                        <p:attrNameLst>
                                          <p:attrName>style.visibility</p:attrName>
                                        </p:attrNameLst>
                                      </p:cBhvr>
                                      <p:to>
                                        <p:strVal val="visible"/>
                                      </p:to>
                                    </p:set>
                                    <p:animEffect transition="in" filter="fade">
                                      <p:cBhvr>
                                        <p:cTn id="62" dur="500"/>
                                        <p:tgtEl>
                                          <p:spTgt spid="5">
                                            <p:txEl>
                                              <p:pRg st="7" end="7"/>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5">
                                            <p:txEl>
                                              <p:pRg st="8" end="8"/>
                                            </p:txEl>
                                          </p:spTgt>
                                        </p:tgtEl>
                                        <p:attrNameLst>
                                          <p:attrName>style.visibility</p:attrName>
                                        </p:attrNameLst>
                                      </p:cBhvr>
                                      <p:to>
                                        <p:strVal val="visible"/>
                                      </p:to>
                                    </p:set>
                                    <p:animEffect transition="in" filter="fade">
                                      <p:cBhvr>
                                        <p:cTn id="67" dur="500"/>
                                        <p:tgtEl>
                                          <p:spTgt spid="5">
                                            <p:txEl>
                                              <p:pRg st="8" end="8"/>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5">
                                            <p:txEl>
                                              <p:pRg st="9" end="9"/>
                                            </p:txEl>
                                          </p:spTgt>
                                        </p:tgtEl>
                                        <p:attrNameLst>
                                          <p:attrName>style.visibility</p:attrName>
                                        </p:attrNameLst>
                                      </p:cBhvr>
                                      <p:to>
                                        <p:strVal val="visible"/>
                                      </p:to>
                                    </p:set>
                                    <p:animEffect transition="in" filter="fade">
                                      <p:cBhvr>
                                        <p:cTn id="72" dur="500"/>
                                        <p:tgtEl>
                                          <p:spTgt spid="5">
                                            <p:txEl>
                                              <p:pRg st="9" end="9"/>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5">
                                            <p:txEl>
                                              <p:pRg st="10" end="10"/>
                                            </p:txEl>
                                          </p:spTgt>
                                        </p:tgtEl>
                                        <p:attrNameLst>
                                          <p:attrName>style.visibility</p:attrName>
                                        </p:attrNameLst>
                                      </p:cBhvr>
                                      <p:to>
                                        <p:strVal val="visible"/>
                                      </p:to>
                                    </p:set>
                                    <p:animEffect transition="in" filter="fade">
                                      <p:cBhvr>
                                        <p:cTn id="77" dur="500"/>
                                        <p:tgtEl>
                                          <p:spTgt spid="5">
                                            <p:txEl>
                                              <p:pRg st="10" end="10"/>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5">
                                            <p:txEl>
                                              <p:pRg st="11" end="11"/>
                                            </p:txEl>
                                          </p:spTgt>
                                        </p:tgtEl>
                                        <p:attrNameLst>
                                          <p:attrName>style.visibility</p:attrName>
                                        </p:attrNameLst>
                                      </p:cBhvr>
                                      <p:to>
                                        <p:strVal val="visible"/>
                                      </p:to>
                                    </p:set>
                                    <p:animEffect transition="in" filter="fade">
                                      <p:cBhvr>
                                        <p:cTn id="82" dur="500"/>
                                        <p:tgtEl>
                                          <p:spTgt spid="5">
                                            <p:txEl>
                                              <p:pRg st="11" end="11"/>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5">
                                            <p:txEl>
                                              <p:pRg st="12" end="12"/>
                                            </p:txEl>
                                          </p:spTgt>
                                        </p:tgtEl>
                                        <p:attrNameLst>
                                          <p:attrName>style.visibility</p:attrName>
                                        </p:attrNameLst>
                                      </p:cBhvr>
                                      <p:to>
                                        <p:strVal val="visible"/>
                                      </p:to>
                                    </p:set>
                                    <p:animEffect transition="in" filter="fade">
                                      <p:cBhvr>
                                        <p:cTn id="87" dur="500"/>
                                        <p:tgtEl>
                                          <p:spTgt spid="5">
                                            <p:txEl>
                                              <p:pRg st="12" end="12"/>
                                            </p:txEl>
                                          </p:spTgt>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5">
                                            <p:txEl>
                                              <p:pRg st="13" end="13"/>
                                            </p:txEl>
                                          </p:spTgt>
                                        </p:tgtEl>
                                        <p:attrNameLst>
                                          <p:attrName>style.visibility</p:attrName>
                                        </p:attrNameLst>
                                      </p:cBhvr>
                                      <p:to>
                                        <p:strVal val="visible"/>
                                      </p:to>
                                    </p:set>
                                    <p:animEffect transition="in" filter="fade">
                                      <p:cBhvr>
                                        <p:cTn id="92" dur="500"/>
                                        <p:tgtEl>
                                          <p:spTgt spid="5">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1185441-25F8-4BC6-8EFC-3DEC47FEBBD3}"/>
              </a:ext>
            </a:extLst>
          </p:cNvPr>
          <p:cNvSpPr>
            <a:spLocks noGrp="1"/>
          </p:cNvSpPr>
          <p:nvPr>
            <p:ph type="title"/>
          </p:nvPr>
        </p:nvSpPr>
        <p:spPr/>
        <p:txBody>
          <a:bodyPr>
            <a:normAutofit/>
          </a:bodyPr>
          <a:lstStyle/>
          <a:p>
            <a:r>
              <a:rPr lang="en-US" dirty="0"/>
              <a:t>Permit to Work</a:t>
            </a:r>
          </a:p>
        </p:txBody>
      </p:sp>
      <p:sp>
        <p:nvSpPr>
          <p:cNvPr id="5" name="Content Placeholder 4">
            <a:extLst>
              <a:ext uri="{FF2B5EF4-FFF2-40B4-BE49-F238E27FC236}">
                <a16:creationId xmlns:a16="http://schemas.microsoft.com/office/drawing/2014/main" id="{8529DF0E-A8CD-4559-8471-6A08D5FF7389}"/>
              </a:ext>
            </a:extLst>
          </p:cNvPr>
          <p:cNvSpPr>
            <a:spLocks noGrp="1"/>
          </p:cNvSpPr>
          <p:nvPr>
            <p:ph idx="1"/>
          </p:nvPr>
        </p:nvSpPr>
        <p:spPr>
          <a:xfrm>
            <a:off x="342900" y="2001719"/>
            <a:ext cx="5454218" cy="4252958"/>
          </a:xfrm>
        </p:spPr>
        <p:txBody>
          <a:bodyPr>
            <a:normAutofit/>
          </a:bodyPr>
          <a:lstStyle/>
          <a:p>
            <a:pPr>
              <a:lnSpc>
                <a:spcPct val="100000"/>
              </a:lnSpc>
            </a:pPr>
            <a:endParaRPr lang="en-US" sz="2000" dirty="0">
              <a:latin typeface="Arial" panose="020B0604020202020204" pitchFamily="34" charset="0"/>
              <a:cs typeface="Arial" panose="020B0604020202020204" pitchFamily="34" charset="0"/>
            </a:endParaRPr>
          </a:p>
          <a:p>
            <a:pPr>
              <a:lnSpc>
                <a:spcPct val="100000"/>
              </a:lnSpc>
            </a:pPr>
            <a:r>
              <a:rPr lang="en-US" sz="2000" dirty="0">
                <a:latin typeface="Arial" panose="020B0604020202020204" pitchFamily="34" charset="0"/>
                <a:cs typeface="Arial" panose="020B0604020202020204" pitchFamily="34" charset="0"/>
              </a:rPr>
              <a:t>DO NOT START ANY WORK WITHOUT A VALID PERMIT</a:t>
            </a:r>
          </a:p>
          <a:p>
            <a:pPr>
              <a:lnSpc>
                <a:spcPct val="100000"/>
              </a:lnSpc>
            </a:pPr>
            <a:endParaRPr lang="en-US" sz="2000" dirty="0">
              <a:latin typeface="Arial" panose="020B0604020202020204" pitchFamily="34" charset="0"/>
              <a:cs typeface="Arial" panose="020B0604020202020204" pitchFamily="34" charset="0"/>
            </a:endParaRPr>
          </a:p>
          <a:p>
            <a:pPr>
              <a:lnSpc>
                <a:spcPct val="100000"/>
              </a:lnSpc>
            </a:pPr>
            <a:r>
              <a:rPr lang="en-US" sz="2000" dirty="0">
                <a:latin typeface="Arial" panose="020B0604020202020204" pitchFamily="34" charset="0"/>
                <a:cs typeface="Arial" panose="020B0604020202020204" pitchFamily="34" charset="0"/>
              </a:rPr>
              <a:t>There are different types of work permits based on the operation performed and it differs based on client site regulations  </a:t>
            </a:r>
          </a:p>
        </p:txBody>
      </p:sp>
      <p:sp>
        <p:nvSpPr>
          <p:cNvPr id="7" name="Slide Number Placeholder 6">
            <a:extLst>
              <a:ext uri="{FF2B5EF4-FFF2-40B4-BE49-F238E27FC236}">
                <a16:creationId xmlns:a16="http://schemas.microsoft.com/office/drawing/2014/main" id="{07777B8D-DB73-4B66-87DB-846398652AA9}"/>
              </a:ext>
            </a:extLst>
          </p:cNvPr>
          <p:cNvSpPr>
            <a:spLocks noGrp="1"/>
          </p:cNvSpPr>
          <p:nvPr>
            <p:ph type="sldNum" sz="quarter" idx="12"/>
          </p:nvPr>
        </p:nvSpPr>
        <p:spPr/>
        <p:txBody>
          <a:bodyPr/>
          <a:lstStyle/>
          <a:p>
            <a:fld id="{100BBE8A-1947-4B10-9E5B-3747E21D95A1}" type="slidenum">
              <a:rPr lang="en-US" smtClean="0"/>
              <a:t>12</a:t>
            </a:fld>
            <a:endParaRPr lang="en-US"/>
          </a:p>
        </p:txBody>
      </p:sp>
      <p:sp>
        <p:nvSpPr>
          <p:cNvPr id="6" name="Content Placeholder 4">
            <a:extLst>
              <a:ext uri="{FF2B5EF4-FFF2-40B4-BE49-F238E27FC236}">
                <a16:creationId xmlns:a16="http://schemas.microsoft.com/office/drawing/2014/main" id="{48F9D795-8704-4E67-9B74-9F7A1F00E989}"/>
              </a:ext>
            </a:extLst>
          </p:cNvPr>
          <p:cNvSpPr txBox="1">
            <a:spLocks/>
          </p:cNvSpPr>
          <p:nvPr/>
        </p:nvSpPr>
        <p:spPr>
          <a:xfrm>
            <a:off x="339654" y="1025906"/>
            <a:ext cx="11506200" cy="521924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Wingdings" panose="05000000000000000000" pitchFamily="2" charset="2"/>
              <a:buChar char="§"/>
              <a:defRPr sz="2800" kern="1200">
                <a:solidFill>
                  <a:schemeClr val="tx1"/>
                </a:solidFill>
                <a:latin typeface="+mj-lt"/>
                <a:ea typeface="+mn-ea"/>
                <a:cs typeface="+mn-cs"/>
              </a:defRPr>
            </a:lvl1pPr>
            <a:lvl2pPr marL="457200" indent="-228600" algn="l" defTabSz="914400" rtl="0" eaLnBrk="1" latinLnBrk="0" hangingPunct="1">
              <a:lnSpc>
                <a:spcPct val="90000"/>
              </a:lnSpc>
              <a:spcBef>
                <a:spcPts val="500"/>
              </a:spcBef>
              <a:buFont typeface="Wingdings" panose="05000000000000000000" pitchFamily="2" charset="2"/>
              <a:buChar char="§"/>
              <a:defRPr sz="2400" kern="1200">
                <a:solidFill>
                  <a:schemeClr val="tx1"/>
                </a:solidFill>
                <a:latin typeface="+mj-lt"/>
                <a:ea typeface="+mn-ea"/>
                <a:cs typeface="+mn-cs"/>
              </a:defRPr>
            </a:lvl2pPr>
            <a:lvl3pPr marL="685800" indent="-174625" algn="l" defTabSz="914400" rtl="0" eaLnBrk="1" latinLnBrk="0" hangingPunct="1">
              <a:lnSpc>
                <a:spcPct val="90000"/>
              </a:lnSpc>
              <a:spcBef>
                <a:spcPts val="500"/>
              </a:spcBef>
              <a:buFont typeface="Wingdings" panose="05000000000000000000" pitchFamily="2" charset="2"/>
              <a:buChar char="§"/>
              <a:defRPr sz="2000" kern="1200">
                <a:solidFill>
                  <a:schemeClr val="tx1"/>
                </a:solidFill>
                <a:latin typeface="+mj-lt"/>
                <a:ea typeface="+mn-ea"/>
                <a:cs typeface="+mn-cs"/>
              </a:defRPr>
            </a:lvl3pPr>
            <a:lvl4pPr marL="860425" indent="-174625"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j-lt"/>
                <a:ea typeface="+mn-ea"/>
                <a:cs typeface="+mn-cs"/>
              </a:defRPr>
            </a:lvl4pPr>
            <a:lvl5pPr marL="1033463" indent="-173038"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lnSpc>
                <a:spcPct val="100000"/>
              </a:lnSpc>
            </a:pPr>
            <a:r>
              <a:rPr lang="en-US" sz="2000" dirty="0">
                <a:latin typeface="Arial" panose="020B0604020202020204" pitchFamily="34" charset="0"/>
                <a:cs typeface="Arial" panose="020B0604020202020204" pitchFamily="34" charset="0"/>
              </a:rPr>
              <a:t>A permit to work is a document that controls the undertaking of a task involving sufficient hazards to require a written record of hazard identification, control measure verification, authorization to start, acceptance, return and cancellation</a:t>
            </a:r>
          </a:p>
        </p:txBody>
      </p:sp>
      <p:pic>
        <p:nvPicPr>
          <p:cNvPr id="9" name="Picture 8" descr="Table&#10;&#10;Description automatically generated with medium confidence">
            <a:extLst>
              <a:ext uri="{FF2B5EF4-FFF2-40B4-BE49-F238E27FC236}">
                <a16:creationId xmlns:a16="http://schemas.microsoft.com/office/drawing/2014/main" id="{D013DA37-E633-4C8A-BB29-925B4401ED77}"/>
              </a:ext>
            </a:extLst>
          </p:cNvPr>
          <p:cNvPicPr>
            <a:picLocks noChangeAspect="1"/>
          </p:cNvPicPr>
          <p:nvPr/>
        </p:nvPicPr>
        <p:blipFill rotWithShape="1">
          <a:blip r:embed="rId3">
            <a:extLst>
              <a:ext uri="{28A0092B-C50C-407E-A947-70E740481C1C}">
                <a14:useLocalDpi xmlns:a14="http://schemas.microsoft.com/office/drawing/2010/main" val="0"/>
              </a:ext>
            </a:extLst>
          </a:blip>
          <a:srcRect l="18200" r="17399"/>
          <a:stretch/>
        </p:blipFill>
        <p:spPr>
          <a:xfrm>
            <a:off x="8964149" y="2190369"/>
            <a:ext cx="2345272" cy="3641725"/>
          </a:xfrm>
          <a:prstGeom prst="rect">
            <a:avLst/>
          </a:prstGeom>
        </p:spPr>
      </p:pic>
      <p:pic>
        <p:nvPicPr>
          <p:cNvPr id="11" name="Picture 10" descr="Text&#10;&#10;Description automatically generated">
            <a:extLst>
              <a:ext uri="{FF2B5EF4-FFF2-40B4-BE49-F238E27FC236}">
                <a16:creationId xmlns:a16="http://schemas.microsoft.com/office/drawing/2014/main" id="{516AB08A-B881-42B2-9AE4-541686E43FD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73373" y="2258668"/>
            <a:ext cx="2266951" cy="3471754"/>
          </a:xfrm>
          <a:prstGeom prst="rect">
            <a:avLst/>
          </a:prstGeom>
        </p:spPr>
      </p:pic>
      <p:pic>
        <p:nvPicPr>
          <p:cNvPr id="13" name="Picture 12" descr="Icon&#10;&#10;Description automatically generated">
            <a:extLst>
              <a:ext uri="{FF2B5EF4-FFF2-40B4-BE49-F238E27FC236}">
                <a16:creationId xmlns:a16="http://schemas.microsoft.com/office/drawing/2014/main" id="{4623308B-AE51-488A-B24C-C80A4863677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52202" y="4363657"/>
            <a:ext cx="2445984" cy="2445984"/>
          </a:xfrm>
          <a:prstGeom prst="rect">
            <a:avLst/>
          </a:prstGeom>
        </p:spPr>
      </p:pic>
    </p:spTree>
    <p:extLst>
      <p:ext uri="{BB962C8B-B14F-4D97-AF65-F5344CB8AC3E}">
        <p14:creationId xmlns:p14="http://schemas.microsoft.com/office/powerpoint/2010/main" val="1748438422"/>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par>
                                <p:cTn id="12" presetID="10" presetClass="entr" presetSubtype="0"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500"/>
                                        <p:tgtEl>
                                          <p:spTgt spid="11"/>
                                        </p:tgtEl>
                                      </p:cBhvr>
                                    </p:animEffect>
                                  </p:childTnLst>
                                </p:cTn>
                              </p:par>
                              <p:par>
                                <p:cTn id="15" presetID="10"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xEl>
                                              <p:pRg st="1" end="1"/>
                                            </p:txEl>
                                          </p:spTgt>
                                        </p:tgtEl>
                                        <p:attrNameLst>
                                          <p:attrName>style.visibility</p:attrName>
                                        </p:attrNameLst>
                                      </p:cBhvr>
                                      <p:to>
                                        <p:strVal val="visible"/>
                                      </p:to>
                                    </p:set>
                                    <p:animEffect transition="in" filter="fade">
                                      <p:cBhvr>
                                        <p:cTn id="27" dur="500"/>
                                        <p:tgtEl>
                                          <p:spTgt spid="5">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txEl>
                                              <p:pRg st="3" end="3"/>
                                            </p:txEl>
                                          </p:spTgt>
                                        </p:tgtEl>
                                        <p:attrNameLst>
                                          <p:attrName>style.visibility</p:attrName>
                                        </p:attrNameLst>
                                      </p:cBhvr>
                                      <p:to>
                                        <p:strVal val="visible"/>
                                      </p:to>
                                    </p:set>
                                    <p:animEffect transition="in" filter="fade">
                                      <p:cBhvr>
                                        <p:cTn id="32"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1185441-25F8-4BC6-8EFC-3DEC47FEBBD3}"/>
              </a:ext>
            </a:extLst>
          </p:cNvPr>
          <p:cNvSpPr>
            <a:spLocks noGrp="1"/>
          </p:cNvSpPr>
          <p:nvPr>
            <p:ph type="title"/>
          </p:nvPr>
        </p:nvSpPr>
        <p:spPr/>
        <p:txBody>
          <a:bodyPr>
            <a:normAutofit/>
          </a:bodyPr>
          <a:lstStyle/>
          <a:p>
            <a:r>
              <a:rPr lang="en-US" dirty="0"/>
              <a:t>Driving</a:t>
            </a:r>
          </a:p>
        </p:txBody>
      </p:sp>
      <p:sp>
        <p:nvSpPr>
          <p:cNvPr id="5" name="Content Placeholder 4">
            <a:extLst>
              <a:ext uri="{FF2B5EF4-FFF2-40B4-BE49-F238E27FC236}">
                <a16:creationId xmlns:a16="http://schemas.microsoft.com/office/drawing/2014/main" id="{8529DF0E-A8CD-4559-8471-6A08D5FF7389}"/>
              </a:ext>
            </a:extLst>
          </p:cNvPr>
          <p:cNvSpPr>
            <a:spLocks noGrp="1"/>
          </p:cNvSpPr>
          <p:nvPr>
            <p:ph idx="1"/>
          </p:nvPr>
        </p:nvSpPr>
        <p:spPr>
          <a:xfrm>
            <a:off x="342900" y="1029154"/>
            <a:ext cx="8338113" cy="5327196"/>
          </a:xfrm>
        </p:spPr>
        <p:txBody>
          <a:bodyPr>
            <a:noAutofit/>
          </a:bodyPr>
          <a:lstStyle/>
          <a:p>
            <a:pPr>
              <a:lnSpc>
                <a:spcPct val="150000"/>
              </a:lnSpc>
            </a:pPr>
            <a:r>
              <a:rPr lang="en-US" sz="1600" dirty="0">
                <a:solidFill>
                  <a:schemeClr val="accent6"/>
                </a:solidFill>
                <a:latin typeface="Arial" panose="020B0604020202020204" pitchFamily="34" charset="0"/>
                <a:cs typeface="Arial" panose="020B0604020202020204" pitchFamily="34" charset="0"/>
              </a:rPr>
              <a:t>Always wear seat belt</a:t>
            </a:r>
          </a:p>
          <a:p>
            <a:pPr>
              <a:lnSpc>
                <a:spcPct val="150000"/>
              </a:lnSpc>
            </a:pPr>
            <a:r>
              <a:rPr lang="en-US" sz="1600" dirty="0">
                <a:latin typeface="Arial" panose="020B0604020202020204" pitchFamily="34" charset="0"/>
                <a:cs typeface="Arial" panose="020B0604020202020204" pitchFamily="34" charset="0"/>
              </a:rPr>
              <a:t>Don’t drive if you are tired</a:t>
            </a:r>
          </a:p>
          <a:p>
            <a:pPr>
              <a:lnSpc>
                <a:spcPct val="150000"/>
              </a:lnSpc>
            </a:pPr>
            <a:r>
              <a:rPr lang="en-US" sz="1600" dirty="0">
                <a:solidFill>
                  <a:schemeClr val="accent6"/>
                </a:solidFill>
                <a:latin typeface="Arial" panose="020B0604020202020204" pitchFamily="34" charset="0"/>
                <a:cs typeface="Arial" panose="020B0604020202020204" pitchFamily="34" charset="0"/>
              </a:rPr>
              <a:t>Don’t use cell phone while driving </a:t>
            </a:r>
          </a:p>
          <a:p>
            <a:pPr>
              <a:lnSpc>
                <a:spcPct val="150000"/>
              </a:lnSpc>
            </a:pPr>
            <a:r>
              <a:rPr lang="en-US" sz="1600" dirty="0">
                <a:solidFill>
                  <a:schemeClr val="accent6"/>
                </a:solidFill>
                <a:latin typeface="Arial" panose="020B0604020202020204" pitchFamily="34" charset="0"/>
                <a:cs typeface="Arial" panose="020B0604020202020204" pitchFamily="34" charset="0"/>
              </a:rPr>
              <a:t>Follow the speed limit specified by the road/ Site</a:t>
            </a:r>
          </a:p>
          <a:p>
            <a:pPr>
              <a:lnSpc>
                <a:spcPct val="150000"/>
              </a:lnSpc>
            </a:pPr>
            <a:r>
              <a:rPr lang="en-US" sz="1600" dirty="0">
                <a:latin typeface="Arial" panose="020B0604020202020204" pitchFamily="34" charset="0"/>
                <a:cs typeface="Arial" panose="020B0604020202020204" pitchFamily="34" charset="0"/>
              </a:rPr>
              <a:t>Maintain a safe driving distance</a:t>
            </a:r>
          </a:p>
          <a:p>
            <a:pPr>
              <a:lnSpc>
                <a:spcPct val="150000"/>
              </a:lnSpc>
            </a:pPr>
            <a:r>
              <a:rPr lang="en-US" sz="1600" dirty="0">
                <a:latin typeface="Arial" panose="020B0604020202020204" pitchFamily="34" charset="0"/>
                <a:cs typeface="Arial" panose="020B0604020202020204" pitchFamily="34" charset="0"/>
              </a:rPr>
              <a:t>Don’t use a cell phone while driving, pull off the road in a safe place then use.</a:t>
            </a:r>
          </a:p>
          <a:p>
            <a:pPr>
              <a:lnSpc>
                <a:spcPct val="150000"/>
              </a:lnSpc>
            </a:pPr>
            <a:r>
              <a:rPr lang="en-US" sz="1600" dirty="0">
                <a:latin typeface="Arial" panose="020B0604020202020204" pitchFamily="34" charset="0"/>
                <a:cs typeface="Arial" panose="020B0604020202020204" pitchFamily="34" charset="0"/>
              </a:rPr>
              <a:t>Don’t drive under the influence of alcoholic beverages as well as some prescription drugs.</a:t>
            </a:r>
          </a:p>
          <a:p>
            <a:pPr>
              <a:lnSpc>
                <a:spcPct val="150000"/>
              </a:lnSpc>
            </a:pPr>
            <a:r>
              <a:rPr lang="en-US" sz="1600" dirty="0">
                <a:latin typeface="Arial" panose="020B0604020202020204" pitchFamily="34" charset="0"/>
                <a:cs typeface="Arial" panose="020B0604020202020204" pitchFamily="34" charset="0"/>
              </a:rPr>
              <a:t>Maintain your vehicle in good condition. Check that the tires, brakes, headlights, taillights, and turn signals all work properly.</a:t>
            </a:r>
          </a:p>
        </p:txBody>
      </p:sp>
      <p:sp>
        <p:nvSpPr>
          <p:cNvPr id="7" name="Slide Number Placeholder 6">
            <a:extLst>
              <a:ext uri="{FF2B5EF4-FFF2-40B4-BE49-F238E27FC236}">
                <a16:creationId xmlns:a16="http://schemas.microsoft.com/office/drawing/2014/main" id="{07777B8D-DB73-4B66-87DB-846398652AA9}"/>
              </a:ext>
            </a:extLst>
          </p:cNvPr>
          <p:cNvSpPr>
            <a:spLocks noGrp="1"/>
          </p:cNvSpPr>
          <p:nvPr>
            <p:ph type="sldNum" sz="quarter" idx="12"/>
          </p:nvPr>
        </p:nvSpPr>
        <p:spPr/>
        <p:txBody>
          <a:bodyPr/>
          <a:lstStyle/>
          <a:p>
            <a:fld id="{100BBE8A-1947-4B10-9E5B-3747E21D95A1}" type="slidenum">
              <a:rPr lang="en-US" smtClean="0"/>
              <a:t>13</a:t>
            </a:fld>
            <a:endParaRPr lang="en-US"/>
          </a:p>
        </p:txBody>
      </p:sp>
      <p:pic>
        <p:nvPicPr>
          <p:cNvPr id="3" name="Picture 2" descr="A picture containing text, sign, clipart&#10;&#10;Description automatically generated">
            <a:extLst>
              <a:ext uri="{FF2B5EF4-FFF2-40B4-BE49-F238E27FC236}">
                <a16:creationId xmlns:a16="http://schemas.microsoft.com/office/drawing/2014/main" id="{E7202B6A-D6C3-4449-8447-DED5614FEF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09613" y="3948634"/>
            <a:ext cx="1846644" cy="1846644"/>
          </a:xfrm>
          <a:prstGeom prst="rect">
            <a:avLst/>
          </a:prstGeom>
        </p:spPr>
      </p:pic>
      <p:pic>
        <p:nvPicPr>
          <p:cNvPr id="8" name="Picture 7" descr="A screenshot of a video game&#10;&#10;Description automatically generated">
            <a:extLst>
              <a:ext uri="{FF2B5EF4-FFF2-40B4-BE49-F238E27FC236}">
                <a16:creationId xmlns:a16="http://schemas.microsoft.com/office/drawing/2014/main" id="{B7A7A088-353E-4BF7-A787-D5B1652F8882}"/>
              </a:ext>
            </a:extLst>
          </p:cNvPr>
          <p:cNvPicPr>
            <a:picLocks noChangeAspect="1"/>
          </p:cNvPicPr>
          <p:nvPr/>
        </p:nvPicPr>
        <p:blipFill rotWithShape="1">
          <a:blip r:embed="rId4">
            <a:extLst>
              <a:ext uri="{28A0092B-C50C-407E-A947-70E740481C1C}">
                <a14:useLocalDpi xmlns:a14="http://schemas.microsoft.com/office/drawing/2010/main" val="0"/>
              </a:ext>
            </a:extLst>
          </a:blip>
          <a:srcRect r="34515"/>
          <a:stretch/>
        </p:blipFill>
        <p:spPr>
          <a:xfrm>
            <a:off x="7805471" y="172607"/>
            <a:ext cx="4043629" cy="3087436"/>
          </a:xfrm>
          <a:prstGeom prst="rect">
            <a:avLst/>
          </a:prstGeom>
        </p:spPr>
      </p:pic>
    </p:spTree>
    <p:extLst>
      <p:ext uri="{BB962C8B-B14F-4D97-AF65-F5344CB8AC3E}">
        <p14:creationId xmlns:p14="http://schemas.microsoft.com/office/powerpoint/2010/main" val="2504376602"/>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par>
                                <p:cTn id="12" presetID="10" presetClass="entr" presetSubtype="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Effect transition="in" filter="fade">
                                      <p:cBhvr>
                                        <p:cTn id="19" dur="500"/>
                                        <p:tgtEl>
                                          <p:spTgt spid="5">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5">
                                            <p:txEl>
                                              <p:pRg st="1" end="1"/>
                                            </p:txEl>
                                          </p:spTgt>
                                        </p:tgtEl>
                                        <p:attrNameLst>
                                          <p:attrName>style.visibility</p:attrName>
                                        </p:attrNameLst>
                                      </p:cBhvr>
                                      <p:to>
                                        <p:strVal val="visible"/>
                                      </p:to>
                                    </p:set>
                                    <p:animEffect transition="in" filter="fade">
                                      <p:cBhvr>
                                        <p:cTn id="24" dur="500"/>
                                        <p:tgtEl>
                                          <p:spTgt spid="5">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5">
                                            <p:txEl>
                                              <p:pRg st="2" end="2"/>
                                            </p:txEl>
                                          </p:spTgt>
                                        </p:tgtEl>
                                        <p:attrNameLst>
                                          <p:attrName>style.visibility</p:attrName>
                                        </p:attrNameLst>
                                      </p:cBhvr>
                                      <p:to>
                                        <p:strVal val="visible"/>
                                      </p:to>
                                    </p:set>
                                    <p:animEffect transition="in" filter="fade">
                                      <p:cBhvr>
                                        <p:cTn id="29" dur="500"/>
                                        <p:tgtEl>
                                          <p:spTgt spid="5">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5">
                                            <p:txEl>
                                              <p:pRg st="3" end="3"/>
                                            </p:txEl>
                                          </p:spTgt>
                                        </p:tgtEl>
                                        <p:attrNameLst>
                                          <p:attrName>style.visibility</p:attrName>
                                        </p:attrNameLst>
                                      </p:cBhvr>
                                      <p:to>
                                        <p:strVal val="visible"/>
                                      </p:to>
                                    </p:set>
                                    <p:animEffect transition="in" filter="fade">
                                      <p:cBhvr>
                                        <p:cTn id="34" dur="500"/>
                                        <p:tgtEl>
                                          <p:spTgt spid="5">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5">
                                            <p:txEl>
                                              <p:pRg st="4" end="4"/>
                                            </p:txEl>
                                          </p:spTgt>
                                        </p:tgtEl>
                                        <p:attrNameLst>
                                          <p:attrName>style.visibility</p:attrName>
                                        </p:attrNameLst>
                                      </p:cBhvr>
                                      <p:to>
                                        <p:strVal val="visible"/>
                                      </p:to>
                                    </p:set>
                                    <p:animEffect transition="in" filter="fade">
                                      <p:cBhvr>
                                        <p:cTn id="39" dur="500"/>
                                        <p:tgtEl>
                                          <p:spTgt spid="5">
                                            <p:txEl>
                                              <p:pRg st="4" end="4"/>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5">
                                            <p:txEl>
                                              <p:pRg st="5" end="5"/>
                                            </p:txEl>
                                          </p:spTgt>
                                        </p:tgtEl>
                                        <p:attrNameLst>
                                          <p:attrName>style.visibility</p:attrName>
                                        </p:attrNameLst>
                                      </p:cBhvr>
                                      <p:to>
                                        <p:strVal val="visible"/>
                                      </p:to>
                                    </p:set>
                                    <p:animEffect transition="in" filter="fade">
                                      <p:cBhvr>
                                        <p:cTn id="44" dur="500"/>
                                        <p:tgtEl>
                                          <p:spTgt spid="5">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5">
                                            <p:txEl>
                                              <p:pRg st="6" end="6"/>
                                            </p:txEl>
                                          </p:spTgt>
                                        </p:tgtEl>
                                        <p:attrNameLst>
                                          <p:attrName>style.visibility</p:attrName>
                                        </p:attrNameLst>
                                      </p:cBhvr>
                                      <p:to>
                                        <p:strVal val="visible"/>
                                      </p:to>
                                    </p:set>
                                    <p:animEffect transition="in" filter="fade">
                                      <p:cBhvr>
                                        <p:cTn id="49" dur="500"/>
                                        <p:tgtEl>
                                          <p:spTgt spid="5">
                                            <p:txEl>
                                              <p:pRg st="6" end="6"/>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5">
                                            <p:txEl>
                                              <p:pRg st="7" end="7"/>
                                            </p:txEl>
                                          </p:spTgt>
                                        </p:tgtEl>
                                        <p:attrNameLst>
                                          <p:attrName>style.visibility</p:attrName>
                                        </p:attrNameLst>
                                      </p:cBhvr>
                                      <p:to>
                                        <p:strVal val="visible"/>
                                      </p:to>
                                    </p:set>
                                    <p:animEffect transition="in" filter="fade">
                                      <p:cBhvr>
                                        <p:cTn id="54"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1185441-25F8-4BC6-8EFC-3DEC47FEBBD3}"/>
              </a:ext>
            </a:extLst>
          </p:cNvPr>
          <p:cNvSpPr>
            <a:spLocks noGrp="1"/>
          </p:cNvSpPr>
          <p:nvPr>
            <p:ph type="title"/>
          </p:nvPr>
        </p:nvSpPr>
        <p:spPr/>
        <p:txBody>
          <a:bodyPr>
            <a:normAutofit/>
          </a:bodyPr>
          <a:lstStyle/>
          <a:p>
            <a:r>
              <a:rPr lang="en-US" dirty="0"/>
              <a:t>PPE</a:t>
            </a:r>
          </a:p>
        </p:txBody>
      </p:sp>
      <p:sp>
        <p:nvSpPr>
          <p:cNvPr id="5" name="Content Placeholder 4">
            <a:extLst>
              <a:ext uri="{FF2B5EF4-FFF2-40B4-BE49-F238E27FC236}">
                <a16:creationId xmlns:a16="http://schemas.microsoft.com/office/drawing/2014/main" id="{8529DF0E-A8CD-4559-8471-6A08D5FF7389}"/>
              </a:ext>
            </a:extLst>
          </p:cNvPr>
          <p:cNvSpPr>
            <a:spLocks noGrp="1"/>
          </p:cNvSpPr>
          <p:nvPr>
            <p:ph idx="1"/>
          </p:nvPr>
        </p:nvSpPr>
        <p:spPr>
          <a:xfrm>
            <a:off x="5539937" y="1029154"/>
            <a:ext cx="6219946" cy="5219246"/>
          </a:xfrm>
        </p:spPr>
        <p:txBody>
          <a:bodyPr>
            <a:normAutofit/>
          </a:bodyPr>
          <a:lstStyle/>
          <a:p>
            <a:pPr>
              <a:lnSpc>
                <a:spcPct val="100000"/>
              </a:lnSpc>
            </a:pPr>
            <a:r>
              <a:rPr lang="en-US" sz="2000" dirty="0">
                <a:latin typeface="Arial" panose="020B0604020202020204" pitchFamily="34" charset="0"/>
                <a:cs typeface="Arial" panose="020B0604020202020204" pitchFamily="34" charset="0"/>
              </a:rPr>
              <a:t>Personal protective equipment (PPE) is safety equipment that is designed to protect employees by reducing their exposure to chemical, biological, and physical hazards while working.</a:t>
            </a:r>
          </a:p>
          <a:p>
            <a:pPr>
              <a:lnSpc>
                <a:spcPct val="100000"/>
              </a:lnSpc>
            </a:pPr>
            <a:endParaRPr lang="en-US" sz="2000" dirty="0">
              <a:latin typeface="Arial" panose="020B0604020202020204" pitchFamily="34" charset="0"/>
              <a:cs typeface="Arial" panose="020B0604020202020204" pitchFamily="34" charset="0"/>
            </a:endParaRPr>
          </a:p>
          <a:p>
            <a:pPr>
              <a:lnSpc>
                <a:spcPct val="100000"/>
              </a:lnSpc>
            </a:pPr>
            <a:r>
              <a:rPr lang="en-US" sz="2000" dirty="0">
                <a:latin typeface="Arial" panose="020B0604020202020204" pitchFamily="34" charset="0"/>
                <a:cs typeface="Arial" panose="020B0604020202020204" pitchFamily="34" charset="0"/>
              </a:rPr>
              <a:t>Company will issue all work-related PPE’s.</a:t>
            </a:r>
          </a:p>
          <a:p>
            <a:pPr>
              <a:lnSpc>
                <a:spcPct val="100000"/>
              </a:lnSpc>
            </a:pPr>
            <a:r>
              <a:rPr lang="en-US" sz="2000" dirty="0">
                <a:latin typeface="Arial" panose="020B0604020202020204" pitchFamily="34" charset="0"/>
                <a:cs typeface="Arial" panose="020B0604020202020204" pitchFamily="34" charset="0"/>
              </a:rPr>
              <a:t>Working without PPE is considered as a violation.</a:t>
            </a:r>
          </a:p>
          <a:p>
            <a:pPr>
              <a:lnSpc>
                <a:spcPct val="100000"/>
              </a:lnSpc>
            </a:pPr>
            <a:endParaRPr lang="en-US" sz="2000" dirty="0">
              <a:latin typeface="Arial" panose="020B0604020202020204" pitchFamily="34" charset="0"/>
              <a:cs typeface="Arial" panose="020B0604020202020204" pitchFamily="34" charset="0"/>
            </a:endParaRPr>
          </a:p>
          <a:p>
            <a:pPr>
              <a:lnSpc>
                <a:spcPct val="100000"/>
              </a:lnSpc>
            </a:pPr>
            <a:r>
              <a:rPr lang="en-US" sz="2000" dirty="0">
                <a:latin typeface="Arial" panose="020B0604020202020204" pitchFamily="34" charset="0"/>
                <a:cs typeface="Arial" panose="020B0604020202020204" pitchFamily="34" charset="0"/>
              </a:rPr>
              <a:t>PPE must be worn correctly in required areas as specified in the risk assessments.</a:t>
            </a:r>
          </a:p>
          <a:p>
            <a:pPr>
              <a:lnSpc>
                <a:spcPct val="100000"/>
              </a:lnSpc>
            </a:pPr>
            <a:endParaRPr lang="en-US" sz="2000" dirty="0">
              <a:latin typeface="Arial" panose="020B0604020202020204" pitchFamily="34" charset="0"/>
              <a:cs typeface="Arial" panose="020B0604020202020204" pitchFamily="34" charset="0"/>
            </a:endParaRPr>
          </a:p>
          <a:p>
            <a:pPr>
              <a:lnSpc>
                <a:spcPct val="100000"/>
              </a:lnSpc>
            </a:pPr>
            <a:r>
              <a:rPr lang="en-US" sz="2000" dirty="0">
                <a:latin typeface="Arial" panose="020B0604020202020204" pitchFamily="34" charset="0"/>
                <a:cs typeface="Arial" panose="020B0604020202020204" pitchFamily="34" charset="0"/>
              </a:rPr>
              <a:t>If you found the PPE is damaged, report to your supervisor immediately and get a replacement .</a:t>
            </a:r>
          </a:p>
          <a:p>
            <a:pPr>
              <a:lnSpc>
                <a:spcPct val="100000"/>
              </a:lnSpc>
            </a:pPr>
            <a:endParaRPr lang="en-US" sz="2000" dirty="0">
              <a:latin typeface="Arial" panose="020B0604020202020204" pitchFamily="34" charset="0"/>
              <a:cs typeface="Arial" panose="020B0604020202020204" pitchFamily="34" charset="0"/>
            </a:endParaRPr>
          </a:p>
        </p:txBody>
      </p:sp>
      <p:sp>
        <p:nvSpPr>
          <p:cNvPr id="7" name="Slide Number Placeholder 6">
            <a:extLst>
              <a:ext uri="{FF2B5EF4-FFF2-40B4-BE49-F238E27FC236}">
                <a16:creationId xmlns:a16="http://schemas.microsoft.com/office/drawing/2014/main" id="{07777B8D-DB73-4B66-87DB-846398652AA9}"/>
              </a:ext>
            </a:extLst>
          </p:cNvPr>
          <p:cNvSpPr>
            <a:spLocks noGrp="1"/>
          </p:cNvSpPr>
          <p:nvPr>
            <p:ph type="sldNum" sz="quarter" idx="12"/>
          </p:nvPr>
        </p:nvSpPr>
        <p:spPr/>
        <p:txBody>
          <a:bodyPr/>
          <a:lstStyle/>
          <a:p>
            <a:fld id="{100BBE8A-1947-4B10-9E5B-3747E21D95A1}" type="slidenum">
              <a:rPr lang="en-US" smtClean="0"/>
              <a:t>14</a:t>
            </a:fld>
            <a:endParaRPr lang="en-US"/>
          </a:p>
        </p:txBody>
      </p:sp>
      <p:pic>
        <p:nvPicPr>
          <p:cNvPr id="3" name="Picture 2" descr="Graphical user interface, application&#10;&#10;Description automatically generated">
            <a:extLst>
              <a:ext uri="{FF2B5EF4-FFF2-40B4-BE49-F238E27FC236}">
                <a16:creationId xmlns:a16="http://schemas.microsoft.com/office/drawing/2014/main" id="{8EE284E9-5D80-43C4-832A-3D34E93141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7182" y="1118389"/>
            <a:ext cx="4440635" cy="5040775"/>
          </a:xfrm>
          <a:prstGeom prst="rect">
            <a:avLst/>
          </a:prstGeom>
        </p:spPr>
      </p:pic>
    </p:spTree>
    <p:extLst>
      <p:ext uri="{BB962C8B-B14F-4D97-AF65-F5344CB8AC3E}">
        <p14:creationId xmlns:p14="http://schemas.microsoft.com/office/powerpoint/2010/main" val="2081448432"/>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5">
                                            <p:txEl>
                                              <p:pRg st="0" end="0"/>
                                            </p:txEl>
                                          </p:spTgt>
                                        </p:tgtEl>
                                        <p:attrNameLst>
                                          <p:attrName>style.visibility</p:attrName>
                                        </p:attrNameLst>
                                      </p:cBhvr>
                                      <p:to>
                                        <p:strVal val="visible"/>
                                      </p:to>
                                    </p:set>
                                    <p:animEffect transition="in" filter="fade">
                                      <p:cBhvr>
                                        <p:cTn id="16" dur="500"/>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500"/>
                                        <p:tgtEl>
                                          <p:spTgt spid="5">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5">
                                            <p:txEl>
                                              <p:pRg st="3" end="3"/>
                                            </p:txEl>
                                          </p:spTgt>
                                        </p:tgtEl>
                                        <p:attrNameLst>
                                          <p:attrName>style.visibility</p:attrName>
                                        </p:attrNameLst>
                                      </p:cBhvr>
                                      <p:to>
                                        <p:strVal val="visible"/>
                                      </p:to>
                                    </p:set>
                                    <p:animEffect transition="in" filter="fade">
                                      <p:cBhvr>
                                        <p:cTn id="26" dur="500"/>
                                        <p:tgtEl>
                                          <p:spTgt spid="5">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5">
                                            <p:txEl>
                                              <p:pRg st="5" end="5"/>
                                            </p:txEl>
                                          </p:spTgt>
                                        </p:tgtEl>
                                        <p:attrNameLst>
                                          <p:attrName>style.visibility</p:attrName>
                                        </p:attrNameLst>
                                      </p:cBhvr>
                                      <p:to>
                                        <p:strVal val="visible"/>
                                      </p:to>
                                    </p:set>
                                    <p:animEffect transition="in" filter="fade">
                                      <p:cBhvr>
                                        <p:cTn id="31" dur="500"/>
                                        <p:tgtEl>
                                          <p:spTgt spid="5">
                                            <p:txEl>
                                              <p:pRg st="5" end="5"/>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5">
                                            <p:txEl>
                                              <p:pRg st="7" end="7"/>
                                            </p:txEl>
                                          </p:spTgt>
                                        </p:tgtEl>
                                        <p:attrNameLst>
                                          <p:attrName>style.visibility</p:attrName>
                                        </p:attrNameLst>
                                      </p:cBhvr>
                                      <p:to>
                                        <p:strVal val="visible"/>
                                      </p:to>
                                    </p:set>
                                    <p:animEffect transition="in" filter="fade">
                                      <p:cBhvr>
                                        <p:cTn id="36"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erson using a computer&#10;&#10;Description automatically generated with medium confidence">
            <a:extLst>
              <a:ext uri="{FF2B5EF4-FFF2-40B4-BE49-F238E27FC236}">
                <a16:creationId xmlns:a16="http://schemas.microsoft.com/office/drawing/2014/main" id="{F72621AF-21B2-49B4-9BAC-C2C5A76C5A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57331" y="3414960"/>
            <a:ext cx="3046951" cy="3032136"/>
          </a:xfrm>
          <a:prstGeom prst="rect">
            <a:avLst/>
          </a:prstGeom>
        </p:spPr>
      </p:pic>
      <p:sp>
        <p:nvSpPr>
          <p:cNvPr id="4" name="Title 3">
            <a:extLst>
              <a:ext uri="{FF2B5EF4-FFF2-40B4-BE49-F238E27FC236}">
                <a16:creationId xmlns:a16="http://schemas.microsoft.com/office/drawing/2014/main" id="{61185441-25F8-4BC6-8EFC-3DEC47FEBBD3}"/>
              </a:ext>
            </a:extLst>
          </p:cNvPr>
          <p:cNvSpPr>
            <a:spLocks noGrp="1"/>
          </p:cNvSpPr>
          <p:nvPr>
            <p:ph type="title"/>
          </p:nvPr>
        </p:nvSpPr>
        <p:spPr/>
        <p:txBody>
          <a:bodyPr>
            <a:normAutofit/>
          </a:bodyPr>
          <a:lstStyle/>
          <a:p>
            <a:r>
              <a:rPr lang="en-US" dirty="0"/>
              <a:t>Slips, Trip's and Falls</a:t>
            </a:r>
          </a:p>
        </p:txBody>
      </p:sp>
      <p:sp>
        <p:nvSpPr>
          <p:cNvPr id="5" name="Content Placeholder 4">
            <a:extLst>
              <a:ext uri="{FF2B5EF4-FFF2-40B4-BE49-F238E27FC236}">
                <a16:creationId xmlns:a16="http://schemas.microsoft.com/office/drawing/2014/main" id="{8529DF0E-A8CD-4559-8471-6A08D5FF7389}"/>
              </a:ext>
            </a:extLst>
          </p:cNvPr>
          <p:cNvSpPr>
            <a:spLocks noGrp="1"/>
          </p:cNvSpPr>
          <p:nvPr>
            <p:ph idx="1"/>
          </p:nvPr>
        </p:nvSpPr>
        <p:spPr>
          <a:xfrm>
            <a:off x="342901" y="1029154"/>
            <a:ext cx="4193896" cy="5219246"/>
          </a:xfrm>
        </p:spPr>
        <p:txBody>
          <a:bodyPr>
            <a:normAutofit/>
          </a:bodyPr>
          <a:lstStyle/>
          <a:p>
            <a:r>
              <a:rPr lang="en-US" sz="2000" dirty="0">
                <a:effectLst/>
                <a:latin typeface="Arial" panose="020B0604020202020204" pitchFamily="34" charset="0"/>
              </a:rPr>
              <a:t>Clear up waste materials as you create them.</a:t>
            </a:r>
          </a:p>
          <a:p>
            <a:r>
              <a:rPr lang="en-US" sz="2000" dirty="0">
                <a:latin typeface="Arial" panose="020B0604020202020204" pitchFamily="34" charset="0"/>
              </a:rPr>
              <a:t>Do housekeeping before and after the work.</a:t>
            </a:r>
            <a:endParaRPr lang="en-US" sz="2000" dirty="0">
              <a:effectLst/>
              <a:latin typeface="Arial" panose="020B0604020202020204" pitchFamily="34" charset="0"/>
            </a:endParaRPr>
          </a:p>
          <a:p>
            <a:r>
              <a:rPr lang="en-US" sz="2000" dirty="0">
                <a:effectLst/>
                <a:latin typeface="Arial" panose="020B0604020202020204" pitchFamily="34" charset="0"/>
              </a:rPr>
              <a:t>Do not leave tools, equipment or unused materials lying around</a:t>
            </a:r>
          </a:p>
          <a:p>
            <a:r>
              <a:rPr lang="en-US" sz="2000" dirty="0">
                <a:effectLst/>
                <a:latin typeface="Arial" panose="020B0604020202020204" pitchFamily="34" charset="0"/>
              </a:rPr>
              <a:t>Ensure materials are stacked correctly and in the right storage area.</a:t>
            </a:r>
          </a:p>
          <a:p>
            <a:r>
              <a:rPr lang="en-US" sz="2000" dirty="0">
                <a:effectLst/>
                <a:latin typeface="Arial" panose="020B0604020202020204" pitchFamily="34" charset="0"/>
              </a:rPr>
              <a:t>When using substances which may spill, ensure that you have the means for clearing up any spillages correctly.</a:t>
            </a:r>
          </a:p>
          <a:p>
            <a:r>
              <a:rPr lang="en-US" sz="2000" dirty="0">
                <a:effectLst/>
                <a:latin typeface="Arial" panose="020B0604020202020204" pitchFamily="34" charset="0"/>
              </a:rPr>
              <a:t>Ensure that routes for cables for power tools are routed in the most appropriate manner </a:t>
            </a:r>
            <a:endParaRPr lang="en-US" sz="2000" dirty="0">
              <a:latin typeface="Arial" panose="020B0604020202020204" pitchFamily="34" charset="0"/>
              <a:cs typeface="Arial" panose="020B0604020202020204" pitchFamily="34" charset="0"/>
            </a:endParaRPr>
          </a:p>
        </p:txBody>
      </p:sp>
      <p:sp>
        <p:nvSpPr>
          <p:cNvPr id="7" name="Slide Number Placeholder 6">
            <a:extLst>
              <a:ext uri="{FF2B5EF4-FFF2-40B4-BE49-F238E27FC236}">
                <a16:creationId xmlns:a16="http://schemas.microsoft.com/office/drawing/2014/main" id="{07777B8D-DB73-4B66-87DB-846398652AA9}"/>
              </a:ext>
            </a:extLst>
          </p:cNvPr>
          <p:cNvSpPr>
            <a:spLocks noGrp="1"/>
          </p:cNvSpPr>
          <p:nvPr>
            <p:ph type="sldNum" sz="quarter" idx="12"/>
          </p:nvPr>
        </p:nvSpPr>
        <p:spPr/>
        <p:txBody>
          <a:bodyPr/>
          <a:lstStyle/>
          <a:p>
            <a:fld id="{100BBE8A-1947-4B10-9E5B-3747E21D95A1}" type="slidenum">
              <a:rPr lang="en-US" smtClean="0"/>
              <a:t>15</a:t>
            </a:fld>
            <a:endParaRPr lang="en-US"/>
          </a:p>
        </p:txBody>
      </p:sp>
      <p:sp>
        <p:nvSpPr>
          <p:cNvPr id="9" name="Content Placeholder 4">
            <a:extLst>
              <a:ext uri="{FF2B5EF4-FFF2-40B4-BE49-F238E27FC236}">
                <a16:creationId xmlns:a16="http://schemas.microsoft.com/office/drawing/2014/main" id="{E829513A-0921-4AC6-887D-99ECC8CF944C}"/>
              </a:ext>
            </a:extLst>
          </p:cNvPr>
          <p:cNvSpPr txBox="1">
            <a:spLocks/>
          </p:cNvSpPr>
          <p:nvPr/>
        </p:nvSpPr>
        <p:spPr>
          <a:xfrm>
            <a:off x="5624815" y="982853"/>
            <a:ext cx="6296763" cy="546424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Wingdings" panose="05000000000000000000" pitchFamily="2" charset="2"/>
              <a:buChar char="§"/>
              <a:defRPr sz="2800" kern="1200">
                <a:solidFill>
                  <a:schemeClr val="tx1"/>
                </a:solidFill>
                <a:latin typeface="+mj-lt"/>
                <a:ea typeface="+mn-ea"/>
                <a:cs typeface="+mn-cs"/>
              </a:defRPr>
            </a:lvl1pPr>
            <a:lvl2pPr marL="457200" indent="-228600" algn="l" defTabSz="914400" rtl="0" eaLnBrk="1" latinLnBrk="0" hangingPunct="1">
              <a:lnSpc>
                <a:spcPct val="90000"/>
              </a:lnSpc>
              <a:spcBef>
                <a:spcPts val="500"/>
              </a:spcBef>
              <a:buFont typeface="Wingdings" panose="05000000000000000000" pitchFamily="2" charset="2"/>
              <a:buChar char="§"/>
              <a:defRPr sz="2400" kern="1200">
                <a:solidFill>
                  <a:schemeClr val="tx1"/>
                </a:solidFill>
                <a:latin typeface="+mj-lt"/>
                <a:ea typeface="+mn-ea"/>
                <a:cs typeface="+mn-cs"/>
              </a:defRPr>
            </a:lvl2pPr>
            <a:lvl3pPr marL="685800" indent="-174625" algn="l" defTabSz="914400" rtl="0" eaLnBrk="1" latinLnBrk="0" hangingPunct="1">
              <a:lnSpc>
                <a:spcPct val="90000"/>
              </a:lnSpc>
              <a:spcBef>
                <a:spcPts val="500"/>
              </a:spcBef>
              <a:buFont typeface="Wingdings" panose="05000000000000000000" pitchFamily="2" charset="2"/>
              <a:buChar char="§"/>
              <a:defRPr sz="2000" kern="1200">
                <a:solidFill>
                  <a:schemeClr val="tx1"/>
                </a:solidFill>
                <a:latin typeface="+mj-lt"/>
                <a:ea typeface="+mn-ea"/>
                <a:cs typeface="+mn-cs"/>
              </a:defRPr>
            </a:lvl3pPr>
            <a:lvl4pPr marL="860425" indent="-174625"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j-lt"/>
                <a:ea typeface="+mn-ea"/>
                <a:cs typeface="+mn-cs"/>
              </a:defRPr>
            </a:lvl4pPr>
            <a:lvl5pPr marL="1033463" indent="-173038"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000" dirty="0">
              <a:effectLst/>
            </a:endParaRPr>
          </a:p>
          <a:p>
            <a:endParaRPr lang="en-US" sz="2000" dirty="0"/>
          </a:p>
          <a:p>
            <a:endParaRPr lang="en-US" sz="2000" dirty="0">
              <a:effectLst/>
            </a:endParaRPr>
          </a:p>
          <a:p>
            <a:endParaRPr lang="en-US" sz="2000" dirty="0"/>
          </a:p>
          <a:p>
            <a:endParaRPr lang="en-US" sz="2000" dirty="0">
              <a:effectLst/>
            </a:endParaRPr>
          </a:p>
          <a:p>
            <a:endParaRPr lang="en-US" sz="2000" dirty="0"/>
          </a:p>
          <a:p>
            <a:endParaRPr lang="en-US" sz="2000" dirty="0">
              <a:effectLst/>
            </a:endParaRPr>
          </a:p>
          <a:p>
            <a:endParaRPr lang="en-US" sz="2000" dirty="0"/>
          </a:p>
          <a:p>
            <a:endParaRPr lang="en-US" sz="2000" dirty="0">
              <a:effectLst/>
            </a:endParaRPr>
          </a:p>
          <a:p>
            <a:r>
              <a:rPr lang="en-US" sz="2000" dirty="0">
                <a:effectLst/>
              </a:rPr>
              <a:t>A fall occurs when a person is too far off balance.</a:t>
            </a:r>
          </a:p>
          <a:p>
            <a:pPr indent="0">
              <a:lnSpc>
                <a:spcPct val="100000"/>
              </a:lnSpc>
            </a:pPr>
            <a:endParaRPr lang="en-US" sz="2000" dirty="0">
              <a:effectLst/>
            </a:endParaRPr>
          </a:p>
          <a:p>
            <a:pPr marL="804863" lvl="4" indent="0">
              <a:buNone/>
            </a:pPr>
            <a:r>
              <a:rPr lang="en-US" sz="2000" dirty="0">
                <a:effectLst/>
              </a:rPr>
              <a:t>People slip on water or oil spills; they trip over small objects and electrical cords; and they fall off ladders, chairs or down stairways.</a:t>
            </a:r>
            <a:endParaRPr lang="en-US" sz="2000" dirty="0">
              <a:cs typeface="Arial" panose="020B0604020202020204" pitchFamily="34" charset="0"/>
            </a:endParaRPr>
          </a:p>
        </p:txBody>
      </p:sp>
      <p:pic>
        <p:nvPicPr>
          <p:cNvPr id="11" name="Picture 10">
            <a:extLst>
              <a:ext uri="{FF2B5EF4-FFF2-40B4-BE49-F238E27FC236}">
                <a16:creationId xmlns:a16="http://schemas.microsoft.com/office/drawing/2014/main" id="{D5557D13-C1F4-4902-B3C9-C1245CA39F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08995" y="1298052"/>
            <a:ext cx="2484320" cy="2671312"/>
          </a:xfrm>
          <a:prstGeom prst="rect">
            <a:avLst/>
          </a:prstGeom>
        </p:spPr>
      </p:pic>
      <p:sp>
        <p:nvSpPr>
          <p:cNvPr id="12" name="Content Placeholder 4">
            <a:extLst>
              <a:ext uri="{FF2B5EF4-FFF2-40B4-BE49-F238E27FC236}">
                <a16:creationId xmlns:a16="http://schemas.microsoft.com/office/drawing/2014/main" id="{3E8767E1-0ED2-44DD-ABAB-FF46B3135326}"/>
              </a:ext>
            </a:extLst>
          </p:cNvPr>
          <p:cNvSpPr txBox="1">
            <a:spLocks/>
          </p:cNvSpPr>
          <p:nvPr/>
        </p:nvSpPr>
        <p:spPr>
          <a:xfrm>
            <a:off x="5626741" y="1031083"/>
            <a:ext cx="3602141" cy="320525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Wingdings" panose="05000000000000000000" pitchFamily="2" charset="2"/>
              <a:buChar char="§"/>
              <a:defRPr sz="2800" kern="1200">
                <a:solidFill>
                  <a:schemeClr val="tx1"/>
                </a:solidFill>
                <a:latin typeface="+mj-lt"/>
                <a:ea typeface="+mn-ea"/>
                <a:cs typeface="+mn-cs"/>
              </a:defRPr>
            </a:lvl1pPr>
            <a:lvl2pPr marL="457200" indent="-228600" algn="l" defTabSz="914400" rtl="0" eaLnBrk="1" latinLnBrk="0" hangingPunct="1">
              <a:lnSpc>
                <a:spcPct val="90000"/>
              </a:lnSpc>
              <a:spcBef>
                <a:spcPts val="500"/>
              </a:spcBef>
              <a:buFont typeface="Wingdings" panose="05000000000000000000" pitchFamily="2" charset="2"/>
              <a:buChar char="§"/>
              <a:defRPr sz="2400" kern="1200">
                <a:solidFill>
                  <a:schemeClr val="tx1"/>
                </a:solidFill>
                <a:latin typeface="+mj-lt"/>
                <a:ea typeface="+mn-ea"/>
                <a:cs typeface="+mn-cs"/>
              </a:defRPr>
            </a:lvl2pPr>
            <a:lvl3pPr marL="685800" indent="-174625" algn="l" defTabSz="914400" rtl="0" eaLnBrk="1" latinLnBrk="0" hangingPunct="1">
              <a:lnSpc>
                <a:spcPct val="90000"/>
              </a:lnSpc>
              <a:spcBef>
                <a:spcPts val="500"/>
              </a:spcBef>
              <a:buFont typeface="Wingdings" panose="05000000000000000000" pitchFamily="2" charset="2"/>
              <a:buChar char="§"/>
              <a:defRPr sz="2000" kern="1200">
                <a:solidFill>
                  <a:schemeClr val="tx1"/>
                </a:solidFill>
                <a:latin typeface="+mj-lt"/>
                <a:ea typeface="+mn-ea"/>
                <a:cs typeface="+mn-cs"/>
              </a:defRPr>
            </a:lvl3pPr>
            <a:lvl4pPr marL="860425" indent="-174625"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j-lt"/>
                <a:ea typeface="+mn-ea"/>
                <a:cs typeface="+mn-cs"/>
              </a:defRPr>
            </a:lvl4pPr>
            <a:lvl5pPr marL="1033463" indent="-173038"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effectLst/>
              </a:rPr>
              <a:t>A slip occurs when there is too little traction or friction between the shoe and walking surface.</a:t>
            </a:r>
          </a:p>
          <a:p>
            <a:endParaRPr lang="en-US" sz="2000" dirty="0">
              <a:effectLst/>
            </a:endParaRPr>
          </a:p>
          <a:p>
            <a:r>
              <a:rPr lang="en-US" sz="2000" dirty="0">
                <a:effectLst/>
              </a:rPr>
              <a:t>A trip occurs when a person’s foot contacts an object or drops to</a:t>
            </a:r>
            <a:br>
              <a:rPr lang="en-US" sz="2000" dirty="0"/>
            </a:br>
            <a:r>
              <a:rPr lang="en-US" sz="2000" dirty="0">
                <a:effectLst/>
              </a:rPr>
              <a:t>a lower level unexpectedly, causing them to be thrown off-balance</a:t>
            </a:r>
            <a:endParaRPr lang="en-US" sz="2000" dirty="0">
              <a:cs typeface="Arial" panose="020B0604020202020204" pitchFamily="34" charset="0"/>
            </a:endParaRPr>
          </a:p>
        </p:txBody>
      </p:sp>
    </p:spTree>
    <p:extLst>
      <p:ext uri="{BB962C8B-B14F-4D97-AF65-F5344CB8AC3E}">
        <p14:creationId xmlns:p14="http://schemas.microsoft.com/office/powerpoint/2010/main" val="296065220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par>
                                <p:cTn id="12" presetID="10" presetClass="entr" presetSubtype="0"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500"/>
                                        <p:tgtEl>
                                          <p:spTgt spid="11"/>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Effect transition="in" filter="fade">
                                      <p:cBhvr>
                                        <p:cTn id="19" dur="500"/>
                                        <p:tgtEl>
                                          <p:spTgt spid="5">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5">
                                            <p:txEl>
                                              <p:pRg st="1" end="1"/>
                                            </p:txEl>
                                          </p:spTgt>
                                        </p:tgtEl>
                                        <p:attrNameLst>
                                          <p:attrName>style.visibility</p:attrName>
                                        </p:attrNameLst>
                                      </p:cBhvr>
                                      <p:to>
                                        <p:strVal val="visible"/>
                                      </p:to>
                                    </p:set>
                                    <p:animEffect transition="in" filter="fade">
                                      <p:cBhvr>
                                        <p:cTn id="24" dur="500"/>
                                        <p:tgtEl>
                                          <p:spTgt spid="5">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5">
                                            <p:txEl>
                                              <p:pRg st="2" end="2"/>
                                            </p:txEl>
                                          </p:spTgt>
                                        </p:tgtEl>
                                        <p:attrNameLst>
                                          <p:attrName>style.visibility</p:attrName>
                                        </p:attrNameLst>
                                      </p:cBhvr>
                                      <p:to>
                                        <p:strVal val="visible"/>
                                      </p:to>
                                    </p:set>
                                    <p:animEffect transition="in" filter="fade">
                                      <p:cBhvr>
                                        <p:cTn id="29" dur="500"/>
                                        <p:tgtEl>
                                          <p:spTgt spid="5">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5">
                                            <p:txEl>
                                              <p:pRg st="3" end="3"/>
                                            </p:txEl>
                                          </p:spTgt>
                                        </p:tgtEl>
                                        <p:attrNameLst>
                                          <p:attrName>style.visibility</p:attrName>
                                        </p:attrNameLst>
                                      </p:cBhvr>
                                      <p:to>
                                        <p:strVal val="visible"/>
                                      </p:to>
                                    </p:set>
                                    <p:animEffect transition="in" filter="fade">
                                      <p:cBhvr>
                                        <p:cTn id="34" dur="500"/>
                                        <p:tgtEl>
                                          <p:spTgt spid="5">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5">
                                            <p:txEl>
                                              <p:pRg st="4" end="4"/>
                                            </p:txEl>
                                          </p:spTgt>
                                        </p:tgtEl>
                                        <p:attrNameLst>
                                          <p:attrName>style.visibility</p:attrName>
                                        </p:attrNameLst>
                                      </p:cBhvr>
                                      <p:to>
                                        <p:strVal val="visible"/>
                                      </p:to>
                                    </p:set>
                                    <p:animEffect transition="in" filter="fade">
                                      <p:cBhvr>
                                        <p:cTn id="39" dur="500"/>
                                        <p:tgtEl>
                                          <p:spTgt spid="5">
                                            <p:txEl>
                                              <p:pRg st="4" end="4"/>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5">
                                            <p:txEl>
                                              <p:pRg st="5" end="5"/>
                                            </p:txEl>
                                          </p:spTgt>
                                        </p:tgtEl>
                                        <p:attrNameLst>
                                          <p:attrName>style.visibility</p:attrName>
                                        </p:attrNameLst>
                                      </p:cBhvr>
                                      <p:to>
                                        <p:strVal val="visible"/>
                                      </p:to>
                                    </p:set>
                                    <p:animEffect transition="in" filter="fade">
                                      <p:cBhvr>
                                        <p:cTn id="44" dur="500"/>
                                        <p:tgtEl>
                                          <p:spTgt spid="5">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500"/>
                                        <p:tgtEl>
                                          <p:spTgt spid="12"/>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fade">
                                      <p:cBhvr>
                                        <p:cTn id="5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P spid="9" grpId="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1185441-25F8-4BC6-8EFC-3DEC47FEBBD3}"/>
              </a:ext>
            </a:extLst>
          </p:cNvPr>
          <p:cNvSpPr>
            <a:spLocks noGrp="1"/>
          </p:cNvSpPr>
          <p:nvPr>
            <p:ph type="title"/>
          </p:nvPr>
        </p:nvSpPr>
        <p:spPr/>
        <p:txBody>
          <a:bodyPr>
            <a:normAutofit/>
          </a:bodyPr>
          <a:lstStyle/>
          <a:p>
            <a:r>
              <a:rPr lang="en-US" altLang="en-US" dirty="0">
                <a:ea typeface="ＭＳ Ｐゴシック" pitchFamily="34" charset="-128"/>
              </a:rPr>
              <a:t>Unsafe Work</a:t>
            </a:r>
            <a:endParaRPr lang="en-US" dirty="0"/>
          </a:p>
        </p:txBody>
      </p:sp>
      <p:sp>
        <p:nvSpPr>
          <p:cNvPr id="5" name="Content Placeholder 4">
            <a:extLst>
              <a:ext uri="{FF2B5EF4-FFF2-40B4-BE49-F238E27FC236}">
                <a16:creationId xmlns:a16="http://schemas.microsoft.com/office/drawing/2014/main" id="{8529DF0E-A8CD-4559-8471-6A08D5FF7389}"/>
              </a:ext>
            </a:extLst>
          </p:cNvPr>
          <p:cNvSpPr>
            <a:spLocks noGrp="1"/>
          </p:cNvSpPr>
          <p:nvPr>
            <p:ph idx="1"/>
          </p:nvPr>
        </p:nvSpPr>
        <p:spPr>
          <a:xfrm>
            <a:off x="342900" y="1029154"/>
            <a:ext cx="7990872" cy="5219246"/>
          </a:xfrm>
        </p:spPr>
        <p:txBody>
          <a:bodyPr>
            <a:normAutofit/>
          </a:bodyPr>
          <a:lstStyle/>
          <a:p>
            <a:pPr marL="0" indent="0">
              <a:lnSpc>
                <a:spcPct val="100000"/>
              </a:lnSpc>
              <a:buNone/>
            </a:pPr>
            <a:r>
              <a:rPr lang="en-US" sz="2000" dirty="0"/>
              <a:t>Unsafe working conditions are conditions that are dangerous or hazardous to any person expected to be on the premises of place of work. </a:t>
            </a:r>
          </a:p>
          <a:p>
            <a:pPr marL="0" indent="0">
              <a:lnSpc>
                <a:spcPct val="100000"/>
              </a:lnSpc>
              <a:buNone/>
            </a:pPr>
            <a:endParaRPr lang="en-US" sz="2000" dirty="0"/>
          </a:p>
          <a:p>
            <a:pPr marL="0" indent="0">
              <a:lnSpc>
                <a:spcPct val="100000"/>
              </a:lnSpc>
              <a:buNone/>
            </a:pPr>
            <a:r>
              <a:rPr lang="en-US" sz="2000" dirty="0"/>
              <a:t>Workers have the right to refuse dangerous work and are protected from reprisal for exercising this right. </a:t>
            </a:r>
          </a:p>
          <a:p>
            <a:pPr marL="0" indent="0">
              <a:lnSpc>
                <a:spcPct val="100000"/>
              </a:lnSpc>
              <a:buNone/>
            </a:pPr>
            <a:endParaRPr lang="en-US" sz="2000" dirty="0"/>
          </a:p>
          <a:p>
            <a:pPr marL="0" indent="0">
              <a:lnSpc>
                <a:spcPct val="100000"/>
              </a:lnSpc>
              <a:buNone/>
            </a:pPr>
            <a:r>
              <a:rPr lang="en-US" sz="2000" dirty="0"/>
              <a:t>Employers cannot take or threaten disciplinary action against a worker for exercising their rights and duties under the legislation.</a:t>
            </a:r>
          </a:p>
          <a:p>
            <a:pPr marL="0" indent="0">
              <a:lnSpc>
                <a:spcPct val="100000"/>
              </a:lnSpc>
              <a:buNone/>
            </a:pPr>
            <a:endParaRPr lang="en-US" sz="2000" dirty="0"/>
          </a:p>
          <a:p>
            <a:pPr marL="0" indent="0">
              <a:lnSpc>
                <a:spcPct val="100000"/>
              </a:lnSpc>
              <a:buNone/>
            </a:pPr>
            <a:r>
              <a:rPr lang="en-US" sz="2000" dirty="0">
                <a:cs typeface="Arial" panose="020B0604020202020204" pitchFamily="34" charset="0"/>
              </a:rPr>
              <a:t>Our management supports and encourages any employee who observes and stops unsafe working conditions </a:t>
            </a:r>
          </a:p>
        </p:txBody>
      </p:sp>
      <p:sp>
        <p:nvSpPr>
          <p:cNvPr id="7" name="Slide Number Placeholder 6">
            <a:extLst>
              <a:ext uri="{FF2B5EF4-FFF2-40B4-BE49-F238E27FC236}">
                <a16:creationId xmlns:a16="http://schemas.microsoft.com/office/drawing/2014/main" id="{07777B8D-DB73-4B66-87DB-846398652AA9}"/>
              </a:ext>
            </a:extLst>
          </p:cNvPr>
          <p:cNvSpPr>
            <a:spLocks noGrp="1"/>
          </p:cNvSpPr>
          <p:nvPr>
            <p:ph type="sldNum" sz="quarter" idx="12"/>
          </p:nvPr>
        </p:nvSpPr>
        <p:spPr/>
        <p:txBody>
          <a:bodyPr/>
          <a:lstStyle/>
          <a:p>
            <a:fld id="{100BBE8A-1947-4B10-9E5B-3747E21D95A1}" type="slidenum">
              <a:rPr lang="en-US" smtClean="0"/>
              <a:t>16</a:t>
            </a:fld>
            <a:endParaRPr lang="en-US"/>
          </a:p>
        </p:txBody>
      </p:sp>
      <p:pic>
        <p:nvPicPr>
          <p:cNvPr id="8" name="Picture 7" descr="Logo&#10;&#10;Description automatically generated">
            <a:extLst>
              <a:ext uri="{FF2B5EF4-FFF2-40B4-BE49-F238E27FC236}">
                <a16:creationId xmlns:a16="http://schemas.microsoft.com/office/drawing/2014/main" id="{038D25D0-DA1F-44B5-8F05-1BC5CE4D4C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02644" y="1365813"/>
            <a:ext cx="2429347" cy="3862388"/>
          </a:xfrm>
          <a:prstGeom prst="rect">
            <a:avLst/>
          </a:prstGeom>
        </p:spPr>
      </p:pic>
    </p:spTree>
    <p:extLst>
      <p:ext uri="{BB962C8B-B14F-4D97-AF65-F5344CB8AC3E}">
        <p14:creationId xmlns:p14="http://schemas.microsoft.com/office/powerpoint/2010/main" val="1693813202"/>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5">
                                            <p:txEl>
                                              <p:pRg st="0" end="0"/>
                                            </p:txEl>
                                          </p:spTgt>
                                        </p:tgtEl>
                                        <p:attrNameLst>
                                          <p:attrName>style.visibility</p:attrName>
                                        </p:attrNameLst>
                                      </p:cBhvr>
                                      <p:to>
                                        <p:strVal val="visible"/>
                                      </p:to>
                                    </p:set>
                                    <p:animEffect transition="in" filter="fade">
                                      <p:cBhvr>
                                        <p:cTn id="16" dur="500"/>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500"/>
                                        <p:tgtEl>
                                          <p:spTgt spid="5">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5">
                                            <p:txEl>
                                              <p:pRg st="4" end="4"/>
                                            </p:txEl>
                                          </p:spTgt>
                                        </p:tgtEl>
                                        <p:attrNameLst>
                                          <p:attrName>style.visibility</p:attrName>
                                        </p:attrNameLst>
                                      </p:cBhvr>
                                      <p:to>
                                        <p:strVal val="visible"/>
                                      </p:to>
                                    </p:set>
                                    <p:animEffect transition="in" filter="fade">
                                      <p:cBhvr>
                                        <p:cTn id="26" dur="500"/>
                                        <p:tgtEl>
                                          <p:spTgt spid="5">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animEffect transition="in" filter="fade">
                                      <p:cBhvr>
                                        <p:cTn id="31"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1185441-25F8-4BC6-8EFC-3DEC47FEBBD3}"/>
              </a:ext>
            </a:extLst>
          </p:cNvPr>
          <p:cNvSpPr>
            <a:spLocks noGrp="1"/>
          </p:cNvSpPr>
          <p:nvPr>
            <p:ph type="title"/>
          </p:nvPr>
        </p:nvSpPr>
        <p:spPr/>
        <p:txBody>
          <a:bodyPr>
            <a:normAutofit/>
          </a:bodyPr>
          <a:lstStyle/>
          <a:p>
            <a:r>
              <a:rPr lang="en-US" altLang="en-US" dirty="0">
                <a:ea typeface="ＭＳ Ｐゴシック" pitchFamily="34" charset="-128"/>
              </a:rPr>
              <a:t>Near Miss</a:t>
            </a:r>
            <a:endParaRPr lang="en-US" dirty="0"/>
          </a:p>
        </p:txBody>
      </p:sp>
      <p:sp>
        <p:nvSpPr>
          <p:cNvPr id="5" name="Content Placeholder 4">
            <a:extLst>
              <a:ext uri="{FF2B5EF4-FFF2-40B4-BE49-F238E27FC236}">
                <a16:creationId xmlns:a16="http://schemas.microsoft.com/office/drawing/2014/main" id="{8529DF0E-A8CD-4559-8471-6A08D5FF7389}"/>
              </a:ext>
            </a:extLst>
          </p:cNvPr>
          <p:cNvSpPr>
            <a:spLocks noGrp="1"/>
          </p:cNvSpPr>
          <p:nvPr>
            <p:ph idx="1"/>
          </p:nvPr>
        </p:nvSpPr>
        <p:spPr>
          <a:xfrm>
            <a:off x="7130004" y="1029154"/>
            <a:ext cx="4651229" cy="5219246"/>
          </a:xfrm>
        </p:spPr>
        <p:txBody>
          <a:bodyPr>
            <a:normAutofit/>
          </a:bodyPr>
          <a:lstStyle/>
          <a:p>
            <a:pPr>
              <a:lnSpc>
                <a:spcPct val="100000"/>
              </a:lnSpc>
            </a:pPr>
            <a:r>
              <a:rPr lang="en-US" sz="2000" dirty="0">
                <a:latin typeface="Arial" panose="020B0604020202020204" pitchFamily="34" charset="0"/>
                <a:cs typeface="Arial" panose="020B0604020202020204" pitchFamily="34" charset="0"/>
              </a:rPr>
              <a:t>A near miss is an event or hazard that does not result in injury, illness or damage, but had the potential to do so. </a:t>
            </a:r>
          </a:p>
          <a:p>
            <a:pPr marL="0" indent="0">
              <a:lnSpc>
                <a:spcPct val="100000"/>
              </a:lnSpc>
              <a:buNone/>
            </a:pPr>
            <a:endParaRPr lang="en-US" sz="2000" dirty="0">
              <a:latin typeface="Arial" panose="020B0604020202020204" pitchFamily="34" charset="0"/>
              <a:cs typeface="Arial" panose="020B0604020202020204" pitchFamily="34" charset="0"/>
            </a:endParaRPr>
          </a:p>
          <a:p>
            <a:pPr>
              <a:lnSpc>
                <a:spcPct val="100000"/>
              </a:lnSpc>
            </a:pPr>
            <a:r>
              <a:rPr lang="en-US" sz="2000" dirty="0">
                <a:latin typeface="Arial" panose="020B0604020202020204" pitchFamily="34" charset="0"/>
                <a:cs typeface="Arial" panose="020B0604020202020204" pitchFamily="34" charset="0"/>
              </a:rPr>
              <a:t>Near misses must be reported, regardless of how severe, in order to ensure that the appropriate steps are taken to prevent a recurrence in which serious injury or loss may occur.</a:t>
            </a:r>
          </a:p>
          <a:p>
            <a:pPr marL="0" indent="0">
              <a:lnSpc>
                <a:spcPct val="100000"/>
              </a:lnSpc>
              <a:buNone/>
            </a:pPr>
            <a:endParaRPr lang="en-US" sz="2000" dirty="0">
              <a:latin typeface="Arial" panose="020B0604020202020204" pitchFamily="34" charset="0"/>
              <a:cs typeface="Arial" panose="020B0604020202020204" pitchFamily="34" charset="0"/>
            </a:endParaRPr>
          </a:p>
          <a:p>
            <a:pPr>
              <a:lnSpc>
                <a:spcPct val="100000"/>
              </a:lnSpc>
            </a:pPr>
            <a:r>
              <a:rPr lang="en-US" sz="2000" dirty="0">
                <a:latin typeface="Arial" panose="020B0604020202020204" pitchFamily="34" charset="0"/>
                <a:cs typeface="Arial" panose="020B0604020202020204" pitchFamily="34" charset="0"/>
              </a:rPr>
              <a:t>Near Misses are Warnings</a:t>
            </a:r>
          </a:p>
        </p:txBody>
      </p:sp>
      <p:sp>
        <p:nvSpPr>
          <p:cNvPr id="7" name="Slide Number Placeholder 6">
            <a:extLst>
              <a:ext uri="{FF2B5EF4-FFF2-40B4-BE49-F238E27FC236}">
                <a16:creationId xmlns:a16="http://schemas.microsoft.com/office/drawing/2014/main" id="{07777B8D-DB73-4B66-87DB-846398652AA9}"/>
              </a:ext>
            </a:extLst>
          </p:cNvPr>
          <p:cNvSpPr>
            <a:spLocks noGrp="1"/>
          </p:cNvSpPr>
          <p:nvPr>
            <p:ph type="sldNum" sz="quarter" idx="12"/>
          </p:nvPr>
        </p:nvSpPr>
        <p:spPr/>
        <p:txBody>
          <a:bodyPr/>
          <a:lstStyle/>
          <a:p>
            <a:fld id="{100BBE8A-1947-4B10-9E5B-3747E21D95A1}" type="slidenum">
              <a:rPr lang="en-US" smtClean="0"/>
              <a:t>17</a:t>
            </a:fld>
            <a:endParaRPr lang="en-US"/>
          </a:p>
        </p:txBody>
      </p:sp>
      <p:pic>
        <p:nvPicPr>
          <p:cNvPr id="3" name="Picture 2" descr="Chart, funnel chart&#10;&#10;Description automatically generated">
            <a:extLst>
              <a:ext uri="{FF2B5EF4-FFF2-40B4-BE49-F238E27FC236}">
                <a16:creationId xmlns:a16="http://schemas.microsoft.com/office/drawing/2014/main" id="{9588F188-3BCD-4FFE-82ED-0A1F6FE3C992}"/>
              </a:ext>
            </a:extLst>
          </p:cNvPr>
          <p:cNvPicPr>
            <a:picLocks noChangeAspect="1"/>
          </p:cNvPicPr>
          <p:nvPr/>
        </p:nvPicPr>
        <p:blipFill rotWithShape="1">
          <a:blip r:embed="rId3">
            <a:extLst>
              <a:ext uri="{28A0092B-C50C-407E-A947-70E740481C1C}">
                <a14:useLocalDpi xmlns:a14="http://schemas.microsoft.com/office/drawing/2010/main" val="0"/>
              </a:ext>
            </a:extLst>
          </a:blip>
          <a:srcRect t="14045"/>
          <a:stretch/>
        </p:blipFill>
        <p:spPr>
          <a:xfrm>
            <a:off x="5532" y="1817225"/>
            <a:ext cx="7164778" cy="3205517"/>
          </a:xfrm>
          <a:prstGeom prst="rect">
            <a:avLst/>
          </a:prstGeom>
        </p:spPr>
      </p:pic>
    </p:spTree>
    <p:extLst>
      <p:ext uri="{BB962C8B-B14F-4D97-AF65-F5344CB8AC3E}">
        <p14:creationId xmlns:p14="http://schemas.microsoft.com/office/powerpoint/2010/main" val="270368231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5">
                                            <p:txEl>
                                              <p:pRg st="0" end="0"/>
                                            </p:txEl>
                                          </p:spTgt>
                                        </p:tgtEl>
                                        <p:attrNameLst>
                                          <p:attrName>style.visibility</p:attrName>
                                        </p:attrNameLst>
                                      </p:cBhvr>
                                      <p:to>
                                        <p:strVal val="visible"/>
                                      </p:to>
                                    </p:set>
                                    <p:animEffect transition="in" filter="fade">
                                      <p:cBhvr>
                                        <p:cTn id="16" dur="500"/>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500"/>
                                        <p:tgtEl>
                                          <p:spTgt spid="5">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5">
                                            <p:txEl>
                                              <p:pRg st="4" end="4"/>
                                            </p:txEl>
                                          </p:spTgt>
                                        </p:tgtEl>
                                        <p:attrNameLst>
                                          <p:attrName>style.visibility</p:attrName>
                                        </p:attrNameLst>
                                      </p:cBhvr>
                                      <p:to>
                                        <p:strVal val="visible"/>
                                      </p:to>
                                    </p:set>
                                    <p:animEffect transition="in" filter="fade">
                                      <p:cBhvr>
                                        <p:cTn id="26"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1185441-25F8-4BC6-8EFC-3DEC47FEBBD3}"/>
              </a:ext>
            </a:extLst>
          </p:cNvPr>
          <p:cNvSpPr>
            <a:spLocks noGrp="1"/>
          </p:cNvSpPr>
          <p:nvPr>
            <p:ph type="title"/>
          </p:nvPr>
        </p:nvSpPr>
        <p:spPr/>
        <p:txBody>
          <a:bodyPr>
            <a:normAutofit/>
          </a:bodyPr>
          <a:lstStyle/>
          <a:p>
            <a:r>
              <a:rPr lang="en-US" altLang="en-US" dirty="0">
                <a:ea typeface="ＭＳ Ｐゴシック" pitchFamily="34" charset="-128"/>
              </a:rPr>
              <a:t>Incident Reporting</a:t>
            </a:r>
            <a:endParaRPr lang="en-US" dirty="0"/>
          </a:p>
        </p:txBody>
      </p:sp>
      <p:sp>
        <p:nvSpPr>
          <p:cNvPr id="5" name="Content Placeholder 4">
            <a:extLst>
              <a:ext uri="{FF2B5EF4-FFF2-40B4-BE49-F238E27FC236}">
                <a16:creationId xmlns:a16="http://schemas.microsoft.com/office/drawing/2014/main" id="{8529DF0E-A8CD-4559-8471-6A08D5FF7389}"/>
              </a:ext>
            </a:extLst>
          </p:cNvPr>
          <p:cNvSpPr>
            <a:spLocks noGrp="1"/>
          </p:cNvSpPr>
          <p:nvPr>
            <p:ph idx="1"/>
          </p:nvPr>
        </p:nvSpPr>
        <p:spPr>
          <a:xfrm>
            <a:off x="342899" y="1029154"/>
            <a:ext cx="7088047" cy="5219246"/>
          </a:xfrm>
        </p:spPr>
        <p:txBody>
          <a:bodyPr>
            <a:normAutofit/>
          </a:bodyPr>
          <a:lstStyle/>
          <a:p>
            <a:pPr>
              <a:lnSpc>
                <a:spcPct val="100000"/>
              </a:lnSpc>
            </a:pPr>
            <a:r>
              <a:rPr lang="en-US" sz="2000" dirty="0">
                <a:latin typeface="Arial" panose="020B0604020202020204" pitchFamily="34" charset="0"/>
                <a:cs typeface="Arial" panose="020B0604020202020204" pitchFamily="34" charset="0"/>
              </a:rPr>
              <a:t>An accident/incident investigation identifies any unsafe conditions, acts, or procedures that may have contributed to the injury/illness to the worker and prevents others from being injured in the same manner.</a:t>
            </a:r>
          </a:p>
          <a:p>
            <a:pPr>
              <a:lnSpc>
                <a:spcPct val="100000"/>
              </a:lnSpc>
            </a:pPr>
            <a:endParaRPr lang="en-US" sz="2000" dirty="0">
              <a:latin typeface="Arial" panose="020B0604020202020204" pitchFamily="34" charset="0"/>
              <a:cs typeface="Arial" panose="020B0604020202020204" pitchFamily="34" charset="0"/>
            </a:endParaRPr>
          </a:p>
          <a:p>
            <a:pPr>
              <a:lnSpc>
                <a:spcPct val="100000"/>
              </a:lnSpc>
            </a:pPr>
            <a:r>
              <a:rPr lang="en-US" sz="2000" dirty="0">
                <a:latin typeface="Arial" panose="020B0604020202020204" pitchFamily="34" charset="0"/>
                <a:cs typeface="Arial" panose="020B0604020202020204" pitchFamily="34" charset="0"/>
              </a:rPr>
              <a:t>Report any incident to your supervisor or safety officer immediately.</a:t>
            </a:r>
          </a:p>
          <a:p>
            <a:pPr>
              <a:lnSpc>
                <a:spcPct val="100000"/>
              </a:lnSpc>
            </a:pPr>
            <a:endParaRPr lang="en-US" sz="2000" dirty="0">
              <a:latin typeface="Arial" panose="020B0604020202020204" pitchFamily="34" charset="0"/>
              <a:cs typeface="Arial" panose="020B0604020202020204" pitchFamily="34" charset="0"/>
            </a:endParaRPr>
          </a:p>
          <a:p>
            <a:pPr>
              <a:lnSpc>
                <a:spcPct val="100000"/>
              </a:lnSpc>
            </a:pPr>
            <a:r>
              <a:rPr lang="en-US" sz="2000" dirty="0">
                <a:latin typeface="Arial" panose="020B0604020202020204" pitchFamily="34" charset="0"/>
                <a:cs typeface="Arial" panose="020B0604020202020204" pitchFamily="34" charset="0"/>
              </a:rPr>
              <a:t>Company will conduct incident investigation to find out root causes and will implement preventive measures to avoid reoccurrence  </a:t>
            </a:r>
          </a:p>
        </p:txBody>
      </p:sp>
      <p:sp>
        <p:nvSpPr>
          <p:cNvPr id="7" name="Slide Number Placeholder 6">
            <a:extLst>
              <a:ext uri="{FF2B5EF4-FFF2-40B4-BE49-F238E27FC236}">
                <a16:creationId xmlns:a16="http://schemas.microsoft.com/office/drawing/2014/main" id="{07777B8D-DB73-4B66-87DB-846398652AA9}"/>
              </a:ext>
            </a:extLst>
          </p:cNvPr>
          <p:cNvSpPr>
            <a:spLocks noGrp="1"/>
          </p:cNvSpPr>
          <p:nvPr>
            <p:ph type="sldNum" sz="quarter" idx="12"/>
          </p:nvPr>
        </p:nvSpPr>
        <p:spPr/>
        <p:txBody>
          <a:bodyPr/>
          <a:lstStyle/>
          <a:p>
            <a:fld id="{100BBE8A-1947-4B10-9E5B-3747E21D95A1}" type="slidenum">
              <a:rPr lang="en-US" smtClean="0"/>
              <a:t>18</a:t>
            </a:fld>
            <a:endParaRPr lang="en-US"/>
          </a:p>
        </p:txBody>
      </p:sp>
      <p:pic>
        <p:nvPicPr>
          <p:cNvPr id="3" name="Picture 2" descr="A picture containing text, person, helmet&#10;&#10;Description automatically generated">
            <a:extLst>
              <a:ext uri="{FF2B5EF4-FFF2-40B4-BE49-F238E27FC236}">
                <a16:creationId xmlns:a16="http://schemas.microsoft.com/office/drawing/2014/main" id="{208AA06D-97DB-4EF3-BB76-1BB0E5959655}"/>
              </a:ext>
            </a:extLst>
          </p:cNvPr>
          <p:cNvPicPr>
            <a:picLocks noChangeAspect="1"/>
          </p:cNvPicPr>
          <p:nvPr/>
        </p:nvPicPr>
        <p:blipFill rotWithShape="1">
          <a:blip r:embed="rId3">
            <a:extLst>
              <a:ext uri="{28A0092B-C50C-407E-A947-70E740481C1C}">
                <a14:useLocalDpi xmlns:a14="http://schemas.microsoft.com/office/drawing/2010/main" val="0"/>
              </a:ext>
            </a:extLst>
          </a:blip>
          <a:srcRect l="14616"/>
          <a:stretch/>
        </p:blipFill>
        <p:spPr>
          <a:xfrm>
            <a:off x="7522740" y="1715425"/>
            <a:ext cx="4187463" cy="4137949"/>
          </a:xfrm>
          <a:prstGeom prst="rect">
            <a:avLst/>
          </a:prstGeom>
        </p:spPr>
      </p:pic>
    </p:spTree>
    <p:extLst>
      <p:ext uri="{BB962C8B-B14F-4D97-AF65-F5344CB8AC3E}">
        <p14:creationId xmlns:p14="http://schemas.microsoft.com/office/powerpoint/2010/main" val="254426254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5">
                                            <p:txEl>
                                              <p:pRg st="0" end="0"/>
                                            </p:txEl>
                                          </p:spTgt>
                                        </p:tgtEl>
                                        <p:attrNameLst>
                                          <p:attrName>style.visibility</p:attrName>
                                        </p:attrNameLst>
                                      </p:cBhvr>
                                      <p:to>
                                        <p:strVal val="visible"/>
                                      </p:to>
                                    </p:set>
                                    <p:animEffect transition="in" filter="fade">
                                      <p:cBhvr>
                                        <p:cTn id="16" dur="500"/>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500"/>
                                        <p:tgtEl>
                                          <p:spTgt spid="5">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5">
                                            <p:txEl>
                                              <p:pRg st="4" end="4"/>
                                            </p:txEl>
                                          </p:spTgt>
                                        </p:tgtEl>
                                        <p:attrNameLst>
                                          <p:attrName>style.visibility</p:attrName>
                                        </p:attrNameLst>
                                      </p:cBhvr>
                                      <p:to>
                                        <p:strVal val="visible"/>
                                      </p:to>
                                    </p:set>
                                    <p:animEffect transition="in" filter="fade">
                                      <p:cBhvr>
                                        <p:cTn id="26"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1185441-25F8-4BC6-8EFC-3DEC47FEBBD3}"/>
              </a:ext>
            </a:extLst>
          </p:cNvPr>
          <p:cNvSpPr>
            <a:spLocks noGrp="1"/>
          </p:cNvSpPr>
          <p:nvPr>
            <p:ph type="title"/>
          </p:nvPr>
        </p:nvSpPr>
        <p:spPr/>
        <p:txBody>
          <a:bodyPr>
            <a:normAutofit/>
          </a:bodyPr>
          <a:lstStyle/>
          <a:p>
            <a:r>
              <a:rPr lang="en-US" dirty="0">
                <a:ea typeface="ＭＳ Ｐゴシック" pitchFamily="34" charset="-128"/>
              </a:rPr>
              <a:t>Safety Observation Card</a:t>
            </a:r>
            <a:endParaRPr lang="en-US" dirty="0"/>
          </a:p>
        </p:txBody>
      </p:sp>
      <p:sp>
        <p:nvSpPr>
          <p:cNvPr id="5" name="Content Placeholder 4">
            <a:extLst>
              <a:ext uri="{FF2B5EF4-FFF2-40B4-BE49-F238E27FC236}">
                <a16:creationId xmlns:a16="http://schemas.microsoft.com/office/drawing/2014/main" id="{8529DF0E-A8CD-4559-8471-6A08D5FF7389}"/>
              </a:ext>
            </a:extLst>
          </p:cNvPr>
          <p:cNvSpPr>
            <a:spLocks noGrp="1"/>
          </p:cNvSpPr>
          <p:nvPr>
            <p:ph idx="1"/>
          </p:nvPr>
        </p:nvSpPr>
        <p:spPr>
          <a:xfrm>
            <a:off x="342900" y="1029154"/>
            <a:ext cx="8592756" cy="5219246"/>
          </a:xfrm>
        </p:spPr>
        <p:txBody>
          <a:bodyPr>
            <a:normAutofit/>
          </a:bodyPr>
          <a:lstStyle/>
          <a:p>
            <a:r>
              <a:rPr lang="en-US" sz="2000" dirty="0">
                <a:latin typeface="Arial" panose="020B0604020202020204" pitchFamily="34" charset="0"/>
                <a:cs typeface="Arial" panose="020B0604020202020204" pitchFamily="34" charset="0"/>
              </a:rPr>
              <a:t>A safety observation card is a very quick form where employees identify a potential hazard and report it to their leadership group</a:t>
            </a:r>
          </a:p>
          <a:p>
            <a:pPr marL="0" indent="0">
              <a:buNone/>
            </a:pPr>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You can report positive observations and negative observations</a:t>
            </a:r>
          </a:p>
          <a:p>
            <a:pPr marL="0" indent="0">
              <a:buNone/>
            </a:pPr>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Anyone can submit a Safety Observation Card</a:t>
            </a:r>
          </a:p>
        </p:txBody>
      </p:sp>
      <p:sp>
        <p:nvSpPr>
          <p:cNvPr id="7" name="Slide Number Placeholder 6">
            <a:extLst>
              <a:ext uri="{FF2B5EF4-FFF2-40B4-BE49-F238E27FC236}">
                <a16:creationId xmlns:a16="http://schemas.microsoft.com/office/drawing/2014/main" id="{07777B8D-DB73-4B66-87DB-846398652AA9}"/>
              </a:ext>
            </a:extLst>
          </p:cNvPr>
          <p:cNvSpPr>
            <a:spLocks noGrp="1"/>
          </p:cNvSpPr>
          <p:nvPr>
            <p:ph type="sldNum" sz="quarter" idx="12"/>
          </p:nvPr>
        </p:nvSpPr>
        <p:spPr/>
        <p:txBody>
          <a:bodyPr/>
          <a:lstStyle/>
          <a:p>
            <a:fld id="{100BBE8A-1947-4B10-9E5B-3747E21D95A1}" type="slidenum">
              <a:rPr lang="en-US" smtClean="0"/>
              <a:t>19</a:t>
            </a:fld>
            <a:endParaRPr lang="en-US"/>
          </a:p>
        </p:txBody>
      </p:sp>
      <p:pic>
        <p:nvPicPr>
          <p:cNvPr id="8" name="Picture 7" descr="Graphical user interface, text, application&#10;&#10;Description automatically generated">
            <a:extLst>
              <a:ext uri="{FF2B5EF4-FFF2-40B4-BE49-F238E27FC236}">
                <a16:creationId xmlns:a16="http://schemas.microsoft.com/office/drawing/2014/main" id="{CF6D9C23-8C5C-4DE1-A7BF-796FF8199412}"/>
              </a:ext>
            </a:extLst>
          </p:cNvPr>
          <p:cNvPicPr>
            <a:picLocks noChangeAspect="1"/>
          </p:cNvPicPr>
          <p:nvPr/>
        </p:nvPicPr>
        <p:blipFill rotWithShape="1">
          <a:blip r:embed="rId3">
            <a:extLst>
              <a:ext uri="{28A0092B-C50C-407E-A947-70E740481C1C}">
                <a14:useLocalDpi xmlns:a14="http://schemas.microsoft.com/office/drawing/2010/main" val="0"/>
              </a:ext>
            </a:extLst>
          </a:blip>
          <a:srcRect t="6414"/>
          <a:stretch/>
        </p:blipFill>
        <p:spPr>
          <a:xfrm>
            <a:off x="9060639" y="1029154"/>
            <a:ext cx="2788461" cy="5219246"/>
          </a:xfrm>
          <a:prstGeom prst="rect">
            <a:avLst/>
          </a:prstGeom>
        </p:spPr>
      </p:pic>
      <p:pic>
        <p:nvPicPr>
          <p:cNvPr id="10" name="Picture 9" descr="A person wearing a hard hat and holding a pencil&#10;&#10;Description automatically generated with low confidence">
            <a:extLst>
              <a:ext uri="{FF2B5EF4-FFF2-40B4-BE49-F238E27FC236}">
                <a16:creationId xmlns:a16="http://schemas.microsoft.com/office/drawing/2014/main" id="{29493C43-A5DB-4B3A-AE33-EE6F76A9E7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2900" y="3194613"/>
            <a:ext cx="3535169" cy="3663387"/>
          </a:xfrm>
          <a:prstGeom prst="rect">
            <a:avLst/>
          </a:prstGeom>
        </p:spPr>
      </p:pic>
    </p:spTree>
    <p:extLst>
      <p:ext uri="{BB962C8B-B14F-4D97-AF65-F5344CB8AC3E}">
        <p14:creationId xmlns:p14="http://schemas.microsoft.com/office/powerpoint/2010/main" val="3506938346"/>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par>
                                <p:cTn id="12" presetID="10" presetClass="entr" presetSubtype="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Effect transition="in" filter="fade">
                                      <p:cBhvr>
                                        <p:cTn id="19" dur="500"/>
                                        <p:tgtEl>
                                          <p:spTgt spid="5">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5">
                                            <p:txEl>
                                              <p:pRg st="2" end="2"/>
                                            </p:txEl>
                                          </p:spTgt>
                                        </p:tgtEl>
                                        <p:attrNameLst>
                                          <p:attrName>style.visibility</p:attrName>
                                        </p:attrNameLst>
                                      </p:cBhvr>
                                      <p:to>
                                        <p:strVal val="visible"/>
                                      </p:to>
                                    </p:set>
                                    <p:animEffect transition="in" filter="fade">
                                      <p:cBhvr>
                                        <p:cTn id="24" dur="500"/>
                                        <p:tgtEl>
                                          <p:spTgt spid="5">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5">
                                            <p:txEl>
                                              <p:pRg st="4" end="4"/>
                                            </p:txEl>
                                          </p:spTgt>
                                        </p:tgtEl>
                                        <p:attrNameLst>
                                          <p:attrName>style.visibility</p:attrName>
                                        </p:attrNameLst>
                                      </p:cBhvr>
                                      <p:to>
                                        <p:strVal val="visible"/>
                                      </p:to>
                                    </p:set>
                                    <p:animEffect transition="in" filter="fade">
                                      <p:cBhvr>
                                        <p:cTn id="29"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1185441-25F8-4BC6-8EFC-3DEC47FEBBD3}"/>
              </a:ext>
            </a:extLst>
          </p:cNvPr>
          <p:cNvSpPr>
            <a:spLocks noGrp="1"/>
          </p:cNvSpPr>
          <p:nvPr>
            <p:ph type="title"/>
          </p:nvPr>
        </p:nvSpPr>
        <p:spPr/>
        <p:txBody>
          <a:bodyPr>
            <a:normAutofit/>
          </a:bodyPr>
          <a:lstStyle/>
          <a:p>
            <a:r>
              <a:rPr lang="en-US" dirty="0">
                <a:ea typeface="ＭＳ Ｐゴシック" pitchFamily="34" charset="-128"/>
              </a:rPr>
              <a:t>Code of Conduct</a:t>
            </a:r>
            <a:endParaRPr lang="en-US" dirty="0"/>
          </a:p>
        </p:txBody>
      </p:sp>
      <p:sp>
        <p:nvSpPr>
          <p:cNvPr id="5" name="Content Placeholder 4">
            <a:extLst>
              <a:ext uri="{FF2B5EF4-FFF2-40B4-BE49-F238E27FC236}">
                <a16:creationId xmlns:a16="http://schemas.microsoft.com/office/drawing/2014/main" id="{8529DF0E-A8CD-4559-8471-6A08D5FF7389}"/>
              </a:ext>
            </a:extLst>
          </p:cNvPr>
          <p:cNvSpPr>
            <a:spLocks noGrp="1"/>
          </p:cNvSpPr>
          <p:nvPr>
            <p:ph idx="1"/>
          </p:nvPr>
        </p:nvSpPr>
        <p:spPr>
          <a:xfrm>
            <a:off x="342899" y="1029154"/>
            <a:ext cx="8048747" cy="5219246"/>
          </a:xfrm>
        </p:spPr>
        <p:txBody>
          <a:bodyPr>
            <a:normAutofit/>
          </a:bodyPr>
          <a:lstStyle/>
          <a:p>
            <a:pPr marL="0" indent="0">
              <a:buNone/>
            </a:pPr>
            <a:r>
              <a:rPr lang="en-US" sz="2000" dirty="0">
                <a:latin typeface="Arial" panose="020B0604020202020204" pitchFamily="34" charset="0"/>
                <a:cs typeface="Arial" panose="020B0604020202020204" pitchFamily="34" charset="0"/>
              </a:rPr>
              <a:t>It is a set of rules about how employees can and can’t behave during and after work hours while employed.</a:t>
            </a:r>
          </a:p>
          <a:p>
            <a:pPr marL="0" indent="0">
              <a:buNone/>
            </a:pPr>
            <a:endParaRPr lang="en-US" sz="2000" dirty="0">
              <a:latin typeface="Arial" panose="020B0604020202020204" pitchFamily="34" charset="0"/>
              <a:cs typeface="Arial" panose="020B0604020202020204" pitchFamily="34" charset="0"/>
            </a:endParaRPr>
          </a:p>
          <a:p>
            <a:pPr marL="0" indent="0">
              <a:buNone/>
            </a:pPr>
            <a:r>
              <a:rPr lang="en-US" sz="2000" dirty="0">
                <a:latin typeface="Arial" panose="020B0604020202020204" pitchFamily="34" charset="0"/>
                <a:cs typeface="Arial" panose="020B0604020202020204" pitchFamily="34" charset="0"/>
              </a:rPr>
              <a:t>Few topics are,</a:t>
            </a:r>
          </a:p>
          <a:p>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    Respect (including harassment, discrimination, and more)</a:t>
            </a:r>
          </a:p>
          <a:p>
            <a:r>
              <a:rPr lang="en-US" sz="2000" dirty="0">
                <a:latin typeface="Arial" panose="020B0604020202020204" pitchFamily="34" charset="0"/>
                <a:cs typeface="Arial" panose="020B0604020202020204" pitchFamily="34" charset="0"/>
              </a:rPr>
              <a:t>    Use of company property</a:t>
            </a:r>
          </a:p>
          <a:p>
            <a:r>
              <a:rPr lang="en-US" sz="2000" dirty="0">
                <a:latin typeface="Arial" panose="020B0604020202020204" pitchFamily="34" charset="0"/>
                <a:cs typeface="Arial" panose="020B0604020202020204" pitchFamily="34" charset="0"/>
              </a:rPr>
              <a:t>    Personal appearance (including cleanliness and dress code)</a:t>
            </a:r>
          </a:p>
          <a:p>
            <a:r>
              <a:rPr lang="en-US" sz="2000" dirty="0">
                <a:latin typeface="Arial" panose="020B0604020202020204" pitchFamily="34" charset="0"/>
                <a:cs typeface="Arial" panose="020B0604020202020204" pitchFamily="34" charset="0"/>
              </a:rPr>
              <a:t>    Absenteeism and lateness</a:t>
            </a:r>
          </a:p>
          <a:p>
            <a:r>
              <a:rPr lang="en-US" sz="2000" dirty="0">
                <a:latin typeface="Arial" panose="020B0604020202020204" pitchFamily="34" charset="0"/>
                <a:cs typeface="Arial" panose="020B0604020202020204" pitchFamily="34" charset="0"/>
              </a:rPr>
              <a:t>    Conflicts of interest</a:t>
            </a:r>
          </a:p>
          <a:p>
            <a:r>
              <a:rPr lang="en-US" sz="2000" dirty="0">
                <a:latin typeface="Arial" panose="020B0604020202020204" pitchFamily="34" charset="0"/>
                <a:cs typeface="Arial" panose="020B0604020202020204" pitchFamily="34" charset="0"/>
              </a:rPr>
              <a:t>    Communication and collaboration</a:t>
            </a:r>
          </a:p>
          <a:p>
            <a:endParaRPr lang="en-US" sz="2000" dirty="0">
              <a:latin typeface="Arial" panose="020B0604020202020204" pitchFamily="34" charset="0"/>
              <a:cs typeface="Arial" panose="020B0604020202020204" pitchFamily="34" charset="0"/>
            </a:endParaRPr>
          </a:p>
          <a:p>
            <a:pPr marL="0" indent="0">
              <a:buNone/>
            </a:pPr>
            <a:r>
              <a:rPr lang="en-US" sz="2000" dirty="0">
                <a:latin typeface="Arial" panose="020B0604020202020204" pitchFamily="34" charset="0"/>
                <a:cs typeface="Arial" panose="020B0604020202020204" pitchFamily="34" charset="0"/>
              </a:rPr>
              <a:t>Your behavior has an impact in company reputation in front of client</a:t>
            </a:r>
          </a:p>
        </p:txBody>
      </p:sp>
      <p:sp>
        <p:nvSpPr>
          <p:cNvPr id="7" name="Slide Number Placeholder 6">
            <a:extLst>
              <a:ext uri="{FF2B5EF4-FFF2-40B4-BE49-F238E27FC236}">
                <a16:creationId xmlns:a16="http://schemas.microsoft.com/office/drawing/2014/main" id="{07777B8D-DB73-4B66-87DB-846398652AA9}"/>
              </a:ext>
            </a:extLst>
          </p:cNvPr>
          <p:cNvSpPr>
            <a:spLocks noGrp="1"/>
          </p:cNvSpPr>
          <p:nvPr>
            <p:ph type="sldNum" sz="quarter" idx="12"/>
          </p:nvPr>
        </p:nvSpPr>
        <p:spPr/>
        <p:txBody>
          <a:bodyPr/>
          <a:lstStyle/>
          <a:p>
            <a:fld id="{100BBE8A-1947-4B10-9E5B-3747E21D95A1}" type="slidenum">
              <a:rPr lang="en-US" smtClean="0"/>
              <a:t>20</a:t>
            </a:fld>
            <a:endParaRPr lang="en-US"/>
          </a:p>
        </p:txBody>
      </p:sp>
      <p:pic>
        <p:nvPicPr>
          <p:cNvPr id="3" name="Picture 2" descr="Icon&#10;&#10;Description automatically generated">
            <a:extLst>
              <a:ext uri="{FF2B5EF4-FFF2-40B4-BE49-F238E27FC236}">
                <a16:creationId xmlns:a16="http://schemas.microsoft.com/office/drawing/2014/main" id="{A3463856-7125-40B2-A1DF-48647E6757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10600" y="1245243"/>
            <a:ext cx="3037390" cy="3037390"/>
          </a:xfrm>
          <a:prstGeom prst="rect">
            <a:avLst/>
          </a:prstGeom>
        </p:spPr>
      </p:pic>
    </p:spTree>
    <p:extLst>
      <p:ext uri="{BB962C8B-B14F-4D97-AF65-F5344CB8AC3E}">
        <p14:creationId xmlns:p14="http://schemas.microsoft.com/office/powerpoint/2010/main" val="88682241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5">
                                            <p:txEl>
                                              <p:pRg st="0" end="0"/>
                                            </p:txEl>
                                          </p:spTgt>
                                        </p:tgtEl>
                                        <p:attrNameLst>
                                          <p:attrName>style.visibility</p:attrName>
                                        </p:attrNameLst>
                                      </p:cBhvr>
                                      <p:to>
                                        <p:strVal val="visible"/>
                                      </p:to>
                                    </p:set>
                                    <p:animEffect transition="in" filter="fade">
                                      <p:cBhvr>
                                        <p:cTn id="16" dur="500"/>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500"/>
                                        <p:tgtEl>
                                          <p:spTgt spid="5">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5">
                                            <p:txEl>
                                              <p:pRg st="4" end="4"/>
                                            </p:txEl>
                                          </p:spTgt>
                                        </p:tgtEl>
                                        <p:attrNameLst>
                                          <p:attrName>style.visibility</p:attrName>
                                        </p:attrNameLst>
                                      </p:cBhvr>
                                      <p:to>
                                        <p:strVal val="visible"/>
                                      </p:to>
                                    </p:set>
                                    <p:animEffect transition="in" filter="fade">
                                      <p:cBhvr>
                                        <p:cTn id="26" dur="500"/>
                                        <p:tgtEl>
                                          <p:spTgt spid="5">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5">
                                            <p:txEl>
                                              <p:pRg st="5" end="5"/>
                                            </p:txEl>
                                          </p:spTgt>
                                        </p:tgtEl>
                                        <p:attrNameLst>
                                          <p:attrName>style.visibility</p:attrName>
                                        </p:attrNameLst>
                                      </p:cBhvr>
                                      <p:to>
                                        <p:strVal val="visible"/>
                                      </p:to>
                                    </p:set>
                                    <p:animEffect transition="in" filter="fade">
                                      <p:cBhvr>
                                        <p:cTn id="31" dur="500"/>
                                        <p:tgtEl>
                                          <p:spTgt spid="5">
                                            <p:txEl>
                                              <p:pRg st="5" end="5"/>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5">
                                            <p:txEl>
                                              <p:pRg st="6" end="6"/>
                                            </p:txEl>
                                          </p:spTgt>
                                        </p:tgtEl>
                                        <p:attrNameLst>
                                          <p:attrName>style.visibility</p:attrName>
                                        </p:attrNameLst>
                                      </p:cBhvr>
                                      <p:to>
                                        <p:strVal val="visible"/>
                                      </p:to>
                                    </p:set>
                                    <p:animEffect transition="in" filter="fade">
                                      <p:cBhvr>
                                        <p:cTn id="36" dur="500"/>
                                        <p:tgtEl>
                                          <p:spTgt spid="5">
                                            <p:txEl>
                                              <p:pRg st="6" end="6"/>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5">
                                            <p:txEl>
                                              <p:pRg st="7" end="7"/>
                                            </p:txEl>
                                          </p:spTgt>
                                        </p:tgtEl>
                                        <p:attrNameLst>
                                          <p:attrName>style.visibility</p:attrName>
                                        </p:attrNameLst>
                                      </p:cBhvr>
                                      <p:to>
                                        <p:strVal val="visible"/>
                                      </p:to>
                                    </p:set>
                                    <p:animEffect transition="in" filter="fade">
                                      <p:cBhvr>
                                        <p:cTn id="41" dur="500"/>
                                        <p:tgtEl>
                                          <p:spTgt spid="5">
                                            <p:txEl>
                                              <p:pRg st="7" end="7"/>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5">
                                            <p:txEl>
                                              <p:pRg st="8" end="8"/>
                                            </p:txEl>
                                          </p:spTgt>
                                        </p:tgtEl>
                                        <p:attrNameLst>
                                          <p:attrName>style.visibility</p:attrName>
                                        </p:attrNameLst>
                                      </p:cBhvr>
                                      <p:to>
                                        <p:strVal val="visible"/>
                                      </p:to>
                                    </p:set>
                                    <p:animEffect transition="in" filter="fade">
                                      <p:cBhvr>
                                        <p:cTn id="46" dur="500"/>
                                        <p:tgtEl>
                                          <p:spTgt spid="5">
                                            <p:txEl>
                                              <p:pRg st="8" end="8"/>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5">
                                            <p:txEl>
                                              <p:pRg st="9" end="9"/>
                                            </p:txEl>
                                          </p:spTgt>
                                        </p:tgtEl>
                                        <p:attrNameLst>
                                          <p:attrName>style.visibility</p:attrName>
                                        </p:attrNameLst>
                                      </p:cBhvr>
                                      <p:to>
                                        <p:strVal val="visible"/>
                                      </p:to>
                                    </p:set>
                                    <p:animEffect transition="in" filter="fade">
                                      <p:cBhvr>
                                        <p:cTn id="51" dur="500"/>
                                        <p:tgtEl>
                                          <p:spTgt spid="5">
                                            <p:txEl>
                                              <p:pRg st="9" end="9"/>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5">
                                            <p:txEl>
                                              <p:pRg st="11" end="11"/>
                                            </p:txEl>
                                          </p:spTgt>
                                        </p:tgtEl>
                                        <p:attrNameLst>
                                          <p:attrName>style.visibility</p:attrName>
                                        </p:attrNameLst>
                                      </p:cBhvr>
                                      <p:to>
                                        <p:strVal val="visible"/>
                                      </p:to>
                                    </p:set>
                                    <p:animEffect transition="in" filter="fade">
                                      <p:cBhvr>
                                        <p:cTn id="56" dur="500"/>
                                        <p:tgtEl>
                                          <p:spTgt spid="5">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1185441-25F8-4BC6-8EFC-3DEC47FEBBD3}"/>
              </a:ext>
            </a:extLst>
          </p:cNvPr>
          <p:cNvSpPr>
            <a:spLocks noGrp="1"/>
          </p:cNvSpPr>
          <p:nvPr>
            <p:ph type="title"/>
          </p:nvPr>
        </p:nvSpPr>
        <p:spPr/>
        <p:txBody>
          <a:bodyPr>
            <a:normAutofit/>
          </a:bodyPr>
          <a:lstStyle/>
          <a:p>
            <a:r>
              <a:rPr lang="en-US" dirty="0">
                <a:ea typeface="ＭＳ Ｐゴシック" pitchFamily="34" charset="-128"/>
              </a:rPr>
              <a:t>Environmental Management</a:t>
            </a:r>
            <a:endParaRPr lang="en-US" dirty="0"/>
          </a:p>
        </p:txBody>
      </p:sp>
      <p:sp>
        <p:nvSpPr>
          <p:cNvPr id="5" name="Content Placeholder 4">
            <a:extLst>
              <a:ext uri="{FF2B5EF4-FFF2-40B4-BE49-F238E27FC236}">
                <a16:creationId xmlns:a16="http://schemas.microsoft.com/office/drawing/2014/main" id="{8529DF0E-A8CD-4559-8471-6A08D5FF7389}"/>
              </a:ext>
            </a:extLst>
          </p:cNvPr>
          <p:cNvSpPr>
            <a:spLocks noGrp="1"/>
          </p:cNvSpPr>
          <p:nvPr>
            <p:ph idx="1"/>
          </p:nvPr>
        </p:nvSpPr>
        <p:spPr>
          <a:xfrm>
            <a:off x="342899" y="1029154"/>
            <a:ext cx="9437709" cy="5219246"/>
          </a:xfrm>
        </p:spPr>
        <p:txBody>
          <a:bodyPr>
            <a:normAutofit/>
          </a:bodyPr>
          <a:lstStyle/>
          <a:p>
            <a:r>
              <a:rPr lang="en-US" sz="2000" dirty="0">
                <a:latin typeface="Arial" panose="020B0604020202020204" pitchFamily="34" charset="0"/>
                <a:cs typeface="Arial" panose="020B0604020202020204" pitchFamily="34" charset="0"/>
              </a:rPr>
              <a:t>3 R’s</a:t>
            </a:r>
          </a:p>
          <a:p>
            <a:pPr marL="0" indent="0">
              <a:buNone/>
            </a:pPr>
            <a:r>
              <a:rPr lang="en-US" sz="2000" b="1" dirty="0">
                <a:latin typeface="Arial" panose="020B0604020202020204" pitchFamily="34" charset="0"/>
                <a:cs typeface="Arial" panose="020B0604020202020204" pitchFamily="34" charset="0"/>
              </a:rPr>
              <a:t>Reduce: </a:t>
            </a:r>
            <a:r>
              <a:rPr lang="en-US" sz="2000" dirty="0">
                <a:latin typeface="Arial" panose="020B0604020202020204" pitchFamily="34" charset="0"/>
                <a:cs typeface="Arial" panose="020B0604020202020204" pitchFamily="34" charset="0"/>
              </a:rPr>
              <a:t>Reduction of waste generation 〈Don't be wasteful. Reduce garbage.〉 </a:t>
            </a:r>
          </a:p>
          <a:p>
            <a:pPr marL="0" indent="0">
              <a:buNone/>
            </a:pPr>
            <a:r>
              <a:rPr lang="en-US" sz="2000" b="1" dirty="0">
                <a:latin typeface="Arial" panose="020B0604020202020204" pitchFamily="34" charset="0"/>
                <a:cs typeface="Arial" panose="020B0604020202020204" pitchFamily="34" charset="0"/>
              </a:rPr>
              <a:t>Reuse: </a:t>
            </a:r>
            <a:r>
              <a:rPr lang="en-US" sz="2000" dirty="0">
                <a:latin typeface="Arial" panose="020B0604020202020204" pitchFamily="34" charset="0"/>
                <a:cs typeface="Arial" panose="020B0604020202020204" pitchFamily="34" charset="0"/>
              </a:rPr>
              <a:t>Reuse of products and parts 〈Use things again and again.〉 </a:t>
            </a:r>
          </a:p>
          <a:p>
            <a:pPr marL="0" indent="0">
              <a:buNone/>
            </a:pPr>
            <a:r>
              <a:rPr lang="en-US" sz="2000" b="1" dirty="0">
                <a:latin typeface="Arial" panose="020B0604020202020204" pitchFamily="34" charset="0"/>
                <a:cs typeface="Arial" panose="020B0604020202020204" pitchFamily="34" charset="0"/>
              </a:rPr>
              <a:t>Recycle: </a:t>
            </a:r>
            <a:r>
              <a:rPr lang="en-US" sz="2000" dirty="0">
                <a:latin typeface="Arial" panose="020B0604020202020204" pitchFamily="34" charset="0"/>
                <a:cs typeface="Arial" panose="020B0604020202020204" pitchFamily="34" charset="0"/>
              </a:rPr>
              <a:t>Use of recycled resources 〈Recycle resources for reuse.〉</a:t>
            </a:r>
          </a:p>
        </p:txBody>
      </p:sp>
      <p:sp>
        <p:nvSpPr>
          <p:cNvPr id="7" name="Slide Number Placeholder 6">
            <a:extLst>
              <a:ext uri="{FF2B5EF4-FFF2-40B4-BE49-F238E27FC236}">
                <a16:creationId xmlns:a16="http://schemas.microsoft.com/office/drawing/2014/main" id="{07777B8D-DB73-4B66-87DB-846398652AA9}"/>
              </a:ext>
            </a:extLst>
          </p:cNvPr>
          <p:cNvSpPr>
            <a:spLocks noGrp="1"/>
          </p:cNvSpPr>
          <p:nvPr>
            <p:ph type="sldNum" sz="quarter" idx="12"/>
          </p:nvPr>
        </p:nvSpPr>
        <p:spPr/>
        <p:txBody>
          <a:bodyPr/>
          <a:lstStyle/>
          <a:p>
            <a:fld id="{100BBE8A-1947-4B10-9E5B-3747E21D95A1}" type="slidenum">
              <a:rPr lang="en-US" smtClean="0"/>
              <a:t>21</a:t>
            </a:fld>
            <a:endParaRPr lang="en-US"/>
          </a:p>
        </p:txBody>
      </p:sp>
      <p:pic>
        <p:nvPicPr>
          <p:cNvPr id="3" name="Picture 2" descr="A picture containing text&#10;&#10;Description automatically generated">
            <a:extLst>
              <a:ext uri="{FF2B5EF4-FFF2-40B4-BE49-F238E27FC236}">
                <a16:creationId xmlns:a16="http://schemas.microsoft.com/office/drawing/2014/main" id="{142B0AEF-814D-4A6B-89EC-397F2EF14C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77593" y="3587481"/>
            <a:ext cx="2580913" cy="2580913"/>
          </a:xfrm>
          <a:prstGeom prst="rect">
            <a:avLst/>
          </a:prstGeom>
        </p:spPr>
      </p:pic>
      <p:pic>
        <p:nvPicPr>
          <p:cNvPr id="8" name="Picture 7" descr="Icon&#10;&#10;Description automatically generated">
            <a:extLst>
              <a:ext uri="{FF2B5EF4-FFF2-40B4-BE49-F238E27FC236}">
                <a16:creationId xmlns:a16="http://schemas.microsoft.com/office/drawing/2014/main" id="{9C6D9E90-7763-4673-BE82-0AC2EB9001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23950" y="1189299"/>
            <a:ext cx="2239701" cy="2239701"/>
          </a:xfrm>
          <a:prstGeom prst="rect">
            <a:avLst/>
          </a:prstGeom>
        </p:spPr>
      </p:pic>
      <p:pic>
        <p:nvPicPr>
          <p:cNvPr id="10" name="Picture 9" descr="Graphical user interface&#10;&#10;Description automatically generated">
            <a:extLst>
              <a:ext uri="{FF2B5EF4-FFF2-40B4-BE49-F238E27FC236}">
                <a16:creationId xmlns:a16="http://schemas.microsoft.com/office/drawing/2014/main" id="{2A1A4975-86CC-4A02-B0B0-9A410A15E4D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96838" y="3840617"/>
            <a:ext cx="3727112" cy="2330303"/>
          </a:xfrm>
          <a:prstGeom prst="rect">
            <a:avLst/>
          </a:prstGeom>
        </p:spPr>
      </p:pic>
    </p:spTree>
    <p:extLst>
      <p:ext uri="{BB962C8B-B14F-4D97-AF65-F5344CB8AC3E}">
        <p14:creationId xmlns:p14="http://schemas.microsoft.com/office/powerpoint/2010/main" val="228269607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par>
                                <p:cTn id="12" presetID="10" presetClass="entr" presetSubtype="0"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par>
                                <p:cTn id="15" presetID="10" presetClass="entr" presetSubtype="0"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xEl>
                                              <p:pRg st="0" end="0"/>
                                            </p:txEl>
                                          </p:spTgt>
                                        </p:tgtEl>
                                        <p:attrNameLst>
                                          <p:attrName>style.visibility</p:attrName>
                                        </p:attrNameLst>
                                      </p:cBhvr>
                                      <p:to>
                                        <p:strVal val="visible"/>
                                      </p:to>
                                    </p:set>
                                    <p:animEffect transition="in" filter="fade">
                                      <p:cBhvr>
                                        <p:cTn id="22" dur="500"/>
                                        <p:tgtEl>
                                          <p:spTgt spid="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xEl>
                                              <p:pRg st="1" end="1"/>
                                            </p:txEl>
                                          </p:spTgt>
                                        </p:tgtEl>
                                        <p:attrNameLst>
                                          <p:attrName>style.visibility</p:attrName>
                                        </p:attrNameLst>
                                      </p:cBhvr>
                                      <p:to>
                                        <p:strVal val="visible"/>
                                      </p:to>
                                    </p:set>
                                    <p:animEffect transition="in" filter="fade">
                                      <p:cBhvr>
                                        <p:cTn id="27" dur="500"/>
                                        <p:tgtEl>
                                          <p:spTgt spid="5">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txEl>
                                              <p:pRg st="2" end="2"/>
                                            </p:txEl>
                                          </p:spTgt>
                                        </p:tgtEl>
                                        <p:attrNameLst>
                                          <p:attrName>style.visibility</p:attrName>
                                        </p:attrNameLst>
                                      </p:cBhvr>
                                      <p:to>
                                        <p:strVal val="visible"/>
                                      </p:to>
                                    </p:set>
                                    <p:animEffect transition="in" filter="fade">
                                      <p:cBhvr>
                                        <p:cTn id="32" dur="500"/>
                                        <p:tgtEl>
                                          <p:spTgt spid="5">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
                                            <p:txEl>
                                              <p:pRg st="3" end="3"/>
                                            </p:txEl>
                                          </p:spTgt>
                                        </p:tgtEl>
                                        <p:attrNameLst>
                                          <p:attrName>style.visibility</p:attrName>
                                        </p:attrNameLst>
                                      </p:cBhvr>
                                      <p:to>
                                        <p:strVal val="visible"/>
                                      </p:to>
                                    </p:set>
                                    <p:animEffect transition="in" filter="fade">
                                      <p:cBhvr>
                                        <p:cTn id="37"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1185441-25F8-4BC6-8EFC-3DEC47FEBBD3}"/>
              </a:ext>
            </a:extLst>
          </p:cNvPr>
          <p:cNvSpPr>
            <a:spLocks noGrp="1"/>
          </p:cNvSpPr>
          <p:nvPr>
            <p:ph type="title"/>
          </p:nvPr>
        </p:nvSpPr>
        <p:spPr/>
        <p:txBody>
          <a:bodyPr>
            <a:normAutofit/>
          </a:bodyPr>
          <a:lstStyle/>
          <a:p>
            <a:r>
              <a:rPr lang="en-US" dirty="0">
                <a:ea typeface="ＭＳ Ｐゴシック" pitchFamily="34" charset="-128"/>
              </a:rPr>
              <a:t>Chemical Management (COSHH)</a:t>
            </a:r>
            <a:endParaRPr lang="en-US" dirty="0"/>
          </a:p>
        </p:txBody>
      </p:sp>
      <p:sp>
        <p:nvSpPr>
          <p:cNvPr id="5" name="Content Placeholder 4">
            <a:extLst>
              <a:ext uri="{FF2B5EF4-FFF2-40B4-BE49-F238E27FC236}">
                <a16:creationId xmlns:a16="http://schemas.microsoft.com/office/drawing/2014/main" id="{8529DF0E-A8CD-4559-8471-6A08D5FF7389}"/>
              </a:ext>
            </a:extLst>
          </p:cNvPr>
          <p:cNvSpPr>
            <a:spLocks noGrp="1"/>
          </p:cNvSpPr>
          <p:nvPr>
            <p:ph idx="1"/>
          </p:nvPr>
        </p:nvSpPr>
        <p:spPr>
          <a:xfrm>
            <a:off x="342899" y="1029154"/>
            <a:ext cx="7470012" cy="5219246"/>
          </a:xfrm>
        </p:spPr>
        <p:txBody>
          <a:bodyPr>
            <a:normAutofit/>
          </a:bodyPr>
          <a:lstStyle/>
          <a:p>
            <a:pPr marL="0" indent="0">
              <a:buNone/>
            </a:pPr>
            <a:r>
              <a:rPr lang="en-US" sz="2000" dirty="0">
                <a:latin typeface="Arial" panose="020B0604020202020204" pitchFamily="34" charset="0"/>
                <a:cs typeface="Arial" panose="020B0604020202020204" pitchFamily="34" charset="0"/>
              </a:rPr>
              <a:t>Working with Hazardous Substances</a:t>
            </a:r>
          </a:p>
          <a:p>
            <a:pPr>
              <a:lnSpc>
                <a:spcPct val="100000"/>
              </a:lnSpc>
            </a:pPr>
            <a:r>
              <a:rPr lang="en-US" sz="2000" dirty="0"/>
              <a:t>All chemicals will contain SDS (Safety Data Sheet), read before handling.</a:t>
            </a:r>
          </a:p>
          <a:p>
            <a:pPr>
              <a:lnSpc>
                <a:spcPct val="100000"/>
              </a:lnSpc>
            </a:pPr>
            <a:r>
              <a:rPr lang="en-US" sz="2000" dirty="0"/>
              <a:t>Store all hazardous materials properly, separate incompatibles, and store in ventilated, dry, cool areas.</a:t>
            </a:r>
          </a:p>
          <a:p>
            <a:pPr>
              <a:lnSpc>
                <a:spcPct val="100000"/>
              </a:lnSpc>
            </a:pPr>
            <a:r>
              <a:rPr lang="en-US" sz="2000" dirty="0"/>
              <a:t>Employees must keep themselves and the work area clean from chemical spill</a:t>
            </a:r>
          </a:p>
          <a:p>
            <a:pPr>
              <a:lnSpc>
                <a:spcPct val="100000"/>
              </a:lnSpc>
            </a:pPr>
            <a:r>
              <a:rPr lang="en-US" sz="2000" dirty="0"/>
              <a:t>After handling any hazardous material, wash thoroughly with soap and water. </a:t>
            </a:r>
          </a:p>
          <a:p>
            <a:pPr>
              <a:lnSpc>
                <a:spcPct val="100000"/>
              </a:lnSpc>
            </a:pPr>
            <a:r>
              <a:rPr lang="en-US" sz="2000" dirty="0">
                <a:latin typeface="Arial" panose="020B0604020202020204" pitchFamily="34" charset="0"/>
                <a:cs typeface="Arial" panose="020B0604020202020204" pitchFamily="34" charset="0"/>
              </a:rPr>
              <a:t>Conduct risk assessment before handling chemicals </a:t>
            </a:r>
          </a:p>
        </p:txBody>
      </p:sp>
      <p:sp>
        <p:nvSpPr>
          <p:cNvPr id="7" name="Slide Number Placeholder 6">
            <a:extLst>
              <a:ext uri="{FF2B5EF4-FFF2-40B4-BE49-F238E27FC236}">
                <a16:creationId xmlns:a16="http://schemas.microsoft.com/office/drawing/2014/main" id="{07777B8D-DB73-4B66-87DB-846398652AA9}"/>
              </a:ext>
            </a:extLst>
          </p:cNvPr>
          <p:cNvSpPr>
            <a:spLocks noGrp="1"/>
          </p:cNvSpPr>
          <p:nvPr>
            <p:ph type="sldNum" sz="quarter" idx="12"/>
          </p:nvPr>
        </p:nvSpPr>
        <p:spPr/>
        <p:txBody>
          <a:bodyPr/>
          <a:lstStyle/>
          <a:p>
            <a:fld id="{100BBE8A-1947-4B10-9E5B-3747E21D95A1}" type="slidenum">
              <a:rPr lang="en-US" smtClean="0"/>
              <a:t>22</a:t>
            </a:fld>
            <a:endParaRPr lang="en-US"/>
          </a:p>
        </p:txBody>
      </p:sp>
      <p:pic>
        <p:nvPicPr>
          <p:cNvPr id="3" name="Picture 2" descr="A picture containing text, queen&#10;&#10;Description automatically generated">
            <a:extLst>
              <a:ext uri="{FF2B5EF4-FFF2-40B4-BE49-F238E27FC236}">
                <a16:creationId xmlns:a16="http://schemas.microsoft.com/office/drawing/2014/main" id="{FF3688E1-0757-42CC-8FFD-E9B2A9F5BC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81013" y="107176"/>
            <a:ext cx="3373026" cy="3377418"/>
          </a:xfrm>
          <a:prstGeom prst="rect">
            <a:avLst/>
          </a:prstGeom>
        </p:spPr>
      </p:pic>
      <p:pic>
        <p:nvPicPr>
          <p:cNvPr id="8" name="Picture 7" descr="Text&#10;&#10;Description automatically generated">
            <a:extLst>
              <a:ext uri="{FF2B5EF4-FFF2-40B4-BE49-F238E27FC236}">
                <a16:creationId xmlns:a16="http://schemas.microsoft.com/office/drawing/2014/main" id="{2CABACA9-4B53-41A8-8D94-C7B1D072F7E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5885" y="3429000"/>
            <a:ext cx="4898572" cy="3429000"/>
          </a:xfrm>
          <a:prstGeom prst="rect">
            <a:avLst/>
          </a:prstGeom>
        </p:spPr>
      </p:pic>
    </p:spTree>
    <p:extLst>
      <p:ext uri="{BB962C8B-B14F-4D97-AF65-F5344CB8AC3E}">
        <p14:creationId xmlns:p14="http://schemas.microsoft.com/office/powerpoint/2010/main" val="3773504391"/>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par>
                                <p:cTn id="12" presetID="10" presetClass="entr" presetSubtype="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Effect transition="in" filter="fade">
                                      <p:cBhvr>
                                        <p:cTn id="19" dur="500"/>
                                        <p:tgtEl>
                                          <p:spTgt spid="5">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5">
                                            <p:txEl>
                                              <p:pRg st="1" end="1"/>
                                            </p:txEl>
                                          </p:spTgt>
                                        </p:tgtEl>
                                        <p:attrNameLst>
                                          <p:attrName>style.visibility</p:attrName>
                                        </p:attrNameLst>
                                      </p:cBhvr>
                                      <p:to>
                                        <p:strVal val="visible"/>
                                      </p:to>
                                    </p:set>
                                    <p:animEffect transition="in" filter="fade">
                                      <p:cBhvr>
                                        <p:cTn id="24" dur="500"/>
                                        <p:tgtEl>
                                          <p:spTgt spid="5">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5">
                                            <p:txEl>
                                              <p:pRg st="2" end="2"/>
                                            </p:txEl>
                                          </p:spTgt>
                                        </p:tgtEl>
                                        <p:attrNameLst>
                                          <p:attrName>style.visibility</p:attrName>
                                        </p:attrNameLst>
                                      </p:cBhvr>
                                      <p:to>
                                        <p:strVal val="visible"/>
                                      </p:to>
                                    </p:set>
                                    <p:animEffect transition="in" filter="fade">
                                      <p:cBhvr>
                                        <p:cTn id="29" dur="500"/>
                                        <p:tgtEl>
                                          <p:spTgt spid="5">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5">
                                            <p:txEl>
                                              <p:pRg st="3" end="3"/>
                                            </p:txEl>
                                          </p:spTgt>
                                        </p:tgtEl>
                                        <p:attrNameLst>
                                          <p:attrName>style.visibility</p:attrName>
                                        </p:attrNameLst>
                                      </p:cBhvr>
                                      <p:to>
                                        <p:strVal val="visible"/>
                                      </p:to>
                                    </p:set>
                                    <p:animEffect transition="in" filter="fade">
                                      <p:cBhvr>
                                        <p:cTn id="34" dur="500"/>
                                        <p:tgtEl>
                                          <p:spTgt spid="5">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5">
                                            <p:txEl>
                                              <p:pRg st="4" end="4"/>
                                            </p:txEl>
                                          </p:spTgt>
                                        </p:tgtEl>
                                        <p:attrNameLst>
                                          <p:attrName>style.visibility</p:attrName>
                                        </p:attrNameLst>
                                      </p:cBhvr>
                                      <p:to>
                                        <p:strVal val="visible"/>
                                      </p:to>
                                    </p:set>
                                    <p:animEffect transition="in" filter="fade">
                                      <p:cBhvr>
                                        <p:cTn id="39" dur="500"/>
                                        <p:tgtEl>
                                          <p:spTgt spid="5">
                                            <p:txEl>
                                              <p:pRg st="4" end="4"/>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5">
                                            <p:txEl>
                                              <p:pRg st="5" end="5"/>
                                            </p:txEl>
                                          </p:spTgt>
                                        </p:tgtEl>
                                        <p:attrNameLst>
                                          <p:attrName>style.visibility</p:attrName>
                                        </p:attrNameLst>
                                      </p:cBhvr>
                                      <p:to>
                                        <p:strVal val="visible"/>
                                      </p:to>
                                    </p:set>
                                    <p:animEffect transition="in" filter="fade">
                                      <p:cBhvr>
                                        <p:cTn id="44"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1185441-25F8-4BC6-8EFC-3DEC47FEBBD3}"/>
              </a:ext>
            </a:extLst>
          </p:cNvPr>
          <p:cNvSpPr>
            <a:spLocks noGrp="1"/>
          </p:cNvSpPr>
          <p:nvPr>
            <p:ph type="title"/>
          </p:nvPr>
        </p:nvSpPr>
        <p:spPr/>
        <p:txBody>
          <a:bodyPr>
            <a:normAutofit/>
          </a:bodyPr>
          <a:lstStyle/>
          <a:p>
            <a:r>
              <a:rPr lang="en-US" dirty="0">
                <a:ea typeface="ＭＳ Ｐゴシック" pitchFamily="34" charset="-128"/>
              </a:rPr>
              <a:t>Fire Safety Awareness</a:t>
            </a:r>
            <a:endParaRPr lang="en-US" dirty="0"/>
          </a:p>
        </p:txBody>
      </p:sp>
      <p:pic>
        <p:nvPicPr>
          <p:cNvPr id="10" name="Content Placeholder 9" descr="A picture containing text, clipart&#10;&#10;Description automatically generated">
            <a:extLst>
              <a:ext uri="{FF2B5EF4-FFF2-40B4-BE49-F238E27FC236}">
                <a16:creationId xmlns:a16="http://schemas.microsoft.com/office/drawing/2014/main" id="{46FF2845-2BFF-464B-A65E-DE64CED9960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1403" y="4386805"/>
            <a:ext cx="6601831" cy="1969545"/>
          </a:xfrm>
        </p:spPr>
      </p:pic>
      <p:sp>
        <p:nvSpPr>
          <p:cNvPr id="7" name="Slide Number Placeholder 6">
            <a:extLst>
              <a:ext uri="{FF2B5EF4-FFF2-40B4-BE49-F238E27FC236}">
                <a16:creationId xmlns:a16="http://schemas.microsoft.com/office/drawing/2014/main" id="{07777B8D-DB73-4B66-87DB-846398652AA9}"/>
              </a:ext>
            </a:extLst>
          </p:cNvPr>
          <p:cNvSpPr>
            <a:spLocks noGrp="1"/>
          </p:cNvSpPr>
          <p:nvPr>
            <p:ph type="sldNum" sz="quarter" idx="12"/>
          </p:nvPr>
        </p:nvSpPr>
        <p:spPr/>
        <p:txBody>
          <a:bodyPr/>
          <a:lstStyle/>
          <a:p>
            <a:fld id="{100BBE8A-1947-4B10-9E5B-3747E21D95A1}" type="slidenum">
              <a:rPr lang="en-US" smtClean="0"/>
              <a:t>23</a:t>
            </a:fld>
            <a:endParaRPr lang="en-US"/>
          </a:p>
        </p:txBody>
      </p:sp>
      <p:pic>
        <p:nvPicPr>
          <p:cNvPr id="3" name="Picture 2" descr="A picture containing graphical user interface&#10;&#10;Description automatically generated">
            <a:extLst>
              <a:ext uri="{FF2B5EF4-FFF2-40B4-BE49-F238E27FC236}">
                <a16:creationId xmlns:a16="http://schemas.microsoft.com/office/drawing/2014/main" id="{7E45F0A6-A204-46A0-AB83-5DD1B5926B98}"/>
              </a:ext>
            </a:extLst>
          </p:cNvPr>
          <p:cNvPicPr>
            <a:picLocks noChangeAspect="1"/>
          </p:cNvPicPr>
          <p:nvPr/>
        </p:nvPicPr>
        <p:blipFill rotWithShape="1">
          <a:blip r:embed="rId3">
            <a:extLst>
              <a:ext uri="{28A0092B-C50C-407E-A947-70E740481C1C}">
                <a14:useLocalDpi xmlns:a14="http://schemas.microsoft.com/office/drawing/2010/main" val="0"/>
              </a:ext>
            </a:extLst>
          </a:blip>
          <a:srcRect l="3033" t="25801" r="2498" b="22207"/>
          <a:stretch/>
        </p:blipFill>
        <p:spPr>
          <a:xfrm>
            <a:off x="6944730" y="1849055"/>
            <a:ext cx="4687746" cy="3159889"/>
          </a:xfrm>
          <a:prstGeom prst="rect">
            <a:avLst/>
          </a:prstGeom>
        </p:spPr>
      </p:pic>
      <p:pic>
        <p:nvPicPr>
          <p:cNvPr id="8" name="Picture 7" descr="Graphical user interface, application&#10;&#10;Description automatically generated">
            <a:extLst>
              <a:ext uri="{FF2B5EF4-FFF2-40B4-BE49-F238E27FC236}">
                <a16:creationId xmlns:a16="http://schemas.microsoft.com/office/drawing/2014/main" id="{9A3317FD-2802-4C69-A5C2-8867A4EBA0F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3347" y="1111096"/>
            <a:ext cx="6002793" cy="2592803"/>
          </a:xfrm>
          <a:prstGeom prst="rect">
            <a:avLst/>
          </a:prstGeom>
        </p:spPr>
      </p:pic>
    </p:spTree>
    <p:extLst>
      <p:ext uri="{BB962C8B-B14F-4D97-AF65-F5344CB8AC3E}">
        <p14:creationId xmlns:p14="http://schemas.microsoft.com/office/powerpoint/2010/main" val="391773373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1185441-25F8-4BC6-8EFC-3DEC47FEBBD3}"/>
              </a:ext>
            </a:extLst>
          </p:cNvPr>
          <p:cNvSpPr>
            <a:spLocks noGrp="1"/>
          </p:cNvSpPr>
          <p:nvPr>
            <p:ph type="title"/>
          </p:nvPr>
        </p:nvSpPr>
        <p:spPr/>
        <p:txBody>
          <a:bodyPr>
            <a:normAutofit/>
          </a:bodyPr>
          <a:lstStyle/>
          <a:p>
            <a:r>
              <a:rPr lang="en-GB" altLang="en-US" sz="3600" dirty="0"/>
              <a:t>Risk Assessment</a:t>
            </a:r>
            <a:endParaRPr lang="en-US" dirty="0"/>
          </a:p>
        </p:txBody>
      </p:sp>
      <p:sp>
        <p:nvSpPr>
          <p:cNvPr id="5" name="Content Placeholder 4">
            <a:extLst>
              <a:ext uri="{FF2B5EF4-FFF2-40B4-BE49-F238E27FC236}">
                <a16:creationId xmlns:a16="http://schemas.microsoft.com/office/drawing/2014/main" id="{8529DF0E-A8CD-4559-8471-6A08D5FF7389}"/>
              </a:ext>
            </a:extLst>
          </p:cNvPr>
          <p:cNvSpPr>
            <a:spLocks noGrp="1"/>
          </p:cNvSpPr>
          <p:nvPr>
            <p:ph idx="1"/>
          </p:nvPr>
        </p:nvSpPr>
        <p:spPr>
          <a:xfrm>
            <a:off x="342899" y="1029154"/>
            <a:ext cx="6648209" cy="5219246"/>
          </a:xfrm>
        </p:spPr>
        <p:txBody>
          <a:bodyPr>
            <a:normAutofit/>
          </a:bodyPr>
          <a:lstStyle/>
          <a:p>
            <a:r>
              <a:rPr lang="en-US" sz="2000" dirty="0">
                <a:latin typeface="Arial" panose="020B0604020202020204" pitchFamily="34" charset="0"/>
                <a:cs typeface="Arial" panose="020B0604020202020204" pitchFamily="34" charset="0"/>
              </a:rPr>
              <a:t>All activities performed at site has a generic risk assessment in place, always read and understand the risk and mitigations before start</a:t>
            </a:r>
          </a:p>
          <a:p>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Use the LMRA checklist to identify hazards around you which is not covered in the job specific RA</a:t>
            </a:r>
          </a:p>
          <a:p>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Do not start any work without the identified mitigation of risk is implemented </a:t>
            </a:r>
          </a:p>
        </p:txBody>
      </p:sp>
      <p:sp>
        <p:nvSpPr>
          <p:cNvPr id="7" name="Slide Number Placeholder 6">
            <a:extLst>
              <a:ext uri="{FF2B5EF4-FFF2-40B4-BE49-F238E27FC236}">
                <a16:creationId xmlns:a16="http://schemas.microsoft.com/office/drawing/2014/main" id="{07777B8D-DB73-4B66-87DB-846398652AA9}"/>
              </a:ext>
            </a:extLst>
          </p:cNvPr>
          <p:cNvSpPr>
            <a:spLocks noGrp="1"/>
          </p:cNvSpPr>
          <p:nvPr>
            <p:ph type="sldNum" sz="quarter" idx="12"/>
          </p:nvPr>
        </p:nvSpPr>
        <p:spPr/>
        <p:txBody>
          <a:bodyPr/>
          <a:lstStyle/>
          <a:p>
            <a:fld id="{100BBE8A-1947-4B10-9E5B-3747E21D95A1}" type="slidenum">
              <a:rPr lang="en-US" smtClean="0"/>
              <a:t>24</a:t>
            </a:fld>
            <a:endParaRPr lang="en-US"/>
          </a:p>
        </p:txBody>
      </p:sp>
      <p:pic>
        <p:nvPicPr>
          <p:cNvPr id="10" name="Picture 9" descr="Diagram&#10;&#10;Description automatically generated">
            <a:extLst>
              <a:ext uri="{FF2B5EF4-FFF2-40B4-BE49-F238E27FC236}">
                <a16:creationId xmlns:a16="http://schemas.microsoft.com/office/drawing/2014/main" id="{84C321CB-4FF4-4331-834D-C5DDB93484AC}"/>
              </a:ext>
            </a:extLst>
          </p:cNvPr>
          <p:cNvPicPr>
            <a:picLocks noChangeAspect="1"/>
          </p:cNvPicPr>
          <p:nvPr/>
        </p:nvPicPr>
        <p:blipFill rotWithShape="1">
          <a:blip r:embed="rId3">
            <a:extLst>
              <a:ext uri="{28A0092B-C50C-407E-A947-70E740481C1C}">
                <a14:useLocalDpi xmlns:a14="http://schemas.microsoft.com/office/drawing/2010/main" val="0"/>
              </a:ext>
            </a:extLst>
          </a:blip>
          <a:srcRect t="3419" b="10887"/>
          <a:stretch/>
        </p:blipFill>
        <p:spPr>
          <a:xfrm>
            <a:off x="7789761" y="1029154"/>
            <a:ext cx="3815788" cy="5030457"/>
          </a:xfrm>
          <a:prstGeom prst="rect">
            <a:avLst/>
          </a:prstGeom>
        </p:spPr>
      </p:pic>
    </p:spTree>
    <p:extLst>
      <p:ext uri="{BB962C8B-B14F-4D97-AF65-F5344CB8AC3E}">
        <p14:creationId xmlns:p14="http://schemas.microsoft.com/office/powerpoint/2010/main" val="157419591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5">
                                            <p:txEl>
                                              <p:pRg st="0" end="0"/>
                                            </p:txEl>
                                          </p:spTgt>
                                        </p:tgtEl>
                                        <p:attrNameLst>
                                          <p:attrName>style.visibility</p:attrName>
                                        </p:attrNameLst>
                                      </p:cBhvr>
                                      <p:to>
                                        <p:strVal val="visible"/>
                                      </p:to>
                                    </p:set>
                                    <p:animEffect transition="in" filter="fade">
                                      <p:cBhvr>
                                        <p:cTn id="16" dur="500"/>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500"/>
                                        <p:tgtEl>
                                          <p:spTgt spid="5">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5">
                                            <p:txEl>
                                              <p:pRg st="4" end="4"/>
                                            </p:txEl>
                                          </p:spTgt>
                                        </p:tgtEl>
                                        <p:attrNameLst>
                                          <p:attrName>style.visibility</p:attrName>
                                        </p:attrNameLst>
                                      </p:cBhvr>
                                      <p:to>
                                        <p:strVal val="visible"/>
                                      </p:to>
                                    </p:set>
                                    <p:animEffect transition="in" filter="fade">
                                      <p:cBhvr>
                                        <p:cTn id="26"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1185441-25F8-4BC6-8EFC-3DEC47FEBBD3}"/>
              </a:ext>
            </a:extLst>
          </p:cNvPr>
          <p:cNvSpPr>
            <a:spLocks noGrp="1"/>
          </p:cNvSpPr>
          <p:nvPr>
            <p:ph type="title"/>
          </p:nvPr>
        </p:nvSpPr>
        <p:spPr/>
        <p:txBody>
          <a:bodyPr>
            <a:normAutofit/>
          </a:bodyPr>
          <a:lstStyle/>
          <a:p>
            <a:r>
              <a:rPr lang="en-GB" altLang="en-US" sz="3600" dirty="0"/>
              <a:t>Risk Assessment</a:t>
            </a:r>
            <a:endParaRPr lang="en-US" dirty="0"/>
          </a:p>
        </p:txBody>
      </p:sp>
      <p:sp>
        <p:nvSpPr>
          <p:cNvPr id="7" name="Slide Number Placeholder 6">
            <a:extLst>
              <a:ext uri="{FF2B5EF4-FFF2-40B4-BE49-F238E27FC236}">
                <a16:creationId xmlns:a16="http://schemas.microsoft.com/office/drawing/2014/main" id="{07777B8D-DB73-4B66-87DB-846398652AA9}"/>
              </a:ext>
            </a:extLst>
          </p:cNvPr>
          <p:cNvSpPr>
            <a:spLocks noGrp="1"/>
          </p:cNvSpPr>
          <p:nvPr>
            <p:ph type="sldNum" sz="quarter" idx="12"/>
          </p:nvPr>
        </p:nvSpPr>
        <p:spPr/>
        <p:txBody>
          <a:bodyPr/>
          <a:lstStyle/>
          <a:p>
            <a:fld id="{100BBE8A-1947-4B10-9E5B-3747E21D95A1}" type="slidenum">
              <a:rPr lang="en-US" smtClean="0"/>
              <a:t>25</a:t>
            </a:fld>
            <a:endParaRPr lang="en-US"/>
          </a:p>
        </p:txBody>
      </p:sp>
      <p:pic>
        <p:nvPicPr>
          <p:cNvPr id="8" name="Picture 7" descr="Chart, funnel chart&#10;&#10;Description automatically generated">
            <a:extLst>
              <a:ext uri="{FF2B5EF4-FFF2-40B4-BE49-F238E27FC236}">
                <a16:creationId xmlns:a16="http://schemas.microsoft.com/office/drawing/2014/main" id="{491C34ED-BC52-4317-8D0F-605DB4BD61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64415" y="1304902"/>
            <a:ext cx="8663169" cy="4248196"/>
          </a:xfrm>
          <a:prstGeom prst="rect">
            <a:avLst/>
          </a:prstGeom>
        </p:spPr>
      </p:pic>
    </p:spTree>
    <p:extLst>
      <p:ext uri="{BB962C8B-B14F-4D97-AF65-F5344CB8AC3E}">
        <p14:creationId xmlns:p14="http://schemas.microsoft.com/office/powerpoint/2010/main" val="310380227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1185441-25F8-4BC6-8EFC-3DEC47FEBBD3}"/>
              </a:ext>
            </a:extLst>
          </p:cNvPr>
          <p:cNvSpPr>
            <a:spLocks noGrp="1"/>
          </p:cNvSpPr>
          <p:nvPr>
            <p:ph type="title"/>
          </p:nvPr>
        </p:nvSpPr>
        <p:spPr/>
        <p:txBody>
          <a:bodyPr>
            <a:normAutofit/>
          </a:bodyPr>
          <a:lstStyle/>
          <a:p>
            <a:r>
              <a:rPr lang="en-GB" altLang="en-US" sz="3600" dirty="0"/>
              <a:t>H2S Awareness</a:t>
            </a:r>
            <a:endParaRPr lang="en-US" dirty="0"/>
          </a:p>
        </p:txBody>
      </p:sp>
      <p:sp>
        <p:nvSpPr>
          <p:cNvPr id="5" name="Content Placeholder 4">
            <a:extLst>
              <a:ext uri="{FF2B5EF4-FFF2-40B4-BE49-F238E27FC236}">
                <a16:creationId xmlns:a16="http://schemas.microsoft.com/office/drawing/2014/main" id="{8529DF0E-A8CD-4559-8471-6A08D5FF7389}"/>
              </a:ext>
            </a:extLst>
          </p:cNvPr>
          <p:cNvSpPr>
            <a:spLocks noGrp="1"/>
          </p:cNvSpPr>
          <p:nvPr>
            <p:ph idx="1"/>
          </p:nvPr>
        </p:nvSpPr>
        <p:spPr>
          <a:xfrm>
            <a:off x="342900" y="1029154"/>
            <a:ext cx="8974720" cy="5219246"/>
          </a:xfrm>
        </p:spPr>
        <p:txBody>
          <a:bodyPr>
            <a:normAutofit/>
          </a:bodyPr>
          <a:lstStyle/>
          <a:p>
            <a:r>
              <a:rPr lang="en-US" sz="2000" dirty="0">
                <a:latin typeface="Arial" panose="020B0604020202020204" pitchFamily="34" charset="0"/>
                <a:cs typeface="Arial" panose="020B0604020202020204" pitchFamily="34" charset="0"/>
              </a:rPr>
              <a:t>Hydrogen sulfide (H2S) presents a potential hazard to workers at many work sites. </a:t>
            </a:r>
          </a:p>
          <a:p>
            <a:r>
              <a:rPr lang="en-US" sz="2000" dirty="0">
                <a:latin typeface="Arial" panose="020B0604020202020204" pitchFamily="34" charset="0"/>
                <a:cs typeface="Arial" panose="020B0604020202020204" pitchFamily="34" charset="0"/>
              </a:rPr>
              <a:t>Highly toxic, poisonous gas deadly to humans has no visible color.</a:t>
            </a:r>
          </a:p>
          <a:p>
            <a:r>
              <a:rPr lang="en-US" sz="2000" dirty="0">
                <a:latin typeface="Arial" panose="020B0604020202020204" pitchFamily="34" charset="0"/>
                <a:cs typeface="Arial" panose="020B0604020202020204" pitchFamily="34" charset="0"/>
              </a:rPr>
              <a:t>When ignited, H2S produces Sulfur Dioxide (SO2) which is extremely hazardous</a:t>
            </a:r>
          </a:p>
          <a:p>
            <a:r>
              <a:rPr lang="en-US" sz="2000" dirty="0">
                <a:latin typeface="Arial" panose="020B0604020202020204" pitchFamily="34" charset="0"/>
                <a:cs typeface="Arial" panose="020B0604020202020204" pitchFamily="34" charset="0"/>
              </a:rPr>
              <a:t>It is 20% heavier than air, and can be dispersed great distances with only a slight breeze</a:t>
            </a:r>
          </a:p>
          <a:p>
            <a:r>
              <a:rPr lang="en-US" sz="2000" dirty="0">
                <a:latin typeface="Arial" panose="020B0604020202020204" pitchFamily="34" charset="0"/>
                <a:cs typeface="Arial" panose="020B0604020202020204" pitchFamily="34" charset="0"/>
              </a:rPr>
              <a:t>Can be easily detected due to a strong odor of rotten eggs</a:t>
            </a:r>
          </a:p>
          <a:p>
            <a:r>
              <a:rPr lang="en-US" sz="2000" dirty="0">
                <a:latin typeface="Arial" panose="020B0604020202020204" pitchFamily="34" charset="0"/>
                <a:cs typeface="Arial" panose="020B0604020202020204" pitchFamily="34" charset="0"/>
              </a:rPr>
              <a:t>Can irritate the eyes and respiratory tract at low concentrations</a:t>
            </a:r>
          </a:p>
          <a:p>
            <a:r>
              <a:rPr lang="en-US" sz="2000" dirty="0">
                <a:latin typeface="Arial" panose="020B0604020202020204" pitchFamily="34" charset="0"/>
                <a:cs typeface="Arial" panose="020B0604020202020204" pitchFamily="34" charset="0"/>
              </a:rPr>
              <a:t>A concentration greater than 700 ppm, inhalation may cause coma and/or death after a single breath</a:t>
            </a:r>
          </a:p>
          <a:p>
            <a:r>
              <a:rPr lang="en-US" sz="2000" dirty="0">
                <a:latin typeface="Arial" panose="020B0604020202020204" pitchFamily="34" charset="0"/>
                <a:cs typeface="Arial" panose="020B0604020202020204" pitchFamily="34" charset="0"/>
              </a:rPr>
              <a:t>If you should smell the presence of H2S or hear warnings from monitor alarms, then immediately evacuate this area.</a:t>
            </a:r>
          </a:p>
          <a:p>
            <a:r>
              <a:rPr lang="en-US" sz="2000" dirty="0">
                <a:latin typeface="Arial" panose="020B0604020202020204" pitchFamily="34" charset="0"/>
                <a:cs typeface="Arial" panose="020B0604020202020204" pitchFamily="34" charset="0"/>
              </a:rPr>
              <a:t>The exposure limit should be set to alarm at a concentration of 10 ppm.</a:t>
            </a:r>
          </a:p>
        </p:txBody>
      </p:sp>
      <p:sp>
        <p:nvSpPr>
          <p:cNvPr id="7" name="Slide Number Placeholder 6">
            <a:extLst>
              <a:ext uri="{FF2B5EF4-FFF2-40B4-BE49-F238E27FC236}">
                <a16:creationId xmlns:a16="http://schemas.microsoft.com/office/drawing/2014/main" id="{07777B8D-DB73-4B66-87DB-846398652AA9}"/>
              </a:ext>
            </a:extLst>
          </p:cNvPr>
          <p:cNvSpPr>
            <a:spLocks noGrp="1"/>
          </p:cNvSpPr>
          <p:nvPr>
            <p:ph type="sldNum" sz="quarter" idx="12"/>
          </p:nvPr>
        </p:nvSpPr>
        <p:spPr/>
        <p:txBody>
          <a:bodyPr/>
          <a:lstStyle/>
          <a:p>
            <a:fld id="{100BBE8A-1947-4B10-9E5B-3747E21D95A1}" type="slidenum">
              <a:rPr lang="en-US" smtClean="0"/>
              <a:t>26</a:t>
            </a:fld>
            <a:endParaRPr lang="en-US"/>
          </a:p>
        </p:txBody>
      </p:sp>
      <p:pic>
        <p:nvPicPr>
          <p:cNvPr id="3" name="Picture 2" descr="A picture containing yellow, device&#10;&#10;Description automatically generated">
            <a:extLst>
              <a:ext uri="{FF2B5EF4-FFF2-40B4-BE49-F238E27FC236}">
                <a16:creationId xmlns:a16="http://schemas.microsoft.com/office/drawing/2014/main" id="{2C3A6C21-36A2-4920-8E27-2D5AEFB656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54384" y="3099149"/>
            <a:ext cx="1569576" cy="2729697"/>
          </a:xfrm>
          <a:prstGeom prst="rect">
            <a:avLst/>
          </a:prstGeom>
        </p:spPr>
      </p:pic>
      <p:pic>
        <p:nvPicPr>
          <p:cNvPr id="8" name="Picture 7" descr="A yellow sign with black text&#10;&#10;Description automatically generated with medium confidence">
            <a:extLst>
              <a:ext uri="{FF2B5EF4-FFF2-40B4-BE49-F238E27FC236}">
                <a16:creationId xmlns:a16="http://schemas.microsoft.com/office/drawing/2014/main" id="{8C03B7A7-AC52-45CD-83B6-6151EFDA585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02815" y="1029154"/>
            <a:ext cx="2472714" cy="1648476"/>
          </a:xfrm>
          <a:prstGeom prst="rect">
            <a:avLst/>
          </a:prstGeom>
        </p:spPr>
      </p:pic>
    </p:spTree>
    <p:extLst>
      <p:ext uri="{BB962C8B-B14F-4D97-AF65-F5344CB8AC3E}">
        <p14:creationId xmlns:p14="http://schemas.microsoft.com/office/powerpoint/2010/main" val="410125505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par>
                                <p:cTn id="12" presetID="10" presetClass="entr" presetSubtype="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Effect transition="in" filter="fade">
                                      <p:cBhvr>
                                        <p:cTn id="19" dur="500"/>
                                        <p:tgtEl>
                                          <p:spTgt spid="5">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5">
                                            <p:txEl>
                                              <p:pRg st="1" end="1"/>
                                            </p:txEl>
                                          </p:spTgt>
                                        </p:tgtEl>
                                        <p:attrNameLst>
                                          <p:attrName>style.visibility</p:attrName>
                                        </p:attrNameLst>
                                      </p:cBhvr>
                                      <p:to>
                                        <p:strVal val="visible"/>
                                      </p:to>
                                    </p:set>
                                    <p:animEffect transition="in" filter="fade">
                                      <p:cBhvr>
                                        <p:cTn id="24" dur="500"/>
                                        <p:tgtEl>
                                          <p:spTgt spid="5">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5">
                                            <p:txEl>
                                              <p:pRg st="2" end="2"/>
                                            </p:txEl>
                                          </p:spTgt>
                                        </p:tgtEl>
                                        <p:attrNameLst>
                                          <p:attrName>style.visibility</p:attrName>
                                        </p:attrNameLst>
                                      </p:cBhvr>
                                      <p:to>
                                        <p:strVal val="visible"/>
                                      </p:to>
                                    </p:set>
                                    <p:animEffect transition="in" filter="fade">
                                      <p:cBhvr>
                                        <p:cTn id="29" dur="500"/>
                                        <p:tgtEl>
                                          <p:spTgt spid="5">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5">
                                            <p:txEl>
                                              <p:pRg st="3" end="3"/>
                                            </p:txEl>
                                          </p:spTgt>
                                        </p:tgtEl>
                                        <p:attrNameLst>
                                          <p:attrName>style.visibility</p:attrName>
                                        </p:attrNameLst>
                                      </p:cBhvr>
                                      <p:to>
                                        <p:strVal val="visible"/>
                                      </p:to>
                                    </p:set>
                                    <p:animEffect transition="in" filter="fade">
                                      <p:cBhvr>
                                        <p:cTn id="34" dur="500"/>
                                        <p:tgtEl>
                                          <p:spTgt spid="5">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5">
                                            <p:txEl>
                                              <p:pRg st="4" end="4"/>
                                            </p:txEl>
                                          </p:spTgt>
                                        </p:tgtEl>
                                        <p:attrNameLst>
                                          <p:attrName>style.visibility</p:attrName>
                                        </p:attrNameLst>
                                      </p:cBhvr>
                                      <p:to>
                                        <p:strVal val="visible"/>
                                      </p:to>
                                    </p:set>
                                    <p:animEffect transition="in" filter="fade">
                                      <p:cBhvr>
                                        <p:cTn id="39" dur="500"/>
                                        <p:tgtEl>
                                          <p:spTgt spid="5">
                                            <p:txEl>
                                              <p:pRg st="4" end="4"/>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5">
                                            <p:txEl>
                                              <p:pRg st="5" end="5"/>
                                            </p:txEl>
                                          </p:spTgt>
                                        </p:tgtEl>
                                        <p:attrNameLst>
                                          <p:attrName>style.visibility</p:attrName>
                                        </p:attrNameLst>
                                      </p:cBhvr>
                                      <p:to>
                                        <p:strVal val="visible"/>
                                      </p:to>
                                    </p:set>
                                    <p:animEffect transition="in" filter="fade">
                                      <p:cBhvr>
                                        <p:cTn id="44" dur="500"/>
                                        <p:tgtEl>
                                          <p:spTgt spid="5">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5">
                                            <p:txEl>
                                              <p:pRg st="6" end="6"/>
                                            </p:txEl>
                                          </p:spTgt>
                                        </p:tgtEl>
                                        <p:attrNameLst>
                                          <p:attrName>style.visibility</p:attrName>
                                        </p:attrNameLst>
                                      </p:cBhvr>
                                      <p:to>
                                        <p:strVal val="visible"/>
                                      </p:to>
                                    </p:set>
                                    <p:animEffect transition="in" filter="fade">
                                      <p:cBhvr>
                                        <p:cTn id="49" dur="500"/>
                                        <p:tgtEl>
                                          <p:spTgt spid="5">
                                            <p:txEl>
                                              <p:pRg st="6" end="6"/>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5">
                                            <p:txEl>
                                              <p:pRg st="7" end="7"/>
                                            </p:txEl>
                                          </p:spTgt>
                                        </p:tgtEl>
                                        <p:attrNameLst>
                                          <p:attrName>style.visibility</p:attrName>
                                        </p:attrNameLst>
                                      </p:cBhvr>
                                      <p:to>
                                        <p:strVal val="visible"/>
                                      </p:to>
                                    </p:set>
                                    <p:animEffect transition="in" filter="fade">
                                      <p:cBhvr>
                                        <p:cTn id="54" dur="500"/>
                                        <p:tgtEl>
                                          <p:spTgt spid="5">
                                            <p:txEl>
                                              <p:pRg st="7" end="7"/>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5">
                                            <p:txEl>
                                              <p:pRg st="8" end="8"/>
                                            </p:txEl>
                                          </p:spTgt>
                                        </p:tgtEl>
                                        <p:attrNameLst>
                                          <p:attrName>style.visibility</p:attrName>
                                        </p:attrNameLst>
                                      </p:cBhvr>
                                      <p:to>
                                        <p:strVal val="visible"/>
                                      </p:to>
                                    </p:set>
                                    <p:animEffect transition="in" filter="fade">
                                      <p:cBhvr>
                                        <p:cTn id="59"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1146A-531D-4B10-AA84-1D631BDEBA59}"/>
              </a:ext>
            </a:extLst>
          </p:cNvPr>
          <p:cNvSpPr>
            <a:spLocks noGrp="1"/>
          </p:cNvSpPr>
          <p:nvPr>
            <p:ph type="ctrTitle"/>
          </p:nvPr>
        </p:nvSpPr>
        <p:spPr/>
        <p:txBody>
          <a:bodyPr>
            <a:normAutofit/>
          </a:bodyPr>
          <a:lstStyle/>
          <a:p>
            <a:r>
              <a:rPr lang="en-US" sz="4000" dirty="0"/>
              <a:t> </a:t>
            </a:r>
          </a:p>
        </p:txBody>
      </p:sp>
      <p:sp>
        <p:nvSpPr>
          <p:cNvPr id="3" name="Subtitle 2">
            <a:extLst>
              <a:ext uri="{FF2B5EF4-FFF2-40B4-BE49-F238E27FC236}">
                <a16:creationId xmlns:a16="http://schemas.microsoft.com/office/drawing/2014/main" id="{6B24C270-8049-4242-A904-BCDFF4736E72}"/>
              </a:ext>
            </a:extLst>
          </p:cNvPr>
          <p:cNvSpPr>
            <a:spLocks noGrp="1"/>
          </p:cNvSpPr>
          <p:nvPr>
            <p:ph type="subTitle" idx="1"/>
          </p:nvPr>
        </p:nvSpPr>
        <p:spPr/>
        <p:txBody>
          <a:bodyPr>
            <a:normAutofit/>
          </a:bodyPr>
          <a:lstStyle/>
          <a:p>
            <a:r>
              <a:rPr lang="en-US" dirty="0"/>
              <a:t> </a:t>
            </a:r>
          </a:p>
        </p:txBody>
      </p:sp>
      <p:sp>
        <p:nvSpPr>
          <p:cNvPr id="18" name="Slide Number Placeholder 17">
            <a:extLst>
              <a:ext uri="{FF2B5EF4-FFF2-40B4-BE49-F238E27FC236}">
                <a16:creationId xmlns:a16="http://schemas.microsoft.com/office/drawing/2014/main" id="{012509B6-698C-4A16-979D-92DD1285C8D3}"/>
              </a:ext>
            </a:extLst>
          </p:cNvPr>
          <p:cNvSpPr>
            <a:spLocks noGrp="1"/>
          </p:cNvSpPr>
          <p:nvPr>
            <p:ph type="sldNum" sz="quarter" idx="12"/>
          </p:nvPr>
        </p:nvSpPr>
        <p:spPr/>
        <p:txBody>
          <a:bodyPr/>
          <a:lstStyle/>
          <a:p>
            <a:fld id="{100BBE8A-1947-4B10-9E5B-3747E21D95A1}" type="slidenum">
              <a:rPr lang="en-US" smtClean="0"/>
              <a:t>27</a:t>
            </a:fld>
            <a:endParaRPr lang="en-US"/>
          </a:p>
        </p:txBody>
      </p:sp>
      <p:pic>
        <p:nvPicPr>
          <p:cNvPr id="5" name="Picture 4" descr="Logo&#10;&#10;Description automatically generated">
            <a:extLst>
              <a:ext uri="{FF2B5EF4-FFF2-40B4-BE49-F238E27FC236}">
                <a16:creationId xmlns:a16="http://schemas.microsoft.com/office/drawing/2014/main" id="{D9D1E2F9-DD18-4822-9A73-87262A5BB33A}"/>
              </a:ext>
            </a:extLst>
          </p:cNvPr>
          <p:cNvPicPr>
            <a:picLocks noChangeAspect="1"/>
          </p:cNvPicPr>
          <p:nvPr/>
        </p:nvPicPr>
        <p:blipFill>
          <a:blip r:embed="rId3">
            <a:biLevel thresh="25000"/>
            <a:extLst>
              <a:ext uri="{28A0092B-C50C-407E-A947-70E740481C1C}">
                <a14:useLocalDpi xmlns:a14="http://schemas.microsoft.com/office/drawing/2010/main" val="0"/>
              </a:ext>
            </a:extLst>
          </a:blip>
          <a:stretch>
            <a:fillRect/>
          </a:stretch>
        </p:blipFill>
        <p:spPr>
          <a:xfrm>
            <a:off x="8357584" y="1644248"/>
            <a:ext cx="3000375" cy="2952750"/>
          </a:xfrm>
          <a:prstGeom prst="rect">
            <a:avLst/>
          </a:prstGeom>
        </p:spPr>
      </p:pic>
      <p:pic>
        <p:nvPicPr>
          <p:cNvPr id="9" name="Picture 8" descr="Logo&#10;&#10;Description automatically generated">
            <a:extLst>
              <a:ext uri="{FF2B5EF4-FFF2-40B4-BE49-F238E27FC236}">
                <a16:creationId xmlns:a16="http://schemas.microsoft.com/office/drawing/2014/main" id="{A082AB5A-15E6-465F-98D3-D5DB5A502D65}"/>
              </a:ext>
            </a:extLst>
          </p:cNvPr>
          <p:cNvPicPr>
            <a:picLocks noChangeAspect="1"/>
          </p:cNvPicPr>
          <p:nvPr/>
        </p:nvPicPr>
        <p:blipFill>
          <a:blip r:embed="rId4">
            <a:lum bright="70000" contrast="-70000"/>
            <a:extLst>
              <a:ext uri="{28A0092B-C50C-407E-A947-70E740481C1C}">
                <a14:useLocalDpi xmlns:a14="http://schemas.microsoft.com/office/drawing/2010/main" val="0"/>
              </a:ext>
            </a:extLst>
          </a:blip>
          <a:stretch>
            <a:fillRect/>
          </a:stretch>
        </p:blipFill>
        <p:spPr>
          <a:xfrm>
            <a:off x="1272198" y="2431706"/>
            <a:ext cx="5843045" cy="1972364"/>
          </a:xfrm>
          <a:prstGeom prst="rect">
            <a:avLst/>
          </a:prstGeom>
        </p:spPr>
      </p:pic>
    </p:spTree>
    <p:extLst>
      <p:ext uri="{BB962C8B-B14F-4D97-AF65-F5344CB8AC3E}">
        <p14:creationId xmlns:p14="http://schemas.microsoft.com/office/powerpoint/2010/main" val="2912112712"/>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randombar(horizont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SSS">
      <a:dk1>
        <a:srgbClr val="000000"/>
      </a:dk1>
      <a:lt1>
        <a:sysClr val="window" lastClr="FFFFFF"/>
      </a:lt1>
      <a:dk2>
        <a:srgbClr val="990000"/>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rial-Times New Roman">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4769</TotalTime>
  <Words>3792</Words>
  <Application>Microsoft Office PowerPoint</Application>
  <PresentationFormat>Widescreen</PresentationFormat>
  <Paragraphs>481</Paragraphs>
  <Slides>27</Slides>
  <Notes>25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27</vt:i4>
      </vt:variant>
    </vt:vector>
  </HeadingPairs>
  <TitlesOfParts>
    <vt:vector size="35" baseType="lpstr">
      <vt:lpstr>ＭＳ Ｐゴシック</vt:lpstr>
      <vt:lpstr>Arial</vt:lpstr>
      <vt:lpstr>Bierstadt Display</vt:lpstr>
      <vt:lpstr>Calibri</vt:lpstr>
      <vt:lpstr>HP Simplified</vt:lpstr>
      <vt:lpstr>Roboto</vt:lpstr>
      <vt:lpstr>Wingdings</vt:lpstr>
      <vt:lpstr>Office Theme</vt:lpstr>
      <vt:lpstr>PowerPoint Presentation</vt:lpstr>
      <vt:lpstr>HSE Induction</vt:lpstr>
      <vt:lpstr>Ground Rules</vt:lpstr>
      <vt:lpstr>Supreme – Organization Overview</vt:lpstr>
      <vt:lpstr>10 Golden Rules</vt:lpstr>
      <vt:lpstr>Smoking Policy</vt:lpstr>
      <vt:lpstr>Alcohol &amp; Drugs Abuse Policy</vt:lpstr>
      <vt:lpstr>First Aid</vt:lpstr>
      <vt:lpstr>Vehicle Movements </vt:lpstr>
      <vt:lpstr>Vehicle Movements </vt:lpstr>
      <vt:lpstr>Manual Handling</vt:lpstr>
      <vt:lpstr>Permit to Work</vt:lpstr>
      <vt:lpstr>Driving</vt:lpstr>
      <vt:lpstr>PPE</vt:lpstr>
      <vt:lpstr>Slips, Trip's and Falls</vt:lpstr>
      <vt:lpstr>Unsafe Work</vt:lpstr>
      <vt:lpstr>Near Miss</vt:lpstr>
      <vt:lpstr>Incident Reporting</vt:lpstr>
      <vt:lpstr>Safety Observation Card</vt:lpstr>
      <vt:lpstr>Code of Conduct</vt:lpstr>
      <vt:lpstr>Environmental Management</vt:lpstr>
      <vt:lpstr>Chemical Management (COSHH)</vt:lpstr>
      <vt:lpstr>Fire Safety Awareness</vt:lpstr>
      <vt:lpstr>Risk Assessment</vt:lpstr>
      <vt:lpstr>Risk Assessment</vt:lpstr>
      <vt:lpstr>H2S Awareness</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Edison George</dc:creator>
  <cp:lastModifiedBy>Supreme  Qatar</cp:lastModifiedBy>
  <cp:revision>154</cp:revision>
  <dcterms:created xsi:type="dcterms:W3CDTF">2022-02-05T10:57:41Z</dcterms:created>
  <dcterms:modified xsi:type="dcterms:W3CDTF">2025-07-21T11:55:15Z</dcterms:modified>
  <cp:contentStatus/>
</cp:coreProperties>
</file>