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</p:sldIdLst>
  <p:sldSz cy="6858000" cx="9144000"/>
  <p:notesSz cx="6858000" cy="9144000"/>
  <p:embeddedFontLst>
    <p:embeddedFont>
      <p:font typeface="Federo"/>
      <p:regular r:id="rId7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78" roundtripDataSignature="AMtx7mgflYfEZMg3q5XSjBHtbS7wj/qUn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75" Type="http://schemas.openxmlformats.org/officeDocument/2006/relationships/slide" Target="slides/slide70.xml"/><Relationship Id="rId30" Type="http://schemas.openxmlformats.org/officeDocument/2006/relationships/slide" Target="slides/slide25.xml"/><Relationship Id="rId74" Type="http://schemas.openxmlformats.org/officeDocument/2006/relationships/slide" Target="slides/slide69.xml"/><Relationship Id="rId33" Type="http://schemas.openxmlformats.org/officeDocument/2006/relationships/slide" Target="slides/slide28.xml"/><Relationship Id="rId77" Type="http://schemas.openxmlformats.org/officeDocument/2006/relationships/font" Target="fonts/Federo-regular.fntdata"/><Relationship Id="rId32" Type="http://schemas.openxmlformats.org/officeDocument/2006/relationships/slide" Target="slides/slide27.xml"/><Relationship Id="rId76" Type="http://schemas.openxmlformats.org/officeDocument/2006/relationships/slide" Target="slides/slide7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78" Type="http://customschemas.google.com/relationships/presentationmetadata" Target="metadata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9" name="Google Shape;89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1" name="Google Shape;10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8" name="Google Shape;10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5" name="Google Shape;11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2" name="Google Shape;12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9" name="Google Shape;12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5" name="Google Shape;13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1" name="Google Shape;14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6" name="Google Shape;14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2" name="Google Shape;15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9" name="Google Shape;159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5" name="Google Shape;165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0" name="Google Shape;17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6" name="Google Shape;176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1" name="Google Shape;18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7" name="Google Shape;18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2" name="Google Shape;19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8" name="Google Shape;198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5" name="Google Shape;205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1" name="Google Shape;211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7" name="Google Shape;21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3" name="Google Shape;223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9" name="Google Shape;229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5" name="Google Shape;23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1" name="Google Shape;241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8" name="Google Shape;248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3" name="Google Shape;253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9" name="Google Shape;259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5" name="Google Shape;265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0" name="Google Shape;270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6" name="Google Shape;276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2" name="Google Shape;282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7" name="Google Shape;287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93" name="Google Shape;293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98" name="Google Shape;298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04" name="Google Shape;304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11" name="Google Shape;311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16" name="Google Shape;316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3" name="Google Shape;323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0" name="Google Shape;330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6" name="Google Shape;336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3" name="Google Shape;343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9" name="Google Shape;349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55" name="Google Shape;355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62" name="Google Shape;362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68" name="Google Shape;368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74" name="Google Shape;374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2" name="Google Shape;382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9" name="Google Shape;389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96" name="Google Shape;396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02" name="Google Shape;402;p5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07" name="Google Shape;407;p5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13" name="Google Shape;413;p5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18" name="Google Shape;418;p5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24" name="Google Shape;424;p5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30" name="Google Shape;430;p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36" name="Google Shape;436;p5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41" name="Google Shape;441;p5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46" name="Google Shape;446;p6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54" name="Google Shape;454;p6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59" name="Google Shape;459;p6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64" name="Google Shape;464;p6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69" name="Google Shape;469;p6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75" name="Google Shape;475;p6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80" name="Google Shape;480;p6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86" name="Google Shape;486;p6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91" name="Google Shape;491;p6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97" name="Google Shape;497;p6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02" name="Google Shape;502;p7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08" name="Google Shape;508;p7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7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7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7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7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7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7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7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7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Content" type="txAndObj">
  <p:cSld name="TEXT_AND_OBJEC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7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7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7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7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7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8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3" name="Google Shape;43;p78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4" name="Google Shape;44;p7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7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1" name="Google Shape;51;p7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7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3" name="Google Shape;53;p7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8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8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81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4" name="Google Shape;64;p8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8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8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8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8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82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82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2" name="Google Shape;72;p8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8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8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8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83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8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8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8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84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84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4" name="Google Shape;84;p8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8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8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7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7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7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2.gif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9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6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1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4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5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8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6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7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0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.gif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8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21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20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1.gif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25.jpg"/><Relationship Id="rId4" Type="http://schemas.openxmlformats.org/officeDocument/2006/relationships/image" Target="../media/image26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23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24.gif"/><Relationship Id="rId4" Type="http://schemas.openxmlformats.org/officeDocument/2006/relationships/image" Target="../media/image34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32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29.gif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27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30.pn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33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31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35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36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38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40.jp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37.jp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39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43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44.jp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"/>
          <p:cNvSpPr txBox="1"/>
          <p:nvPr>
            <p:ph type="ctrTitle"/>
          </p:nvPr>
        </p:nvSpPr>
        <p:spPr>
          <a:xfrm>
            <a:off x="457200" y="533402"/>
            <a:ext cx="7772400" cy="13399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5400"/>
              <a:buFont typeface="Federo"/>
              <a:buNone/>
            </a:pPr>
            <a:r>
              <a:rPr b="1" lang="en-US" sz="5400" u="sng">
                <a:solidFill>
                  <a:srgbClr val="5F497A"/>
                </a:solidFill>
                <a:latin typeface="Federo"/>
                <a:ea typeface="Federo"/>
                <a:cs typeface="Federo"/>
                <a:sym typeface="Federo"/>
              </a:rPr>
              <a:t>COURSE CODE: 102</a:t>
            </a:r>
            <a:endParaRPr b="1" sz="5400" u="sng">
              <a:solidFill>
                <a:srgbClr val="5F497A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sp>
        <p:nvSpPr>
          <p:cNvPr id="92" name="Google Shape;92;p1"/>
          <p:cNvSpPr txBox="1"/>
          <p:nvPr>
            <p:ph idx="1" type="subTitle"/>
          </p:nvPr>
        </p:nvSpPr>
        <p:spPr>
          <a:xfrm>
            <a:off x="381000" y="2209800"/>
            <a:ext cx="7924799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66092"/>
              </a:buClr>
              <a:buSzPts val="4000"/>
              <a:buNone/>
            </a:pPr>
            <a:r>
              <a:rPr b="1" lang="en-US" sz="4000">
                <a:solidFill>
                  <a:srgbClr val="366092"/>
                </a:solidFill>
                <a:latin typeface="Federo"/>
                <a:ea typeface="Federo"/>
                <a:cs typeface="Federo"/>
                <a:sym typeface="Federo"/>
              </a:rPr>
              <a:t>Dr. Muhammad Umair</a:t>
            </a:r>
            <a:endParaRPr b="1" sz="4000">
              <a:solidFill>
                <a:srgbClr val="366092"/>
              </a:solidFill>
              <a:latin typeface="Federo"/>
              <a:ea typeface="Federo"/>
              <a:cs typeface="Federo"/>
              <a:sym typeface="Federo"/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66092"/>
              </a:buClr>
              <a:buSzPts val="4000"/>
              <a:buNone/>
            </a:pPr>
            <a:r>
              <a:rPr b="1" lang="en-US" sz="4000">
                <a:solidFill>
                  <a:srgbClr val="366092"/>
                </a:solidFill>
                <a:latin typeface="Federo"/>
                <a:ea typeface="Federo"/>
                <a:cs typeface="Federo"/>
                <a:sym typeface="Federo"/>
              </a:rPr>
              <a:t>SEMESTER:1 (Fall 2021)</a:t>
            </a:r>
            <a:endParaRPr b="1" sz="4000">
              <a:solidFill>
                <a:srgbClr val="366092"/>
              </a:solidFill>
              <a:latin typeface="Federo"/>
              <a:ea typeface="Federo"/>
              <a:cs typeface="Federo"/>
              <a:sym typeface="Federo"/>
            </a:endParaRPr>
          </a:p>
          <a:p>
            <a:pPr indent="0" lvl="0" marL="0" rtl="0" algn="ctr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FF0000"/>
              </a:buClr>
              <a:buSzPts val="4000"/>
              <a:buNone/>
            </a:pPr>
            <a:r>
              <a:rPr b="1" lang="en-US" sz="4000" u="sng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REFERENCE TEXT BOOK: </a:t>
            </a:r>
            <a:endParaRPr b="1" sz="4000" u="sng">
              <a:solidFill>
                <a:srgbClr val="FF0000"/>
              </a:solidFill>
              <a:latin typeface="Federo"/>
              <a:ea typeface="Federo"/>
              <a:cs typeface="Federo"/>
              <a:sym typeface="Federo"/>
            </a:endParaRPr>
          </a:p>
          <a:p>
            <a:pPr indent="0" lvl="0" marL="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F3F3F"/>
              </a:buClr>
              <a:buSzPts val="3200"/>
              <a:buNone/>
            </a:pPr>
            <a:r>
              <a:rPr b="1" lang="en-US">
                <a:solidFill>
                  <a:srgbClr val="3F3F3F"/>
                </a:solidFill>
                <a:latin typeface="Federo"/>
                <a:ea typeface="Federo"/>
                <a:cs typeface="Federo"/>
                <a:sym typeface="Federo"/>
              </a:rPr>
              <a:t>TEXTBOOK OF MEDICAL PHYSIOLOGY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3F3F3F"/>
              </a:buClr>
              <a:buSzPts val="3200"/>
              <a:buNone/>
            </a:pPr>
            <a:r>
              <a:rPr b="1" lang="en-US">
                <a:solidFill>
                  <a:srgbClr val="3F3F3F"/>
                </a:solidFill>
                <a:latin typeface="Federo"/>
                <a:ea typeface="Federo"/>
                <a:cs typeface="Federo"/>
                <a:sym typeface="Federo"/>
              </a:rPr>
              <a:t>GYTON &amp; HALL </a:t>
            </a:r>
            <a:endParaRPr b="1">
              <a:solidFill>
                <a:srgbClr val="3F3F3F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 u="sng">
                <a:solidFill>
                  <a:srgbClr val="FF0000"/>
                </a:solidFill>
              </a:rPr>
              <a:t>OVERVIEW</a:t>
            </a:r>
            <a:endParaRPr b="1" u="sng">
              <a:solidFill>
                <a:srgbClr val="FF0000"/>
              </a:solidFill>
            </a:endParaRPr>
          </a:p>
        </p:txBody>
      </p:sp>
      <p:sp>
        <p:nvSpPr>
          <p:cNvPr id="98" name="Google Shape;98;p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Environment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Fluid and its compartments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Homeostasis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Factors that are homeostatically regulated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Systems regulating homeostasis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Feed back mechanisms</a:t>
            </a:r>
            <a:endParaRPr/>
          </a:p>
          <a:p>
            <a:pPr indent="-154940" lvl="0" marL="34290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human cell 3d" id="103" name="Google Shape;10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3"/>
          <p:cNvSpPr txBox="1"/>
          <p:nvPr>
            <p:ph type="title"/>
          </p:nvPr>
        </p:nvSpPr>
        <p:spPr>
          <a:xfrm>
            <a:off x="4572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600"/>
              <a:buFont typeface="Calibri"/>
              <a:buNone/>
            </a:pPr>
            <a:r>
              <a:rPr b="1" lang="en-US" sz="6600" u="sng">
                <a:solidFill>
                  <a:srgbClr val="FF0000"/>
                </a:solidFill>
              </a:rPr>
              <a:t>TODAY’S TOPIC</a:t>
            </a:r>
            <a:endParaRPr b="1" sz="6600" u="sng">
              <a:solidFill>
                <a:srgbClr val="FF0000"/>
              </a:solidFill>
            </a:endParaRPr>
          </a:p>
        </p:txBody>
      </p:sp>
      <p:sp>
        <p:nvSpPr>
          <p:cNvPr id="105" name="Google Shape;105;p3"/>
          <p:cNvSpPr txBox="1"/>
          <p:nvPr>
            <p:ph idx="1" type="body"/>
          </p:nvPr>
        </p:nvSpPr>
        <p:spPr>
          <a:xfrm>
            <a:off x="457200" y="4114800"/>
            <a:ext cx="8229600" cy="25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None/>
            </a:pPr>
            <a:r>
              <a:rPr b="1" lang="en-US" sz="3600" u="sng">
                <a:solidFill>
                  <a:srgbClr val="FFFF00"/>
                </a:solidFill>
                <a:latin typeface="Aharoni"/>
                <a:ea typeface="Aharoni"/>
                <a:cs typeface="Aharoni"/>
                <a:sym typeface="Aharoni"/>
              </a:rPr>
              <a:t>CELL ORGANIZATION,CELL MEMBRANE,CELL ADHESION MOLECULES,CELL OGRANELLES,PHAGOCYTOSIS ,ENDOCYTOSIS AND PINOCYTOSIS</a:t>
            </a:r>
            <a:endParaRPr b="1" sz="3600" u="sng">
              <a:solidFill>
                <a:srgbClr val="FFFF00"/>
              </a:solidFill>
              <a:latin typeface="Aharoni"/>
              <a:ea typeface="Aharoni"/>
              <a:cs typeface="Aharoni"/>
              <a:sym typeface="Aharon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"/>
          <p:cNvSpPr txBox="1"/>
          <p:nvPr>
            <p:ph type="title"/>
          </p:nvPr>
        </p:nvSpPr>
        <p:spPr>
          <a:xfrm>
            <a:off x="3810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Calibri"/>
              <a:buNone/>
            </a:pPr>
            <a:r>
              <a:rPr b="1" lang="en-US" sz="6000" u="sng">
                <a:solidFill>
                  <a:srgbClr val="FF0000"/>
                </a:solidFill>
              </a:rPr>
              <a:t>OUTLINE</a:t>
            </a:r>
            <a:endParaRPr sz="6000" u="sng">
              <a:solidFill>
                <a:srgbClr val="FF0000"/>
              </a:solidFill>
            </a:endParaRPr>
          </a:p>
        </p:txBody>
      </p:sp>
      <p:sp>
        <p:nvSpPr>
          <p:cNvPr id="111" name="Google Shape;111;p4"/>
          <p:cNvSpPr txBox="1"/>
          <p:nvPr>
            <p:ph idx="1" type="body"/>
          </p:nvPr>
        </p:nvSpPr>
        <p:spPr>
          <a:xfrm>
            <a:off x="152400" y="1219200"/>
            <a:ext cx="4114800" cy="54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-342900" lvl="0" marL="3429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Cell Organization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Cell Membrane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Cell adhesion molecules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Cell Organelles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Phagocytosis 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Endocytosis </a:t>
            </a:r>
            <a:endParaRPr/>
          </a:p>
          <a:p>
            <a:pPr indent="-342900" lvl="0" marL="342900" rtl="0" algn="l">
              <a:lnSpc>
                <a:spcPct val="20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Pinocytosis</a:t>
            </a:r>
            <a:endParaRPr/>
          </a:p>
          <a:p>
            <a:pPr indent="-185420" lvl="0" marL="342900" rtl="0" algn="l">
              <a:lnSpc>
                <a:spcPct val="100000"/>
              </a:lnSpc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descr="tumblr_npr7umIXcd1sk2szio1_1280.gif" id="112" name="Google Shape;11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14800" y="1219200"/>
            <a:ext cx="5029200" cy="563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5"/>
          <p:cNvSpPr txBox="1"/>
          <p:nvPr>
            <p:ph type="title"/>
          </p:nvPr>
        </p:nvSpPr>
        <p:spPr>
          <a:xfrm>
            <a:off x="457200" y="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Calibri"/>
              <a:buNone/>
            </a:pPr>
            <a:r>
              <a:rPr b="1" lang="en-US" sz="4000">
                <a:solidFill>
                  <a:srgbClr val="FF0000"/>
                </a:solidFill>
              </a:rPr>
              <a:t>CELL PHYSIOLOGY</a:t>
            </a:r>
            <a:endParaRPr b="1" sz="4000">
              <a:solidFill>
                <a:srgbClr val="FF0000"/>
              </a:solidFill>
            </a:endParaRPr>
          </a:p>
        </p:txBody>
      </p:sp>
      <p:sp>
        <p:nvSpPr>
          <p:cNvPr id="118" name="Google Shape;118;p5"/>
          <p:cNvSpPr txBox="1"/>
          <p:nvPr>
            <p:ph idx="1" type="body"/>
          </p:nvPr>
        </p:nvSpPr>
        <p:spPr>
          <a:xfrm>
            <a:off x="457200" y="1752600"/>
            <a:ext cx="29718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Basic living unit of body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Entire body contains almost 100 trillions cells</a:t>
            </a:r>
            <a:endParaRPr/>
          </a:p>
        </p:txBody>
      </p:sp>
      <p:pic>
        <p:nvPicPr>
          <p:cNvPr descr="animalcellsfigure1.jpg" id="119" name="Google Shape;11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0" y="533400"/>
            <a:ext cx="6096000" cy="632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 u="sng">
                <a:solidFill>
                  <a:srgbClr val="FF0000"/>
                </a:solidFill>
              </a:rPr>
              <a:t>ORGANIZATION OF CELL</a:t>
            </a:r>
            <a:endParaRPr b="1" u="sng">
              <a:solidFill>
                <a:srgbClr val="FF0000"/>
              </a:solidFill>
            </a:endParaRPr>
          </a:p>
        </p:txBody>
      </p:sp>
      <p:sp>
        <p:nvSpPr>
          <p:cNvPr id="125" name="Google Shape;125;p6"/>
          <p:cNvSpPr txBox="1"/>
          <p:nvPr>
            <p:ph idx="1" type="body"/>
          </p:nvPr>
        </p:nvSpPr>
        <p:spPr>
          <a:xfrm>
            <a:off x="228600" y="1295400"/>
            <a:ext cx="33528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2 major components of cell.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Nucelus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Cytoplasm</a:t>
            </a:r>
            <a:endParaRPr/>
          </a:p>
        </p:txBody>
      </p:sp>
      <p:pic>
        <p:nvPicPr>
          <p:cNvPr descr="animal-cell.jpg" id="126" name="Google Shape;12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04548" y="1371600"/>
            <a:ext cx="5463251" cy="54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 u="sng">
                <a:solidFill>
                  <a:srgbClr val="FF0000"/>
                </a:solidFill>
              </a:rPr>
              <a:t>ORGANIZATION OF CELL</a:t>
            </a:r>
            <a:endParaRPr u="sng">
              <a:solidFill>
                <a:srgbClr val="FF0000"/>
              </a:solidFill>
            </a:endParaRPr>
          </a:p>
        </p:txBody>
      </p:sp>
      <p:sp>
        <p:nvSpPr>
          <p:cNvPr id="132" name="Google Shape;132;p7"/>
          <p:cNvSpPr txBox="1"/>
          <p:nvPr>
            <p:ph idx="1" type="body"/>
          </p:nvPr>
        </p:nvSpPr>
        <p:spPr>
          <a:xfrm>
            <a:off x="533400" y="1371600"/>
            <a:ext cx="84582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342900" lvl="0" marL="3429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Different substances that makeup cell  collectively called </a:t>
            </a:r>
            <a:r>
              <a:rPr b="1" lang="en-US"/>
              <a:t>protoplasm</a:t>
            </a:r>
            <a:endParaRPr/>
          </a:p>
          <a:p>
            <a:pPr indent="-342900" lvl="0" marL="342900" rtl="0" algn="just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Protoplasm is composed of: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Water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Electrolytes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Proteins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Lipids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Carbohydrates</a:t>
            </a:r>
            <a:endParaRPr/>
          </a:p>
          <a:p>
            <a:pPr indent="-15494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"/>
          <p:cNvSpPr txBox="1"/>
          <p:nvPr>
            <p:ph type="title"/>
          </p:nvPr>
        </p:nvSpPr>
        <p:spPr>
          <a:xfrm>
            <a:off x="457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 u="sng">
                <a:solidFill>
                  <a:srgbClr val="FF0000"/>
                </a:solidFill>
              </a:rPr>
              <a:t>CELL MEMBRANE</a:t>
            </a:r>
            <a:endParaRPr u="sng">
              <a:solidFill>
                <a:srgbClr val="FF0000"/>
              </a:solidFill>
            </a:endParaRPr>
          </a:p>
        </p:txBody>
      </p:sp>
      <p:sp>
        <p:nvSpPr>
          <p:cNvPr id="138" name="Google Shape;138;p8"/>
          <p:cNvSpPr txBox="1"/>
          <p:nvPr>
            <p:ph idx="1" type="body"/>
          </p:nvPr>
        </p:nvSpPr>
        <p:spPr>
          <a:xfrm>
            <a:off x="457200" y="13716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Char char="•"/>
            </a:pPr>
            <a:r>
              <a:rPr b="1" lang="en-US">
                <a:solidFill>
                  <a:srgbClr val="0000FF"/>
                </a:solidFill>
              </a:rPr>
              <a:t>Outermost</a:t>
            </a:r>
            <a:r>
              <a:rPr lang="en-US"/>
              <a:t> limit of a cell</a:t>
            </a:r>
            <a:endParaRPr/>
          </a:p>
          <a:p>
            <a:pPr indent="-342900" lvl="0" marL="342900" rtl="0" algn="just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More than a simple boundary surrounding the cellular contents</a:t>
            </a:r>
            <a:endParaRPr/>
          </a:p>
          <a:p>
            <a:pPr indent="-342900" lvl="0" marL="342900" rtl="0" algn="just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Many </a:t>
            </a:r>
            <a:r>
              <a:rPr b="1" lang="en-US">
                <a:solidFill>
                  <a:srgbClr val="0000FF"/>
                </a:solidFill>
              </a:rPr>
              <a:t>metabolic reactions </a:t>
            </a:r>
            <a:r>
              <a:rPr lang="en-US"/>
              <a:t>take place on its surfaces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www.acpfg.com.au/blog/wp-content/uploads/2012/10/Fluid-Mosaic-Model_3.png" id="143" name="Google Shape;143;p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0"/>
          <p:cNvSpPr txBox="1"/>
          <p:nvPr>
            <p:ph type="title"/>
          </p:nvPr>
        </p:nvSpPr>
        <p:spPr>
          <a:xfrm>
            <a:off x="457200" y="2286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 u="sng">
                <a:solidFill>
                  <a:srgbClr val="FF0000"/>
                </a:solidFill>
              </a:rPr>
              <a:t>GENERAL CHARACTERISTICS</a:t>
            </a:r>
            <a:endParaRPr b="1" u="sng">
              <a:solidFill>
                <a:srgbClr val="FF0000"/>
              </a:solidFill>
            </a:endParaRPr>
          </a:p>
        </p:txBody>
      </p:sp>
      <p:sp>
        <p:nvSpPr>
          <p:cNvPr id="149" name="Google Shape;149;p10"/>
          <p:cNvSpPr txBox="1"/>
          <p:nvPr>
            <p:ph idx="1" type="body"/>
          </p:nvPr>
        </p:nvSpPr>
        <p:spPr>
          <a:xfrm>
            <a:off x="457200" y="1295400"/>
            <a:ext cx="82296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Extremely </a:t>
            </a:r>
            <a:r>
              <a:rPr b="1" lang="en-US"/>
              <a:t>thin</a:t>
            </a:r>
            <a:endParaRPr/>
          </a:p>
          <a:p>
            <a:pPr indent="-342900" lvl="0" marL="342900" rtl="0" algn="just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Flexibl</a:t>
            </a:r>
            <a:r>
              <a:rPr lang="en-US"/>
              <a:t>e and </a:t>
            </a:r>
            <a:r>
              <a:rPr b="1" lang="en-US"/>
              <a:t>elastic</a:t>
            </a:r>
            <a:endParaRPr/>
          </a:p>
          <a:p>
            <a:pPr indent="-342900" lvl="0" marL="342900" rtl="0" algn="just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Complex surface features with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Outpouchings</a:t>
            </a:r>
            <a:r>
              <a:rPr lang="en-US"/>
              <a:t> and 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Infoldings</a:t>
            </a:r>
            <a:endParaRPr/>
          </a:p>
          <a:p>
            <a:pPr indent="-285750" lvl="1" marL="742950" rtl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Increase surface area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 u="sng">
                <a:solidFill>
                  <a:srgbClr val="FF0000"/>
                </a:solidFill>
              </a:rPr>
              <a:t>GENERAL CHARACTERISTICS</a:t>
            </a:r>
            <a:endParaRPr u="sng">
              <a:solidFill>
                <a:srgbClr val="FF0000"/>
              </a:solidFill>
            </a:endParaRPr>
          </a:p>
        </p:txBody>
      </p:sp>
      <p:sp>
        <p:nvSpPr>
          <p:cNvPr id="155" name="Google Shape;155;p11"/>
          <p:cNvSpPr txBox="1"/>
          <p:nvPr>
            <p:ph idx="1" type="body"/>
          </p:nvPr>
        </p:nvSpPr>
        <p:spPr>
          <a:xfrm>
            <a:off x="228600" y="1600200"/>
            <a:ext cx="44196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If damaged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Cell membrane quickly </a:t>
            </a:r>
            <a:r>
              <a:rPr b="1" lang="en-US">
                <a:solidFill>
                  <a:srgbClr val="324A28"/>
                </a:solidFill>
              </a:rPr>
              <a:t>seals tiny breaks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If damage is </a:t>
            </a:r>
            <a:r>
              <a:rPr b="1" lang="en-US"/>
              <a:t>extensive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Cell contents escape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The </a:t>
            </a:r>
            <a:r>
              <a:rPr b="1" lang="en-US">
                <a:solidFill>
                  <a:srgbClr val="4F2161"/>
                </a:solidFill>
              </a:rPr>
              <a:t>cell dies</a:t>
            </a:r>
            <a:endParaRPr b="1">
              <a:solidFill>
                <a:srgbClr val="4F2161"/>
              </a:solidFill>
            </a:endParaRPr>
          </a:p>
        </p:txBody>
      </p:sp>
      <p:sp>
        <p:nvSpPr>
          <p:cNvPr id="156" name="Google Shape;156;p11"/>
          <p:cNvSpPr txBox="1"/>
          <p:nvPr/>
        </p:nvSpPr>
        <p:spPr>
          <a:xfrm>
            <a:off x="4724400" y="1600200"/>
            <a:ext cx="41910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 as </a:t>
            </a:r>
            <a:r>
              <a:rPr b="1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selectively permeable membrane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Allowing some in while excluding others</a:t>
            </a:r>
            <a:endParaRPr b="0" i="1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just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2"/>
          <p:cNvSpPr txBox="1"/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CELL MEMBRANE STRUCTURE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62" name="Google Shape;162;p12"/>
          <p:cNvSpPr txBox="1"/>
          <p:nvPr>
            <p:ph idx="1" type="body"/>
          </p:nvPr>
        </p:nvSpPr>
        <p:spPr>
          <a:xfrm>
            <a:off x="457200" y="1570037"/>
            <a:ext cx="8229600" cy="5135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Composed</a:t>
            </a:r>
            <a:r>
              <a:rPr lang="en-US"/>
              <a:t> of lipids and proteins, with some carbohydrate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550F4F"/>
              </a:buClr>
              <a:buSzPts val="3200"/>
              <a:buChar char="•"/>
            </a:pPr>
            <a:r>
              <a:rPr b="1" lang="en-US">
                <a:solidFill>
                  <a:srgbClr val="550F4F"/>
                </a:solidFill>
              </a:rPr>
              <a:t>Phospholipid bilayer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Heads contain phosphate groups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Form the surfaces of the membrane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 </a:t>
            </a:r>
            <a:r>
              <a:rPr b="1" lang="en-US"/>
              <a:t>Water-soluble</a:t>
            </a:r>
            <a:r>
              <a:rPr lang="en-US"/>
              <a:t> (hydrophilic or “water-loving”)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4-05_a_model_of_the_pl_c.jpg" id="167" name="Google Shape;167;p1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9710" l="0" r="0" t="9710"/>
          <a:stretch/>
        </p:blipFill>
        <p:spPr>
          <a:xfrm>
            <a:off x="228600" y="457200"/>
            <a:ext cx="8728975" cy="586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CELL MEMBRANE STRUCTURE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73" name="Google Shape;173;p14"/>
          <p:cNvSpPr txBox="1"/>
          <p:nvPr>
            <p:ph idx="1" type="body"/>
          </p:nvPr>
        </p:nvSpPr>
        <p:spPr>
          <a:xfrm>
            <a:off x="609600" y="1600200"/>
            <a:ext cx="7848600" cy="4800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Char char="•"/>
            </a:pPr>
            <a:r>
              <a:rPr b="1" lang="en-US">
                <a:solidFill>
                  <a:srgbClr val="FF0000"/>
                </a:solidFill>
              </a:rPr>
              <a:t>Tails</a:t>
            </a:r>
            <a:r>
              <a:rPr lang="en-US"/>
              <a:t> consisting of fatty acid chains,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Make up the interior of the membrane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Water insoluble </a:t>
            </a:r>
            <a:r>
              <a:rPr lang="en-US"/>
              <a:t>(hydrophobic or “water-fearing”)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www.occc.edu/biologylabs/Images/Cells_Membranes/plasmamembrane2.jpg" id="178" name="Google Shape;178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600" y="457200"/>
            <a:ext cx="8763000" cy="601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INTERIOR OF CELL MEMBRANE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84" name="Google Shape;184;p16"/>
          <p:cNvSpPr txBox="1"/>
          <p:nvPr>
            <p:ph idx="1" type="body"/>
          </p:nvPr>
        </p:nvSpPr>
        <p:spPr>
          <a:xfrm>
            <a:off x="457200" y="1600200"/>
            <a:ext cx="8229600" cy="50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Consists of the </a:t>
            </a:r>
            <a:r>
              <a:rPr b="1" lang="en-US"/>
              <a:t>fatty acid </a:t>
            </a:r>
            <a:r>
              <a:rPr lang="en-US"/>
              <a:t>portions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Lipids soluble </a:t>
            </a:r>
            <a:r>
              <a:rPr lang="en-US"/>
              <a:t>molecules can pass through this layer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rgbClr val="9900CC"/>
              </a:buClr>
              <a:buSzPct val="100000"/>
              <a:buChar char="–"/>
            </a:pPr>
            <a:r>
              <a:rPr b="1" lang="en-US">
                <a:solidFill>
                  <a:srgbClr val="9900CC"/>
                </a:solidFill>
              </a:rPr>
              <a:t>Oxygen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rgbClr val="9900CC"/>
              </a:buClr>
              <a:buSzPct val="100000"/>
              <a:buChar char="–"/>
            </a:pPr>
            <a:r>
              <a:rPr b="1" lang="en-US">
                <a:solidFill>
                  <a:srgbClr val="9900CC"/>
                </a:solidFill>
              </a:rPr>
              <a:t>Carbon dioxide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448"/>
              </a:spcBef>
              <a:spcAft>
                <a:spcPts val="0"/>
              </a:spcAft>
              <a:buClr>
                <a:srgbClr val="9900CC"/>
              </a:buClr>
              <a:buSzPct val="100000"/>
              <a:buChar char="•"/>
            </a:pPr>
            <a:r>
              <a:rPr b="1" lang="en-US">
                <a:solidFill>
                  <a:srgbClr val="9900CC"/>
                </a:solidFill>
              </a:rPr>
              <a:t>Steroid hormones </a:t>
            </a:r>
            <a:r>
              <a:rPr b="1" lang="en-US"/>
              <a:t>Impermeable</a:t>
            </a:r>
            <a:r>
              <a:rPr lang="en-US"/>
              <a:t> to water-soluble molecules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rgbClr val="0000FF"/>
              </a:buClr>
              <a:buSzPct val="100000"/>
              <a:buChar char="–"/>
            </a:pPr>
            <a:r>
              <a:rPr b="1" lang="en-US">
                <a:solidFill>
                  <a:srgbClr val="0000FF"/>
                </a:solidFill>
              </a:rPr>
              <a:t>Amino acids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rgbClr val="0000FF"/>
              </a:buClr>
              <a:buSzPct val="100000"/>
              <a:buChar char="–"/>
            </a:pPr>
            <a:r>
              <a:rPr b="1" lang="en-US">
                <a:solidFill>
                  <a:srgbClr val="0000FF"/>
                </a:solidFill>
              </a:rPr>
              <a:t>Sugars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rgbClr val="0000FF"/>
              </a:buClr>
              <a:buSzPct val="100000"/>
              <a:buChar char="–"/>
            </a:pPr>
            <a:r>
              <a:rPr b="1" lang="en-US">
                <a:solidFill>
                  <a:srgbClr val="0000FF"/>
                </a:solidFill>
              </a:rPr>
              <a:t>Proteins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rgbClr val="0000FF"/>
              </a:buClr>
              <a:buSzPct val="100000"/>
              <a:buChar char="–"/>
            </a:pPr>
            <a:r>
              <a:rPr b="1" lang="en-US">
                <a:solidFill>
                  <a:srgbClr val="0000FF"/>
                </a:solidFill>
              </a:rPr>
              <a:t>Nucleic acids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rgbClr val="0000FF"/>
              </a:buClr>
              <a:buSzPct val="100000"/>
              <a:buChar char="–"/>
            </a:pPr>
            <a:r>
              <a:rPr b="1" lang="en-US">
                <a:solidFill>
                  <a:srgbClr val="0000FF"/>
                </a:solidFill>
              </a:rPr>
              <a:t>Various ions</a:t>
            </a:r>
            <a:endParaRPr/>
          </a:p>
          <a:p>
            <a:pPr indent="-161290" lvl="1" marL="742950" rtl="0" algn="l">
              <a:lnSpc>
                <a:spcPct val="150000"/>
              </a:lnSpc>
              <a:spcBef>
                <a:spcPts val="3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solidFill>
                <a:srgbClr val="9900CC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images.tutorvista.com/cms/images/38/plasma-membrane.png" id="189" name="Google Shape;18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SPECIALIZED PROTEINS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95" name="Google Shape;195;p1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Cell membrane includes many kinds of </a:t>
            </a:r>
            <a:r>
              <a:rPr b="1" lang="en-US"/>
              <a:t>specialized proteins 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CC6600"/>
              </a:buClr>
              <a:buSzPts val="3200"/>
              <a:buFont typeface="Calibri"/>
              <a:buAutoNum type="arabicPeriod"/>
            </a:pPr>
            <a:r>
              <a:rPr b="1" lang="en-US">
                <a:solidFill>
                  <a:srgbClr val="CC6600"/>
                </a:solidFill>
              </a:rPr>
              <a:t>globular proteins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CC6600"/>
              </a:buClr>
              <a:buSzPts val="3200"/>
              <a:buFont typeface="Calibri"/>
              <a:buAutoNum type="arabicPeriod"/>
            </a:pPr>
            <a:r>
              <a:rPr b="1" lang="en-US">
                <a:solidFill>
                  <a:srgbClr val="CC6600"/>
                </a:solidFill>
              </a:rPr>
              <a:t>fibrous proteins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9"/>
          <p:cNvSpPr txBox="1"/>
          <p:nvPr>
            <p:ph type="title"/>
          </p:nvPr>
        </p:nvSpPr>
        <p:spPr>
          <a:xfrm>
            <a:off x="4572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FIBROUS PROTEINS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01" name="Google Shape;201;p19"/>
          <p:cNvSpPr txBox="1"/>
          <p:nvPr>
            <p:ph idx="1" type="body"/>
          </p:nvPr>
        </p:nvSpPr>
        <p:spPr>
          <a:xfrm>
            <a:off x="457200" y="1524000"/>
            <a:ext cx="8305800" cy="4190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Extend outward from its surface on one end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They are water insoluble.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They have supporting functions.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C:\Users\11204\Desktop\Fibrous-Protein.png" id="202" name="Google Shape;202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57800" y="3962400"/>
            <a:ext cx="3681946" cy="274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INTEGRAL PROTEINS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08" name="Google Shape;208;p2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Form “</a:t>
            </a:r>
            <a:r>
              <a:rPr b="1" lang="en-US">
                <a:solidFill>
                  <a:srgbClr val="0000FF"/>
                </a:solidFill>
              </a:rPr>
              <a:t>pores</a:t>
            </a:r>
            <a:r>
              <a:rPr lang="en-US"/>
              <a:t>” in the membrane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Allow</a:t>
            </a:r>
            <a:r>
              <a:rPr lang="en-US"/>
              <a:t> </a:t>
            </a:r>
            <a:r>
              <a:rPr b="1" lang="en-US"/>
              <a:t>water</a:t>
            </a:r>
            <a:r>
              <a:rPr lang="en-US"/>
              <a:t> molecules to pass through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Other</a:t>
            </a:r>
            <a:r>
              <a:rPr lang="en-US"/>
              <a:t> are highly </a:t>
            </a:r>
            <a:r>
              <a:rPr b="1" lang="en-US"/>
              <a:t>selective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Form </a:t>
            </a:r>
            <a:r>
              <a:rPr b="1" lang="en-US"/>
              <a:t>channels</a:t>
            </a:r>
            <a:r>
              <a:rPr lang="en-US"/>
              <a:t> that allow only particular ions to enter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INTEGRAL PROTEINS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Cell_membrane3.png" id="214" name="Google Shape;214;p2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5173" r="5173" t="0"/>
          <a:stretch/>
        </p:blipFill>
        <p:spPr>
          <a:xfrm>
            <a:off x="228600" y="1600200"/>
            <a:ext cx="8728975" cy="480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2"/>
          <p:cNvSpPr txBox="1"/>
          <p:nvPr>
            <p:ph type="title"/>
          </p:nvPr>
        </p:nvSpPr>
        <p:spPr>
          <a:xfrm>
            <a:off x="533400" y="3048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PERIPHERAL PROTEINS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20" name="Google Shape;220;p22"/>
          <p:cNvSpPr txBox="1"/>
          <p:nvPr>
            <p:ph idx="1" type="body"/>
          </p:nvPr>
        </p:nvSpPr>
        <p:spPr>
          <a:xfrm>
            <a:off x="457200" y="1600200"/>
            <a:ext cx="82296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Function as </a:t>
            </a:r>
            <a:r>
              <a:rPr b="1" lang="en-US">
                <a:solidFill>
                  <a:srgbClr val="550F4F"/>
                </a:solidFill>
              </a:rPr>
              <a:t>enzymes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Many are part of </a:t>
            </a:r>
            <a:r>
              <a:rPr b="1" lang="en-US"/>
              <a:t>signal transduction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Associated carbohydrate groups form </a:t>
            </a:r>
            <a:r>
              <a:rPr b="1" i="1" lang="en-US"/>
              <a:t>glycoproteins </a:t>
            </a:r>
            <a:endParaRPr b="1"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Help</a:t>
            </a:r>
            <a:r>
              <a:rPr lang="en-US"/>
              <a:t> cells to </a:t>
            </a:r>
            <a:r>
              <a:rPr b="1" lang="en-US"/>
              <a:t>recognize</a:t>
            </a:r>
            <a:r>
              <a:rPr lang="en-US"/>
              <a:t> and </a:t>
            </a:r>
            <a:r>
              <a:rPr b="1" lang="en-US"/>
              <a:t>bind</a:t>
            </a:r>
            <a:r>
              <a:rPr lang="en-US"/>
              <a:t> to each other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Mark</a:t>
            </a:r>
            <a:r>
              <a:rPr lang="en-US"/>
              <a:t> the cells of an individual as </a:t>
            </a:r>
            <a:r>
              <a:rPr b="1" lang="en-US"/>
              <a:t>self</a:t>
            </a:r>
            <a:endParaRPr b="1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PERIPHERAL PROTEINS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integral-and-peripheral-membrane-proteins-medical-images-for-power-point-1-638.jpg" id="226" name="Google Shape;226;p2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3374" l="0" r="0" t="13374"/>
          <a:stretch/>
        </p:blipFill>
        <p:spPr>
          <a:xfrm>
            <a:off x="457199" y="1600200"/>
            <a:ext cx="8451865" cy="495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4"/>
          <p:cNvSpPr txBox="1"/>
          <p:nvPr>
            <p:ph type="title"/>
          </p:nvPr>
        </p:nvSpPr>
        <p:spPr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CELLULAR ADHESION MOLECULES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32" name="Google Shape;232;p24"/>
          <p:cNvSpPr txBox="1"/>
          <p:nvPr>
            <p:ph idx="1" type="body"/>
          </p:nvPr>
        </p:nvSpPr>
        <p:spPr>
          <a:xfrm>
            <a:off x="457200" y="1371600"/>
            <a:ext cx="82296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Proteins</a:t>
            </a:r>
            <a:r>
              <a:rPr lang="en-US"/>
              <a:t> located on the </a:t>
            </a:r>
            <a:r>
              <a:rPr b="1" lang="en-US"/>
              <a:t>cell surface</a:t>
            </a:r>
            <a:r>
              <a:rPr lang="en-US"/>
              <a:t> 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Involved in </a:t>
            </a:r>
            <a:r>
              <a:rPr b="1" lang="en-US"/>
              <a:t>binding</a:t>
            </a:r>
            <a:r>
              <a:rPr lang="en-US"/>
              <a:t> 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With other cells or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With the extracellular matrix (</a:t>
            </a:r>
            <a:r>
              <a:rPr b="1" lang="en-US"/>
              <a:t>ECM</a:t>
            </a:r>
            <a:r>
              <a:rPr lang="en-US"/>
              <a:t>)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Process called </a:t>
            </a:r>
            <a:r>
              <a:rPr b="1" lang="en-US"/>
              <a:t>cell adhesion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b="1" lang="en-US"/>
              <a:t>Selectin</a:t>
            </a:r>
            <a:endParaRPr b="1"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b="1" lang="en-US"/>
              <a:t>Integrin</a:t>
            </a:r>
            <a:endParaRPr b="1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INTERCELLULAR JUNCTIONS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38" name="Google Shape;238;p25"/>
          <p:cNvSpPr txBox="1"/>
          <p:nvPr>
            <p:ph idx="1" type="body"/>
          </p:nvPr>
        </p:nvSpPr>
        <p:spPr>
          <a:xfrm>
            <a:off x="457200" y="2179637"/>
            <a:ext cx="8229600" cy="3459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Cells are </a:t>
            </a:r>
            <a:r>
              <a:rPr b="1" lang="en-US">
                <a:solidFill>
                  <a:srgbClr val="550F4F"/>
                </a:solidFill>
              </a:rPr>
              <a:t>tightly packed </a:t>
            </a:r>
            <a:r>
              <a:rPr lang="en-US"/>
              <a:t>by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Structures called </a:t>
            </a:r>
            <a:r>
              <a:rPr b="1" lang="en-US" sz="3200"/>
              <a:t>intercellular junctions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Connecting their cell membranes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TYPES OF JUNCTIONS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44" name="Google Shape;244;p26"/>
          <p:cNvSpPr txBox="1"/>
          <p:nvPr>
            <p:ph idx="1" type="body"/>
          </p:nvPr>
        </p:nvSpPr>
        <p:spPr>
          <a:xfrm>
            <a:off x="428625" y="1676401"/>
            <a:ext cx="8229600" cy="39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99"/>
              </a:buClr>
              <a:buSzPts val="3200"/>
              <a:buFont typeface="Calibri"/>
              <a:buAutoNum type="arabicPeriod"/>
            </a:pPr>
            <a:r>
              <a:rPr b="1" lang="en-US">
                <a:solidFill>
                  <a:srgbClr val="000099"/>
                </a:solidFill>
              </a:rPr>
              <a:t>Tight junction</a:t>
            </a:r>
            <a:endParaRPr b="1">
              <a:solidFill>
                <a:srgbClr val="000099"/>
              </a:solidFill>
            </a:endParaRPr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000099"/>
              </a:buClr>
              <a:buSzPts val="3200"/>
              <a:buFont typeface="Calibri"/>
              <a:buAutoNum type="arabicPeriod"/>
            </a:pPr>
            <a:r>
              <a:rPr b="1" lang="en-US">
                <a:solidFill>
                  <a:srgbClr val="000099"/>
                </a:solidFill>
              </a:rPr>
              <a:t>Desmosome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000099"/>
              </a:buClr>
              <a:buSzPts val="3200"/>
              <a:buFont typeface="Calibri"/>
              <a:buAutoNum type="arabicPeriod"/>
            </a:pPr>
            <a:r>
              <a:rPr b="1" lang="en-US">
                <a:solidFill>
                  <a:srgbClr val="000099"/>
                </a:solidFill>
              </a:rPr>
              <a:t>Gap junctions</a:t>
            </a:r>
            <a:endParaRPr/>
          </a:p>
        </p:txBody>
      </p:sp>
      <p:pic>
        <p:nvPicPr>
          <p:cNvPr id="245" name="Google Shape;245;p26"/>
          <p:cNvPicPr preferRelativeResize="0"/>
          <p:nvPr/>
        </p:nvPicPr>
        <p:blipFill rotWithShape="1">
          <a:blip r:embed="rId3">
            <a:alphaModFix/>
          </a:blip>
          <a:srcRect b="870" l="0" r="0" t="870"/>
          <a:stretch/>
        </p:blipFill>
        <p:spPr>
          <a:xfrm>
            <a:off x="3581400" y="1905000"/>
            <a:ext cx="5562600" cy="464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11204\Desktop\210_figure_03_05_labeled.jpg" id="250" name="Google Shape;250;p2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0"/>
            <a:ext cx="83058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TIGHT JUNCTIONS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56" name="Google Shape;256;p28"/>
          <p:cNvSpPr txBox="1"/>
          <p:nvPr>
            <p:ph idx="1" type="body"/>
          </p:nvPr>
        </p:nvSpPr>
        <p:spPr>
          <a:xfrm>
            <a:off x="457200" y="1600200"/>
            <a:ext cx="82296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The membranes of adjacent cells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Converge</a:t>
            </a:r>
            <a:r>
              <a:rPr lang="en-US"/>
              <a:t> and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Fuse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Junction </a:t>
            </a:r>
            <a:r>
              <a:rPr b="1" lang="en-US"/>
              <a:t>closes</a:t>
            </a:r>
            <a:r>
              <a:rPr lang="en-US"/>
              <a:t> the </a:t>
            </a:r>
            <a:r>
              <a:rPr b="1" lang="en-US"/>
              <a:t>space</a:t>
            </a:r>
            <a:r>
              <a:rPr lang="en-US"/>
              <a:t> between the cells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Cells that form </a:t>
            </a:r>
            <a:r>
              <a:rPr b="1" lang="en-US"/>
              <a:t>sheet</a:t>
            </a:r>
            <a:r>
              <a:rPr lang="en-US"/>
              <a:t> like layers joined by tight junctions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550F4F"/>
              </a:buClr>
              <a:buSzPts val="2800"/>
              <a:buChar char="–"/>
            </a:pPr>
            <a:r>
              <a:rPr b="1" lang="en-US">
                <a:solidFill>
                  <a:srgbClr val="550F4F"/>
                </a:solidFill>
              </a:rPr>
              <a:t>Digestive tract</a:t>
            </a:r>
            <a:endParaRPr b="1">
              <a:solidFill>
                <a:srgbClr val="550F4F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TIGHT JUNCTIONS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cell_junctions (1).jpg" id="262" name="Google Shape;262;p2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9063" l="0" r="0" t="19065"/>
          <a:stretch/>
        </p:blipFill>
        <p:spPr>
          <a:xfrm>
            <a:off x="457200" y="1752600"/>
            <a:ext cx="8229600" cy="487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jonlieffmd.com/wp-content/uploads/2013/12/tight-junctions-.jpg" id="267" name="Google Shape;267;p3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533400"/>
            <a:ext cx="7772400" cy="601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DESMOSOME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73" name="Google Shape;273;p31"/>
          <p:cNvSpPr txBox="1"/>
          <p:nvPr>
            <p:ph idx="1" type="body"/>
          </p:nvPr>
        </p:nvSpPr>
        <p:spPr>
          <a:xfrm>
            <a:off x="457200" y="1905000"/>
            <a:ext cx="8229600" cy="44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Circular, dense body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324A28"/>
              </a:buClr>
              <a:buSzPts val="3200"/>
              <a:buChar char="•"/>
            </a:pPr>
            <a:r>
              <a:rPr b="1" lang="en-US">
                <a:solidFill>
                  <a:srgbClr val="324A28"/>
                </a:solidFill>
              </a:rPr>
              <a:t>Attachment</a:t>
            </a:r>
            <a:r>
              <a:rPr lang="en-US"/>
              <a:t> between certain epithelial cells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b="1" lang="en-US"/>
              <a:t>Stratified epithelium</a:t>
            </a:r>
            <a:r>
              <a:rPr lang="en-US"/>
              <a:t> of the epidermis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“Spot welds” adjacent skin cells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DESMOSOME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Cell_junctions.jpg" id="279" name="Google Shape;279;p3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2519" l="0" r="0" t="12519"/>
          <a:stretch/>
        </p:blipFill>
        <p:spPr>
          <a:xfrm>
            <a:off x="304800" y="1600200"/>
            <a:ext cx="8534400" cy="487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classconnection.s3.amazonaws.com/568/flashcards/3866568/jpg/desmosomes-1451F4B390248922992.jpg" id="284" name="Google Shape;284;p3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000" y="457200"/>
            <a:ext cx="8001000" cy="600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4"/>
          <p:cNvSpPr txBox="1"/>
          <p:nvPr>
            <p:ph type="title"/>
          </p:nvPr>
        </p:nvSpPr>
        <p:spPr>
          <a:xfrm>
            <a:off x="457200" y="76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GAP JUNCTIONS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290" name="Google Shape;290;p34"/>
          <p:cNvSpPr txBox="1"/>
          <p:nvPr>
            <p:ph idx="1" type="body"/>
          </p:nvPr>
        </p:nvSpPr>
        <p:spPr>
          <a:xfrm>
            <a:off x="457200" y="1752600"/>
            <a:ext cx="8229600" cy="47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Link</a:t>
            </a:r>
            <a:r>
              <a:rPr lang="en-US"/>
              <a:t> the </a:t>
            </a:r>
            <a:r>
              <a:rPr b="1" lang="en-US"/>
              <a:t>cytoplasm</a:t>
            </a:r>
            <a:r>
              <a:rPr lang="en-US"/>
              <a:t> of adjacent cells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Form </a:t>
            </a:r>
            <a:r>
              <a:rPr b="1" lang="en-US">
                <a:solidFill>
                  <a:srgbClr val="550F4F"/>
                </a:solidFill>
              </a:rPr>
              <a:t>tubular channels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Present in </a:t>
            </a:r>
            <a:r>
              <a:rPr b="1" lang="en-US"/>
              <a:t>heart muscle </a:t>
            </a:r>
            <a:r>
              <a:rPr lang="en-US"/>
              <a:t>and muscle of the </a:t>
            </a:r>
            <a:r>
              <a:rPr b="1" lang="en-US"/>
              <a:t>digestive tract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Allow</a:t>
            </a:r>
            <a:r>
              <a:rPr lang="en-US"/>
              <a:t> movement of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476"/>
              </a:spcBef>
              <a:spcAft>
                <a:spcPts val="0"/>
              </a:spcAft>
              <a:buClr>
                <a:srgbClr val="4F2161"/>
              </a:buClr>
              <a:buSzPct val="100000"/>
              <a:buChar char="–"/>
            </a:pPr>
            <a:r>
              <a:rPr b="1" lang="en-US">
                <a:solidFill>
                  <a:srgbClr val="4F2161"/>
                </a:solidFill>
              </a:rPr>
              <a:t>Ions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476"/>
              </a:spcBef>
              <a:spcAft>
                <a:spcPts val="0"/>
              </a:spcAft>
              <a:buClr>
                <a:srgbClr val="4F2161"/>
              </a:buClr>
              <a:buSzPct val="100000"/>
              <a:buChar char="–"/>
            </a:pPr>
            <a:r>
              <a:rPr b="1" lang="en-US">
                <a:solidFill>
                  <a:srgbClr val="4F2161"/>
                </a:solidFill>
              </a:rPr>
              <a:t>Nutrients </a:t>
            </a:r>
            <a:r>
              <a:rPr lang="en-US"/>
              <a:t>(such as sugars, amino acids, and nucleotides)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Other </a:t>
            </a:r>
            <a:r>
              <a:rPr b="1" lang="en-US">
                <a:solidFill>
                  <a:srgbClr val="4F2161"/>
                </a:solidFill>
              </a:rPr>
              <a:t>small molecules</a:t>
            </a:r>
            <a:endParaRPr/>
          </a:p>
          <a:p>
            <a:pPr indent="-17018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kalvi.gateforit.com/wp-content/uploads/2012/12/gap-junctions.jpg" id="295" name="Google Shape;295;p3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457200"/>
            <a:ext cx="7848600" cy="588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JUNCTIONS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Cell_junctions.png" id="301" name="Google Shape;301;p3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29" l="0" r="0" t="128"/>
          <a:stretch/>
        </p:blipFill>
        <p:spPr>
          <a:xfrm>
            <a:off x="457200" y="1828800"/>
            <a:ext cx="8229600" cy="480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7"/>
          <p:cNvSpPr txBox="1"/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CYTOPLASM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07" name="Google Shape;307;p37"/>
          <p:cNvSpPr txBox="1"/>
          <p:nvPr>
            <p:ph idx="1" type="body"/>
          </p:nvPr>
        </p:nvSpPr>
        <p:spPr>
          <a:xfrm>
            <a:off x="457200" y="1524001"/>
            <a:ext cx="41148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Appears as clear jelly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Contains networks of membranes and organelles suspended in a clear liquid called </a:t>
            </a:r>
            <a:r>
              <a:rPr b="1" lang="en-US"/>
              <a:t>cytosol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Activities of a cell mostly occur in  cytoplasm</a:t>
            </a:r>
            <a:endParaRPr/>
          </a:p>
          <a:p>
            <a:pPr indent="-17018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/>
          </a:p>
        </p:txBody>
      </p:sp>
      <p:pic>
        <p:nvPicPr>
          <p:cNvPr descr="giphy.gif" id="308" name="Google Shape;308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19501" y="1524000"/>
            <a:ext cx="4324499" cy="5224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icture" id="313" name="Google Shape;313;p3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9"/>
          <p:cNvSpPr txBox="1"/>
          <p:nvPr>
            <p:ph type="title"/>
          </p:nvPr>
        </p:nvSpPr>
        <p:spPr>
          <a:xfrm>
            <a:off x="4572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ENDOPLASMIC RETICULUM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19" name="Google Shape;319;p39"/>
          <p:cNvSpPr txBox="1"/>
          <p:nvPr>
            <p:ph idx="1" type="body"/>
          </p:nvPr>
        </p:nvSpPr>
        <p:spPr>
          <a:xfrm>
            <a:off x="76200" y="990600"/>
            <a:ext cx="4572000" cy="57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Composed</a:t>
            </a:r>
            <a:r>
              <a:rPr lang="en-US"/>
              <a:t> of </a:t>
            </a:r>
            <a:r>
              <a:rPr b="1" lang="en-US"/>
              <a:t>membrane-bound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550F4F"/>
              </a:buClr>
              <a:buSzPts val="3200"/>
              <a:buChar char="–"/>
            </a:pPr>
            <a:r>
              <a:rPr b="1" lang="en-US" sz="3200">
                <a:solidFill>
                  <a:srgbClr val="550F4F"/>
                </a:solidFill>
              </a:rPr>
              <a:t>Flattened sacs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550F4F"/>
              </a:buClr>
              <a:buSzPts val="3200"/>
              <a:buChar char="–"/>
            </a:pPr>
            <a:r>
              <a:rPr b="1" lang="en-US" sz="3200">
                <a:solidFill>
                  <a:srgbClr val="550F4F"/>
                </a:solidFill>
              </a:rPr>
              <a:t>Elongated canals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550F4F"/>
              </a:buClr>
              <a:buSzPts val="3200"/>
              <a:buChar char="–"/>
            </a:pPr>
            <a:r>
              <a:rPr b="1" lang="en-US" sz="3200">
                <a:solidFill>
                  <a:srgbClr val="550F4F"/>
                </a:solidFill>
              </a:rPr>
              <a:t>Fluid-filled vesicles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These are </a:t>
            </a:r>
            <a:r>
              <a:rPr b="1" lang="en-US"/>
              <a:t>interconnected</a:t>
            </a:r>
            <a:endParaRPr/>
          </a:p>
        </p:txBody>
      </p:sp>
      <p:pic>
        <p:nvPicPr>
          <p:cNvPr descr="download.jpeg" id="320" name="Google Shape;320;p39"/>
          <p:cNvPicPr preferRelativeResize="0"/>
          <p:nvPr/>
        </p:nvPicPr>
        <p:blipFill rotWithShape="1">
          <a:blip r:embed="rId3">
            <a:alphaModFix/>
          </a:blip>
          <a:srcRect b="13287" l="0" r="0" t="13289"/>
          <a:stretch/>
        </p:blipFill>
        <p:spPr>
          <a:xfrm>
            <a:off x="4038600" y="1752600"/>
            <a:ext cx="5022274" cy="487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ENDOPLASMIC RETICULUM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26" name="Google Shape;326;p40"/>
          <p:cNvSpPr txBox="1"/>
          <p:nvPr>
            <p:ph idx="1" type="body"/>
          </p:nvPr>
        </p:nvSpPr>
        <p:spPr>
          <a:xfrm>
            <a:off x="457200" y="1524000"/>
            <a:ext cx="45720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Also </a:t>
            </a:r>
            <a:r>
              <a:rPr b="1" lang="en-US"/>
              <a:t>communicate</a:t>
            </a:r>
            <a:r>
              <a:rPr lang="en-US"/>
              <a:t> with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006600"/>
              </a:buClr>
              <a:buSzPts val="2800"/>
              <a:buChar char="–"/>
            </a:pPr>
            <a:r>
              <a:rPr b="1" lang="en-US">
                <a:solidFill>
                  <a:srgbClr val="006600"/>
                </a:solidFill>
              </a:rPr>
              <a:t>Cell membrane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006600"/>
              </a:buClr>
              <a:buSzPts val="2800"/>
              <a:buChar char="–"/>
            </a:pPr>
            <a:r>
              <a:rPr b="1" lang="en-US">
                <a:solidFill>
                  <a:srgbClr val="006600"/>
                </a:solidFill>
              </a:rPr>
              <a:t>Nuclear envelope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006600"/>
              </a:buClr>
              <a:buSzPts val="2800"/>
              <a:buChar char="–"/>
            </a:pPr>
            <a:r>
              <a:rPr b="1" lang="en-US">
                <a:solidFill>
                  <a:srgbClr val="006600"/>
                </a:solidFill>
              </a:rPr>
              <a:t>Certain cytoplasmic organelles</a:t>
            </a:r>
            <a:endParaRPr b="1">
              <a:solidFill>
                <a:srgbClr val="006600"/>
              </a:solidFill>
            </a:endParaRPr>
          </a:p>
        </p:txBody>
      </p:sp>
      <p:pic>
        <p:nvPicPr>
          <p:cNvPr descr="6429230_orig.jpg" id="327" name="Google Shape;327;p40"/>
          <p:cNvPicPr preferRelativeResize="0"/>
          <p:nvPr/>
        </p:nvPicPr>
        <p:blipFill rotWithShape="1">
          <a:blip r:embed="rId3">
            <a:alphaModFix/>
          </a:blip>
          <a:srcRect b="1695" l="0" r="7407" t="1695"/>
          <a:stretch/>
        </p:blipFill>
        <p:spPr>
          <a:xfrm>
            <a:off x="4343400" y="2362200"/>
            <a:ext cx="4424516" cy="426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FUNCTION OF ER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33" name="Google Shape;333;p4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Widely distributed through the cytoplasm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Provide a tubular </a:t>
            </a:r>
            <a:r>
              <a:rPr b="1" lang="en-US"/>
              <a:t>transport</a:t>
            </a:r>
            <a:r>
              <a:rPr lang="en-US"/>
              <a:t> </a:t>
            </a:r>
            <a:r>
              <a:rPr b="1" lang="en-US"/>
              <a:t>system</a:t>
            </a:r>
            <a:r>
              <a:rPr lang="en-US"/>
              <a:t> for molecules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Participates in the </a:t>
            </a:r>
            <a:r>
              <a:rPr b="1" lang="en-US"/>
              <a:t>synthesis</a:t>
            </a:r>
            <a:r>
              <a:rPr lang="en-US"/>
              <a:t> of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550F4F"/>
              </a:buClr>
              <a:buSzPts val="2800"/>
              <a:buChar char="–"/>
            </a:pPr>
            <a:r>
              <a:rPr b="1" lang="en-US">
                <a:solidFill>
                  <a:srgbClr val="550F4F"/>
                </a:solidFill>
              </a:rPr>
              <a:t>Proteins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rgbClr val="550F4F"/>
              </a:buClr>
              <a:buSzPts val="2800"/>
              <a:buChar char="–"/>
            </a:pPr>
            <a:r>
              <a:rPr b="1" lang="en-US">
                <a:solidFill>
                  <a:srgbClr val="550F4F"/>
                </a:solidFill>
              </a:rPr>
              <a:t>Lipid molecules</a:t>
            </a:r>
            <a:endParaRPr b="1">
              <a:solidFill>
                <a:srgbClr val="550F4F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TYPES OF ER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39" name="Google Shape;339;p42"/>
          <p:cNvSpPr txBox="1"/>
          <p:nvPr>
            <p:ph idx="1" type="body"/>
          </p:nvPr>
        </p:nvSpPr>
        <p:spPr>
          <a:xfrm>
            <a:off x="457200" y="1600200"/>
            <a:ext cx="36576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b="1" lang="en-US"/>
              <a:t>Rough ER</a:t>
            </a:r>
            <a:r>
              <a:rPr lang="en-US"/>
              <a:t>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Studded</a:t>
            </a:r>
            <a:r>
              <a:rPr lang="en-US"/>
              <a:t> with many tiny, spherical organelles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Called </a:t>
            </a:r>
            <a:r>
              <a:rPr b="1" lang="en-US"/>
              <a:t>ribosomes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The ribosomes of rough ER are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47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–"/>
            </a:pPr>
            <a:r>
              <a:rPr lang="en-US"/>
              <a:t>Sites of </a:t>
            </a:r>
            <a:r>
              <a:rPr b="1" lang="en-US"/>
              <a:t>protein synthesis</a:t>
            </a:r>
            <a:endParaRPr b="1"/>
          </a:p>
        </p:txBody>
      </p:sp>
      <p:pic>
        <p:nvPicPr>
          <p:cNvPr descr="tumblr_nwqk0ilQGS1sk2szio1_1280.gif" id="340" name="Google Shape;340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62400" y="1371600"/>
            <a:ext cx="5181600" cy="548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4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TYPES OF ER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346" name="Google Shape;346;p4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 startAt="2"/>
            </a:pPr>
            <a:r>
              <a:rPr b="1" lang="en-US"/>
              <a:t>Smooth ER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Lacks</a:t>
            </a:r>
            <a:r>
              <a:rPr lang="en-US"/>
              <a:t> ribosomes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Contains </a:t>
            </a:r>
            <a:r>
              <a:rPr b="1" lang="en-US"/>
              <a:t>enzymes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Important in </a:t>
            </a:r>
            <a:r>
              <a:rPr b="1" lang="en-US" sz="3200"/>
              <a:t>lipid synthesis</a:t>
            </a:r>
            <a:endParaRPr b="1" sz="320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micro.magnet.fsu.edu/cells/endoplasmicreticulum/images/endoplasmicreticulumfigure1.jpg" id="351" name="Google Shape;351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381000"/>
            <a:ext cx="4928326" cy="5410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ell_ER_labeled.jpg" id="352" name="Google Shape;352;p44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10308" l="0" r="0" t="10310"/>
          <a:stretch/>
        </p:blipFill>
        <p:spPr>
          <a:xfrm>
            <a:off x="4848013" y="2590800"/>
            <a:ext cx="4295986" cy="426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45"/>
          <p:cNvSpPr txBox="1"/>
          <p:nvPr>
            <p:ph type="title"/>
          </p:nvPr>
        </p:nvSpPr>
        <p:spPr>
          <a:xfrm>
            <a:off x="457200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RIBOSOMES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58" name="Google Shape;358;p45"/>
          <p:cNvSpPr txBox="1"/>
          <p:nvPr>
            <p:ph idx="1" type="body"/>
          </p:nvPr>
        </p:nvSpPr>
        <p:spPr>
          <a:xfrm>
            <a:off x="457200" y="1219201"/>
            <a:ext cx="44196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/>
              <a:t>Scattered freely </a:t>
            </a:r>
            <a:r>
              <a:rPr lang="en-US"/>
              <a:t>throughout the </a:t>
            </a:r>
            <a:r>
              <a:rPr b="1" lang="en-US"/>
              <a:t>cytoplasm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Composed of </a:t>
            </a:r>
            <a:r>
              <a:rPr b="1" lang="en-US"/>
              <a:t>protein and RNA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Provide a </a:t>
            </a:r>
            <a:r>
              <a:rPr b="1" lang="en-US"/>
              <a:t>structural support </a:t>
            </a:r>
            <a:r>
              <a:rPr lang="en-US"/>
              <a:t>to cell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Serves as the </a:t>
            </a:r>
            <a:r>
              <a:rPr b="1" lang="en-US"/>
              <a:t>primary site </a:t>
            </a:r>
            <a:r>
              <a:rPr lang="en-US"/>
              <a:t>of biological </a:t>
            </a:r>
            <a:r>
              <a:rPr b="1" lang="en-US"/>
              <a:t>protein synthesis</a:t>
            </a:r>
            <a:endParaRPr/>
          </a:p>
          <a:p>
            <a:pPr indent="-170180" lvl="0" marL="342900" rtl="0" algn="l">
              <a:lnSpc>
                <a:spcPct val="150000"/>
              </a:lnSpc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descr="http://faculty.southwest.tn.edu/rburkett/Cell%20s19.jpg" id="359" name="Google Shape;359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48200" y="1143000"/>
            <a:ext cx="4495800" cy="5715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FUNCTIONAL SYSTEMS OF CELL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65" name="Google Shape;365;p46"/>
          <p:cNvSpPr txBox="1"/>
          <p:nvPr>
            <p:ph idx="1" type="body"/>
          </p:nvPr>
        </p:nvSpPr>
        <p:spPr>
          <a:xfrm>
            <a:off x="457200" y="2438400"/>
            <a:ext cx="82296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/>
              <a:t>Nutrients</a:t>
            </a:r>
            <a:r>
              <a:rPr lang="en-US"/>
              <a:t> pass through </a:t>
            </a:r>
            <a:r>
              <a:rPr b="1" lang="en-US"/>
              <a:t>cell membrane </a:t>
            </a:r>
            <a:r>
              <a:rPr lang="en-US"/>
              <a:t>by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003399"/>
              </a:buClr>
              <a:buSzPts val="3200"/>
              <a:buChar char="•"/>
            </a:pPr>
            <a:r>
              <a:rPr b="1" lang="en-US">
                <a:solidFill>
                  <a:srgbClr val="003399"/>
                </a:solidFill>
              </a:rPr>
              <a:t>Diffusion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003399"/>
              </a:buClr>
              <a:buSzPts val="3200"/>
              <a:buChar char="•"/>
            </a:pPr>
            <a:r>
              <a:rPr b="1" lang="en-US">
                <a:solidFill>
                  <a:srgbClr val="003399"/>
                </a:solidFill>
              </a:rPr>
              <a:t>Active transport</a:t>
            </a:r>
            <a:endParaRPr b="1">
              <a:solidFill>
                <a:srgbClr val="003399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4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DIFFUSION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71" name="Google Shape;371;p4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/>
              <a:t>Simple movement </a:t>
            </a:r>
            <a:r>
              <a:rPr lang="en-US"/>
              <a:t>through 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Cell membrane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Lipid matrix of cell membrane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g005.gif" id="376" name="Google Shape;376;p4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"/>
            <a:ext cx="9144000" cy="2514599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48"/>
          <p:cNvSpPr txBox="1"/>
          <p:nvPr/>
        </p:nvSpPr>
        <p:spPr>
          <a:xfrm>
            <a:off x="0" y="2743200"/>
            <a:ext cx="88392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Simple Diffusion: The movement of particles or molecules from a region of higher concentration to a region of a lower concentration is called diffusion.   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Diffusion" id="378" name="Google Shape;378;p48"/>
          <p:cNvSpPr/>
          <p:nvPr/>
        </p:nvSpPr>
        <p:spPr>
          <a:xfrm>
            <a:off x="155575" y="-1004888"/>
            <a:ext cx="4524375" cy="20955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20161\Desktop\diffusion[12].jpg" id="379" name="Google Shape;379;p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3352800"/>
            <a:ext cx="9144000" cy="350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4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FACILITATED DIFFUSION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85" name="Google Shape;385;p49"/>
          <p:cNvSpPr/>
          <p:nvPr/>
        </p:nvSpPr>
        <p:spPr>
          <a:xfrm>
            <a:off x="381000" y="1371600"/>
            <a:ext cx="87630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Facilitated diffusion</a:t>
            </a: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the process of spontaneous passive transport of molecules or ions across a cell's membrane via specific transmembrane integral proteins.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20161\Desktop\Facilitated_diffusion_image.png" id="386" name="Google Shape;386;p4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209800"/>
            <a:ext cx="9144000" cy="464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5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OSMOSIS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92" name="Google Shape;392;p50"/>
          <p:cNvSpPr/>
          <p:nvPr/>
        </p:nvSpPr>
        <p:spPr>
          <a:xfrm>
            <a:off x="457200" y="1066800"/>
            <a:ext cx="868680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Movement of a solvent (as water) through a semipermeable membrane (as of a living cell) into a solution of higher solute concentration that tends to equalize the concentrations of solute on the two sides of the membrane.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20161\Desktop\osmosis_thumb[2].gif" id="393" name="Google Shape;393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9144000" cy="495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5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ACTIVE TRANSPORT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399" name="Google Shape;399;p51"/>
          <p:cNvSpPr txBox="1"/>
          <p:nvPr>
            <p:ph idx="1" type="body"/>
          </p:nvPr>
        </p:nvSpPr>
        <p:spPr>
          <a:xfrm>
            <a:off x="457200" y="2362200"/>
            <a:ext cx="8229600" cy="266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Uptake</a:t>
            </a:r>
            <a:r>
              <a:rPr lang="en-US"/>
              <a:t> of </a:t>
            </a:r>
            <a:r>
              <a:rPr b="1" lang="en-US"/>
              <a:t>substances</a:t>
            </a:r>
            <a:r>
              <a:rPr lang="en-US"/>
              <a:t> through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b="1" lang="en-US" sz="3200"/>
              <a:t>Protein structure of cell membrane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b="1" lang="en-US" sz="3200"/>
              <a:t>By using energy</a:t>
            </a:r>
            <a:endParaRPr/>
          </a:p>
          <a:p>
            <a:pPr indent="-1397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s.png" id="404" name="Google Shape;404;p5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1" y="381000"/>
            <a:ext cx="8382000" cy="617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5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ENDOCYTOSIS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410" name="Google Shape;410;p5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2575" lvl="0" marL="282575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Very </a:t>
            </a:r>
            <a:r>
              <a:rPr b="1" lang="en-US"/>
              <a:t>large substances </a:t>
            </a:r>
            <a:r>
              <a:rPr lang="en-US"/>
              <a:t>enter cell </a:t>
            </a:r>
            <a:endParaRPr/>
          </a:p>
          <a:p>
            <a:pPr indent="-282575" lvl="1" marL="682625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By </a:t>
            </a:r>
            <a:r>
              <a:rPr b="1" lang="en-US" sz="3200">
                <a:solidFill>
                  <a:srgbClr val="660066"/>
                </a:solidFill>
              </a:rPr>
              <a:t>endocytosis</a:t>
            </a:r>
            <a:endParaRPr b="1" sz="3200">
              <a:solidFill>
                <a:srgbClr val="660066"/>
              </a:solidFill>
            </a:endParaRPr>
          </a:p>
          <a:p>
            <a:pPr indent="-282575" lvl="0" marL="282575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Two forms </a:t>
            </a:r>
            <a:r>
              <a:rPr lang="en-US"/>
              <a:t>of endocytosis</a:t>
            </a:r>
            <a:endParaRPr/>
          </a:p>
          <a:p>
            <a:pPr indent="-514350" lvl="1" marL="9144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FF33CC"/>
              </a:buClr>
              <a:buSzPts val="3200"/>
              <a:buFont typeface="Calibri"/>
              <a:buAutoNum type="arabicPeriod"/>
            </a:pPr>
            <a:r>
              <a:rPr b="1" lang="en-US" sz="3200">
                <a:solidFill>
                  <a:srgbClr val="FF33CC"/>
                </a:solidFill>
              </a:rPr>
              <a:t>Pinocytosis</a:t>
            </a:r>
            <a:endParaRPr b="1" sz="3200">
              <a:solidFill>
                <a:srgbClr val="FF33CC"/>
              </a:solidFill>
            </a:endParaRPr>
          </a:p>
          <a:p>
            <a:pPr indent="-514350" lvl="1" marL="9144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FF33CC"/>
              </a:buClr>
              <a:buSzPts val="3200"/>
              <a:buFont typeface="Calibri"/>
              <a:buAutoNum type="arabicPeriod"/>
            </a:pPr>
            <a:r>
              <a:rPr b="1" lang="en-US" sz="3200">
                <a:solidFill>
                  <a:srgbClr val="FF33CC"/>
                </a:solidFill>
              </a:rPr>
              <a:t>Phagocytosis</a:t>
            </a:r>
            <a:endParaRPr b="1" sz="3200">
              <a:solidFill>
                <a:srgbClr val="FF33CC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www.memrise.com/s3_proxy/?f=uploads/mems/3132805000130428125142.png" id="415" name="Google Shape;415;p5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" y="457200"/>
            <a:ext cx="7315200" cy="571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5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PINOCYTOSIS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421" name="Google Shape;421;p55"/>
          <p:cNvSpPr txBox="1"/>
          <p:nvPr>
            <p:ph idx="1" type="body"/>
          </p:nvPr>
        </p:nvSpPr>
        <p:spPr>
          <a:xfrm>
            <a:off x="457200" y="2057400"/>
            <a:ext cx="8229600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Known as </a:t>
            </a:r>
            <a:r>
              <a:rPr b="1" lang="en-US"/>
              <a:t>fluid endocytosis</a:t>
            </a:r>
            <a:endParaRPr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Small particles are brought into the cell by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Forming an invagination</a:t>
            </a:r>
            <a:endParaRPr sz="3200"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Then suspended within small vesicles</a:t>
            </a:r>
            <a:endParaRPr sz="320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5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PINOCYTOSIS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untitled.jpg" id="427" name="Google Shape;427;p5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828800"/>
            <a:ext cx="8837191" cy="472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5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FF0000"/>
                </a:solidFill>
              </a:rPr>
              <a:t>PHAGOCYTOSIS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433" name="Google Shape;433;p5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Occurs in </a:t>
            </a:r>
            <a:r>
              <a:rPr b="1" lang="en-US"/>
              <a:t>same</a:t>
            </a:r>
            <a:r>
              <a:rPr lang="en-US"/>
              <a:t> way as </a:t>
            </a:r>
            <a:r>
              <a:rPr b="1" lang="en-US"/>
              <a:t>pinocytosis</a:t>
            </a:r>
            <a:endParaRPr b="1"/>
          </a:p>
          <a:p>
            <a:pPr indent="-342900" lvl="0" marL="34290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Ingestion of </a:t>
            </a:r>
            <a:r>
              <a:rPr b="1" lang="en-US"/>
              <a:t>large particles</a:t>
            </a:r>
            <a:r>
              <a:rPr lang="en-US"/>
              <a:t>, as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Bacteria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Whole cells </a:t>
            </a:r>
            <a:endParaRPr/>
          </a:p>
          <a:p>
            <a:pPr indent="-285750" lvl="1" marL="7429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–"/>
            </a:pPr>
            <a:r>
              <a:rPr lang="en-US" sz="3200"/>
              <a:t>Portion of degenerating tissue</a:t>
            </a:r>
            <a:endParaRPr sz="320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 and 4-027.jpg" id="438" name="Google Shape;438;p5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3692" y="381000"/>
            <a:ext cx="8245508" cy="6150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59"/>
          <p:cNvSpPr txBox="1"/>
          <p:nvPr>
            <p:ph idx="1" type="body"/>
          </p:nvPr>
        </p:nvSpPr>
        <p:spPr>
          <a:xfrm>
            <a:off x="914400" y="1752601"/>
            <a:ext cx="6934200" cy="2971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None/>
            </a:pPr>
            <a:r>
              <a:rPr b="1" lang="en-US" sz="6000">
                <a:solidFill>
                  <a:schemeClr val="accent1"/>
                </a:solidFill>
              </a:rPr>
              <a:t>REVIEW OF CELLULAR ORGANELLES</a:t>
            </a:r>
            <a:endParaRPr b="1" sz="60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6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449" name="Google Shape;449;p6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sp>
        <p:nvSpPr>
          <p:cNvPr id="450" name="Google Shape;450;p6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  <p:pic>
        <p:nvPicPr>
          <p:cNvPr descr="humancell1305714852074.jpg" id="451" name="Google Shape;451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9461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6" name="Google Shape;456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8991600" cy="670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" name="Google Shape;461;p6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3336"/>
            <a:ext cx="9144000" cy="68246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question and answer session" id="466" name="Google Shape;466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6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Circular proteins interconnecting various cells are known as: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lang="en-US"/>
              <a:t>Tight junction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lang="en-US"/>
              <a:t>Gap junction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lang="en-US"/>
              <a:t>Desmosomes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lang="en-US"/>
              <a:t>None of the above</a:t>
            </a:r>
            <a:endParaRPr/>
          </a:p>
        </p:txBody>
      </p:sp>
      <p:pic>
        <p:nvPicPr>
          <p:cNvPr descr="Image result for question" id="472" name="Google Shape;472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4400" y="2971800"/>
            <a:ext cx="4061144" cy="307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6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Circular proteins interconnecting various cells are known as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lang="en-US"/>
              <a:t>Tight junction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lang="en-US"/>
              <a:t>Gap junction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rgbClr val="550F4F"/>
              </a:buClr>
              <a:buSzPct val="100000"/>
              <a:buFont typeface="Calibri"/>
              <a:buAutoNum type="alphaLcPeriod"/>
            </a:pPr>
            <a:r>
              <a:rPr b="1" lang="en-US">
                <a:solidFill>
                  <a:srgbClr val="550F4F"/>
                </a:solidFill>
              </a:rPr>
              <a:t>Desmosomes</a:t>
            </a:r>
            <a:endParaRPr b="1">
              <a:solidFill>
                <a:srgbClr val="550F4F"/>
              </a:solidFill>
            </a:endParaRPr>
          </a:p>
          <a:p>
            <a:pPr indent="-514350" lvl="0" marL="514350" rtl="0" algn="l">
              <a:lnSpc>
                <a:spcPct val="15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lphaLcPeriod"/>
            </a:pPr>
            <a:r>
              <a:rPr lang="en-US"/>
              <a:t>None of the above</a:t>
            </a:r>
            <a:endParaRPr/>
          </a:p>
          <a:p>
            <a:pPr indent="-154940" lvl="0" marL="34290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6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Eukaryotic ribosomes are of: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70 S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50 S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60 S</a:t>
            </a:r>
            <a:endParaRPr/>
          </a:p>
          <a:p>
            <a:pPr indent="-514350" lvl="0" marL="51435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80 S</a:t>
            </a:r>
            <a:endParaRPr/>
          </a:p>
        </p:txBody>
      </p:sp>
      <p:pic>
        <p:nvPicPr>
          <p:cNvPr descr="Image result for question" id="483" name="Google Shape;483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4400" y="2971800"/>
            <a:ext cx="4061144" cy="307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6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Eukaryotic ribosomes are of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70 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50 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60 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550F4F"/>
              </a:buClr>
              <a:buSzPts val="3200"/>
              <a:buFont typeface="Calibri"/>
              <a:buAutoNum type="alphaLcPeriod"/>
            </a:pPr>
            <a:r>
              <a:rPr b="1" lang="en-US">
                <a:solidFill>
                  <a:srgbClr val="550F4F"/>
                </a:solidFill>
              </a:rPr>
              <a:t>80 S</a:t>
            </a:r>
            <a:endParaRPr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6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Rough ER is involved in synthesis of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Lipids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Carbohydrates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Proteins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Fatty acids</a:t>
            </a:r>
            <a:endParaRPr/>
          </a:p>
        </p:txBody>
      </p:sp>
      <p:pic>
        <p:nvPicPr>
          <p:cNvPr descr="Image result for question" id="494" name="Google Shape;494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4400" y="2971800"/>
            <a:ext cx="4061144" cy="307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6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Rough ER is involved in synthesis of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Lipids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Carbohydrates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rgbClr val="550F4F"/>
              </a:buClr>
              <a:buSzPts val="3200"/>
              <a:buFont typeface="Calibri"/>
              <a:buAutoNum type="alphaLcPeriod"/>
            </a:pPr>
            <a:r>
              <a:rPr b="1" lang="en-US">
                <a:solidFill>
                  <a:srgbClr val="550F4F"/>
                </a:solidFill>
              </a:rPr>
              <a:t>Proteins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eriod"/>
            </a:pPr>
            <a:r>
              <a:rPr lang="en-US"/>
              <a:t>Fatty acids</a:t>
            </a:r>
            <a:endParaRPr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70"/>
          <p:cNvSpPr txBox="1"/>
          <p:nvPr>
            <p:ph idx="1" type="body"/>
          </p:nvPr>
        </p:nvSpPr>
        <p:spPr>
          <a:xfrm>
            <a:off x="3124200" y="685800"/>
            <a:ext cx="3124200" cy="5333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None/>
            </a:pPr>
            <a:r>
              <a:rPr lang="en-US">
                <a:solidFill>
                  <a:srgbClr val="FF0000"/>
                </a:solidFill>
              </a:rPr>
              <a:t>Any Questions??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descr="a4d98e801ba603166611efb522e80198.jpg" id="505" name="Google Shape;505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219200"/>
            <a:ext cx="9144000" cy="586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quote of the day for work" id="510" name="Google Shape;510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71"/>
          <p:cNvSpPr/>
          <p:nvPr/>
        </p:nvSpPr>
        <p:spPr>
          <a:xfrm>
            <a:off x="1600200" y="381000"/>
            <a:ext cx="6861174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sng" cap="none" strike="noStrike">
                <a:solidFill>
                  <a:srgbClr val="F8F8F8"/>
                </a:solidFill>
                <a:latin typeface="Aharoni"/>
                <a:ea typeface="Aharoni"/>
                <a:cs typeface="Aharoni"/>
                <a:sym typeface="Aharoni"/>
              </a:rPr>
              <a:t>QUOTE OF THE DAY</a:t>
            </a:r>
            <a:endParaRPr b="1" i="0" sz="5400" u="sng" cap="none" strike="noStrike">
              <a:solidFill>
                <a:srgbClr val="F8F8F8"/>
              </a:solidFill>
              <a:latin typeface="Aharoni"/>
              <a:ea typeface="Aharoni"/>
              <a:cs typeface="Aharoni"/>
              <a:sym typeface="Aharon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Qasim Murtaza</dc:creator>
</cp:coreProperties>
</file>