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9"/>
  </p:notesMasterIdLst>
  <p:sldIdLst>
    <p:sldId id="276" r:id="rId2"/>
    <p:sldId id="296" r:id="rId3"/>
    <p:sldId id="278" r:id="rId4"/>
    <p:sldId id="279" r:id="rId5"/>
    <p:sldId id="280" r:id="rId6"/>
    <p:sldId id="281" r:id="rId7"/>
    <p:sldId id="282" r:id="rId8"/>
    <p:sldId id="283" r:id="rId9"/>
    <p:sldId id="287" r:id="rId10"/>
    <p:sldId id="288" r:id="rId11"/>
    <p:sldId id="289" r:id="rId12"/>
    <p:sldId id="290" r:id="rId13"/>
    <p:sldId id="291" r:id="rId14"/>
    <p:sldId id="292" r:id="rId15"/>
    <p:sldId id="293" r:id="rId16"/>
    <p:sldId id="294" r:id="rId17"/>
    <p:sldId id="295" r:id="rId18"/>
  </p:sldIdLst>
  <p:sldSz cx="7772400" cy="118872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412" autoAdjust="0"/>
    <p:restoredTop sz="94660"/>
  </p:normalViewPr>
  <p:slideViewPr>
    <p:cSldViewPr snapToGrid="0">
      <p:cViewPr>
        <p:scale>
          <a:sx n="98" d="100"/>
          <a:sy n="98" d="100"/>
        </p:scale>
        <p:origin x="1044" y="-2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PH"/>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CAB7C9B-7227-4B3F-B04B-0DF295DE5CDF}" type="datetimeFigureOut">
              <a:rPr lang="en-PH" smtClean="0"/>
              <a:t>09/04/2022</a:t>
            </a:fld>
            <a:endParaRPr lang="en-PH"/>
          </a:p>
        </p:txBody>
      </p:sp>
      <p:sp>
        <p:nvSpPr>
          <p:cNvPr id="4" name="Slide Image Placeholder 3"/>
          <p:cNvSpPr>
            <a:spLocks noGrp="1" noRot="1" noChangeAspect="1"/>
          </p:cNvSpPr>
          <p:nvPr>
            <p:ph type="sldImg" idx="2"/>
          </p:nvPr>
        </p:nvSpPr>
        <p:spPr>
          <a:xfrm>
            <a:off x="2419350" y="1143000"/>
            <a:ext cx="2019300" cy="3086100"/>
          </a:xfrm>
          <a:prstGeom prst="rect">
            <a:avLst/>
          </a:prstGeom>
          <a:noFill/>
          <a:ln w="12700">
            <a:solidFill>
              <a:prstClr val="black"/>
            </a:solidFill>
          </a:ln>
        </p:spPr>
        <p:txBody>
          <a:bodyPr vert="horz" lIns="91440" tIns="45720" rIns="91440" bIns="45720" rtlCol="0" anchor="ctr"/>
          <a:lstStyle/>
          <a:p>
            <a:endParaRPr lang="en-PH"/>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PH"/>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6933145-178B-4E57-9E4C-A2E2D6DCCC47}" type="slidenum">
              <a:rPr lang="en-PH" smtClean="0"/>
              <a:t>‹#›</a:t>
            </a:fld>
            <a:endParaRPr lang="en-PH"/>
          </a:p>
        </p:txBody>
      </p:sp>
    </p:spTree>
    <p:extLst>
      <p:ext uri="{BB962C8B-B14F-4D97-AF65-F5344CB8AC3E}">
        <p14:creationId xmlns:p14="http://schemas.microsoft.com/office/powerpoint/2010/main" val="2169434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Citizens Charter</a:t>
            </a:r>
            <a:endParaRPr lang="en-PH" dirty="0"/>
          </a:p>
        </p:txBody>
      </p:sp>
      <p:sp>
        <p:nvSpPr>
          <p:cNvPr id="4" name="Slide Number Placeholder 3"/>
          <p:cNvSpPr>
            <a:spLocks noGrp="1"/>
          </p:cNvSpPr>
          <p:nvPr>
            <p:ph type="sldNum" sz="quarter" idx="5"/>
          </p:nvPr>
        </p:nvSpPr>
        <p:spPr/>
        <p:txBody>
          <a:bodyPr/>
          <a:lstStyle/>
          <a:p>
            <a:fld id="{76933145-178B-4E57-9E4C-A2E2D6DCCC47}" type="slidenum">
              <a:rPr lang="en-PH" smtClean="0"/>
              <a:t>1</a:t>
            </a:fld>
            <a:endParaRPr lang="en-PH"/>
          </a:p>
        </p:txBody>
      </p:sp>
    </p:spTree>
    <p:extLst>
      <p:ext uri="{BB962C8B-B14F-4D97-AF65-F5344CB8AC3E}">
        <p14:creationId xmlns:p14="http://schemas.microsoft.com/office/powerpoint/2010/main" val="19913650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Enrollment Validation Of New Students. Description, after the courses have been encoded placed in the students portal they will be officially enrolled or registered through the process of enrollment validation. The office that you need to visit is the registrars office. All students who were admitted in the university for the first time can avail this. Original report card or form 138 and certificate of good moral can secure at your previous school. Original copy of NSO Or PSA can secure at Philippine statistic authority</a:t>
            </a:r>
            <a:r>
              <a:rPr lang="en-PH" dirty="0"/>
              <a:t> while the admission slip is at testing and admission office the transfer of credentials certification as a graduating student and certification that the student has not been admitted to other school is in previous school while the official receipt is at the cashiers office. The clients steps, agency action fees to be paid, processing time and person responsible is indicated below and the total minutes for this process is 20 minutes</a:t>
            </a:r>
            <a:endParaRPr lang="en-US" dirty="0"/>
          </a:p>
        </p:txBody>
      </p:sp>
      <p:sp>
        <p:nvSpPr>
          <p:cNvPr id="4" name="Slide Number Placeholder 3"/>
          <p:cNvSpPr>
            <a:spLocks noGrp="1"/>
          </p:cNvSpPr>
          <p:nvPr>
            <p:ph type="sldNum" sz="quarter" idx="5"/>
          </p:nvPr>
        </p:nvSpPr>
        <p:spPr/>
        <p:txBody>
          <a:bodyPr/>
          <a:lstStyle/>
          <a:p>
            <a:fld id="{76933145-178B-4E57-9E4C-A2E2D6DCCC47}" type="slidenum">
              <a:rPr lang="en-PH" smtClean="0"/>
              <a:t>2</a:t>
            </a:fld>
            <a:endParaRPr lang="en-PH"/>
          </a:p>
        </p:txBody>
      </p:sp>
    </p:spTree>
    <p:extLst>
      <p:ext uri="{BB962C8B-B14F-4D97-AF65-F5344CB8AC3E}">
        <p14:creationId xmlns:p14="http://schemas.microsoft.com/office/powerpoint/2010/main" val="40822813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Enrollment Validation Of Old Students. Description of the service after the courses have been encoded or placed in the students portal, they will be officially enrolled or register through the process of enrolment validation. The office that they need to visit for this process is the registrars office. Who may avail this? All the students who had enrollment records in the previous terms or semesters including shifters and returnees. Under this process we can see that there are two column and this is the the checklist of requirements and where we can secure this. In approved evaluation form we can secure this is registrars office next is the admission slip can secure at the testing and admission office next one is Official receipt this is at the cashiers office while the approved proposal is in college and the last requirement is encoded subjects, we can secure this at online account. The client steps, agency action, fees to be paid and processing time and person responsible for this is indicated here and the total minutes for this process is 15 minutes. </a:t>
            </a:r>
            <a:endParaRPr lang="en-PH" dirty="0"/>
          </a:p>
        </p:txBody>
      </p:sp>
      <p:sp>
        <p:nvSpPr>
          <p:cNvPr id="4" name="Slide Number Placeholder 3"/>
          <p:cNvSpPr>
            <a:spLocks noGrp="1"/>
          </p:cNvSpPr>
          <p:nvPr>
            <p:ph type="sldNum" sz="quarter" idx="5"/>
          </p:nvPr>
        </p:nvSpPr>
        <p:spPr/>
        <p:txBody>
          <a:bodyPr/>
          <a:lstStyle/>
          <a:p>
            <a:fld id="{76933145-178B-4E57-9E4C-A2E2D6DCCC47}" type="slidenum">
              <a:rPr lang="en-PH" smtClean="0"/>
              <a:t>3</a:t>
            </a:fld>
            <a:endParaRPr lang="en-PH"/>
          </a:p>
        </p:txBody>
      </p:sp>
    </p:spTree>
    <p:extLst>
      <p:ext uri="{BB962C8B-B14F-4D97-AF65-F5344CB8AC3E}">
        <p14:creationId xmlns:p14="http://schemas.microsoft.com/office/powerpoint/2010/main" val="38944942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Adding, Changing and Dropping Of Courses. Description of the service after enrolment students may intend to add, change or drop courses which is allowed only during the period specified in the academic policies and procedures. In this process the office that you need to visit is the registrars office. Who may avail this? All students who has enrollment records in the current semester. There are checklist of requirements and offices where you can secure this. In registration form for the current semester you can visit registrars office and the student id and the conditional requirement you can secure this in the client. While the clients steps, agency action, fees to be paid, processing time and person responsible for this is indicated below and the total minutes for this process is 30minutes</a:t>
            </a:r>
            <a:endParaRPr lang="en-PH" dirty="0"/>
          </a:p>
        </p:txBody>
      </p:sp>
      <p:sp>
        <p:nvSpPr>
          <p:cNvPr id="4" name="Slide Number Placeholder 3"/>
          <p:cNvSpPr>
            <a:spLocks noGrp="1"/>
          </p:cNvSpPr>
          <p:nvPr>
            <p:ph type="sldNum" sz="quarter" idx="5"/>
          </p:nvPr>
        </p:nvSpPr>
        <p:spPr/>
        <p:txBody>
          <a:bodyPr/>
          <a:lstStyle/>
          <a:p>
            <a:fld id="{76933145-178B-4E57-9E4C-A2E2D6DCCC47}" type="slidenum">
              <a:rPr lang="en-PH" smtClean="0"/>
              <a:t>4</a:t>
            </a:fld>
            <a:endParaRPr lang="en-PH"/>
          </a:p>
        </p:txBody>
      </p:sp>
    </p:spTree>
    <p:extLst>
      <p:ext uri="{BB962C8B-B14F-4D97-AF65-F5344CB8AC3E}">
        <p14:creationId xmlns:p14="http://schemas.microsoft.com/office/powerpoint/2010/main" val="42467324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Issuance and Approval Of Cross Enrollment Form. Description of service, students who intend to enroll courses which are not offered in the university may undergo this process. The description and units of the courses to be cross enrolled matches with what in the students prescribed curriculum. The office that you need to visit is registrars office. All active students who intend to enroll courses at other school can avail this. The requirements needed for this process is student id and registration form for the current semester and you can secure this to client. Client steps, agency action, fees to be paid, processing time and person responsible for this is indicated below. The total minutes for this process is 30minutes.</a:t>
            </a:r>
            <a:endParaRPr lang="en-PH" dirty="0"/>
          </a:p>
        </p:txBody>
      </p:sp>
      <p:sp>
        <p:nvSpPr>
          <p:cNvPr id="4" name="Slide Number Placeholder 3"/>
          <p:cNvSpPr>
            <a:spLocks noGrp="1"/>
          </p:cNvSpPr>
          <p:nvPr>
            <p:ph type="sldNum" sz="quarter" idx="5"/>
          </p:nvPr>
        </p:nvSpPr>
        <p:spPr/>
        <p:txBody>
          <a:bodyPr/>
          <a:lstStyle/>
          <a:p>
            <a:fld id="{76933145-178B-4E57-9E4C-A2E2D6DCCC47}" type="slidenum">
              <a:rPr lang="en-PH" smtClean="0"/>
              <a:t>5</a:t>
            </a:fld>
            <a:endParaRPr lang="en-PH"/>
          </a:p>
        </p:txBody>
      </p:sp>
    </p:spTree>
    <p:extLst>
      <p:ext uri="{BB962C8B-B14F-4D97-AF65-F5344CB8AC3E}">
        <p14:creationId xmlns:p14="http://schemas.microsoft.com/office/powerpoint/2010/main" val="13685206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Issuance and Approval Of Evaluation Form for Transferees, Shifters and Returnees can get in registrars office. Description of the service students or clients must secure an approved evaluation form before being eligible for enrolment in the university as a transferee, shifter or returnee. All students who intend to return, shift program and transfer to the university can avail this. The requirements for this process are Transfer credentials, and certificate of good moral for transferees and you can request this on your previous school.  This process shown also the columns of client steps, agency action, fees to be paid, processing time and person responsible for this. And the total processing time for this process is maximum of 3 days.</a:t>
            </a:r>
            <a:endParaRPr lang="en-PH" dirty="0"/>
          </a:p>
        </p:txBody>
      </p:sp>
      <p:sp>
        <p:nvSpPr>
          <p:cNvPr id="4" name="Slide Number Placeholder 3"/>
          <p:cNvSpPr>
            <a:spLocks noGrp="1"/>
          </p:cNvSpPr>
          <p:nvPr>
            <p:ph type="sldNum" sz="quarter" idx="5"/>
          </p:nvPr>
        </p:nvSpPr>
        <p:spPr/>
        <p:txBody>
          <a:bodyPr/>
          <a:lstStyle/>
          <a:p>
            <a:fld id="{76933145-178B-4E57-9E4C-A2E2D6DCCC47}" type="slidenum">
              <a:rPr lang="en-PH" smtClean="0"/>
              <a:t>6</a:t>
            </a:fld>
            <a:endParaRPr lang="en-PH"/>
          </a:p>
        </p:txBody>
      </p:sp>
    </p:spTree>
    <p:extLst>
      <p:ext uri="{BB962C8B-B14F-4D97-AF65-F5344CB8AC3E}">
        <p14:creationId xmlns:p14="http://schemas.microsoft.com/office/powerpoint/2010/main" val="31783955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Issuance of Duplicate Copy of Registration Form you can get this in registrars office. Description of service, Duplicate copy registration form may be requested in case of loss or other students personal needs. All clients who has or had enrollment records in the university and with no liability posted in online account can avail this. The requirement for this process are identification card and official receipt. Client steps, agency action, fees to be paid, processing time and person responsible for this is indicated below and the total minutes for processing this is 8 minutes.</a:t>
            </a:r>
            <a:endParaRPr lang="en-PH" dirty="0"/>
          </a:p>
        </p:txBody>
      </p:sp>
      <p:sp>
        <p:nvSpPr>
          <p:cNvPr id="4" name="Slide Number Placeholder 3"/>
          <p:cNvSpPr>
            <a:spLocks noGrp="1"/>
          </p:cNvSpPr>
          <p:nvPr>
            <p:ph type="sldNum" sz="quarter" idx="5"/>
          </p:nvPr>
        </p:nvSpPr>
        <p:spPr/>
        <p:txBody>
          <a:bodyPr/>
          <a:lstStyle/>
          <a:p>
            <a:fld id="{76933145-178B-4E57-9E4C-A2E2D6DCCC47}" type="slidenum">
              <a:rPr lang="en-PH" smtClean="0"/>
              <a:t>7</a:t>
            </a:fld>
            <a:endParaRPr lang="en-PH"/>
          </a:p>
        </p:txBody>
      </p:sp>
    </p:spTree>
    <p:extLst>
      <p:ext uri="{BB962C8B-B14F-4D97-AF65-F5344CB8AC3E}">
        <p14:creationId xmlns:p14="http://schemas.microsoft.com/office/powerpoint/2010/main" val="33155496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Issuance of Print Of Grades.  Description of the service print of grades are issued to the students during enrollment or when the students need them for scholarship application, On the job training evaluation of records.  The office you need to visit is the registrars office and all the clients who has and had enrollment records in the university and with no liability can avail this. The requirements needed for this  is identification card or registration form and the conditional requirement for this is authorization letter or identification card of the representative and copy of identification card of the owner of requested print of grades you can secure this to your client. Indicated below are clients steps, agency action, fees to be paid, processing time and person responsible for this. The total processing time for this process is 4minutes.</a:t>
            </a:r>
            <a:endParaRPr lang="en-PH" dirty="0"/>
          </a:p>
        </p:txBody>
      </p:sp>
      <p:sp>
        <p:nvSpPr>
          <p:cNvPr id="4" name="Slide Number Placeholder 3"/>
          <p:cNvSpPr>
            <a:spLocks noGrp="1"/>
          </p:cNvSpPr>
          <p:nvPr>
            <p:ph type="sldNum" sz="quarter" idx="5"/>
          </p:nvPr>
        </p:nvSpPr>
        <p:spPr/>
        <p:txBody>
          <a:bodyPr/>
          <a:lstStyle/>
          <a:p>
            <a:fld id="{76933145-178B-4E57-9E4C-A2E2D6DCCC47}" type="slidenum">
              <a:rPr lang="en-PH" smtClean="0"/>
              <a:t>8</a:t>
            </a:fld>
            <a:endParaRPr lang="en-PH"/>
          </a:p>
        </p:txBody>
      </p:sp>
    </p:spTree>
    <p:extLst>
      <p:ext uri="{BB962C8B-B14F-4D97-AF65-F5344CB8AC3E}">
        <p14:creationId xmlns:p14="http://schemas.microsoft.com/office/powerpoint/2010/main" val="15538019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Issuance of Authenticated Documents. Description of the service authentication is being done to reproduced copy of documents issued by the registrars office such as diploma, transcript of records and registration form. All clients who has or had academic records in the university and with no liability can avail this. The requirements is original copy of the documents to be authenticated secure to the client while the official receipt can secure at the cashiers office. The conditional requirement are authorization letter, identification card of the representative and copy of identification card of the owner of requested documents upon release of documents that can secure to the client. Indicated below are clients steps, agency action, fees to be paid, processing time and person responsible for this process. The total time for this </a:t>
            </a:r>
            <a:r>
              <a:rPr lang="en-US"/>
              <a:t>process is 30minutees.</a:t>
            </a:r>
            <a:endParaRPr lang="en-PH" dirty="0"/>
          </a:p>
        </p:txBody>
      </p:sp>
      <p:sp>
        <p:nvSpPr>
          <p:cNvPr id="4" name="Slide Number Placeholder 3"/>
          <p:cNvSpPr>
            <a:spLocks noGrp="1"/>
          </p:cNvSpPr>
          <p:nvPr>
            <p:ph type="sldNum" sz="quarter" idx="5"/>
          </p:nvPr>
        </p:nvSpPr>
        <p:spPr/>
        <p:txBody>
          <a:bodyPr/>
          <a:lstStyle/>
          <a:p>
            <a:fld id="{76933145-178B-4E57-9E4C-A2E2D6DCCC47}" type="slidenum">
              <a:rPr lang="en-PH" smtClean="0"/>
              <a:t>9</a:t>
            </a:fld>
            <a:endParaRPr lang="en-PH"/>
          </a:p>
        </p:txBody>
      </p:sp>
    </p:spTree>
    <p:extLst>
      <p:ext uri="{BB962C8B-B14F-4D97-AF65-F5344CB8AC3E}">
        <p14:creationId xmlns:p14="http://schemas.microsoft.com/office/powerpoint/2010/main" val="29539335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Issuance of Certified, Authenticated and Verified (CAV) Documents. Description, CAV documents are being issued to clients who will apply for apostille and to graduates BS Psychology who will take PRC Board Examinations. The office that you need to visit is the registrars office. All clients who has or had academic records in the university and with no liability can avail this. Indicated below is the checklist of requirements and where you can secure this. Original copy and official receipt can secure in cashiers office, documentary stamp can secure in bureau of internal revenue, long brown envelop and conditional requirement like authorization letter can secure in client while PSA Birth Certificate can secure in Philippine Statistical Authority.  Also indicated in this process are the client steps, agency action, fees to be paid, processing time and person responsible. The total processing time for this process is 3 hours.</a:t>
            </a:r>
            <a:endParaRPr lang="en-PH" dirty="0"/>
          </a:p>
        </p:txBody>
      </p:sp>
      <p:sp>
        <p:nvSpPr>
          <p:cNvPr id="4" name="Slide Number Placeholder 3"/>
          <p:cNvSpPr>
            <a:spLocks noGrp="1"/>
          </p:cNvSpPr>
          <p:nvPr>
            <p:ph type="sldNum" sz="quarter" idx="5"/>
          </p:nvPr>
        </p:nvSpPr>
        <p:spPr/>
        <p:txBody>
          <a:bodyPr/>
          <a:lstStyle/>
          <a:p>
            <a:fld id="{76933145-178B-4E57-9E4C-A2E2D6DCCC47}" type="slidenum">
              <a:rPr lang="en-PH" smtClean="0"/>
              <a:t>10</a:t>
            </a:fld>
            <a:endParaRPr lang="en-PH"/>
          </a:p>
        </p:txBody>
      </p:sp>
    </p:spTree>
    <p:extLst>
      <p:ext uri="{BB962C8B-B14F-4D97-AF65-F5344CB8AC3E}">
        <p14:creationId xmlns:p14="http://schemas.microsoft.com/office/powerpoint/2010/main" val="14393584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Issuance of Official Certification. Description of the service official certifications regarding students enrollment, graduation, general weighted average, English as medium of instruction, id, issuance, earned units are being issued by the office. The office or division you need to visit is the registrars office. All clients who has or had academic records in the university and with no liability can avail this.  There are requirements checklist indicated on this like official receipt where you can secure in registrars office, Documentary stamps can secure in Bureau of internal revenue, while the conditional requirement like authorization letter and identification card can secure in client and the PSA Birth Certificate secure in Philippine Statistical Authority. Indicated below are the different process like clients step, agency action, fees to be paid, processing time and person responsible. The total processing time for this process is 3 hours.</a:t>
            </a:r>
            <a:endParaRPr lang="en-PH" dirty="0"/>
          </a:p>
        </p:txBody>
      </p:sp>
      <p:sp>
        <p:nvSpPr>
          <p:cNvPr id="4" name="Slide Number Placeholder 3"/>
          <p:cNvSpPr>
            <a:spLocks noGrp="1"/>
          </p:cNvSpPr>
          <p:nvPr>
            <p:ph type="sldNum" sz="quarter" idx="5"/>
          </p:nvPr>
        </p:nvSpPr>
        <p:spPr/>
        <p:txBody>
          <a:bodyPr/>
          <a:lstStyle/>
          <a:p>
            <a:fld id="{76933145-178B-4E57-9E4C-A2E2D6DCCC47}" type="slidenum">
              <a:rPr lang="en-PH" smtClean="0"/>
              <a:t>11</a:t>
            </a:fld>
            <a:endParaRPr lang="en-PH"/>
          </a:p>
        </p:txBody>
      </p:sp>
    </p:spTree>
    <p:extLst>
      <p:ext uri="{BB962C8B-B14F-4D97-AF65-F5344CB8AC3E}">
        <p14:creationId xmlns:p14="http://schemas.microsoft.com/office/powerpoint/2010/main" val="12636683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Issuance of Certificate of Course Description. Description of the service the document includes the description of the courses taken by the client in the university. The description may be expressed in English or Filipino as requested by the client. The client specifies the particular courses to be described. All clients who has or had academic records in the university and with no liability can avail this. There are two requirements needed in processing this, the official receipt you can secure in cashiers office and the documentary stamp you can secure in Bureau of internal revenue. Indicated below is the column having clients name, agency action, fees to be paid, processing time and person responsible for this. And the total processing time for this process is maximum of 7 days.</a:t>
            </a:r>
            <a:endParaRPr lang="en-PH" dirty="0"/>
          </a:p>
        </p:txBody>
      </p:sp>
      <p:sp>
        <p:nvSpPr>
          <p:cNvPr id="4" name="Slide Number Placeholder 3"/>
          <p:cNvSpPr>
            <a:spLocks noGrp="1"/>
          </p:cNvSpPr>
          <p:nvPr>
            <p:ph type="sldNum" sz="quarter" idx="5"/>
          </p:nvPr>
        </p:nvSpPr>
        <p:spPr/>
        <p:txBody>
          <a:bodyPr/>
          <a:lstStyle/>
          <a:p>
            <a:fld id="{76933145-178B-4E57-9E4C-A2E2D6DCCC47}" type="slidenum">
              <a:rPr lang="en-PH" smtClean="0"/>
              <a:t>12</a:t>
            </a:fld>
            <a:endParaRPr lang="en-PH"/>
          </a:p>
        </p:txBody>
      </p:sp>
    </p:spTree>
    <p:extLst>
      <p:ext uri="{BB962C8B-B14F-4D97-AF65-F5344CB8AC3E}">
        <p14:creationId xmlns:p14="http://schemas.microsoft.com/office/powerpoint/2010/main" val="22541060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Issuance of Form 137. Description of the service, Form 137 may be requested by another school where a high school graduate of the university is pursuing his or her higher education. For this purpose the document is issued only once. Further, this may be also requested by a client for a certain purpose for which the document may be solely used for. Who can avail this? All clients who completed their high school in the university and with no liability in the university. The requirements needed are official receipt that can secure in cashiers office, documentary stamps can secure in Bureau of internal revenue signed request slip can secure in school requesting copy of 137 and the conditional requirement can secure in client.  Indicated below is the column of client steps, agency action, fees to be paid processing time and person responsible and the total processing time for this process is maximum of 3 days.</a:t>
            </a:r>
            <a:endParaRPr lang="en-PH" dirty="0"/>
          </a:p>
        </p:txBody>
      </p:sp>
      <p:sp>
        <p:nvSpPr>
          <p:cNvPr id="4" name="Slide Number Placeholder 3"/>
          <p:cNvSpPr>
            <a:spLocks noGrp="1"/>
          </p:cNvSpPr>
          <p:nvPr>
            <p:ph type="sldNum" sz="quarter" idx="5"/>
          </p:nvPr>
        </p:nvSpPr>
        <p:spPr/>
        <p:txBody>
          <a:bodyPr/>
          <a:lstStyle/>
          <a:p>
            <a:fld id="{76933145-178B-4E57-9E4C-A2E2D6DCCC47}" type="slidenum">
              <a:rPr lang="en-PH" smtClean="0"/>
              <a:t>13</a:t>
            </a:fld>
            <a:endParaRPr lang="en-PH"/>
          </a:p>
        </p:txBody>
      </p:sp>
    </p:spTree>
    <p:extLst>
      <p:ext uri="{BB962C8B-B14F-4D97-AF65-F5344CB8AC3E}">
        <p14:creationId xmlns:p14="http://schemas.microsoft.com/office/powerpoint/2010/main" val="1129211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Issuance of Transfer Credentials (Certificate of Honorable Dismissal and Certificate of Grades). Description of the service transfer credentials are being issued only once to the students who will transfer to another school. All students who intend to transfer to another school and with no liability posted in their account. can avail this.  The requirement needed are official receipt that can secure in cashiers office, documentary stamp can secure in bureau of internal revenue, accomplished exit interview form can secure in guidance and counseling office, authorization letters in in client, letter of request form secure in school which received the first copy of transfer credentials and the affidavit of loss that can secure in client.  Indicated below is the column of client steps, agency action, fees to be paid, processing time and person responsible for this. The total processing time for this process is maximum of 3 days.</a:t>
            </a:r>
            <a:endParaRPr lang="en-PH" dirty="0"/>
          </a:p>
        </p:txBody>
      </p:sp>
      <p:sp>
        <p:nvSpPr>
          <p:cNvPr id="4" name="Slide Number Placeholder 3"/>
          <p:cNvSpPr>
            <a:spLocks noGrp="1"/>
          </p:cNvSpPr>
          <p:nvPr>
            <p:ph type="sldNum" sz="quarter" idx="5"/>
          </p:nvPr>
        </p:nvSpPr>
        <p:spPr/>
        <p:txBody>
          <a:bodyPr/>
          <a:lstStyle/>
          <a:p>
            <a:fld id="{76933145-178B-4E57-9E4C-A2E2D6DCCC47}" type="slidenum">
              <a:rPr lang="en-PH" smtClean="0"/>
              <a:t>14</a:t>
            </a:fld>
            <a:endParaRPr lang="en-PH"/>
          </a:p>
        </p:txBody>
      </p:sp>
    </p:spTree>
    <p:extLst>
      <p:ext uri="{BB962C8B-B14F-4D97-AF65-F5344CB8AC3E}">
        <p14:creationId xmlns:p14="http://schemas.microsoft.com/office/powerpoint/2010/main" val="9220708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Issuance of Transcript of Records (TOR). Description of the service, the transcript of records includes all the courses taken and grades earned of the student in his or her entire stay in the university, including transferred credits from other school. This document may be issued as requested regardless of frequency and number of copies. All client who has or had academic records in the university and with no liability in their account can avail this. Indicated below are the requirements needed like official receipt can secure in cashiers office, documentary stamp secure in bureau of internal revenue, while the conditional requirements like PSA Birth Certificate for clients can secure in Philippine Statistical Authority, and the authorization letter secure in client.  Indicated below are the different column of process of issuance of transcript of records or the TOR, the first is the clients steps, next is agency action, fees to be paid, processing time and the person who is responsible for this process. The total processing time for this process is maximum of 7 days.</a:t>
            </a:r>
            <a:endParaRPr lang="en-PH" dirty="0"/>
          </a:p>
        </p:txBody>
      </p:sp>
      <p:sp>
        <p:nvSpPr>
          <p:cNvPr id="4" name="Slide Number Placeholder 3"/>
          <p:cNvSpPr>
            <a:spLocks noGrp="1"/>
          </p:cNvSpPr>
          <p:nvPr>
            <p:ph type="sldNum" sz="quarter" idx="5"/>
          </p:nvPr>
        </p:nvSpPr>
        <p:spPr/>
        <p:txBody>
          <a:bodyPr/>
          <a:lstStyle/>
          <a:p>
            <a:fld id="{76933145-178B-4E57-9E4C-A2E2D6DCCC47}" type="slidenum">
              <a:rPr lang="en-PH" smtClean="0"/>
              <a:t>15</a:t>
            </a:fld>
            <a:endParaRPr lang="en-PH"/>
          </a:p>
        </p:txBody>
      </p:sp>
    </p:spTree>
    <p:extLst>
      <p:ext uri="{BB962C8B-B14F-4D97-AF65-F5344CB8AC3E}">
        <p14:creationId xmlns:p14="http://schemas.microsoft.com/office/powerpoint/2010/main" val="2873669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Issuance of Second Copy of Diploma. Description of service, Diploma is a legal document certifying the completion of a degree program. For non degree diploma programs, certificate is issued. University president signs the second copy of the diploma or certificate. The document is issued only once but a second copy may be requested if the client provides an affidavit stating the reason for another copy. All clients who has graduation records in the university and with no liability in their account can avail this. The requirements needed are official receipt that can secure in cashiers office, any applicable affidavit secure in client, documentary stamp secure in bureau if interval revenue, PSA Birth Certificate can secure in Philippine statistical authority, the damaged copy and authorization letter and identification card of the representative and copy of identification card of the owner requested documents secure in clients. Indicated below is the different column of processing the issuance of second copy of diploma. On the first column is the clients step, next is agency action, and fees to be paid is 400 pesos the next one is processing time the total processing time for this process is maximum of 7 days and the last column is for the person who is responsible for this process.</a:t>
            </a:r>
            <a:endParaRPr lang="en-PH" dirty="0"/>
          </a:p>
        </p:txBody>
      </p:sp>
      <p:sp>
        <p:nvSpPr>
          <p:cNvPr id="4" name="Slide Number Placeholder 3"/>
          <p:cNvSpPr>
            <a:spLocks noGrp="1"/>
          </p:cNvSpPr>
          <p:nvPr>
            <p:ph type="sldNum" sz="quarter" idx="5"/>
          </p:nvPr>
        </p:nvSpPr>
        <p:spPr/>
        <p:txBody>
          <a:bodyPr/>
          <a:lstStyle/>
          <a:p>
            <a:fld id="{76933145-178B-4E57-9E4C-A2E2D6DCCC47}" type="slidenum">
              <a:rPr lang="en-PH" smtClean="0"/>
              <a:t>16</a:t>
            </a:fld>
            <a:endParaRPr lang="en-PH"/>
          </a:p>
        </p:txBody>
      </p:sp>
    </p:spTree>
    <p:extLst>
      <p:ext uri="{BB962C8B-B14F-4D97-AF65-F5344CB8AC3E}">
        <p14:creationId xmlns:p14="http://schemas.microsoft.com/office/powerpoint/2010/main" val="144828921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Issuance and approval of Evaluation Form for Comprehensive Examination. Description of the service, students in the graduate programs must undergo evaluation of the college and the registrars office before taking the comprehensive examination.  Students in the graduate programs who intend to take comprehensive examination can avail this. The requirement for this is the clients identification card. Below this process is the different columns of processing this like client steps, agency action, fees to be paid processing time and person responsible for this. The total processing time for this process is maximum of 3 days.</a:t>
            </a:r>
            <a:endParaRPr lang="en-PH" dirty="0"/>
          </a:p>
        </p:txBody>
      </p:sp>
      <p:sp>
        <p:nvSpPr>
          <p:cNvPr id="4" name="Slide Number Placeholder 3"/>
          <p:cNvSpPr>
            <a:spLocks noGrp="1"/>
          </p:cNvSpPr>
          <p:nvPr>
            <p:ph type="sldNum" sz="quarter" idx="5"/>
          </p:nvPr>
        </p:nvSpPr>
        <p:spPr/>
        <p:txBody>
          <a:bodyPr/>
          <a:lstStyle/>
          <a:p>
            <a:fld id="{76933145-178B-4E57-9E4C-A2E2D6DCCC47}" type="slidenum">
              <a:rPr lang="en-PH" smtClean="0"/>
              <a:t>17</a:t>
            </a:fld>
            <a:endParaRPr lang="en-PH"/>
          </a:p>
        </p:txBody>
      </p:sp>
    </p:spTree>
    <p:extLst>
      <p:ext uri="{BB962C8B-B14F-4D97-AF65-F5344CB8AC3E}">
        <p14:creationId xmlns:p14="http://schemas.microsoft.com/office/powerpoint/2010/main" val="25058171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82930" y="1945429"/>
            <a:ext cx="6606540" cy="4138507"/>
          </a:xfrm>
        </p:spPr>
        <p:txBody>
          <a:bodyPr anchor="b"/>
          <a:lstStyle>
            <a:lvl1pPr algn="ctr">
              <a:defRPr sz="5100"/>
            </a:lvl1pPr>
          </a:lstStyle>
          <a:p>
            <a:r>
              <a:rPr lang="en-US"/>
              <a:t>Click to edit Master title style</a:t>
            </a:r>
            <a:endParaRPr lang="en-US" dirty="0"/>
          </a:p>
        </p:txBody>
      </p:sp>
      <p:sp>
        <p:nvSpPr>
          <p:cNvPr id="3" name="Subtitle 2"/>
          <p:cNvSpPr>
            <a:spLocks noGrp="1"/>
          </p:cNvSpPr>
          <p:nvPr>
            <p:ph type="subTitle" idx="1"/>
          </p:nvPr>
        </p:nvSpPr>
        <p:spPr>
          <a:xfrm>
            <a:off x="971550" y="6243533"/>
            <a:ext cx="5829300" cy="2869987"/>
          </a:xfrm>
        </p:spPr>
        <p:txBody>
          <a:bodyPr/>
          <a:lstStyle>
            <a:lvl1pPr marL="0" indent="0" algn="ctr">
              <a:buNone/>
              <a:defRPr sz="2040"/>
            </a:lvl1pPr>
            <a:lvl2pPr marL="388620" indent="0" algn="ctr">
              <a:buNone/>
              <a:defRPr sz="1700"/>
            </a:lvl2pPr>
            <a:lvl3pPr marL="777240" indent="0" algn="ctr">
              <a:buNone/>
              <a:defRPr sz="1530"/>
            </a:lvl3pPr>
            <a:lvl4pPr marL="1165860" indent="0" algn="ctr">
              <a:buNone/>
              <a:defRPr sz="1360"/>
            </a:lvl4pPr>
            <a:lvl5pPr marL="1554480" indent="0" algn="ctr">
              <a:buNone/>
              <a:defRPr sz="1360"/>
            </a:lvl5pPr>
            <a:lvl6pPr marL="1943100" indent="0" algn="ctr">
              <a:buNone/>
              <a:defRPr sz="1360"/>
            </a:lvl6pPr>
            <a:lvl7pPr marL="2331720" indent="0" algn="ctr">
              <a:buNone/>
              <a:defRPr sz="1360"/>
            </a:lvl7pPr>
            <a:lvl8pPr marL="2720340" indent="0" algn="ctr">
              <a:buNone/>
              <a:defRPr sz="1360"/>
            </a:lvl8pPr>
            <a:lvl9pPr marL="3108960" indent="0" algn="ctr">
              <a:buNone/>
              <a:defRPr sz="136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A13BA33-A301-4058-A817-85B3BE03DF31}" type="datetimeFigureOut">
              <a:rPr lang="en-PH" smtClean="0"/>
              <a:t>09/04/2022</a:t>
            </a:fld>
            <a:endParaRPr lang="en-PH"/>
          </a:p>
        </p:txBody>
      </p:sp>
      <p:sp>
        <p:nvSpPr>
          <p:cNvPr id="5" name="Footer Placeholder 4"/>
          <p:cNvSpPr>
            <a:spLocks noGrp="1"/>
          </p:cNvSpPr>
          <p:nvPr>
            <p:ph type="ftr" sz="quarter" idx="11"/>
          </p:nvPr>
        </p:nvSpPr>
        <p:spPr/>
        <p:txBody>
          <a:bodyPr/>
          <a:lstStyle/>
          <a:p>
            <a:endParaRPr lang="en-PH"/>
          </a:p>
        </p:txBody>
      </p:sp>
      <p:sp>
        <p:nvSpPr>
          <p:cNvPr id="6" name="Slide Number Placeholder 5"/>
          <p:cNvSpPr>
            <a:spLocks noGrp="1"/>
          </p:cNvSpPr>
          <p:nvPr>
            <p:ph type="sldNum" sz="quarter" idx="12"/>
          </p:nvPr>
        </p:nvSpPr>
        <p:spPr/>
        <p:txBody>
          <a:bodyPr/>
          <a:lstStyle/>
          <a:p>
            <a:fld id="{1FE2DB80-37C1-4440-A3C7-437248AD4F83}" type="slidenum">
              <a:rPr lang="en-PH" smtClean="0"/>
              <a:t>‹#›</a:t>
            </a:fld>
            <a:endParaRPr lang="en-PH"/>
          </a:p>
        </p:txBody>
      </p:sp>
    </p:spTree>
    <p:extLst>
      <p:ext uri="{BB962C8B-B14F-4D97-AF65-F5344CB8AC3E}">
        <p14:creationId xmlns:p14="http://schemas.microsoft.com/office/powerpoint/2010/main" val="41738580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A13BA33-A301-4058-A817-85B3BE03DF31}" type="datetimeFigureOut">
              <a:rPr lang="en-PH" smtClean="0"/>
              <a:t>09/04/2022</a:t>
            </a:fld>
            <a:endParaRPr lang="en-PH"/>
          </a:p>
        </p:txBody>
      </p:sp>
      <p:sp>
        <p:nvSpPr>
          <p:cNvPr id="5" name="Footer Placeholder 4"/>
          <p:cNvSpPr>
            <a:spLocks noGrp="1"/>
          </p:cNvSpPr>
          <p:nvPr>
            <p:ph type="ftr" sz="quarter" idx="11"/>
          </p:nvPr>
        </p:nvSpPr>
        <p:spPr/>
        <p:txBody>
          <a:bodyPr/>
          <a:lstStyle/>
          <a:p>
            <a:endParaRPr lang="en-PH"/>
          </a:p>
        </p:txBody>
      </p:sp>
      <p:sp>
        <p:nvSpPr>
          <p:cNvPr id="6" name="Slide Number Placeholder 5"/>
          <p:cNvSpPr>
            <a:spLocks noGrp="1"/>
          </p:cNvSpPr>
          <p:nvPr>
            <p:ph type="sldNum" sz="quarter" idx="12"/>
          </p:nvPr>
        </p:nvSpPr>
        <p:spPr/>
        <p:txBody>
          <a:bodyPr/>
          <a:lstStyle/>
          <a:p>
            <a:fld id="{1FE2DB80-37C1-4440-A3C7-437248AD4F83}" type="slidenum">
              <a:rPr lang="en-PH" smtClean="0"/>
              <a:t>‹#›</a:t>
            </a:fld>
            <a:endParaRPr lang="en-PH"/>
          </a:p>
        </p:txBody>
      </p:sp>
    </p:spTree>
    <p:extLst>
      <p:ext uri="{BB962C8B-B14F-4D97-AF65-F5344CB8AC3E}">
        <p14:creationId xmlns:p14="http://schemas.microsoft.com/office/powerpoint/2010/main" val="15063373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0305" y="2963549"/>
            <a:ext cx="6703695" cy="4944744"/>
          </a:xfrm>
        </p:spPr>
        <p:txBody>
          <a:bodyPr anchor="b"/>
          <a:lstStyle>
            <a:lvl1pPr>
              <a:defRPr sz="5100"/>
            </a:lvl1pPr>
          </a:lstStyle>
          <a:p>
            <a:r>
              <a:rPr lang="en-US"/>
              <a:t>Click to edit Master title style</a:t>
            </a:r>
            <a:endParaRPr lang="en-US" dirty="0"/>
          </a:p>
        </p:txBody>
      </p:sp>
      <p:sp>
        <p:nvSpPr>
          <p:cNvPr id="3" name="Text Placeholder 2"/>
          <p:cNvSpPr>
            <a:spLocks noGrp="1"/>
          </p:cNvSpPr>
          <p:nvPr>
            <p:ph type="body" idx="1"/>
          </p:nvPr>
        </p:nvSpPr>
        <p:spPr>
          <a:xfrm>
            <a:off x="530305" y="7955072"/>
            <a:ext cx="6703695" cy="2600324"/>
          </a:xfrm>
        </p:spPr>
        <p:txBody>
          <a:bodyPr/>
          <a:lstStyle>
            <a:lvl1pPr marL="0" indent="0">
              <a:buNone/>
              <a:defRPr sz="2040">
                <a:solidFill>
                  <a:schemeClr val="tx1"/>
                </a:solidFill>
              </a:defRPr>
            </a:lvl1pPr>
            <a:lvl2pPr marL="388620" indent="0">
              <a:buNone/>
              <a:defRPr sz="1700">
                <a:solidFill>
                  <a:schemeClr val="tx1">
                    <a:tint val="75000"/>
                  </a:schemeClr>
                </a:solidFill>
              </a:defRPr>
            </a:lvl2pPr>
            <a:lvl3pPr marL="777240" indent="0">
              <a:buNone/>
              <a:defRPr sz="1530">
                <a:solidFill>
                  <a:schemeClr val="tx1">
                    <a:tint val="75000"/>
                  </a:schemeClr>
                </a:solidFill>
              </a:defRPr>
            </a:lvl3pPr>
            <a:lvl4pPr marL="1165860" indent="0">
              <a:buNone/>
              <a:defRPr sz="1360">
                <a:solidFill>
                  <a:schemeClr val="tx1">
                    <a:tint val="75000"/>
                  </a:schemeClr>
                </a:solidFill>
              </a:defRPr>
            </a:lvl4pPr>
            <a:lvl5pPr marL="1554480" indent="0">
              <a:buNone/>
              <a:defRPr sz="1360">
                <a:solidFill>
                  <a:schemeClr val="tx1">
                    <a:tint val="75000"/>
                  </a:schemeClr>
                </a:solidFill>
              </a:defRPr>
            </a:lvl5pPr>
            <a:lvl6pPr marL="1943100" indent="0">
              <a:buNone/>
              <a:defRPr sz="1360">
                <a:solidFill>
                  <a:schemeClr val="tx1">
                    <a:tint val="75000"/>
                  </a:schemeClr>
                </a:solidFill>
              </a:defRPr>
            </a:lvl6pPr>
            <a:lvl7pPr marL="2331720" indent="0">
              <a:buNone/>
              <a:defRPr sz="1360">
                <a:solidFill>
                  <a:schemeClr val="tx1">
                    <a:tint val="75000"/>
                  </a:schemeClr>
                </a:solidFill>
              </a:defRPr>
            </a:lvl7pPr>
            <a:lvl8pPr marL="2720340" indent="0">
              <a:buNone/>
              <a:defRPr sz="1360">
                <a:solidFill>
                  <a:schemeClr val="tx1">
                    <a:tint val="75000"/>
                  </a:schemeClr>
                </a:solidFill>
              </a:defRPr>
            </a:lvl8pPr>
            <a:lvl9pPr marL="3108960" indent="0">
              <a:buNone/>
              <a:defRPr sz="136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A13BA33-A301-4058-A817-85B3BE03DF31}" type="datetimeFigureOut">
              <a:rPr lang="en-PH" smtClean="0"/>
              <a:t>09/04/2022</a:t>
            </a:fld>
            <a:endParaRPr lang="en-PH"/>
          </a:p>
        </p:txBody>
      </p:sp>
      <p:sp>
        <p:nvSpPr>
          <p:cNvPr id="5" name="Footer Placeholder 4"/>
          <p:cNvSpPr>
            <a:spLocks noGrp="1"/>
          </p:cNvSpPr>
          <p:nvPr>
            <p:ph type="ftr" sz="quarter" idx="11"/>
          </p:nvPr>
        </p:nvSpPr>
        <p:spPr/>
        <p:txBody>
          <a:bodyPr/>
          <a:lstStyle/>
          <a:p>
            <a:endParaRPr lang="en-PH"/>
          </a:p>
        </p:txBody>
      </p:sp>
      <p:sp>
        <p:nvSpPr>
          <p:cNvPr id="6" name="Slide Number Placeholder 5"/>
          <p:cNvSpPr>
            <a:spLocks noGrp="1"/>
          </p:cNvSpPr>
          <p:nvPr>
            <p:ph type="sldNum" sz="quarter" idx="12"/>
          </p:nvPr>
        </p:nvSpPr>
        <p:spPr/>
        <p:txBody>
          <a:bodyPr/>
          <a:lstStyle/>
          <a:p>
            <a:fld id="{1FE2DB80-37C1-4440-A3C7-437248AD4F83}" type="slidenum">
              <a:rPr lang="en-PH" smtClean="0"/>
              <a:t>‹#›</a:t>
            </a:fld>
            <a:endParaRPr lang="en-PH"/>
          </a:p>
        </p:txBody>
      </p:sp>
    </p:spTree>
    <p:extLst>
      <p:ext uri="{BB962C8B-B14F-4D97-AF65-F5344CB8AC3E}">
        <p14:creationId xmlns:p14="http://schemas.microsoft.com/office/powerpoint/2010/main" val="595169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534353" y="3164417"/>
            <a:ext cx="3303270" cy="75423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934778" y="3164417"/>
            <a:ext cx="3303270" cy="75423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A13BA33-A301-4058-A817-85B3BE03DF31}" type="datetimeFigureOut">
              <a:rPr lang="en-PH" smtClean="0"/>
              <a:t>09/04/2022</a:t>
            </a:fld>
            <a:endParaRPr lang="en-PH"/>
          </a:p>
        </p:txBody>
      </p:sp>
      <p:sp>
        <p:nvSpPr>
          <p:cNvPr id="6" name="Footer Placeholder 5"/>
          <p:cNvSpPr>
            <a:spLocks noGrp="1"/>
          </p:cNvSpPr>
          <p:nvPr>
            <p:ph type="ftr" sz="quarter" idx="11"/>
          </p:nvPr>
        </p:nvSpPr>
        <p:spPr/>
        <p:txBody>
          <a:bodyPr/>
          <a:lstStyle/>
          <a:p>
            <a:endParaRPr lang="en-PH"/>
          </a:p>
        </p:txBody>
      </p:sp>
      <p:sp>
        <p:nvSpPr>
          <p:cNvPr id="7" name="Slide Number Placeholder 6"/>
          <p:cNvSpPr>
            <a:spLocks noGrp="1"/>
          </p:cNvSpPr>
          <p:nvPr>
            <p:ph type="sldNum" sz="quarter" idx="12"/>
          </p:nvPr>
        </p:nvSpPr>
        <p:spPr/>
        <p:txBody>
          <a:bodyPr/>
          <a:lstStyle/>
          <a:p>
            <a:fld id="{1FE2DB80-37C1-4440-A3C7-437248AD4F83}" type="slidenum">
              <a:rPr lang="en-PH" smtClean="0"/>
              <a:t>‹#›</a:t>
            </a:fld>
            <a:endParaRPr lang="en-PH"/>
          </a:p>
        </p:txBody>
      </p:sp>
    </p:spTree>
    <p:extLst>
      <p:ext uri="{BB962C8B-B14F-4D97-AF65-F5344CB8AC3E}">
        <p14:creationId xmlns:p14="http://schemas.microsoft.com/office/powerpoint/2010/main" val="36829951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5365" y="632886"/>
            <a:ext cx="6703695" cy="2297643"/>
          </a:xfrm>
        </p:spPr>
        <p:txBody>
          <a:bodyPr/>
          <a:lstStyle/>
          <a:p>
            <a:r>
              <a:rPr lang="en-US"/>
              <a:t>Click to edit Master title style</a:t>
            </a:r>
            <a:endParaRPr lang="en-US" dirty="0"/>
          </a:p>
        </p:txBody>
      </p:sp>
      <p:sp>
        <p:nvSpPr>
          <p:cNvPr id="3" name="Text Placeholder 2"/>
          <p:cNvSpPr>
            <a:spLocks noGrp="1"/>
          </p:cNvSpPr>
          <p:nvPr>
            <p:ph type="body" idx="1"/>
          </p:nvPr>
        </p:nvSpPr>
        <p:spPr>
          <a:xfrm>
            <a:off x="535366" y="2914016"/>
            <a:ext cx="3288089" cy="1428114"/>
          </a:xfrm>
        </p:spPr>
        <p:txBody>
          <a:bodyPr anchor="b"/>
          <a:lstStyle>
            <a:lvl1pPr marL="0" indent="0">
              <a:buNone/>
              <a:defRPr sz="2040" b="1"/>
            </a:lvl1pPr>
            <a:lvl2pPr marL="388620" indent="0">
              <a:buNone/>
              <a:defRPr sz="1700" b="1"/>
            </a:lvl2pPr>
            <a:lvl3pPr marL="777240" indent="0">
              <a:buNone/>
              <a:defRPr sz="1530" b="1"/>
            </a:lvl3pPr>
            <a:lvl4pPr marL="1165860" indent="0">
              <a:buNone/>
              <a:defRPr sz="1360" b="1"/>
            </a:lvl4pPr>
            <a:lvl5pPr marL="1554480" indent="0">
              <a:buNone/>
              <a:defRPr sz="1360" b="1"/>
            </a:lvl5pPr>
            <a:lvl6pPr marL="1943100" indent="0">
              <a:buNone/>
              <a:defRPr sz="1360" b="1"/>
            </a:lvl6pPr>
            <a:lvl7pPr marL="2331720" indent="0">
              <a:buNone/>
              <a:defRPr sz="1360" b="1"/>
            </a:lvl7pPr>
            <a:lvl8pPr marL="2720340" indent="0">
              <a:buNone/>
              <a:defRPr sz="1360" b="1"/>
            </a:lvl8pPr>
            <a:lvl9pPr marL="3108960" indent="0">
              <a:buNone/>
              <a:defRPr sz="1360" b="1"/>
            </a:lvl9pPr>
          </a:lstStyle>
          <a:p>
            <a:pPr lvl="0"/>
            <a:r>
              <a:rPr lang="en-US"/>
              <a:t>Click to edit Master text styles</a:t>
            </a:r>
          </a:p>
        </p:txBody>
      </p:sp>
      <p:sp>
        <p:nvSpPr>
          <p:cNvPr id="4" name="Content Placeholder 3"/>
          <p:cNvSpPr>
            <a:spLocks noGrp="1"/>
          </p:cNvSpPr>
          <p:nvPr>
            <p:ph sz="half" idx="2"/>
          </p:nvPr>
        </p:nvSpPr>
        <p:spPr>
          <a:xfrm>
            <a:off x="535366" y="4342130"/>
            <a:ext cx="3288089" cy="63866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934778" y="2914016"/>
            <a:ext cx="3304282" cy="1428114"/>
          </a:xfrm>
        </p:spPr>
        <p:txBody>
          <a:bodyPr anchor="b"/>
          <a:lstStyle>
            <a:lvl1pPr marL="0" indent="0">
              <a:buNone/>
              <a:defRPr sz="2040" b="1"/>
            </a:lvl1pPr>
            <a:lvl2pPr marL="388620" indent="0">
              <a:buNone/>
              <a:defRPr sz="1700" b="1"/>
            </a:lvl2pPr>
            <a:lvl3pPr marL="777240" indent="0">
              <a:buNone/>
              <a:defRPr sz="1530" b="1"/>
            </a:lvl3pPr>
            <a:lvl4pPr marL="1165860" indent="0">
              <a:buNone/>
              <a:defRPr sz="1360" b="1"/>
            </a:lvl4pPr>
            <a:lvl5pPr marL="1554480" indent="0">
              <a:buNone/>
              <a:defRPr sz="1360" b="1"/>
            </a:lvl5pPr>
            <a:lvl6pPr marL="1943100" indent="0">
              <a:buNone/>
              <a:defRPr sz="1360" b="1"/>
            </a:lvl6pPr>
            <a:lvl7pPr marL="2331720" indent="0">
              <a:buNone/>
              <a:defRPr sz="1360" b="1"/>
            </a:lvl7pPr>
            <a:lvl8pPr marL="2720340" indent="0">
              <a:buNone/>
              <a:defRPr sz="1360" b="1"/>
            </a:lvl8pPr>
            <a:lvl9pPr marL="3108960" indent="0">
              <a:buNone/>
              <a:defRPr sz="1360" b="1"/>
            </a:lvl9pPr>
          </a:lstStyle>
          <a:p>
            <a:pPr lvl="0"/>
            <a:r>
              <a:rPr lang="en-US"/>
              <a:t>Click to edit Master text styles</a:t>
            </a:r>
          </a:p>
        </p:txBody>
      </p:sp>
      <p:sp>
        <p:nvSpPr>
          <p:cNvPr id="6" name="Content Placeholder 5"/>
          <p:cNvSpPr>
            <a:spLocks noGrp="1"/>
          </p:cNvSpPr>
          <p:nvPr>
            <p:ph sz="quarter" idx="4"/>
          </p:nvPr>
        </p:nvSpPr>
        <p:spPr>
          <a:xfrm>
            <a:off x="3934778" y="4342130"/>
            <a:ext cx="3304282" cy="63866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A13BA33-A301-4058-A817-85B3BE03DF31}" type="datetimeFigureOut">
              <a:rPr lang="en-PH" smtClean="0"/>
              <a:t>09/04/2022</a:t>
            </a:fld>
            <a:endParaRPr lang="en-PH"/>
          </a:p>
        </p:txBody>
      </p:sp>
      <p:sp>
        <p:nvSpPr>
          <p:cNvPr id="8" name="Footer Placeholder 7"/>
          <p:cNvSpPr>
            <a:spLocks noGrp="1"/>
          </p:cNvSpPr>
          <p:nvPr>
            <p:ph type="ftr" sz="quarter" idx="11"/>
          </p:nvPr>
        </p:nvSpPr>
        <p:spPr/>
        <p:txBody>
          <a:bodyPr/>
          <a:lstStyle/>
          <a:p>
            <a:endParaRPr lang="en-PH"/>
          </a:p>
        </p:txBody>
      </p:sp>
      <p:sp>
        <p:nvSpPr>
          <p:cNvPr id="9" name="Slide Number Placeholder 8"/>
          <p:cNvSpPr>
            <a:spLocks noGrp="1"/>
          </p:cNvSpPr>
          <p:nvPr>
            <p:ph type="sldNum" sz="quarter" idx="12"/>
          </p:nvPr>
        </p:nvSpPr>
        <p:spPr/>
        <p:txBody>
          <a:bodyPr/>
          <a:lstStyle/>
          <a:p>
            <a:fld id="{1FE2DB80-37C1-4440-A3C7-437248AD4F83}" type="slidenum">
              <a:rPr lang="en-PH" smtClean="0"/>
              <a:t>‹#›</a:t>
            </a:fld>
            <a:endParaRPr lang="en-PH"/>
          </a:p>
        </p:txBody>
      </p:sp>
    </p:spTree>
    <p:extLst>
      <p:ext uri="{BB962C8B-B14F-4D97-AF65-F5344CB8AC3E}">
        <p14:creationId xmlns:p14="http://schemas.microsoft.com/office/powerpoint/2010/main" val="39591649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A13BA33-A301-4058-A817-85B3BE03DF31}" type="datetimeFigureOut">
              <a:rPr lang="en-PH" smtClean="0"/>
              <a:t>09/04/2022</a:t>
            </a:fld>
            <a:endParaRPr lang="en-PH"/>
          </a:p>
        </p:txBody>
      </p:sp>
      <p:sp>
        <p:nvSpPr>
          <p:cNvPr id="4" name="Footer Placeholder 3"/>
          <p:cNvSpPr>
            <a:spLocks noGrp="1"/>
          </p:cNvSpPr>
          <p:nvPr>
            <p:ph type="ftr" sz="quarter" idx="11"/>
          </p:nvPr>
        </p:nvSpPr>
        <p:spPr/>
        <p:txBody>
          <a:bodyPr/>
          <a:lstStyle/>
          <a:p>
            <a:endParaRPr lang="en-PH"/>
          </a:p>
        </p:txBody>
      </p:sp>
      <p:sp>
        <p:nvSpPr>
          <p:cNvPr id="5" name="Slide Number Placeholder 4"/>
          <p:cNvSpPr>
            <a:spLocks noGrp="1"/>
          </p:cNvSpPr>
          <p:nvPr>
            <p:ph type="sldNum" sz="quarter" idx="12"/>
          </p:nvPr>
        </p:nvSpPr>
        <p:spPr/>
        <p:txBody>
          <a:bodyPr/>
          <a:lstStyle/>
          <a:p>
            <a:fld id="{1FE2DB80-37C1-4440-A3C7-437248AD4F83}" type="slidenum">
              <a:rPr lang="en-PH" smtClean="0"/>
              <a:t>‹#›</a:t>
            </a:fld>
            <a:endParaRPr lang="en-PH"/>
          </a:p>
        </p:txBody>
      </p:sp>
    </p:spTree>
    <p:extLst>
      <p:ext uri="{BB962C8B-B14F-4D97-AF65-F5344CB8AC3E}">
        <p14:creationId xmlns:p14="http://schemas.microsoft.com/office/powerpoint/2010/main" val="28330476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A13BA33-A301-4058-A817-85B3BE03DF31}" type="datetimeFigureOut">
              <a:rPr lang="en-PH" smtClean="0"/>
              <a:t>09/04/2022</a:t>
            </a:fld>
            <a:endParaRPr lang="en-PH"/>
          </a:p>
        </p:txBody>
      </p:sp>
      <p:sp>
        <p:nvSpPr>
          <p:cNvPr id="3" name="Footer Placeholder 2"/>
          <p:cNvSpPr>
            <a:spLocks noGrp="1"/>
          </p:cNvSpPr>
          <p:nvPr>
            <p:ph type="ftr" sz="quarter" idx="11"/>
          </p:nvPr>
        </p:nvSpPr>
        <p:spPr/>
        <p:txBody>
          <a:bodyPr/>
          <a:lstStyle/>
          <a:p>
            <a:endParaRPr lang="en-PH"/>
          </a:p>
        </p:txBody>
      </p:sp>
      <p:sp>
        <p:nvSpPr>
          <p:cNvPr id="4" name="Slide Number Placeholder 3"/>
          <p:cNvSpPr>
            <a:spLocks noGrp="1"/>
          </p:cNvSpPr>
          <p:nvPr>
            <p:ph type="sldNum" sz="quarter" idx="12"/>
          </p:nvPr>
        </p:nvSpPr>
        <p:spPr/>
        <p:txBody>
          <a:bodyPr/>
          <a:lstStyle/>
          <a:p>
            <a:fld id="{1FE2DB80-37C1-4440-A3C7-437248AD4F83}" type="slidenum">
              <a:rPr lang="en-PH" smtClean="0"/>
              <a:t>‹#›</a:t>
            </a:fld>
            <a:endParaRPr lang="en-PH"/>
          </a:p>
        </p:txBody>
      </p:sp>
    </p:spTree>
    <p:extLst>
      <p:ext uri="{BB962C8B-B14F-4D97-AF65-F5344CB8AC3E}">
        <p14:creationId xmlns:p14="http://schemas.microsoft.com/office/powerpoint/2010/main" val="13663865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5365" y="792480"/>
            <a:ext cx="2506801" cy="2773680"/>
          </a:xfrm>
        </p:spPr>
        <p:txBody>
          <a:bodyPr anchor="b"/>
          <a:lstStyle>
            <a:lvl1pPr>
              <a:defRPr sz="2720"/>
            </a:lvl1pPr>
          </a:lstStyle>
          <a:p>
            <a:r>
              <a:rPr lang="en-US"/>
              <a:t>Click to edit Master title style</a:t>
            </a:r>
            <a:endParaRPr lang="en-US" dirty="0"/>
          </a:p>
        </p:txBody>
      </p:sp>
      <p:sp>
        <p:nvSpPr>
          <p:cNvPr id="3" name="Content Placeholder 2"/>
          <p:cNvSpPr>
            <a:spLocks noGrp="1"/>
          </p:cNvSpPr>
          <p:nvPr>
            <p:ph idx="1"/>
          </p:nvPr>
        </p:nvSpPr>
        <p:spPr>
          <a:xfrm>
            <a:off x="3304282" y="1711539"/>
            <a:ext cx="3934778" cy="8447617"/>
          </a:xfrm>
        </p:spPr>
        <p:txBody>
          <a:bodyPr/>
          <a:lstStyle>
            <a:lvl1pPr>
              <a:defRPr sz="2720"/>
            </a:lvl1pPr>
            <a:lvl2pPr>
              <a:defRPr sz="2380"/>
            </a:lvl2pPr>
            <a:lvl3pPr>
              <a:defRPr sz="2040"/>
            </a:lvl3pPr>
            <a:lvl4pPr>
              <a:defRPr sz="1700"/>
            </a:lvl4pPr>
            <a:lvl5pPr>
              <a:defRPr sz="1700"/>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35365" y="3566160"/>
            <a:ext cx="2506801" cy="6606753"/>
          </a:xfrm>
        </p:spPr>
        <p:txBody>
          <a:bodyPr/>
          <a:lstStyle>
            <a:lvl1pPr marL="0" indent="0">
              <a:buNone/>
              <a:defRPr sz="1360"/>
            </a:lvl1pPr>
            <a:lvl2pPr marL="388620" indent="0">
              <a:buNone/>
              <a:defRPr sz="1190"/>
            </a:lvl2pPr>
            <a:lvl3pPr marL="777240" indent="0">
              <a:buNone/>
              <a:defRPr sz="1020"/>
            </a:lvl3pPr>
            <a:lvl4pPr marL="1165860" indent="0">
              <a:buNone/>
              <a:defRPr sz="850"/>
            </a:lvl4pPr>
            <a:lvl5pPr marL="1554480" indent="0">
              <a:buNone/>
              <a:defRPr sz="850"/>
            </a:lvl5pPr>
            <a:lvl6pPr marL="1943100" indent="0">
              <a:buNone/>
              <a:defRPr sz="850"/>
            </a:lvl6pPr>
            <a:lvl7pPr marL="2331720" indent="0">
              <a:buNone/>
              <a:defRPr sz="850"/>
            </a:lvl7pPr>
            <a:lvl8pPr marL="2720340" indent="0">
              <a:buNone/>
              <a:defRPr sz="850"/>
            </a:lvl8pPr>
            <a:lvl9pPr marL="3108960" indent="0">
              <a:buNone/>
              <a:defRPr sz="850"/>
            </a:lvl9pPr>
          </a:lstStyle>
          <a:p>
            <a:pPr lvl="0"/>
            <a:r>
              <a:rPr lang="en-US"/>
              <a:t>Click to edit Master text styles</a:t>
            </a:r>
          </a:p>
        </p:txBody>
      </p:sp>
      <p:sp>
        <p:nvSpPr>
          <p:cNvPr id="5" name="Date Placeholder 4"/>
          <p:cNvSpPr>
            <a:spLocks noGrp="1"/>
          </p:cNvSpPr>
          <p:nvPr>
            <p:ph type="dt" sz="half" idx="10"/>
          </p:nvPr>
        </p:nvSpPr>
        <p:spPr/>
        <p:txBody>
          <a:bodyPr/>
          <a:lstStyle/>
          <a:p>
            <a:fld id="{8A13BA33-A301-4058-A817-85B3BE03DF31}" type="datetimeFigureOut">
              <a:rPr lang="en-PH" smtClean="0"/>
              <a:t>09/04/2022</a:t>
            </a:fld>
            <a:endParaRPr lang="en-PH"/>
          </a:p>
        </p:txBody>
      </p:sp>
      <p:sp>
        <p:nvSpPr>
          <p:cNvPr id="6" name="Footer Placeholder 5"/>
          <p:cNvSpPr>
            <a:spLocks noGrp="1"/>
          </p:cNvSpPr>
          <p:nvPr>
            <p:ph type="ftr" sz="quarter" idx="11"/>
          </p:nvPr>
        </p:nvSpPr>
        <p:spPr/>
        <p:txBody>
          <a:bodyPr/>
          <a:lstStyle/>
          <a:p>
            <a:endParaRPr lang="en-PH"/>
          </a:p>
        </p:txBody>
      </p:sp>
      <p:sp>
        <p:nvSpPr>
          <p:cNvPr id="7" name="Slide Number Placeholder 6"/>
          <p:cNvSpPr>
            <a:spLocks noGrp="1"/>
          </p:cNvSpPr>
          <p:nvPr>
            <p:ph type="sldNum" sz="quarter" idx="12"/>
          </p:nvPr>
        </p:nvSpPr>
        <p:spPr/>
        <p:txBody>
          <a:bodyPr/>
          <a:lstStyle/>
          <a:p>
            <a:fld id="{1FE2DB80-37C1-4440-A3C7-437248AD4F83}" type="slidenum">
              <a:rPr lang="en-PH" smtClean="0"/>
              <a:t>‹#›</a:t>
            </a:fld>
            <a:endParaRPr lang="en-PH"/>
          </a:p>
        </p:txBody>
      </p:sp>
    </p:spTree>
    <p:extLst>
      <p:ext uri="{BB962C8B-B14F-4D97-AF65-F5344CB8AC3E}">
        <p14:creationId xmlns:p14="http://schemas.microsoft.com/office/powerpoint/2010/main" val="42060635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5365" y="792480"/>
            <a:ext cx="2506801" cy="2773680"/>
          </a:xfrm>
        </p:spPr>
        <p:txBody>
          <a:bodyPr anchor="b"/>
          <a:lstStyle>
            <a:lvl1pPr>
              <a:defRPr sz="2720"/>
            </a:lvl1pPr>
          </a:lstStyle>
          <a:p>
            <a:r>
              <a:rPr lang="en-US"/>
              <a:t>Click to edit Master title style</a:t>
            </a:r>
            <a:endParaRPr lang="en-US" dirty="0"/>
          </a:p>
        </p:txBody>
      </p:sp>
      <p:sp>
        <p:nvSpPr>
          <p:cNvPr id="3" name="Picture Placeholder 2"/>
          <p:cNvSpPr>
            <a:spLocks noGrp="1" noChangeAspect="1"/>
          </p:cNvSpPr>
          <p:nvPr>
            <p:ph type="pic" idx="1"/>
          </p:nvPr>
        </p:nvSpPr>
        <p:spPr>
          <a:xfrm>
            <a:off x="3304282" y="1711539"/>
            <a:ext cx="3934778" cy="8447617"/>
          </a:xfrm>
        </p:spPr>
        <p:txBody>
          <a:bodyPr anchor="t"/>
          <a:lstStyle>
            <a:lvl1pPr marL="0" indent="0">
              <a:buNone/>
              <a:defRPr sz="2720"/>
            </a:lvl1pPr>
            <a:lvl2pPr marL="388620" indent="0">
              <a:buNone/>
              <a:defRPr sz="2380"/>
            </a:lvl2pPr>
            <a:lvl3pPr marL="777240" indent="0">
              <a:buNone/>
              <a:defRPr sz="2040"/>
            </a:lvl3pPr>
            <a:lvl4pPr marL="1165860" indent="0">
              <a:buNone/>
              <a:defRPr sz="1700"/>
            </a:lvl4pPr>
            <a:lvl5pPr marL="1554480" indent="0">
              <a:buNone/>
              <a:defRPr sz="1700"/>
            </a:lvl5pPr>
            <a:lvl6pPr marL="1943100" indent="0">
              <a:buNone/>
              <a:defRPr sz="1700"/>
            </a:lvl6pPr>
            <a:lvl7pPr marL="2331720" indent="0">
              <a:buNone/>
              <a:defRPr sz="1700"/>
            </a:lvl7pPr>
            <a:lvl8pPr marL="2720340" indent="0">
              <a:buNone/>
              <a:defRPr sz="1700"/>
            </a:lvl8pPr>
            <a:lvl9pPr marL="3108960" indent="0">
              <a:buNone/>
              <a:defRPr sz="1700"/>
            </a:lvl9pPr>
          </a:lstStyle>
          <a:p>
            <a:r>
              <a:rPr lang="en-US"/>
              <a:t>Click icon to add picture</a:t>
            </a:r>
            <a:endParaRPr lang="en-US" dirty="0"/>
          </a:p>
        </p:txBody>
      </p:sp>
      <p:sp>
        <p:nvSpPr>
          <p:cNvPr id="4" name="Text Placeholder 3"/>
          <p:cNvSpPr>
            <a:spLocks noGrp="1"/>
          </p:cNvSpPr>
          <p:nvPr>
            <p:ph type="body" sz="half" idx="2"/>
          </p:nvPr>
        </p:nvSpPr>
        <p:spPr>
          <a:xfrm>
            <a:off x="535365" y="3566160"/>
            <a:ext cx="2506801" cy="6606753"/>
          </a:xfrm>
        </p:spPr>
        <p:txBody>
          <a:bodyPr/>
          <a:lstStyle>
            <a:lvl1pPr marL="0" indent="0">
              <a:buNone/>
              <a:defRPr sz="1360"/>
            </a:lvl1pPr>
            <a:lvl2pPr marL="388620" indent="0">
              <a:buNone/>
              <a:defRPr sz="1190"/>
            </a:lvl2pPr>
            <a:lvl3pPr marL="777240" indent="0">
              <a:buNone/>
              <a:defRPr sz="1020"/>
            </a:lvl3pPr>
            <a:lvl4pPr marL="1165860" indent="0">
              <a:buNone/>
              <a:defRPr sz="850"/>
            </a:lvl4pPr>
            <a:lvl5pPr marL="1554480" indent="0">
              <a:buNone/>
              <a:defRPr sz="850"/>
            </a:lvl5pPr>
            <a:lvl6pPr marL="1943100" indent="0">
              <a:buNone/>
              <a:defRPr sz="850"/>
            </a:lvl6pPr>
            <a:lvl7pPr marL="2331720" indent="0">
              <a:buNone/>
              <a:defRPr sz="850"/>
            </a:lvl7pPr>
            <a:lvl8pPr marL="2720340" indent="0">
              <a:buNone/>
              <a:defRPr sz="850"/>
            </a:lvl8pPr>
            <a:lvl9pPr marL="3108960" indent="0">
              <a:buNone/>
              <a:defRPr sz="850"/>
            </a:lvl9pPr>
          </a:lstStyle>
          <a:p>
            <a:pPr lvl="0"/>
            <a:r>
              <a:rPr lang="en-US"/>
              <a:t>Click to edit Master text styles</a:t>
            </a:r>
          </a:p>
        </p:txBody>
      </p:sp>
      <p:sp>
        <p:nvSpPr>
          <p:cNvPr id="5" name="Date Placeholder 4"/>
          <p:cNvSpPr>
            <a:spLocks noGrp="1"/>
          </p:cNvSpPr>
          <p:nvPr>
            <p:ph type="dt" sz="half" idx="10"/>
          </p:nvPr>
        </p:nvSpPr>
        <p:spPr/>
        <p:txBody>
          <a:bodyPr/>
          <a:lstStyle/>
          <a:p>
            <a:fld id="{8A13BA33-A301-4058-A817-85B3BE03DF31}" type="datetimeFigureOut">
              <a:rPr lang="en-PH" smtClean="0"/>
              <a:t>09/04/2022</a:t>
            </a:fld>
            <a:endParaRPr lang="en-PH"/>
          </a:p>
        </p:txBody>
      </p:sp>
      <p:sp>
        <p:nvSpPr>
          <p:cNvPr id="6" name="Footer Placeholder 5"/>
          <p:cNvSpPr>
            <a:spLocks noGrp="1"/>
          </p:cNvSpPr>
          <p:nvPr>
            <p:ph type="ftr" sz="quarter" idx="11"/>
          </p:nvPr>
        </p:nvSpPr>
        <p:spPr/>
        <p:txBody>
          <a:bodyPr/>
          <a:lstStyle/>
          <a:p>
            <a:endParaRPr lang="en-PH"/>
          </a:p>
        </p:txBody>
      </p:sp>
      <p:sp>
        <p:nvSpPr>
          <p:cNvPr id="7" name="Slide Number Placeholder 6"/>
          <p:cNvSpPr>
            <a:spLocks noGrp="1"/>
          </p:cNvSpPr>
          <p:nvPr>
            <p:ph type="sldNum" sz="quarter" idx="12"/>
          </p:nvPr>
        </p:nvSpPr>
        <p:spPr/>
        <p:txBody>
          <a:bodyPr/>
          <a:lstStyle/>
          <a:p>
            <a:fld id="{1FE2DB80-37C1-4440-A3C7-437248AD4F83}" type="slidenum">
              <a:rPr lang="en-PH" smtClean="0"/>
              <a:t>‹#›</a:t>
            </a:fld>
            <a:endParaRPr lang="en-PH"/>
          </a:p>
        </p:txBody>
      </p:sp>
    </p:spTree>
    <p:extLst>
      <p:ext uri="{BB962C8B-B14F-4D97-AF65-F5344CB8AC3E}">
        <p14:creationId xmlns:p14="http://schemas.microsoft.com/office/powerpoint/2010/main" val="38833024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A13BA33-A301-4058-A817-85B3BE03DF31}" type="datetimeFigureOut">
              <a:rPr lang="en-PH" smtClean="0"/>
              <a:t>09/04/2022</a:t>
            </a:fld>
            <a:endParaRPr lang="en-PH"/>
          </a:p>
        </p:txBody>
      </p:sp>
      <p:sp>
        <p:nvSpPr>
          <p:cNvPr id="5" name="Footer Placeholder 4"/>
          <p:cNvSpPr>
            <a:spLocks noGrp="1"/>
          </p:cNvSpPr>
          <p:nvPr>
            <p:ph type="ftr" sz="quarter" idx="11"/>
          </p:nvPr>
        </p:nvSpPr>
        <p:spPr/>
        <p:txBody>
          <a:bodyPr/>
          <a:lstStyle/>
          <a:p>
            <a:endParaRPr lang="en-PH"/>
          </a:p>
        </p:txBody>
      </p:sp>
      <p:sp>
        <p:nvSpPr>
          <p:cNvPr id="6" name="Slide Number Placeholder 5"/>
          <p:cNvSpPr>
            <a:spLocks noGrp="1"/>
          </p:cNvSpPr>
          <p:nvPr>
            <p:ph type="sldNum" sz="quarter" idx="12"/>
          </p:nvPr>
        </p:nvSpPr>
        <p:spPr/>
        <p:txBody>
          <a:bodyPr/>
          <a:lstStyle/>
          <a:p>
            <a:fld id="{1FE2DB80-37C1-4440-A3C7-437248AD4F83}" type="slidenum">
              <a:rPr lang="en-PH" smtClean="0"/>
              <a:t>‹#›</a:t>
            </a:fld>
            <a:endParaRPr lang="en-PH"/>
          </a:p>
        </p:txBody>
      </p:sp>
    </p:spTree>
    <p:extLst>
      <p:ext uri="{BB962C8B-B14F-4D97-AF65-F5344CB8AC3E}">
        <p14:creationId xmlns:p14="http://schemas.microsoft.com/office/powerpoint/2010/main" val="20447877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562124" y="632883"/>
            <a:ext cx="1675924" cy="1007385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534353" y="632883"/>
            <a:ext cx="4930616" cy="1007385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A13BA33-A301-4058-A817-85B3BE03DF31}" type="datetimeFigureOut">
              <a:rPr lang="en-PH" smtClean="0"/>
              <a:t>09/04/2022</a:t>
            </a:fld>
            <a:endParaRPr lang="en-PH"/>
          </a:p>
        </p:txBody>
      </p:sp>
      <p:sp>
        <p:nvSpPr>
          <p:cNvPr id="5" name="Footer Placeholder 4"/>
          <p:cNvSpPr>
            <a:spLocks noGrp="1"/>
          </p:cNvSpPr>
          <p:nvPr>
            <p:ph type="ftr" sz="quarter" idx="11"/>
          </p:nvPr>
        </p:nvSpPr>
        <p:spPr/>
        <p:txBody>
          <a:bodyPr/>
          <a:lstStyle/>
          <a:p>
            <a:endParaRPr lang="en-PH"/>
          </a:p>
        </p:txBody>
      </p:sp>
      <p:sp>
        <p:nvSpPr>
          <p:cNvPr id="6" name="Slide Number Placeholder 5"/>
          <p:cNvSpPr>
            <a:spLocks noGrp="1"/>
          </p:cNvSpPr>
          <p:nvPr>
            <p:ph type="sldNum" sz="quarter" idx="12"/>
          </p:nvPr>
        </p:nvSpPr>
        <p:spPr/>
        <p:txBody>
          <a:bodyPr/>
          <a:lstStyle/>
          <a:p>
            <a:fld id="{1FE2DB80-37C1-4440-A3C7-437248AD4F83}" type="slidenum">
              <a:rPr lang="en-PH" smtClean="0"/>
              <a:t>‹#›</a:t>
            </a:fld>
            <a:endParaRPr lang="en-PH"/>
          </a:p>
        </p:txBody>
      </p:sp>
    </p:spTree>
    <p:extLst>
      <p:ext uri="{BB962C8B-B14F-4D97-AF65-F5344CB8AC3E}">
        <p14:creationId xmlns:p14="http://schemas.microsoft.com/office/powerpoint/2010/main" val="11635452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34353" y="632886"/>
            <a:ext cx="6703695" cy="229764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534353" y="3164417"/>
            <a:ext cx="6703695" cy="754231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34353" y="11017676"/>
            <a:ext cx="1748790" cy="632883"/>
          </a:xfrm>
          <a:prstGeom prst="rect">
            <a:avLst/>
          </a:prstGeom>
        </p:spPr>
        <p:txBody>
          <a:bodyPr vert="horz" lIns="91440" tIns="45720" rIns="91440" bIns="45720" rtlCol="0" anchor="ctr"/>
          <a:lstStyle>
            <a:lvl1pPr algn="l">
              <a:defRPr sz="1020">
                <a:solidFill>
                  <a:schemeClr val="tx1">
                    <a:tint val="75000"/>
                  </a:schemeClr>
                </a:solidFill>
              </a:defRPr>
            </a:lvl1pPr>
          </a:lstStyle>
          <a:p>
            <a:fld id="{8A13BA33-A301-4058-A817-85B3BE03DF31}" type="datetimeFigureOut">
              <a:rPr lang="en-PH" smtClean="0"/>
              <a:t>09/04/2022</a:t>
            </a:fld>
            <a:endParaRPr lang="en-PH"/>
          </a:p>
        </p:txBody>
      </p:sp>
      <p:sp>
        <p:nvSpPr>
          <p:cNvPr id="5" name="Footer Placeholder 4"/>
          <p:cNvSpPr>
            <a:spLocks noGrp="1"/>
          </p:cNvSpPr>
          <p:nvPr>
            <p:ph type="ftr" sz="quarter" idx="3"/>
          </p:nvPr>
        </p:nvSpPr>
        <p:spPr>
          <a:xfrm>
            <a:off x="2574608" y="11017676"/>
            <a:ext cx="2623185" cy="632883"/>
          </a:xfrm>
          <a:prstGeom prst="rect">
            <a:avLst/>
          </a:prstGeom>
        </p:spPr>
        <p:txBody>
          <a:bodyPr vert="horz" lIns="91440" tIns="45720" rIns="91440" bIns="45720" rtlCol="0" anchor="ctr"/>
          <a:lstStyle>
            <a:lvl1pPr algn="ctr">
              <a:defRPr sz="1020">
                <a:solidFill>
                  <a:schemeClr val="tx1">
                    <a:tint val="75000"/>
                  </a:schemeClr>
                </a:solidFill>
              </a:defRPr>
            </a:lvl1pPr>
          </a:lstStyle>
          <a:p>
            <a:endParaRPr lang="en-PH"/>
          </a:p>
        </p:txBody>
      </p:sp>
      <p:sp>
        <p:nvSpPr>
          <p:cNvPr id="6" name="Slide Number Placeholder 5"/>
          <p:cNvSpPr>
            <a:spLocks noGrp="1"/>
          </p:cNvSpPr>
          <p:nvPr>
            <p:ph type="sldNum" sz="quarter" idx="4"/>
          </p:nvPr>
        </p:nvSpPr>
        <p:spPr>
          <a:xfrm>
            <a:off x="5489258" y="11017676"/>
            <a:ext cx="1748790" cy="632883"/>
          </a:xfrm>
          <a:prstGeom prst="rect">
            <a:avLst/>
          </a:prstGeom>
        </p:spPr>
        <p:txBody>
          <a:bodyPr vert="horz" lIns="91440" tIns="45720" rIns="91440" bIns="45720" rtlCol="0" anchor="ctr"/>
          <a:lstStyle>
            <a:lvl1pPr algn="r">
              <a:defRPr sz="1020">
                <a:solidFill>
                  <a:schemeClr val="tx1">
                    <a:tint val="75000"/>
                  </a:schemeClr>
                </a:solidFill>
              </a:defRPr>
            </a:lvl1pPr>
          </a:lstStyle>
          <a:p>
            <a:fld id="{1FE2DB80-37C1-4440-A3C7-437248AD4F83}" type="slidenum">
              <a:rPr lang="en-PH" smtClean="0"/>
              <a:t>‹#›</a:t>
            </a:fld>
            <a:endParaRPr lang="en-PH"/>
          </a:p>
        </p:txBody>
      </p:sp>
    </p:spTree>
    <p:extLst>
      <p:ext uri="{BB962C8B-B14F-4D97-AF65-F5344CB8AC3E}">
        <p14:creationId xmlns:p14="http://schemas.microsoft.com/office/powerpoint/2010/main" val="285792156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777240" rtl="0" eaLnBrk="1" latinLnBrk="0" hangingPunct="1">
        <a:lnSpc>
          <a:spcPct val="90000"/>
        </a:lnSpc>
        <a:spcBef>
          <a:spcPct val="0"/>
        </a:spcBef>
        <a:buNone/>
        <a:defRPr sz="3740" kern="1200">
          <a:solidFill>
            <a:schemeClr val="tx1"/>
          </a:solidFill>
          <a:latin typeface="+mj-lt"/>
          <a:ea typeface="+mj-ea"/>
          <a:cs typeface="+mj-cs"/>
        </a:defRPr>
      </a:lvl1pPr>
    </p:titleStyle>
    <p:bodyStyle>
      <a:lvl1pPr marL="194310" indent="-194310" algn="l" defTabSz="777240" rtl="0" eaLnBrk="1" latinLnBrk="0" hangingPunct="1">
        <a:lnSpc>
          <a:spcPct val="90000"/>
        </a:lnSpc>
        <a:spcBef>
          <a:spcPts val="850"/>
        </a:spcBef>
        <a:buFont typeface="Arial" panose="020B0604020202020204" pitchFamily="34" charset="0"/>
        <a:buChar char="•"/>
        <a:defRPr sz="2380" kern="1200">
          <a:solidFill>
            <a:schemeClr val="tx1"/>
          </a:solidFill>
          <a:latin typeface="+mn-lt"/>
          <a:ea typeface="+mn-ea"/>
          <a:cs typeface="+mn-cs"/>
        </a:defRPr>
      </a:lvl1pPr>
      <a:lvl2pPr marL="582930" indent="-194310" algn="l" defTabSz="777240" rtl="0" eaLnBrk="1" latinLnBrk="0" hangingPunct="1">
        <a:lnSpc>
          <a:spcPct val="90000"/>
        </a:lnSpc>
        <a:spcBef>
          <a:spcPts val="425"/>
        </a:spcBef>
        <a:buFont typeface="Arial" panose="020B0604020202020204" pitchFamily="34" charset="0"/>
        <a:buChar char="•"/>
        <a:defRPr sz="2040" kern="1200">
          <a:solidFill>
            <a:schemeClr val="tx1"/>
          </a:solidFill>
          <a:latin typeface="+mn-lt"/>
          <a:ea typeface="+mn-ea"/>
          <a:cs typeface="+mn-cs"/>
        </a:defRPr>
      </a:lvl2pPr>
      <a:lvl3pPr marL="971550" indent="-194310" algn="l" defTabSz="777240" rtl="0" eaLnBrk="1" latinLnBrk="0" hangingPunct="1">
        <a:lnSpc>
          <a:spcPct val="90000"/>
        </a:lnSpc>
        <a:spcBef>
          <a:spcPts val="425"/>
        </a:spcBef>
        <a:buFont typeface="Arial" panose="020B0604020202020204" pitchFamily="34" charset="0"/>
        <a:buChar char="•"/>
        <a:defRPr sz="1700" kern="1200">
          <a:solidFill>
            <a:schemeClr val="tx1"/>
          </a:solidFill>
          <a:latin typeface="+mn-lt"/>
          <a:ea typeface="+mn-ea"/>
          <a:cs typeface="+mn-cs"/>
        </a:defRPr>
      </a:lvl3pPr>
      <a:lvl4pPr marL="136017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4pPr>
      <a:lvl5pPr marL="174879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5pPr>
      <a:lvl6pPr marL="213741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6pPr>
      <a:lvl7pPr marL="252603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7pPr>
      <a:lvl8pPr marL="291465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8pPr>
      <a:lvl9pPr marL="330327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9pPr>
    </p:bodyStyle>
    <p:otherStyle>
      <a:defPPr>
        <a:defRPr lang="en-US"/>
      </a:defPPr>
      <a:lvl1pPr marL="0" algn="l" defTabSz="777240" rtl="0" eaLnBrk="1" latinLnBrk="0" hangingPunct="1">
        <a:defRPr sz="1530" kern="1200">
          <a:solidFill>
            <a:schemeClr val="tx1"/>
          </a:solidFill>
          <a:latin typeface="+mn-lt"/>
          <a:ea typeface="+mn-ea"/>
          <a:cs typeface="+mn-cs"/>
        </a:defRPr>
      </a:lvl1pPr>
      <a:lvl2pPr marL="388620" algn="l" defTabSz="777240" rtl="0" eaLnBrk="1" latinLnBrk="0" hangingPunct="1">
        <a:defRPr sz="1530" kern="1200">
          <a:solidFill>
            <a:schemeClr val="tx1"/>
          </a:solidFill>
          <a:latin typeface="+mn-lt"/>
          <a:ea typeface="+mn-ea"/>
          <a:cs typeface="+mn-cs"/>
        </a:defRPr>
      </a:lvl2pPr>
      <a:lvl3pPr marL="777240" algn="l" defTabSz="777240" rtl="0" eaLnBrk="1" latinLnBrk="0" hangingPunct="1">
        <a:defRPr sz="1530" kern="1200">
          <a:solidFill>
            <a:schemeClr val="tx1"/>
          </a:solidFill>
          <a:latin typeface="+mn-lt"/>
          <a:ea typeface="+mn-ea"/>
          <a:cs typeface="+mn-cs"/>
        </a:defRPr>
      </a:lvl3pPr>
      <a:lvl4pPr marL="1165860" algn="l" defTabSz="777240" rtl="0" eaLnBrk="1" latinLnBrk="0" hangingPunct="1">
        <a:defRPr sz="1530" kern="1200">
          <a:solidFill>
            <a:schemeClr val="tx1"/>
          </a:solidFill>
          <a:latin typeface="+mn-lt"/>
          <a:ea typeface="+mn-ea"/>
          <a:cs typeface="+mn-cs"/>
        </a:defRPr>
      </a:lvl4pPr>
      <a:lvl5pPr marL="1554480" algn="l" defTabSz="777240" rtl="0" eaLnBrk="1" latinLnBrk="0" hangingPunct="1">
        <a:defRPr sz="1530" kern="1200">
          <a:solidFill>
            <a:schemeClr val="tx1"/>
          </a:solidFill>
          <a:latin typeface="+mn-lt"/>
          <a:ea typeface="+mn-ea"/>
          <a:cs typeface="+mn-cs"/>
        </a:defRPr>
      </a:lvl5pPr>
      <a:lvl6pPr marL="1943100" algn="l" defTabSz="777240" rtl="0" eaLnBrk="1" latinLnBrk="0" hangingPunct="1">
        <a:defRPr sz="1530" kern="1200">
          <a:solidFill>
            <a:schemeClr val="tx1"/>
          </a:solidFill>
          <a:latin typeface="+mn-lt"/>
          <a:ea typeface="+mn-ea"/>
          <a:cs typeface="+mn-cs"/>
        </a:defRPr>
      </a:lvl6pPr>
      <a:lvl7pPr marL="2331720" algn="l" defTabSz="777240" rtl="0" eaLnBrk="1" latinLnBrk="0" hangingPunct="1">
        <a:defRPr sz="1530" kern="1200">
          <a:solidFill>
            <a:schemeClr val="tx1"/>
          </a:solidFill>
          <a:latin typeface="+mn-lt"/>
          <a:ea typeface="+mn-ea"/>
          <a:cs typeface="+mn-cs"/>
        </a:defRPr>
      </a:lvl7pPr>
      <a:lvl8pPr marL="2720340" algn="l" defTabSz="777240" rtl="0" eaLnBrk="1" latinLnBrk="0" hangingPunct="1">
        <a:defRPr sz="1530" kern="1200">
          <a:solidFill>
            <a:schemeClr val="tx1"/>
          </a:solidFill>
          <a:latin typeface="+mn-lt"/>
          <a:ea typeface="+mn-ea"/>
          <a:cs typeface="+mn-cs"/>
        </a:defRPr>
      </a:lvl8pPr>
      <a:lvl9pPr marL="3108960" algn="l" defTabSz="777240" rtl="0" eaLnBrk="1" latinLnBrk="0" hangingPunct="1">
        <a:defRPr sz="153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4.sv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4.sv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4.sv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4.sv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4.sv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4.sv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4.sv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4.sv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4.sv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4.sv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4.sv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4.sv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4.sv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4.sv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4.sv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731439F-B4C8-4579-9C54-2D524AE950A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7772400" cy="11887199"/>
          </a:xfrm>
          <a:prstGeom prst="rect">
            <a:avLst/>
          </a:prstGeom>
          <a:blipFill dpi="0" rotWithShape="1">
            <a:blip r:embed="rId4">
              <a:alphaModFix amt="75000"/>
            </a:blip>
            <a:srcRect/>
            <a:stretch>
              <a:fillRect/>
            </a:stretch>
          </a:blipFill>
          <a:ln>
            <a:noFill/>
          </a:ln>
        </p:spPr>
      </p:pic>
      <p:sp>
        <p:nvSpPr>
          <p:cNvPr id="6" name="Title 5">
            <a:extLst>
              <a:ext uri="{FF2B5EF4-FFF2-40B4-BE49-F238E27FC236}">
                <a16:creationId xmlns:a16="http://schemas.microsoft.com/office/drawing/2014/main" id="{2B095EA3-299B-466B-9D48-B10FD59A5C69}"/>
              </a:ext>
            </a:extLst>
          </p:cNvPr>
          <p:cNvSpPr txBox="1">
            <a:spLocks/>
          </p:cNvSpPr>
          <p:nvPr/>
        </p:nvSpPr>
        <p:spPr>
          <a:xfrm>
            <a:off x="0" y="5153905"/>
            <a:ext cx="7772400" cy="1579388"/>
          </a:xfrm>
          <a:prstGeom prst="rect">
            <a:avLst/>
          </a:prstGeom>
        </p:spPr>
        <p:txBody>
          <a:bodyPr vert="horz" lIns="91440" tIns="45720" rIns="91440" bIns="45720" rtlCol="0" anchor="ctr">
            <a:noAutofit/>
          </a:bodyPr>
          <a:lstStyle>
            <a:lvl1pPr algn="l" defTabSz="777240" rtl="0" eaLnBrk="1" latinLnBrk="0" hangingPunct="1">
              <a:lnSpc>
                <a:spcPct val="90000"/>
              </a:lnSpc>
              <a:spcBef>
                <a:spcPct val="0"/>
              </a:spcBef>
              <a:buNone/>
              <a:defRPr sz="3740" kern="1200">
                <a:solidFill>
                  <a:schemeClr val="tx1"/>
                </a:solidFill>
                <a:latin typeface="+mj-lt"/>
                <a:ea typeface="+mj-ea"/>
                <a:cs typeface="+mj-cs"/>
              </a:defRPr>
            </a:lvl1pPr>
          </a:lstStyle>
          <a:p>
            <a:pPr algn="ctr"/>
            <a:r>
              <a:rPr lang="en-US" sz="6000" dirty="0">
                <a:latin typeface="Arial Black" panose="020B0A04020102020204" pitchFamily="34" charset="0"/>
              </a:rPr>
              <a:t>CITIZENS CHARTER</a:t>
            </a:r>
            <a:endParaRPr lang="en-PH" sz="6000" dirty="0">
              <a:latin typeface="Arial Black" panose="020B0A04020102020204" pitchFamily="34" charset="0"/>
            </a:endParaRPr>
          </a:p>
        </p:txBody>
      </p:sp>
    </p:spTree>
    <p:extLst>
      <p:ext uri="{BB962C8B-B14F-4D97-AF65-F5344CB8AC3E}">
        <p14:creationId xmlns:p14="http://schemas.microsoft.com/office/powerpoint/2010/main" val="42090683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D444F67-A366-41DC-A7DD-5B22A94A2CA4}"/>
              </a:ext>
            </a:extLst>
          </p:cNvPr>
          <p:cNvSpPr/>
          <p:nvPr/>
        </p:nvSpPr>
        <p:spPr>
          <a:xfrm>
            <a:off x="0" y="0"/>
            <a:ext cx="7772400" cy="11887199"/>
          </a:xfrm>
          <a:prstGeom prst="rect">
            <a:avLst/>
          </a:prstGeom>
          <a:blipFill dpi="0" rotWithShape="1">
            <a:blip r:embed="rId3">
              <a:alphaModFix amt="33000"/>
              <a:extLst>
                <a:ext uri="{96DAC541-7B7A-43D3-8B79-37D633B846F1}">
                  <asvg:svgBlip xmlns:asvg="http://schemas.microsoft.com/office/drawing/2016/SVG/main" r:embed="rId4"/>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5">
                  <a:alphaModFix amt="24000"/>
                </a:blip>
                <a:srcRect/>
                <a:stretch>
                  <a:fillRect/>
                </a:stretch>
              </a:blipFill>
            </a:endParaRPr>
          </a:p>
        </p:txBody>
      </p:sp>
      <p:graphicFrame>
        <p:nvGraphicFramePr>
          <p:cNvPr id="6" name="Content Placeholder 5">
            <a:extLst>
              <a:ext uri="{FF2B5EF4-FFF2-40B4-BE49-F238E27FC236}">
                <a16:creationId xmlns:a16="http://schemas.microsoft.com/office/drawing/2014/main" id="{AE58B770-F9F8-4303-94CA-D25CECC968F6}"/>
              </a:ext>
            </a:extLst>
          </p:cNvPr>
          <p:cNvGraphicFramePr>
            <a:graphicFrameLocks noGrp="1"/>
          </p:cNvGraphicFramePr>
          <p:nvPr>
            <p:ph idx="1"/>
            <p:extLst>
              <p:ext uri="{D42A27DB-BD31-4B8C-83A1-F6EECF244321}">
                <p14:modId xmlns:p14="http://schemas.microsoft.com/office/powerpoint/2010/main" val="3976786371"/>
              </p:ext>
            </p:extLst>
          </p:nvPr>
        </p:nvGraphicFramePr>
        <p:xfrm>
          <a:off x="424543" y="359229"/>
          <a:ext cx="6955973" cy="9093461"/>
        </p:xfrm>
        <a:graphic>
          <a:graphicData uri="http://schemas.openxmlformats.org/drawingml/2006/table">
            <a:tbl>
              <a:tblPr/>
              <a:tblGrid>
                <a:gridCol w="1693189">
                  <a:extLst>
                    <a:ext uri="{9D8B030D-6E8A-4147-A177-3AD203B41FA5}">
                      <a16:colId xmlns:a16="http://schemas.microsoft.com/office/drawing/2014/main" val="1776232576"/>
                    </a:ext>
                  </a:extLst>
                </a:gridCol>
                <a:gridCol w="1923791">
                  <a:extLst>
                    <a:ext uri="{9D8B030D-6E8A-4147-A177-3AD203B41FA5}">
                      <a16:colId xmlns:a16="http://schemas.microsoft.com/office/drawing/2014/main" val="976486594"/>
                    </a:ext>
                  </a:extLst>
                </a:gridCol>
                <a:gridCol w="947680">
                  <a:extLst>
                    <a:ext uri="{9D8B030D-6E8A-4147-A177-3AD203B41FA5}">
                      <a16:colId xmlns:a16="http://schemas.microsoft.com/office/drawing/2014/main" val="858060171"/>
                    </a:ext>
                  </a:extLst>
                </a:gridCol>
                <a:gridCol w="1149852">
                  <a:extLst>
                    <a:ext uri="{9D8B030D-6E8A-4147-A177-3AD203B41FA5}">
                      <a16:colId xmlns:a16="http://schemas.microsoft.com/office/drawing/2014/main" val="2137634133"/>
                    </a:ext>
                  </a:extLst>
                </a:gridCol>
                <a:gridCol w="1241461">
                  <a:extLst>
                    <a:ext uri="{9D8B030D-6E8A-4147-A177-3AD203B41FA5}">
                      <a16:colId xmlns:a16="http://schemas.microsoft.com/office/drawing/2014/main" val="790618133"/>
                    </a:ext>
                  </a:extLst>
                </a:gridCol>
              </a:tblGrid>
              <a:tr h="226807">
                <a:tc gridSpan="5">
                  <a:txBody>
                    <a:bodyPr/>
                    <a:lstStyle/>
                    <a:p>
                      <a:pPr algn="l" fontAlgn="ctr"/>
                      <a:r>
                        <a:rPr lang="en-US" sz="1200" b="1" i="0" u="none" strike="noStrike" dirty="0">
                          <a:solidFill>
                            <a:srgbClr val="000000"/>
                          </a:solidFill>
                          <a:effectLst/>
                          <a:latin typeface="Arial" panose="020B0604020202020204" pitchFamily="34" charset="0"/>
                        </a:rPr>
                        <a:t>1. SERVICE NAME: ENROLLMENT VALIDATION OF NEW STUDENTS </a:t>
                      </a:r>
                    </a:p>
                  </a:txBody>
                  <a:tcPr marL="7533" marR="7533" marT="753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2350316473"/>
                  </a:ext>
                </a:extLst>
              </a:tr>
              <a:tr h="226807">
                <a:tc gridSpan="5">
                  <a:txBody>
                    <a:bodyPr/>
                    <a:lstStyle/>
                    <a:p>
                      <a:pPr algn="l" fontAlgn="ctr"/>
                      <a:r>
                        <a:rPr lang="en-PH" sz="1200" b="1" i="0" u="none" strike="noStrike" dirty="0">
                          <a:solidFill>
                            <a:srgbClr val="000000"/>
                          </a:solidFill>
                          <a:effectLst/>
                          <a:latin typeface="Arial" panose="020B0604020202020204" pitchFamily="34" charset="0"/>
                        </a:rPr>
                        <a:t>                           </a:t>
                      </a:r>
                    </a:p>
                  </a:txBody>
                  <a:tcPr marL="7533" marR="7533" marT="753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1408959576"/>
                  </a:ext>
                </a:extLst>
              </a:tr>
              <a:tr h="191444">
                <a:tc gridSpan="5">
                  <a:txBody>
                    <a:bodyPr/>
                    <a:lstStyle/>
                    <a:p>
                      <a:pPr algn="l" fontAlgn="b"/>
                      <a:r>
                        <a:rPr lang="en-US" sz="1200" b="0" i="0" u="none" strike="noStrike" dirty="0">
                          <a:solidFill>
                            <a:srgbClr val="000000"/>
                          </a:solidFill>
                          <a:effectLst/>
                          <a:latin typeface="Arial" panose="020B0604020202020204" pitchFamily="34" charset="0"/>
                        </a:rPr>
                        <a:t>Description of the Service: After the courses have been encoded/placed in the student's portal, they</a:t>
                      </a:r>
                    </a:p>
                  </a:txBody>
                  <a:tcPr marL="7533" marR="7533" marT="753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3616791484"/>
                  </a:ext>
                </a:extLst>
              </a:tr>
              <a:tr h="191444">
                <a:tc gridSpan="5">
                  <a:txBody>
                    <a:bodyPr/>
                    <a:lstStyle/>
                    <a:p>
                      <a:pPr algn="l" fontAlgn="b"/>
                      <a:r>
                        <a:rPr lang="en-US" sz="1200" b="0" i="0" u="none" strike="noStrike">
                          <a:solidFill>
                            <a:srgbClr val="000000"/>
                          </a:solidFill>
                          <a:effectLst/>
                          <a:latin typeface="Arial" panose="020B0604020202020204" pitchFamily="34" charset="0"/>
                        </a:rPr>
                        <a:t>will be officially enrolled/registered through the process of enrolment validation. </a:t>
                      </a:r>
                    </a:p>
                  </a:txBody>
                  <a:tcPr marL="7533" marR="7533" marT="753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15709656"/>
                  </a:ext>
                </a:extLst>
              </a:tr>
              <a:tr h="191444">
                <a:tc>
                  <a:txBody>
                    <a:bodyPr/>
                    <a:lstStyle/>
                    <a:p>
                      <a:pPr algn="l" fontAlgn="ctr"/>
                      <a:r>
                        <a:rPr lang="en-PH" sz="1200" b="1" i="0" u="none" strike="noStrike">
                          <a:solidFill>
                            <a:srgbClr val="FFFFFF"/>
                          </a:solidFill>
                          <a:effectLst/>
                          <a:latin typeface="Arial" panose="020B0604020202020204" pitchFamily="34" charset="0"/>
                        </a:rPr>
                        <a:t>Office or Division:</a:t>
                      </a:r>
                    </a:p>
                  </a:txBody>
                  <a:tcPr marL="7533" marR="7533" marT="753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ctr"/>
                      <a:r>
                        <a:rPr lang="en-PH" sz="1200" b="0" i="0" u="none" strike="noStrike">
                          <a:solidFill>
                            <a:srgbClr val="000000"/>
                          </a:solidFill>
                          <a:effectLst/>
                          <a:latin typeface="Arial" panose="020B0604020202020204" pitchFamily="34" charset="0"/>
                        </a:rPr>
                        <a:t>Registrar's Office</a:t>
                      </a:r>
                    </a:p>
                  </a:txBody>
                  <a:tcPr marL="7533" marR="7533" marT="753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612047392"/>
                  </a:ext>
                </a:extLst>
              </a:tr>
              <a:tr h="191444">
                <a:tc>
                  <a:txBody>
                    <a:bodyPr/>
                    <a:lstStyle/>
                    <a:p>
                      <a:pPr algn="l" fontAlgn="ctr"/>
                      <a:r>
                        <a:rPr lang="en-PH" sz="1200" b="1" i="0" u="none" strike="noStrike">
                          <a:solidFill>
                            <a:srgbClr val="FFFFFF"/>
                          </a:solidFill>
                          <a:effectLst/>
                          <a:latin typeface="Arial" panose="020B0604020202020204" pitchFamily="34" charset="0"/>
                        </a:rPr>
                        <a:t>Classification:</a:t>
                      </a:r>
                    </a:p>
                  </a:txBody>
                  <a:tcPr marL="7533" marR="7533" marT="753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b"/>
                      <a:r>
                        <a:rPr lang="en-PH" sz="1200" b="0" i="0" u="none" strike="noStrike">
                          <a:solidFill>
                            <a:srgbClr val="000000"/>
                          </a:solidFill>
                          <a:effectLst/>
                          <a:latin typeface="Arial" panose="020B0604020202020204" pitchFamily="34" charset="0"/>
                        </a:rPr>
                        <a:t>Simple</a:t>
                      </a:r>
                    </a:p>
                  </a:txBody>
                  <a:tcPr marL="7533" marR="7533" marT="753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2892522086"/>
                  </a:ext>
                </a:extLst>
              </a:tr>
              <a:tr h="191444">
                <a:tc>
                  <a:txBody>
                    <a:bodyPr/>
                    <a:lstStyle/>
                    <a:p>
                      <a:pPr algn="l" fontAlgn="ctr"/>
                      <a:r>
                        <a:rPr lang="en-PH" sz="1200" b="1" i="0" u="none" strike="noStrike">
                          <a:solidFill>
                            <a:srgbClr val="FFFFFF"/>
                          </a:solidFill>
                          <a:effectLst/>
                          <a:latin typeface="Arial" panose="020B0604020202020204" pitchFamily="34" charset="0"/>
                        </a:rPr>
                        <a:t>Type of Transaction:</a:t>
                      </a:r>
                    </a:p>
                  </a:txBody>
                  <a:tcPr marL="7533" marR="7533" marT="753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ctr"/>
                      <a:r>
                        <a:rPr lang="en-PH" sz="1200" b="0" i="0" u="none" strike="noStrike">
                          <a:solidFill>
                            <a:srgbClr val="000000"/>
                          </a:solidFill>
                          <a:effectLst/>
                          <a:latin typeface="Arial" panose="020B0604020202020204" pitchFamily="34" charset="0"/>
                        </a:rPr>
                        <a:t>G2C- Government to Citizen</a:t>
                      </a:r>
                    </a:p>
                  </a:txBody>
                  <a:tcPr marL="7533" marR="7533" marT="753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984434880"/>
                  </a:ext>
                </a:extLst>
              </a:tr>
              <a:tr h="191444">
                <a:tc>
                  <a:txBody>
                    <a:bodyPr/>
                    <a:lstStyle/>
                    <a:p>
                      <a:pPr algn="l" fontAlgn="ctr"/>
                      <a:r>
                        <a:rPr lang="en-PH" sz="1200" b="1" i="0" u="none" strike="noStrike">
                          <a:solidFill>
                            <a:srgbClr val="FFFFFF"/>
                          </a:solidFill>
                          <a:effectLst/>
                          <a:latin typeface="Arial" panose="020B0604020202020204" pitchFamily="34" charset="0"/>
                        </a:rPr>
                        <a:t>Who May Avail:</a:t>
                      </a:r>
                    </a:p>
                  </a:txBody>
                  <a:tcPr marL="7533" marR="7533" marT="753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ctr"/>
                      <a:r>
                        <a:rPr lang="en-US" sz="1200" b="0" i="0" u="none" strike="noStrike">
                          <a:solidFill>
                            <a:srgbClr val="000000"/>
                          </a:solidFill>
                          <a:effectLst/>
                          <a:latin typeface="Arial" panose="020B0604020202020204" pitchFamily="34" charset="0"/>
                        </a:rPr>
                        <a:t>All students who were admitted in the university for the first time</a:t>
                      </a:r>
                    </a:p>
                  </a:txBody>
                  <a:tcPr marL="7533" marR="7533" marT="753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1052006593"/>
                  </a:ext>
                </a:extLst>
              </a:tr>
              <a:tr h="191444">
                <a:tc>
                  <a:txBody>
                    <a:bodyPr/>
                    <a:lstStyle/>
                    <a:p>
                      <a:pPr algn="l" fontAlgn="ctr"/>
                      <a:r>
                        <a:rPr lang="en-PH" sz="1200" b="1" i="0" u="none" strike="noStrike">
                          <a:solidFill>
                            <a:srgbClr val="FFFFFF"/>
                          </a:solidFill>
                          <a:effectLst/>
                          <a:latin typeface="Arial" panose="020B0604020202020204" pitchFamily="34" charset="0"/>
                        </a:rPr>
                        <a:t> </a:t>
                      </a:r>
                    </a:p>
                  </a:txBody>
                  <a:tcPr marL="7533" marR="7533" marT="753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ctr" fontAlgn="ctr"/>
                      <a:r>
                        <a:rPr lang="en-PH" sz="1200" b="0" i="0" u="none" strike="noStrike">
                          <a:solidFill>
                            <a:srgbClr val="000000"/>
                          </a:solidFill>
                          <a:effectLst/>
                          <a:latin typeface="Arial" panose="020B0604020202020204" pitchFamily="34" charset="0"/>
                        </a:rPr>
                        <a:t> </a:t>
                      </a:r>
                    </a:p>
                  </a:txBody>
                  <a:tcPr marL="7533" marR="7533" marT="753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480952534"/>
                  </a:ext>
                </a:extLst>
              </a:tr>
              <a:tr h="191444">
                <a:tc gridSpan="2">
                  <a:txBody>
                    <a:bodyPr/>
                    <a:lstStyle/>
                    <a:p>
                      <a:pPr algn="ctr" fontAlgn="b"/>
                      <a:r>
                        <a:rPr lang="en-PH" sz="1200" b="1" i="0" u="none" strike="noStrike">
                          <a:solidFill>
                            <a:srgbClr val="FFFFFF"/>
                          </a:solidFill>
                          <a:effectLst/>
                          <a:latin typeface="Arial" panose="020B0604020202020204" pitchFamily="34" charset="0"/>
                        </a:rPr>
                        <a:t>CHECKLIST OF REQUIREMENTS</a:t>
                      </a:r>
                    </a:p>
                  </a:txBody>
                  <a:tcPr marL="7533" marR="7533" marT="753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hMerge="1">
                  <a:txBody>
                    <a:bodyPr/>
                    <a:lstStyle/>
                    <a:p>
                      <a:endParaRPr lang="en-PH"/>
                    </a:p>
                  </a:txBody>
                  <a:tcPr/>
                </a:tc>
                <a:tc gridSpan="3">
                  <a:txBody>
                    <a:bodyPr/>
                    <a:lstStyle/>
                    <a:p>
                      <a:pPr algn="ctr" fontAlgn="b"/>
                      <a:r>
                        <a:rPr lang="en-PH" sz="1200" b="1" i="0" u="none" strike="noStrike">
                          <a:solidFill>
                            <a:srgbClr val="FFFFFF"/>
                          </a:solidFill>
                          <a:effectLst/>
                          <a:latin typeface="Arial" panose="020B0604020202020204" pitchFamily="34" charset="0"/>
                        </a:rPr>
                        <a:t>WHERE TO SECURE</a:t>
                      </a:r>
                    </a:p>
                  </a:txBody>
                  <a:tcPr marL="7533" marR="7533" marT="753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2340395597"/>
                  </a:ext>
                </a:extLst>
              </a:tr>
              <a:tr h="218084">
                <a:tc gridSpan="2">
                  <a:txBody>
                    <a:bodyPr/>
                    <a:lstStyle/>
                    <a:p>
                      <a:pPr algn="l" fontAlgn="ctr"/>
                      <a:r>
                        <a:rPr lang="en-US" sz="1200" b="0" i="0" u="none" strike="noStrike">
                          <a:solidFill>
                            <a:srgbClr val="000000"/>
                          </a:solidFill>
                          <a:effectLst/>
                          <a:latin typeface="Arial" panose="020B0604020202020204" pitchFamily="34" charset="0"/>
                        </a:rPr>
                        <a:t>Original Report Card/Form 138</a:t>
                      </a:r>
                    </a:p>
                  </a:txBody>
                  <a:tcPr marL="7533" marR="7533" marT="753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gridSpan="3">
                  <a:txBody>
                    <a:bodyPr/>
                    <a:lstStyle/>
                    <a:p>
                      <a:pPr algn="l" fontAlgn="ctr"/>
                      <a:r>
                        <a:rPr lang="en-PH" sz="1200" b="0" i="0" u="none" strike="noStrike">
                          <a:solidFill>
                            <a:srgbClr val="000000"/>
                          </a:solidFill>
                          <a:effectLst/>
                          <a:latin typeface="Arial" panose="020B0604020202020204" pitchFamily="34" charset="0"/>
                        </a:rPr>
                        <a:t>Previous school</a:t>
                      </a:r>
                    </a:p>
                  </a:txBody>
                  <a:tcPr marL="7533" marR="7533" marT="753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1261547114"/>
                  </a:ext>
                </a:extLst>
              </a:tr>
              <a:tr h="218084">
                <a:tc gridSpan="2">
                  <a:txBody>
                    <a:bodyPr/>
                    <a:lstStyle/>
                    <a:p>
                      <a:pPr algn="l" fontAlgn="ctr"/>
                      <a:r>
                        <a:rPr lang="en-US" sz="1200" b="0" i="0" u="none" strike="noStrike">
                          <a:solidFill>
                            <a:srgbClr val="000000"/>
                          </a:solidFill>
                          <a:effectLst/>
                          <a:latin typeface="Arial" panose="020B0604020202020204" pitchFamily="34" charset="0"/>
                        </a:rPr>
                        <a:t>Certificate of Good Moral Character</a:t>
                      </a:r>
                    </a:p>
                  </a:txBody>
                  <a:tcPr marL="7533" marR="7533" marT="753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gridSpan="3">
                  <a:txBody>
                    <a:bodyPr/>
                    <a:lstStyle/>
                    <a:p>
                      <a:pPr algn="l" fontAlgn="ctr"/>
                      <a:r>
                        <a:rPr lang="en-PH" sz="1200" b="0" i="0" u="none" strike="noStrike">
                          <a:solidFill>
                            <a:srgbClr val="000000"/>
                          </a:solidFill>
                          <a:effectLst/>
                          <a:latin typeface="Arial" panose="020B0604020202020204" pitchFamily="34" charset="0"/>
                        </a:rPr>
                        <a:t>Previous school</a:t>
                      </a:r>
                    </a:p>
                  </a:txBody>
                  <a:tcPr marL="7533" marR="7533" marT="753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2377055061"/>
                  </a:ext>
                </a:extLst>
              </a:tr>
              <a:tr h="408254">
                <a:tc gridSpan="2">
                  <a:txBody>
                    <a:bodyPr/>
                    <a:lstStyle/>
                    <a:p>
                      <a:pPr algn="l" fontAlgn="ctr"/>
                      <a:r>
                        <a:rPr lang="en-US" sz="1200" b="0" i="0" u="none" strike="noStrike">
                          <a:solidFill>
                            <a:srgbClr val="000000"/>
                          </a:solidFill>
                          <a:effectLst/>
                          <a:latin typeface="Arial" panose="020B0604020202020204" pitchFamily="34" charset="0"/>
                        </a:rPr>
                        <a:t>Original Copy of NSO/PSA Birth Certificate/Marriage Certificate for Married Female Enrollees</a:t>
                      </a:r>
                    </a:p>
                  </a:txBody>
                  <a:tcPr marL="7533" marR="7533" marT="753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gridSpan="3">
                  <a:txBody>
                    <a:bodyPr/>
                    <a:lstStyle/>
                    <a:p>
                      <a:pPr algn="l" fontAlgn="ctr"/>
                      <a:r>
                        <a:rPr lang="en-PH" sz="1200" b="0" i="0" u="none" strike="noStrike">
                          <a:solidFill>
                            <a:srgbClr val="000000"/>
                          </a:solidFill>
                          <a:effectLst/>
                          <a:latin typeface="Arial" panose="020B0604020202020204" pitchFamily="34" charset="0"/>
                        </a:rPr>
                        <a:t>Philippine Statistics Authority</a:t>
                      </a:r>
                    </a:p>
                  </a:txBody>
                  <a:tcPr marL="7533" marR="7533" marT="753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3236699180"/>
                  </a:ext>
                </a:extLst>
              </a:tr>
              <a:tr h="218084">
                <a:tc gridSpan="2">
                  <a:txBody>
                    <a:bodyPr/>
                    <a:lstStyle/>
                    <a:p>
                      <a:pPr algn="l" fontAlgn="ctr"/>
                      <a:r>
                        <a:rPr lang="en-PH" sz="1200" b="0" i="0" u="none" strike="noStrike">
                          <a:solidFill>
                            <a:srgbClr val="000000"/>
                          </a:solidFill>
                          <a:effectLst/>
                          <a:latin typeface="Arial" panose="020B0604020202020204" pitchFamily="34" charset="0"/>
                        </a:rPr>
                        <a:t>Admission Slip</a:t>
                      </a:r>
                    </a:p>
                  </a:txBody>
                  <a:tcPr marL="7533" marR="7533" marT="753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gridSpan="3">
                  <a:txBody>
                    <a:bodyPr/>
                    <a:lstStyle/>
                    <a:p>
                      <a:pPr algn="l" fontAlgn="ctr"/>
                      <a:r>
                        <a:rPr lang="en-PH" sz="1200" b="0" i="0" u="none" strike="noStrike">
                          <a:solidFill>
                            <a:srgbClr val="000000"/>
                          </a:solidFill>
                          <a:effectLst/>
                          <a:latin typeface="Arial" panose="020B0604020202020204" pitchFamily="34" charset="0"/>
                        </a:rPr>
                        <a:t>Testing and Admission Office</a:t>
                      </a:r>
                    </a:p>
                  </a:txBody>
                  <a:tcPr marL="7533" marR="7533" marT="753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1498533929"/>
                  </a:ext>
                </a:extLst>
              </a:tr>
              <a:tr h="218084">
                <a:tc gridSpan="2">
                  <a:txBody>
                    <a:bodyPr/>
                    <a:lstStyle/>
                    <a:p>
                      <a:pPr algn="l" fontAlgn="ctr"/>
                      <a:r>
                        <a:rPr lang="en-PH" sz="1200" b="0" i="0" u="none" strike="noStrike">
                          <a:solidFill>
                            <a:srgbClr val="000000"/>
                          </a:solidFill>
                          <a:effectLst/>
                          <a:latin typeface="Arial" panose="020B0604020202020204" pitchFamily="34" charset="0"/>
                        </a:rPr>
                        <a:t>Additional Requirement for Transferee:</a:t>
                      </a:r>
                    </a:p>
                  </a:txBody>
                  <a:tcPr marL="7533" marR="7533" marT="753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a:txBody>
                    <a:bodyPr/>
                    <a:lstStyle/>
                    <a:p>
                      <a:pPr algn="l" fontAlgn="ctr"/>
                      <a:r>
                        <a:rPr lang="en-PH" sz="1200" b="0" i="0" u="none" strike="noStrike">
                          <a:solidFill>
                            <a:srgbClr val="000000"/>
                          </a:solidFill>
                          <a:effectLst/>
                          <a:latin typeface="Arial" panose="020B0604020202020204" pitchFamily="34" charset="0"/>
                        </a:rPr>
                        <a:t> </a:t>
                      </a:r>
                    </a:p>
                  </a:txBody>
                  <a:tcPr marL="7533" marR="7533" marT="7533"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200" b="0" i="0" u="none" strike="noStrike">
                          <a:solidFill>
                            <a:srgbClr val="000000"/>
                          </a:solidFill>
                          <a:effectLst/>
                          <a:latin typeface="Arial" panose="020B0604020202020204" pitchFamily="34" charset="0"/>
                        </a:rPr>
                        <a:t> </a:t>
                      </a:r>
                    </a:p>
                  </a:txBody>
                  <a:tcPr marL="7533" marR="7533" marT="753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200" b="0" i="0" u="none" strike="noStrike">
                          <a:solidFill>
                            <a:srgbClr val="000000"/>
                          </a:solidFill>
                          <a:effectLst/>
                          <a:latin typeface="Arial" panose="020B0604020202020204" pitchFamily="34" charset="0"/>
                        </a:rPr>
                        <a:t> </a:t>
                      </a:r>
                    </a:p>
                  </a:txBody>
                  <a:tcPr marL="7533" marR="7533" marT="7533"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21585677"/>
                  </a:ext>
                </a:extLst>
              </a:tr>
              <a:tr h="582722">
                <a:tc gridSpan="2">
                  <a:txBody>
                    <a:bodyPr/>
                    <a:lstStyle/>
                    <a:p>
                      <a:pPr algn="l" fontAlgn="ctr"/>
                      <a:r>
                        <a:rPr lang="en-US" sz="1200" b="0" i="0" u="none" strike="noStrike">
                          <a:solidFill>
                            <a:srgbClr val="000000"/>
                          </a:solidFill>
                          <a:effectLst/>
                          <a:latin typeface="Arial" panose="020B0604020202020204" pitchFamily="34" charset="0"/>
                        </a:rPr>
                        <a:t>Transfer Credentials (Honorable Dismissal or any equivalent document, Certificate of Grades/Transcript of Records)</a:t>
                      </a:r>
                    </a:p>
                  </a:txBody>
                  <a:tcPr marL="7533" marR="7533" marT="753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gridSpan="3">
                  <a:txBody>
                    <a:bodyPr/>
                    <a:lstStyle/>
                    <a:p>
                      <a:pPr algn="l" fontAlgn="ctr"/>
                      <a:r>
                        <a:rPr lang="en-PH" sz="1200" b="0" i="0" u="none" strike="noStrike">
                          <a:solidFill>
                            <a:srgbClr val="000000"/>
                          </a:solidFill>
                          <a:effectLst/>
                          <a:latin typeface="Arial" panose="020B0604020202020204" pitchFamily="34" charset="0"/>
                        </a:rPr>
                        <a:t>Previous School</a:t>
                      </a:r>
                    </a:p>
                  </a:txBody>
                  <a:tcPr marL="7533" marR="7533" marT="753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1200972114"/>
                  </a:ext>
                </a:extLst>
              </a:tr>
              <a:tr h="218084">
                <a:tc gridSpan="2">
                  <a:txBody>
                    <a:bodyPr/>
                    <a:lstStyle/>
                    <a:p>
                      <a:pPr algn="l" fontAlgn="ctr"/>
                      <a:r>
                        <a:rPr lang="en-PH" sz="1200" b="0" i="0" u="none" strike="noStrike">
                          <a:solidFill>
                            <a:srgbClr val="000000"/>
                          </a:solidFill>
                          <a:effectLst/>
                          <a:latin typeface="Arial" panose="020B0604020202020204" pitchFamily="34" charset="0"/>
                        </a:rPr>
                        <a:t>Official Receipt (Graduate program enrollees)</a:t>
                      </a:r>
                    </a:p>
                  </a:txBody>
                  <a:tcPr marL="7533" marR="7533" marT="753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gridSpan="3">
                  <a:txBody>
                    <a:bodyPr/>
                    <a:lstStyle/>
                    <a:p>
                      <a:pPr algn="l" fontAlgn="ctr"/>
                      <a:r>
                        <a:rPr lang="en-PH" sz="1200" b="0" i="0" u="none" strike="noStrike">
                          <a:solidFill>
                            <a:srgbClr val="000000"/>
                          </a:solidFill>
                          <a:effectLst/>
                          <a:latin typeface="Arial" panose="020B0604020202020204" pitchFamily="34" charset="0"/>
                        </a:rPr>
                        <a:t>Cashier's Office</a:t>
                      </a:r>
                    </a:p>
                  </a:txBody>
                  <a:tcPr marL="7533" marR="7533" marT="753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4157170252"/>
                  </a:ext>
                </a:extLst>
              </a:tr>
              <a:tr h="375315">
                <a:tc gridSpan="2">
                  <a:txBody>
                    <a:bodyPr/>
                    <a:lstStyle/>
                    <a:p>
                      <a:pPr algn="l" fontAlgn="ctr"/>
                      <a:r>
                        <a:rPr lang="en-US" sz="1200" b="0" i="0" u="none" strike="noStrike">
                          <a:solidFill>
                            <a:srgbClr val="000000"/>
                          </a:solidFill>
                          <a:effectLst/>
                          <a:latin typeface="Arial" panose="020B0604020202020204" pitchFamily="34" charset="0"/>
                        </a:rPr>
                        <a:t>Conditional Requirement (In case of the Absence of Form 138/Report Card):</a:t>
                      </a:r>
                    </a:p>
                  </a:txBody>
                  <a:tcPr marL="7533" marR="7533" marT="753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a:txBody>
                    <a:bodyPr/>
                    <a:lstStyle/>
                    <a:p>
                      <a:pPr algn="l" fontAlgn="ctr"/>
                      <a:r>
                        <a:rPr lang="en-PH" sz="1200" b="0" i="0" u="none" strike="noStrike">
                          <a:solidFill>
                            <a:srgbClr val="000000"/>
                          </a:solidFill>
                          <a:effectLst/>
                          <a:latin typeface="Arial" panose="020B0604020202020204" pitchFamily="34" charset="0"/>
                        </a:rPr>
                        <a:t> </a:t>
                      </a:r>
                    </a:p>
                  </a:txBody>
                  <a:tcPr marL="7533" marR="7533" marT="7533"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200" b="0" i="0" u="none" strike="noStrike">
                          <a:solidFill>
                            <a:srgbClr val="000000"/>
                          </a:solidFill>
                          <a:effectLst/>
                          <a:latin typeface="Arial" panose="020B0604020202020204" pitchFamily="34" charset="0"/>
                        </a:rPr>
                        <a:t> </a:t>
                      </a:r>
                    </a:p>
                  </a:txBody>
                  <a:tcPr marL="7533" marR="7533" marT="753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200" b="0" i="0" u="none" strike="noStrike">
                          <a:solidFill>
                            <a:srgbClr val="000000"/>
                          </a:solidFill>
                          <a:effectLst/>
                          <a:latin typeface="Arial" panose="020B0604020202020204" pitchFamily="34" charset="0"/>
                        </a:rPr>
                        <a:t> </a:t>
                      </a:r>
                    </a:p>
                  </a:txBody>
                  <a:tcPr marL="7533" marR="7533" marT="7533"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12434725"/>
                  </a:ext>
                </a:extLst>
              </a:tr>
              <a:tr h="218084">
                <a:tc gridSpan="2">
                  <a:txBody>
                    <a:bodyPr/>
                    <a:lstStyle/>
                    <a:p>
                      <a:pPr algn="l" fontAlgn="ctr"/>
                      <a:r>
                        <a:rPr lang="en-US" sz="1200" b="0" i="0" u="none" strike="noStrike">
                          <a:solidFill>
                            <a:srgbClr val="000000"/>
                          </a:solidFill>
                          <a:effectLst/>
                          <a:latin typeface="Arial" panose="020B0604020202020204" pitchFamily="34" charset="0"/>
                        </a:rPr>
                        <a:t>Certification as a Graduating Student</a:t>
                      </a:r>
                    </a:p>
                  </a:txBody>
                  <a:tcPr marL="7533" marR="7533" marT="753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gridSpan="3">
                  <a:txBody>
                    <a:bodyPr/>
                    <a:lstStyle/>
                    <a:p>
                      <a:pPr algn="l" fontAlgn="ctr"/>
                      <a:r>
                        <a:rPr lang="en-PH" sz="1200" b="0" i="0" u="none" strike="noStrike">
                          <a:solidFill>
                            <a:srgbClr val="000000"/>
                          </a:solidFill>
                          <a:effectLst/>
                          <a:latin typeface="Arial" panose="020B0604020202020204" pitchFamily="34" charset="0"/>
                        </a:rPr>
                        <a:t>Previous school</a:t>
                      </a:r>
                    </a:p>
                  </a:txBody>
                  <a:tcPr marL="7533" marR="7533" marT="753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2305585188"/>
                  </a:ext>
                </a:extLst>
              </a:tr>
              <a:tr h="375315">
                <a:tc gridSpan="2">
                  <a:txBody>
                    <a:bodyPr/>
                    <a:lstStyle/>
                    <a:p>
                      <a:pPr algn="l" fontAlgn="ctr"/>
                      <a:r>
                        <a:rPr lang="en-US" sz="1200" b="0" i="0" u="none" strike="noStrike">
                          <a:solidFill>
                            <a:srgbClr val="000000"/>
                          </a:solidFill>
                          <a:effectLst/>
                          <a:latin typeface="Arial" panose="020B0604020202020204" pitchFamily="34" charset="0"/>
                        </a:rPr>
                        <a:t>Certification that the student has not been admitted to other school</a:t>
                      </a:r>
                    </a:p>
                  </a:txBody>
                  <a:tcPr marL="7533" marR="7533" marT="753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gridSpan="3">
                  <a:txBody>
                    <a:bodyPr/>
                    <a:lstStyle/>
                    <a:p>
                      <a:pPr algn="l" fontAlgn="ctr"/>
                      <a:r>
                        <a:rPr lang="en-PH" sz="1200" b="0" i="0" u="none" strike="noStrike">
                          <a:solidFill>
                            <a:srgbClr val="000000"/>
                          </a:solidFill>
                          <a:effectLst/>
                          <a:latin typeface="Arial" panose="020B0604020202020204" pitchFamily="34" charset="0"/>
                        </a:rPr>
                        <a:t>Previous school</a:t>
                      </a:r>
                    </a:p>
                  </a:txBody>
                  <a:tcPr marL="7533" marR="7533" marT="753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1704333388"/>
                  </a:ext>
                </a:extLst>
              </a:tr>
              <a:tr h="375315">
                <a:tc>
                  <a:txBody>
                    <a:bodyPr/>
                    <a:lstStyle/>
                    <a:p>
                      <a:pPr algn="ctr" fontAlgn="ctr"/>
                      <a:r>
                        <a:rPr lang="en-PH" sz="1200" b="1" i="0" u="none" strike="noStrike">
                          <a:solidFill>
                            <a:srgbClr val="FFFFFF"/>
                          </a:solidFill>
                          <a:effectLst/>
                          <a:latin typeface="Arial" panose="020B0604020202020204" pitchFamily="34" charset="0"/>
                        </a:rPr>
                        <a:t>CLIENT STEPS</a:t>
                      </a:r>
                    </a:p>
                  </a:txBody>
                  <a:tcPr marL="7533" marR="7533" marT="753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PH" sz="1200" b="1" i="0" u="none" strike="noStrike">
                          <a:solidFill>
                            <a:srgbClr val="FFFFFF"/>
                          </a:solidFill>
                          <a:effectLst/>
                          <a:latin typeface="Arial" panose="020B0604020202020204" pitchFamily="34" charset="0"/>
                        </a:rPr>
                        <a:t>AGENCY ACTION</a:t>
                      </a:r>
                    </a:p>
                  </a:txBody>
                  <a:tcPr marL="7533" marR="7533" marT="753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PH" sz="1200" b="1" i="0" u="none" strike="noStrike">
                          <a:solidFill>
                            <a:srgbClr val="FFFFFF"/>
                          </a:solidFill>
                          <a:effectLst/>
                          <a:latin typeface="Arial" panose="020B0604020202020204" pitchFamily="34" charset="0"/>
                        </a:rPr>
                        <a:t>FEES TO  BE PAID</a:t>
                      </a:r>
                    </a:p>
                  </a:txBody>
                  <a:tcPr marL="7533" marR="7533" marT="753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PH" sz="1200" b="1" i="0" u="none" strike="noStrike">
                          <a:solidFill>
                            <a:srgbClr val="FFFFFF"/>
                          </a:solidFill>
                          <a:effectLst/>
                          <a:latin typeface="Arial" panose="020B0604020202020204" pitchFamily="34" charset="0"/>
                        </a:rPr>
                        <a:t>PROCESSING TIME</a:t>
                      </a:r>
                    </a:p>
                  </a:txBody>
                  <a:tcPr marL="7533" marR="7533" marT="753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PH" sz="1200" b="1" i="0" u="none" strike="noStrike">
                          <a:solidFill>
                            <a:srgbClr val="FFFFFF"/>
                          </a:solidFill>
                          <a:effectLst/>
                          <a:latin typeface="Arial" panose="020B0604020202020204" pitchFamily="34" charset="0"/>
                        </a:rPr>
                        <a:t>PERSON RESPONSIBLE</a:t>
                      </a:r>
                    </a:p>
                  </a:txBody>
                  <a:tcPr marL="7533" marR="7533" marT="753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2336143464"/>
                  </a:ext>
                </a:extLst>
              </a:tr>
              <a:tr h="697871">
                <a:tc>
                  <a:txBody>
                    <a:bodyPr/>
                    <a:lstStyle/>
                    <a:p>
                      <a:pPr algn="l" fontAlgn="ctr"/>
                      <a:r>
                        <a:rPr lang="en-US" sz="1200" b="0" i="0" u="none" strike="noStrike">
                          <a:solidFill>
                            <a:srgbClr val="000000"/>
                          </a:solidFill>
                          <a:effectLst/>
                          <a:latin typeface="Arial" panose="020B0604020202020204" pitchFamily="34" charset="0"/>
                        </a:rPr>
                        <a:t>1. Present the requirements to the staff</a:t>
                      </a:r>
                    </a:p>
                  </a:txBody>
                  <a:tcPr marL="7533" marR="7533" marT="753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200" b="0" i="0" u="none" strike="noStrike">
                          <a:solidFill>
                            <a:srgbClr val="000000"/>
                          </a:solidFill>
                          <a:effectLst/>
                          <a:latin typeface="Arial" panose="020B0604020202020204" pitchFamily="34" charset="0"/>
                        </a:rPr>
                        <a:t>Verify and check the authenticity and completion of the documents</a:t>
                      </a:r>
                    </a:p>
                  </a:txBody>
                  <a:tcPr marL="7533" marR="7533" marT="753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200" b="0" i="0" u="none" strike="noStrike">
                          <a:solidFill>
                            <a:srgbClr val="000000"/>
                          </a:solidFill>
                          <a:effectLst/>
                          <a:latin typeface="Arial" panose="020B0604020202020204" pitchFamily="34" charset="0"/>
                        </a:rPr>
                        <a:t>None</a:t>
                      </a:r>
                    </a:p>
                  </a:txBody>
                  <a:tcPr marL="7533" marR="7533" marT="753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200" b="0" i="0" u="none" strike="noStrike">
                          <a:solidFill>
                            <a:srgbClr val="000000"/>
                          </a:solidFill>
                          <a:effectLst/>
                          <a:latin typeface="Arial" panose="020B0604020202020204" pitchFamily="34" charset="0"/>
                        </a:rPr>
                        <a:t>10 minutes</a:t>
                      </a:r>
                    </a:p>
                  </a:txBody>
                  <a:tcPr marL="7533" marR="7533" marT="753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200" b="0" i="0" u="none" strike="noStrike">
                          <a:solidFill>
                            <a:srgbClr val="000000"/>
                          </a:solidFill>
                          <a:effectLst/>
                          <a:latin typeface="Arial" panose="020B0604020202020204" pitchFamily="34" charset="0"/>
                        </a:rPr>
                        <a:t>Registrar's Staff</a:t>
                      </a:r>
                    </a:p>
                  </a:txBody>
                  <a:tcPr marL="7533" marR="7533" marT="753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97355255"/>
                  </a:ext>
                </a:extLst>
              </a:tr>
              <a:tr h="375315">
                <a:tc>
                  <a:txBody>
                    <a:bodyPr/>
                    <a:lstStyle/>
                    <a:p>
                      <a:pPr algn="l" fontAlgn="ctr"/>
                      <a:r>
                        <a:rPr lang="en-US" sz="1200" b="0" i="0" u="none" strike="noStrike">
                          <a:solidFill>
                            <a:srgbClr val="000000"/>
                          </a:solidFill>
                          <a:effectLst/>
                          <a:latin typeface="Arial" panose="020B0604020202020204" pitchFamily="34" charset="0"/>
                        </a:rPr>
                        <a:t>2. Sign in the Client Logbook</a:t>
                      </a:r>
                    </a:p>
                  </a:txBody>
                  <a:tcPr marL="7533" marR="7533" marT="753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200" b="0" i="0" u="none" strike="noStrike">
                          <a:solidFill>
                            <a:srgbClr val="000000"/>
                          </a:solidFill>
                          <a:effectLst/>
                          <a:latin typeface="Arial" panose="020B0604020202020204" pitchFamily="34" charset="0"/>
                        </a:rPr>
                        <a:t>Guide the client in signing in the Logbook</a:t>
                      </a:r>
                    </a:p>
                  </a:txBody>
                  <a:tcPr marL="7533" marR="7533" marT="753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200" b="0" i="0" u="none" strike="noStrike">
                          <a:solidFill>
                            <a:srgbClr val="000000"/>
                          </a:solidFill>
                          <a:effectLst/>
                          <a:latin typeface="Arial" panose="020B0604020202020204" pitchFamily="34" charset="0"/>
                        </a:rPr>
                        <a:t>None</a:t>
                      </a:r>
                    </a:p>
                  </a:txBody>
                  <a:tcPr marL="7533" marR="7533" marT="753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200" b="0" i="0" u="none" strike="noStrike">
                          <a:solidFill>
                            <a:srgbClr val="000000"/>
                          </a:solidFill>
                          <a:effectLst/>
                          <a:latin typeface="Arial" panose="020B0604020202020204" pitchFamily="34" charset="0"/>
                        </a:rPr>
                        <a:t> 1 minute</a:t>
                      </a:r>
                    </a:p>
                  </a:txBody>
                  <a:tcPr marL="7533" marR="7533" marT="753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200" b="0" i="0" u="none" strike="noStrike">
                          <a:solidFill>
                            <a:srgbClr val="000000"/>
                          </a:solidFill>
                          <a:effectLst/>
                          <a:latin typeface="Arial" panose="020B0604020202020204" pitchFamily="34" charset="0"/>
                        </a:rPr>
                        <a:t>Registrar's Staff</a:t>
                      </a:r>
                    </a:p>
                  </a:txBody>
                  <a:tcPr marL="7533" marR="7533" marT="753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90255357"/>
                  </a:ext>
                </a:extLst>
              </a:tr>
              <a:tr h="743056">
                <a:tc>
                  <a:txBody>
                    <a:bodyPr/>
                    <a:lstStyle/>
                    <a:p>
                      <a:pPr algn="l" fontAlgn="ctr"/>
                      <a:r>
                        <a:rPr lang="en-US" sz="1200" b="0" i="0" u="none" strike="noStrike">
                          <a:solidFill>
                            <a:srgbClr val="000000"/>
                          </a:solidFill>
                          <a:effectLst/>
                          <a:latin typeface="Arial" panose="020B0604020202020204" pitchFamily="34" charset="0"/>
                        </a:rPr>
                        <a:t>3. Submit the requirements and secure copy of Registration Form</a:t>
                      </a:r>
                    </a:p>
                  </a:txBody>
                  <a:tcPr marL="7533" marR="7533" marT="753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200" b="0" i="0" u="none" strike="noStrike">
                          <a:solidFill>
                            <a:srgbClr val="000000"/>
                          </a:solidFill>
                          <a:effectLst/>
                          <a:latin typeface="Arial" panose="020B0604020202020204" pitchFamily="34" charset="0"/>
                        </a:rPr>
                        <a:t>Receive the requirements and print Registration Form</a:t>
                      </a:r>
                    </a:p>
                  </a:txBody>
                  <a:tcPr marL="7533" marR="7533" marT="753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200" b="0" i="0" u="none" strike="noStrike">
                          <a:solidFill>
                            <a:srgbClr val="000000"/>
                          </a:solidFill>
                          <a:effectLst/>
                          <a:latin typeface="Arial" panose="020B0604020202020204" pitchFamily="34" charset="0"/>
                        </a:rPr>
                        <a:t>None</a:t>
                      </a:r>
                    </a:p>
                  </a:txBody>
                  <a:tcPr marL="7533" marR="7533" marT="753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200" b="0" i="0" u="none" strike="noStrike">
                          <a:solidFill>
                            <a:srgbClr val="000000"/>
                          </a:solidFill>
                          <a:effectLst/>
                          <a:latin typeface="Arial" panose="020B0604020202020204" pitchFamily="34" charset="0"/>
                        </a:rPr>
                        <a:t>2 minutes</a:t>
                      </a:r>
                    </a:p>
                  </a:txBody>
                  <a:tcPr marL="7533" marR="7533" marT="753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200" b="0" i="0" u="none" strike="noStrike">
                          <a:solidFill>
                            <a:srgbClr val="000000"/>
                          </a:solidFill>
                          <a:effectLst/>
                          <a:latin typeface="Arial" panose="020B0604020202020204" pitchFamily="34" charset="0"/>
                        </a:rPr>
                        <a:t>Registrar's Staff</a:t>
                      </a:r>
                    </a:p>
                  </a:txBody>
                  <a:tcPr marL="7533" marR="7533" marT="753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06825388"/>
                  </a:ext>
                </a:extLst>
              </a:tr>
              <a:tr h="743056">
                <a:tc>
                  <a:txBody>
                    <a:bodyPr/>
                    <a:lstStyle/>
                    <a:p>
                      <a:pPr algn="l" fontAlgn="ctr"/>
                      <a:r>
                        <a:rPr lang="en-US" sz="1200" b="0" i="0" u="none" strike="noStrike">
                          <a:solidFill>
                            <a:srgbClr val="000000"/>
                          </a:solidFill>
                          <a:effectLst/>
                          <a:latin typeface="Arial" panose="020B0604020202020204" pitchFamily="34" charset="0"/>
                        </a:rPr>
                        <a:t>4. Fill up the Registration Form with some personal information</a:t>
                      </a:r>
                    </a:p>
                  </a:txBody>
                  <a:tcPr marL="7533" marR="7533" marT="753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200" b="0" i="0" u="none" strike="noStrike">
                          <a:solidFill>
                            <a:srgbClr val="000000"/>
                          </a:solidFill>
                          <a:effectLst/>
                          <a:latin typeface="Arial" panose="020B0604020202020204" pitchFamily="34" charset="0"/>
                        </a:rPr>
                        <a:t>Guide the client in filling up the Registration Form</a:t>
                      </a:r>
                    </a:p>
                  </a:txBody>
                  <a:tcPr marL="7533" marR="7533" marT="753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200" b="0" i="0" u="none" strike="noStrike">
                          <a:solidFill>
                            <a:srgbClr val="000000"/>
                          </a:solidFill>
                          <a:effectLst/>
                          <a:latin typeface="Arial" panose="020B0604020202020204" pitchFamily="34" charset="0"/>
                        </a:rPr>
                        <a:t>None</a:t>
                      </a:r>
                    </a:p>
                  </a:txBody>
                  <a:tcPr marL="7533" marR="7533" marT="753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200" b="0" i="0" u="none" strike="noStrike">
                          <a:solidFill>
                            <a:srgbClr val="000000"/>
                          </a:solidFill>
                          <a:effectLst/>
                          <a:latin typeface="Arial" panose="020B0604020202020204" pitchFamily="34" charset="0"/>
                        </a:rPr>
                        <a:t>5 minutes</a:t>
                      </a:r>
                    </a:p>
                  </a:txBody>
                  <a:tcPr marL="7533" marR="7533" marT="753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200" b="0" i="0" u="none" strike="noStrike">
                          <a:solidFill>
                            <a:srgbClr val="000000"/>
                          </a:solidFill>
                          <a:effectLst/>
                          <a:latin typeface="Arial" panose="020B0604020202020204" pitchFamily="34" charset="0"/>
                        </a:rPr>
                        <a:t>Registrar's Staff</a:t>
                      </a:r>
                    </a:p>
                  </a:txBody>
                  <a:tcPr marL="7533" marR="7533" marT="753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91518049"/>
                  </a:ext>
                </a:extLst>
              </a:tr>
              <a:tr h="931657">
                <a:tc>
                  <a:txBody>
                    <a:bodyPr/>
                    <a:lstStyle/>
                    <a:p>
                      <a:pPr algn="l" fontAlgn="ctr"/>
                      <a:r>
                        <a:rPr lang="en-US" sz="1200" b="0" i="0" u="none" strike="noStrike">
                          <a:solidFill>
                            <a:srgbClr val="000000"/>
                          </a:solidFill>
                          <a:effectLst/>
                          <a:latin typeface="Arial" panose="020B0604020202020204" pitchFamily="34" charset="0"/>
                        </a:rPr>
                        <a:t>5. Receive the student's copy of Registration Form</a:t>
                      </a:r>
                    </a:p>
                  </a:txBody>
                  <a:tcPr marL="7533" marR="7533" marT="753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200" b="0" i="0" u="none" strike="noStrike">
                          <a:solidFill>
                            <a:srgbClr val="000000"/>
                          </a:solidFill>
                          <a:effectLst/>
                          <a:latin typeface="Arial" panose="020B0604020202020204" pitchFamily="34" charset="0"/>
                        </a:rPr>
                        <a:t>Check the accuracy of information printed in the Registration form            Issue the student's copy of Registration Form</a:t>
                      </a:r>
                    </a:p>
                  </a:txBody>
                  <a:tcPr marL="7533" marR="7533" marT="753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200" b="0" i="0" u="none" strike="noStrike">
                          <a:solidFill>
                            <a:srgbClr val="000000"/>
                          </a:solidFill>
                          <a:effectLst/>
                          <a:latin typeface="Arial" panose="020B0604020202020204" pitchFamily="34" charset="0"/>
                        </a:rPr>
                        <a:t>None</a:t>
                      </a:r>
                    </a:p>
                  </a:txBody>
                  <a:tcPr marL="7533" marR="7533" marT="753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200" b="0" i="0" u="none" strike="noStrike">
                          <a:solidFill>
                            <a:srgbClr val="000000"/>
                          </a:solidFill>
                          <a:effectLst/>
                          <a:latin typeface="Arial" panose="020B0604020202020204" pitchFamily="34" charset="0"/>
                        </a:rPr>
                        <a:t>2 minutes</a:t>
                      </a:r>
                    </a:p>
                  </a:txBody>
                  <a:tcPr marL="7533" marR="7533" marT="753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PH" sz="1200" b="0" i="0" u="none" strike="noStrike">
                          <a:solidFill>
                            <a:srgbClr val="000000"/>
                          </a:solidFill>
                          <a:effectLst/>
                          <a:latin typeface="Arial" panose="020B0604020202020204" pitchFamily="34" charset="0"/>
                        </a:rPr>
                        <a:t>Registrar's Staff</a:t>
                      </a:r>
                    </a:p>
                  </a:txBody>
                  <a:tcPr marL="7533" marR="7533" marT="753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530613"/>
                  </a:ext>
                </a:extLst>
              </a:tr>
              <a:tr h="191915">
                <a:tc gridSpan="2">
                  <a:txBody>
                    <a:bodyPr/>
                    <a:lstStyle/>
                    <a:p>
                      <a:pPr algn="r" fontAlgn="t"/>
                      <a:r>
                        <a:rPr lang="en-PH" sz="1200" b="1" i="0" u="none" strike="noStrike">
                          <a:solidFill>
                            <a:srgbClr val="000000"/>
                          </a:solidFill>
                          <a:effectLst/>
                          <a:latin typeface="Arial" panose="020B0604020202020204" pitchFamily="34" charset="0"/>
                        </a:rPr>
                        <a:t>TOTAL:</a:t>
                      </a:r>
                    </a:p>
                  </a:txBody>
                  <a:tcPr marL="7533" marR="7533" marT="753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a:txBody>
                    <a:bodyPr/>
                    <a:lstStyle/>
                    <a:p>
                      <a:pPr algn="ctr" fontAlgn="t"/>
                      <a:r>
                        <a:rPr lang="en-PH" sz="1200" b="0" i="0" u="none" strike="noStrike">
                          <a:solidFill>
                            <a:srgbClr val="000000"/>
                          </a:solidFill>
                          <a:effectLst/>
                          <a:latin typeface="Arial" panose="020B0604020202020204" pitchFamily="34" charset="0"/>
                        </a:rPr>
                        <a:t> </a:t>
                      </a:r>
                    </a:p>
                  </a:txBody>
                  <a:tcPr marL="7533" marR="7533" marT="7533"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200" b="0" i="0" u="none" strike="noStrike">
                          <a:solidFill>
                            <a:srgbClr val="000000"/>
                          </a:solidFill>
                          <a:effectLst/>
                          <a:latin typeface="Arial" panose="020B0604020202020204" pitchFamily="34" charset="0"/>
                        </a:rPr>
                        <a:t>20 minutes</a:t>
                      </a:r>
                    </a:p>
                  </a:txBody>
                  <a:tcPr marL="7533" marR="7533" marT="753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200" b="0" i="0" u="none" strike="noStrike" dirty="0">
                          <a:solidFill>
                            <a:srgbClr val="000000"/>
                          </a:solidFill>
                          <a:effectLst/>
                          <a:latin typeface="Arial" panose="020B0604020202020204" pitchFamily="34" charset="0"/>
                        </a:rPr>
                        <a:t> </a:t>
                      </a:r>
                    </a:p>
                  </a:txBody>
                  <a:tcPr marL="7533" marR="7533" marT="753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89402966"/>
                  </a:ext>
                </a:extLst>
              </a:tr>
            </a:tbl>
          </a:graphicData>
        </a:graphic>
      </p:graphicFrame>
    </p:spTree>
    <p:extLst>
      <p:ext uri="{BB962C8B-B14F-4D97-AF65-F5344CB8AC3E}">
        <p14:creationId xmlns:p14="http://schemas.microsoft.com/office/powerpoint/2010/main" val="25701090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1C4DA55-EEED-4FE0-9322-6FB472470314}"/>
              </a:ext>
            </a:extLst>
          </p:cNvPr>
          <p:cNvSpPr/>
          <p:nvPr/>
        </p:nvSpPr>
        <p:spPr>
          <a:xfrm>
            <a:off x="0" y="0"/>
            <a:ext cx="7772400" cy="11887199"/>
          </a:xfrm>
          <a:prstGeom prst="rect">
            <a:avLst/>
          </a:prstGeom>
          <a:blipFill dpi="0" rotWithShape="1">
            <a:blip r:embed="rId3">
              <a:alphaModFix amt="33000"/>
              <a:extLst>
                <a:ext uri="{96DAC541-7B7A-43D3-8B79-37D633B846F1}">
                  <asvg:svgBlip xmlns:asvg="http://schemas.microsoft.com/office/drawing/2016/SVG/main" r:embed="rId4"/>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5">
                  <a:alphaModFix amt="24000"/>
                </a:blip>
                <a:srcRect/>
                <a:stretch>
                  <a:fillRect/>
                </a:stretch>
              </a:blipFill>
            </a:endParaRPr>
          </a:p>
        </p:txBody>
      </p:sp>
      <p:graphicFrame>
        <p:nvGraphicFramePr>
          <p:cNvPr id="3" name="Table 2">
            <a:extLst>
              <a:ext uri="{FF2B5EF4-FFF2-40B4-BE49-F238E27FC236}">
                <a16:creationId xmlns:a16="http://schemas.microsoft.com/office/drawing/2014/main" id="{B842F7D7-4C7F-434F-898D-60921C66AEFD}"/>
              </a:ext>
            </a:extLst>
          </p:cNvPr>
          <p:cNvGraphicFramePr>
            <a:graphicFrameLocks noGrp="1"/>
          </p:cNvGraphicFramePr>
          <p:nvPr>
            <p:extLst>
              <p:ext uri="{D42A27DB-BD31-4B8C-83A1-F6EECF244321}">
                <p14:modId xmlns:p14="http://schemas.microsoft.com/office/powerpoint/2010/main" val="635597981"/>
              </p:ext>
            </p:extLst>
          </p:nvPr>
        </p:nvGraphicFramePr>
        <p:xfrm>
          <a:off x="374073" y="443345"/>
          <a:ext cx="7024256" cy="9006479"/>
        </p:xfrm>
        <a:graphic>
          <a:graphicData uri="http://schemas.openxmlformats.org/drawingml/2006/table">
            <a:tbl>
              <a:tblPr/>
              <a:tblGrid>
                <a:gridCol w="1744672">
                  <a:extLst>
                    <a:ext uri="{9D8B030D-6E8A-4147-A177-3AD203B41FA5}">
                      <a16:colId xmlns:a16="http://schemas.microsoft.com/office/drawing/2014/main" val="3989234417"/>
                    </a:ext>
                  </a:extLst>
                </a:gridCol>
                <a:gridCol w="1900911">
                  <a:extLst>
                    <a:ext uri="{9D8B030D-6E8A-4147-A177-3AD203B41FA5}">
                      <a16:colId xmlns:a16="http://schemas.microsoft.com/office/drawing/2014/main" val="1955851805"/>
                    </a:ext>
                  </a:extLst>
                </a:gridCol>
                <a:gridCol w="976495">
                  <a:extLst>
                    <a:ext uri="{9D8B030D-6E8A-4147-A177-3AD203B41FA5}">
                      <a16:colId xmlns:a16="http://schemas.microsoft.com/office/drawing/2014/main" val="1183477561"/>
                    </a:ext>
                  </a:extLst>
                </a:gridCol>
                <a:gridCol w="1122969">
                  <a:extLst>
                    <a:ext uri="{9D8B030D-6E8A-4147-A177-3AD203B41FA5}">
                      <a16:colId xmlns:a16="http://schemas.microsoft.com/office/drawing/2014/main" val="370033826"/>
                    </a:ext>
                  </a:extLst>
                </a:gridCol>
                <a:gridCol w="1279209">
                  <a:extLst>
                    <a:ext uri="{9D8B030D-6E8A-4147-A177-3AD203B41FA5}">
                      <a16:colId xmlns:a16="http://schemas.microsoft.com/office/drawing/2014/main" val="3077389148"/>
                    </a:ext>
                  </a:extLst>
                </a:gridCol>
              </a:tblGrid>
              <a:tr h="316908">
                <a:tc gridSpan="5">
                  <a:txBody>
                    <a:bodyPr/>
                    <a:lstStyle/>
                    <a:p>
                      <a:pPr algn="l" fontAlgn="ctr"/>
                      <a:r>
                        <a:rPr lang="en-US" sz="1400" b="1" i="0" u="none" strike="noStrike" dirty="0">
                          <a:solidFill>
                            <a:srgbClr val="000000"/>
                          </a:solidFill>
                          <a:effectLst/>
                          <a:latin typeface="Arial" panose="020B0604020202020204" pitchFamily="34" charset="0"/>
                        </a:rPr>
                        <a:t>1. </a:t>
                      </a:r>
                      <a:r>
                        <a:rPr lang="en-US" sz="1200" b="1" i="0" u="none" strike="noStrike" dirty="0">
                          <a:solidFill>
                            <a:srgbClr val="000000"/>
                          </a:solidFill>
                          <a:effectLst/>
                          <a:latin typeface="Arial" panose="020B0604020202020204" pitchFamily="34" charset="0"/>
                        </a:rPr>
                        <a:t>SERVICE</a:t>
                      </a:r>
                      <a:r>
                        <a:rPr lang="en-US" sz="1400" b="1" i="0" u="none" strike="noStrike" dirty="0">
                          <a:solidFill>
                            <a:srgbClr val="000000"/>
                          </a:solidFill>
                          <a:effectLst/>
                          <a:latin typeface="Arial" panose="020B0604020202020204" pitchFamily="34" charset="0"/>
                        </a:rPr>
                        <a:t> NAME: ENROLLMENT VALIDATION OF OLD STUDENTS </a:t>
                      </a:r>
                    </a:p>
                  </a:txBody>
                  <a:tcPr marL="9326" marR="9326" marT="9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4249019069"/>
                  </a:ext>
                </a:extLst>
              </a:tr>
              <a:tr h="316908">
                <a:tc gridSpan="5">
                  <a:txBody>
                    <a:bodyPr/>
                    <a:lstStyle/>
                    <a:p>
                      <a:pPr algn="l" fontAlgn="ctr"/>
                      <a:r>
                        <a:rPr lang="en-PH" sz="1400" b="1" i="0" u="none" strike="noStrike" dirty="0">
                          <a:solidFill>
                            <a:srgbClr val="000000"/>
                          </a:solidFill>
                          <a:effectLst/>
                          <a:latin typeface="Arial" panose="020B0604020202020204" pitchFamily="34" charset="0"/>
                        </a:rPr>
                        <a:t>                           </a:t>
                      </a:r>
                    </a:p>
                  </a:txBody>
                  <a:tcPr marL="9326" marR="9326" marT="9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2121995068"/>
                  </a:ext>
                </a:extLst>
              </a:tr>
              <a:tr h="255964">
                <a:tc gridSpan="5">
                  <a:txBody>
                    <a:bodyPr/>
                    <a:lstStyle/>
                    <a:p>
                      <a:pPr algn="l" fontAlgn="b"/>
                      <a:r>
                        <a:rPr lang="en-US" sz="1200" b="0" i="0" u="none" strike="noStrike">
                          <a:solidFill>
                            <a:srgbClr val="000000"/>
                          </a:solidFill>
                          <a:effectLst/>
                          <a:latin typeface="Arial" panose="020B0604020202020204" pitchFamily="34" charset="0"/>
                        </a:rPr>
                        <a:t>Description of the Service: After the courses have been encoded/placed in the student's portal, they</a:t>
                      </a:r>
                    </a:p>
                  </a:txBody>
                  <a:tcPr marL="9326" marR="9326" marT="932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3826135362"/>
                  </a:ext>
                </a:extLst>
              </a:tr>
              <a:tr h="255964">
                <a:tc gridSpan="5">
                  <a:txBody>
                    <a:bodyPr/>
                    <a:lstStyle/>
                    <a:p>
                      <a:pPr algn="l" fontAlgn="b"/>
                      <a:r>
                        <a:rPr lang="en-US" sz="1200" b="0" i="0" u="none" strike="noStrike">
                          <a:solidFill>
                            <a:srgbClr val="000000"/>
                          </a:solidFill>
                          <a:effectLst/>
                          <a:latin typeface="Arial" panose="020B0604020202020204" pitchFamily="34" charset="0"/>
                        </a:rPr>
                        <a:t>will be officially enrolled/registered through the process of enrolment validation. </a:t>
                      </a:r>
                    </a:p>
                  </a:txBody>
                  <a:tcPr marL="9326" marR="9326" marT="932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3624764658"/>
                  </a:ext>
                </a:extLst>
              </a:tr>
              <a:tr h="255964">
                <a:tc>
                  <a:txBody>
                    <a:bodyPr/>
                    <a:lstStyle/>
                    <a:p>
                      <a:pPr algn="l" fontAlgn="ctr"/>
                      <a:r>
                        <a:rPr lang="en-PH" sz="1200" b="1" i="0" u="none" strike="noStrike">
                          <a:solidFill>
                            <a:srgbClr val="FFFFFF"/>
                          </a:solidFill>
                          <a:effectLst/>
                          <a:latin typeface="Arial" panose="020B0604020202020204" pitchFamily="34" charset="0"/>
                        </a:rPr>
                        <a:t>Office or Division:</a:t>
                      </a:r>
                    </a:p>
                  </a:txBody>
                  <a:tcPr marL="9326" marR="9326" marT="9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ctr"/>
                      <a:r>
                        <a:rPr lang="en-PH" sz="1200" b="0" i="0" u="none" strike="noStrike">
                          <a:solidFill>
                            <a:srgbClr val="000000"/>
                          </a:solidFill>
                          <a:effectLst/>
                          <a:latin typeface="Arial" panose="020B0604020202020204" pitchFamily="34" charset="0"/>
                        </a:rPr>
                        <a:t>Registrar's Office</a:t>
                      </a:r>
                    </a:p>
                  </a:txBody>
                  <a:tcPr marL="9326" marR="9326" marT="9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3243396653"/>
                  </a:ext>
                </a:extLst>
              </a:tr>
              <a:tr h="255964">
                <a:tc>
                  <a:txBody>
                    <a:bodyPr/>
                    <a:lstStyle/>
                    <a:p>
                      <a:pPr algn="l" fontAlgn="ctr"/>
                      <a:r>
                        <a:rPr lang="en-PH" sz="1200" b="1" i="0" u="none" strike="noStrike">
                          <a:solidFill>
                            <a:srgbClr val="FFFFFF"/>
                          </a:solidFill>
                          <a:effectLst/>
                          <a:latin typeface="Arial" panose="020B0604020202020204" pitchFamily="34" charset="0"/>
                        </a:rPr>
                        <a:t>Classification:</a:t>
                      </a:r>
                    </a:p>
                  </a:txBody>
                  <a:tcPr marL="9326" marR="9326" marT="9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b"/>
                      <a:r>
                        <a:rPr lang="en-PH" sz="1200" b="0" i="0" u="none" strike="noStrike">
                          <a:solidFill>
                            <a:srgbClr val="000000"/>
                          </a:solidFill>
                          <a:effectLst/>
                          <a:latin typeface="Arial" panose="020B0604020202020204" pitchFamily="34" charset="0"/>
                        </a:rPr>
                        <a:t>Simple</a:t>
                      </a:r>
                    </a:p>
                  </a:txBody>
                  <a:tcPr marL="9326" marR="9326" marT="932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211892956"/>
                  </a:ext>
                </a:extLst>
              </a:tr>
              <a:tr h="255964">
                <a:tc>
                  <a:txBody>
                    <a:bodyPr/>
                    <a:lstStyle/>
                    <a:p>
                      <a:pPr algn="l" fontAlgn="ctr"/>
                      <a:r>
                        <a:rPr lang="en-PH" sz="1200" b="1" i="0" u="none" strike="noStrike">
                          <a:solidFill>
                            <a:srgbClr val="FFFFFF"/>
                          </a:solidFill>
                          <a:effectLst/>
                          <a:latin typeface="Arial" panose="020B0604020202020204" pitchFamily="34" charset="0"/>
                        </a:rPr>
                        <a:t>Type of Transaction:</a:t>
                      </a:r>
                    </a:p>
                  </a:txBody>
                  <a:tcPr marL="9326" marR="9326" marT="9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ctr"/>
                      <a:r>
                        <a:rPr lang="en-PH" sz="1200" b="0" i="0" u="none" strike="noStrike">
                          <a:solidFill>
                            <a:srgbClr val="000000"/>
                          </a:solidFill>
                          <a:effectLst/>
                          <a:latin typeface="Arial" panose="020B0604020202020204" pitchFamily="34" charset="0"/>
                        </a:rPr>
                        <a:t>G2C-Government to Citizen</a:t>
                      </a:r>
                    </a:p>
                  </a:txBody>
                  <a:tcPr marL="9326" marR="9326" marT="9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1019976493"/>
                  </a:ext>
                </a:extLst>
              </a:tr>
              <a:tr h="255964">
                <a:tc>
                  <a:txBody>
                    <a:bodyPr/>
                    <a:lstStyle/>
                    <a:p>
                      <a:pPr algn="l" fontAlgn="ctr"/>
                      <a:r>
                        <a:rPr lang="en-PH" sz="1200" b="1" i="0" u="none" strike="noStrike">
                          <a:solidFill>
                            <a:srgbClr val="FFFFFF"/>
                          </a:solidFill>
                          <a:effectLst/>
                          <a:latin typeface="Arial" panose="020B0604020202020204" pitchFamily="34" charset="0"/>
                        </a:rPr>
                        <a:t>Who May Avail:</a:t>
                      </a:r>
                    </a:p>
                  </a:txBody>
                  <a:tcPr marL="9326" marR="9326" marT="9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ctr"/>
                      <a:r>
                        <a:rPr lang="en-US" sz="1200" b="0" i="0" u="none" strike="noStrike">
                          <a:solidFill>
                            <a:srgbClr val="000000"/>
                          </a:solidFill>
                          <a:effectLst/>
                          <a:latin typeface="Arial" panose="020B0604020202020204" pitchFamily="34" charset="0"/>
                        </a:rPr>
                        <a:t>All students who had enrolment records in the previous terms/semesters</a:t>
                      </a:r>
                    </a:p>
                  </a:txBody>
                  <a:tcPr marL="9326" marR="9326" marT="9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2359310450"/>
                  </a:ext>
                </a:extLst>
              </a:tr>
              <a:tr h="255964">
                <a:tc>
                  <a:txBody>
                    <a:bodyPr/>
                    <a:lstStyle/>
                    <a:p>
                      <a:pPr algn="l" fontAlgn="ctr"/>
                      <a:r>
                        <a:rPr lang="en-PH" sz="1200" b="1" i="0" u="none" strike="noStrike">
                          <a:solidFill>
                            <a:srgbClr val="FFFFFF"/>
                          </a:solidFill>
                          <a:effectLst/>
                          <a:latin typeface="Arial" panose="020B0604020202020204" pitchFamily="34" charset="0"/>
                        </a:rPr>
                        <a:t> </a:t>
                      </a:r>
                    </a:p>
                  </a:txBody>
                  <a:tcPr marL="9326" marR="9326" marT="9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ctr"/>
                      <a:r>
                        <a:rPr lang="en-PH" sz="1200" b="0" i="0" u="none" strike="noStrike">
                          <a:solidFill>
                            <a:srgbClr val="000000"/>
                          </a:solidFill>
                          <a:effectLst/>
                          <a:latin typeface="Arial" panose="020B0604020202020204" pitchFamily="34" charset="0"/>
                        </a:rPr>
                        <a:t>including shifters and returnees</a:t>
                      </a:r>
                    </a:p>
                  </a:txBody>
                  <a:tcPr marL="9326" marR="9326" marT="9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706352413"/>
                  </a:ext>
                </a:extLst>
              </a:tr>
              <a:tr h="255964">
                <a:tc gridSpan="2">
                  <a:txBody>
                    <a:bodyPr/>
                    <a:lstStyle/>
                    <a:p>
                      <a:pPr algn="ctr" fontAlgn="b"/>
                      <a:r>
                        <a:rPr lang="en-PH" sz="1200" b="1" i="0" u="none" strike="noStrike">
                          <a:solidFill>
                            <a:srgbClr val="FFFFFF"/>
                          </a:solidFill>
                          <a:effectLst/>
                          <a:latin typeface="Arial" panose="020B0604020202020204" pitchFamily="34" charset="0"/>
                        </a:rPr>
                        <a:t>CHECKLIST OF REQUIREMENTS</a:t>
                      </a:r>
                    </a:p>
                  </a:txBody>
                  <a:tcPr marL="9326" marR="9326" marT="932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hMerge="1">
                  <a:txBody>
                    <a:bodyPr/>
                    <a:lstStyle/>
                    <a:p>
                      <a:endParaRPr lang="en-PH"/>
                    </a:p>
                  </a:txBody>
                  <a:tcPr/>
                </a:tc>
                <a:tc gridSpan="3">
                  <a:txBody>
                    <a:bodyPr/>
                    <a:lstStyle/>
                    <a:p>
                      <a:pPr algn="ctr" fontAlgn="b"/>
                      <a:r>
                        <a:rPr lang="en-PH" sz="1200" b="1" i="0" u="none" strike="noStrike">
                          <a:solidFill>
                            <a:srgbClr val="FFFFFF"/>
                          </a:solidFill>
                          <a:effectLst/>
                          <a:latin typeface="Arial" panose="020B0604020202020204" pitchFamily="34" charset="0"/>
                        </a:rPr>
                        <a:t>WHERE TO SECURE</a:t>
                      </a:r>
                    </a:p>
                  </a:txBody>
                  <a:tcPr marL="9326" marR="9326" marT="932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2776040614"/>
                  </a:ext>
                </a:extLst>
              </a:tr>
              <a:tr h="490214">
                <a:tc gridSpan="2">
                  <a:txBody>
                    <a:bodyPr/>
                    <a:lstStyle/>
                    <a:p>
                      <a:pPr algn="l" fontAlgn="ctr"/>
                      <a:r>
                        <a:rPr lang="en-US" sz="1200" b="0" i="0" u="none" strike="noStrike">
                          <a:solidFill>
                            <a:srgbClr val="000000"/>
                          </a:solidFill>
                          <a:effectLst/>
                          <a:latin typeface="Arial" panose="020B0604020202020204" pitchFamily="34" charset="0"/>
                        </a:rPr>
                        <a:t>Approved Evaluation Form (for Shifters and Returnees)</a:t>
                      </a:r>
                    </a:p>
                  </a:txBody>
                  <a:tcPr marL="9326" marR="9326" marT="9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gridSpan="3">
                  <a:txBody>
                    <a:bodyPr/>
                    <a:lstStyle/>
                    <a:p>
                      <a:pPr algn="l" fontAlgn="ctr"/>
                      <a:r>
                        <a:rPr lang="en-PH" sz="1200" b="0" i="0" u="none" strike="noStrike">
                          <a:solidFill>
                            <a:srgbClr val="000000"/>
                          </a:solidFill>
                          <a:effectLst/>
                          <a:latin typeface="Arial" panose="020B0604020202020204" pitchFamily="34" charset="0"/>
                        </a:rPr>
                        <a:t>Registrar's Office</a:t>
                      </a:r>
                    </a:p>
                  </a:txBody>
                  <a:tcPr marL="9326" marR="9326" marT="9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1967577800"/>
                  </a:ext>
                </a:extLst>
              </a:tr>
              <a:tr h="490214">
                <a:tc gridSpan="2">
                  <a:txBody>
                    <a:bodyPr/>
                    <a:lstStyle/>
                    <a:p>
                      <a:pPr algn="l" fontAlgn="ctr"/>
                      <a:r>
                        <a:rPr lang="en-US" sz="1200" b="0" i="0" u="none" strike="noStrike">
                          <a:solidFill>
                            <a:srgbClr val="000000"/>
                          </a:solidFill>
                          <a:effectLst/>
                          <a:latin typeface="Arial" panose="020B0604020202020204" pitchFamily="34" charset="0"/>
                        </a:rPr>
                        <a:t>Admission Slip (for Shifters and Returnees who took examination)</a:t>
                      </a:r>
                    </a:p>
                  </a:txBody>
                  <a:tcPr marL="9326" marR="9326" marT="9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gridSpan="3">
                  <a:txBody>
                    <a:bodyPr/>
                    <a:lstStyle/>
                    <a:p>
                      <a:pPr algn="l" fontAlgn="ctr"/>
                      <a:r>
                        <a:rPr lang="en-PH" sz="1200" b="0" i="0" u="none" strike="noStrike">
                          <a:solidFill>
                            <a:srgbClr val="000000"/>
                          </a:solidFill>
                          <a:effectLst/>
                          <a:latin typeface="Arial" panose="020B0604020202020204" pitchFamily="34" charset="0"/>
                        </a:rPr>
                        <a:t>Testing and Admission Office</a:t>
                      </a:r>
                    </a:p>
                  </a:txBody>
                  <a:tcPr marL="9326" marR="9326" marT="9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11232111"/>
                  </a:ext>
                </a:extLst>
              </a:tr>
              <a:tr h="490214">
                <a:tc gridSpan="2">
                  <a:txBody>
                    <a:bodyPr/>
                    <a:lstStyle/>
                    <a:p>
                      <a:pPr algn="l" fontAlgn="ctr"/>
                      <a:r>
                        <a:rPr lang="en-US" sz="1200" b="0" i="0" u="none" strike="noStrike">
                          <a:solidFill>
                            <a:srgbClr val="000000"/>
                          </a:solidFill>
                          <a:effectLst/>
                          <a:latin typeface="Arial" panose="020B0604020202020204" pitchFamily="34" charset="0"/>
                        </a:rPr>
                        <a:t>Official Receipt (for students who exceeded residency)</a:t>
                      </a:r>
                    </a:p>
                  </a:txBody>
                  <a:tcPr marL="9326" marR="9326" marT="9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gridSpan="3">
                  <a:txBody>
                    <a:bodyPr/>
                    <a:lstStyle/>
                    <a:p>
                      <a:pPr algn="l" fontAlgn="ctr"/>
                      <a:r>
                        <a:rPr lang="en-PH" sz="1200" b="0" i="0" u="none" strike="noStrike">
                          <a:solidFill>
                            <a:srgbClr val="000000"/>
                          </a:solidFill>
                          <a:effectLst/>
                          <a:latin typeface="Arial" panose="020B0604020202020204" pitchFamily="34" charset="0"/>
                        </a:rPr>
                        <a:t>Cashier's Office</a:t>
                      </a:r>
                    </a:p>
                  </a:txBody>
                  <a:tcPr marL="9326" marR="9326" marT="9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2984650580"/>
                  </a:ext>
                </a:extLst>
              </a:tr>
              <a:tr h="490214">
                <a:tc gridSpan="2">
                  <a:txBody>
                    <a:bodyPr/>
                    <a:lstStyle/>
                    <a:p>
                      <a:pPr algn="l" fontAlgn="ctr"/>
                      <a:r>
                        <a:rPr lang="en-US" sz="1200" b="0" i="0" u="none" strike="noStrike">
                          <a:solidFill>
                            <a:srgbClr val="000000"/>
                          </a:solidFill>
                          <a:effectLst/>
                          <a:latin typeface="Arial" panose="020B0604020202020204" pitchFamily="34" charset="0"/>
                        </a:rPr>
                        <a:t>Approved Proposal Slip (for students who exceeded residency)</a:t>
                      </a:r>
                    </a:p>
                  </a:txBody>
                  <a:tcPr marL="9326" marR="9326" marT="9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a:txBody>
                    <a:bodyPr/>
                    <a:lstStyle/>
                    <a:p>
                      <a:pPr algn="l" fontAlgn="ctr"/>
                      <a:r>
                        <a:rPr lang="en-PH" sz="1200" b="0" i="0" u="none" strike="noStrike">
                          <a:solidFill>
                            <a:srgbClr val="000000"/>
                          </a:solidFill>
                          <a:effectLst/>
                          <a:latin typeface="Arial" panose="020B0604020202020204" pitchFamily="34" charset="0"/>
                        </a:rPr>
                        <a:t>College</a:t>
                      </a:r>
                    </a:p>
                  </a:txBody>
                  <a:tcPr marL="9326" marR="9326" marT="9326"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200" b="0" i="0" u="none" strike="noStrike">
                          <a:solidFill>
                            <a:srgbClr val="000000"/>
                          </a:solidFill>
                          <a:effectLst/>
                          <a:latin typeface="Arial" panose="020B0604020202020204" pitchFamily="34" charset="0"/>
                        </a:rPr>
                        <a:t> </a:t>
                      </a:r>
                    </a:p>
                  </a:txBody>
                  <a:tcPr marL="9326" marR="9326" marT="9326"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200" b="0" i="0" u="none" strike="noStrike">
                          <a:solidFill>
                            <a:srgbClr val="000000"/>
                          </a:solidFill>
                          <a:effectLst/>
                          <a:latin typeface="Arial" panose="020B0604020202020204" pitchFamily="34" charset="0"/>
                        </a:rPr>
                        <a:t> </a:t>
                      </a:r>
                    </a:p>
                  </a:txBody>
                  <a:tcPr marL="9326" marR="9326" marT="9326"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46967255"/>
                  </a:ext>
                </a:extLst>
              </a:tr>
              <a:tr h="304719">
                <a:tc gridSpan="2">
                  <a:txBody>
                    <a:bodyPr/>
                    <a:lstStyle/>
                    <a:p>
                      <a:pPr algn="l" fontAlgn="ctr"/>
                      <a:r>
                        <a:rPr lang="en-PH" sz="1200" b="0" i="0" u="none" strike="noStrike">
                          <a:solidFill>
                            <a:srgbClr val="000000"/>
                          </a:solidFill>
                          <a:effectLst/>
                          <a:latin typeface="Arial" panose="020B0604020202020204" pitchFamily="34" charset="0"/>
                        </a:rPr>
                        <a:t>Encoded Subjects</a:t>
                      </a:r>
                    </a:p>
                  </a:txBody>
                  <a:tcPr marL="9326" marR="9326" marT="9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gridSpan="3">
                  <a:txBody>
                    <a:bodyPr/>
                    <a:lstStyle/>
                    <a:p>
                      <a:pPr algn="l" fontAlgn="ctr"/>
                      <a:r>
                        <a:rPr lang="en-PH" sz="1200" b="0" i="0" u="none" strike="noStrike">
                          <a:solidFill>
                            <a:srgbClr val="000000"/>
                          </a:solidFill>
                          <a:effectLst/>
                          <a:latin typeface="Arial" panose="020B0604020202020204" pitchFamily="34" charset="0"/>
                        </a:rPr>
                        <a:t>Online account</a:t>
                      </a:r>
                    </a:p>
                  </a:txBody>
                  <a:tcPr marL="9326" marR="9326" marT="9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478190088"/>
                  </a:ext>
                </a:extLst>
              </a:tr>
              <a:tr h="511929">
                <a:tc>
                  <a:txBody>
                    <a:bodyPr/>
                    <a:lstStyle/>
                    <a:p>
                      <a:pPr algn="ctr" fontAlgn="ctr"/>
                      <a:r>
                        <a:rPr lang="en-PH" sz="1200" b="1" i="0" u="none" strike="noStrike">
                          <a:solidFill>
                            <a:srgbClr val="FFFFFF"/>
                          </a:solidFill>
                          <a:effectLst/>
                          <a:latin typeface="Arial" panose="020B0604020202020204" pitchFamily="34" charset="0"/>
                        </a:rPr>
                        <a:t>CLIENT STEPS</a:t>
                      </a:r>
                    </a:p>
                  </a:txBody>
                  <a:tcPr marL="9326" marR="9326" marT="9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PH" sz="1200" b="1" i="0" u="none" strike="noStrike">
                          <a:solidFill>
                            <a:srgbClr val="FFFFFF"/>
                          </a:solidFill>
                          <a:effectLst/>
                          <a:latin typeface="Arial" panose="020B0604020202020204" pitchFamily="34" charset="0"/>
                        </a:rPr>
                        <a:t>AGENCY ACTION</a:t>
                      </a:r>
                    </a:p>
                  </a:txBody>
                  <a:tcPr marL="9326" marR="9326" marT="9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PH" sz="1200" b="1" i="0" u="none" strike="noStrike">
                          <a:solidFill>
                            <a:srgbClr val="FFFFFF"/>
                          </a:solidFill>
                          <a:effectLst/>
                          <a:latin typeface="Arial" panose="020B0604020202020204" pitchFamily="34" charset="0"/>
                        </a:rPr>
                        <a:t>FEES TO  BE PAID</a:t>
                      </a:r>
                    </a:p>
                  </a:txBody>
                  <a:tcPr marL="9326" marR="9326" marT="9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PH" sz="1200" b="1" i="0" u="none" strike="noStrike">
                          <a:solidFill>
                            <a:srgbClr val="FFFFFF"/>
                          </a:solidFill>
                          <a:effectLst/>
                          <a:latin typeface="Arial" panose="020B0604020202020204" pitchFamily="34" charset="0"/>
                        </a:rPr>
                        <a:t>PROCESSING TIME</a:t>
                      </a:r>
                    </a:p>
                  </a:txBody>
                  <a:tcPr marL="9326" marR="9326" marT="9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PH" sz="1200" b="1" i="0" u="none" strike="noStrike">
                          <a:solidFill>
                            <a:srgbClr val="FFFFFF"/>
                          </a:solidFill>
                          <a:effectLst/>
                          <a:latin typeface="Arial" panose="020B0604020202020204" pitchFamily="34" charset="0"/>
                        </a:rPr>
                        <a:t>PERSON RESPONSIBLE</a:t>
                      </a:r>
                    </a:p>
                  </a:txBody>
                  <a:tcPr marL="9326" marR="9326" marT="9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2638722120"/>
                  </a:ext>
                </a:extLst>
              </a:tr>
              <a:tr h="803223">
                <a:tc>
                  <a:txBody>
                    <a:bodyPr/>
                    <a:lstStyle/>
                    <a:p>
                      <a:pPr algn="l" fontAlgn="ctr"/>
                      <a:r>
                        <a:rPr lang="en-US" sz="1200" b="0" i="0" u="none" strike="noStrike">
                          <a:solidFill>
                            <a:srgbClr val="000000"/>
                          </a:solidFill>
                          <a:effectLst/>
                          <a:latin typeface="Arial" panose="020B0604020202020204" pitchFamily="34" charset="0"/>
                        </a:rPr>
                        <a:t>1. Submit the requirements to the staff</a:t>
                      </a:r>
                    </a:p>
                  </a:txBody>
                  <a:tcPr marL="9326" marR="9326" marT="9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200" b="0" i="0" u="none" strike="noStrike" dirty="0">
                          <a:solidFill>
                            <a:srgbClr val="000000"/>
                          </a:solidFill>
                          <a:effectLst/>
                          <a:latin typeface="Arial" panose="020B0604020202020204" pitchFamily="34" charset="0"/>
                        </a:rPr>
                        <a:t>Verify and check the authenticity and completion of submitted documents</a:t>
                      </a:r>
                    </a:p>
                  </a:txBody>
                  <a:tcPr marL="9326" marR="9326" marT="9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200" b="0" i="0" u="none" strike="noStrike">
                          <a:solidFill>
                            <a:srgbClr val="000000"/>
                          </a:solidFill>
                          <a:effectLst/>
                          <a:latin typeface="Arial" panose="020B0604020202020204" pitchFamily="34" charset="0"/>
                        </a:rPr>
                        <a:t>None</a:t>
                      </a:r>
                    </a:p>
                  </a:txBody>
                  <a:tcPr marL="9326" marR="9326" marT="9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200" b="0" i="0" u="none" strike="noStrike">
                          <a:solidFill>
                            <a:srgbClr val="000000"/>
                          </a:solidFill>
                          <a:effectLst/>
                          <a:latin typeface="Arial" panose="020B0604020202020204" pitchFamily="34" charset="0"/>
                        </a:rPr>
                        <a:t>5 minutes</a:t>
                      </a:r>
                    </a:p>
                  </a:txBody>
                  <a:tcPr marL="9326" marR="9326" marT="9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200" b="0" i="0" u="none" strike="noStrike">
                          <a:solidFill>
                            <a:srgbClr val="000000"/>
                          </a:solidFill>
                          <a:effectLst/>
                          <a:latin typeface="Arial" panose="020B0604020202020204" pitchFamily="34" charset="0"/>
                        </a:rPr>
                        <a:t>Registrar's Staff</a:t>
                      </a:r>
                    </a:p>
                  </a:txBody>
                  <a:tcPr marL="9326" marR="9326" marT="9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02115793"/>
                  </a:ext>
                </a:extLst>
              </a:tr>
              <a:tr h="609171">
                <a:tc>
                  <a:txBody>
                    <a:bodyPr/>
                    <a:lstStyle/>
                    <a:p>
                      <a:pPr algn="l" fontAlgn="ctr"/>
                      <a:r>
                        <a:rPr lang="en-US" sz="1200" b="0" i="0" u="none" strike="noStrike">
                          <a:solidFill>
                            <a:srgbClr val="000000"/>
                          </a:solidFill>
                          <a:effectLst/>
                          <a:latin typeface="Arial" panose="020B0604020202020204" pitchFamily="34" charset="0"/>
                        </a:rPr>
                        <a:t>3. Secure copy of Registration Form</a:t>
                      </a:r>
                    </a:p>
                  </a:txBody>
                  <a:tcPr marL="9326" marR="9326" marT="9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200" b="0" i="0" u="none" strike="noStrike">
                          <a:solidFill>
                            <a:srgbClr val="000000"/>
                          </a:solidFill>
                          <a:effectLst/>
                          <a:latin typeface="Arial" panose="020B0604020202020204" pitchFamily="34" charset="0"/>
                        </a:rPr>
                        <a:t>Print Registration Form</a:t>
                      </a:r>
                    </a:p>
                  </a:txBody>
                  <a:tcPr marL="9326" marR="9326" marT="9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200" b="0" i="0" u="none" strike="noStrike" dirty="0">
                          <a:solidFill>
                            <a:srgbClr val="000000"/>
                          </a:solidFill>
                          <a:effectLst/>
                          <a:latin typeface="Arial" panose="020B0604020202020204" pitchFamily="34" charset="0"/>
                        </a:rPr>
                        <a:t>None</a:t>
                      </a:r>
                    </a:p>
                  </a:txBody>
                  <a:tcPr marL="9326" marR="9326" marT="9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200" b="0" i="0" u="none" strike="noStrike">
                          <a:solidFill>
                            <a:srgbClr val="000000"/>
                          </a:solidFill>
                          <a:effectLst/>
                          <a:latin typeface="Arial" panose="020B0604020202020204" pitchFamily="34" charset="0"/>
                        </a:rPr>
                        <a:t>2 minutes</a:t>
                      </a:r>
                    </a:p>
                  </a:txBody>
                  <a:tcPr marL="9326" marR="9326" marT="9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200" b="0" i="0" u="none" strike="noStrike">
                          <a:solidFill>
                            <a:srgbClr val="000000"/>
                          </a:solidFill>
                          <a:effectLst/>
                          <a:latin typeface="Arial" panose="020B0604020202020204" pitchFamily="34" charset="0"/>
                        </a:rPr>
                        <a:t>Registrar's Staff</a:t>
                      </a:r>
                    </a:p>
                  </a:txBody>
                  <a:tcPr marL="9326" marR="9326" marT="9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51074383"/>
                  </a:ext>
                </a:extLst>
              </a:tr>
              <a:tr h="781050">
                <a:tc>
                  <a:txBody>
                    <a:bodyPr/>
                    <a:lstStyle/>
                    <a:p>
                      <a:pPr algn="l" fontAlgn="ctr"/>
                      <a:r>
                        <a:rPr lang="en-US" sz="1200" b="0" i="0" u="none" strike="noStrike">
                          <a:solidFill>
                            <a:srgbClr val="000000"/>
                          </a:solidFill>
                          <a:effectLst/>
                          <a:latin typeface="Arial" panose="020B0604020202020204" pitchFamily="34" charset="0"/>
                        </a:rPr>
                        <a:t>4. Fill up the Registration Form with some personal information</a:t>
                      </a:r>
                    </a:p>
                  </a:txBody>
                  <a:tcPr marL="9326" marR="9326" marT="9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200" b="0" i="0" u="none" strike="noStrike" dirty="0">
                          <a:solidFill>
                            <a:srgbClr val="000000"/>
                          </a:solidFill>
                          <a:effectLst/>
                          <a:latin typeface="Arial" panose="020B0604020202020204" pitchFamily="34" charset="0"/>
                        </a:rPr>
                        <a:t>Guide the client in filling up the Registration Form</a:t>
                      </a:r>
                    </a:p>
                  </a:txBody>
                  <a:tcPr marL="9326" marR="9326" marT="9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200" b="0" i="0" u="none" strike="noStrike">
                          <a:solidFill>
                            <a:srgbClr val="000000"/>
                          </a:solidFill>
                          <a:effectLst/>
                          <a:latin typeface="Arial" panose="020B0604020202020204" pitchFamily="34" charset="0"/>
                        </a:rPr>
                        <a:t>None</a:t>
                      </a:r>
                    </a:p>
                  </a:txBody>
                  <a:tcPr marL="9326" marR="9326" marT="9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200" b="0" i="0" u="none" strike="noStrike">
                          <a:solidFill>
                            <a:srgbClr val="000000"/>
                          </a:solidFill>
                          <a:effectLst/>
                          <a:latin typeface="Arial" panose="020B0604020202020204" pitchFamily="34" charset="0"/>
                        </a:rPr>
                        <a:t>5 minutes</a:t>
                      </a:r>
                    </a:p>
                  </a:txBody>
                  <a:tcPr marL="9326" marR="9326" marT="9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200" b="0" i="0" u="none" strike="noStrike">
                          <a:solidFill>
                            <a:srgbClr val="000000"/>
                          </a:solidFill>
                          <a:effectLst/>
                          <a:latin typeface="Arial" panose="020B0604020202020204" pitchFamily="34" charset="0"/>
                        </a:rPr>
                        <a:t>Registrar's Staff</a:t>
                      </a:r>
                    </a:p>
                  </a:txBody>
                  <a:tcPr marL="9326" marR="9326" marT="9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61254996"/>
                  </a:ext>
                </a:extLst>
              </a:tr>
              <a:tr h="1085850">
                <a:tc>
                  <a:txBody>
                    <a:bodyPr/>
                    <a:lstStyle/>
                    <a:p>
                      <a:pPr algn="l" fontAlgn="ctr"/>
                      <a:r>
                        <a:rPr lang="en-US" sz="1200" b="0" i="0" u="none" strike="noStrike">
                          <a:solidFill>
                            <a:srgbClr val="000000"/>
                          </a:solidFill>
                          <a:effectLst/>
                          <a:latin typeface="Arial" panose="020B0604020202020204" pitchFamily="34" charset="0"/>
                        </a:rPr>
                        <a:t>5. Receive the student's copy of Registration Form</a:t>
                      </a:r>
                    </a:p>
                  </a:txBody>
                  <a:tcPr marL="9326" marR="9326" marT="9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200" b="0" i="0" u="none" strike="noStrike" dirty="0">
                          <a:solidFill>
                            <a:srgbClr val="000000"/>
                          </a:solidFill>
                          <a:effectLst/>
                          <a:latin typeface="Arial" panose="020B0604020202020204" pitchFamily="34" charset="0"/>
                        </a:rPr>
                        <a:t>Checks the accuracy of information printed in the Registration form            Issue the student's copy of Registration Form</a:t>
                      </a:r>
                    </a:p>
                  </a:txBody>
                  <a:tcPr marL="9326" marR="9326" marT="9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200" b="0" i="0" u="none" strike="noStrike" dirty="0">
                          <a:solidFill>
                            <a:srgbClr val="000000"/>
                          </a:solidFill>
                          <a:effectLst/>
                          <a:latin typeface="Arial" panose="020B0604020202020204" pitchFamily="34" charset="0"/>
                        </a:rPr>
                        <a:t>None</a:t>
                      </a:r>
                    </a:p>
                  </a:txBody>
                  <a:tcPr marL="9326" marR="9326" marT="9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200" b="0" i="0" u="none" strike="noStrike">
                          <a:solidFill>
                            <a:srgbClr val="000000"/>
                          </a:solidFill>
                          <a:effectLst/>
                          <a:latin typeface="Arial" panose="020B0604020202020204" pitchFamily="34" charset="0"/>
                        </a:rPr>
                        <a:t>3 minutes</a:t>
                      </a:r>
                    </a:p>
                  </a:txBody>
                  <a:tcPr marL="9326" marR="9326" marT="9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PH" sz="1200" b="0" i="0" u="none" strike="noStrike" dirty="0">
                          <a:solidFill>
                            <a:srgbClr val="000000"/>
                          </a:solidFill>
                          <a:effectLst/>
                          <a:latin typeface="Arial" panose="020B0604020202020204" pitchFamily="34" charset="0"/>
                        </a:rPr>
                        <a:t>Registrar's Staff</a:t>
                      </a:r>
                    </a:p>
                  </a:txBody>
                  <a:tcPr marL="9326" marR="9326" marT="932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02931832"/>
                  </a:ext>
                </a:extLst>
              </a:tr>
              <a:tr h="268153">
                <a:tc gridSpan="2">
                  <a:txBody>
                    <a:bodyPr/>
                    <a:lstStyle/>
                    <a:p>
                      <a:pPr algn="r" fontAlgn="t"/>
                      <a:r>
                        <a:rPr lang="en-PH" sz="1200" b="1" i="0" u="none" strike="noStrike">
                          <a:solidFill>
                            <a:srgbClr val="000000"/>
                          </a:solidFill>
                          <a:effectLst/>
                          <a:latin typeface="Arial" panose="020B0604020202020204" pitchFamily="34" charset="0"/>
                        </a:rPr>
                        <a:t>TOTAL:</a:t>
                      </a:r>
                    </a:p>
                  </a:txBody>
                  <a:tcPr marL="9326" marR="9326" marT="9326"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a:txBody>
                    <a:bodyPr/>
                    <a:lstStyle/>
                    <a:p>
                      <a:pPr algn="ctr" fontAlgn="t"/>
                      <a:r>
                        <a:rPr lang="en-PH" sz="1200" b="0" i="0" u="none" strike="noStrike">
                          <a:solidFill>
                            <a:srgbClr val="000000"/>
                          </a:solidFill>
                          <a:effectLst/>
                          <a:latin typeface="Arial" panose="020B0604020202020204" pitchFamily="34" charset="0"/>
                        </a:rPr>
                        <a:t> </a:t>
                      </a:r>
                    </a:p>
                  </a:txBody>
                  <a:tcPr marL="9326" marR="9326" marT="9326"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200" b="0" i="0" u="none" strike="noStrike">
                          <a:solidFill>
                            <a:srgbClr val="000000"/>
                          </a:solidFill>
                          <a:effectLst/>
                          <a:latin typeface="Arial" panose="020B0604020202020204" pitchFamily="34" charset="0"/>
                        </a:rPr>
                        <a:t>15 minutes</a:t>
                      </a:r>
                    </a:p>
                  </a:txBody>
                  <a:tcPr marL="9326" marR="9326" marT="9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200" b="0" i="0" u="none" strike="noStrike" dirty="0">
                          <a:solidFill>
                            <a:srgbClr val="000000"/>
                          </a:solidFill>
                          <a:effectLst/>
                          <a:latin typeface="Arial" panose="020B0604020202020204" pitchFamily="34" charset="0"/>
                        </a:rPr>
                        <a:t> </a:t>
                      </a:r>
                    </a:p>
                  </a:txBody>
                  <a:tcPr marL="9326" marR="9326" marT="9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50275916"/>
                  </a:ext>
                </a:extLst>
              </a:tr>
            </a:tbl>
          </a:graphicData>
        </a:graphic>
      </p:graphicFrame>
    </p:spTree>
    <p:extLst>
      <p:ext uri="{BB962C8B-B14F-4D97-AF65-F5344CB8AC3E}">
        <p14:creationId xmlns:p14="http://schemas.microsoft.com/office/powerpoint/2010/main" val="34767178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1C4DA55-EEED-4FE0-9322-6FB472470314}"/>
              </a:ext>
            </a:extLst>
          </p:cNvPr>
          <p:cNvSpPr/>
          <p:nvPr/>
        </p:nvSpPr>
        <p:spPr>
          <a:xfrm>
            <a:off x="0" y="1"/>
            <a:ext cx="7772400" cy="11887199"/>
          </a:xfrm>
          <a:prstGeom prst="rect">
            <a:avLst/>
          </a:prstGeom>
          <a:blipFill dpi="0" rotWithShape="1">
            <a:blip r:embed="rId3">
              <a:alphaModFix amt="33000"/>
              <a:extLst>
                <a:ext uri="{96DAC541-7B7A-43D3-8B79-37D633B846F1}">
                  <asvg:svgBlip xmlns:asvg="http://schemas.microsoft.com/office/drawing/2016/SVG/main" r:embed="rId4"/>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5">
                  <a:alphaModFix amt="24000"/>
                </a:blip>
                <a:srcRect/>
                <a:stretch>
                  <a:fillRect/>
                </a:stretch>
              </a:blipFill>
            </a:endParaRPr>
          </a:p>
        </p:txBody>
      </p:sp>
      <p:graphicFrame>
        <p:nvGraphicFramePr>
          <p:cNvPr id="3" name="Table 2">
            <a:extLst>
              <a:ext uri="{FF2B5EF4-FFF2-40B4-BE49-F238E27FC236}">
                <a16:creationId xmlns:a16="http://schemas.microsoft.com/office/drawing/2014/main" id="{20131F74-A5A3-47E3-B66F-DB80E7B41EB5}"/>
              </a:ext>
            </a:extLst>
          </p:cNvPr>
          <p:cNvGraphicFramePr>
            <a:graphicFrameLocks noGrp="1"/>
          </p:cNvGraphicFramePr>
          <p:nvPr>
            <p:extLst>
              <p:ext uri="{D42A27DB-BD31-4B8C-83A1-F6EECF244321}">
                <p14:modId xmlns:p14="http://schemas.microsoft.com/office/powerpoint/2010/main" val="2662745899"/>
              </p:ext>
            </p:extLst>
          </p:nvPr>
        </p:nvGraphicFramePr>
        <p:xfrm>
          <a:off x="339970" y="429491"/>
          <a:ext cx="7104186" cy="9063314"/>
        </p:xfrm>
        <a:graphic>
          <a:graphicData uri="http://schemas.openxmlformats.org/drawingml/2006/table">
            <a:tbl>
              <a:tblPr/>
              <a:tblGrid>
                <a:gridCol w="1663866">
                  <a:extLst>
                    <a:ext uri="{9D8B030D-6E8A-4147-A177-3AD203B41FA5}">
                      <a16:colId xmlns:a16="http://schemas.microsoft.com/office/drawing/2014/main" val="3914068735"/>
                    </a:ext>
                  </a:extLst>
                </a:gridCol>
                <a:gridCol w="1938994">
                  <a:extLst>
                    <a:ext uri="{9D8B030D-6E8A-4147-A177-3AD203B41FA5}">
                      <a16:colId xmlns:a16="http://schemas.microsoft.com/office/drawing/2014/main" val="4022222797"/>
                    </a:ext>
                  </a:extLst>
                </a:gridCol>
                <a:gridCol w="982598">
                  <a:extLst>
                    <a:ext uri="{9D8B030D-6E8A-4147-A177-3AD203B41FA5}">
                      <a16:colId xmlns:a16="http://schemas.microsoft.com/office/drawing/2014/main" val="3559236005"/>
                    </a:ext>
                  </a:extLst>
                </a:gridCol>
                <a:gridCol w="1192219">
                  <a:extLst>
                    <a:ext uri="{9D8B030D-6E8A-4147-A177-3AD203B41FA5}">
                      <a16:colId xmlns:a16="http://schemas.microsoft.com/office/drawing/2014/main" val="1360946947"/>
                    </a:ext>
                  </a:extLst>
                </a:gridCol>
                <a:gridCol w="1326509">
                  <a:extLst>
                    <a:ext uri="{9D8B030D-6E8A-4147-A177-3AD203B41FA5}">
                      <a16:colId xmlns:a16="http://schemas.microsoft.com/office/drawing/2014/main" val="3663244667"/>
                    </a:ext>
                  </a:extLst>
                </a:gridCol>
              </a:tblGrid>
              <a:tr h="199200">
                <a:tc gridSpan="5">
                  <a:txBody>
                    <a:bodyPr/>
                    <a:lstStyle/>
                    <a:p>
                      <a:pPr algn="l" fontAlgn="ctr"/>
                      <a:r>
                        <a:rPr lang="en-US" sz="1050" b="1" i="0" u="none" strike="noStrike" dirty="0">
                          <a:solidFill>
                            <a:srgbClr val="000000"/>
                          </a:solidFill>
                          <a:effectLst/>
                          <a:latin typeface="Arial" panose="020B0604020202020204" pitchFamily="34" charset="0"/>
                        </a:rPr>
                        <a:t>1. SERVICE NAME: ADDING, CHANGING AND DROPPING OF COURSES</a:t>
                      </a:r>
                    </a:p>
                  </a:txBody>
                  <a:tcPr marL="6347" marR="6347" marT="634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4001062456"/>
                  </a:ext>
                </a:extLst>
              </a:tr>
              <a:tr h="199200">
                <a:tc gridSpan="5">
                  <a:txBody>
                    <a:bodyPr/>
                    <a:lstStyle/>
                    <a:p>
                      <a:pPr algn="l" fontAlgn="ctr"/>
                      <a:r>
                        <a:rPr lang="en-PH" sz="1050" b="1" i="0" u="none" strike="noStrike">
                          <a:solidFill>
                            <a:srgbClr val="000000"/>
                          </a:solidFill>
                          <a:effectLst/>
                          <a:latin typeface="Arial" panose="020B0604020202020204" pitchFamily="34" charset="0"/>
                        </a:rPr>
                        <a:t>                           </a:t>
                      </a:r>
                    </a:p>
                  </a:txBody>
                  <a:tcPr marL="6347" marR="6347" marT="634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2273431473"/>
                  </a:ext>
                </a:extLst>
              </a:tr>
              <a:tr h="171088">
                <a:tc gridSpan="5">
                  <a:txBody>
                    <a:bodyPr/>
                    <a:lstStyle/>
                    <a:p>
                      <a:pPr algn="l" fontAlgn="b"/>
                      <a:r>
                        <a:rPr lang="en-US" sz="1050" b="0" i="0" u="none" strike="noStrike">
                          <a:solidFill>
                            <a:srgbClr val="000000"/>
                          </a:solidFill>
                          <a:effectLst/>
                          <a:latin typeface="Arial" panose="020B0604020202020204" pitchFamily="34" charset="0"/>
                        </a:rPr>
                        <a:t>Description of the Service: After enrolment, students may intend to add, change or drop courses</a:t>
                      </a:r>
                    </a:p>
                  </a:txBody>
                  <a:tcPr marL="6347" marR="6347" marT="634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1079323439"/>
                  </a:ext>
                </a:extLst>
              </a:tr>
              <a:tr h="171088">
                <a:tc gridSpan="5">
                  <a:txBody>
                    <a:bodyPr/>
                    <a:lstStyle/>
                    <a:p>
                      <a:pPr algn="l" fontAlgn="b"/>
                      <a:r>
                        <a:rPr lang="en-US" sz="1050" b="0" i="0" u="none" strike="noStrike">
                          <a:solidFill>
                            <a:srgbClr val="000000"/>
                          </a:solidFill>
                          <a:effectLst/>
                          <a:latin typeface="Arial" panose="020B0604020202020204" pitchFamily="34" charset="0"/>
                        </a:rPr>
                        <a:t>which is allowed only during the period specified in the Academic Policies and Procedures</a:t>
                      </a:r>
                    </a:p>
                  </a:txBody>
                  <a:tcPr marL="6347" marR="6347" marT="634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2933655643"/>
                  </a:ext>
                </a:extLst>
              </a:tr>
              <a:tr h="171088">
                <a:tc>
                  <a:txBody>
                    <a:bodyPr/>
                    <a:lstStyle/>
                    <a:p>
                      <a:pPr algn="l" fontAlgn="ctr"/>
                      <a:r>
                        <a:rPr lang="en-PH" sz="1050" b="1" i="0" u="none" strike="noStrike">
                          <a:solidFill>
                            <a:srgbClr val="FFFFFF"/>
                          </a:solidFill>
                          <a:effectLst/>
                          <a:latin typeface="Arial" panose="020B0604020202020204" pitchFamily="34" charset="0"/>
                        </a:rPr>
                        <a:t>Office or Division:</a:t>
                      </a:r>
                    </a:p>
                  </a:txBody>
                  <a:tcPr marL="6347" marR="6347" marT="634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ctr"/>
                      <a:r>
                        <a:rPr lang="en-PH" sz="1050" b="0" i="0" u="none" strike="noStrike">
                          <a:solidFill>
                            <a:srgbClr val="000000"/>
                          </a:solidFill>
                          <a:effectLst/>
                          <a:latin typeface="Arial" panose="020B0604020202020204" pitchFamily="34" charset="0"/>
                        </a:rPr>
                        <a:t>Registrar's Office</a:t>
                      </a:r>
                    </a:p>
                  </a:txBody>
                  <a:tcPr marL="6347" marR="6347" marT="634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3141996441"/>
                  </a:ext>
                </a:extLst>
              </a:tr>
              <a:tr h="171088">
                <a:tc>
                  <a:txBody>
                    <a:bodyPr/>
                    <a:lstStyle/>
                    <a:p>
                      <a:pPr algn="l" fontAlgn="ctr"/>
                      <a:r>
                        <a:rPr lang="en-PH" sz="1050" b="1" i="0" u="none" strike="noStrike">
                          <a:solidFill>
                            <a:srgbClr val="FFFFFF"/>
                          </a:solidFill>
                          <a:effectLst/>
                          <a:latin typeface="Arial" panose="020B0604020202020204" pitchFamily="34" charset="0"/>
                        </a:rPr>
                        <a:t>Classification:</a:t>
                      </a:r>
                    </a:p>
                  </a:txBody>
                  <a:tcPr marL="6347" marR="6347" marT="634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b"/>
                      <a:r>
                        <a:rPr lang="en-PH" sz="1050" b="0" i="0" u="none" strike="noStrike">
                          <a:solidFill>
                            <a:srgbClr val="000000"/>
                          </a:solidFill>
                          <a:effectLst/>
                          <a:latin typeface="Arial" panose="020B0604020202020204" pitchFamily="34" charset="0"/>
                        </a:rPr>
                        <a:t>Simple</a:t>
                      </a:r>
                    </a:p>
                  </a:txBody>
                  <a:tcPr marL="6347" marR="6347" marT="634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3957612536"/>
                  </a:ext>
                </a:extLst>
              </a:tr>
              <a:tr h="171088">
                <a:tc>
                  <a:txBody>
                    <a:bodyPr/>
                    <a:lstStyle/>
                    <a:p>
                      <a:pPr algn="l" fontAlgn="ctr"/>
                      <a:r>
                        <a:rPr lang="en-PH" sz="1050" b="1" i="0" u="none" strike="noStrike">
                          <a:solidFill>
                            <a:srgbClr val="FFFFFF"/>
                          </a:solidFill>
                          <a:effectLst/>
                          <a:latin typeface="Arial" panose="020B0604020202020204" pitchFamily="34" charset="0"/>
                        </a:rPr>
                        <a:t>Type of Transaction:</a:t>
                      </a:r>
                    </a:p>
                  </a:txBody>
                  <a:tcPr marL="6347" marR="6347" marT="634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ctr"/>
                      <a:r>
                        <a:rPr lang="en-PH" sz="1050" b="0" i="0" u="none" strike="noStrike">
                          <a:solidFill>
                            <a:srgbClr val="000000"/>
                          </a:solidFill>
                          <a:effectLst/>
                          <a:latin typeface="Arial" panose="020B0604020202020204" pitchFamily="34" charset="0"/>
                        </a:rPr>
                        <a:t>G2C-Government to Citizen</a:t>
                      </a:r>
                    </a:p>
                  </a:txBody>
                  <a:tcPr marL="6347" marR="6347" marT="634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2429287464"/>
                  </a:ext>
                </a:extLst>
              </a:tr>
              <a:tr h="171088">
                <a:tc>
                  <a:txBody>
                    <a:bodyPr/>
                    <a:lstStyle/>
                    <a:p>
                      <a:pPr algn="l" fontAlgn="ctr"/>
                      <a:r>
                        <a:rPr lang="en-PH" sz="1050" b="1" i="0" u="none" strike="noStrike">
                          <a:solidFill>
                            <a:srgbClr val="FFFFFF"/>
                          </a:solidFill>
                          <a:effectLst/>
                          <a:latin typeface="Arial" panose="020B0604020202020204" pitchFamily="34" charset="0"/>
                        </a:rPr>
                        <a:t>Who May Avail:</a:t>
                      </a:r>
                    </a:p>
                  </a:txBody>
                  <a:tcPr marL="6347" marR="6347" marT="634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ctr"/>
                      <a:r>
                        <a:rPr lang="en-US" sz="1050" b="0" i="0" u="none" strike="noStrike">
                          <a:solidFill>
                            <a:srgbClr val="000000"/>
                          </a:solidFill>
                          <a:effectLst/>
                          <a:latin typeface="Arial" panose="020B0604020202020204" pitchFamily="34" charset="0"/>
                        </a:rPr>
                        <a:t>All students who has enrolment records in the current semester</a:t>
                      </a:r>
                    </a:p>
                  </a:txBody>
                  <a:tcPr marL="6347" marR="6347" marT="634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4174599641"/>
                  </a:ext>
                </a:extLst>
              </a:tr>
              <a:tr h="171088">
                <a:tc>
                  <a:txBody>
                    <a:bodyPr/>
                    <a:lstStyle/>
                    <a:p>
                      <a:pPr algn="l" fontAlgn="ctr"/>
                      <a:r>
                        <a:rPr lang="en-PH" sz="1050" b="1" i="0" u="none" strike="noStrike">
                          <a:solidFill>
                            <a:srgbClr val="FFFFFF"/>
                          </a:solidFill>
                          <a:effectLst/>
                          <a:latin typeface="Arial" panose="020B0604020202020204" pitchFamily="34" charset="0"/>
                        </a:rPr>
                        <a:t> </a:t>
                      </a:r>
                    </a:p>
                  </a:txBody>
                  <a:tcPr marL="6347" marR="6347" marT="634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ctr"/>
                      <a:r>
                        <a:rPr lang="en-PH" sz="1050" b="0" i="0" u="none" strike="noStrike">
                          <a:solidFill>
                            <a:srgbClr val="000000"/>
                          </a:solidFill>
                          <a:effectLst/>
                          <a:latin typeface="Arial" panose="020B0604020202020204" pitchFamily="34" charset="0"/>
                        </a:rPr>
                        <a:t> </a:t>
                      </a:r>
                    </a:p>
                  </a:txBody>
                  <a:tcPr marL="6347" marR="6347" marT="634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2563415877"/>
                  </a:ext>
                </a:extLst>
              </a:tr>
              <a:tr h="171088">
                <a:tc gridSpan="2">
                  <a:txBody>
                    <a:bodyPr/>
                    <a:lstStyle/>
                    <a:p>
                      <a:pPr algn="ctr" fontAlgn="b"/>
                      <a:r>
                        <a:rPr lang="en-PH" sz="1050" b="1" i="0" u="none" strike="noStrike">
                          <a:solidFill>
                            <a:srgbClr val="FFFFFF"/>
                          </a:solidFill>
                          <a:effectLst/>
                          <a:latin typeface="Arial" panose="020B0604020202020204" pitchFamily="34" charset="0"/>
                        </a:rPr>
                        <a:t>CHECKLIST OF REQUIREMENTS</a:t>
                      </a:r>
                    </a:p>
                  </a:txBody>
                  <a:tcPr marL="6347" marR="6347" marT="634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hMerge="1">
                  <a:txBody>
                    <a:bodyPr/>
                    <a:lstStyle/>
                    <a:p>
                      <a:endParaRPr lang="en-PH"/>
                    </a:p>
                  </a:txBody>
                  <a:tcPr/>
                </a:tc>
                <a:tc gridSpan="3">
                  <a:txBody>
                    <a:bodyPr/>
                    <a:lstStyle/>
                    <a:p>
                      <a:pPr algn="ctr" fontAlgn="b"/>
                      <a:r>
                        <a:rPr lang="en-PH" sz="1050" b="1" i="0" u="none" strike="noStrike">
                          <a:solidFill>
                            <a:srgbClr val="FFFFFF"/>
                          </a:solidFill>
                          <a:effectLst/>
                          <a:latin typeface="Arial" panose="020B0604020202020204" pitchFamily="34" charset="0"/>
                        </a:rPr>
                        <a:t>WHERE TO SECURE</a:t>
                      </a:r>
                    </a:p>
                  </a:txBody>
                  <a:tcPr marL="6347" marR="6347" marT="634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744635683"/>
                  </a:ext>
                </a:extLst>
              </a:tr>
              <a:tr h="306463">
                <a:tc gridSpan="2">
                  <a:txBody>
                    <a:bodyPr/>
                    <a:lstStyle/>
                    <a:p>
                      <a:pPr algn="l" fontAlgn="ctr"/>
                      <a:r>
                        <a:rPr lang="en-US" sz="1050" b="0" i="0" u="none" strike="noStrike">
                          <a:solidFill>
                            <a:srgbClr val="000000"/>
                          </a:solidFill>
                          <a:effectLst/>
                          <a:latin typeface="Arial" panose="020B0604020202020204" pitchFamily="34" charset="0"/>
                        </a:rPr>
                        <a:t>Registration Form for the current semester</a:t>
                      </a:r>
                    </a:p>
                  </a:txBody>
                  <a:tcPr marL="6347" marR="6347" marT="634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gridSpan="3">
                  <a:txBody>
                    <a:bodyPr/>
                    <a:lstStyle/>
                    <a:p>
                      <a:pPr algn="l" fontAlgn="ctr"/>
                      <a:r>
                        <a:rPr lang="en-PH" sz="1050" b="0" i="0" u="none" strike="noStrike">
                          <a:solidFill>
                            <a:srgbClr val="000000"/>
                          </a:solidFill>
                          <a:effectLst/>
                          <a:latin typeface="Arial" panose="020B0604020202020204" pitchFamily="34" charset="0"/>
                        </a:rPr>
                        <a:t>Registrar's Office</a:t>
                      </a:r>
                    </a:p>
                  </a:txBody>
                  <a:tcPr marL="6347" marR="6347" marT="634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3963769758"/>
                  </a:ext>
                </a:extLst>
              </a:tr>
              <a:tr h="306463">
                <a:tc gridSpan="2">
                  <a:txBody>
                    <a:bodyPr/>
                    <a:lstStyle/>
                    <a:p>
                      <a:pPr algn="l" fontAlgn="ctr"/>
                      <a:r>
                        <a:rPr lang="en-PH" sz="1050" b="0" i="0" u="none" strike="noStrike">
                          <a:solidFill>
                            <a:srgbClr val="000000"/>
                          </a:solidFill>
                          <a:effectLst/>
                          <a:latin typeface="Arial" panose="020B0604020202020204" pitchFamily="34" charset="0"/>
                        </a:rPr>
                        <a:t>Student ID</a:t>
                      </a:r>
                    </a:p>
                  </a:txBody>
                  <a:tcPr marL="6347" marR="6347" marT="634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gridSpan="3">
                  <a:txBody>
                    <a:bodyPr/>
                    <a:lstStyle/>
                    <a:p>
                      <a:pPr algn="l" fontAlgn="ctr"/>
                      <a:r>
                        <a:rPr lang="en-PH" sz="1050" b="0" i="0" u="none" strike="noStrike">
                          <a:solidFill>
                            <a:srgbClr val="000000"/>
                          </a:solidFill>
                          <a:effectLst/>
                          <a:latin typeface="Arial" panose="020B0604020202020204" pitchFamily="34" charset="0"/>
                        </a:rPr>
                        <a:t>Client</a:t>
                      </a:r>
                    </a:p>
                  </a:txBody>
                  <a:tcPr marL="6347" marR="6347" marT="634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445847381"/>
                  </a:ext>
                </a:extLst>
              </a:tr>
              <a:tr h="829333">
                <a:tc gridSpan="2">
                  <a:txBody>
                    <a:bodyPr/>
                    <a:lstStyle/>
                    <a:p>
                      <a:pPr algn="l" fontAlgn="ctr"/>
                      <a:r>
                        <a:rPr lang="en-US" sz="1050" b="0" i="0" u="none" strike="noStrike">
                          <a:solidFill>
                            <a:srgbClr val="000000"/>
                          </a:solidFill>
                          <a:effectLst/>
                          <a:latin typeface="Arial" panose="020B0604020202020204" pitchFamily="34" charset="0"/>
                        </a:rPr>
                        <a:t>Conditional Requirement:                                                     Authorization Letter, Identification Card of the representative and copy of Identification Card of the student requesting for adding, changing or dropping of courses</a:t>
                      </a:r>
                    </a:p>
                  </a:txBody>
                  <a:tcPr marL="6347" marR="6347" marT="634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gridSpan="3">
                  <a:txBody>
                    <a:bodyPr/>
                    <a:lstStyle/>
                    <a:p>
                      <a:pPr algn="l" fontAlgn="ctr"/>
                      <a:r>
                        <a:rPr lang="en-PH" sz="1050" b="0" i="0" u="none" strike="noStrike" dirty="0">
                          <a:solidFill>
                            <a:srgbClr val="000000"/>
                          </a:solidFill>
                          <a:effectLst/>
                          <a:latin typeface="Arial" panose="020B0604020202020204" pitchFamily="34" charset="0"/>
                        </a:rPr>
                        <a:t>Client</a:t>
                      </a:r>
                    </a:p>
                  </a:txBody>
                  <a:tcPr marL="6347" marR="6347" marT="634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672955795"/>
                  </a:ext>
                </a:extLst>
              </a:tr>
              <a:tr h="335650">
                <a:tc>
                  <a:txBody>
                    <a:bodyPr/>
                    <a:lstStyle/>
                    <a:p>
                      <a:pPr algn="ctr" fontAlgn="ctr"/>
                      <a:r>
                        <a:rPr lang="en-PH" sz="1050" b="1" i="0" u="none" strike="noStrike">
                          <a:solidFill>
                            <a:srgbClr val="FFFFFF"/>
                          </a:solidFill>
                          <a:effectLst/>
                          <a:latin typeface="Arial" panose="020B0604020202020204" pitchFamily="34" charset="0"/>
                        </a:rPr>
                        <a:t>CLIENT STEPS</a:t>
                      </a:r>
                    </a:p>
                  </a:txBody>
                  <a:tcPr marL="6347" marR="6347" marT="634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PH" sz="1050" b="1" i="0" u="none" strike="noStrike">
                          <a:solidFill>
                            <a:srgbClr val="FFFFFF"/>
                          </a:solidFill>
                          <a:effectLst/>
                          <a:latin typeface="Arial" panose="020B0604020202020204" pitchFamily="34" charset="0"/>
                        </a:rPr>
                        <a:t>AGENCY ACTION</a:t>
                      </a:r>
                    </a:p>
                  </a:txBody>
                  <a:tcPr marL="6347" marR="6347" marT="634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PH" sz="1050" b="1" i="0" u="none" strike="noStrike">
                          <a:solidFill>
                            <a:srgbClr val="FFFFFF"/>
                          </a:solidFill>
                          <a:effectLst/>
                          <a:latin typeface="Arial" panose="020B0604020202020204" pitchFamily="34" charset="0"/>
                        </a:rPr>
                        <a:t>FEES TO  BE PAID</a:t>
                      </a:r>
                    </a:p>
                  </a:txBody>
                  <a:tcPr marL="6347" marR="6347" marT="634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PH" sz="1050" b="1" i="0" u="none" strike="noStrike">
                          <a:solidFill>
                            <a:srgbClr val="FFFFFF"/>
                          </a:solidFill>
                          <a:effectLst/>
                          <a:latin typeface="Arial" panose="020B0604020202020204" pitchFamily="34" charset="0"/>
                        </a:rPr>
                        <a:t>PROCESSING TIME</a:t>
                      </a:r>
                    </a:p>
                  </a:txBody>
                  <a:tcPr marL="6347" marR="6347" marT="634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PH" sz="1050" b="1" i="0" u="none" strike="noStrike">
                          <a:solidFill>
                            <a:srgbClr val="FFFFFF"/>
                          </a:solidFill>
                          <a:effectLst/>
                          <a:latin typeface="Arial" panose="020B0604020202020204" pitchFamily="34" charset="0"/>
                        </a:rPr>
                        <a:t>PERSON RESPONSIBLE</a:t>
                      </a:r>
                    </a:p>
                  </a:txBody>
                  <a:tcPr marL="6347" marR="6347" marT="634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4175770607"/>
                  </a:ext>
                </a:extLst>
              </a:tr>
              <a:tr h="665023">
                <a:tc>
                  <a:txBody>
                    <a:bodyPr/>
                    <a:lstStyle/>
                    <a:p>
                      <a:pPr algn="l" fontAlgn="ctr"/>
                      <a:r>
                        <a:rPr lang="en-US" sz="1050" b="0" i="0" u="none" strike="noStrike">
                          <a:solidFill>
                            <a:srgbClr val="000000"/>
                          </a:solidFill>
                          <a:effectLst/>
                          <a:latin typeface="Arial" panose="020B0604020202020204" pitchFamily="34" charset="0"/>
                        </a:rPr>
                        <a:t>1. Present the registration form for the current semester</a:t>
                      </a:r>
                    </a:p>
                  </a:txBody>
                  <a:tcPr marL="6347" marR="6347" marT="634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050" b="0" i="0" u="none" strike="noStrike">
                          <a:solidFill>
                            <a:srgbClr val="000000"/>
                          </a:solidFill>
                          <a:effectLst/>
                          <a:latin typeface="Arial" panose="020B0604020202020204" pitchFamily="34" charset="0"/>
                        </a:rPr>
                        <a:t>Verify student's enrolment records and check if he/she is qualified to add, change or drop course/s</a:t>
                      </a:r>
                    </a:p>
                  </a:txBody>
                  <a:tcPr marL="6347" marR="6347" marT="634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50" b="0" i="0" u="none" strike="noStrike">
                          <a:solidFill>
                            <a:srgbClr val="000000"/>
                          </a:solidFill>
                          <a:effectLst/>
                          <a:latin typeface="Arial" panose="020B0604020202020204" pitchFamily="34" charset="0"/>
                        </a:rPr>
                        <a:t>None</a:t>
                      </a:r>
                    </a:p>
                  </a:txBody>
                  <a:tcPr marL="6347" marR="6347" marT="634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50" b="0" i="0" u="none" strike="noStrike">
                          <a:solidFill>
                            <a:srgbClr val="000000"/>
                          </a:solidFill>
                          <a:effectLst/>
                          <a:latin typeface="Arial" panose="020B0604020202020204" pitchFamily="34" charset="0"/>
                        </a:rPr>
                        <a:t>10 minutes</a:t>
                      </a:r>
                    </a:p>
                  </a:txBody>
                  <a:tcPr marL="6347" marR="6347" marT="634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50" b="0" i="0" u="none" strike="noStrike">
                          <a:solidFill>
                            <a:srgbClr val="000000"/>
                          </a:solidFill>
                          <a:effectLst/>
                          <a:latin typeface="Arial" panose="020B0604020202020204" pitchFamily="34" charset="0"/>
                        </a:rPr>
                        <a:t>Registrar's Staff</a:t>
                      </a:r>
                    </a:p>
                  </a:txBody>
                  <a:tcPr marL="6347" marR="6347" marT="634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07632472"/>
                  </a:ext>
                </a:extLst>
              </a:tr>
              <a:tr h="743492">
                <a:tc>
                  <a:txBody>
                    <a:bodyPr/>
                    <a:lstStyle/>
                    <a:p>
                      <a:pPr algn="l" fontAlgn="ctr"/>
                      <a:r>
                        <a:rPr lang="en-US" sz="1050" b="0" i="0" u="none" strike="noStrike">
                          <a:solidFill>
                            <a:srgbClr val="000000"/>
                          </a:solidFill>
                          <a:effectLst/>
                          <a:latin typeface="Arial" panose="020B0604020202020204" pitchFamily="34" charset="0"/>
                        </a:rPr>
                        <a:t>2. Secure Adding, Changing and Dropping Form</a:t>
                      </a:r>
                    </a:p>
                  </a:txBody>
                  <a:tcPr marL="6347" marR="6347" marT="634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050" b="0" i="0" u="none" strike="noStrike">
                          <a:solidFill>
                            <a:srgbClr val="000000"/>
                          </a:solidFill>
                          <a:effectLst/>
                          <a:latin typeface="Arial" panose="020B0604020202020204" pitchFamily="34" charset="0"/>
                        </a:rPr>
                        <a:t>Issue blank form for adding, changing and dropping of courses and instruct the student to fill up the form</a:t>
                      </a:r>
                    </a:p>
                  </a:txBody>
                  <a:tcPr marL="6347" marR="6347" marT="634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50" b="0" i="0" u="none" strike="noStrike">
                          <a:solidFill>
                            <a:srgbClr val="000000"/>
                          </a:solidFill>
                          <a:effectLst/>
                          <a:latin typeface="Arial" panose="020B0604020202020204" pitchFamily="34" charset="0"/>
                        </a:rPr>
                        <a:t>None</a:t>
                      </a:r>
                    </a:p>
                  </a:txBody>
                  <a:tcPr marL="6347" marR="6347" marT="634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50" b="0" i="0" u="none" strike="noStrike">
                          <a:solidFill>
                            <a:srgbClr val="000000"/>
                          </a:solidFill>
                          <a:effectLst/>
                          <a:latin typeface="Arial" panose="020B0604020202020204" pitchFamily="34" charset="0"/>
                        </a:rPr>
                        <a:t>1 minute</a:t>
                      </a:r>
                    </a:p>
                  </a:txBody>
                  <a:tcPr marL="6347" marR="6347" marT="634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50" b="0" i="0" u="none" strike="noStrike">
                          <a:solidFill>
                            <a:srgbClr val="000000"/>
                          </a:solidFill>
                          <a:effectLst/>
                          <a:latin typeface="Arial" panose="020B0604020202020204" pitchFamily="34" charset="0"/>
                        </a:rPr>
                        <a:t>Registrar's Staff</a:t>
                      </a:r>
                    </a:p>
                  </a:txBody>
                  <a:tcPr marL="6347" marR="6347" marT="634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1544471"/>
                  </a:ext>
                </a:extLst>
              </a:tr>
              <a:tr h="884431">
                <a:tc>
                  <a:txBody>
                    <a:bodyPr/>
                    <a:lstStyle/>
                    <a:p>
                      <a:pPr algn="l" fontAlgn="ctr"/>
                      <a:r>
                        <a:rPr lang="en-US" sz="1050" b="0" i="0" u="none" strike="noStrike">
                          <a:solidFill>
                            <a:srgbClr val="000000"/>
                          </a:solidFill>
                          <a:effectLst/>
                          <a:latin typeface="Arial" panose="020B0604020202020204" pitchFamily="34" charset="0"/>
                        </a:rPr>
                        <a:t>3. Proceed to the college for approval of the form</a:t>
                      </a:r>
                    </a:p>
                  </a:txBody>
                  <a:tcPr marL="6347" marR="6347" marT="634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050" b="0" i="0" u="none" strike="noStrike" dirty="0">
                          <a:solidFill>
                            <a:srgbClr val="000000"/>
                          </a:solidFill>
                          <a:effectLst/>
                          <a:latin typeface="Arial" panose="020B0604020202020204" pitchFamily="34" charset="0"/>
                        </a:rPr>
                        <a:t>Check the eligibility of the student to add, change and drop course/s                          Approve and sign the form</a:t>
                      </a:r>
                    </a:p>
                  </a:txBody>
                  <a:tcPr marL="6347" marR="6347" marT="634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50" b="0" i="0" u="none" strike="noStrike">
                          <a:solidFill>
                            <a:srgbClr val="000000"/>
                          </a:solidFill>
                          <a:effectLst/>
                          <a:latin typeface="Arial" panose="020B0604020202020204" pitchFamily="34" charset="0"/>
                        </a:rPr>
                        <a:t>None</a:t>
                      </a:r>
                    </a:p>
                  </a:txBody>
                  <a:tcPr marL="6347" marR="6347" marT="634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50" b="0" i="0" u="none" strike="noStrike">
                          <a:solidFill>
                            <a:srgbClr val="000000"/>
                          </a:solidFill>
                          <a:effectLst/>
                          <a:latin typeface="Arial" panose="020B0604020202020204" pitchFamily="34" charset="0"/>
                        </a:rPr>
                        <a:t>10 minutes</a:t>
                      </a:r>
                    </a:p>
                  </a:txBody>
                  <a:tcPr marL="6347" marR="6347" marT="634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050" b="0" i="0" u="none" strike="noStrike">
                          <a:solidFill>
                            <a:srgbClr val="000000"/>
                          </a:solidFill>
                          <a:effectLst/>
                          <a:latin typeface="Arial" panose="020B0604020202020204" pitchFamily="34" charset="0"/>
                        </a:rPr>
                        <a:t>College Dean/Department Chair/Program Chair/Authorized personnel in the college</a:t>
                      </a:r>
                    </a:p>
                  </a:txBody>
                  <a:tcPr marL="6347" marR="6347" marT="634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28882937"/>
                  </a:ext>
                </a:extLst>
              </a:tr>
              <a:tr h="927614">
                <a:tc>
                  <a:txBody>
                    <a:bodyPr/>
                    <a:lstStyle/>
                    <a:p>
                      <a:pPr algn="l" fontAlgn="ctr"/>
                      <a:r>
                        <a:rPr lang="en-US" sz="1050" b="0" i="0" u="none" strike="noStrike">
                          <a:solidFill>
                            <a:srgbClr val="000000"/>
                          </a:solidFill>
                          <a:effectLst/>
                          <a:latin typeface="Arial" panose="020B0604020202020204" pitchFamily="34" charset="0"/>
                        </a:rPr>
                        <a:t>4. Proceed to the Registrar's Office for processing of the request</a:t>
                      </a:r>
                    </a:p>
                  </a:txBody>
                  <a:tcPr marL="6347" marR="6347" marT="634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1050" b="0" i="0" u="none" strike="noStrike">
                          <a:solidFill>
                            <a:srgbClr val="000000"/>
                          </a:solidFill>
                          <a:effectLst/>
                          <a:latin typeface="Arial" panose="020B0604020202020204" pitchFamily="34" charset="0"/>
                        </a:rPr>
                        <a:t>                                         Accept approved form   Verify and check the authenticity and completion of approved adding, changing and dropping form</a:t>
                      </a:r>
                    </a:p>
                  </a:txBody>
                  <a:tcPr marL="6347" marR="6347" marT="634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50" b="0" i="0" u="none" strike="noStrike">
                          <a:solidFill>
                            <a:srgbClr val="000000"/>
                          </a:solidFill>
                          <a:effectLst/>
                          <a:latin typeface="Arial" panose="020B0604020202020204" pitchFamily="34" charset="0"/>
                        </a:rPr>
                        <a:t>None</a:t>
                      </a:r>
                    </a:p>
                  </a:txBody>
                  <a:tcPr marL="6347" marR="6347" marT="634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50" b="0" i="0" u="none" strike="noStrike">
                          <a:solidFill>
                            <a:srgbClr val="000000"/>
                          </a:solidFill>
                          <a:effectLst/>
                          <a:latin typeface="Arial" panose="020B0604020202020204" pitchFamily="34" charset="0"/>
                        </a:rPr>
                        <a:t>3 minutes</a:t>
                      </a:r>
                    </a:p>
                  </a:txBody>
                  <a:tcPr marL="6347" marR="6347" marT="634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50" b="0" i="0" u="none" strike="noStrike">
                          <a:solidFill>
                            <a:srgbClr val="000000"/>
                          </a:solidFill>
                          <a:effectLst/>
                          <a:latin typeface="Arial" panose="020B0604020202020204" pitchFamily="34" charset="0"/>
                        </a:rPr>
                        <a:t>Registrar's Staff</a:t>
                      </a:r>
                    </a:p>
                  </a:txBody>
                  <a:tcPr marL="6347" marR="6347" marT="634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83988866"/>
                  </a:ext>
                </a:extLst>
              </a:tr>
              <a:tr h="511794">
                <a:tc>
                  <a:txBody>
                    <a:bodyPr/>
                    <a:lstStyle/>
                    <a:p>
                      <a:pPr algn="l" fontAlgn="ctr"/>
                      <a:r>
                        <a:rPr lang="en-PH" sz="1050" b="0" i="0" u="none" strike="noStrike">
                          <a:solidFill>
                            <a:srgbClr val="000000"/>
                          </a:solidFill>
                          <a:effectLst/>
                          <a:latin typeface="Arial" panose="020B0604020202020204" pitchFamily="34" charset="0"/>
                        </a:rPr>
                        <a:t> </a:t>
                      </a:r>
                    </a:p>
                  </a:txBody>
                  <a:tcPr marL="6347" marR="6347" marT="634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050" b="0" i="0" u="none" strike="noStrike">
                          <a:solidFill>
                            <a:srgbClr val="000000"/>
                          </a:solidFill>
                          <a:effectLst/>
                          <a:latin typeface="Arial" panose="020B0604020202020204" pitchFamily="34" charset="0"/>
                        </a:rPr>
                        <a:t>Process adding, changing or dropping of courses</a:t>
                      </a:r>
                    </a:p>
                  </a:txBody>
                  <a:tcPr marL="6347" marR="6347" marT="634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50" b="0" i="0" u="none" strike="noStrike">
                          <a:solidFill>
                            <a:srgbClr val="000000"/>
                          </a:solidFill>
                          <a:effectLst/>
                          <a:latin typeface="Arial" panose="020B0604020202020204" pitchFamily="34" charset="0"/>
                        </a:rPr>
                        <a:t>None</a:t>
                      </a:r>
                    </a:p>
                  </a:txBody>
                  <a:tcPr marL="6347" marR="6347" marT="634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50" b="0" i="0" u="none" strike="noStrike">
                          <a:solidFill>
                            <a:srgbClr val="000000"/>
                          </a:solidFill>
                          <a:effectLst/>
                          <a:latin typeface="Arial" panose="020B0604020202020204" pitchFamily="34" charset="0"/>
                        </a:rPr>
                        <a:t>3 minutes</a:t>
                      </a:r>
                    </a:p>
                  </a:txBody>
                  <a:tcPr marL="6347" marR="6347" marT="634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50" b="0" i="0" u="none" strike="noStrike">
                          <a:solidFill>
                            <a:srgbClr val="000000"/>
                          </a:solidFill>
                          <a:effectLst/>
                          <a:latin typeface="Arial" panose="020B0604020202020204" pitchFamily="34" charset="0"/>
                        </a:rPr>
                        <a:t>Registrar's Staff</a:t>
                      </a:r>
                    </a:p>
                  </a:txBody>
                  <a:tcPr marL="6347" marR="6347" marT="634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45059256"/>
                  </a:ext>
                </a:extLst>
              </a:tr>
              <a:tr h="714568">
                <a:tc>
                  <a:txBody>
                    <a:bodyPr/>
                    <a:lstStyle/>
                    <a:p>
                      <a:pPr algn="l" fontAlgn="ctr"/>
                      <a:r>
                        <a:rPr lang="en-PH" sz="1050" b="0" i="0" u="none" strike="noStrike">
                          <a:solidFill>
                            <a:srgbClr val="000000"/>
                          </a:solidFill>
                          <a:effectLst/>
                          <a:latin typeface="Arial" panose="020B0604020202020204" pitchFamily="34" charset="0"/>
                        </a:rPr>
                        <a:t> </a:t>
                      </a:r>
                    </a:p>
                  </a:txBody>
                  <a:tcPr marL="6347" marR="6347" marT="634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050" b="0" i="0" u="none" strike="noStrike">
                          <a:solidFill>
                            <a:srgbClr val="000000"/>
                          </a:solidFill>
                          <a:effectLst/>
                          <a:latin typeface="Arial" panose="020B0604020202020204" pitchFamily="34" charset="0"/>
                        </a:rPr>
                        <a:t>Detach student's copy of the approved form                 File the Registrar's copy of the approved form</a:t>
                      </a:r>
                    </a:p>
                  </a:txBody>
                  <a:tcPr marL="6347" marR="6347" marT="634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50" b="0" i="0" u="none" strike="noStrike">
                          <a:solidFill>
                            <a:srgbClr val="000000"/>
                          </a:solidFill>
                          <a:effectLst/>
                          <a:latin typeface="Arial" panose="020B0604020202020204" pitchFamily="34" charset="0"/>
                        </a:rPr>
                        <a:t> </a:t>
                      </a:r>
                    </a:p>
                  </a:txBody>
                  <a:tcPr marL="6347" marR="6347" marT="634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50" b="0" i="0" u="none" strike="noStrike">
                          <a:solidFill>
                            <a:srgbClr val="000000"/>
                          </a:solidFill>
                          <a:effectLst/>
                          <a:latin typeface="Arial" panose="020B0604020202020204" pitchFamily="34" charset="0"/>
                        </a:rPr>
                        <a:t>1 minute</a:t>
                      </a:r>
                    </a:p>
                  </a:txBody>
                  <a:tcPr marL="6347" marR="6347" marT="634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50" b="0" i="0" u="none" strike="noStrike">
                          <a:solidFill>
                            <a:srgbClr val="000000"/>
                          </a:solidFill>
                          <a:effectLst/>
                          <a:latin typeface="Arial" panose="020B0604020202020204" pitchFamily="34" charset="0"/>
                        </a:rPr>
                        <a:t>Registrar's Staff</a:t>
                      </a:r>
                    </a:p>
                  </a:txBody>
                  <a:tcPr marL="6347" marR="6347" marT="634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65237717"/>
                  </a:ext>
                </a:extLst>
              </a:tr>
              <a:tr h="818255">
                <a:tc>
                  <a:txBody>
                    <a:bodyPr/>
                    <a:lstStyle/>
                    <a:p>
                      <a:pPr algn="l" fontAlgn="ctr"/>
                      <a:r>
                        <a:rPr lang="en-PH" sz="1050" b="0" i="0" u="none" strike="noStrike">
                          <a:solidFill>
                            <a:srgbClr val="000000"/>
                          </a:solidFill>
                          <a:effectLst/>
                          <a:latin typeface="Arial" panose="020B0604020202020204" pitchFamily="34" charset="0"/>
                        </a:rPr>
                        <a:t> </a:t>
                      </a:r>
                    </a:p>
                  </a:txBody>
                  <a:tcPr marL="6347" marR="6347" marT="634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050" b="0" i="0" u="none" strike="noStrike">
                          <a:solidFill>
                            <a:srgbClr val="000000"/>
                          </a:solidFill>
                          <a:effectLst/>
                          <a:latin typeface="Arial" panose="020B0604020202020204" pitchFamily="34" charset="0"/>
                        </a:rPr>
                        <a:t>Print and issue Re-assessed copy of Registration Form together with the student's copy of the form</a:t>
                      </a:r>
                    </a:p>
                  </a:txBody>
                  <a:tcPr marL="6347" marR="6347" marT="634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50" b="0" i="0" u="none" strike="noStrike">
                          <a:solidFill>
                            <a:srgbClr val="000000"/>
                          </a:solidFill>
                          <a:effectLst/>
                          <a:latin typeface="Arial" panose="020B0604020202020204" pitchFamily="34" charset="0"/>
                        </a:rPr>
                        <a:t>None</a:t>
                      </a:r>
                    </a:p>
                  </a:txBody>
                  <a:tcPr marL="6347" marR="6347" marT="634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50" b="0" i="0" u="none" strike="noStrike">
                          <a:solidFill>
                            <a:srgbClr val="000000"/>
                          </a:solidFill>
                          <a:effectLst/>
                          <a:latin typeface="Arial" panose="020B0604020202020204" pitchFamily="34" charset="0"/>
                        </a:rPr>
                        <a:t>2 minutes</a:t>
                      </a:r>
                    </a:p>
                  </a:txBody>
                  <a:tcPr marL="6347" marR="6347" marT="634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50" b="0" i="0" u="none" strike="noStrike">
                          <a:solidFill>
                            <a:srgbClr val="000000"/>
                          </a:solidFill>
                          <a:effectLst/>
                          <a:latin typeface="Arial" panose="020B0604020202020204" pitchFamily="34" charset="0"/>
                        </a:rPr>
                        <a:t>Registrar's Staff</a:t>
                      </a:r>
                    </a:p>
                  </a:txBody>
                  <a:tcPr marL="6347" marR="6347" marT="634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64234667"/>
                  </a:ext>
                </a:extLst>
              </a:tr>
              <a:tr h="171088">
                <a:tc gridSpan="2">
                  <a:txBody>
                    <a:bodyPr/>
                    <a:lstStyle/>
                    <a:p>
                      <a:pPr algn="r" fontAlgn="t"/>
                      <a:r>
                        <a:rPr lang="en-PH" sz="1050" b="1" i="0" u="none" strike="noStrike" dirty="0">
                          <a:solidFill>
                            <a:srgbClr val="000000"/>
                          </a:solidFill>
                          <a:effectLst/>
                          <a:latin typeface="Arial" panose="020B0604020202020204" pitchFamily="34" charset="0"/>
                        </a:rPr>
                        <a:t>TOTAL:</a:t>
                      </a:r>
                    </a:p>
                  </a:txBody>
                  <a:tcPr marL="6347" marR="6347" marT="634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PH"/>
                    </a:p>
                  </a:txBody>
                  <a:tcPr/>
                </a:tc>
                <a:tc>
                  <a:txBody>
                    <a:bodyPr/>
                    <a:lstStyle/>
                    <a:p>
                      <a:pPr algn="ctr" fontAlgn="t"/>
                      <a:r>
                        <a:rPr lang="en-PH" sz="1050" b="0" i="0" u="none" strike="noStrike">
                          <a:solidFill>
                            <a:srgbClr val="000000"/>
                          </a:solidFill>
                          <a:effectLst/>
                          <a:latin typeface="Arial" panose="020B0604020202020204" pitchFamily="34" charset="0"/>
                        </a:rPr>
                        <a:t> </a:t>
                      </a:r>
                    </a:p>
                  </a:txBody>
                  <a:tcPr marL="6347" marR="6347" marT="634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ctr"/>
                      <a:r>
                        <a:rPr lang="en-PH" sz="1050" b="0" i="0" u="none" strike="noStrike">
                          <a:solidFill>
                            <a:srgbClr val="000000"/>
                          </a:solidFill>
                          <a:effectLst/>
                          <a:latin typeface="Arial" panose="020B0604020202020204" pitchFamily="34" charset="0"/>
                        </a:rPr>
                        <a:t>30 minutes</a:t>
                      </a:r>
                    </a:p>
                  </a:txBody>
                  <a:tcPr marL="6347" marR="6347" marT="634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ctr"/>
                      <a:r>
                        <a:rPr lang="en-PH" sz="1050" b="0" i="0" u="none" strike="noStrike" dirty="0">
                          <a:solidFill>
                            <a:srgbClr val="000000"/>
                          </a:solidFill>
                          <a:effectLst/>
                          <a:latin typeface="Arial" panose="020B0604020202020204" pitchFamily="34" charset="0"/>
                        </a:rPr>
                        <a:t> </a:t>
                      </a:r>
                    </a:p>
                  </a:txBody>
                  <a:tcPr marL="6347" marR="6347" marT="634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33026787"/>
                  </a:ext>
                </a:extLst>
              </a:tr>
            </a:tbl>
          </a:graphicData>
        </a:graphic>
      </p:graphicFrame>
    </p:spTree>
    <p:extLst>
      <p:ext uri="{BB962C8B-B14F-4D97-AF65-F5344CB8AC3E}">
        <p14:creationId xmlns:p14="http://schemas.microsoft.com/office/powerpoint/2010/main" val="33976718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1C4DA55-EEED-4FE0-9322-6FB472470314}"/>
              </a:ext>
            </a:extLst>
          </p:cNvPr>
          <p:cNvSpPr/>
          <p:nvPr/>
        </p:nvSpPr>
        <p:spPr>
          <a:xfrm>
            <a:off x="0" y="0"/>
            <a:ext cx="7772400" cy="11887199"/>
          </a:xfrm>
          <a:prstGeom prst="rect">
            <a:avLst/>
          </a:prstGeom>
          <a:blipFill dpi="0" rotWithShape="1">
            <a:blip r:embed="rId3">
              <a:alphaModFix amt="33000"/>
              <a:extLst>
                <a:ext uri="{96DAC541-7B7A-43D3-8B79-37D633B846F1}">
                  <asvg:svgBlip xmlns:asvg="http://schemas.microsoft.com/office/drawing/2016/SVG/main" r:embed="rId4"/>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5">
                  <a:alphaModFix amt="24000"/>
                </a:blip>
                <a:srcRect/>
                <a:stretch>
                  <a:fillRect/>
                </a:stretch>
              </a:blipFill>
            </a:endParaRPr>
          </a:p>
        </p:txBody>
      </p:sp>
      <p:graphicFrame>
        <p:nvGraphicFramePr>
          <p:cNvPr id="3" name="Table 2">
            <a:extLst>
              <a:ext uri="{FF2B5EF4-FFF2-40B4-BE49-F238E27FC236}">
                <a16:creationId xmlns:a16="http://schemas.microsoft.com/office/drawing/2014/main" id="{7C860025-690E-45AA-B4F4-CD13B803486F}"/>
              </a:ext>
            </a:extLst>
          </p:cNvPr>
          <p:cNvGraphicFramePr>
            <a:graphicFrameLocks noGrp="1"/>
          </p:cNvGraphicFramePr>
          <p:nvPr>
            <p:extLst>
              <p:ext uri="{D42A27DB-BD31-4B8C-83A1-F6EECF244321}">
                <p14:modId xmlns:p14="http://schemas.microsoft.com/office/powerpoint/2010/main" val="2867970212"/>
              </p:ext>
            </p:extLst>
          </p:nvPr>
        </p:nvGraphicFramePr>
        <p:xfrm>
          <a:off x="386861" y="398586"/>
          <a:ext cx="7057292" cy="9627753"/>
        </p:xfrm>
        <a:graphic>
          <a:graphicData uri="http://schemas.openxmlformats.org/drawingml/2006/table">
            <a:tbl>
              <a:tblPr/>
              <a:tblGrid>
                <a:gridCol w="1741579">
                  <a:extLst>
                    <a:ext uri="{9D8B030D-6E8A-4147-A177-3AD203B41FA5}">
                      <a16:colId xmlns:a16="http://schemas.microsoft.com/office/drawing/2014/main" val="1027326593"/>
                    </a:ext>
                  </a:extLst>
                </a:gridCol>
                <a:gridCol w="1910537">
                  <a:extLst>
                    <a:ext uri="{9D8B030D-6E8A-4147-A177-3AD203B41FA5}">
                      <a16:colId xmlns:a16="http://schemas.microsoft.com/office/drawing/2014/main" val="2646558921"/>
                    </a:ext>
                  </a:extLst>
                </a:gridCol>
                <a:gridCol w="974763">
                  <a:extLst>
                    <a:ext uri="{9D8B030D-6E8A-4147-A177-3AD203B41FA5}">
                      <a16:colId xmlns:a16="http://schemas.microsoft.com/office/drawing/2014/main" val="1827927237"/>
                    </a:ext>
                  </a:extLst>
                </a:gridCol>
                <a:gridCol w="1182715">
                  <a:extLst>
                    <a:ext uri="{9D8B030D-6E8A-4147-A177-3AD203B41FA5}">
                      <a16:colId xmlns:a16="http://schemas.microsoft.com/office/drawing/2014/main" val="1678754686"/>
                    </a:ext>
                  </a:extLst>
                </a:gridCol>
                <a:gridCol w="1247698">
                  <a:extLst>
                    <a:ext uri="{9D8B030D-6E8A-4147-A177-3AD203B41FA5}">
                      <a16:colId xmlns:a16="http://schemas.microsoft.com/office/drawing/2014/main" val="996177129"/>
                    </a:ext>
                  </a:extLst>
                </a:gridCol>
              </a:tblGrid>
              <a:tr h="323765">
                <a:tc gridSpan="5">
                  <a:txBody>
                    <a:bodyPr/>
                    <a:lstStyle/>
                    <a:p>
                      <a:pPr algn="l" fontAlgn="ctr"/>
                      <a:r>
                        <a:rPr lang="en-US" sz="1100" b="1" i="0" u="none" strike="noStrike">
                          <a:solidFill>
                            <a:srgbClr val="000000"/>
                          </a:solidFill>
                          <a:effectLst/>
                          <a:latin typeface="Arial" panose="020B0604020202020204" pitchFamily="34" charset="0"/>
                        </a:rPr>
                        <a:t>1. SERVICE NAME: ISSUANCE AND APPROVAL OF CROSS ENROLMENT FORM</a:t>
                      </a:r>
                    </a:p>
                  </a:txBody>
                  <a:tcPr marL="5960" marR="5960" marT="596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2095946130"/>
                  </a:ext>
                </a:extLst>
              </a:tr>
              <a:tr h="322678">
                <a:tc gridSpan="5">
                  <a:txBody>
                    <a:bodyPr/>
                    <a:lstStyle/>
                    <a:p>
                      <a:pPr algn="l" fontAlgn="ctr"/>
                      <a:r>
                        <a:rPr lang="en-PH" sz="1100" b="1" i="0" u="none" strike="noStrike" dirty="0">
                          <a:solidFill>
                            <a:srgbClr val="000000"/>
                          </a:solidFill>
                          <a:effectLst/>
                          <a:latin typeface="Arial" panose="020B0604020202020204" pitchFamily="34" charset="0"/>
                        </a:rPr>
                        <a:t>                           </a:t>
                      </a:r>
                    </a:p>
                  </a:txBody>
                  <a:tcPr marL="5960" marR="5960" marT="596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2460283580"/>
                  </a:ext>
                </a:extLst>
              </a:tr>
              <a:tr h="288556">
                <a:tc gridSpan="5">
                  <a:txBody>
                    <a:bodyPr/>
                    <a:lstStyle/>
                    <a:p>
                      <a:pPr algn="l" fontAlgn="b"/>
                      <a:r>
                        <a:rPr lang="en-US" sz="1100" b="0" i="0" u="none" strike="noStrike" dirty="0">
                          <a:solidFill>
                            <a:srgbClr val="000000"/>
                          </a:solidFill>
                          <a:effectLst/>
                          <a:latin typeface="Arial" panose="020B0604020202020204" pitchFamily="34" charset="0"/>
                        </a:rPr>
                        <a:t>Description of the Service: Students who intend to enroll course/s which is/are not offered in the</a:t>
                      </a:r>
                    </a:p>
                  </a:txBody>
                  <a:tcPr marL="5960" marR="5960" marT="596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1062109794"/>
                  </a:ext>
                </a:extLst>
              </a:tr>
              <a:tr h="147720">
                <a:tc gridSpan="5">
                  <a:txBody>
                    <a:bodyPr/>
                    <a:lstStyle/>
                    <a:p>
                      <a:pPr algn="l" fontAlgn="b"/>
                      <a:r>
                        <a:rPr lang="en-US" sz="1100" b="0" i="0" u="none" strike="noStrike" dirty="0">
                          <a:solidFill>
                            <a:srgbClr val="000000"/>
                          </a:solidFill>
                          <a:effectLst/>
                          <a:latin typeface="Arial" panose="020B0604020202020204" pitchFamily="34" charset="0"/>
                        </a:rPr>
                        <a:t>university may undergo this process. The description and units of the course/s to be</a:t>
                      </a:r>
                    </a:p>
                  </a:txBody>
                  <a:tcPr marL="5960" marR="5960" marT="596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3652409193"/>
                  </a:ext>
                </a:extLst>
              </a:tr>
              <a:tr h="147720">
                <a:tc gridSpan="5">
                  <a:txBody>
                    <a:bodyPr/>
                    <a:lstStyle/>
                    <a:p>
                      <a:pPr algn="l" fontAlgn="b"/>
                      <a:r>
                        <a:rPr lang="en-US" sz="1100" b="0" i="0" u="none" strike="noStrike" dirty="0">
                          <a:solidFill>
                            <a:srgbClr val="000000"/>
                          </a:solidFill>
                          <a:effectLst/>
                          <a:latin typeface="Arial" panose="020B0604020202020204" pitchFamily="34" charset="0"/>
                        </a:rPr>
                        <a:t>cross-enrolled match/es with what is in the student's prescribed curriculum.</a:t>
                      </a:r>
                    </a:p>
                  </a:txBody>
                  <a:tcPr marL="5960" marR="5960" marT="596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582778834"/>
                  </a:ext>
                </a:extLst>
              </a:tr>
              <a:tr h="147720">
                <a:tc>
                  <a:txBody>
                    <a:bodyPr/>
                    <a:lstStyle/>
                    <a:p>
                      <a:pPr algn="l" fontAlgn="ctr"/>
                      <a:r>
                        <a:rPr lang="en-PH" sz="1100" b="1" i="0" u="none" strike="noStrike">
                          <a:solidFill>
                            <a:srgbClr val="FFFFFF"/>
                          </a:solidFill>
                          <a:effectLst/>
                          <a:latin typeface="Arial" panose="020B0604020202020204" pitchFamily="34" charset="0"/>
                        </a:rPr>
                        <a:t>Office or Division:</a:t>
                      </a:r>
                    </a:p>
                  </a:txBody>
                  <a:tcPr marL="5960" marR="5960" marT="596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ctr"/>
                      <a:r>
                        <a:rPr lang="en-PH" sz="1100" b="0" i="0" u="none" strike="noStrike" dirty="0">
                          <a:solidFill>
                            <a:srgbClr val="000000"/>
                          </a:solidFill>
                          <a:effectLst/>
                          <a:latin typeface="Arial" panose="020B0604020202020204" pitchFamily="34" charset="0"/>
                        </a:rPr>
                        <a:t>Registrar's Office</a:t>
                      </a:r>
                    </a:p>
                  </a:txBody>
                  <a:tcPr marL="5960" marR="5960" marT="596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367657233"/>
                  </a:ext>
                </a:extLst>
              </a:tr>
              <a:tr h="147720">
                <a:tc>
                  <a:txBody>
                    <a:bodyPr/>
                    <a:lstStyle/>
                    <a:p>
                      <a:pPr algn="l" fontAlgn="ctr"/>
                      <a:r>
                        <a:rPr lang="en-PH" sz="1100" b="1" i="0" u="none" strike="noStrike">
                          <a:solidFill>
                            <a:srgbClr val="FFFFFF"/>
                          </a:solidFill>
                          <a:effectLst/>
                          <a:latin typeface="Arial" panose="020B0604020202020204" pitchFamily="34" charset="0"/>
                        </a:rPr>
                        <a:t>Classification:</a:t>
                      </a:r>
                    </a:p>
                  </a:txBody>
                  <a:tcPr marL="5960" marR="5960" marT="596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b"/>
                      <a:r>
                        <a:rPr lang="en-PH" sz="1100" b="0" i="0" u="none" strike="noStrike" dirty="0">
                          <a:solidFill>
                            <a:srgbClr val="000000"/>
                          </a:solidFill>
                          <a:effectLst/>
                          <a:latin typeface="Arial" panose="020B0604020202020204" pitchFamily="34" charset="0"/>
                        </a:rPr>
                        <a:t>Simple</a:t>
                      </a:r>
                    </a:p>
                  </a:txBody>
                  <a:tcPr marL="5960" marR="5960" marT="596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1051269794"/>
                  </a:ext>
                </a:extLst>
              </a:tr>
              <a:tr h="147720">
                <a:tc>
                  <a:txBody>
                    <a:bodyPr/>
                    <a:lstStyle/>
                    <a:p>
                      <a:pPr algn="l" fontAlgn="ctr"/>
                      <a:r>
                        <a:rPr lang="en-PH" sz="1100" b="1" i="0" u="none" strike="noStrike">
                          <a:solidFill>
                            <a:srgbClr val="FFFFFF"/>
                          </a:solidFill>
                          <a:effectLst/>
                          <a:latin typeface="Arial" panose="020B0604020202020204" pitchFamily="34" charset="0"/>
                        </a:rPr>
                        <a:t>Type of Transaction:</a:t>
                      </a:r>
                    </a:p>
                  </a:txBody>
                  <a:tcPr marL="5960" marR="5960" marT="596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ctr"/>
                      <a:r>
                        <a:rPr lang="en-PH" sz="1100" b="0" i="0" u="none" strike="noStrike" dirty="0">
                          <a:solidFill>
                            <a:srgbClr val="000000"/>
                          </a:solidFill>
                          <a:effectLst/>
                          <a:latin typeface="Arial" panose="020B0604020202020204" pitchFamily="34" charset="0"/>
                        </a:rPr>
                        <a:t>G2C-Government to Citizen</a:t>
                      </a:r>
                    </a:p>
                  </a:txBody>
                  <a:tcPr marL="5960" marR="5960" marT="596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2254489110"/>
                  </a:ext>
                </a:extLst>
              </a:tr>
              <a:tr h="147720">
                <a:tc>
                  <a:txBody>
                    <a:bodyPr/>
                    <a:lstStyle/>
                    <a:p>
                      <a:pPr algn="l" fontAlgn="ctr"/>
                      <a:r>
                        <a:rPr lang="en-PH" sz="1100" b="1" i="0" u="none" strike="noStrike">
                          <a:solidFill>
                            <a:srgbClr val="FFFFFF"/>
                          </a:solidFill>
                          <a:effectLst/>
                          <a:latin typeface="Arial" panose="020B0604020202020204" pitchFamily="34" charset="0"/>
                        </a:rPr>
                        <a:t>Who May Avail:</a:t>
                      </a:r>
                    </a:p>
                  </a:txBody>
                  <a:tcPr marL="5960" marR="5960" marT="596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ctr"/>
                      <a:r>
                        <a:rPr lang="en-US" sz="1100" b="0" i="0" u="none" strike="noStrike" dirty="0">
                          <a:solidFill>
                            <a:srgbClr val="000000"/>
                          </a:solidFill>
                          <a:effectLst/>
                          <a:latin typeface="Arial" panose="020B0604020202020204" pitchFamily="34" charset="0"/>
                        </a:rPr>
                        <a:t>All active students who intend to enroll course/s at other school</a:t>
                      </a:r>
                    </a:p>
                  </a:txBody>
                  <a:tcPr marL="5960" marR="5960" marT="596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309969991"/>
                  </a:ext>
                </a:extLst>
              </a:tr>
              <a:tr h="147720">
                <a:tc>
                  <a:txBody>
                    <a:bodyPr/>
                    <a:lstStyle/>
                    <a:p>
                      <a:pPr algn="l" fontAlgn="ctr"/>
                      <a:r>
                        <a:rPr lang="en-PH" sz="1100" b="1" i="0" u="none" strike="noStrike">
                          <a:solidFill>
                            <a:srgbClr val="FFFFFF"/>
                          </a:solidFill>
                          <a:effectLst/>
                          <a:latin typeface="Arial" panose="020B0604020202020204" pitchFamily="34" charset="0"/>
                        </a:rPr>
                        <a:t> </a:t>
                      </a:r>
                    </a:p>
                  </a:txBody>
                  <a:tcPr marL="5960" marR="5960" marT="596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ctr"/>
                      <a:r>
                        <a:rPr lang="en-PH" sz="1100" b="0" i="0" u="none" strike="noStrike" dirty="0">
                          <a:solidFill>
                            <a:srgbClr val="000000"/>
                          </a:solidFill>
                          <a:effectLst/>
                          <a:latin typeface="Arial" panose="020B0604020202020204" pitchFamily="34" charset="0"/>
                        </a:rPr>
                        <a:t> </a:t>
                      </a:r>
                    </a:p>
                  </a:txBody>
                  <a:tcPr marL="5960" marR="5960" marT="596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1987039452"/>
                  </a:ext>
                </a:extLst>
              </a:tr>
              <a:tr h="147720">
                <a:tc gridSpan="2">
                  <a:txBody>
                    <a:bodyPr/>
                    <a:lstStyle/>
                    <a:p>
                      <a:pPr algn="ctr" fontAlgn="b"/>
                      <a:r>
                        <a:rPr lang="en-PH" sz="1100" b="1" i="0" u="none" strike="noStrike">
                          <a:solidFill>
                            <a:srgbClr val="FFFFFF"/>
                          </a:solidFill>
                          <a:effectLst/>
                          <a:latin typeface="Arial" panose="020B0604020202020204" pitchFamily="34" charset="0"/>
                        </a:rPr>
                        <a:t>CHECKLIST OF REQUIREMENTS</a:t>
                      </a:r>
                    </a:p>
                  </a:txBody>
                  <a:tcPr marL="5960" marR="5960" marT="596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hMerge="1">
                  <a:txBody>
                    <a:bodyPr/>
                    <a:lstStyle/>
                    <a:p>
                      <a:endParaRPr lang="en-PH"/>
                    </a:p>
                  </a:txBody>
                  <a:tcPr/>
                </a:tc>
                <a:tc gridSpan="3">
                  <a:txBody>
                    <a:bodyPr/>
                    <a:lstStyle/>
                    <a:p>
                      <a:pPr algn="ctr" fontAlgn="b"/>
                      <a:r>
                        <a:rPr lang="en-PH" sz="1100" b="1" i="0" u="none" strike="noStrike" dirty="0">
                          <a:solidFill>
                            <a:srgbClr val="FFFFFF"/>
                          </a:solidFill>
                          <a:effectLst/>
                          <a:latin typeface="Arial" panose="020B0604020202020204" pitchFamily="34" charset="0"/>
                        </a:rPr>
                        <a:t>WHERE TO SECURE</a:t>
                      </a:r>
                    </a:p>
                  </a:txBody>
                  <a:tcPr marL="5960" marR="5960" marT="596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1238185310"/>
                  </a:ext>
                </a:extLst>
              </a:tr>
              <a:tr h="275404">
                <a:tc gridSpan="2">
                  <a:txBody>
                    <a:bodyPr/>
                    <a:lstStyle/>
                    <a:p>
                      <a:pPr algn="l" fontAlgn="ctr"/>
                      <a:r>
                        <a:rPr lang="en-PH" sz="1100" b="0" i="0" u="none" strike="noStrike">
                          <a:solidFill>
                            <a:srgbClr val="000000"/>
                          </a:solidFill>
                          <a:effectLst/>
                          <a:latin typeface="Arial" panose="020B0604020202020204" pitchFamily="34" charset="0"/>
                        </a:rPr>
                        <a:t>Student ID</a:t>
                      </a:r>
                    </a:p>
                  </a:txBody>
                  <a:tcPr marL="5960" marR="5960" marT="596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gridSpan="3">
                  <a:txBody>
                    <a:bodyPr/>
                    <a:lstStyle/>
                    <a:p>
                      <a:pPr algn="l" fontAlgn="ctr"/>
                      <a:r>
                        <a:rPr lang="en-PH" sz="1100" b="0" i="0" u="none" strike="noStrike" dirty="0">
                          <a:solidFill>
                            <a:srgbClr val="000000"/>
                          </a:solidFill>
                          <a:effectLst/>
                          <a:latin typeface="Arial" panose="020B0604020202020204" pitchFamily="34" charset="0"/>
                        </a:rPr>
                        <a:t>Client</a:t>
                      </a:r>
                    </a:p>
                  </a:txBody>
                  <a:tcPr marL="5960" marR="5960" marT="596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3741306697"/>
                  </a:ext>
                </a:extLst>
              </a:tr>
              <a:tr h="288556">
                <a:tc gridSpan="2">
                  <a:txBody>
                    <a:bodyPr/>
                    <a:lstStyle/>
                    <a:p>
                      <a:pPr algn="l" fontAlgn="ctr"/>
                      <a:r>
                        <a:rPr lang="en-US" sz="1100" b="0" i="0" u="none" strike="noStrike">
                          <a:solidFill>
                            <a:srgbClr val="000000"/>
                          </a:solidFill>
                          <a:effectLst/>
                          <a:latin typeface="Arial" panose="020B0604020202020204" pitchFamily="34" charset="0"/>
                        </a:rPr>
                        <a:t>Registration Form for the current semester (if the student is currently enrolled)</a:t>
                      </a:r>
                    </a:p>
                  </a:txBody>
                  <a:tcPr marL="5960" marR="5960" marT="596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gridSpan="3">
                  <a:txBody>
                    <a:bodyPr/>
                    <a:lstStyle/>
                    <a:p>
                      <a:pPr algn="l" fontAlgn="ctr"/>
                      <a:r>
                        <a:rPr lang="en-PH" sz="1100" b="0" i="0" u="none" strike="noStrike" dirty="0">
                          <a:solidFill>
                            <a:srgbClr val="000000"/>
                          </a:solidFill>
                          <a:effectLst/>
                          <a:latin typeface="Arial" panose="020B0604020202020204" pitchFamily="34" charset="0"/>
                        </a:rPr>
                        <a:t>Client</a:t>
                      </a:r>
                    </a:p>
                  </a:txBody>
                  <a:tcPr marL="5960" marR="5960" marT="596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3971502131"/>
                  </a:ext>
                </a:extLst>
              </a:tr>
              <a:tr h="289172">
                <a:tc>
                  <a:txBody>
                    <a:bodyPr/>
                    <a:lstStyle/>
                    <a:p>
                      <a:pPr algn="ctr" fontAlgn="ctr"/>
                      <a:r>
                        <a:rPr lang="en-PH" sz="1100" b="1" i="0" u="none" strike="noStrike">
                          <a:solidFill>
                            <a:srgbClr val="FFFFFF"/>
                          </a:solidFill>
                          <a:effectLst/>
                          <a:latin typeface="Arial" panose="020B0604020202020204" pitchFamily="34" charset="0"/>
                        </a:rPr>
                        <a:t>CLIENT STEPS</a:t>
                      </a:r>
                    </a:p>
                  </a:txBody>
                  <a:tcPr marL="5960" marR="5960" marT="596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PH" sz="1100" b="1" i="0" u="none" strike="noStrike">
                          <a:solidFill>
                            <a:srgbClr val="FFFFFF"/>
                          </a:solidFill>
                          <a:effectLst/>
                          <a:latin typeface="Arial" panose="020B0604020202020204" pitchFamily="34" charset="0"/>
                        </a:rPr>
                        <a:t>AGENCY ACTION</a:t>
                      </a:r>
                    </a:p>
                  </a:txBody>
                  <a:tcPr marL="5960" marR="5960" marT="59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PH" sz="1100" b="1" i="0" u="none" strike="noStrike">
                          <a:solidFill>
                            <a:srgbClr val="FFFFFF"/>
                          </a:solidFill>
                          <a:effectLst/>
                          <a:latin typeface="Arial" panose="020B0604020202020204" pitchFamily="34" charset="0"/>
                        </a:rPr>
                        <a:t>FEES TO  BE PAID</a:t>
                      </a:r>
                    </a:p>
                  </a:txBody>
                  <a:tcPr marL="5960" marR="5960" marT="59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PH" sz="1100" b="1" i="0" u="none" strike="noStrike" dirty="0">
                          <a:solidFill>
                            <a:srgbClr val="FFFFFF"/>
                          </a:solidFill>
                          <a:effectLst/>
                          <a:latin typeface="Arial" panose="020B0604020202020204" pitchFamily="34" charset="0"/>
                        </a:rPr>
                        <a:t>PROCESSING TIME</a:t>
                      </a:r>
                    </a:p>
                  </a:txBody>
                  <a:tcPr marL="5960" marR="5960" marT="59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PH" sz="1100" b="1" i="0" u="none" strike="noStrike">
                          <a:solidFill>
                            <a:srgbClr val="FFFFFF"/>
                          </a:solidFill>
                          <a:effectLst/>
                          <a:latin typeface="Arial" panose="020B0604020202020204" pitchFamily="34" charset="0"/>
                        </a:rPr>
                        <a:t>PERSON RESPONSIBLE</a:t>
                      </a:r>
                    </a:p>
                  </a:txBody>
                  <a:tcPr marL="5960" marR="5960" marT="596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840087426"/>
                  </a:ext>
                </a:extLst>
              </a:tr>
              <a:tr h="1101610">
                <a:tc>
                  <a:txBody>
                    <a:bodyPr/>
                    <a:lstStyle/>
                    <a:p>
                      <a:pPr algn="l" fontAlgn="ctr"/>
                      <a:r>
                        <a:rPr lang="en-US" sz="1100" b="0" i="0" u="none" strike="noStrike">
                          <a:solidFill>
                            <a:srgbClr val="000000"/>
                          </a:solidFill>
                          <a:effectLst/>
                          <a:latin typeface="Arial" panose="020B0604020202020204" pitchFamily="34" charset="0"/>
                        </a:rPr>
                        <a:t>1. State information such as the name and enrolled program                                 If currently enrolled, present the registration form</a:t>
                      </a:r>
                    </a:p>
                  </a:txBody>
                  <a:tcPr marL="5960" marR="5960" marT="596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100" b="0" i="0" u="none" strike="noStrike" dirty="0">
                          <a:solidFill>
                            <a:srgbClr val="000000"/>
                          </a:solidFill>
                          <a:effectLst/>
                          <a:latin typeface="Arial" panose="020B0604020202020204" pitchFamily="34" charset="0"/>
                        </a:rPr>
                        <a:t>Verify student's enrolment records and check if he/she is qualified cross enroll based on the existing policy on cross-enrolment </a:t>
                      </a:r>
                    </a:p>
                  </a:txBody>
                  <a:tcPr marL="5960" marR="5960" marT="59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100" b="0" i="0" u="none" strike="noStrike">
                          <a:solidFill>
                            <a:srgbClr val="000000"/>
                          </a:solidFill>
                          <a:effectLst/>
                          <a:latin typeface="Arial" panose="020B0604020202020204" pitchFamily="34" charset="0"/>
                        </a:rPr>
                        <a:t>None</a:t>
                      </a:r>
                    </a:p>
                  </a:txBody>
                  <a:tcPr marL="5960" marR="5960" marT="59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100" b="0" i="0" u="none" strike="noStrike" dirty="0">
                          <a:solidFill>
                            <a:srgbClr val="000000"/>
                          </a:solidFill>
                          <a:effectLst/>
                          <a:latin typeface="Arial" panose="020B0604020202020204" pitchFamily="34" charset="0"/>
                        </a:rPr>
                        <a:t>3 minutes</a:t>
                      </a:r>
                    </a:p>
                  </a:txBody>
                  <a:tcPr marL="5960" marR="5960" marT="59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100" b="0" i="0" u="none" strike="noStrike" dirty="0">
                          <a:solidFill>
                            <a:srgbClr val="000000"/>
                          </a:solidFill>
                          <a:effectLst/>
                          <a:latin typeface="Arial" panose="020B0604020202020204" pitchFamily="34" charset="0"/>
                        </a:rPr>
                        <a:t>Registrar's Staff</a:t>
                      </a:r>
                    </a:p>
                  </a:txBody>
                  <a:tcPr marL="5960" marR="5960" marT="596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68544153"/>
                  </a:ext>
                </a:extLst>
              </a:tr>
              <a:tr h="735325">
                <a:tc>
                  <a:txBody>
                    <a:bodyPr/>
                    <a:lstStyle/>
                    <a:p>
                      <a:pPr algn="l" fontAlgn="ctr"/>
                      <a:r>
                        <a:rPr lang="en-US" sz="1100" b="0" i="0" u="none" strike="noStrike">
                          <a:solidFill>
                            <a:srgbClr val="000000"/>
                          </a:solidFill>
                          <a:effectLst/>
                          <a:latin typeface="Arial" panose="020B0604020202020204" pitchFamily="34" charset="0"/>
                        </a:rPr>
                        <a:t>2. Secure Cross Enrolment Form and other requirements for attachment</a:t>
                      </a:r>
                    </a:p>
                  </a:txBody>
                  <a:tcPr marL="5960" marR="5960" marT="596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100" b="0" i="0" u="none" strike="noStrike" dirty="0">
                          <a:solidFill>
                            <a:srgbClr val="000000"/>
                          </a:solidFill>
                          <a:effectLst/>
                          <a:latin typeface="Arial" panose="020B0604020202020204" pitchFamily="34" charset="0"/>
                        </a:rPr>
                        <a:t>Issue three copies of blank Cross Enrolment form</a:t>
                      </a:r>
                    </a:p>
                  </a:txBody>
                  <a:tcPr marL="5960" marR="5960" marT="59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100" b="0" i="0" u="none" strike="noStrike">
                          <a:solidFill>
                            <a:srgbClr val="000000"/>
                          </a:solidFill>
                          <a:effectLst/>
                          <a:latin typeface="Arial" panose="020B0604020202020204" pitchFamily="34" charset="0"/>
                        </a:rPr>
                        <a:t>None</a:t>
                      </a:r>
                    </a:p>
                  </a:txBody>
                  <a:tcPr marL="5960" marR="5960" marT="59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100" b="0" i="0" u="none" strike="noStrike" dirty="0">
                          <a:solidFill>
                            <a:srgbClr val="000000"/>
                          </a:solidFill>
                          <a:effectLst/>
                          <a:latin typeface="Arial" panose="020B0604020202020204" pitchFamily="34" charset="0"/>
                        </a:rPr>
                        <a:t>1 minute</a:t>
                      </a:r>
                    </a:p>
                  </a:txBody>
                  <a:tcPr marL="5960" marR="5960" marT="59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100" b="0" i="0" u="none" strike="noStrike">
                          <a:solidFill>
                            <a:srgbClr val="000000"/>
                          </a:solidFill>
                          <a:effectLst/>
                          <a:latin typeface="Arial" panose="020B0604020202020204" pitchFamily="34" charset="0"/>
                        </a:rPr>
                        <a:t>Registrar's Staff</a:t>
                      </a:r>
                    </a:p>
                  </a:txBody>
                  <a:tcPr marL="5960" marR="5960" marT="596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85364015"/>
                  </a:ext>
                </a:extLst>
              </a:tr>
              <a:tr h="459923">
                <a:tc>
                  <a:txBody>
                    <a:bodyPr/>
                    <a:lstStyle/>
                    <a:p>
                      <a:pPr algn="l" fontAlgn="ctr"/>
                      <a:r>
                        <a:rPr lang="en-US" sz="1100" b="0" i="0" u="none" strike="noStrike">
                          <a:solidFill>
                            <a:srgbClr val="000000"/>
                          </a:solidFill>
                          <a:effectLst/>
                          <a:latin typeface="Arial" panose="020B0604020202020204" pitchFamily="34" charset="0"/>
                        </a:rPr>
                        <a:t>3. Fill up the Cross Enrolment Form</a:t>
                      </a:r>
                    </a:p>
                  </a:txBody>
                  <a:tcPr marL="5960" marR="5960" marT="596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100" b="0" i="0" u="none" strike="noStrike">
                          <a:solidFill>
                            <a:srgbClr val="000000"/>
                          </a:solidFill>
                          <a:effectLst/>
                          <a:latin typeface="Arial" panose="020B0604020202020204" pitchFamily="34" charset="0"/>
                        </a:rPr>
                        <a:t>Instruct the student on how to fill up the form</a:t>
                      </a:r>
                    </a:p>
                  </a:txBody>
                  <a:tcPr marL="5960" marR="5960" marT="59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100" b="0" i="0" u="none" strike="noStrike">
                          <a:solidFill>
                            <a:srgbClr val="000000"/>
                          </a:solidFill>
                          <a:effectLst/>
                          <a:latin typeface="Arial" panose="020B0604020202020204" pitchFamily="34" charset="0"/>
                        </a:rPr>
                        <a:t>None</a:t>
                      </a:r>
                    </a:p>
                  </a:txBody>
                  <a:tcPr marL="5960" marR="5960" marT="59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100" b="0" i="0" u="none" strike="noStrike" dirty="0">
                          <a:solidFill>
                            <a:srgbClr val="000000"/>
                          </a:solidFill>
                          <a:effectLst/>
                          <a:latin typeface="Arial" panose="020B0604020202020204" pitchFamily="34" charset="0"/>
                        </a:rPr>
                        <a:t>1 minute</a:t>
                      </a:r>
                    </a:p>
                  </a:txBody>
                  <a:tcPr marL="5960" marR="5960" marT="59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100" b="0" i="0" u="none" strike="noStrike">
                          <a:solidFill>
                            <a:srgbClr val="000000"/>
                          </a:solidFill>
                          <a:effectLst/>
                          <a:latin typeface="Arial" panose="020B0604020202020204" pitchFamily="34" charset="0"/>
                        </a:rPr>
                        <a:t>Registrar's Staff</a:t>
                      </a:r>
                    </a:p>
                  </a:txBody>
                  <a:tcPr marL="5960" marR="5960" marT="596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82233226"/>
                  </a:ext>
                </a:extLst>
              </a:tr>
              <a:tr h="550804">
                <a:tc>
                  <a:txBody>
                    <a:bodyPr/>
                    <a:lstStyle/>
                    <a:p>
                      <a:pPr algn="l" fontAlgn="ctr"/>
                      <a:r>
                        <a:rPr lang="en-PH" sz="1100" b="0" i="0" u="none" strike="noStrike">
                          <a:solidFill>
                            <a:srgbClr val="000000"/>
                          </a:solidFill>
                          <a:effectLst/>
                          <a:latin typeface="Arial" panose="020B0604020202020204" pitchFamily="34" charset="0"/>
                        </a:rPr>
                        <a:t> </a:t>
                      </a:r>
                    </a:p>
                  </a:txBody>
                  <a:tcPr marL="5960" marR="5960" marT="596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100" b="0" i="0" u="none" strike="noStrike">
                          <a:solidFill>
                            <a:srgbClr val="000000"/>
                          </a:solidFill>
                          <a:effectLst/>
                          <a:latin typeface="Arial" panose="020B0604020202020204" pitchFamily="34" charset="0"/>
                        </a:rPr>
                        <a:t>Provide the student with print of grades and copy of evaluated curriculum</a:t>
                      </a:r>
                    </a:p>
                  </a:txBody>
                  <a:tcPr marL="5960" marR="5960" marT="59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100" b="0" i="0" u="none" strike="noStrike">
                          <a:solidFill>
                            <a:srgbClr val="000000"/>
                          </a:solidFill>
                          <a:effectLst/>
                          <a:latin typeface="Arial" panose="020B0604020202020204" pitchFamily="34" charset="0"/>
                        </a:rPr>
                        <a:t>None</a:t>
                      </a:r>
                    </a:p>
                  </a:txBody>
                  <a:tcPr marL="5960" marR="5960" marT="59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100" b="0" i="0" u="none" strike="noStrike" dirty="0">
                          <a:solidFill>
                            <a:srgbClr val="000000"/>
                          </a:solidFill>
                          <a:effectLst/>
                          <a:latin typeface="Arial" panose="020B0604020202020204" pitchFamily="34" charset="0"/>
                        </a:rPr>
                        <a:t>10 minutes</a:t>
                      </a:r>
                    </a:p>
                  </a:txBody>
                  <a:tcPr marL="5960" marR="5960" marT="59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100" b="0" i="0" u="none" strike="noStrike">
                          <a:solidFill>
                            <a:srgbClr val="000000"/>
                          </a:solidFill>
                          <a:effectLst/>
                          <a:latin typeface="Arial" panose="020B0604020202020204" pitchFamily="34" charset="0"/>
                        </a:rPr>
                        <a:t>Registrar's Staff</a:t>
                      </a:r>
                    </a:p>
                  </a:txBody>
                  <a:tcPr marL="5960" marR="5960" marT="596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13217568"/>
                  </a:ext>
                </a:extLst>
              </a:tr>
              <a:tr h="1133568">
                <a:tc>
                  <a:txBody>
                    <a:bodyPr/>
                    <a:lstStyle/>
                    <a:p>
                      <a:pPr algn="l" fontAlgn="ctr"/>
                      <a:r>
                        <a:rPr lang="en-US" sz="1100" b="0" i="0" u="none" strike="noStrike">
                          <a:solidFill>
                            <a:srgbClr val="000000"/>
                          </a:solidFill>
                          <a:effectLst/>
                          <a:latin typeface="Arial" panose="020B0604020202020204" pitchFamily="34" charset="0"/>
                        </a:rPr>
                        <a:t>4. Proceed to the college for approval of the form</a:t>
                      </a:r>
                    </a:p>
                  </a:txBody>
                  <a:tcPr marL="5960" marR="5960" marT="596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100" b="0" i="0" u="none" strike="noStrike" dirty="0">
                          <a:solidFill>
                            <a:srgbClr val="000000"/>
                          </a:solidFill>
                          <a:effectLst/>
                          <a:latin typeface="Arial" panose="020B0604020202020204" pitchFamily="34" charset="0"/>
                        </a:rPr>
                        <a:t>Check the eligibility of the student to cross-enroll based on the records presented and the existing policy on cross enrolment                       Approve and sign the form</a:t>
                      </a:r>
                    </a:p>
                  </a:txBody>
                  <a:tcPr marL="5960" marR="5960" marT="59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100" b="0" i="0" u="none" strike="noStrike">
                          <a:solidFill>
                            <a:srgbClr val="000000"/>
                          </a:solidFill>
                          <a:effectLst/>
                          <a:latin typeface="Arial" panose="020B0604020202020204" pitchFamily="34" charset="0"/>
                        </a:rPr>
                        <a:t>None</a:t>
                      </a:r>
                    </a:p>
                  </a:txBody>
                  <a:tcPr marL="5960" marR="5960" marT="59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100" b="0" i="0" u="none" strike="noStrike" dirty="0">
                          <a:solidFill>
                            <a:srgbClr val="000000"/>
                          </a:solidFill>
                          <a:effectLst/>
                          <a:latin typeface="Arial" panose="020B0604020202020204" pitchFamily="34" charset="0"/>
                        </a:rPr>
                        <a:t>10 minutes</a:t>
                      </a:r>
                    </a:p>
                  </a:txBody>
                  <a:tcPr marL="5960" marR="5960" marT="59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100" b="0" i="0" u="none" strike="noStrike">
                          <a:solidFill>
                            <a:srgbClr val="000000"/>
                          </a:solidFill>
                          <a:effectLst/>
                          <a:latin typeface="Arial" panose="020B0604020202020204" pitchFamily="34" charset="0"/>
                        </a:rPr>
                        <a:t>College Dean/Associate Dean/Authorized personnel in the college</a:t>
                      </a:r>
                    </a:p>
                  </a:txBody>
                  <a:tcPr marL="5960" marR="5960" marT="596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95591165"/>
                  </a:ext>
                </a:extLst>
              </a:tr>
              <a:tr h="639262">
                <a:tc>
                  <a:txBody>
                    <a:bodyPr/>
                    <a:lstStyle/>
                    <a:p>
                      <a:pPr algn="l" fontAlgn="ctr"/>
                      <a:r>
                        <a:rPr lang="en-US" sz="1100" b="0" i="0" u="none" strike="noStrike">
                          <a:solidFill>
                            <a:srgbClr val="000000"/>
                          </a:solidFill>
                          <a:effectLst/>
                          <a:latin typeface="Arial" panose="020B0604020202020204" pitchFamily="34" charset="0"/>
                        </a:rPr>
                        <a:t>5. Proceed to the Registrar's Office for the final approval of the form</a:t>
                      </a:r>
                    </a:p>
                  </a:txBody>
                  <a:tcPr marL="5960" marR="5960" marT="596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1100" b="0" i="0" u="none" strike="noStrike" dirty="0">
                          <a:solidFill>
                            <a:srgbClr val="000000"/>
                          </a:solidFill>
                          <a:effectLst/>
                          <a:latin typeface="Arial" panose="020B0604020202020204" pitchFamily="34" charset="0"/>
                        </a:rPr>
                        <a:t>                                         Accept approved form       Evaluate the students' eligibility to cross enroll based on the accomplished form and attached records</a:t>
                      </a:r>
                    </a:p>
                  </a:txBody>
                  <a:tcPr marL="5960" marR="5960" marT="596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100" b="0" i="0" u="none" strike="noStrike" dirty="0">
                          <a:solidFill>
                            <a:srgbClr val="000000"/>
                          </a:solidFill>
                          <a:effectLst/>
                          <a:latin typeface="Arial" panose="020B0604020202020204" pitchFamily="34" charset="0"/>
                        </a:rPr>
                        <a:t>None</a:t>
                      </a:r>
                    </a:p>
                  </a:txBody>
                  <a:tcPr marL="5960" marR="5960" marT="59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100" b="0" i="0" u="none" strike="noStrike" dirty="0">
                          <a:solidFill>
                            <a:srgbClr val="000000"/>
                          </a:solidFill>
                          <a:effectLst/>
                          <a:latin typeface="Arial" panose="020B0604020202020204" pitchFamily="34" charset="0"/>
                        </a:rPr>
                        <a:t>3 minutes</a:t>
                      </a:r>
                    </a:p>
                  </a:txBody>
                  <a:tcPr marL="5960" marR="5960" marT="59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100" b="0" i="0" u="none" strike="noStrike">
                          <a:solidFill>
                            <a:srgbClr val="000000"/>
                          </a:solidFill>
                          <a:effectLst/>
                          <a:latin typeface="Arial" panose="020B0604020202020204" pitchFamily="34" charset="0"/>
                        </a:rPr>
                        <a:t>University Registrar/Campus Head for Registration</a:t>
                      </a:r>
                    </a:p>
                  </a:txBody>
                  <a:tcPr marL="5960" marR="5960" marT="596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08135227"/>
                  </a:ext>
                </a:extLst>
              </a:tr>
              <a:tr h="1133568">
                <a:tc>
                  <a:txBody>
                    <a:bodyPr/>
                    <a:lstStyle/>
                    <a:p>
                      <a:pPr algn="l" fontAlgn="ctr"/>
                      <a:r>
                        <a:rPr lang="en-PH" sz="1100" b="0" i="0" u="none" strike="noStrike">
                          <a:solidFill>
                            <a:srgbClr val="000000"/>
                          </a:solidFill>
                          <a:effectLst/>
                          <a:latin typeface="Arial" panose="020B0604020202020204" pitchFamily="34" charset="0"/>
                        </a:rPr>
                        <a:t>6. Accept approved form</a:t>
                      </a:r>
                    </a:p>
                  </a:txBody>
                  <a:tcPr marL="5960" marR="5960" marT="596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n-US" sz="1100" b="0" i="0" u="none" strike="noStrike">
                          <a:solidFill>
                            <a:srgbClr val="000000"/>
                          </a:solidFill>
                          <a:effectLst/>
                          <a:latin typeface="Arial" panose="020B0604020202020204" pitchFamily="34" charset="0"/>
                        </a:rPr>
                        <a:t>Issue the student's and college's copy of approved form                                           Instruct the student to submit one copy to the college             Place the Registrar's copy on the student's envelope</a:t>
                      </a:r>
                    </a:p>
                  </a:txBody>
                  <a:tcPr marL="5960" marR="5960" marT="596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100" b="0" i="0" u="none" strike="noStrike">
                          <a:solidFill>
                            <a:srgbClr val="000000"/>
                          </a:solidFill>
                          <a:effectLst/>
                          <a:latin typeface="Arial" panose="020B0604020202020204" pitchFamily="34" charset="0"/>
                        </a:rPr>
                        <a:t>None</a:t>
                      </a:r>
                    </a:p>
                  </a:txBody>
                  <a:tcPr marL="5960" marR="5960" marT="59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100" b="0" i="0" u="none" strike="noStrike" dirty="0">
                          <a:solidFill>
                            <a:srgbClr val="000000"/>
                          </a:solidFill>
                          <a:effectLst/>
                          <a:latin typeface="Arial" panose="020B0604020202020204" pitchFamily="34" charset="0"/>
                        </a:rPr>
                        <a:t>2 minutes</a:t>
                      </a:r>
                    </a:p>
                  </a:txBody>
                  <a:tcPr marL="5960" marR="5960" marT="59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100" b="0" i="0" u="none" strike="noStrike">
                          <a:solidFill>
                            <a:srgbClr val="000000"/>
                          </a:solidFill>
                          <a:effectLst/>
                          <a:latin typeface="Arial" panose="020B0604020202020204" pitchFamily="34" charset="0"/>
                        </a:rPr>
                        <a:t>Registrar's Staff</a:t>
                      </a:r>
                    </a:p>
                  </a:txBody>
                  <a:tcPr marL="5960" marR="5960" marT="596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39304192"/>
                  </a:ext>
                </a:extLst>
              </a:tr>
              <a:tr h="151470">
                <a:tc gridSpan="2">
                  <a:txBody>
                    <a:bodyPr/>
                    <a:lstStyle/>
                    <a:p>
                      <a:pPr algn="r" fontAlgn="t"/>
                      <a:r>
                        <a:rPr lang="en-PH" sz="1100" b="1" i="0" u="none" strike="noStrike">
                          <a:solidFill>
                            <a:srgbClr val="000000"/>
                          </a:solidFill>
                          <a:effectLst/>
                          <a:latin typeface="Arial" panose="020B0604020202020204" pitchFamily="34" charset="0"/>
                        </a:rPr>
                        <a:t>TOTAL:</a:t>
                      </a:r>
                    </a:p>
                  </a:txBody>
                  <a:tcPr marL="5960" marR="5960" marT="5960" marB="0">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PH"/>
                    </a:p>
                  </a:txBody>
                  <a:tcPr/>
                </a:tc>
                <a:tc>
                  <a:txBody>
                    <a:bodyPr/>
                    <a:lstStyle/>
                    <a:p>
                      <a:pPr algn="ctr" fontAlgn="t"/>
                      <a:r>
                        <a:rPr lang="en-PH" sz="1100" b="0" i="0" u="none" strike="noStrike">
                          <a:solidFill>
                            <a:srgbClr val="000000"/>
                          </a:solidFill>
                          <a:effectLst/>
                          <a:latin typeface="Arial" panose="020B0604020202020204" pitchFamily="34" charset="0"/>
                        </a:rPr>
                        <a:t> </a:t>
                      </a:r>
                    </a:p>
                  </a:txBody>
                  <a:tcPr marL="5960" marR="5960" marT="596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ctr"/>
                      <a:r>
                        <a:rPr lang="en-PH" sz="1100" b="0" i="0" u="none" strike="noStrike">
                          <a:solidFill>
                            <a:srgbClr val="000000"/>
                          </a:solidFill>
                          <a:effectLst/>
                          <a:latin typeface="Arial" panose="020B0604020202020204" pitchFamily="34" charset="0"/>
                        </a:rPr>
                        <a:t>30 minutes</a:t>
                      </a:r>
                    </a:p>
                  </a:txBody>
                  <a:tcPr marL="5960" marR="5960" marT="596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ctr"/>
                      <a:r>
                        <a:rPr lang="en-PH" sz="1100" b="0" i="0" u="none" strike="noStrike" dirty="0">
                          <a:solidFill>
                            <a:srgbClr val="000000"/>
                          </a:solidFill>
                          <a:effectLst/>
                          <a:latin typeface="Arial" panose="020B0604020202020204" pitchFamily="34" charset="0"/>
                        </a:rPr>
                        <a:t> </a:t>
                      </a:r>
                    </a:p>
                  </a:txBody>
                  <a:tcPr marL="5960" marR="5960" marT="596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16349026"/>
                  </a:ext>
                </a:extLst>
              </a:tr>
            </a:tbl>
          </a:graphicData>
        </a:graphic>
      </p:graphicFrame>
    </p:spTree>
    <p:extLst>
      <p:ext uri="{BB962C8B-B14F-4D97-AF65-F5344CB8AC3E}">
        <p14:creationId xmlns:p14="http://schemas.microsoft.com/office/powerpoint/2010/main" val="7362489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1C4DA55-EEED-4FE0-9322-6FB472470314}"/>
              </a:ext>
            </a:extLst>
          </p:cNvPr>
          <p:cNvSpPr/>
          <p:nvPr/>
        </p:nvSpPr>
        <p:spPr>
          <a:xfrm>
            <a:off x="0" y="1"/>
            <a:ext cx="7772400" cy="11887199"/>
          </a:xfrm>
          <a:prstGeom prst="rect">
            <a:avLst/>
          </a:prstGeom>
          <a:blipFill dpi="0" rotWithShape="1">
            <a:blip r:embed="rId3">
              <a:alphaModFix amt="33000"/>
              <a:extLst>
                <a:ext uri="{96DAC541-7B7A-43D3-8B79-37D633B846F1}">
                  <asvg:svgBlip xmlns:asvg="http://schemas.microsoft.com/office/drawing/2016/SVG/main" r:embed="rId4"/>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5">
                  <a:alphaModFix amt="24000"/>
                </a:blip>
                <a:srcRect/>
                <a:stretch>
                  <a:fillRect/>
                </a:stretch>
              </a:blipFill>
            </a:endParaRPr>
          </a:p>
        </p:txBody>
      </p:sp>
      <p:graphicFrame>
        <p:nvGraphicFramePr>
          <p:cNvPr id="8" name="Table 7">
            <a:extLst>
              <a:ext uri="{FF2B5EF4-FFF2-40B4-BE49-F238E27FC236}">
                <a16:creationId xmlns:a16="http://schemas.microsoft.com/office/drawing/2014/main" id="{4965B196-EC61-4CD6-9DA0-AF4E2458ED86}"/>
              </a:ext>
            </a:extLst>
          </p:cNvPr>
          <p:cNvGraphicFramePr>
            <a:graphicFrameLocks noGrp="1"/>
          </p:cNvGraphicFramePr>
          <p:nvPr>
            <p:extLst>
              <p:ext uri="{D42A27DB-BD31-4B8C-83A1-F6EECF244321}">
                <p14:modId xmlns:p14="http://schemas.microsoft.com/office/powerpoint/2010/main" val="1181742530"/>
              </p:ext>
            </p:extLst>
          </p:nvPr>
        </p:nvGraphicFramePr>
        <p:xfrm>
          <a:off x="359229" y="293076"/>
          <a:ext cx="7096648" cy="9174776"/>
        </p:xfrm>
        <a:graphic>
          <a:graphicData uri="http://schemas.openxmlformats.org/drawingml/2006/table">
            <a:tbl>
              <a:tblPr/>
              <a:tblGrid>
                <a:gridCol w="1724298">
                  <a:extLst>
                    <a:ext uri="{9D8B030D-6E8A-4147-A177-3AD203B41FA5}">
                      <a16:colId xmlns:a16="http://schemas.microsoft.com/office/drawing/2014/main" val="2036586335"/>
                    </a:ext>
                  </a:extLst>
                </a:gridCol>
                <a:gridCol w="1959137">
                  <a:extLst>
                    <a:ext uri="{9D8B030D-6E8A-4147-A177-3AD203B41FA5}">
                      <a16:colId xmlns:a16="http://schemas.microsoft.com/office/drawing/2014/main" val="218931588"/>
                    </a:ext>
                  </a:extLst>
                </a:gridCol>
                <a:gridCol w="965093">
                  <a:extLst>
                    <a:ext uri="{9D8B030D-6E8A-4147-A177-3AD203B41FA5}">
                      <a16:colId xmlns:a16="http://schemas.microsoft.com/office/drawing/2014/main" val="859715655"/>
                    </a:ext>
                  </a:extLst>
                </a:gridCol>
                <a:gridCol w="1183848">
                  <a:extLst>
                    <a:ext uri="{9D8B030D-6E8A-4147-A177-3AD203B41FA5}">
                      <a16:colId xmlns:a16="http://schemas.microsoft.com/office/drawing/2014/main" val="1761627340"/>
                    </a:ext>
                  </a:extLst>
                </a:gridCol>
                <a:gridCol w="1264272">
                  <a:extLst>
                    <a:ext uri="{9D8B030D-6E8A-4147-A177-3AD203B41FA5}">
                      <a16:colId xmlns:a16="http://schemas.microsoft.com/office/drawing/2014/main" val="1068176590"/>
                    </a:ext>
                  </a:extLst>
                </a:gridCol>
              </a:tblGrid>
              <a:tr h="186834">
                <a:tc gridSpan="5">
                  <a:txBody>
                    <a:bodyPr/>
                    <a:lstStyle/>
                    <a:p>
                      <a:pPr algn="l" fontAlgn="ctr"/>
                      <a:r>
                        <a:rPr lang="en-US" sz="1100" b="1" i="0" u="none" strike="noStrike" dirty="0">
                          <a:solidFill>
                            <a:srgbClr val="000000"/>
                          </a:solidFill>
                          <a:effectLst/>
                          <a:latin typeface="Arial" panose="020B0604020202020204" pitchFamily="34" charset="0"/>
                        </a:rPr>
                        <a:t>1. SERVICE NAME: ISSUANCE AND APPROVAL OF EVALUATION FORM FOR</a:t>
                      </a:r>
                    </a:p>
                  </a:txBody>
                  <a:tcPr marL="6217" marR="6217" marT="621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2708717596"/>
                  </a:ext>
                </a:extLst>
              </a:tr>
              <a:tr h="186834">
                <a:tc gridSpan="5">
                  <a:txBody>
                    <a:bodyPr/>
                    <a:lstStyle/>
                    <a:p>
                      <a:pPr algn="l" fontAlgn="ctr"/>
                      <a:r>
                        <a:rPr lang="en-PH" sz="1100" b="1" i="0" u="none" strike="noStrike">
                          <a:solidFill>
                            <a:srgbClr val="000000"/>
                          </a:solidFill>
                          <a:effectLst/>
                          <a:latin typeface="Arial" panose="020B0604020202020204" pitchFamily="34" charset="0"/>
                        </a:rPr>
                        <a:t>                                    TRANSFEREES, SHIFTERS AND RETURNEES     </a:t>
                      </a:r>
                    </a:p>
                  </a:txBody>
                  <a:tcPr marL="6217" marR="6217" marT="621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1986547123"/>
                  </a:ext>
                </a:extLst>
              </a:tr>
              <a:tr h="186834">
                <a:tc>
                  <a:txBody>
                    <a:bodyPr/>
                    <a:lstStyle/>
                    <a:p>
                      <a:pPr algn="l" fontAlgn="ctr"/>
                      <a:r>
                        <a:rPr lang="en-PH" sz="1100" b="1" i="0" u="none" strike="noStrike">
                          <a:solidFill>
                            <a:srgbClr val="000000"/>
                          </a:solidFill>
                          <a:effectLst/>
                          <a:latin typeface="Arial" panose="020B0604020202020204" pitchFamily="34" charset="0"/>
                        </a:rPr>
                        <a:t> </a:t>
                      </a:r>
                    </a:p>
                  </a:txBody>
                  <a:tcPr marL="6217" marR="6217" marT="6217"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100" b="1" i="0" u="none" strike="noStrike" dirty="0">
                          <a:solidFill>
                            <a:srgbClr val="000000"/>
                          </a:solidFill>
                          <a:effectLst/>
                          <a:latin typeface="Arial" panose="020B0604020202020204" pitchFamily="34" charset="0"/>
                        </a:rPr>
                        <a:t> </a:t>
                      </a:r>
                    </a:p>
                  </a:txBody>
                  <a:tcPr marL="6217" marR="6217" marT="62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100" b="1" i="0" u="none" strike="noStrike">
                          <a:solidFill>
                            <a:srgbClr val="000000"/>
                          </a:solidFill>
                          <a:effectLst/>
                          <a:latin typeface="Arial" panose="020B0604020202020204" pitchFamily="34" charset="0"/>
                        </a:rPr>
                        <a:t> </a:t>
                      </a:r>
                    </a:p>
                  </a:txBody>
                  <a:tcPr marL="6217" marR="6217" marT="62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100" b="1" i="0" u="none" strike="noStrike">
                          <a:solidFill>
                            <a:srgbClr val="000000"/>
                          </a:solidFill>
                          <a:effectLst/>
                          <a:latin typeface="Arial" panose="020B0604020202020204" pitchFamily="34" charset="0"/>
                        </a:rPr>
                        <a:t> </a:t>
                      </a:r>
                    </a:p>
                  </a:txBody>
                  <a:tcPr marL="6217" marR="6217" marT="62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100" b="1" i="0" u="none" strike="noStrike">
                          <a:solidFill>
                            <a:srgbClr val="000000"/>
                          </a:solidFill>
                          <a:effectLst/>
                          <a:latin typeface="Arial" panose="020B0604020202020204" pitchFamily="34" charset="0"/>
                        </a:rPr>
                        <a:t> </a:t>
                      </a:r>
                    </a:p>
                  </a:txBody>
                  <a:tcPr marL="6217" marR="6217" marT="6217"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62134670"/>
                  </a:ext>
                </a:extLst>
              </a:tr>
              <a:tr h="186834">
                <a:tc gridSpan="5">
                  <a:txBody>
                    <a:bodyPr/>
                    <a:lstStyle/>
                    <a:p>
                      <a:pPr algn="l" fontAlgn="b"/>
                      <a:r>
                        <a:rPr lang="en-US" sz="1100" b="0" i="0" u="none" strike="noStrike">
                          <a:solidFill>
                            <a:srgbClr val="000000"/>
                          </a:solidFill>
                          <a:effectLst/>
                          <a:latin typeface="Arial" panose="020B0604020202020204" pitchFamily="34" charset="0"/>
                        </a:rPr>
                        <a:t>Description of the Service: Students/clients must secure an approved evaluation form before being</a:t>
                      </a:r>
                    </a:p>
                  </a:txBody>
                  <a:tcPr marL="6217" marR="6217" marT="6217"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803562188"/>
                  </a:ext>
                </a:extLst>
              </a:tr>
              <a:tr h="186834">
                <a:tc gridSpan="5">
                  <a:txBody>
                    <a:bodyPr/>
                    <a:lstStyle/>
                    <a:p>
                      <a:pPr algn="l" fontAlgn="b"/>
                      <a:r>
                        <a:rPr lang="en-US" sz="1100" b="0" i="0" u="none" strike="noStrike" dirty="0">
                          <a:solidFill>
                            <a:srgbClr val="000000"/>
                          </a:solidFill>
                          <a:effectLst/>
                          <a:latin typeface="Arial" panose="020B0604020202020204" pitchFamily="34" charset="0"/>
                        </a:rPr>
                        <a:t>eligible for enrolment in the university as a transferee, shifter or returnee.</a:t>
                      </a:r>
                    </a:p>
                  </a:txBody>
                  <a:tcPr marL="6217" marR="6217" marT="6217"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3057938321"/>
                  </a:ext>
                </a:extLst>
              </a:tr>
              <a:tr h="186834">
                <a:tc>
                  <a:txBody>
                    <a:bodyPr/>
                    <a:lstStyle/>
                    <a:p>
                      <a:pPr algn="l" fontAlgn="ctr"/>
                      <a:r>
                        <a:rPr lang="en-PH" sz="1100" b="1" i="0" u="none" strike="noStrike">
                          <a:solidFill>
                            <a:srgbClr val="FFFFFF"/>
                          </a:solidFill>
                          <a:effectLst/>
                          <a:latin typeface="Arial" panose="020B0604020202020204" pitchFamily="34" charset="0"/>
                        </a:rPr>
                        <a:t>Office or Division:</a:t>
                      </a:r>
                    </a:p>
                  </a:txBody>
                  <a:tcPr marL="6217" marR="6217" marT="6217"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ctr"/>
                      <a:r>
                        <a:rPr lang="en-PH" sz="1100" b="0" i="0" u="none" strike="noStrike">
                          <a:solidFill>
                            <a:srgbClr val="000000"/>
                          </a:solidFill>
                          <a:effectLst/>
                          <a:latin typeface="Arial" panose="020B0604020202020204" pitchFamily="34" charset="0"/>
                        </a:rPr>
                        <a:t>Registrar's Office</a:t>
                      </a:r>
                    </a:p>
                  </a:txBody>
                  <a:tcPr marL="6217" marR="6217" marT="6217"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3860221812"/>
                  </a:ext>
                </a:extLst>
              </a:tr>
              <a:tr h="186834">
                <a:tc>
                  <a:txBody>
                    <a:bodyPr/>
                    <a:lstStyle/>
                    <a:p>
                      <a:pPr algn="l" fontAlgn="ctr"/>
                      <a:r>
                        <a:rPr lang="en-PH" sz="1100" b="1" i="0" u="none" strike="noStrike">
                          <a:solidFill>
                            <a:srgbClr val="FFFFFF"/>
                          </a:solidFill>
                          <a:effectLst/>
                          <a:latin typeface="Arial" panose="020B0604020202020204" pitchFamily="34" charset="0"/>
                        </a:rPr>
                        <a:t>Classification:</a:t>
                      </a:r>
                    </a:p>
                  </a:txBody>
                  <a:tcPr marL="6217" marR="6217" marT="6217"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b"/>
                      <a:r>
                        <a:rPr lang="en-PH" sz="1100" b="0" i="0" u="none" strike="noStrike">
                          <a:solidFill>
                            <a:srgbClr val="000000"/>
                          </a:solidFill>
                          <a:effectLst/>
                          <a:latin typeface="Arial" panose="020B0604020202020204" pitchFamily="34" charset="0"/>
                        </a:rPr>
                        <a:t>Simple</a:t>
                      </a:r>
                    </a:p>
                  </a:txBody>
                  <a:tcPr marL="6217" marR="6217" marT="6217"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3612210523"/>
                  </a:ext>
                </a:extLst>
              </a:tr>
              <a:tr h="186834">
                <a:tc>
                  <a:txBody>
                    <a:bodyPr/>
                    <a:lstStyle/>
                    <a:p>
                      <a:pPr algn="l" fontAlgn="ctr"/>
                      <a:r>
                        <a:rPr lang="en-PH" sz="1100" b="1" i="0" u="none" strike="noStrike">
                          <a:solidFill>
                            <a:srgbClr val="FFFFFF"/>
                          </a:solidFill>
                          <a:effectLst/>
                          <a:latin typeface="Arial" panose="020B0604020202020204" pitchFamily="34" charset="0"/>
                        </a:rPr>
                        <a:t>Type of Transaction:</a:t>
                      </a:r>
                    </a:p>
                  </a:txBody>
                  <a:tcPr marL="6217" marR="6217" marT="6217"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ctr"/>
                      <a:r>
                        <a:rPr lang="en-PH" sz="1100" b="0" i="0" u="none" strike="noStrike">
                          <a:solidFill>
                            <a:srgbClr val="000000"/>
                          </a:solidFill>
                          <a:effectLst/>
                          <a:latin typeface="Arial" panose="020B0604020202020204" pitchFamily="34" charset="0"/>
                        </a:rPr>
                        <a:t>G2C-Government to Citizen</a:t>
                      </a:r>
                    </a:p>
                  </a:txBody>
                  <a:tcPr marL="6217" marR="6217" marT="6217"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3210883639"/>
                  </a:ext>
                </a:extLst>
              </a:tr>
              <a:tr h="186834">
                <a:tc>
                  <a:txBody>
                    <a:bodyPr/>
                    <a:lstStyle/>
                    <a:p>
                      <a:pPr algn="l" fontAlgn="ctr"/>
                      <a:r>
                        <a:rPr lang="en-PH" sz="1100" b="1" i="0" u="none" strike="noStrike">
                          <a:solidFill>
                            <a:srgbClr val="FFFFFF"/>
                          </a:solidFill>
                          <a:effectLst/>
                          <a:latin typeface="Arial" panose="020B0604020202020204" pitchFamily="34" charset="0"/>
                        </a:rPr>
                        <a:t>Who May Avail:</a:t>
                      </a:r>
                    </a:p>
                  </a:txBody>
                  <a:tcPr marL="6217" marR="6217" marT="6217"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ctr"/>
                      <a:r>
                        <a:rPr lang="en-US" sz="1100" b="0" i="0" u="none" strike="noStrike">
                          <a:solidFill>
                            <a:srgbClr val="000000"/>
                          </a:solidFill>
                          <a:effectLst/>
                          <a:latin typeface="Arial" panose="020B0604020202020204" pitchFamily="34" charset="0"/>
                        </a:rPr>
                        <a:t>All students who intend to return, shift program and transfer to the university</a:t>
                      </a:r>
                    </a:p>
                  </a:txBody>
                  <a:tcPr marL="6217" marR="6217" marT="6217"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3064242917"/>
                  </a:ext>
                </a:extLst>
              </a:tr>
              <a:tr h="186834">
                <a:tc>
                  <a:txBody>
                    <a:bodyPr/>
                    <a:lstStyle/>
                    <a:p>
                      <a:pPr algn="l" fontAlgn="ctr"/>
                      <a:r>
                        <a:rPr lang="en-PH" sz="1100" b="1" i="0" u="none" strike="noStrike">
                          <a:solidFill>
                            <a:srgbClr val="FFFFFF"/>
                          </a:solidFill>
                          <a:effectLst/>
                          <a:latin typeface="Arial" panose="020B0604020202020204" pitchFamily="34" charset="0"/>
                        </a:rPr>
                        <a:t> </a:t>
                      </a:r>
                    </a:p>
                  </a:txBody>
                  <a:tcPr marL="6217" marR="6217" marT="6217"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ctr"/>
                      <a:r>
                        <a:rPr lang="en-PH" sz="1100" b="0" i="0" u="none" strike="noStrike">
                          <a:solidFill>
                            <a:srgbClr val="000000"/>
                          </a:solidFill>
                          <a:effectLst/>
                          <a:latin typeface="Arial" panose="020B0604020202020204" pitchFamily="34" charset="0"/>
                        </a:rPr>
                        <a:t> </a:t>
                      </a:r>
                    </a:p>
                  </a:txBody>
                  <a:tcPr marL="6217" marR="6217" marT="6217"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3008390226"/>
                  </a:ext>
                </a:extLst>
              </a:tr>
              <a:tr h="186834">
                <a:tc gridSpan="2">
                  <a:txBody>
                    <a:bodyPr/>
                    <a:lstStyle/>
                    <a:p>
                      <a:pPr algn="ctr" fontAlgn="b"/>
                      <a:r>
                        <a:rPr lang="en-PH" sz="1100" b="1" i="0" u="none" strike="noStrike">
                          <a:solidFill>
                            <a:srgbClr val="FFFFFF"/>
                          </a:solidFill>
                          <a:effectLst/>
                          <a:latin typeface="Arial" panose="020B0604020202020204" pitchFamily="34" charset="0"/>
                        </a:rPr>
                        <a:t>CHECKLIST OF REQUIREMENTS</a:t>
                      </a:r>
                    </a:p>
                  </a:txBody>
                  <a:tcPr marL="6217" marR="6217" marT="6217"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hMerge="1">
                  <a:txBody>
                    <a:bodyPr/>
                    <a:lstStyle/>
                    <a:p>
                      <a:endParaRPr lang="en-PH"/>
                    </a:p>
                  </a:txBody>
                  <a:tcPr/>
                </a:tc>
                <a:tc gridSpan="3">
                  <a:txBody>
                    <a:bodyPr/>
                    <a:lstStyle/>
                    <a:p>
                      <a:pPr algn="ctr" fontAlgn="b"/>
                      <a:r>
                        <a:rPr lang="en-PH" sz="1100" b="1" i="0" u="none" strike="noStrike">
                          <a:solidFill>
                            <a:srgbClr val="FFFFFF"/>
                          </a:solidFill>
                          <a:effectLst/>
                          <a:latin typeface="Arial" panose="020B0604020202020204" pitchFamily="34" charset="0"/>
                        </a:rPr>
                        <a:t>WHERE TO SECURE</a:t>
                      </a:r>
                    </a:p>
                  </a:txBody>
                  <a:tcPr marL="6217" marR="6217" marT="6217"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3962624731"/>
                  </a:ext>
                </a:extLst>
              </a:tr>
              <a:tr h="186834">
                <a:tc gridSpan="2">
                  <a:txBody>
                    <a:bodyPr/>
                    <a:lstStyle/>
                    <a:p>
                      <a:pPr algn="l" fontAlgn="b"/>
                      <a:r>
                        <a:rPr lang="en-PH" sz="1100" b="0" i="0" u="none" strike="noStrike">
                          <a:solidFill>
                            <a:srgbClr val="000000"/>
                          </a:solidFill>
                          <a:effectLst/>
                          <a:latin typeface="Arial" panose="020B0604020202020204" pitchFamily="34" charset="0"/>
                        </a:rPr>
                        <a:t>For Transferees:</a:t>
                      </a:r>
                    </a:p>
                  </a:txBody>
                  <a:tcPr marL="6217" marR="6217" marT="6217"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gridSpan="3">
                  <a:txBody>
                    <a:bodyPr/>
                    <a:lstStyle/>
                    <a:p>
                      <a:pPr algn="ctr" fontAlgn="b"/>
                      <a:r>
                        <a:rPr lang="en-PH" sz="1100" b="1" i="0" u="none" strike="noStrike">
                          <a:solidFill>
                            <a:srgbClr val="FFFFFF"/>
                          </a:solidFill>
                          <a:effectLst/>
                          <a:latin typeface="Arial" panose="020B0604020202020204" pitchFamily="34" charset="0"/>
                        </a:rPr>
                        <a:t> </a:t>
                      </a:r>
                    </a:p>
                  </a:txBody>
                  <a:tcPr marL="6217" marR="6217" marT="6217"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1400166489"/>
                  </a:ext>
                </a:extLst>
              </a:tr>
              <a:tr h="547138">
                <a:tc gridSpan="2">
                  <a:txBody>
                    <a:bodyPr/>
                    <a:lstStyle/>
                    <a:p>
                      <a:pPr algn="l" fontAlgn="ctr"/>
                      <a:r>
                        <a:rPr lang="en-US" sz="1100" b="0" i="0" u="none" strike="noStrike">
                          <a:solidFill>
                            <a:srgbClr val="000000"/>
                          </a:solidFill>
                          <a:effectLst/>
                          <a:latin typeface="Arial" panose="020B0604020202020204" pitchFamily="34" charset="0"/>
                        </a:rPr>
                        <a:t>Transfer Credentials (Honorable Dismissal or any equivalent document, Certificate of Grades/Transcript of Records)</a:t>
                      </a:r>
                    </a:p>
                  </a:txBody>
                  <a:tcPr marL="6217" marR="6217" marT="6217"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gridSpan="3">
                  <a:txBody>
                    <a:bodyPr/>
                    <a:lstStyle/>
                    <a:p>
                      <a:pPr algn="l" fontAlgn="ctr"/>
                      <a:r>
                        <a:rPr lang="en-PH" sz="1100" b="0" i="0" u="none" strike="noStrike">
                          <a:solidFill>
                            <a:srgbClr val="000000"/>
                          </a:solidFill>
                          <a:effectLst/>
                          <a:latin typeface="Arial" panose="020B0604020202020204" pitchFamily="34" charset="0"/>
                        </a:rPr>
                        <a:t>Previous School</a:t>
                      </a:r>
                    </a:p>
                  </a:txBody>
                  <a:tcPr marL="6217" marR="6217" marT="6217"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551485495"/>
                  </a:ext>
                </a:extLst>
              </a:tr>
              <a:tr h="366986">
                <a:tc gridSpan="2">
                  <a:txBody>
                    <a:bodyPr/>
                    <a:lstStyle/>
                    <a:p>
                      <a:pPr algn="l" fontAlgn="ctr"/>
                      <a:r>
                        <a:rPr lang="en-US" sz="1100" b="0" i="0" u="none" strike="noStrike">
                          <a:solidFill>
                            <a:srgbClr val="000000"/>
                          </a:solidFill>
                          <a:effectLst/>
                          <a:latin typeface="Arial" panose="020B0604020202020204" pitchFamily="34" charset="0"/>
                        </a:rPr>
                        <a:t>Certificate of Good Moral Character (for undergraduate student-transferees)</a:t>
                      </a:r>
                    </a:p>
                  </a:txBody>
                  <a:tcPr marL="6217" marR="6217" marT="6217"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gridSpan="3">
                  <a:txBody>
                    <a:bodyPr/>
                    <a:lstStyle/>
                    <a:p>
                      <a:pPr algn="l" fontAlgn="ctr"/>
                      <a:r>
                        <a:rPr lang="en-PH" sz="1100" b="0" i="0" u="none" strike="noStrike">
                          <a:solidFill>
                            <a:srgbClr val="000000"/>
                          </a:solidFill>
                          <a:effectLst/>
                          <a:latin typeface="Arial" panose="020B0604020202020204" pitchFamily="34" charset="0"/>
                        </a:rPr>
                        <a:t>Previous School</a:t>
                      </a:r>
                    </a:p>
                  </a:txBody>
                  <a:tcPr marL="6217" marR="6217" marT="6217"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559654634"/>
                  </a:ext>
                </a:extLst>
              </a:tr>
              <a:tr h="366986">
                <a:tc>
                  <a:txBody>
                    <a:bodyPr/>
                    <a:lstStyle/>
                    <a:p>
                      <a:pPr algn="ctr" fontAlgn="ctr"/>
                      <a:r>
                        <a:rPr lang="en-PH" sz="1100" b="1" i="0" u="none" strike="noStrike">
                          <a:solidFill>
                            <a:srgbClr val="FFFFFF"/>
                          </a:solidFill>
                          <a:effectLst/>
                          <a:latin typeface="Arial" panose="020B0604020202020204" pitchFamily="34" charset="0"/>
                        </a:rPr>
                        <a:t>CLIENT STEPS</a:t>
                      </a:r>
                    </a:p>
                  </a:txBody>
                  <a:tcPr marL="6217" marR="6217" marT="6217"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PH" sz="1100" b="1" i="0" u="none" strike="noStrike">
                          <a:solidFill>
                            <a:srgbClr val="FFFFFF"/>
                          </a:solidFill>
                          <a:effectLst/>
                          <a:latin typeface="Arial" panose="020B0604020202020204" pitchFamily="34" charset="0"/>
                        </a:rPr>
                        <a:t>AGENCY ACTION</a:t>
                      </a:r>
                    </a:p>
                  </a:txBody>
                  <a:tcPr marL="6217" marR="6217" marT="62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PH" sz="1100" b="1" i="0" u="none" strike="noStrike">
                          <a:solidFill>
                            <a:srgbClr val="FFFFFF"/>
                          </a:solidFill>
                          <a:effectLst/>
                          <a:latin typeface="Arial" panose="020B0604020202020204" pitchFamily="34" charset="0"/>
                        </a:rPr>
                        <a:t>FEES TO  BE PAID</a:t>
                      </a:r>
                    </a:p>
                  </a:txBody>
                  <a:tcPr marL="6217" marR="6217" marT="62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PH" sz="1100" b="1" i="0" u="none" strike="noStrike">
                          <a:solidFill>
                            <a:srgbClr val="FFFFFF"/>
                          </a:solidFill>
                          <a:effectLst/>
                          <a:latin typeface="Arial" panose="020B0604020202020204" pitchFamily="34" charset="0"/>
                        </a:rPr>
                        <a:t>PROCESSING TIME</a:t>
                      </a:r>
                    </a:p>
                  </a:txBody>
                  <a:tcPr marL="6217" marR="6217" marT="62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PH" sz="1100" b="1" i="0" u="none" strike="noStrike">
                          <a:solidFill>
                            <a:srgbClr val="FFFFFF"/>
                          </a:solidFill>
                          <a:effectLst/>
                          <a:latin typeface="Arial" panose="020B0604020202020204" pitchFamily="34" charset="0"/>
                        </a:rPr>
                        <a:t>PERSON RESPONSIBLE</a:t>
                      </a:r>
                    </a:p>
                  </a:txBody>
                  <a:tcPr marL="6217" marR="6217" marT="6217"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3659686085"/>
                  </a:ext>
                </a:extLst>
              </a:tr>
              <a:tr h="563094">
                <a:tc>
                  <a:txBody>
                    <a:bodyPr/>
                    <a:lstStyle/>
                    <a:p>
                      <a:pPr algn="l" fontAlgn="ctr"/>
                      <a:r>
                        <a:rPr lang="en-US" sz="1100" b="0" i="0" u="none" strike="noStrike">
                          <a:solidFill>
                            <a:srgbClr val="000000"/>
                          </a:solidFill>
                          <a:effectLst/>
                          <a:latin typeface="Arial" panose="020B0604020202020204" pitchFamily="34" charset="0"/>
                        </a:rPr>
                        <a:t>1. Show the requirements to the staff</a:t>
                      </a:r>
                    </a:p>
                  </a:txBody>
                  <a:tcPr marL="6217" marR="6217" marT="6217"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100" b="0" i="0" u="none" strike="noStrike">
                          <a:solidFill>
                            <a:srgbClr val="000000"/>
                          </a:solidFill>
                          <a:effectLst/>
                          <a:latin typeface="Arial" panose="020B0604020202020204" pitchFamily="34" charset="0"/>
                        </a:rPr>
                        <a:t>Verify and check the authentication and completion of the documents</a:t>
                      </a:r>
                    </a:p>
                  </a:txBody>
                  <a:tcPr marL="6217" marR="6217" marT="62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100" b="0" i="0" u="none" strike="noStrike">
                          <a:solidFill>
                            <a:srgbClr val="000000"/>
                          </a:solidFill>
                          <a:effectLst/>
                          <a:latin typeface="Arial" panose="020B0604020202020204" pitchFamily="34" charset="0"/>
                        </a:rPr>
                        <a:t>None</a:t>
                      </a:r>
                    </a:p>
                  </a:txBody>
                  <a:tcPr marL="6217" marR="6217" marT="62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100" b="0" i="0" u="none" strike="noStrike">
                          <a:solidFill>
                            <a:srgbClr val="000000"/>
                          </a:solidFill>
                          <a:effectLst/>
                          <a:latin typeface="Arial" panose="020B0604020202020204" pitchFamily="34" charset="0"/>
                        </a:rPr>
                        <a:t>3 minutes</a:t>
                      </a:r>
                    </a:p>
                  </a:txBody>
                  <a:tcPr marL="6217" marR="6217" marT="62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100" b="0" i="0" u="none" strike="noStrike">
                          <a:solidFill>
                            <a:srgbClr val="000000"/>
                          </a:solidFill>
                          <a:effectLst/>
                          <a:latin typeface="Arial" panose="020B0604020202020204" pitchFamily="34" charset="0"/>
                        </a:rPr>
                        <a:t>Registrar's Staff</a:t>
                      </a:r>
                    </a:p>
                  </a:txBody>
                  <a:tcPr marL="6217" marR="6217" marT="6217"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39376651"/>
                  </a:ext>
                </a:extLst>
              </a:tr>
              <a:tr h="559131">
                <a:tc>
                  <a:txBody>
                    <a:bodyPr/>
                    <a:lstStyle/>
                    <a:p>
                      <a:pPr algn="l" fontAlgn="ctr"/>
                      <a:r>
                        <a:rPr lang="en-US" sz="1100" b="0" i="0" u="none" strike="noStrike">
                          <a:solidFill>
                            <a:srgbClr val="000000"/>
                          </a:solidFill>
                          <a:effectLst/>
                          <a:latin typeface="Arial" panose="020B0604020202020204" pitchFamily="34" charset="0"/>
                        </a:rPr>
                        <a:t>2. Secure Evaluation Form and copy of Evaluated Curriculum</a:t>
                      </a:r>
                    </a:p>
                  </a:txBody>
                  <a:tcPr marL="6217" marR="6217" marT="6217"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100" b="0" i="0" u="none" strike="noStrike">
                          <a:solidFill>
                            <a:srgbClr val="000000"/>
                          </a:solidFill>
                          <a:effectLst/>
                          <a:latin typeface="Arial" panose="020B0604020202020204" pitchFamily="34" charset="0"/>
                        </a:rPr>
                        <a:t>Issue Evaluation Form, copy of Evaluated Curriculum and Print of Grades</a:t>
                      </a:r>
                    </a:p>
                  </a:txBody>
                  <a:tcPr marL="6217" marR="6217" marT="62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100" b="0" i="0" u="none" strike="noStrike">
                          <a:solidFill>
                            <a:srgbClr val="000000"/>
                          </a:solidFill>
                          <a:effectLst/>
                          <a:latin typeface="Arial" panose="020B0604020202020204" pitchFamily="34" charset="0"/>
                        </a:rPr>
                        <a:t>None</a:t>
                      </a:r>
                    </a:p>
                  </a:txBody>
                  <a:tcPr marL="6217" marR="6217" marT="62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100" b="0" i="0" u="none" strike="noStrike">
                          <a:solidFill>
                            <a:srgbClr val="000000"/>
                          </a:solidFill>
                          <a:effectLst/>
                          <a:latin typeface="Arial" panose="020B0604020202020204" pitchFamily="34" charset="0"/>
                        </a:rPr>
                        <a:t>5 minutes</a:t>
                      </a:r>
                    </a:p>
                  </a:txBody>
                  <a:tcPr marL="6217" marR="6217" marT="62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100" b="0" i="0" u="none" strike="noStrike">
                          <a:solidFill>
                            <a:srgbClr val="000000"/>
                          </a:solidFill>
                          <a:effectLst/>
                          <a:latin typeface="Arial" panose="020B0604020202020204" pitchFamily="34" charset="0"/>
                        </a:rPr>
                        <a:t>Registrar's Staff</a:t>
                      </a:r>
                    </a:p>
                  </a:txBody>
                  <a:tcPr marL="6217" marR="6217" marT="6217"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0128049"/>
                  </a:ext>
                </a:extLst>
              </a:tr>
              <a:tr h="374927">
                <a:tc>
                  <a:txBody>
                    <a:bodyPr/>
                    <a:lstStyle/>
                    <a:p>
                      <a:pPr algn="l" fontAlgn="ctr"/>
                      <a:r>
                        <a:rPr lang="en-PH" sz="1100" b="0" i="0" u="none" strike="noStrike">
                          <a:solidFill>
                            <a:srgbClr val="000000"/>
                          </a:solidFill>
                          <a:effectLst/>
                          <a:latin typeface="Arial" panose="020B0604020202020204" pitchFamily="34" charset="0"/>
                        </a:rPr>
                        <a:t> </a:t>
                      </a:r>
                    </a:p>
                  </a:txBody>
                  <a:tcPr marL="6217" marR="6217" marT="6217"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100" b="0" i="0" u="none" strike="noStrike">
                          <a:solidFill>
                            <a:srgbClr val="000000"/>
                          </a:solidFill>
                          <a:effectLst/>
                          <a:latin typeface="Arial" panose="020B0604020202020204" pitchFamily="34" charset="0"/>
                        </a:rPr>
                        <a:t>Record the details in the Logbook</a:t>
                      </a:r>
                    </a:p>
                  </a:txBody>
                  <a:tcPr marL="6217" marR="6217" marT="62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100" b="0" i="0" u="none" strike="noStrike">
                          <a:solidFill>
                            <a:srgbClr val="000000"/>
                          </a:solidFill>
                          <a:effectLst/>
                          <a:latin typeface="Arial" panose="020B0604020202020204" pitchFamily="34" charset="0"/>
                        </a:rPr>
                        <a:t>None</a:t>
                      </a:r>
                    </a:p>
                  </a:txBody>
                  <a:tcPr marL="6217" marR="6217" marT="62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100" b="0" i="0" u="none" strike="noStrike">
                          <a:solidFill>
                            <a:srgbClr val="000000"/>
                          </a:solidFill>
                          <a:effectLst/>
                          <a:latin typeface="Arial" panose="020B0604020202020204" pitchFamily="34" charset="0"/>
                        </a:rPr>
                        <a:t>2 minutes</a:t>
                      </a:r>
                    </a:p>
                  </a:txBody>
                  <a:tcPr marL="6217" marR="6217" marT="62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100" b="0" i="0" u="none" strike="noStrike">
                          <a:solidFill>
                            <a:srgbClr val="000000"/>
                          </a:solidFill>
                          <a:effectLst/>
                          <a:latin typeface="Arial" panose="020B0604020202020204" pitchFamily="34" charset="0"/>
                        </a:rPr>
                        <a:t>Registrar's Staff</a:t>
                      </a:r>
                    </a:p>
                  </a:txBody>
                  <a:tcPr marL="6217" marR="6217" marT="6217"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19695807"/>
                  </a:ext>
                </a:extLst>
              </a:tr>
              <a:tr h="1628052">
                <a:tc>
                  <a:txBody>
                    <a:bodyPr/>
                    <a:lstStyle/>
                    <a:p>
                      <a:pPr algn="l" fontAlgn="ctr"/>
                      <a:r>
                        <a:rPr lang="en-US" sz="1100" b="0" i="0" u="none" strike="noStrike">
                          <a:solidFill>
                            <a:srgbClr val="000000"/>
                          </a:solidFill>
                          <a:effectLst/>
                          <a:latin typeface="Arial" panose="020B0604020202020204" pitchFamily="34" charset="0"/>
                        </a:rPr>
                        <a:t>3. Proceed to the College for preliminary  evaluation</a:t>
                      </a:r>
                    </a:p>
                  </a:txBody>
                  <a:tcPr marL="6217" marR="6217" marT="6217"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100" b="0" i="0" u="none" strike="noStrike">
                          <a:solidFill>
                            <a:srgbClr val="000000"/>
                          </a:solidFill>
                          <a:effectLst/>
                          <a:latin typeface="Arial" panose="020B0604020202020204" pitchFamily="34" charset="0"/>
                        </a:rPr>
                        <a:t>The staff-in-charge of evaluation accomplish the form and make the initial evaluation                                   The College Dean/Department Chair reviews the initial evaluation and sign in the form                  (Processing time depends on the availability of college evaluator and siganatory)</a:t>
                      </a:r>
                    </a:p>
                  </a:txBody>
                  <a:tcPr marL="6217" marR="6217" marT="62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100" b="0" i="0" u="none" strike="noStrike" dirty="0">
                          <a:solidFill>
                            <a:srgbClr val="000000"/>
                          </a:solidFill>
                          <a:effectLst/>
                          <a:latin typeface="Arial" panose="020B0604020202020204" pitchFamily="34" charset="0"/>
                        </a:rPr>
                        <a:t>None</a:t>
                      </a:r>
                    </a:p>
                  </a:txBody>
                  <a:tcPr marL="6217" marR="6217" marT="62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100" b="0" i="0" u="none" strike="noStrike">
                          <a:solidFill>
                            <a:srgbClr val="000000"/>
                          </a:solidFill>
                          <a:effectLst/>
                          <a:latin typeface="Arial" panose="020B0604020202020204" pitchFamily="34" charset="0"/>
                        </a:rPr>
                        <a:t>1 to 2 working days</a:t>
                      </a:r>
                    </a:p>
                  </a:txBody>
                  <a:tcPr marL="6217" marR="6217" marT="62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100" b="0" i="0" u="none" strike="noStrike" dirty="0">
                          <a:solidFill>
                            <a:srgbClr val="000000"/>
                          </a:solidFill>
                          <a:effectLst/>
                          <a:latin typeface="Arial" panose="020B0604020202020204" pitchFamily="34" charset="0"/>
                        </a:rPr>
                        <a:t>Staff-in-charge of evaluation in the college  </a:t>
                      </a:r>
                    </a:p>
                    <a:p>
                      <a:pPr algn="l" fontAlgn="ctr"/>
                      <a:r>
                        <a:rPr lang="en-US" sz="1100" b="0" i="0" u="none" strike="noStrike" dirty="0">
                          <a:solidFill>
                            <a:srgbClr val="000000"/>
                          </a:solidFill>
                          <a:effectLst/>
                          <a:latin typeface="Arial" panose="020B0604020202020204" pitchFamily="34" charset="0"/>
                        </a:rPr>
                        <a:t>College                Dean/Department Chair</a:t>
                      </a:r>
                    </a:p>
                  </a:txBody>
                  <a:tcPr marL="6217" marR="6217" marT="6217"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31716093"/>
                  </a:ext>
                </a:extLst>
              </a:tr>
              <a:tr h="1407737">
                <a:tc>
                  <a:txBody>
                    <a:bodyPr/>
                    <a:lstStyle/>
                    <a:p>
                      <a:pPr algn="l" fontAlgn="ctr"/>
                      <a:r>
                        <a:rPr lang="en-US" sz="1100" b="0" i="0" u="none" strike="noStrike">
                          <a:solidFill>
                            <a:srgbClr val="000000"/>
                          </a:solidFill>
                          <a:effectLst/>
                          <a:latin typeface="Arial" panose="020B0604020202020204" pitchFamily="34" charset="0"/>
                        </a:rPr>
                        <a:t>4. Proceed to the Registrar's Office for the verification and approval of evaluation done in the college</a:t>
                      </a:r>
                    </a:p>
                  </a:txBody>
                  <a:tcPr marL="6217" marR="6217" marT="6217"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100" b="0" i="0" u="none" strike="noStrike">
                          <a:solidFill>
                            <a:srgbClr val="000000"/>
                          </a:solidFill>
                          <a:effectLst/>
                          <a:latin typeface="Arial" panose="020B0604020202020204" pitchFamily="34" charset="0"/>
                        </a:rPr>
                        <a:t>Registrar's staff checks and verifies the correctness of evaluation done in the college                                        The University Registrar/Campus Head for Registration Office verifies and approves evaluation form</a:t>
                      </a:r>
                    </a:p>
                  </a:txBody>
                  <a:tcPr marL="6217" marR="6217" marT="62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100" b="0" i="0" u="none" strike="noStrike">
                          <a:solidFill>
                            <a:srgbClr val="000000"/>
                          </a:solidFill>
                          <a:effectLst/>
                          <a:latin typeface="Arial" panose="020B0604020202020204" pitchFamily="34" charset="0"/>
                        </a:rPr>
                        <a:t>None</a:t>
                      </a:r>
                    </a:p>
                  </a:txBody>
                  <a:tcPr marL="6217" marR="6217" marT="62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100" b="0" i="0" u="none" strike="noStrike">
                          <a:solidFill>
                            <a:srgbClr val="000000"/>
                          </a:solidFill>
                          <a:effectLst/>
                          <a:latin typeface="Arial" panose="020B0604020202020204" pitchFamily="34" charset="0"/>
                        </a:rPr>
                        <a:t>2 hours</a:t>
                      </a:r>
                    </a:p>
                  </a:txBody>
                  <a:tcPr marL="6217" marR="6217" marT="62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100" b="0" i="0" u="none" strike="noStrike">
                          <a:solidFill>
                            <a:srgbClr val="000000"/>
                          </a:solidFill>
                          <a:effectLst/>
                          <a:latin typeface="Arial" panose="020B0604020202020204" pitchFamily="34" charset="0"/>
                        </a:rPr>
                        <a:t>Registrar's Staff</a:t>
                      </a:r>
                    </a:p>
                  </a:txBody>
                  <a:tcPr marL="6217" marR="6217" marT="6217"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00094516"/>
                  </a:ext>
                </a:extLst>
              </a:tr>
              <a:tr h="751731">
                <a:tc>
                  <a:txBody>
                    <a:bodyPr/>
                    <a:lstStyle/>
                    <a:p>
                      <a:pPr algn="l" fontAlgn="ctr"/>
                      <a:r>
                        <a:rPr lang="en-US" sz="1100" b="0" i="0" u="none" strike="noStrike" dirty="0">
                          <a:solidFill>
                            <a:srgbClr val="000000"/>
                          </a:solidFill>
                          <a:effectLst/>
                          <a:latin typeface="Arial" panose="020B0604020202020204" pitchFamily="34" charset="0"/>
                        </a:rPr>
                        <a:t>5. Receive the approved evaluation form</a:t>
                      </a:r>
                    </a:p>
                  </a:txBody>
                  <a:tcPr marL="6217" marR="6217" marT="6217"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100" b="0" i="0" u="none" strike="noStrike">
                          <a:solidFill>
                            <a:srgbClr val="000000"/>
                          </a:solidFill>
                          <a:effectLst/>
                          <a:latin typeface="Arial" panose="020B0604020202020204" pitchFamily="34" charset="0"/>
                        </a:rPr>
                        <a:t>The Registrar's staff issues the approved evaluation form and for shifters, staff updates the client's profile in the system</a:t>
                      </a:r>
                    </a:p>
                  </a:txBody>
                  <a:tcPr marL="6217" marR="6217" marT="62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100" b="0" i="0" u="none" strike="noStrike">
                          <a:solidFill>
                            <a:srgbClr val="000000"/>
                          </a:solidFill>
                          <a:effectLst/>
                          <a:latin typeface="Arial" panose="020B0604020202020204" pitchFamily="34" charset="0"/>
                        </a:rPr>
                        <a:t>None</a:t>
                      </a:r>
                    </a:p>
                  </a:txBody>
                  <a:tcPr marL="6217" marR="6217" marT="62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100" b="0" i="0" u="none" strike="noStrike">
                          <a:solidFill>
                            <a:srgbClr val="000000"/>
                          </a:solidFill>
                          <a:effectLst/>
                          <a:latin typeface="Arial" panose="020B0604020202020204" pitchFamily="34" charset="0"/>
                        </a:rPr>
                        <a:t>5 minutes</a:t>
                      </a:r>
                    </a:p>
                  </a:txBody>
                  <a:tcPr marL="6217" marR="6217" marT="62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100" b="0" i="0" u="none" strike="noStrike">
                          <a:solidFill>
                            <a:srgbClr val="000000"/>
                          </a:solidFill>
                          <a:effectLst/>
                          <a:latin typeface="Arial" panose="020B0604020202020204" pitchFamily="34" charset="0"/>
                        </a:rPr>
                        <a:t>Registrar's Staff</a:t>
                      </a:r>
                    </a:p>
                  </a:txBody>
                  <a:tcPr marL="6217" marR="6217" marT="6217"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14125354"/>
                  </a:ext>
                </a:extLst>
              </a:tr>
              <a:tr h="366986">
                <a:tc gridSpan="2">
                  <a:txBody>
                    <a:bodyPr/>
                    <a:lstStyle/>
                    <a:p>
                      <a:pPr algn="r" fontAlgn="t"/>
                      <a:r>
                        <a:rPr lang="en-PH" sz="1100" b="1" i="0" u="none" strike="noStrike">
                          <a:solidFill>
                            <a:srgbClr val="000000"/>
                          </a:solidFill>
                          <a:effectLst/>
                          <a:latin typeface="Arial" panose="020B0604020202020204" pitchFamily="34" charset="0"/>
                        </a:rPr>
                        <a:t>TOTAL:</a:t>
                      </a:r>
                    </a:p>
                  </a:txBody>
                  <a:tcPr marL="6217" marR="6217" marT="6217" marB="0">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PH"/>
                    </a:p>
                  </a:txBody>
                  <a:tcPr/>
                </a:tc>
                <a:tc>
                  <a:txBody>
                    <a:bodyPr/>
                    <a:lstStyle/>
                    <a:p>
                      <a:pPr algn="ctr" fontAlgn="t"/>
                      <a:r>
                        <a:rPr lang="en-PH" sz="1100" b="0" i="0" u="none" strike="noStrike">
                          <a:solidFill>
                            <a:srgbClr val="000000"/>
                          </a:solidFill>
                          <a:effectLst/>
                          <a:latin typeface="Arial" panose="020B0604020202020204" pitchFamily="34" charset="0"/>
                        </a:rPr>
                        <a:t> </a:t>
                      </a:r>
                    </a:p>
                  </a:txBody>
                  <a:tcPr marL="6217" marR="6217" marT="62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ctr"/>
                      <a:r>
                        <a:rPr lang="en-PH" sz="1100" b="0" i="0" u="none" strike="noStrike">
                          <a:solidFill>
                            <a:srgbClr val="000000"/>
                          </a:solidFill>
                          <a:effectLst/>
                          <a:latin typeface="Arial" panose="020B0604020202020204" pitchFamily="34" charset="0"/>
                        </a:rPr>
                        <a:t>Maximum of 3 days</a:t>
                      </a:r>
                    </a:p>
                  </a:txBody>
                  <a:tcPr marL="6217" marR="6217" marT="62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ctr"/>
                      <a:r>
                        <a:rPr lang="en-PH" sz="1100" b="0" i="0" u="none" strike="noStrike" dirty="0">
                          <a:solidFill>
                            <a:srgbClr val="000000"/>
                          </a:solidFill>
                          <a:effectLst/>
                          <a:latin typeface="Arial" panose="020B0604020202020204" pitchFamily="34" charset="0"/>
                        </a:rPr>
                        <a:t> </a:t>
                      </a:r>
                    </a:p>
                  </a:txBody>
                  <a:tcPr marL="6217" marR="6217" marT="6217"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14795253"/>
                  </a:ext>
                </a:extLst>
              </a:tr>
            </a:tbl>
          </a:graphicData>
        </a:graphic>
      </p:graphicFrame>
    </p:spTree>
    <p:extLst>
      <p:ext uri="{BB962C8B-B14F-4D97-AF65-F5344CB8AC3E}">
        <p14:creationId xmlns:p14="http://schemas.microsoft.com/office/powerpoint/2010/main" val="17098389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1C4DA55-EEED-4FE0-9322-6FB472470314}"/>
              </a:ext>
            </a:extLst>
          </p:cNvPr>
          <p:cNvSpPr/>
          <p:nvPr/>
        </p:nvSpPr>
        <p:spPr>
          <a:xfrm>
            <a:off x="0" y="1"/>
            <a:ext cx="7772400" cy="11887199"/>
          </a:xfrm>
          <a:prstGeom prst="rect">
            <a:avLst/>
          </a:prstGeom>
          <a:blipFill dpi="0" rotWithShape="1">
            <a:blip r:embed="rId3">
              <a:alphaModFix amt="33000"/>
              <a:extLst>
                <a:ext uri="{96DAC541-7B7A-43D3-8B79-37D633B846F1}">
                  <asvg:svgBlip xmlns:asvg="http://schemas.microsoft.com/office/drawing/2016/SVG/main" r:embed="rId4"/>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5">
                  <a:alphaModFix amt="24000"/>
                </a:blip>
                <a:srcRect/>
                <a:stretch>
                  <a:fillRect/>
                </a:stretch>
              </a:blipFill>
            </a:endParaRPr>
          </a:p>
        </p:txBody>
      </p:sp>
      <p:graphicFrame>
        <p:nvGraphicFramePr>
          <p:cNvPr id="3" name="Table 2">
            <a:extLst>
              <a:ext uri="{FF2B5EF4-FFF2-40B4-BE49-F238E27FC236}">
                <a16:creationId xmlns:a16="http://schemas.microsoft.com/office/drawing/2014/main" id="{DCCB36DC-5051-434D-9B8D-6BB1E8439213}"/>
              </a:ext>
            </a:extLst>
          </p:cNvPr>
          <p:cNvGraphicFramePr>
            <a:graphicFrameLocks noGrp="1"/>
          </p:cNvGraphicFramePr>
          <p:nvPr>
            <p:extLst>
              <p:ext uri="{D42A27DB-BD31-4B8C-83A1-F6EECF244321}">
                <p14:modId xmlns:p14="http://schemas.microsoft.com/office/powerpoint/2010/main" val="2225454551"/>
              </p:ext>
            </p:extLst>
          </p:nvPr>
        </p:nvGraphicFramePr>
        <p:xfrm>
          <a:off x="316524" y="419100"/>
          <a:ext cx="7162800" cy="9596494"/>
        </p:xfrm>
        <a:graphic>
          <a:graphicData uri="http://schemas.openxmlformats.org/drawingml/2006/table">
            <a:tbl>
              <a:tblPr/>
              <a:tblGrid>
                <a:gridCol w="1787365">
                  <a:extLst>
                    <a:ext uri="{9D8B030D-6E8A-4147-A177-3AD203B41FA5}">
                      <a16:colId xmlns:a16="http://schemas.microsoft.com/office/drawing/2014/main" val="209873717"/>
                    </a:ext>
                  </a:extLst>
                </a:gridCol>
                <a:gridCol w="1894074">
                  <a:extLst>
                    <a:ext uri="{9D8B030D-6E8A-4147-A177-3AD203B41FA5}">
                      <a16:colId xmlns:a16="http://schemas.microsoft.com/office/drawing/2014/main" val="2602218920"/>
                    </a:ext>
                  </a:extLst>
                </a:gridCol>
                <a:gridCol w="1000390">
                  <a:extLst>
                    <a:ext uri="{9D8B030D-6E8A-4147-A177-3AD203B41FA5}">
                      <a16:colId xmlns:a16="http://schemas.microsoft.com/office/drawing/2014/main" val="4157860344"/>
                    </a:ext>
                  </a:extLst>
                </a:gridCol>
                <a:gridCol w="1213807">
                  <a:extLst>
                    <a:ext uri="{9D8B030D-6E8A-4147-A177-3AD203B41FA5}">
                      <a16:colId xmlns:a16="http://schemas.microsoft.com/office/drawing/2014/main" val="3754834713"/>
                    </a:ext>
                  </a:extLst>
                </a:gridCol>
                <a:gridCol w="1267164">
                  <a:extLst>
                    <a:ext uri="{9D8B030D-6E8A-4147-A177-3AD203B41FA5}">
                      <a16:colId xmlns:a16="http://schemas.microsoft.com/office/drawing/2014/main" val="160636428"/>
                    </a:ext>
                  </a:extLst>
                </a:gridCol>
              </a:tblGrid>
              <a:tr h="268768">
                <a:tc gridSpan="5">
                  <a:txBody>
                    <a:bodyPr/>
                    <a:lstStyle/>
                    <a:p>
                      <a:pPr algn="l" fontAlgn="ctr"/>
                      <a:r>
                        <a:rPr lang="en-US" sz="1400" b="1" i="0" u="none" strike="noStrike" dirty="0">
                          <a:solidFill>
                            <a:srgbClr val="000000"/>
                          </a:solidFill>
                          <a:effectLst/>
                          <a:latin typeface="Arial" panose="020B0604020202020204" pitchFamily="34" charset="0"/>
                        </a:rPr>
                        <a:t>1. SERVICE NAME: ISSUANCE OF DUPLICATE COPY OF REGISTRATION </a:t>
                      </a:r>
                    </a:p>
                  </a:txBody>
                  <a:tcPr marL="8917" marR="8917" marT="89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1504981793"/>
                  </a:ext>
                </a:extLst>
              </a:tr>
              <a:tr h="268768">
                <a:tc gridSpan="5">
                  <a:txBody>
                    <a:bodyPr/>
                    <a:lstStyle/>
                    <a:p>
                      <a:pPr algn="l" fontAlgn="ctr"/>
                      <a:r>
                        <a:rPr lang="en-PH" sz="1400" b="1" i="0" u="none" strike="noStrike" dirty="0">
                          <a:solidFill>
                            <a:srgbClr val="000000"/>
                          </a:solidFill>
                          <a:effectLst/>
                          <a:latin typeface="Arial" panose="020B0604020202020204" pitchFamily="34" charset="0"/>
                        </a:rPr>
                        <a:t>                                    FORM</a:t>
                      </a:r>
                    </a:p>
                  </a:txBody>
                  <a:tcPr marL="8917" marR="8917" marT="89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2126534539"/>
                  </a:ext>
                </a:extLst>
              </a:tr>
              <a:tr h="217083">
                <a:tc gridSpan="5">
                  <a:txBody>
                    <a:bodyPr/>
                    <a:lstStyle/>
                    <a:p>
                      <a:pPr algn="l" fontAlgn="b"/>
                      <a:r>
                        <a:rPr lang="en-US" sz="1400" b="0" i="0" u="none" strike="noStrike">
                          <a:solidFill>
                            <a:srgbClr val="000000"/>
                          </a:solidFill>
                          <a:effectLst/>
                          <a:latin typeface="Arial" panose="020B0604020202020204" pitchFamily="34" charset="0"/>
                        </a:rPr>
                        <a:t>Description of the Service: Duplicate copy registration form may be requested in case of loss or other</a:t>
                      </a:r>
                    </a:p>
                  </a:txBody>
                  <a:tcPr marL="8917" marR="8917" marT="891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2374525452"/>
                  </a:ext>
                </a:extLst>
              </a:tr>
              <a:tr h="217083">
                <a:tc gridSpan="5">
                  <a:txBody>
                    <a:bodyPr/>
                    <a:lstStyle/>
                    <a:p>
                      <a:pPr algn="l" fontAlgn="b"/>
                      <a:r>
                        <a:rPr lang="en-PH" sz="1400" b="0" i="0" u="none" strike="noStrike">
                          <a:solidFill>
                            <a:srgbClr val="000000"/>
                          </a:solidFill>
                          <a:effectLst/>
                          <a:latin typeface="Arial" panose="020B0604020202020204" pitchFamily="34" charset="0"/>
                        </a:rPr>
                        <a:t>student's personal needs</a:t>
                      </a:r>
                    </a:p>
                  </a:txBody>
                  <a:tcPr marL="8917" marR="8917" marT="891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264432387"/>
                  </a:ext>
                </a:extLst>
              </a:tr>
              <a:tr h="217083">
                <a:tc>
                  <a:txBody>
                    <a:bodyPr/>
                    <a:lstStyle/>
                    <a:p>
                      <a:pPr algn="l" fontAlgn="ctr"/>
                      <a:r>
                        <a:rPr lang="en-PH" sz="1400" b="1" i="0" u="none" strike="noStrike">
                          <a:solidFill>
                            <a:srgbClr val="FFFFFF"/>
                          </a:solidFill>
                          <a:effectLst/>
                          <a:latin typeface="Arial" panose="020B0604020202020204" pitchFamily="34" charset="0"/>
                        </a:rPr>
                        <a:t>Office or Division:</a:t>
                      </a:r>
                    </a:p>
                  </a:txBody>
                  <a:tcPr marL="8917" marR="8917" marT="89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ctr"/>
                      <a:r>
                        <a:rPr lang="en-PH" sz="1400" b="0" i="0" u="none" strike="noStrike">
                          <a:solidFill>
                            <a:srgbClr val="000000"/>
                          </a:solidFill>
                          <a:effectLst/>
                          <a:latin typeface="Arial" panose="020B0604020202020204" pitchFamily="34" charset="0"/>
                        </a:rPr>
                        <a:t>Registrar's Office</a:t>
                      </a:r>
                    </a:p>
                  </a:txBody>
                  <a:tcPr marL="8917" marR="8917" marT="89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1507743623"/>
                  </a:ext>
                </a:extLst>
              </a:tr>
              <a:tr h="217083">
                <a:tc>
                  <a:txBody>
                    <a:bodyPr/>
                    <a:lstStyle/>
                    <a:p>
                      <a:pPr algn="l" fontAlgn="ctr"/>
                      <a:r>
                        <a:rPr lang="en-PH" sz="1400" b="1" i="0" u="none" strike="noStrike">
                          <a:solidFill>
                            <a:srgbClr val="FFFFFF"/>
                          </a:solidFill>
                          <a:effectLst/>
                          <a:latin typeface="Arial" panose="020B0604020202020204" pitchFamily="34" charset="0"/>
                        </a:rPr>
                        <a:t>Classification:</a:t>
                      </a:r>
                    </a:p>
                  </a:txBody>
                  <a:tcPr marL="8917" marR="8917" marT="89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b"/>
                      <a:r>
                        <a:rPr lang="en-PH" sz="1400" b="0" i="0" u="none" strike="noStrike">
                          <a:solidFill>
                            <a:srgbClr val="000000"/>
                          </a:solidFill>
                          <a:effectLst/>
                          <a:latin typeface="Arial" panose="020B0604020202020204" pitchFamily="34" charset="0"/>
                        </a:rPr>
                        <a:t>Simple</a:t>
                      </a:r>
                    </a:p>
                  </a:txBody>
                  <a:tcPr marL="8917" marR="8917" marT="891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2464809601"/>
                  </a:ext>
                </a:extLst>
              </a:tr>
              <a:tr h="217083">
                <a:tc>
                  <a:txBody>
                    <a:bodyPr/>
                    <a:lstStyle/>
                    <a:p>
                      <a:pPr algn="l" fontAlgn="ctr"/>
                      <a:r>
                        <a:rPr lang="en-PH" sz="1400" b="1" i="0" u="none" strike="noStrike">
                          <a:solidFill>
                            <a:srgbClr val="FFFFFF"/>
                          </a:solidFill>
                          <a:effectLst/>
                          <a:latin typeface="Arial" panose="020B0604020202020204" pitchFamily="34" charset="0"/>
                        </a:rPr>
                        <a:t>Type of Transaction:</a:t>
                      </a:r>
                    </a:p>
                  </a:txBody>
                  <a:tcPr marL="8917" marR="8917" marT="89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ctr"/>
                      <a:r>
                        <a:rPr lang="en-PH" sz="1400" b="0" i="0" u="none" strike="noStrike">
                          <a:solidFill>
                            <a:srgbClr val="000000"/>
                          </a:solidFill>
                          <a:effectLst/>
                          <a:latin typeface="Arial" panose="020B0604020202020204" pitchFamily="34" charset="0"/>
                        </a:rPr>
                        <a:t>G2C-Government to Citizen</a:t>
                      </a:r>
                    </a:p>
                  </a:txBody>
                  <a:tcPr marL="8917" marR="8917" marT="89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1316054200"/>
                  </a:ext>
                </a:extLst>
              </a:tr>
              <a:tr h="407288">
                <a:tc>
                  <a:txBody>
                    <a:bodyPr/>
                    <a:lstStyle/>
                    <a:p>
                      <a:pPr algn="l" fontAlgn="ctr"/>
                      <a:r>
                        <a:rPr lang="en-PH" sz="1400" b="1" i="0" u="none" strike="noStrike">
                          <a:solidFill>
                            <a:srgbClr val="FFFFFF"/>
                          </a:solidFill>
                          <a:effectLst/>
                          <a:latin typeface="Arial" panose="020B0604020202020204" pitchFamily="34" charset="0"/>
                        </a:rPr>
                        <a:t>Who May Avail:</a:t>
                      </a:r>
                    </a:p>
                  </a:txBody>
                  <a:tcPr marL="8917" marR="8917" marT="89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ctr"/>
                      <a:r>
                        <a:rPr lang="en-US" sz="1400" b="0" i="0" u="none" strike="noStrike">
                          <a:solidFill>
                            <a:srgbClr val="000000"/>
                          </a:solidFill>
                          <a:effectLst/>
                          <a:latin typeface="Arial" panose="020B0604020202020204" pitchFamily="34" charset="0"/>
                        </a:rPr>
                        <a:t>All clients who has/had enrolment records in the university and with no liability</a:t>
                      </a:r>
                    </a:p>
                  </a:txBody>
                  <a:tcPr marL="8917" marR="8917" marT="89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3321218001"/>
                  </a:ext>
                </a:extLst>
              </a:tr>
              <a:tr h="217083">
                <a:tc>
                  <a:txBody>
                    <a:bodyPr/>
                    <a:lstStyle/>
                    <a:p>
                      <a:pPr algn="l" fontAlgn="ctr"/>
                      <a:r>
                        <a:rPr lang="en-PH" sz="1400" b="1" i="0" u="none" strike="noStrike">
                          <a:solidFill>
                            <a:srgbClr val="FFFFFF"/>
                          </a:solidFill>
                          <a:effectLst/>
                          <a:latin typeface="Arial" panose="020B0604020202020204" pitchFamily="34" charset="0"/>
                        </a:rPr>
                        <a:t> </a:t>
                      </a:r>
                    </a:p>
                  </a:txBody>
                  <a:tcPr marL="8917" marR="8917" marT="89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ctr"/>
                      <a:r>
                        <a:rPr lang="en-US" sz="1400" b="0" i="0" u="none" strike="noStrike">
                          <a:solidFill>
                            <a:srgbClr val="000000"/>
                          </a:solidFill>
                          <a:effectLst/>
                          <a:latin typeface="Arial" panose="020B0604020202020204" pitchFamily="34" charset="0"/>
                        </a:rPr>
                        <a:t>posted in the online account</a:t>
                      </a:r>
                    </a:p>
                  </a:txBody>
                  <a:tcPr marL="8917" marR="8917" marT="89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1224728300"/>
                  </a:ext>
                </a:extLst>
              </a:tr>
              <a:tr h="217083">
                <a:tc gridSpan="2">
                  <a:txBody>
                    <a:bodyPr/>
                    <a:lstStyle/>
                    <a:p>
                      <a:pPr algn="ctr" fontAlgn="b"/>
                      <a:r>
                        <a:rPr lang="en-PH" sz="1400" b="1" i="0" u="none" strike="noStrike">
                          <a:solidFill>
                            <a:srgbClr val="FFFFFF"/>
                          </a:solidFill>
                          <a:effectLst/>
                          <a:latin typeface="Arial" panose="020B0604020202020204" pitchFamily="34" charset="0"/>
                        </a:rPr>
                        <a:t>CHECKLIST OF REQUIREMENTS</a:t>
                      </a:r>
                    </a:p>
                  </a:txBody>
                  <a:tcPr marL="8917" marR="8917" marT="891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hMerge="1">
                  <a:txBody>
                    <a:bodyPr/>
                    <a:lstStyle/>
                    <a:p>
                      <a:endParaRPr lang="en-PH"/>
                    </a:p>
                  </a:txBody>
                  <a:tcPr/>
                </a:tc>
                <a:tc gridSpan="3">
                  <a:txBody>
                    <a:bodyPr/>
                    <a:lstStyle/>
                    <a:p>
                      <a:pPr algn="ctr" fontAlgn="b"/>
                      <a:r>
                        <a:rPr lang="en-PH" sz="1400" b="1" i="0" u="none" strike="noStrike">
                          <a:solidFill>
                            <a:srgbClr val="FFFFFF"/>
                          </a:solidFill>
                          <a:effectLst/>
                          <a:latin typeface="Arial" panose="020B0604020202020204" pitchFamily="34" charset="0"/>
                        </a:rPr>
                        <a:t>WHERE TO SECURE</a:t>
                      </a:r>
                    </a:p>
                  </a:txBody>
                  <a:tcPr marL="8917" marR="8917" marT="891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2278762534"/>
                  </a:ext>
                </a:extLst>
              </a:tr>
              <a:tr h="217083">
                <a:tc gridSpan="2">
                  <a:txBody>
                    <a:bodyPr/>
                    <a:lstStyle/>
                    <a:p>
                      <a:pPr algn="l" fontAlgn="b"/>
                      <a:r>
                        <a:rPr lang="en-PH" sz="1400" b="0" i="0" u="none" strike="noStrike">
                          <a:solidFill>
                            <a:srgbClr val="000000"/>
                          </a:solidFill>
                          <a:effectLst/>
                          <a:latin typeface="Arial" panose="020B0604020202020204" pitchFamily="34" charset="0"/>
                        </a:rPr>
                        <a:t>Identification Card</a:t>
                      </a:r>
                    </a:p>
                  </a:txBody>
                  <a:tcPr marL="8917" marR="8917" marT="891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gridSpan="3">
                  <a:txBody>
                    <a:bodyPr/>
                    <a:lstStyle/>
                    <a:p>
                      <a:pPr algn="ctr" fontAlgn="b"/>
                      <a:r>
                        <a:rPr lang="en-PH" sz="1400" b="1" i="0" u="none" strike="noStrike">
                          <a:solidFill>
                            <a:srgbClr val="FFFFFF"/>
                          </a:solidFill>
                          <a:effectLst/>
                          <a:latin typeface="Arial" panose="020B0604020202020204" pitchFamily="34" charset="0"/>
                        </a:rPr>
                        <a:t> </a:t>
                      </a:r>
                    </a:p>
                  </a:txBody>
                  <a:tcPr marL="8917" marR="8917" marT="891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1724236204"/>
                  </a:ext>
                </a:extLst>
              </a:tr>
              <a:tr h="217083">
                <a:tc gridSpan="2">
                  <a:txBody>
                    <a:bodyPr/>
                    <a:lstStyle/>
                    <a:p>
                      <a:pPr algn="l" fontAlgn="b"/>
                      <a:r>
                        <a:rPr lang="en-PH" sz="1400" b="0" i="0" u="none" strike="noStrike">
                          <a:solidFill>
                            <a:srgbClr val="000000"/>
                          </a:solidFill>
                          <a:effectLst/>
                          <a:latin typeface="Arial" panose="020B0604020202020204" pitchFamily="34" charset="0"/>
                        </a:rPr>
                        <a:t>Official Receipt</a:t>
                      </a:r>
                    </a:p>
                  </a:txBody>
                  <a:tcPr marL="8917" marR="8917" marT="8917"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a:txBody>
                    <a:bodyPr/>
                    <a:lstStyle/>
                    <a:p>
                      <a:pPr algn="ctr" fontAlgn="b"/>
                      <a:r>
                        <a:rPr lang="en-PH" sz="1400" b="1" i="0" u="none" strike="noStrike">
                          <a:solidFill>
                            <a:srgbClr val="FFFFFF"/>
                          </a:solidFill>
                          <a:effectLst/>
                          <a:latin typeface="Arial" panose="020B0604020202020204" pitchFamily="34" charset="0"/>
                        </a:rPr>
                        <a:t> </a:t>
                      </a:r>
                    </a:p>
                  </a:txBody>
                  <a:tcPr marL="8917" marR="8917" marT="8917"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PH" sz="1400" b="1" i="0" u="none" strike="noStrike">
                          <a:solidFill>
                            <a:srgbClr val="FFFFFF"/>
                          </a:solidFill>
                          <a:effectLst/>
                          <a:latin typeface="Arial" panose="020B0604020202020204" pitchFamily="34" charset="0"/>
                        </a:rPr>
                        <a:t> </a:t>
                      </a:r>
                    </a:p>
                  </a:txBody>
                  <a:tcPr marL="8917" marR="8917" marT="8917"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PH" sz="1400" b="1" i="0" u="none" strike="noStrike">
                          <a:solidFill>
                            <a:srgbClr val="FFFFFF"/>
                          </a:solidFill>
                          <a:effectLst/>
                          <a:latin typeface="Arial" panose="020B0604020202020204" pitchFamily="34" charset="0"/>
                        </a:rPr>
                        <a:t> </a:t>
                      </a:r>
                    </a:p>
                  </a:txBody>
                  <a:tcPr marL="8917" marR="8917" marT="8917"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34572911"/>
                  </a:ext>
                </a:extLst>
              </a:tr>
              <a:tr h="964123">
                <a:tc gridSpan="2">
                  <a:txBody>
                    <a:bodyPr/>
                    <a:lstStyle/>
                    <a:p>
                      <a:pPr algn="l" fontAlgn="ctr"/>
                      <a:r>
                        <a:rPr lang="en-US" sz="1400" b="0" i="0" u="none" strike="noStrike">
                          <a:solidFill>
                            <a:srgbClr val="000000"/>
                          </a:solidFill>
                          <a:effectLst/>
                          <a:latin typeface="Arial" panose="020B0604020202020204" pitchFamily="34" charset="0"/>
                        </a:rPr>
                        <a:t>Conditional Requirement:                                                     Authorization Letter, Identification Card of the Representative and copy of Identification Card of the Owner of requested Registration Form</a:t>
                      </a:r>
                    </a:p>
                  </a:txBody>
                  <a:tcPr marL="8917" marR="8917" marT="89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gridSpan="3">
                  <a:txBody>
                    <a:bodyPr/>
                    <a:lstStyle/>
                    <a:p>
                      <a:pPr algn="l" fontAlgn="ctr"/>
                      <a:r>
                        <a:rPr lang="en-PH" sz="1400" b="0" i="0" u="none" strike="noStrike">
                          <a:solidFill>
                            <a:srgbClr val="000000"/>
                          </a:solidFill>
                          <a:effectLst/>
                          <a:latin typeface="Arial" panose="020B0604020202020204" pitchFamily="34" charset="0"/>
                        </a:rPr>
                        <a:t> </a:t>
                      </a:r>
                    </a:p>
                  </a:txBody>
                  <a:tcPr marL="8917" marR="8917" marT="89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219377075"/>
                  </a:ext>
                </a:extLst>
              </a:tr>
              <a:tr h="651248">
                <a:tc>
                  <a:txBody>
                    <a:bodyPr/>
                    <a:lstStyle/>
                    <a:p>
                      <a:pPr algn="ctr" fontAlgn="ctr"/>
                      <a:r>
                        <a:rPr lang="en-PH" sz="1400" b="1" i="0" u="none" strike="noStrike">
                          <a:solidFill>
                            <a:srgbClr val="FFFFFF"/>
                          </a:solidFill>
                          <a:effectLst/>
                          <a:latin typeface="Arial" panose="020B0604020202020204" pitchFamily="34" charset="0"/>
                        </a:rPr>
                        <a:t>CLIENT STEPS</a:t>
                      </a:r>
                    </a:p>
                  </a:txBody>
                  <a:tcPr marL="8917" marR="8917" marT="89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PH" sz="1400" b="1" i="0" u="none" strike="noStrike">
                          <a:solidFill>
                            <a:srgbClr val="FFFFFF"/>
                          </a:solidFill>
                          <a:effectLst/>
                          <a:latin typeface="Arial" panose="020B0604020202020204" pitchFamily="34" charset="0"/>
                        </a:rPr>
                        <a:t>AGENCY ACTION</a:t>
                      </a:r>
                    </a:p>
                  </a:txBody>
                  <a:tcPr marL="8917" marR="8917" marT="89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PH" sz="1400" b="1" i="0" u="none" strike="noStrike">
                          <a:solidFill>
                            <a:srgbClr val="FFFFFF"/>
                          </a:solidFill>
                          <a:effectLst/>
                          <a:latin typeface="Arial" panose="020B0604020202020204" pitchFamily="34" charset="0"/>
                        </a:rPr>
                        <a:t>FEES TO  BE PAID</a:t>
                      </a:r>
                    </a:p>
                  </a:txBody>
                  <a:tcPr marL="8917" marR="8917" marT="89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PH" sz="1400" b="1" i="0" u="none" strike="noStrike">
                          <a:solidFill>
                            <a:srgbClr val="FFFFFF"/>
                          </a:solidFill>
                          <a:effectLst/>
                          <a:latin typeface="Arial" panose="020B0604020202020204" pitchFamily="34" charset="0"/>
                        </a:rPr>
                        <a:t>PROCESSING TIME</a:t>
                      </a:r>
                    </a:p>
                  </a:txBody>
                  <a:tcPr marL="8917" marR="8917" marT="89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PH" sz="1400" b="1" i="0" u="none" strike="noStrike">
                          <a:solidFill>
                            <a:srgbClr val="FFFFFF"/>
                          </a:solidFill>
                          <a:effectLst/>
                          <a:latin typeface="Arial" panose="020B0604020202020204" pitchFamily="34" charset="0"/>
                        </a:rPr>
                        <a:t>PERSON RESPONSIBLE</a:t>
                      </a:r>
                    </a:p>
                  </a:txBody>
                  <a:tcPr marL="8917" marR="8917" marT="89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2016345036"/>
                  </a:ext>
                </a:extLst>
              </a:tr>
              <a:tr h="826981">
                <a:tc>
                  <a:txBody>
                    <a:bodyPr/>
                    <a:lstStyle/>
                    <a:p>
                      <a:pPr algn="l" fontAlgn="ctr"/>
                      <a:r>
                        <a:rPr lang="en-US" sz="1400" b="0" i="0" u="none" strike="noStrike">
                          <a:solidFill>
                            <a:srgbClr val="000000"/>
                          </a:solidFill>
                          <a:effectLst/>
                          <a:latin typeface="Arial" panose="020B0604020202020204" pitchFamily="34" charset="0"/>
                        </a:rPr>
                        <a:t>1. Present a valid identification card/authorization letter to the staff</a:t>
                      </a:r>
                    </a:p>
                  </a:txBody>
                  <a:tcPr marL="8917" marR="8917" marT="89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400" b="0" i="0" u="none" strike="noStrike">
                          <a:solidFill>
                            <a:srgbClr val="000000"/>
                          </a:solidFill>
                          <a:effectLst/>
                          <a:latin typeface="Arial" panose="020B0604020202020204" pitchFamily="34" charset="0"/>
                        </a:rPr>
                        <a:t>Validate the presented ID/authorization letter</a:t>
                      </a:r>
                    </a:p>
                  </a:txBody>
                  <a:tcPr marL="8917" marR="8917" marT="89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400" b="0" i="0" u="none" strike="noStrike">
                          <a:solidFill>
                            <a:srgbClr val="000000"/>
                          </a:solidFill>
                          <a:effectLst/>
                          <a:latin typeface="Arial" panose="020B0604020202020204" pitchFamily="34" charset="0"/>
                        </a:rPr>
                        <a:t>None</a:t>
                      </a:r>
                    </a:p>
                  </a:txBody>
                  <a:tcPr marL="8917" marR="8917" marT="89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400" b="0" i="0" u="none" strike="noStrike">
                          <a:solidFill>
                            <a:srgbClr val="000000"/>
                          </a:solidFill>
                          <a:effectLst/>
                          <a:latin typeface="Arial" panose="020B0604020202020204" pitchFamily="34" charset="0"/>
                        </a:rPr>
                        <a:t>1 minute</a:t>
                      </a:r>
                    </a:p>
                  </a:txBody>
                  <a:tcPr marL="8917" marR="8917" marT="89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400" b="0" i="0" u="none" strike="noStrike">
                          <a:solidFill>
                            <a:srgbClr val="000000"/>
                          </a:solidFill>
                          <a:effectLst/>
                          <a:latin typeface="Arial" panose="020B0604020202020204" pitchFamily="34" charset="0"/>
                        </a:rPr>
                        <a:t>Registrar's Staff</a:t>
                      </a:r>
                    </a:p>
                  </a:txBody>
                  <a:tcPr marL="8917" marR="8917" marT="89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01189096"/>
                  </a:ext>
                </a:extLst>
              </a:tr>
              <a:tr h="690529">
                <a:tc>
                  <a:txBody>
                    <a:bodyPr/>
                    <a:lstStyle/>
                    <a:p>
                      <a:pPr algn="l" fontAlgn="ctr"/>
                      <a:r>
                        <a:rPr lang="en-US" sz="1400" b="0" i="0" u="none" strike="noStrike">
                          <a:solidFill>
                            <a:srgbClr val="000000"/>
                          </a:solidFill>
                          <a:effectLst/>
                          <a:latin typeface="Arial" panose="020B0604020202020204" pitchFamily="34" charset="0"/>
                        </a:rPr>
                        <a:t>2. Secure Request Slip Form</a:t>
                      </a:r>
                    </a:p>
                  </a:txBody>
                  <a:tcPr marL="8917" marR="8917" marT="89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400" b="0" i="0" u="none" strike="noStrike">
                          <a:solidFill>
                            <a:srgbClr val="000000"/>
                          </a:solidFill>
                          <a:effectLst/>
                          <a:latin typeface="Arial" panose="020B0604020202020204" pitchFamily="34" charset="0"/>
                        </a:rPr>
                        <a:t>Issue Request Slip Form and explain to the client how to fill up the form</a:t>
                      </a:r>
                    </a:p>
                  </a:txBody>
                  <a:tcPr marL="8917" marR="8917" marT="89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400" b="0" i="0" u="none" strike="noStrike">
                          <a:solidFill>
                            <a:srgbClr val="000000"/>
                          </a:solidFill>
                          <a:effectLst/>
                          <a:latin typeface="Arial" panose="020B0604020202020204" pitchFamily="34" charset="0"/>
                        </a:rPr>
                        <a:t>None</a:t>
                      </a:r>
                    </a:p>
                  </a:txBody>
                  <a:tcPr marL="8917" marR="8917" marT="89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400" b="0" i="0" u="none" strike="noStrike">
                          <a:solidFill>
                            <a:srgbClr val="000000"/>
                          </a:solidFill>
                          <a:effectLst/>
                          <a:latin typeface="Arial" panose="020B0604020202020204" pitchFamily="34" charset="0"/>
                        </a:rPr>
                        <a:t>1 minute</a:t>
                      </a:r>
                    </a:p>
                  </a:txBody>
                  <a:tcPr marL="8917" marR="8917" marT="89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400" b="0" i="0" u="none" strike="noStrike">
                          <a:solidFill>
                            <a:srgbClr val="000000"/>
                          </a:solidFill>
                          <a:effectLst/>
                          <a:latin typeface="Arial" panose="020B0604020202020204" pitchFamily="34" charset="0"/>
                        </a:rPr>
                        <a:t>Registrar's Staff</a:t>
                      </a:r>
                    </a:p>
                  </a:txBody>
                  <a:tcPr marL="8917" marR="8917" marT="89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49754293"/>
                  </a:ext>
                </a:extLst>
              </a:tr>
              <a:tr h="690529">
                <a:tc>
                  <a:txBody>
                    <a:bodyPr/>
                    <a:lstStyle/>
                    <a:p>
                      <a:pPr algn="l" fontAlgn="ctr"/>
                      <a:r>
                        <a:rPr lang="en-US" sz="1400" b="0" i="0" u="none" strike="noStrike">
                          <a:solidFill>
                            <a:srgbClr val="000000"/>
                          </a:solidFill>
                          <a:effectLst/>
                          <a:latin typeface="Arial" panose="020B0604020202020204" pitchFamily="34" charset="0"/>
                        </a:rPr>
                        <a:t>3. Fill-up Request Slip Form</a:t>
                      </a:r>
                    </a:p>
                  </a:txBody>
                  <a:tcPr marL="8917" marR="8917" marT="89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400" b="0" i="0" u="none" strike="noStrike">
                          <a:solidFill>
                            <a:srgbClr val="000000"/>
                          </a:solidFill>
                          <a:effectLst/>
                          <a:latin typeface="Arial" panose="020B0604020202020204" pitchFamily="34" charset="0"/>
                        </a:rPr>
                        <a:t>Guide the client in filling up the form</a:t>
                      </a:r>
                    </a:p>
                  </a:txBody>
                  <a:tcPr marL="8917" marR="8917" marT="89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400" b="0" i="0" u="none" strike="noStrike">
                          <a:solidFill>
                            <a:srgbClr val="000000"/>
                          </a:solidFill>
                          <a:effectLst/>
                          <a:latin typeface="Arial" panose="020B0604020202020204" pitchFamily="34" charset="0"/>
                        </a:rPr>
                        <a:t>None</a:t>
                      </a:r>
                    </a:p>
                  </a:txBody>
                  <a:tcPr marL="8917" marR="8917" marT="89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400" b="0" i="0" u="none" strike="noStrike">
                          <a:solidFill>
                            <a:srgbClr val="000000"/>
                          </a:solidFill>
                          <a:effectLst/>
                          <a:latin typeface="Arial" panose="020B0604020202020204" pitchFamily="34" charset="0"/>
                        </a:rPr>
                        <a:t>3 minutes</a:t>
                      </a:r>
                    </a:p>
                  </a:txBody>
                  <a:tcPr marL="8917" marR="8917" marT="89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400" b="0" i="0" u="none" strike="noStrike">
                          <a:solidFill>
                            <a:srgbClr val="000000"/>
                          </a:solidFill>
                          <a:effectLst/>
                          <a:latin typeface="Arial" panose="020B0604020202020204" pitchFamily="34" charset="0"/>
                        </a:rPr>
                        <a:t>Registrar's Staff</a:t>
                      </a:r>
                    </a:p>
                  </a:txBody>
                  <a:tcPr marL="8917" marR="8917" marT="89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4312833"/>
                  </a:ext>
                </a:extLst>
              </a:tr>
              <a:tr h="690529">
                <a:tc>
                  <a:txBody>
                    <a:bodyPr/>
                    <a:lstStyle/>
                    <a:p>
                      <a:pPr algn="l" fontAlgn="ctr"/>
                      <a:r>
                        <a:rPr lang="en-US" sz="1400" b="0" i="0" u="none" strike="noStrike">
                          <a:solidFill>
                            <a:srgbClr val="000000"/>
                          </a:solidFill>
                          <a:effectLst/>
                          <a:latin typeface="Arial" panose="020B0604020202020204" pitchFamily="34" charset="0"/>
                        </a:rPr>
                        <a:t>4. Proceed to the Cashier's Office</a:t>
                      </a:r>
                    </a:p>
                  </a:txBody>
                  <a:tcPr marL="8917" marR="8917" marT="89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400" b="0" i="0" u="none" strike="noStrike">
                          <a:solidFill>
                            <a:srgbClr val="000000"/>
                          </a:solidFill>
                          <a:effectLst/>
                          <a:latin typeface="Arial" panose="020B0604020202020204" pitchFamily="34" charset="0"/>
                        </a:rPr>
                        <a:t>Receive payment and issue Official Receipt on the requested document</a:t>
                      </a:r>
                    </a:p>
                  </a:txBody>
                  <a:tcPr marL="8917" marR="8917" marT="89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400" b="0" i="0" u="none" strike="noStrike">
                          <a:solidFill>
                            <a:srgbClr val="000000"/>
                          </a:solidFill>
                          <a:effectLst/>
                          <a:latin typeface="Arial" panose="020B0604020202020204" pitchFamily="34" charset="0"/>
                        </a:rPr>
                        <a:t>Php 15.00               per copy</a:t>
                      </a:r>
                    </a:p>
                  </a:txBody>
                  <a:tcPr marL="8917" marR="8917" marT="89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400" b="0" i="0" u="none" strike="noStrike">
                          <a:solidFill>
                            <a:srgbClr val="000000"/>
                          </a:solidFill>
                          <a:effectLst/>
                          <a:latin typeface="Arial" panose="020B0604020202020204" pitchFamily="34" charset="0"/>
                        </a:rPr>
                        <a:t>1 minutes</a:t>
                      </a:r>
                    </a:p>
                  </a:txBody>
                  <a:tcPr marL="8917" marR="8917" marT="89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400" b="0" i="0" u="none" strike="noStrike">
                          <a:solidFill>
                            <a:srgbClr val="000000"/>
                          </a:solidFill>
                          <a:effectLst/>
                          <a:latin typeface="Arial" panose="020B0604020202020204" pitchFamily="34" charset="0"/>
                        </a:rPr>
                        <a:t>Cashiering Office's Staff</a:t>
                      </a:r>
                    </a:p>
                  </a:txBody>
                  <a:tcPr marL="8917" marR="8917" marT="89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42696004"/>
                  </a:ext>
                </a:extLst>
              </a:tr>
              <a:tr h="1104019">
                <a:tc>
                  <a:txBody>
                    <a:bodyPr/>
                    <a:lstStyle/>
                    <a:p>
                      <a:pPr algn="l" fontAlgn="ctr"/>
                      <a:r>
                        <a:rPr lang="en-US" sz="1400" b="0" i="0" u="none" strike="noStrike">
                          <a:solidFill>
                            <a:srgbClr val="000000"/>
                          </a:solidFill>
                          <a:effectLst/>
                          <a:latin typeface="Arial" panose="020B0604020202020204" pitchFamily="34" charset="0"/>
                        </a:rPr>
                        <a:t>5. Proceed to the Registrar's Office to secure the copy of requested Registration Form</a:t>
                      </a:r>
                    </a:p>
                  </a:txBody>
                  <a:tcPr marL="8917" marR="8917" marT="89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400" b="0" i="0" u="none" strike="noStrike">
                          <a:solidFill>
                            <a:srgbClr val="000000"/>
                          </a:solidFill>
                          <a:effectLst/>
                          <a:latin typeface="Arial" panose="020B0604020202020204" pitchFamily="34" charset="0"/>
                        </a:rPr>
                        <a:t>The Registrar's staff accepts Request slip and Official Receipt and prints the requested Registration Form</a:t>
                      </a:r>
                    </a:p>
                  </a:txBody>
                  <a:tcPr marL="8917" marR="8917" marT="89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400" b="0" i="0" u="none" strike="noStrike">
                          <a:solidFill>
                            <a:srgbClr val="000000"/>
                          </a:solidFill>
                          <a:effectLst/>
                          <a:latin typeface="Arial" panose="020B0604020202020204" pitchFamily="34" charset="0"/>
                        </a:rPr>
                        <a:t>None</a:t>
                      </a:r>
                    </a:p>
                  </a:txBody>
                  <a:tcPr marL="8917" marR="8917" marT="89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400" b="0" i="0" u="none" strike="noStrike">
                          <a:solidFill>
                            <a:srgbClr val="000000"/>
                          </a:solidFill>
                          <a:effectLst/>
                          <a:latin typeface="Arial" panose="020B0604020202020204" pitchFamily="34" charset="0"/>
                        </a:rPr>
                        <a:t>2 minutes</a:t>
                      </a:r>
                    </a:p>
                  </a:txBody>
                  <a:tcPr marL="8917" marR="8917" marT="89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400" b="0" i="0" u="none" strike="noStrike">
                          <a:solidFill>
                            <a:srgbClr val="000000"/>
                          </a:solidFill>
                          <a:effectLst/>
                          <a:latin typeface="Arial" panose="020B0604020202020204" pitchFamily="34" charset="0"/>
                        </a:rPr>
                        <a:t>Registrar's Staff</a:t>
                      </a:r>
                    </a:p>
                  </a:txBody>
                  <a:tcPr marL="8917" marR="8917" marT="89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07278440"/>
                  </a:ext>
                </a:extLst>
              </a:tr>
              <a:tr h="227420">
                <a:tc gridSpan="2">
                  <a:txBody>
                    <a:bodyPr/>
                    <a:lstStyle/>
                    <a:p>
                      <a:pPr algn="r" fontAlgn="t"/>
                      <a:r>
                        <a:rPr lang="en-PH" sz="1400" b="1" i="0" u="none" strike="noStrike">
                          <a:solidFill>
                            <a:srgbClr val="000000"/>
                          </a:solidFill>
                          <a:effectLst/>
                          <a:latin typeface="Arial" panose="020B0604020202020204" pitchFamily="34" charset="0"/>
                        </a:rPr>
                        <a:t>TOTAL:</a:t>
                      </a:r>
                    </a:p>
                  </a:txBody>
                  <a:tcPr marL="8917" marR="8917" marT="89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a:txBody>
                    <a:bodyPr/>
                    <a:lstStyle/>
                    <a:p>
                      <a:pPr algn="ctr" fontAlgn="t"/>
                      <a:r>
                        <a:rPr lang="en-PH" sz="1400" b="0" i="0" u="none" strike="noStrike">
                          <a:solidFill>
                            <a:srgbClr val="000000"/>
                          </a:solidFill>
                          <a:effectLst/>
                          <a:latin typeface="Arial" panose="020B0604020202020204" pitchFamily="34" charset="0"/>
                        </a:rPr>
                        <a:t> </a:t>
                      </a:r>
                    </a:p>
                  </a:txBody>
                  <a:tcPr marL="8917" marR="8917" marT="8917"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400" b="0" i="0" u="none" strike="noStrike">
                          <a:solidFill>
                            <a:srgbClr val="000000"/>
                          </a:solidFill>
                          <a:effectLst/>
                          <a:latin typeface="Arial" panose="020B0604020202020204" pitchFamily="34" charset="0"/>
                        </a:rPr>
                        <a:t>8 minutes</a:t>
                      </a:r>
                    </a:p>
                  </a:txBody>
                  <a:tcPr marL="8917" marR="8917" marT="89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400" b="0" i="0" u="none" strike="noStrike" dirty="0">
                          <a:solidFill>
                            <a:srgbClr val="000000"/>
                          </a:solidFill>
                          <a:effectLst/>
                          <a:latin typeface="Arial" panose="020B0604020202020204" pitchFamily="34" charset="0"/>
                        </a:rPr>
                        <a:t> </a:t>
                      </a:r>
                    </a:p>
                  </a:txBody>
                  <a:tcPr marL="8917" marR="8917" marT="89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89383540"/>
                  </a:ext>
                </a:extLst>
              </a:tr>
            </a:tbl>
          </a:graphicData>
        </a:graphic>
      </p:graphicFrame>
    </p:spTree>
    <p:extLst>
      <p:ext uri="{BB962C8B-B14F-4D97-AF65-F5344CB8AC3E}">
        <p14:creationId xmlns:p14="http://schemas.microsoft.com/office/powerpoint/2010/main" val="336366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1C4DA55-EEED-4FE0-9322-6FB472470314}"/>
              </a:ext>
            </a:extLst>
          </p:cNvPr>
          <p:cNvSpPr/>
          <p:nvPr/>
        </p:nvSpPr>
        <p:spPr>
          <a:xfrm>
            <a:off x="0" y="1"/>
            <a:ext cx="7772400" cy="11887199"/>
          </a:xfrm>
          <a:prstGeom prst="rect">
            <a:avLst/>
          </a:prstGeom>
          <a:blipFill dpi="0" rotWithShape="1">
            <a:blip r:embed="rId3">
              <a:alphaModFix amt="33000"/>
              <a:extLst>
                <a:ext uri="{96DAC541-7B7A-43D3-8B79-37D633B846F1}">
                  <asvg:svgBlip xmlns:asvg="http://schemas.microsoft.com/office/drawing/2016/SVG/main" r:embed="rId4"/>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5">
                  <a:alphaModFix amt="24000"/>
                </a:blip>
                <a:srcRect/>
                <a:stretch>
                  <a:fillRect/>
                </a:stretch>
              </a:blipFill>
            </a:endParaRPr>
          </a:p>
        </p:txBody>
      </p:sp>
      <p:graphicFrame>
        <p:nvGraphicFramePr>
          <p:cNvPr id="6" name="Table 5">
            <a:extLst>
              <a:ext uri="{FF2B5EF4-FFF2-40B4-BE49-F238E27FC236}">
                <a16:creationId xmlns:a16="http://schemas.microsoft.com/office/drawing/2014/main" id="{8F683A22-4DB0-4401-901D-E2BC869FCC3A}"/>
              </a:ext>
            </a:extLst>
          </p:cNvPr>
          <p:cNvGraphicFramePr>
            <a:graphicFrameLocks noGrp="1"/>
          </p:cNvGraphicFramePr>
          <p:nvPr>
            <p:extLst>
              <p:ext uri="{D42A27DB-BD31-4B8C-83A1-F6EECF244321}">
                <p14:modId xmlns:p14="http://schemas.microsoft.com/office/powerpoint/2010/main" val="575486151"/>
              </p:ext>
            </p:extLst>
          </p:nvPr>
        </p:nvGraphicFramePr>
        <p:xfrm>
          <a:off x="262890" y="502920"/>
          <a:ext cx="7246621" cy="9022848"/>
        </p:xfrm>
        <a:graphic>
          <a:graphicData uri="http://schemas.openxmlformats.org/drawingml/2006/table">
            <a:tbl>
              <a:tblPr/>
              <a:tblGrid>
                <a:gridCol w="1763936">
                  <a:extLst>
                    <a:ext uri="{9D8B030D-6E8A-4147-A177-3AD203B41FA5}">
                      <a16:colId xmlns:a16="http://schemas.microsoft.com/office/drawing/2014/main" val="1651003373"/>
                    </a:ext>
                  </a:extLst>
                </a:gridCol>
                <a:gridCol w="2004175">
                  <a:extLst>
                    <a:ext uri="{9D8B030D-6E8A-4147-A177-3AD203B41FA5}">
                      <a16:colId xmlns:a16="http://schemas.microsoft.com/office/drawing/2014/main" val="2818580178"/>
                    </a:ext>
                  </a:extLst>
                </a:gridCol>
                <a:gridCol w="987277">
                  <a:extLst>
                    <a:ext uri="{9D8B030D-6E8A-4147-A177-3AD203B41FA5}">
                      <a16:colId xmlns:a16="http://schemas.microsoft.com/office/drawing/2014/main" val="55272395"/>
                    </a:ext>
                  </a:extLst>
                </a:gridCol>
                <a:gridCol w="1197897">
                  <a:extLst>
                    <a:ext uri="{9D8B030D-6E8A-4147-A177-3AD203B41FA5}">
                      <a16:colId xmlns:a16="http://schemas.microsoft.com/office/drawing/2014/main" val="2981402094"/>
                    </a:ext>
                  </a:extLst>
                </a:gridCol>
                <a:gridCol w="1293336">
                  <a:extLst>
                    <a:ext uri="{9D8B030D-6E8A-4147-A177-3AD203B41FA5}">
                      <a16:colId xmlns:a16="http://schemas.microsoft.com/office/drawing/2014/main" val="1866072496"/>
                    </a:ext>
                  </a:extLst>
                </a:gridCol>
              </a:tblGrid>
              <a:tr h="323557">
                <a:tc gridSpan="5">
                  <a:txBody>
                    <a:bodyPr/>
                    <a:lstStyle/>
                    <a:p>
                      <a:pPr algn="l" fontAlgn="ctr"/>
                      <a:r>
                        <a:rPr lang="en-US" sz="1400" b="1" i="0" u="none" strike="noStrike">
                          <a:solidFill>
                            <a:srgbClr val="000000"/>
                          </a:solidFill>
                          <a:effectLst/>
                          <a:latin typeface="Arial" panose="020B0604020202020204" pitchFamily="34" charset="0"/>
                        </a:rPr>
                        <a:t>1. SERVICE NAME: ISSUANCE OF PRINT OF GRADES</a:t>
                      </a:r>
                    </a:p>
                  </a:txBody>
                  <a:tcPr marL="9140" marR="9140" marT="91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192056329"/>
                  </a:ext>
                </a:extLst>
              </a:tr>
              <a:tr h="311285">
                <a:tc gridSpan="5">
                  <a:txBody>
                    <a:bodyPr/>
                    <a:lstStyle/>
                    <a:p>
                      <a:pPr algn="l" fontAlgn="ctr"/>
                      <a:r>
                        <a:rPr lang="en-PH" sz="1400" b="1" i="0" u="none" strike="noStrike" dirty="0">
                          <a:solidFill>
                            <a:srgbClr val="000000"/>
                          </a:solidFill>
                          <a:effectLst/>
                          <a:latin typeface="Arial" panose="020B0604020202020204" pitchFamily="34" charset="0"/>
                        </a:rPr>
                        <a:t> </a:t>
                      </a:r>
                    </a:p>
                  </a:txBody>
                  <a:tcPr marL="9140" marR="9140" marT="91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3347122644"/>
                  </a:ext>
                </a:extLst>
              </a:tr>
              <a:tr h="251536">
                <a:tc gridSpan="5">
                  <a:txBody>
                    <a:bodyPr/>
                    <a:lstStyle/>
                    <a:p>
                      <a:pPr algn="l" fontAlgn="b"/>
                      <a:r>
                        <a:rPr lang="en-US" sz="1400" b="0" i="0" u="none" strike="noStrike" dirty="0">
                          <a:solidFill>
                            <a:srgbClr val="000000"/>
                          </a:solidFill>
                          <a:effectLst/>
                          <a:latin typeface="Arial" panose="020B0604020202020204" pitchFamily="34" charset="0"/>
                        </a:rPr>
                        <a:t>Description of the Service: Print of grades are issued to the students during enrolment or when the </a:t>
                      </a:r>
                    </a:p>
                  </a:txBody>
                  <a:tcPr marL="9140" marR="9140" marT="91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4129130818"/>
                  </a:ext>
                </a:extLst>
              </a:tr>
              <a:tr h="251536">
                <a:tc gridSpan="5">
                  <a:txBody>
                    <a:bodyPr/>
                    <a:lstStyle/>
                    <a:p>
                      <a:pPr algn="l" fontAlgn="b"/>
                      <a:r>
                        <a:rPr lang="en-US" sz="1400" b="0" i="0" u="none" strike="noStrike">
                          <a:solidFill>
                            <a:srgbClr val="000000"/>
                          </a:solidFill>
                          <a:effectLst/>
                          <a:latin typeface="Arial" panose="020B0604020202020204" pitchFamily="34" charset="0"/>
                        </a:rPr>
                        <a:t>students need them for scholarship application, On-the-Job Training, evaluation of records, etc.</a:t>
                      </a:r>
                    </a:p>
                  </a:txBody>
                  <a:tcPr marL="9140" marR="9140" marT="91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800251679"/>
                  </a:ext>
                </a:extLst>
              </a:tr>
              <a:tr h="251536">
                <a:tc>
                  <a:txBody>
                    <a:bodyPr/>
                    <a:lstStyle/>
                    <a:p>
                      <a:pPr algn="l" fontAlgn="ctr"/>
                      <a:r>
                        <a:rPr lang="en-PH" sz="1400" b="1" i="0" u="none" strike="noStrike">
                          <a:solidFill>
                            <a:srgbClr val="FFFFFF"/>
                          </a:solidFill>
                          <a:effectLst/>
                          <a:latin typeface="Arial" panose="020B0604020202020204" pitchFamily="34" charset="0"/>
                        </a:rPr>
                        <a:t>Office or Division:</a:t>
                      </a:r>
                    </a:p>
                  </a:txBody>
                  <a:tcPr marL="9140" marR="9140" marT="91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ctr"/>
                      <a:r>
                        <a:rPr lang="en-PH" sz="1400" b="0" i="0" u="none" strike="noStrike">
                          <a:solidFill>
                            <a:srgbClr val="000000"/>
                          </a:solidFill>
                          <a:effectLst/>
                          <a:latin typeface="Arial" panose="020B0604020202020204" pitchFamily="34" charset="0"/>
                        </a:rPr>
                        <a:t>Registrar's Office</a:t>
                      </a:r>
                    </a:p>
                  </a:txBody>
                  <a:tcPr marL="9140" marR="9140" marT="91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1935719792"/>
                  </a:ext>
                </a:extLst>
              </a:tr>
              <a:tr h="251536">
                <a:tc>
                  <a:txBody>
                    <a:bodyPr/>
                    <a:lstStyle/>
                    <a:p>
                      <a:pPr algn="l" fontAlgn="ctr"/>
                      <a:r>
                        <a:rPr lang="en-PH" sz="1400" b="1" i="0" u="none" strike="noStrike">
                          <a:solidFill>
                            <a:srgbClr val="FFFFFF"/>
                          </a:solidFill>
                          <a:effectLst/>
                          <a:latin typeface="Arial" panose="020B0604020202020204" pitchFamily="34" charset="0"/>
                        </a:rPr>
                        <a:t>Classification:</a:t>
                      </a:r>
                    </a:p>
                  </a:txBody>
                  <a:tcPr marL="9140" marR="9140" marT="91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b"/>
                      <a:r>
                        <a:rPr lang="en-PH" sz="1400" b="0" i="0" u="none" strike="noStrike">
                          <a:solidFill>
                            <a:srgbClr val="000000"/>
                          </a:solidFill>
                          <a:effectLst/>
                          <a:latin typeface="Arial" panose="020B0604020202020204" pitchFamily="34" charset="0"/>
                        </a:rPr>
                        <a:t>Simple</a:t>
                      </a:r>
                    </a:p>
                  </a:txBody>
                  <a:tcPr marL="9140" marR="9140" marT="91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110328540"/>
                  </a:ext>
                </a:extLst>
              </a:tr>
              <a:tr h="251536">
                <a:tc>
                  <a:txBody>
                    <a:bodyPr/>
                    <a:lstStyle/>
                    <a:p>
                      <a:pPr algn="l" fontAlgn="ctr"/>
                      <a:r>
                        <a:rPr lang="en-PH" sz="1400" b="1" i="0" u="none" strike="noStrike">
                          <a:solidFill>
                            <a:srgbClr val="FFFFFF"/>
                          </a:solidFill>
                          <a:effectLst/>
                          <a:latin typeface="Arial" panose="020B0604020202020204" pitchFamily="34" charset="0"/>
                        </a:rPr>
                        <a:t>Type of Transaction:</a:t>
                      </a:r>
                    </a:p>
                  </a:txBody>
                  <a:tcPr marL="9140" marR="9140" marT="91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ctr"/>
                      <a:r>
                        <a:rPr lang="en-PH" sz="1400" b="0" i="0" u="none" strike="noStrike">
                          <a:solidFill>
                            <a:srgbClr val="000000"/>
                          </a:solidFill>
                          <a:effectLst/>
                          <a:latin typeface="Arial" panose="020B0604020202020204" pitchFamily="34" charset="0"/>
                        </a:rPr>
                        <a:t>G2C-Government to Citizen</a:t>
                      </a:r>
                    </a:p>
                  </a:txBody>
                  <a:tcPr marL="9140" marR="9140" marT="91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2146138794"/>
                  </a:ext>
                </a:extLst>
              </a:tr>
              <a:tr h="491101">
                <a:tc>
                  <a:txBody>
                    <a:bodyPr/>
                    <a:lstStyle/>
                    <a:p>
                      <a:pPr algn="l" fontAlgn="ctr"/>
                      <a:r>
                        <a:rPr lang="en-PH" sz="1400" b="1" i="0" u="none" strike="noStrike">
                          <a:solidFill>
                            <a:srgbClr val="FFFFFF"/>
                          </a:solidFill>
                          <a:effectLst/>
                          <a:latin typeface="Arial" panose="020B0604020202020204" pitchFamily="34" charset="0"/>
                        </a:rPr>
                        <a:t>Who May Avail:</a:t>
                      </a:r>
                    </a:p>
                  </a:txBody>
                  <a:tcPr marL="9140" marR="9140" marT="91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ctr"/>
                      <a:r>
                        <a:rPr lang="en-US" sz="1400" b="0" i="0" u="none" strike="noStrike">
                          <a:solidFill>
                            <a:srgbClr val="000000"/>
                          </a:solidFill>
                          <a:effectLst/>
                          <a:latin typeface="Arial" panose="020B0604020202020204" pitchFamily="34" charset="0"/>
                        </a:rPr>
                        <a:t>All clients who has/had enrolment records in the university and with no liability</a:t>
                      </a:r>
                    </a:p>
                  </a:txBody>
                  <a:tcPr marL="9140" marR="9140" marT="91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3319878468"/>
                  </a:ext>
                </a:extLst>
              </a:tr>
              <a:tr h="251536">
                <a:tc>
                  <a:txBody>
                    <a:bodyPr/>
                    <a:lstStyle/>
                    <a:p>
                      <a:pPr algn="l" fontAlgn="ctr"/>
                      <a:r>
                        <a:rPr lang="en-PH" sz="1400" b="1" i="0" u="none" strike="noStrike">
                          <a:solidFill>
                            <a:srgbClr val="FFFFFF"/>
                          </a:solidFill>
                          <a:effectLst/>
                          <a:latin typeface="Arial" panose="020B0604020202020204" pitchFamily="34" charset="0"/>
                        </a:rPr>
                        <a:t> </a:t>
                      </a:r>
                    </a:p>
                  </a:txBody>
                  <a:tcPr marL="9140" marR="9140" marT="91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ctr"/>
                      <a:r>
                        <a:rPr lang="en-US" sz="1400" b="0" i="0" u="none" strike="noStrike">
                          <a:solidFill>
                            <a:srgbClr val="000000"/>
                          </a:solidFill>
                          <a:effectLst/>
                          <a:latin typeface="Arial" panose="020B0604020202020204" pitchFamily="34" charset="0"/>
                        </a:rPr>
                        <a:t>posted in the online account</a:t>
                      </a:r>
                    </a:p>
                  </a:txBody>
                  <a:tcPr marL="9140" marR="9140" marT="91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3609201977"/>
                  </a:ext>
                </a:extLst>
              </a:tr>
              <a:tr h="251536">
                <a:tc gridSpan="2">
                  <a:txBody>
                    <a:bodyPr/>
                    <a:lstStyle/>
                    <a:p>
                      <a:pPr algn="ctr" fontAlgn="b"/>
                      <a:r>
                        <a:rPr lang="en-PH" sz="1400" b="1" i="0" u="none" strike="noStrike">
                          <a:solidFill>
                            <a:srgbClr val="FFFFFF"/>
                          </a:solidFill>
                          <a:effectLst/>
                          <a:latin typeface="Arial" panose="020B0604020202020204" pitchFamily="34" charset="0"/>
                        </a:rPr>
                        <a:t>CHECKLIST OF REQUIREMENTS</a:t>
                      </a:r>
                    </a:p>
                  </a:txBody>
                  <a:tcPr marL="9140" marR="9140" marT="91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hMerge="1">
                  <a:txBody>
                    <a:bodyPr/>
                    <a:lstStyle/>
                    <a:p>
                      <a:endParaRPr lang="en-PH"/>
                    </a:p>
                  </a:txBody>
                  <a:tcPr/>
                </a:tc>
                <a:tc gridSpan="3">
                  <a:txBody>
                    <a:bodyPr/>
                    <a:lstStyle/>
                    <a:p>
                      <a:pPr algn="ctr" fontAlgn="b"/>
                      <a:r>
                        <a:rPr lang="en-PH" sz="1400" b="1" i="0" u="none" strike="noStrike">
                          <a:solidFill>
                            <a:srgbClr val="FFFFFF"/>
                          </a:solidFill>
                          <a:effectLst/>
                          <a:latin typeface="Arial" panose="020B0604020202020204" pitchFamily="34" charset="0"/>
                        </a:rPr>
                        <a:t>WHERE TO SECURE</a:t>
                      </a:r>
                    </a:p>
                  </a:txBody>
                  <a:tcPr marL="9140" marR="9140" marT="91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1585317489"/>
                  </a:ext>
                </a:extLst>
              </a:tr>
              <a:tr h="251536">
                <a:tc gridSpan="2">
                  <a:txBody>
                    <a:bodyPr/>
                    <a:lstStyle/>
                    <a:p>
                      <a:pPr algn="l" fontAlgn="b"/>
                      <a:r>
                        <a:rPr lang="en-PH" sz="1400" b="0" i="0" u="none" strike="noStrike">
                          <a:solidFill>
                            <a:srgbClr val="000000"/>
                          </a:solidFill>
                          <a:effectLst/>
                          <a:latin typeface="Arial" panose="020B0604020202020204" pitchFamily="34" charset="0"/>
                        </a:rPr>
                        <a:t>Identification Card/Registration Form</a:t>
                      </a:r>
                    </a:p>
                  </a:txBody>
                  <a:tcPr marL="9140" marR="9140" marT="91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gridSpan="3">
                  <a:txBody>
                    <a:bodyPr/>
                    <a:lstStyle/>
                    <a:p>
                      <a:pPr algn="l" fontAlgn="b"/>
                      <a:r>
                        <a:rPr lang="en-PH" sz="1400" b="0" i="0" u="none" strike="noStrike">
                          <a:solidFill>
                            <a:srgbClr val="000000"/>
                          </a:solidFill>
                          <a:effectLst/>
                          <a:latin typeface="Arial" panose="020B0604020202020204" pitchFamily="34" charset="0"/>
                        </a:rPr>
                        <a:t>Client</a:t>
                      </a:r>
                    </a:p>
                  </a:txBody>
                  <a:tcPr marL="9140" marR="9140" marT="91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3722197554"/>
                  </a:ext>
                </a:extLst>
              </a:tr>
              <a:tr h="860511">
                <a:tc gridSpan="2">
                  <a:txBody>
                    <a:bodyPr/>
                    <a:lstStyle/>
                    <a:p>
                      <a:pPr algn="l" fontAlgn="ctr"/>
                      <a:r>
                        <a:rPr lang="en-US" sz="1400" b="0" i="0" u="none" strike="noStrike" dirty="0">
                          <a:solidFill>
                            <a:srgbClr val="000000"/>
                          </a:solidFill>
                          <a:effectLst/>
                          <a:latin typeface="Arial" panose="020B0604020202020204" pitchFamily="34" charset="0"/>
                        </a:rPr>
                        <a:t>Conditional Requirement:                                                     Authorization Letter, Identification Card of the Representative and copy of Identification Card of the Owner of requested Print of Grades</a:t>
                      </a:r>
                    </a:p>
                  </a:txBody>
                  <a:tcPr marL="9140" marR="9140" marT="91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gridSpan="3">
                  <a:txBody>
                    <a:bodyPr/>
                    <a:lstStyle/>
                    <a:p>
                      <a:pPr algn="l" fontAlgn="ctr"/>
                      <a:r>
                        <a:rPr lang="en-PH" sz="1400" b="0" i="0" u="none" strike="noStrike" dirty="0">
                          <a:solidFill>
                            <a:srgbClr val="000000"/>
                          </a:solidFill>
                          <a:effectLst/>
                          <a:latin typeface="Arial" panose="020B0604020202020204" pitchFamily="34" charset="0"/>
                        </a:rPr>
                        <a:t>Client</a:t>
                      </a:r>
                    </a:p>
                  </a:txBody>
                  <a:tcPr marL="9140" marR="9140" marT="91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2418298931"/>
                  </a:ext>
                </a:extLst>
              </a:tr>
              <a:tr h="502846">
                <a:tc>
                  <a:txBody>
                    <a:bodyPr/>
                    <a:lstStyle/>
                    <a:p>
                      <a:pPr algn="ctr" fontAlgn="ctr"/>
                      <a:r>
                        <a:rPr lang="en-PH" sz="1400" b="1" i="0" u="none" strike="noStrike">
                          <a:solidFill>
                            <a:srgbClr val="FFFFFF"/>
                          </a:solidFill>
                          <a:effectLst/>
                          <a:latin typeface="Arial" panose="020B0604020202020204" pitchFamily="34" charset="0"/>
                        </a:rPr>
                        <a:t>CLIENT STEPS</a:t>
                      </a:r>
                    </a:p>
                  </a:txBody>
                  <a:tcPr marL="9140" marR="9140" marT="91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PH" sz="1400" b="1" i="0" u="none" strike="noStrike">
                          <a:solidFill>
                            <a:srgbClr val="FFFFFF"/>
                          </a:solidFill>
                          <a:effectLst/>
                          <a:latin typeface="Arial" panose="020B0604020202020204" pitchFamily="34" charset="0"/>
                        </a:rPr>
                        <a:t>AGENCY ACTION</a:t>
                      </a:r>
                    </a:p>
                  </a:txBody>
                  <a:tcPr marL="9140" marR="9140" marT="91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PH" sz="1400" b="1" i="0" u="none" strike="noStrike">
                          <a:solidFill>
                            <a:srgbClr val="FFFFFF"/>
                          </a:solidFill>
                          <a:effectLst/>
                          <a:latin typeface="Arial" panose="020B0604020202020204" pitchFamily="34" charset="0"/>
                        </a:rPr>
                        <a:t>FEES TO  BE PAID</a:t>
                      </a:r>
                    </a:p>
                  </a:txBody>
                  <a:tcPr marL="9140" marR="9140" marT="91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PH" sz="1400" b="1" i="0" u="none" strike="noStrike">
                          <a:solidFill>
                            <a:srgbClr val="FFFFFF"/>
                          </a:solidFill>
                          <a:effectLst/>
                          <a:latin typeface="Arial" panose="020B0604020202020204" pitchFamily="34" charset="0"/>
                        </a:rPr>
                        <a:t>PROCESSING TIME</a:t>
                      </a:r>
                    </a:p>
                  </a:txBody>
                  <a:tcPr marL="9140" marR="9140" marT="91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PH" sz="1400" b="1" i="0" u="none" strike="noStrike">
                          <a:solidFill>
                            <a:srgbClr val="FFFFFF"/>
                          </a:solidFill>
                          <a:effectLst/>
                          <a:latin typeface="Arial" panose="020B0604020202020204" pitchFamily="34" charset="0"/>
                        </a:rPr>
                        <a:t>PERSON RESPONSIBLE</a:t>
                      </a:r>
                    </a:p>
                  </a:txBody>
                  <a:tcPr marL="9140" marR="9140" marT="91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1696084132"/>
                  </a:ext>
                </a:extLst>
              </a:tr>
              <a:tr h="1278665">
                <a:tc>
                  <a:txBody>
                    <a:bodyPr/>
                    <a:lstStyle/>
                    <a:p>
                      <a:pPr algn="l" fontAlgn="ctr"/>
                      <a:r>
                        <a:rPr lang="en-US" sz="1400" b="0" i="0" u="none" strike="noStrike">
                          <a:solidFill>
                            <a:srgbClr val="000000"/>
                          </a:solidFill>
                          <a:effectLst/>
                          <a:latin typeface="Arial" panose="020B0604020202020204" pitchFamily="34" charset="0"/>
                        </a:rPr>
                        <a:t>1. Present a valid identification card/authorization letter to the staff                         </a:t>
                      </a:r>
                    </a:p>
                  </a:txBody>
                  <a:tcPr marL="9140" marR="9140" marT="91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400" b="0" i="0" u="none" strike="noStrike">
                          <a:solidFill>
                            <a:srgbClr val="000000"/>
                          </a:solidFill>
                          <a:effectLst/>
                          <a:latin typeface="Arial" panose="020B0604020202020204" pitchFamily="34" charset="0"/>
                        </a:rPr>
                        <a:t>Validate the presented ID/authorization letter</a:t>
                      </a:r>
                    </a:p>
                  </a:txBody>
                  <a:tcPr marL="9140" marR="9140" marT="91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400" b="0" i="0" u="none" strike="noStrike">
                          <a:solidFill>
                            <a:srgbClr val="000000"/>
                          </a:solidFill>
                          <a:effectLst/>
                          <a:latin typeface="Arial" panose="020B0604020202020204" pitchFamily="34" charset="0"/>
                        </a:rPr>
                        <a:t>None</a:t>
                      </a:r>
                    </a:p>
                  </a:txBody>
                  <a:tcPr marL="9140" marR="9140" marT="91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400" b="0" i="0" u="none" strike="noStrike">
                          <a:solidFill>
                            <a:srgbClr val="000000"/>
                          </a:solidFill>
                          <a:effectLst/>
                          <a:latin typeface="Arial" panose="020B0604020202020204" pitchFamily="34" charset="0"/>
                        </a:rPr>
                        <a:t>1 minute</a:t>
                      </a:r>
                    </a:p>
                  </a:txBody>
                  <a:tcPr marL="9140" marR="9140" marT="91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400" b="0" i="0" u="none" strike="noStrike">
                          <a:solidFill>
                            <a:srgbClr val="000000"/>
                          </a:solidFill>
                          <a:effectLst/>
                          <a:latin typeface="Arial" panose="020B0604020202020204" pitchFamily="34" charset="0"/>
                        </a:rPr>
                        <a:t>Registrar's Staff</a:t>
                      </a:r>
                    </a:p>
                  </a:txBody>
                  <a:tcPr marL="9140" marR="9140" marT="91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01593107"/>
                  </a:ext>
                </a:extLst>
              </a:tr>
              <a:tr h="799764">
                <a:tc>
                  <a:txBody>
                    <a:bodyPr/>
                    <a:lstStyle/>
                    <a:p>
                      <a:pPr algn="l" fontAlgn="ctr"/>
                      <a:r>
                        <a:rPr lang="en-PH" sz="1400" b="0" i="0" u="none" strike="noStrike">
                          <a:solidFill>
                            <a:srgbClr val="000000"/>
                          </a:solidFill>
                          <a:effectLst/>
                          <a:latin typeface="Arial" panose="020B0604020202020204" pitchFamily="34" charset="0"/>
                        </a:rPr>
                        <a:t> </a:t>
                      </a:r>
                    </a:p>
                  </a:txBody>
                  <a:tcPr marL="9140" marR="9140" marT="91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400" b="0" i="0" u="none" strike="noStrike">
                          <a:solidFill>
                            <a:srgbClr val="000000"/>
                          </a:solidFill>
                          <a:effectLst/>
                          <a:latin typeface="Arial" panose="020B0604020202020204" pitchFamily="34" charset="0"/>
                        </a:rPr>
                        <a:t>Check if the client has liability posted in his/her account</a:t>
                      </a:r>
                    </a:p>
                  </a:txBody>
                  <a:tcPr marL="9140" marR="9140" marT="91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400" b="0" i="0" u="none" strike="noStrike">
                          <a:solidFill>
                            <a:srgbClr val="000000"/>
                          </a:solidFill>
                          <a:effectLst/>
                          <a:latin typeface="Arial" panose="020B0604020202020204" pitchFamily="34" charset="0"/>
                        </a:rPr>
                        <a:t>None</a:t>
                      </a:r>
                    </a:p>
                  </a:txBody>
                  <a:tcPr marL="9140" marR="9140" marT="91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400" b="0" i="0" u="none" strike="noStrike">
                          <a:solidFill>
                            <a:srgbClr val="000000"/>
                          </a:solidFill>
                          <a:effectLst/>
                          <a:latin typeface="Arial" panose="020B0604020202020204" pitchFamily="34" charset="0"/>
                        </a:rPr>
                        <a:t>1 minute</a:t>
                      </a:r>
                    </a:p>
                  </a:txBody>
                  <a:tcPr marL="9140" marR="9140" marT="91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400" b="0" i="0" u="none" strike="noStrike">
                          <a:solidFill>
                            <a:srgbClr val="000000"/>
                          </a:solidFill>
                          <a:effectLst/>
                          <a:latin typeface="Arial" panose="020B0604020202020204" pitchFamily="34" charset="0"/>
                        </a:rPr>
                        <a:t>Registrar's Staff</a:t>
                      </a:r>
                    </a:p>
                  </a:txBody>
                  <a:tcPr marL="9140" marR="9140" marT="91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89370814"/>
                  </a:ext>
                </a:extLst>
              </a:tr>
              <a:tr h="799764">
                <a:tc>
                  <a:txBody>
                    <a:bodyPr/>
                    <a:lstStyle/>
                    <a:p>
                      <a:pPr algn="l" fontAlgn="ctr"/>
                      <a:r>
                        <a:rPr lang="en-US" sz="1400" b="0" i="0" u="none" strike="noStrike">
                          <a:solidFill>
                            <a:srgbClr val="000000"/>
                          </a:solidFill>
                          <a:effectLst/>
                          <a:latin typeface="Arial" panose="020B0604020202020204" pitchFamily="34" charset="0"/>
                        </a:rPr>
                        <a:t>2. State the semester/s of the print of grades to be requested         </a:t>
                      </a:r>
                    </a:p>
                  </a:txBody>
                  <a:tcPr marL="9140" marR="9140" marT="91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400" b="0" i="0" u="none" strike="noStrike">
                          <a:solidFill>
                            <a:srgbClr val="000000"/>
                          </a:solidFill>
                          <a:effectLst/>
                          <a:latin typeface="Arial" panose="020B0604020202020204" pitchFamily="34" charset="0"/>
                        </a:rPr>
                        <a:t>Search for the student's grades in the database</a:t>
                      </a:r>
                    </a:p>
                  </a:txBody>
                  <a:tcPr marL="9140" marR="9140" marT="91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400" b="0" i="0" u="none" strike="noStrike">
                          <a:solidFill>
                            <a:srgbClr val="000000"/>
                          </a:solidFill>
                          <a:effectLst/>
                          <a:latin typeface="Arial" panose="020B0604020202020204" pitchFamily="34" charset="0"/>
                        </a:rPr>
                        <a:t>None</a:t>
                      </a:r>
                    </a:p>
                  </a:txBody>
                  <a:tcPr marL="9140" marR="9140" marT="91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400" b="0" i="0" u="none" strike="noStrike">
                          <a:solidFill>
                            <a:srgbClr val="000000"/>
                          </a:solidFill>
                          <a:effectLst/>
                          <a:latin typeface="Arial" panose="020B0604020202020204" pitchFamily="34" charset="0"/>
                        </a:rPr>
                        <a:t>1 minute</a:t>
                      </a:r>
                    </a:p>
                  </a:txBody>
                  <a:tcPr marL="9140" marR="9140" marT="91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400" b="0" i="0" u="none" strike="noStrike">
                          <a:solidFill>
                            <a:srgbClr val="000000"/>
                          </a:solidFill>
                          <a:effectLst/>
                          <a:latin typeface="Arial" panose="020B0604020202020204" pitchFamily="34" charset="0"/>
                        </a:rPr>
                        <a:t>Registrar's Staff</a:t>
                      </a:r>
                    </a:p>
                  </a:txBody>
                  <a:tcPr marL="9140" marR="9140" marT="91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33907515"/>
                  </a:ext>
                </a:extLst>
              </a:tr>
              <a:tr h="799764">
                <a:tc>
                  <a:txBody>
                    <a:bodyPr/>
                    <a:lstStyle/>
                    <a:p>
                      <a:pPr algn="l" fontAlgn="ctr"/>
                      <a:r>
                        <a:rPr lang="en-US" sz="1400" b="0" i="0" u="none" strike="noStrike">
                          <a:solidFill>
                            <a:srgbClr val="000000"/>
                          </a:solidFill>
                          <a:effectLst/>
                          <a:latin typeface="Arial" panose="020B0604020202020204" pitchFamily="34" charset="0"/>
                        </a:rPr>
                        <a:t>3. Receive print of grades</a:t>
                      </a:r>
                    </a:p>
                  </a:txBody>
                  <a:tcPr marL="9140" marR="9140" marT="91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400" b="0" i="0" u="none" strike="noStrike">
                          <a:solidFill>
                            <a:srgbClr val="000000"/>
                          </a:solidFill>
                          <a:effectLst/>
                          <a:latin typeface="Arial" panose="020B0604020202020204" pitchFamily="34" charset="0"/>
                        </a:rPr>
                        <a:t>Issue the print of grades to the student/representative</a:t>
                      </a:r>
                    </a:p>
                  </a:txBody>
                  <a:tcPr marL="9140" marR="9140" marT="91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400" b="0" i="0" u="none" strike="noStrike">
                          <a:solidFill>
                            <a:srgbClr val="000000"/>
                          </a:solidFill>
                          <a:effectLst/>
                          <a:latin typeface="Arial" panose="020B0604020202020204" pitchFamily="34" charset="0"/>
                        </a:rPr>
                        <a:t>None</a:t>
                      </a:r>
                    </a:p>
                  </a:txBody>
                  <a:tcPr marL="9140" marR="9140" marT="91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400" b="0" i="0" u="none" strike="noStrike">
                          <a:solidFill>
                            <a:srgbClr val="000000"/>
                          </a:solidFill>
                          <a:effectLst/>
                          <a:latin typeface="Arial" panose="020B0604020202020204" pitchFamily="34" charset="0"/>
                        </a:rPr>
                        <a:t>1 minute</a:t>
                      </a:r>
                    </a:p>
                  </a:txBody>
                  <a:tcPr marL="9140" marR="9140" marT="91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400" b="0" i="0" u="none" strike="noStrike">
                          <a:solidFill>
                            <a:srgbClr val="000000"/>
                          </a:solidFill>
                          <a:effectLst/>
                          <a:latin typeface="Arial" panose="020B0604020202020204" pitchFamily="34" charset="0"/>
                        </a:rPr>
                        <a:t>Registrar's Staff</a:t>
                      </a:r>
                    </a:p>
                  </a:txBody>
                  <a:tcPr marL="9140" marR="9140" marT="91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4922744"/>
                  </a:ext>
                </a:extLst>
              </a:tr>
              <a:tr h="263396">
                <a:tc gridSpan="2">
                  <a:txBody>
                    <a:bodyPr/>
                    <a:lstStyle/>
                    <a:p>
                      <a:pPr algn="r" fontAlgn="t"/>
                      <a:r>
                        <a:rPr lang="en-PH" sz="1400" b="1" i="0" u="none" strike="noStrike">
                          <a:solidFill>
                            <a:srgbClr val="000000"/>
                          </a:solidFill>
                          <a:effectLst/>
                          <a:latin typeface="Arial" panose="020B0604020202020204" pitchFamily="34" charset="0"/>
                        </a:rPr>
                        <a:t>TOTAL:</a:t>
                      </a:r>
                    </a:p>
                  </a:txBody>
                  <a:tcPr marL="9140" marR="9140" marT="914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a:txBody>
                    <a:bodyPr/>
                    <a:lstStyle/>
                    <a:p>
                      <a:pPr algn="ctr" fontAlgn="t"/>
                      <a:r>
                        <a:rPr lang="en-PH" sz="1400" b="0" i="0" u="none" strike="noStrike">
                          <a:solidFill>
                            <a:srgbClr val="000000"/>
                          </a:solidFill>
                          <a:effectLst/>
                          <a:latin typeface="Arial" panose="020B0604020202020204" pitchFamily="34" charset="0"/>
                        </a:rPr>
                        <a:t> </a:t>
                      </a:r>
                    </a:p>
                  </a:txBody>
                  <a:tcPr marL="9140" marR="9140" marT="914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400" b="0" i="0" u="none" strike="noStrike">
                          <a:solidFill>
                            <a:srgbClr val="000000"/>
                          </a:solidFill>
                          <a:effectLst/>
                          <a:latin typeface="Arial" panose="020B0604020202020204" pitchFamily="34" charset="0"/>
                        </a:rPr>
                        <a:t>4 minutes</a:t>
                      </a:r>
                    </a:p>
                  </a:txBody>
                  <a:tcPr marL="9140" marR="9140" marT="91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400" b="0" i="0" u="none" strike="noStrike" dirty="0">
                          <a:solidFill>
                            <a:srgbClr val="000000"/>
                          </a:solidFill>
                          <a:effectLst/>
                          <a:latin typeface="Arial" panose="020B0604020202020204" pitchFamily="34" charset="0"/>
                        </a:rPr>
                        <a:t> </a:t>
                      </a:r>
                    </a:p>
                  </a:txBody>
                  <a:tcPr marL="9140" marR="9140" marT="91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51163872"/>
                  </a:ext>
                </a:extLst>
              </a:tr>
            </a:tbl>
          </a:graphicData>
        </a:graphic>
      </p:graphicFrame>
    </p:spTree>
    <p:extLst>
      <p:ext uri="{BB962C8B-B14F-4D97-AF65-F5344CB8AC3E}">
        <p14:creationId xmlns:p14="http://schemas.microsoft.com/office/powerpoint/2010/main" val="29458083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1C4DA55-EEED-4FE0-9322-6FB472470314}"/>
              </a:ext>
            </a:extLst>
          </p:cNvPr>
          <p:cNvSpPr/>
          <p:nvPr/>
        </p:nvSpPr>
        <p:spPr>
          <a:xfrm>
            <a:off x="0" y="0"/>
            <a:ext cx="7772400" cy="11887199"/>
          </a:xfrm>
          <a:prstGeom prst="rect">
            <a:avLst/>
          </a:prstGeom>
          <a:blipFill dpi="0" rotWithShape="1">
            <a:blip r:embed="rId3">
              <a:alphaModFix amt="33000"/>
              <a:extLst>
                <a:ext uri="{96DAC541-7B7A-43D3-8B79-37D633B846F1}">
                  <asvg:svgBlip xmlns:asvg="http://schemas.microsoft.com/office/drawing/2016/SVG/main" r:embed="rId4"/>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5">
                  <a:alphaModFix amt="24000"/>
                </a:blip>
                <a:srcRect/>
                <a:stretch>
                  <a:fillRect/>
                </a:stretch>
              </a:blipFill>
            </a:endParaRPr>
          </a:p>
        </p:txBody>
      </p:sp>
      <p:graphicFrame>
        <p:nvGraphicFramePr>
          <p:cNvPr id="3" name="Table 2">
            <a:extLst>
              <a:ext uri="{FF2B5EF4-FFF2-40B4-BE49-F238E27FC236}">
                <a16:creationId xmlns:a16="http://schemas.microsoft.com/office/drawing/2014/main" id="{C0DA0BB0-A2AB-4400-93AA-0F9646A144D3}"/>
              </a:ext>
            </a:extLst>
          </p:cNvPr>
          <p:cNvGraphicFramePr>
            <a:graphicFrameLocks noGrp="1"/>
          </p:cNvGraphicFramePr>
          <p:nvPr>
            <p:extLst>
              <p:ext uri="{D42A27DB-BD31-4B8C-83A1-F6EECF244321}">
                <p14:modId xmlns:p14="http://schemas.microsoft.com/office/powerpoint/2010/main" val="1466548708"/>
              </p:ext>
            </p:extLst>
          </p:nvPr>
        </p:nvGraphicFramePr>
        <p:xfrm>
          <a:off x="339635" y="397121"/>
          <a:ext cx="7132320" cy="9525587"/>
        </p:xfrm>
        <a:graphic>
          <a:graphicData uri="http://schemas.openxmlformats.org/drawingml/2006/table">
            <a:tbl>
              <a:tblPr/>
              <a:tblGrid>
                <a:gridCol w="1715083">
                  <a:extLst>
                    <a:ext uri="{9D8B030D-6E8A-4147-A177-3AD203B41FA5}">
                      <a16:colId xmlns:a16="http://schemas.microsoft.com/office/drawing/2014/main" val="3495415549"/>
                    </a:ext>
                  </a:extLst>
                </a:gridCol>
                <a:gridCol w="1919871">
                  <a:extLst>
                    <a:ext uri="{9D8B030D-6E8A-4147-A177-3AD203B41FA5}">
                      <a16:colId xmlns:a16="http://schemas.microsoft.com/office/drawing/2014/main" val="423858884"/>
                    </a:ext>
                  </a:extLst>
                </a:gridCol>
                <a:gridCol w="959935">
                  <a:extLst>
                    <a:ext uri="{9D8B030D-6E8A-4147-A177-3AD203B41FA5}">
                      <a16:colId xmlns:a16="http://schemas.microsoft.com/office/drawing/2014/main" val="3262578599"/>
                    </a:ext>
                  </a:extLst>
                </a:gridCol>
                <a:gridCol w="1164723">
                  <a:extLst>
                    <a:ext uri="{9D8B030D-6E8A-4147-A177-3AD203B41FA5}">
                      <a16:colId xmlns:a16="http://schemas.microsoft.com/office/drawing/2014/main" val="3856031076"/>
                    </a:ext>
                  </a:extLst>
                </a:gridCol>
                <a:gridCol w="1372708">
                  <a:extLst>
                    <a:ext uri="{9D8B030D-6E8A-4147-A177-3AD203B41FA5}">
                      <a16:colId xmlns:a16="http://schemas.microsoft.com/office/drawing/2014/main" val="4101257731"/>
                    </a:ext>
                  </a:extLst>
                </a:gridCol>
              </a:tblGrid>
              <a:tr h="185775">
                <a:tc gridSpan="5">
                  <a:txBody>
                    <a:bodyPr/>
                    <a:lstStyle/>
                    <a:p>
                      <a:pPr algn="l" fontAlgn="ctr"/>
                      <a:r>
                        <a:rPr lang="en-US" sz="1200" b="1" i="0" u="none" strike="noStrike">
                          <a:solidFill>
                            <a:srgbClr val="000000"/>
                          </a:solidFill>
                          <a:effectLst/>
                          <a:latin typeface="Arial" panose="020B0604020202020204" pitchFamily="34" charset="0"/>
                        </a:rPr>
                        <a:t>1. SERVICE NAME: ISSUANCE OF AUTHENTICATED DOCUMENTS</a:t>
                      </a:r>
                    </a:p>
                  </a:txBody>
                  <a:tcPr marL="6465" marR="6465" marT="64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99239553"/>
                  </a:ext>
                </a:extLst>
              </a:tr>
              <a:tr h="181407">
                <a:tc gridSpan="5">
                  <a:txBody>
                    <a:bodyPr/>
                    <a:lstStyle/>
                    <a:p>
                      <a:pPr algn="l" fontAlgn="ctr"/>
                      <a:r>
                        <a:rPr lang="en-PH" sz="1200" b="1" i="0" u="none" strike="noStrike" dirty="0">
                          <a:solidFill>
                            <a:srgbClr val="000000"/>
                          </a:solidFill>
                          <a:effectLst/>
                          <a:latin typeface="Arial" panose="020B0604020202020204" pitchFamily="34" charset="0"/>
                        </a:rPr>
                        <a:t> </a:t>
                      </a:r>
                    </a:p>
                  </a:txBody>
                  <a:tcPr marL="6465" marR="6465" marT="64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2402285410"/>
                  </a:ext>
                </a:extLst>
              </a:tr>
              <a:tr h="181407">
                <a:tc gridSpan="5">
                  <a:txBody>
                    <a:bodyPr/>
                    <a:lstStyle/>
                    <a:p>
                      <a:pPr algn="l" fontAlgn="b"/>
                      <a:r>
                        <a:rPr lang="en-US" sz="1200" b="0" i="0" u="none" strike="noStrike" dirty="0">
                          <a:solidFill>
                            <a:srgbClr val="000000"/>
                          </a:solidFill>
                          <a:effectLst/>
                          <a:latin typeface="Arial" panose="020B0604020202020204" pitchFamily="34" charset="0"/>
                        </a:rPr>
                        <a:t>Description of the Service: Authentication is being done to the reproduced copy of documents issued</a:t>
                      </a:r>
                    </a:p>
                  </a:txBody>
                  <a:tcPr marL="6465" marR="6465" marT="64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3246604641"/>
                  </a:ext>
                </a:extLst>
              </a:tr>
              <a:tr h="181407">
                <a:tc gridSpan="5">
                  <a:txBody>
                    <a:bodyPr/>
                    <a:lstStyle/>
                    <a:p>
                      <a:pPr algn="l" fontAlgn="b"/>
                      <a:r>
                        <a:rPr lang="en-US" sz="1200" b="0" i="0" u="none" strike="noStrike">
                          <a:solidFill>
                            <a:srgbClr val="000000"/>
                          </a:solidFill>
                          <a:effectLst/>
                          <a:latin typeface="Arial" panose="020B0604020202020204" pitchFamily="34" charset="0"/>
                        </a:rPr>
                        <a:t>by the Registrar's Office such as Diploma, Transcript of Records, Registration Form, etc.</a:t>
                      </a:r>
                    </a:p>
                  </a:txBody>
                  <a:tcPr marL="6465" marR="6465" marT="64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1045392180"/>
                  </a:ext>
                </a:extLst>
              </a:tr>
              <a:tr h="181407">
                <a:tc>
                  <a:txBody>
                    <a:bodyPr/>
                    <a:lstStyle/>
                    <a:p>
                      <a:pPr algn="l" fontAlgn="ctr"/>
                      <a:r>
                        <a:rPr lang="en-PH" sz="1200" b="1" i="0" u="none" strike="noStrike">
                          <a:solidFill>
                            <a:srgbClr val="FFFFFF"/>
                          </a:solidFill>
                          <a:effectLst/>
                          <a:latin typeface="Arial" panose="020B0604020202020204" pitchFamily="34" charset="0"/>
                        </a:rPr>
                        <a:t>Office or Division:</a:t>
                      </a:r>
                    </a:p>
                  </a:txBody>
                  <a:tcPr marL="6465" marR="6465" marT="64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ctr"/>
                      <a:r>
                        <a:rPr lang="en-PH" sz="1200" b="0" i="0" u="none" strike="noStrike">
                          <a:solidFill>
                            <a:srgbClr val="000000"/>
                          </a:solidFill>
                          <a:effectLst/>
                          <a:latin typeface="Arial" panose="020B0604020202020204" pitchFamily="34" charset="0"/>
                        </a:rPr>
                        <a:t>Registrar's Office</a:t>
                      </a:r>
                    </a:p>
                  </a:txBody>
                  <a:tcPr marL="6465" marR="6465" marT="64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1474542617"/>
                  </a:ext>
                </a:extLst>
              </a:tr>
              <a:tr h="181407">
                <a:tc>
                  <a:txBody>
                    <a:bodyPr/>
                    <a:lstStyle/>
                    <a:p>
                      <a:pPr algn="l" fontAlgn="ctr"/>
                      <a:r>
                        <a:rPr lang="en-PH" sz="1200" b="1" i="0" u="none" strike="noStrike">
                          <a:solidFill>
                            <a:srgbClr val="FFFFFF"/>
                          </a:solidFill>
                          <a:effectLst/>
                          <a:latin typeface="Arial" panose="020B0604020202020204" pitchFamily="34" charset="0"/>
                        </a:rPr>
                        <a:t>Classification:</a:t>
                      </a:r>
                    </a:p>
                  </a:txBody>
                  <a:tcPr marL="6465" marR="6465" marT="64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b"/>
                      <a:r>
                        <a:rPr lang="en-PH" sz="1200" b="0" i="0" u="none" strike="noStrike">
                          <a:solidFill>
                            <a:srgbClr val="000000"/>
                          </a:solidFill>
                          <a:effectLst/>
                          <a:latin typeface="Arial" panose="020B0604020202020204" pitchFamily="34" charset="0"/>
                        </a:rPr>
                        <a:t>Simple</a:t>
                      </a:r>
                    </a:p>
                  </a:txBody>
                  <a:tcPr marL="6465" marR="6465" marT="64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1749398599"/>
                  </a:ext>
                </a:extLst>
              </a:tr>
              <a:tr h="181407">
                <a:tc>
                  <a:txBody>
                    <a:bodyPr/>
                    <a:lstStyle/>
                    <a:p>
                      <a:pPr algn="l" fontAlgn="ctr"/>
                      <a:r>
                        <a:rPr lang="en-PH" sz="1200" b="1" i="0" u="none" strike="noStrike">
                          <a:solidFill>
                            <a:srgbClr val="FFFFFF"/>
                          </a:solidFill>
                          <a:effectLst/>
                          <a:latin typeface="Arial" panose="020B0604020202020204" pitchFamily="34" charset="0"/>
                        </a:rPr>
                        <a:t>Type of Transaction:</a:t>
                      </a:r>
                    </a:p>
                  </a:txBody>
                  <a:tcPr marL="6465" marR="6465" marT="64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ctr"/>
                      <a:r>
                        <a:rPr lang="en-PH" sz="1200" b="0" i="0" u="none" strike="noStrike" dirty="0">
                          <a:solidFill>
                            <a:srgbClr val="000000"/>
                          </a:solidFill>
                          <a:effectLst/>
                          <a:latin typeface="Arial" panose="020B0604020202020204" pitchFamily="34" charset="0"/>
                        </a:rPr>
                        <a:t>G2C-Government to Citizen</a:t>
                      </a:r>
                    </a:p>
                  </a:txBody>
                  <a:tcPr marL="6465" marR="6465" marT="64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4214949411"/>
                  </a:ext>
                </a:extLst>
              </a:tr>
              <a:tr h="181407">
                <a:tc>
                  <a:txBody>
                    <a:bodyPr/>
                    <a:lstStyle/>
                    <a:p>
                      <a:pPr algn="l" fontAlgn="ctr"/>
                      <a:r>
                        <a:rPr lang="en-PH" sz="1200" b="1" i="0" u="none" strike="noStrike">
                          <a:solidFill>
                            <a:srgbClr val="FFFFFF"/>
                          </a:solidFill>
                          <a:effectLst/>
                          <a:latin typeface="Arial" panose="020B0604020202020204" pitchFamily="34" charset="0"/>
                        </a:rPr>
                        <a:t>Who May Avail:</a:t>
                      </a:r>
                    </a:p>
                  </a:txBody>
                  <a:tcPr marL="6465" marR="6465" marT="64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ctr"/>
                      <a:r>
                        <a:rPr lang="en-US" sz="1200" b="0" i="0" u="none" strike="noStrike">
                          <a:solidFill>
                            <a:srgbClr val="000000"/>
                          </a:solidFill>
                          <a:effectLst/>
                          <a:latin typeface="Arial" panose="020B0604020202020204" pitchFamily="34" charset="0"/>
                        </a:rPr>
                        <a:t>All clients who has/had academic records in the university and with no liability</a:t>
                      </a:r>
                    </a:p>
                  </a:txBody>
                  <a:tcPr marL="6465" marR="6465" marT="64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1035589455"/>
                  </a:ext>
                </a:extLst>
              </a:tr>
              <a:tr h="181407">
                <a:tc>
                  <a:txBody>
                    <a:bodyPr/>
                    <a:lstStyle/>
                    <a:p>
                      <a:pPr algn="l" fontAlgn="ctr"/>
                      <a:r>
                        <a:rPr lang="en-PH" sz="1200" b="1" i="0" u="none" strike="noStrike">
                          <a:solidFill>
                            <a:srgbClr val="FFFFFF"/>
                          </a:solidFill>
                          <a:effectLst/>
                          <a:latin typeface="Arial" panose="020B0604020202020204" pitchFamily="34" charset="0"/>
                        </a:rPr>
                        <a:t> </a:t>
                      </a:r>
                    </a:p>
                  </a:txBody>
                  <a:tcPr marL="6465" marR="6465" marT="64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ctr"/>
                      <a:r>
                        <a:rPr lang="en-PH" sz="1200" b="0" i="0" u="none" strike="noStrike">
                          <a:solidFill>
                            <a:srgbClr val="000000"/>
                          </a:solidFill>
                          <a:effectLst/>
                          <a:latin typeface="Arial" panose="020B0604020202020204" pitchFamily="34" charset="0"/>
                        </a:rPr>
                        <a:t> </a:t>
                      </a:r>
                    </a:p>
                  </a:txBody>
                  <a:tcPr marL="6465" marR="6465" marT="64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2541927565"/>
                  </a:ext>
                </a:extLst>
              </a:tr>
              <a:tr h="181407">
                <a:tc gridSpan="2">
                  <a:txBody>
                    <a:bodyPr/>
                    <a:lstStyle/>
                    <a:p>
                      <a:pPr algn="ctr" fontAlgn="b"/>
                      <a:r>
                        <a:rPr lang="en-PH" sz="1200" b="1" i="0" u="none" strike="noStrike">
                          <a:solidFill>
                            <a:srgbClr val="FFFFFF"/>
                          </a:solidFill>
                          <a:effectLst/>
                          <a:latin typeface="Arial" panose="020B0604020202020204" pitchFamily="34" charset="0"/>
                        </a:rPr>
                        <a:t>CHECKLIST OF REQUIREMENTS</a:t>
                      </a:r>
                    </a:p>
                  </a:txBody>
                  <a:tcPr marL="6465" marR="6465" marT="64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hMerge="1">
                  <a:txBody>
                    <a:bodyPr/>
                    <a:lstStyle/>
                    <a:p>
                      <a:endParaRPr lang="en-PH"/>
                    </a:p>
                  </a:txBody>
                  <a:tcPr/>
                </a:tc>
                <a:tc gridSpan="3">
                  <a:txBody>
                    <a:bodyPr/>
                    <a:lstStyle/>
                    <a:p>
                      <a:pPr algn="ctr" fontAlgn="b"/>
                      <a:r>
                        <a:rPr lang="en-PH" sz="1200" b="1" i="0" u="none" strike="noStrike">
                          <a:solidFill>
                            <a:srgbClr val="FFFFFF"/>
                          </a:solidFill>
                          <a:effectLst/>
                          <a:latin typeface="Arial" panose="020B0604020202020204" pitchFamily="34" charset="0"/>
                        </a:rPr>
                        <a:t>WHERE TO SECURE</a:t>
                      </a:r>
                    </a:p>
                  </a:txBody>
                  <a:tcPr marL="6465" marR="6465" marT="64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4210423670"/>
                  </a:ext>
                </a:extLst>
              </a:tr>
              <a:tr h="181407">
                <a:tc gridSpan="2">
                  <a:txBody>
                    <a:bodyPr/>
                    <a:lstStyle/>
                    <a:p>
                      <a:pPr algn="l" fontAlgn="b"/>
                      <a:r>
                        <a:rPr lang="en-US" sz="1200" b="0" i="0" u="none" strike="noStrike">
                          <a:solidFill>
                            <a:srgbClr val="000000"/>
                          </a:solidFill>
                          <a:effectLst/>
                          <a:latin typeface="Arial" panose="020B0604020202020204" pitchFamily="34" charset="0"/>
                        </a:rPr>
                        <a:t>Original copy of the document/s to be authenticated</a:t>
                      </a:r>
                    </a:p>
                  </a:txBody>
                  <a:tcPr marL="6465" marR="6465" marT="64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gridSpan="3">
                  <a:txBody>
                    <a:bodyPr/>
                    <a:lstStyle/>
                    <a:p>
                      <a:pPr algn="l" fontAlgn="b"/>
                      <a:r>
                        <a:rPr lang="en-PH" sz="1200" b="0" i="0" u="none" strike="noStrike">
                          <a:solidFill>
                            <a:srgbClr val="000000"/>
                          </a:solidFill>
                          <a:effectLst/>
                          <a:latin typeface="Arial" panose="020B0604020202020204" pitchFamily="34" charset="0"/>
                        </a:rPr>
                        <a:t>Client</a:t>
                      </a:r>
                    </a:p>
                  </a:txBody>
                  <a:tcPr marL="6465" marR="6465" marT="64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2100376553"/>
                  </a:ext>
                </a:extLst>
              </a:tr>
              <a:tr h="181407">
                <a:tc gridSpan="2">
                  <a:txBody>
                    <a:bodyPr/>
                    <a:lstStyle/>
                    <a:p>
                      <a:pPr algn="l" fontAlgn="b"/>
                      <a:r>
                        <a:rPr lang="en-PH" sz="1200" b="0" i="0" u="none" strike="noStrike">
                          <a:solidFill>
                            <a:srgbClr val="000000"/>
                          </a:solidFill>
                          <a:effectLst/>
                          <a:latin typeface="Arial" panose="020B0604020202020204" pitchFamily="34" charset="0"/>
                        </a:rPr>
                        <a:t>Official Receipt</a:t>
                      </a:r>
                    </a:p>
                  </a:txBody>
                  <a:tcPr marL="6465" marR="6465" marT="64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gridSpan="3">
                  <a:txBody>
                    <a:bodyPr/>
                    <a:lstStyle/>
                    <a:p>
                      <a:pPr algn="l" fontAlgn="b"/>
                      <a:r>
                        <a:rPr lang="en-PH" sz="1200" b="0" i="0" u="none" strike="noStrike">
                          <a:solidFill>
                            <a:srgbClr val="000000"/>
                          </a:solidFill>
                          <a:effectLst/>
                          <a:latin typeface="Arial" panose="020B0604020202020204" pitchFamily="34" charset="0"/>
                        </a:rPr>
                        <a:t>Cashier's Office</a:t>
                      </a:r>
                    </a:p>
                  </a:txBody>
                  <a:tcPr marL="6465" marR="6465" marT="646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360108411"/>
                  </a:ext>
                </a:extLst>
              </a:tr>
              <a:tr h="882262">
                <a:tc gridSpan="2">
                  <a:txBody>
                    <a:bodyPr/>
                    <a:lstStyle/>
                    <a:p>
                      <a:pPr algn="l" fontAlgn="ctr"/>
                      <a:r>
                        <a:rPr lang="en-US" sz="1200" b="0" i="0" u="none" strike="noStrike" dirty="0">
                          <a:solidFill>
                            <a:srgbClr val="000000"/>
                          </a:solidFill>
                          <a:effectLst/>
                          <a:latin typeface="Arial" panose="020B0604020202020204" pitchFamily="34" charset="0"/>
                        </a:rPr>
                        <a:t>Conditional Requirement:                                                     Authorization Letter, Identification Card of the Representative and copy of Identification Card of the Owner of requested documents upon release of documents</a:t>
                      </a:r>
                    </a:p>
                  </a:txBody>
                  <a:tcPr marL="6465" marR="6465" marT="64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gridSpan="3">
                  <a:txBody>
                    <a:bodyPr/>
                    <a:lstStyle/>
                    <a:p>
                      <a:pPr algn="l" fontAlgn="ctr"/>
                      <a:r>
                        <a:rPr lang="en-PH" sz="1200" b="0" i="0" u="none" strike="noStrike" dirty="0">
                          <a:solidFill>
                            <a:srgbClr val="000000"/>
                          </a:solidFill>
                          <a:effectLst/>
                          <a:latin typeface="Arial" panose="020B0604020202020204" pitchFamily="34" charset="0"/>
                        </a:rPr>
                        <a:t>Client</a:t>
                      </a:r>
                    </a:p>
                  </a:txBody>
                  <a:tcPr marL="6465" marR="6465" marT="64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3307041115"/>
                  </a:ext>
                </a:extLst>
              </a:tr>
              <a:tr h="356622">
                <a:tc>
                  <a:txBody>
                    <a:bodyPr/>
                    <a:lstStyle/>
                    <a:p>
                      <a:pPr algn="ctr" fontAlgn="ctr"/>
                      <a:r>
                        <a:rPr lang="en-PH" sz="1200" b="1" i="0" u="none" strike="noStrike">
                          <a:solidFill>
                            <a:srgbClr val="FFFFFF"/>
                          </a:solidFill>
                          <a:effectLst/>
                          <a:latin typeface="Arial" panose="020B0604020202020204" pitchFamily="34" charset="0"/>
                        </a:rPr>
                        <a:t>CLIENT STEPS</a:t>
                      </a:r>
                    </a:p>
                  </a:txBody>
                  <a:tcPr marL="6465" marR="6465" marT="64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PH" sz="1200" b="1" i="0" u="none" strike="noStrike">
                          <a:solidFill>
                            <a:srgbClr val="FFFFFF"/>
                          </a:solidFill>
                          <a:effectLst/>
                          <a:latin typeface="Arial" panose="020B0604020202020204" pitchFamily="34" charset="0"/>
                        </a:rPr>
                        <a:t>AGENCY ACTION</a:t>
                      </a:r>
                    </a:p>
                  </a:txBody>
                  <a:tcPr marL="6465" marR="6465" marT="64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PH" sz="1200" b="1" i="0" u="none" strike="noStrike">
                          <a:solidFill>
                            <a:srgbClr val="FFFFFF"/>
                          </a:solidFill>
                          <a:effectLst/>
                          <a:latin typeface="Arial" panose="020B0604020202020204" pitchFamily="34" charset="0"/>
                        </a:rPr>
                        <a:t>FEES TO  BE PAID</a:t>
                      </a:r>
                    </a:p>
                  </a:txBody>
                  <a:tcPr marL="6465" marR="6465" marT="64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PH" sz="1200" b="1" i="0" u="none" strike="noStrike">
                          <a:solidFill>
                            <a:srgbClr val="FFFFFF"/>
                          </a:solidFill>
                          <a:effectLst/>
                          <a:latin typeface="Arial" panose="020B0604020202020204" pitchFamily="34" charset="0"/>
                        </a:rPr>
                        <a:t>PROCESSING TIME</a:t>
                      </a:r>
                    </a:p>
                  </a:txBody>
                  <a:tcPr marL="6465" marR="6465" marT="64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PH" sz="1200" b="1" i="0" u="none" strike="noStrike">
                          <a:solidFill>
                            <a:srgbClr val="FFFFFF"/>
                          </a:solidFill>
                          <a:effectLst/>
                          <a:latin typeface="Arial" panose="020B0604020202020204" pitchFamily="34" charset="0"/>
                        </a:rPr>
                        <a:t>PERSON RESPONSIBLE</a:t>
                      </a:r>
                    </a:p>
                  </a:txBody>
                  <a:tcPr marL="6465" marR="6465" marT="64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3782126791"/>
                  </a:ext>
                </a:extLst>
              </a:tr>
              <a:tr h="571616">
                <a:tc>
                  <a:txBody>
                    <a:bodyPr/>
                    <a:lstStyle/>
                    <a:p>
                      <a:pPr algn="l" fontAlgn="ctr"/>
                      <a:r>
                        <a:rPr lang="en-US" sz="1200" b="0" i="0" u="none" strike="noStrike">
                          <a:solidFill>
                            <a:srgbClr val="000000"/>
                          </a:solidFill>
                          <a:effectLst/>
                          <a:latin typeface="Arial" panose="020B0604020202020204" pitchFamily="34" charset="0"/>
                        </a:rPr>
                        <a:t>1. Present the original copy of documents to the Registrar's staff</a:t>
                      </a:r>
                    </a:p>
                  </a:txBody>
                  <a:tcPr marL="6465" marR="6465" marT="64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200" b="0" i="0" u="none" strike="noStrike">
                          <a:solidFill>
                            <a:srgbClr val="000000"/>
                          </a:solidFill>
                          <a:effectLst/>
                          <a:latin typeface="Arial" panose="020B0604020202020204" pitchFamily="34" charset="0"/>
                        </a:rPr>
                        <a:t>Validate the authenticity of the original copies presented</a:t>
                      </a:r>
                    </a:p>
                  </a:txBody>
                  <a:tcPr marL="6465" marR="6465" marT="64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200" b="0" i="0" u="none" strike="noStrike">
                          <a:solidFill>
                            <a:srgbClr val="000000"/>
                          </a:solidFill>
                          <a:effectLst/>
                          <a:latin typeface="Arial" panose="020B0604020202020204" pitchFamily="34" charset="0"/>
                        </a:rPr>
                        <a:t>None</a:t>
                      </a:r>
                    </a:p>
                  </a:txBody>
                  <a:tcPr marL="6465" marR="6465" marT="64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200" b="0" i="0" u="none" strike="noStrike">
                          <a:solidFill>
                            <a:srgbClr val="000000"/>
                          </a:solidFill>
                          <a:effectLst/>
                          <a:latin typeface="Arial" panose="020B0604020202020204" pitchFamily="34" charset="0"/>
                        </a:rPr>
                        <a:t>5 minutes</a:t>
                      </a:r>
                    </a:p>
                  </a:txBody>
                  <a:tcPr marL="6465" marR="6465" marT="64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200" b="0" i="0" u="none" strike="noStrike">
                          <a:solidFill>
                            <a:srgbClr val="000000"/>
                          </a:solidFill>
                          <a:effectLst/>
                          <a:latin typeface="Arial" panose="020B0604020202020204" pitchFamily="34" charset="0"/>
                        </a:rPr>
                        <a:t>Registrar's Staff</a:t>
                      </a:r>
                    </a:p>
                  </a:txBody>
                  <a:tcPr marL="6465" marR="6465" marT="64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7214440"/>
                  </a:ext>
                </a:extLst>
              </a:tr>
              <a:tr h="1031435">
                <a:tc>
                  <a:txBody>
                    <a:bodyPr/>
                    <a:lstStyle/>
                    <a:p>
                      <a:pPr algn="l" fontAlgn="ctr"/>
                      <a:r>
                        <a:rPr lang="en-US" sz="1200" b="0" i="0" u="none" strike="noStrike">
                          <a:solidFill>
                            <a:srgbClr val="000000"/>
                          </a:solidFill>
                          <a:effectLst/>
                          <a:latin typeface="Arial" panose="020B0604020202020204" pitchFamily="34" charset="0"/>
                        </a:rPr>
                        <a:t>2. Secure Request Slip Form</a:t>
                      </a:r>
                    </a:p>
                  </a:txBody>
                  <a:tcPr marL="6465" marR="6465" marT="64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200" b="0" i="0" u="none" strike="noStrike" dirty="0">
                          <a:solidFill>
                            <a:srgbClr val="000000"/>
                          </a:solidFill>
                          <a:effectLst/>
                          <a:latin typeface="Arial" panose="020B0604020202020204" pitchFamily="34" charset="0"/>
                        </a:rPr>
                        <a:t>Check if the client has liability posted in his/her account                      Issue Request Slip Form and explain to the client how to fill up the form</a:t>
                      </a:r>
                    </a:p>
                  </a:txBody>
                  <a:tcPr marL="6465" marR="6465" marT="64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200" b="0" i="0" u="none" strike="noStrike" dirty="0">
                          <a:solidFill>
                            <a:srgbClr val="000000"/>
                          </a:solidFill>
                          <a:effectLst/>
                          <a:latin typeface="Arial" panose="020B0604020202020204" pitchFamily="34" charset="0"/>
                        </a:rPr>
                        <a:t>None</a:t>
                      </a:r>
                    </a:p>
                  </a:txBody>
                  <a:tcPr marL="6465" marR="6465" marT="64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200" b="0" i="0" u="none" strike="noStrike">
                          <a:solidFill>
                            <a:srgbClr val="000000"/>
                          </a:solidFill>
                          <a:effectLst/>
                          <a:latin typeface="Arial" panose="020B0604020202020204" pitchFamily="34" charset="0"/>
                        </a:rPr>
                        <a:t>2 minutes</a:t>
                      </a:r>
                    </a:p>
                  </a:txBody>
                  <a:tcPr marL="6465" marR="6465" marT="64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200" b="0" i="0" u="none" strike="noStrike">
                          <a:solidFill>
                            <a:srgbClr val="000000"/>
                          </a:solidFill>
                          <a:effectLst/>
                          <a:latin typeface="Arial" panose="020B0604020202020204" pitchFamily="34" charset="0"/>
                        </a:rPr>
                        <a:t>Registrar's Staff</a:t>
                      </a:r>
                    </a:p>
                  </a:txBody>
                  <a:tcPr marL="6465" marR="6465" marT="64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03054207"/>
                  </a:ext>
                </a:extLst>
              </a:tr>
              <a:tr h="477301">
                <a:tc>
                  <a:txBody>
                    <a:bodyPr/>
                    <a:lstStyle/>
                    <a:p>
                      <a:pPr algn="l" fontAlgn="ctr"/>
                      <a:r>
                        <a:rPr lang="en-US" sz="1200" b="0" i="0" u="none" strike="noStrike">
                          <a:solidFill>
                            <a:srgbClr val="000000"/>
                          </a:solidFill>
                          <a:effectLst/>
                          <a:latin typeface="Arial" panose="020B0604020202020204" pitchFamily="34" charset="0"/>
                        </a:rPr>
                        <a:t>3. Fill-up Request Slip Form</a:t>
                      </a:r>
                    </a:p>
                  </a:txBody>
                  <a:tcPr marL="6465" marR="6465" marT="64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200" b="0" i="0" u="none" strike="noStrike">
                          <a:solidFill>
                            <a:srgbClr val="000000"/>
                          </a:solidFill>
                          <a:effectLst/>
                          <a:latin typeface="Arial" panose="020B0604020202020204" pitchFamily="34" charset="0"/>
                        </a:rPr>
                        <a:t>Guide the client in filling up the form</a:t>
                      </a:r>
                    </a:p>
                  </a:txBody>
                  <a:tcPr marL="6465" marR="6465" marT="64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200" b="0" i="0" u="none" strike="noStrike">
                          <a:solidFill>
                            <a:srgbClr val="000000"/>
                          </a:solidFill>
                          <a:effectLst/>
                          <a:latin typeface="Arial" panose="020B0604020202020204" pitchFamily="34" charset="0"/>
                        </a:rPr>
                        <a:t>None</a:t>
                      </a:r>
                    </a:p>
                  </a:txBody>
                  <a:tcPr marL="6465" marR="6465" marT="64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200" b="0" i="0" u="none" strike="noStrike">
                          <a:solidFill>
                            <a:srgbClr val="000000"/>
                          </a:solidFill>
                          <a:effectLst/>
                          <a:latin typeface="Arial" panose="020B0604020202020204" pitchFamily="34" charset="0"/>
                        </a:rPr>
                        <a:t>5 minutes</a:t>
                      </a:r>
                    </a:p>
                  </a:txBody>
                  <a:tcPr marL="6465" marR="6465" marT="64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200" b="0" i="0" u="none" strike="noStrike">
                          <a:solidFill>
                            <a:srgbClr val="000000"/>
                          </a:solidFill>
                          <a:effectLst/>
                          <a:latin typeface="Arial" panose="020B0604020202020204" pitchFamily="34" charset="0"/>
                        </a:rPr>
                        <a:t>Registrar's Staff</a:t>
                      </a:r>
                    </a:p>
                  </a:txBody>
                  <a:tcPr marL="6465" marR="6465" marT="64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87932708"/>
                  </a:ext>
                </a:extLst>
              </a:tr>
              <a:tr h="666410">
                <a:tc>
                  <a:txBody>
                    <a:bodyPr/>
                    <a:lstStyle/>
                    <a:p>
                      <a:pPr algn="l" fontAlgn="ctr"/>
                      <a:r>
                        <a:rPr lang="en-US" sz="1200" b="0" i="0" u="none" strike="noStrike">
                          <a:solidFill>
                            <a:srgbClr val="000000"/>
                          </a:solidFill>
                          <a:effectLst/>
                          <a:latin typeface="Arial" panose="020B0604020202020204" pitchFamily="34" charset="0"/>
                        </a:rPr>
                        <a:t>4. Proceed to Assessment Office for clearance </a:t>
                      </a:r>
                    </a:p>
                  </a:txBody>
                  <a:tcPr marL="6465" marR="6465" marT="64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200" b="0" i="0" u="none" strike="noStrike">
                          <a:solidFill>
                            <a:srgbClr val="000000"/>
                          </a:solidFill>
                          <a:effectLst/>
                          <a:latin typeface="Arial" panose="020B0604020202020204" pitchFamily="34" charset="0"/>
                        </a:rPr>
                        <a:t>Checks the client's record for any financial accountability</a:t>
                      </a:r>
                    </a:p>
                  </a:txBody>
                  <a:tcPr marL="6465" marR="6465" marT="64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200" b="0" i="0" u="none" strike="noStrike">
                          <a:solidFill>
                            <a:srgbClr val="000000"/>
                          </a:solidFill>
                          <a:effectLst/>
                          <a:latin typeface="Arial" panose="020B0604020202020204" pitchFamily="34" charset="0"/>
                        </a:rPr>
                        <a:t>None</a:t>
                      </a:r>
                    </a:p>
                  </a:txBody>
                  <a:tcPr marL="6465" marR="6465" marT="64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200" b="0" i="0" u="none" strike="noStrike">
                          <a:solidFill>
                            <a:srgbClr val="000000"/>
                          </a:solidFill>
                          <a:effectLst/>
                          <a:latin typeface="Arial" panose="020B0604020202020204" pitchFamily="34" charset="0"/>
                        </a:rPr>
                        <a:t>5 minutes</a:t>
                      </a:r>
                    </a:p>
                  </a:txBody>
                  <a:tcPr marL="6465" marR="6465" marT="64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200" b="0" i="0" u="none" strike="noStrike">
                          <a:solidFill>
                            <a:srgbClr val="000000"/>
                          </a:solidFill>
                          <a:effectLst/>
                          <a:latin typeface="Arial" panose="020B0604020202020204" pitchFamily="34" charset="0"/>
                        </a:rPr>
                        <a:t>Assessment Office's Staff</a:t>
                      </a:r>
                    </a:p>
                  </a:txBody>
                  <a:tcPr marL="6465" marR="6465" marT="64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38270688"/>
                  </a:ext>
                </a:extLst>
              </a:tr>
              <a:tr h="531835">
                <a:tc>
                  <a:txBody>
                    <a:bodyPr/>
                    <a:lstStyle/>
                    <a:p>
                      <a:pPr algn="l" fontAlgn="ctr"/>
                      <a:r>
                        <a:rPr lang="en-US" sz="1200" b="0" i="0" u="none" strike="noStrike">
                          <a:solidFill>
                            <a:srgbClr val="000000"/>
                          </a:solidFill>
                          <a:effectLst/>
                          <a:latin typeface="Arial" panose="020B0604020202020204" pitchFamily="34" charset="0"/>
                        </a:rPr>
                        <a:t>5. Proceed to the Cashier's Office</a:t>
                      </a:r>
                    </a:p>
                  </a:txBody>
                  <a:tcPr marL="6465" marR="6465" marT="64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200" b="0" i="0" u="none" strike="noStrike">
                          <a:solidFill>
                            <a:srgbClr val="000000"/>
                          </a:solidFill>
                          <a:effectLst/>
                          <a:latin typeface="Arial" panose="020B0604020202020204" pitchFamily="34" charset="0"/>
                        </a:rPr>
                        <a:t>Receive payment and issue Official Receipt on the requested document</a:t>
                      </a:r>
                    </a:p>
                  </a:txBody>
                  <a:tcPr marL="6465" marR="6465" marT="64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200" b="0" i="0" u="none" strike="noStrike">
                          <a:solidFill>
                            <a:srgbClr val="000000"/>
                          </a:solidFill>
                          <a:effectLst/>
                          <a:latin typeface="Arial" panose="020B0604020202020204" pitchFamily="34" charset="0"/>
                        </a:rPr>
                        <a:t>Php 20.00               per page</a:t>
                      </a:r>
                    </a:p>
                  </a:txBody>
                  <a:tcPr marL="6465" marR="6465" marT="64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200" b="0" i="0" u="none" strike="noStrike">
                          <a:solidFill>
                            <a:srgbClr val="000000"/>
                          </a:solidFill>
                          <a:effectLst/>
                          <a:latin typeface="Arial" panose="020B0604020202020204" pitchFamily="34" charset="0"/>
                        </a:rPr>
                        <a:t>1 minute</a:t>
                      </a:r>
                    </a:p>
                  </a:txBody>
                  <a:tcPr marL="6465" marR="6465" marT="64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200" b="0" i="0" u="none" strike="noStrike">
                          <a:solidFill>
                            <a:srgbClr val="000000"/>
                          </a:solidFill>
                          <a:effectLst/>
                          <a:latin typeface="Arial" panose="020B0604020202020204" pitchFamily="34" charset="0"/>
                        </a:rPr>
                        <a:t>Cashiering Office's Staff</a:t>
                      </a:r>
                    </a:p>
                  </a:txBody>
                  <a:tcPr marL="6465" marR="6465" marT="64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48851224"/>
                  </a:ext>
                </a:extLst>
              </a:tr>
              <a:tr h="707049">
                <a:tc>
                  <a:txBody>
                    <a:bodyPr/>
                    <a:lstStyle/>
                    <a:p>
                      <a:pPr algn="l" fontAlgn="ctr"/>
                      <a:r>
                        <a:rPr lang="en-US" sz="1200" b="0" i="0" u="none" strike="noStrike">
                          <a:solidFill>
                            <a:srgbClr val="000000"/>
                          </a:solidFill>
                          <a:effectLst/>
                          <a:latin typeface="Arial" panose="020B0604020202020204" pitchFamily="34" charset="0"/>
                        </a:rPr>
                        <a:t>6. Proceed to the Registrar's Office to file the request</a:t>
                      </a:r>
                    </a:p>
                  </a:txBody>
                  <a:tcPr marL="6465" marR="6465" marT="64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200" b="0" i="0" u="none" strike="noStrike">
                          <a:solidFill>
                            <a:srgbClr val="000000"/>
                          </a:solidFill>
                          <a:effectLst/>
                          <a:latin typeface="Arial" panose="020B0604020202020204" pitchFamily="34" charset="0"/>
                        </a:rPr>
                        <a:t>Record the request details in the logbook and process the authentication of documents</a:t>
                      </a:r>
                    </a:p>
                  </a:txBody>
                  <a:tcPr marL="6465" marR="6465" marT="64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200" b="0" i="0" u="none" strike="noStrike">
                          <a:solidFill>
                            <a:srgbClr val="000000"/>
                          </a:solidFill>
                          <a:effectLst/>
                          <a:latin typeface="Arial" panose="020B0604020202020204" pitchFamily="34" charset="0"/>
                        </a:rPr>
                        <a:t>None</a:t>
                      </a:r>
                    </a:p>
                  </a:txBody>
                  <a:tcPr marL="6465" marR="6465" marT="64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200" b="0" i="0" u="none" strike="noStrike">
                          <a:solidFill>
                            <a:srgbClr val="000000"/>
                          </a:solidFill>
                          <a:effectLst/>
                          <a:latin typeface="Arial" panose="020B0604020202020204" pitchFamily="34" charset="0"/>
                        </a:rPr>
                        <a:t>5 minutes</a:t>
                      </a:r>
                    </a:p>
                  </a:txBody>
                  <a:tcPr marL="6465" marR="6465" marT="64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200" b="0" i="0" u="none" strike="noStrike">
                          <a:solidFill>
                            <a:srgbClr val="000000"/>
                          </a:solidFill>
                          <a:effectLst/>
                          <a:latin typeface="Arial" panose="020B0604020202020204" pitchFamily="34" charset="0"/>
                        </a:rPr>
                        <a:t>Registrar's Staff</a:t>
                      </a:r>
                    </a:p>
                  </a:txBody>
                  <a:tcPr marL="6465" marR="6465" marT="64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61831030"/>
                  </a:ext>
                </a:extLst>
              </a:tr>
              <a:tr h="860536">
                <a:tc>
                  <a:txBody>
                    <a:bodyPr/>
                    <a:lstStyle/>
                    <a:p>
                      <a:pPr algn="l" fontAlgn="ctr"/>
                      <a:r>
                        <a:rPr lang="en-PH" sz="1200" b="0" i="0" u="none" strike="noStrike">
                          <a:solidFill>
                            <a:srgbClr val="000000"/>
                          </a:solidFill>
                          <a:effectLst/>
                          <a:latin typeface="Arial" panose="020B0604020202020204" pitchFamily="34" charset="0"/>
                        </a:rPr>
                        <a:t> </a:t>
                      </a:r>
                    </a:p>
                  </a:txBody>
                  <a:tcPr marL="6465" marR="6465" marT="64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200" b="0" i="0" u="none" strike="noStrike" dirty="0">
                          <a:solidFill>
                            <a:srgbClr val="000000"/>
                          </a:solidFill>
                          <a:effectLst/>
                          <a:latin typeface="Arial" panose="020B0604020202020204" pitchFamily="34" charset="0"/>
                        </a:rPr>
                        <a:t>University Registrar/Campus Head for Registrar/authorized personnel sign in the documents</a:t>
                      </a:r>
                    </a:p>
                  </a:txBody>
                  <a:tcPr marL="6465" marR="6465" marT="64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200" b="0" i="0" u="none" strike="noStrike" dirty="0">
                          <a:solidFill>
                            <a:srgbClr val="000000"/>
                          </a:solidFill>
                          <a:effectLst/>
                          <a:latin typeface="Arial" panose="020B0604020202020204" pitchFamily="34" charset="0"/>
                        </a:rPr>
                        <a:t>None</a:t>
                      </a:r>
                    </a:p>
                  </a:txBody>
                  <a:tcPr marL="6465" marR="6465" marT="64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200" b="0" i="0" u="none" strike="noStrike">
                          <a:solidFill>
                            <a:srgbClr val="000000"/>
                          </a:solidFill>
                          <a:effectLst/>
                          <a:latin typeface="Arial" panose="020B0604020202020204" pitchFamily="34" charset="0"/>
                        </a:rPr>
                        <a:t>2 minutes</a:t>
                      </a:r>
                    </a:p>
                  </a:txBody>
                  <a:tcPr marL="6465" marR="6465" marT="64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200" b="0" i="0" u="none" strike="noStrike">
                          <a:solidFill>
                            <a:srgbClr val="000000"/>
                          </a:solidFill>
                          <a:effectLst/>
                          <a:latin typeface="Arial" panose="020B0604020202020204" pitchFamily="34" charset="0"/>
                        </a:rPr>
                        <a:t>University Registrar/Registrar Head/Authorized Personnel</a:t>
                      </a:r>
                    </a:p>
                  </a:txBody>
                  <a:tcPr marL="6465" marR="6465" marT="64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39848760"/>
                  </a:ext>
                </a:extLst>
              </a:tr>
              <a:tr h="689637">
                <a:tc>
                  <a:txBody>
                    <a:bodyPr/>
                    <a:lstStyle/>
                    <a:p>
                      <a:pPr algn="l" fontAlgn="ctr"/>
                      <a:r>
                        <a:rPr lang="en-US" sz="1200" b="0" i="0" u="none" strike="noStrike">
                          <a:solidFill>
                            <a:srgbClr val="000000"/>
                          </a:solidFill>
                          <a:effectLst/>
                          <a:latin typeface="Arial" panose="020B0604020202020204" pitchFamily="34" charset="0"/>
                        </a:rPr>
                        <a:t>7. Sign in the Logbook and receive the requested documents</a:t>
                      </a:r>
                    </a:p>
                  </a:txBody>
                  <a:tcPr marL="6465" marR="6465" marT="64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200" b="0" i="0" u="none" strike="noStrike">
                          <a:solidFill>
                            <a:srgbClr val="000000"/>
                          </a:solidFill>
                          <a:effectLst/>
                          <a:latin typeface="Arial" panose="020B0604020202020204" pitchFamily="34" charset="0"/>
                        </a:rPr>
                        <a:t>Place university dry seal in each page of authenticated documents and record in the logbook for release</a:t>
                      </a:r>
                    </a:p>
                  </a:txBody>
                  <a:tcPr marL="6465" marR="6465" marT="64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200" b="0" i="0" u="none" strike="noStrike">
                          <a:solidFill>
                            <a:srgbClr val="000000"/>
                          </a:solidFill>
                          <a:effectLst/>
                          <a:latin typeface="Arial" panose="020B0604020202020204" pitchFamily="34" charset="0"/>
                        </a:rPr>
                        <a:t>None</a:t>
                      </a:r>
                    </a:p>
                  </a:txBody>
                  <a:tcPr marL="6465" marR="6465" marT="64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200" b="0" i="0" u="none" strike="noStrike">
                          <a:solidFill>
                            <a:srgbClr val="000000"/>
                          </a:solidFill>
                          <a:effectLst/>
                          <a:latin typeface="Arial" panose="020B0604020202020204" pitchFamily="34" charset="0"/>
                        </a:rPr>
                        <a:t>3 minutes</a:t>
                      </a:r>
                    </a:p>
                  </a:txBody>
                  <a:tcPr marL="6465" marR="6465" marT="64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200" b="0" i="0" u="none" strike="noStrike">
                          <a:solidFill>
                            <a:srgbClr val="000000"/>
                          </a:solidFill>
                          <a:effectLst/>
                          <a:latin typeface="Arial" panose="020B0604020202020204" pitchFamily="34" charset="0"/>
                        </a:rPr>
                        <a:t>Registrar's Staff</a:t>
                      </a:r>
                    </a:p>
                  </a:txBody>
                  <a:tcPr marL="6465" marR="6465" marT="64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93001918"/>
                  </a:ext>
                </a:extLst>
              </a:tr>
              <a:tr h="181407">
                <a:tc gridSpan="2">
                  <a:txBody>
                    <a:bodyPr/>
                    <a:lstStyle/>
                    <a:p>
                      <a:pPr algn="r" fontAlgn="t"/>
                      <a:r>
                        <a:rPr lang="en-PH" sz="1200" b="1" i="0" u="none" strike="noStrike">
                          <a:solidFill>
                            <a:srgbClr val="000000"/>
                          </a:solidFill>
                          <a:effectLst/>
                          <a:latin typeface="Arial" panose="020B0604020202020204" pitchFamily="34" charset="0"/>
                        </a:rPr>
                        <a:t>TOTAL:</a:t>
                      </a:r>
                    </a:p>
                  </a:txBody>
                  <a:tcPr marL="6465" marR="6465" marT="646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a:txBody>
                    <a:bodyPr/>
                    <a:lstStyle/>
                    <a:p>
                      <a:pPr algn="ctr" fontAlgn="t"/>
                      <a:r>
                        <a:rPr lang="en-PH" sz="1200" b="0" i="0" u="none" strike="noStrike">
                          <a:solidFill>
                            <a:srgbClr val="000000"/>
                          </a:solidFill>
                          <a:effectLst/>
                          <a:latin typeface="Arial" panose="020B0604020202020204" pitchFamily="34" charset="0"/>
                        </a:rPr>
                        <a:t> </a:t>
                      </a:r>
                    </a:p>
                  </a:txBody>
                  <a:tcPr marL="6465" marR="6465" marT="646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200" b="0" i="0" u="none" strike="noStrike">
                          <a:solidFill>
                            <a:srgbClr val="000000"/>
                          </a:solidFill>
                          <a:effectLst/>
                          <a:latin typeface="Arial" panose="020B0604020202020204" pitchFamily="34" charset="0"/>
                        </a:rPr>
                        <a:t>30 minutes</a:t>
                      </a:r>
                    </a:p>
                  </a:txBody>
                  <a:tcPr marL="6465" marR="6465" marT="64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200" b="0" i="0" u="none" strike="noStrike" dirty="0">
                          <a:solidFill>
                            <a:srgbClr val="000000"/>
                          </a:solidFill>
                          <a:effectLst/>
                          <a:latin typeface="Arial" panose="020B0604020202020204" pitchFamily="34" charset="0"/>
                        </a:rPr>
                        <a:t> </a:t>
                      </a:r>
                    </a:p>
                  </a:txBody>
                  <a:tcPr marL="6465" marR="6465" marT="646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13693094"/>
                  </a:ext>
                </a:extLst>
              </a:tr>
            </a:tbl>
          </a:graphicData>
        </a:graphic>
      </p:graphicFrame>
    </p:spTree>
    <p:extLst>
      <p:ext uri="{BB962C8B-B14F-4D97-AF65-F5344CB8AC3E}">
        <p14:creationId xmlns:p14="http://schemas.microsoft.com/office/powerpoint/2010/main" val="27497310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1C4DA55-EEED-4FE0-9322-6FB472470314}"/>
              </a:ext>
            </a:extLst>
          </p:cNvPr>
          <p:cNvSpPr/>
          <p:nvPr/>
        </p:nvSpPr>
        <p:spPr>
          <a:xfrm>
            <a:off x="-3517" y="1"/>
            <a:ext cx="7772400" cy="11887199"/>
          </a:xfrm>
          <a:prstGeom prst="rect">
            <a:avLst/>
          </a:prstGeom>
          <a:blipFill dpi="0" rotWithShape="1">
            <a:blip r:embed="rId3">
              <a:alphaModFix amt="33000"/>
              <a:extLst>
                <a:ext uri="{96DAC541-7B7A-43D3-8B79-37D633B846F1}">
                  <asvg:svgBlip xmlns:asvg="http://schemas.microsoft.com/office/drawing/2016/SVG/main" r:embed="rId4"/>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5">
                  <a:alphaModFix amt="24000"/>
                </a:blip>
                <a:srcRect/>
                <a:stretch>
                  <a:fillRect/>
                </a:stretch>
              </a:blipFill>
            </a:endParaRPr>
          </a:p>
        </p:txBody>
      </p:sp>
      <p:graphicFrame>
        <p:nvGraphicFramePr>
          <p:cNvPr id="3" name="Table 2">
            <a:extLst>
              <a:ext uri="{FF2B5EF4-FFF2-40B4-BE49-F238E27FC236}">
                <a16:creationId xmlns:a16="http://schemas.microsoft.com/office/drawing/2014/main" id="{09642388-C3FC-47E8-8DB3-C40D34FE27B9}"/>
              </a:ext>
            </a:extLst>
          </p:cNvPr>
          <p:cNvGraphicFramePr>
            <a:graphicFrameLocks noGrp="1"/>
          </p:cNvGraphicFramePr>
          <p:nvPr>
            <p:extLst>
              <p:ext uri="{D42A27DB-BD31-4B8C-83A1-F6EECF244321}">
                <p14:modId xmlns:p14="http://schemas.microsoft.com/office/powerpoint/2010/main" val="655818218"/>
              </p:ext>
            </p:extLst>
          </p:nvPr>
        </p:nvGraphicFramePr>
        <p:xfrm>
          <a:off x="262648" y="301557"/>
          <a:ext cx="7227650" cy="9975145"/>
        </p:xfrm>
        <a:graphic>
          <a:graphicData uri="http://schemas.openxmlformats.org/drawingml/2006/table">
            <a:tbl>
              <a:tblPr/>
              <a:tblGrid>
                <a:gridCol w="1725622">
                  <a:extLst>
                    <a:ext uri="{9D8B030D-6E8A-4147-A177-3AD203B41FA5}">
                      <a16:colId xmlns:a16="http://schemas.microsoft.com/office/drawing/2014/main" val="2605088780"/>
                    </a:ext>
                  </a:extLst>
                </a:gridCol>
                <a:gridCol w="1931665">
                  <a:extLst>
                    <a:ext uri="{9D8B030D-6E8A-4147-A177-3AD203B41FA5}">
                      <a16:colId xmlns:a16="http://schemas.microsoft.com/office/drawing/2014/main" val="732767755"/>
                    </a:ext>
                  </a:extLst>
                </a:gridCol>
                <a:gridCol w="1017344">
                  <a:extLst>
                    <a:ext uri="{9D8B030D-6E8A-4147-A177-3AD203B41FA5}">
                      <a16:colId xmlns:a16="http://schemas.microsoft.com/office/drawing/2014/main" val="3227232693"/>
                    </a:ext>
                  </a:extLst>
                </a:gridCol>
                <a:gridCol w="1171879">
                  <a:extLst>
                    <a:ext uri="{9D8B030D-6E8A-4147-A177-3AD203B41FA5}">
                      <a16:colId xmlns:a16="http://schemas.microsoft.com/office/drawing/2014/main" val="112515166"/>
                    </a:ext>
                  </a:extLst>
                </a:gridCol>
                <a:gridCol w="1381140">
                  <a:extLst>
                    <a:ext uri="{9D8B030D-6E8A-4147-A177-3AD203B41FA5}">
                      <a16:colId xmlns:a16="http://schemas.microsoft.com/office/drawing/2014/main" val="611229896"/>
                    </a:ext>
                  </a:extLst>
                </a:gridCol>
              </a:tblGrid>
              <a:tr h="142886">
                <a:tc gridSpan="5">
                  <a:txBody>
                    <a:bodyPr/>
                    <a:lstStyle/>
                    <a:p>
                      <a:pPr algn="l" fontAlgn="ctr"/>
                      <a:r>
                        <a:rPr lang="en-US" sz="1000" b="1" i="0" u="none" strike="noStrike">
                          <a:solidFill>
                            <a:srgbClr val="000000"/>
                          </a:solidFill>
                          <a:effectLst/>
                          <a:latin typeface="Arial" panose="020B0604020202020204" pitchFamily="34" charset="0"/>
                        </a:rPr>
                        <a:t>1. SERVICE NAME: ISSUANCE OF CERTIFIED, AUTHENTICATED AND</a:t>
                      </a:r>
                    </a:p>
                  </a:txBody>
                  <a:tcPr marL="4452" marR="4452" marT="445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1940708401"/>
                  </a:ext>
                </a:extLst>
              </a:tr>
              <a:tr h="142886">
                <a:tc gridSpan="5">
                  <a:txBody>
                    <a:bodyPr/>
                    <a:lstStyle/>
                    <a:p>
                      <a:pPr algn="l" fontAlgn="ctr"/>
                      <a:r>
                        <a:rPr lang="en-PH" sz="1000" b="1" i="0" u="none" strike="noStrike">
                          <a:solidFill>
                            <a:srgbClr val="000000"/>
                          </a:solidFill>
                          <a:effectLst/>
                          <a:latin typeface="Arial" panose="020B0604020202020204" pitchFamily="34" charset="0"/>
                        </a:rPr>
                        <a:t>                                    VERIFIED (CAV) DOCUMENTS</a:t>
                      </a:r>
                    </a:p>
                  </a:txBody>
                  <a:tcPr marL="4452" marR="4452" marT="445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939514955"/>
                  </a:ext>
                </a:extLst>
              </a:tr>
              <a:tr h="197135">
                <a:tc gridSpan="5">
                  <a:txBody>
                    <a:bodyPr/>
                    <a:lstStyle/>
                    <a:p>
                      <a:pPr algn="l" fontAlgn="b"/>
                      <a:r>
                        <a:rPr lang="en-US" sz="1000" b="0" i="0" u="none" strike="noStrike" dirty="0">
                          <a:solidFill>
                            <a:srgbClr val="000000"/>
                          </a:solidFill>
                          <a:effectLst/>
                          <a:latin typeface="Arial" panose="020B0604020202020204" pitchFamily="34" charset="0"/>
                        </a:rPr>
                        <a:t>Description of the Service: CAV documents are being issued to clients who will apply for apostille and to</a:t>
                      </a:r>
                    </a:p>
                  </a:txBody>
                  <a:tcPr marL="4452" marR="4452" marT="445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2890364789"/>
                  </a:ext>
                </a:extLst>
              </a:tr>
              <a:tr h="142886">
                <a:tc gridSpan="5">
                  <a:txBody>
                    <a:bodyPr/>
                    <a:lstStyle/>
                    <a:p>
                      <a:pPr algn="l" fontAlgn="b"/>
                      <a:r>
                        <a:rPr lang="en-US" sz="1000" b="0" i="0" u="none" strike="noStrike">
                          <a:solidFill>
                            <a:srgbClr val="000000"/>
                          </a:solidFill>
                          <a:effectLst/>
                          <a:latin typeface="Arial" panose="020B0604020202020204" pitchFamily="34" charset="0"/>
                        </a:rPr>
                        <a:t>graduates of BS Psychology who will take PRC Board Examinations</a:t>
                      </a:r>
                    </a:p>
                  </a:txBody>
                  <a:tcPr marL="4452" marR="4452" marT="445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3721422759"/>
                  </a:ext>
                </a:extLst>
              </a:tr>
              <a:tr h="142886">
                <a:tc>
                  <a:txBody>
                    <a:bodyPr/>
                    <a:lstStyle/>
                    <a:p>
                      <a:pPr algn="l" fontAlgn="ctr"/>
                      <a:r>
                        <a:rPr lang="en-PH" sz="1000" b="1" i="0" u="none" strike="noStrike">
                          <a:solidFill>
                            <a:srgbClr val="FFFFFF"/>
                          </a:solidFill>
                          <a:effectLst/>
                          <a:latin typeface="Arial" panose="020B0604020202020204" pitchFamily="34" charset="0"/>
                        </a:rPr>
                        <a:t>Office or Division:</a:t>
                      </a:r>
                    </a:p>
                  </a:txBody>
                  <a:tcPr marL="4452" marR="4452" marT="445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ctr"/>
                      <a:r>
                        <a:rPr lang="en-PH" sz="1000" b="0" i="0" u="none" strike="noStrike">
                          <a:solidFill>
                            <a:srgbClr val="000000"/>
                          </a:solidFill>
                          <a:effectLst/>
                          <a:latin typeface="Arial" panose="020B0604020202020204" pitchFamily="34" charset="0"/>
                        </a:rPr>
                        <a:t>Registrar's Office</a:t>
                      </a:r>
                    </a:p>
                  </a:txBody>
                  <a:tcPr marL="4452" marR="4452" marT="445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2135401685"/>
                  </a:ext>
                </a:extLst>
              </a:tr>
              <a:tr h="142886">
                <a:tc>
                  <a:txBody>
                    <a:bodyPr/>
                    <a:lstStyle/>
                    <a:p>
                      <a:pPr algn="l" fontAlgn="ctr"/>
                      <a:r>
                        <a:rPr lang="en-PH" sz="1000" b="1" i="0" u="none" strike="noStrike">
                          <a:solidFill>
                            <a:srgbClr val="FFFFFF"/>
                          </a:solidFill>
                          <a:effectLst/>
                          <a:latin typeface="Arial" panose="020B0604020202020204" pitchFamily="34" charset="0"/>
                        </a:rPr>
                        <a:t>Classification:</a:t>
                      </a:r>
                    </a:p>
                  </a:txBody>
                  <a:tcPr marL="4452" marR="4452" marT="445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b"/>
                      <a:r>
                        <a:rPr lang="en-PH" sz="1000" b="0" i="0" u="none" strike="noStrike">
                          <a:solidFill>
                            <a:srgbClr val="000000"/>
                          </a:solidFill>
                          <a:effectLst/>
                          <a:latin typeface="Arial" panose="020B0604020202020204" pitchFamily="34" charset="0"/>
                        </a:rPr>
                        <a:t>Simple</a:t>
                      </a:r>
                    </a:p>
                  </a:txBody>
                  <a:tcPr marL="4452" marR="4452" marT="445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3014325474"/>
                  </a:ext>
                </a:extLst>
              </a:tr>
              <a:tr h="142886">
                <a:tc>
                  <a:txBody>
                    <a:bodyPr/>
                    <a:lstStyle/>
                    <a:p>
                      <a:pPr algn="l" fontAlgn="ctr"/>
                      <a:r>
                        <a:rPr lang="en-PH" sz="1000" b="1" i="0" u="none" strike="noStrike">
                          <a:solidFill>
                            <a:srgbClr val="FFFFFF"/>
                          </a:solidFill>
                          <a:effectLst/>
                          <a:latin typeface="Arial" panose="020B0604020202020204" pitchFamily="34" charset="0"/>
                        </a:rPr>
                        <a:t>Type of Transaction:</a:t>
                      </a:r>
                    </a:p>
                  </a:txBody>
                  <a:tcPr marL="4452" marR="4452" marT="445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ctr"/>
                      <a:r>
                        <a:rPr lang="en-PH" sz="1000" b="0" i="0" u="none" strike="noStrike">
                          <a:solidFill>
                            <a:srgbClr val="000000"/>
                          </a:solidFill>
                          <a:effectLst/>
                          <a:latin typeface="Arial" panose="020B0604020202020204" pitchFamily="34" charset="0"/>
                        </a:rPr>
                        <a:t>G2C-Government to Citizen</a:t>
                      </a:r>
                    </a:p>
                  </a:txBody>
                  <a:tcPr marL="4452" marR="4452" marT="445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1448862586"/>
                  </a:ext>
                </a:extLst>
              </a:tr>
              <a:tr h="197135">
                <a:tc>
                  <a:txBody>
                    <a:bodyPr/>
                    <a:lstStyle/>
                    <a:p>
                      <a:pPr algn="l" fontAlgn="ctr"/>
                      <a:r>
                        <a:rPr lang="en-PH" sz="1000" b="1" i="0" u="none" strike="noStrike">
                          <a:solidFill>
                            <a:srgbClr val="FFFFFF"/>
                          </a:solidFill>
                          <a:effectLst/>
                          <a:latin typeface="Arial" panose="020B0604020202020204" pitchFamily="34" charset="0"/>
                        </a:rPr>
                        <a:t>Who May Avail:</a:t>
                      </a:r>
                    </a:p>
                  </a:txBody>
                  <a:tcPr marL="4452" marR="4452" marT="445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ctr"/>
                      <a:r>
                        <a:rPr lang="en-US" sz="1000" b="0" i="0" u="none" strike="noStrike">
                          <a:solidFill>
                            <a:srgbClr val="000000"/>
                          </a:solidFill>
                          <a:effectLst/>
                          <a:latin typeface="Arial" panose="020B0604020202020204" pitchFamily="34" charset="0"/>
                        </a:rPr>
                        <a:t>All clients who has/had academic records in the university and with no liability</a:t>
                      </a:r>
                    </a:p>
                  </a:txBody>
                  <a:tcPr marL="4452" marR="4452" marT="445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909611731"/>
                  </a:ext>
                </a:extLst>
              </a:tr>
              <a:tr h="142886">
                <a:tc gridSpan="2">
                  <a:txBody>
                    <a:bodyPr/>
                    <a:lstStyle/>
                    <a:p>
                      <a:pPr algn="ctr" fontAlgn="b"/>
                      <a:r>
                        <a:rPr lang="en-PH" sz="1000" b="1" i="0" u="none" strike="noStrike">
                          <a:solidFill>
                            <a:srgbClr val="FFFFFF"/>
                          </a:solidFill>
                          <a:effectLst/>
                          <a:latin typeface="Arial" panose="020B0604020202020204" pitchFamily="34" charset="0"/>
                        </a:rPr>
                        <a:t>CHECKLIST OF REQUIREMENTS</a:t>
                      </a:r>
                    </a:p>
                  </a:txBody>
                  <a:tcPr marL="4452" marR="4452" marT="445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hMerge="1">
                  <a:txBody>
                    <a:bodyPr/>
                    <a:lstStyle/>
                    <a:p>
                      <a:endParaRPr lang="en-PH"/>
                    </a:p>
                  </a:txBody>
                  <a:tcPr/>
                </a:tc>
                <a:tc gridSpan="3">
                  <a:txBody>
                    <a:bodyPr/>
                    <a:lstStyle/>
                    <a:p>
                      <a:pPr algn="ctr" fontAlgn="b"/>
                      <a:r>
                        <a:rPr lang="en-PH" sz="1000" b="1" i="0" u="none" strike="noStrike">
                          <a:solidFill>
                            <a:srgbClr val="FFFFFF"/>
                          </a:solidFill>
                          <a:effectLst/>
                          <a:latin typeface="Arial" panose="020B0604020202020204" pitchFamily="34" charset="0"/>
                        </a:rPr>
                        <a:t>WHERE TO SECURE</a:t>
                      </a:r>
                    </a:p>
                  </a:txBody>
                  <a:tcPr marL="4452" marR="4452" marT="445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3377505820"/>
                  </a:ext>
                </a:extLst>
              </a:tr>
              <a:tr h="197135">
                <a:tc gridSpan="2">
                  <a:txBody>
                    <a:bodyPr/>
                    <a:lstStyle/>
                    <a:p>
                      <a:pPr algn="l" fontAlgn="b"/>
                      <a:r>
                        <a:rPr lang="en-US" sz="1000" b="0" i="0" u="none" strike="noStrike">
                          <a:solidFill>
                            <a:srgbClr val="000000"/>
                          </a:solidFill>
                          <a:effectLst/>
                          <a:latin typeface="Arial" panose="020B0604020202020204" pitchFamily="34" charset="0"/>
                        </a:rPr>
                        <a:t>Original copy of the document/s to be authenticated</a:t>
                      </a:r>
                    </a:p>
                  </a:txBody>
                  <a:tcPr marL="4452" marR="4452" marT="445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gridSpan="3">
                  <a:txBody>
                    <a:bodyPr/>
                    <a:lstStyle/>
                    <a:p>
                      <a:pPr algn="ctr" fontAlgn="b"/>
                      <a:r>
                        <a:rPr lang="en-PH" sz="1000" b="1" i="0" u="none" strike="noStrike">
                          <a:solidFill>
                            <a:srgbClr val="FFFFFF"/>
                          </a:solidFill>
                          <a:effectLst/>
                          <a:latin typeface="Arial" panose="020B0604020202020204" pitchFamily="34" charset="0"/>
                        </a:rPr>
                        <a:t> </a:t>
                      </a:r>
                    </a:p>
                  </a:txBody>
                  <a:tcPr marL="4452" marR="4452" marT="445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374229348"/>
                  </a:ext>
                </a:extLst>
              </a:tr>
              <a:tr h="142886">
                <a:tc gridSpan="2">
                  <a:txBody>
                    <a:bodyPr/>
                    <a:lstStyle/>
                    <a:p>
                      <a:pPr algn="l" fontAlgn="b"/>
                      <a:r>
                        <a:rPr lang="en-PH" sz="1000" b="0" i="0" u="none" strike="noStrike">
                          <a:solidFill>
                            <a:srgbClr val="000000"/>
                          </a:solidFill>
                          <a:effectLst/>
                          <a:latin typeface="Arial" panose="020B0604020202020204" pitchFamily="34" charset="0"/>
                        </a:rPr>
                        <a:t>Official Receipt</a:t>
                      </a:r>
                    </a:p>
                  </a:txBody>
                  <a:tcPr marL="4452" marR="4452" marT="445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gridSpan="3">
                  <a:txBody>
                    <a:bodyPr/>
                    <a:lstStyle/>
                    <a:p>
                      <a:pPr algn="l" fontAlgn="b"/>
                      <a:r>
                        <a:rPr lang="en-PH" sz="1000" b="0" i="0" u="none" strike="noStrike">
                          <a:solidFill>
                            <a:srgbClr val="000000"/>
                          </a:solidFill>
                          <a:effectLst/>
                          <a:latin typeface="Arial" panose="020B0604020202020204" pitchFamily="34" charset="0"/>
                        </a:rPr>
                        <a:t>Cashier's Office</a:t>
                      </a:r>
                    </a:p>
                  </a:txBody>
                  <a:tcPr marL="4452" marR="4452" marT="445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2193231834"/>
                  </a:ext>
                </a:extLst>
              </a:tr>
              <a:tr h="142886">
                <a:tc gridSpan="2">
                  <a:txBody>
                    <a:bodyPr/>
                    <a:lstStyle/>
                    <a:p>
                      <a:pPr algn="l" fontAlgn="b"/>
                      <a:r>
                        <a:rPr lang="it-IT" sz="1000" b="0" i="0" u="none" strike="noStrike">
                          <a:solidFill>
                            <a:srgbClr val="000000"/>
                          </a:solidFill>
                          <a:effectLst/>
                          <a:latin typeface="Arial" panose="020B0604020202020204" pitchFamily="34" charset="0"/>
                        </a:rPr>
                        <a:t>2 Documentary Stamps per certification</a:t>
                      </a:r>
                    </a:p>
                  </a:txBody>
                  <a:tcPr marL="4452" marR="4452" marT="445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gridSpan="3">
                  <a:txBody>
                    <a:bodyPr/>
                    <a:lstStyle/>
                    <a:p>
                      <a:pPr algn="l" fontAlgn="b"/>
                      <a:r>
                        <a:rPr lang="en-PH" sz="1000" b="0" i="0" u="none" strike="noStrike">
                          <a:solidFill>
                            <a:srgbClr val="000000"/>
                          </a:solidFill>
                          <a:effectLst/>
                          <a:latin typeface="Arial" panose="020B0604020202020204" pitchFamily="34" charset="0"/>
                        </a:rPr>
                        <a:t>Bureau of Internal Revenue</a:t>
                      </a:r>
                    </a:p>
                  </a:txBody>
                  <a:tcPr marL="4452" marR="4452" marT="445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3696192513"/>
                  </a:ext>
                </a:extLst>
              </a:tr>
              <a:tr h="142886">
                <a:tc gridSpan="2">
                  <a:txBody>
                    <a:bodyPr/>
                    <a:lstStyle/>
                    <a:p>
                      <a:pPr algn="l" fontAlgn="b"/>
                      <a:r>
                        <a:rPr lang="en-US" sz="1000" b="0" i="0" u="none" strike="noStrike">
                          <a:solidFill>
                            <a:srgbClr val="000000"/>
                          </a:solidFill>
                          <a:effectLst/>
                          <a:latin typeface="Arial" panose="020B0604020202020204" pitchFamily="34" charset="0"/>
                        </a:rPr>
                        <a:t>Long Brown Envelope (for apostille)</a:t>
                      </a:r>
                    </a:p>
                  </a:txBody>
                  <a:tcPr marL="4452" marR="4452" marT="445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gridSpan="3">
                  <a:txBody>
                    <a:bodyPr/>
                    <a:lstStyle/>
                    <a:p>
                      <a:pPr algn="l" fontAlgn="b"/>
                      <a:r>
                        <a:rPr lang="en-PH" sz="1000" b="0" i="0" u="none" strike="noStrike">
                          <a:solidFill>
                            <a:srgbClr val="000000"/>
                          </a:solidFill>
                          <a:effectLst/>
                          <a:latin typeface="Arial" panose="020B0604020202020204" pitchFamily="34" charset="0"/>
                        </a:rPr>
                        <a:t>Client</a:t>
                      </a:r>
                    </a:p>
                  </a:txBody>
                  <a:tcPr marL="4452" marR="4452" marT="445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3724354437"/>
                  </a:ext>
                </a:extLst>
              </a:tr>
              <a:tr h="558069">
                <a:tc gridSpan="2">
                  <a:txBody>
                    <a:bodyPr/>
                    <a:lstStyle/>
                    <a:p>
                      <a:pPr algn="l" fontAlgn="ctr"/>
                      <a:r>
                        <a:rPr lang="en-US" sz="1000" b="0" i="0" u="none" strike="noStrike">
                          <a:solidFill>
                            <a:srgbClr val="000000"/>
                          </a:solidFill>
                          <a:effectLst/>
                          <a:latin typeface="Arial" panose="020B0604020202020204" pitchFamily="34" charset="0"/>
                        </a:rPr>
                        <a:t>Conditional Requirement:                                                     Authorization Letter, Identification Card of the Representative and copy of Identification Card of the Owner of requested documents upon releasing the documents</a:t>
                      </a:r>
                    </a:p>
                  </a:txBody>
                  <a:tcPr marL="4452" marR="4452" marT="445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gridSpan="3">
                  <a:txBody>
                    <a:bodyPr/>
                    <a:lstStyle/>
                    <a:p>
                      <a:pPr algn="l" fontAlgn="ctr"/>
                      <a:r>
                        <a:rPr lang="en-PH" sz="1000" b="0" i="0" u="none" strike="noStrike">
                          <a:solidFill>
                            <a:srgbClr val="000000"/>
                          </a:solidFill>
                          <a:effectLst/>
                          <a:latin typeface="Arial" panose="020B0604020202020204" pitchFamily="34" charset="0"/>
                        </a:rPr>
                        <a:t>Client</a:t>
                      </a:r>
                    </a:p>
                  </a:txBody>
                  <a:tcPr marL="4452" marR="4452" marT="445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1320810242"/>
                  </a:ext>
                </a:extLst>
              </a:tr>
              <a:tr h="312977">
                <a:tc gridSpan="2">
                  <a:txBody>
                    <a:bodyPr/>
                    <a:lstStyle/>
                    <a:p>
                      <a:pPr algn="l" fontAlgn="ctr"/>
                      <a:r>
                        <a:rPr lang="en-US" sz="1000" b="0" i="0" u="none" strike="noStrike">
                          <a:solidFill>
                            <a:srgbClr val="000000"/>
                          </a:solidFill>
                          <a:effectLst/>
                          <a:latin typeface="Arial" panose="020B0604020202020204" pitchFamily="34" charset="0"/>
                        </a:rPr>
                        <a:t>PSA Birth Certificate for clients whose graduate records are in the year 2006 and below and for clients who had correction of name</a:t>
                      </a:r>
                    </a:p>
                  </a:txBody>
                  <a:tcPr marL="4452" marR="4452" marT="445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gridSpan="3">
                  <a:txBody>
                    <a:bodyPr/>
                    <a:lstStyle/>
                    <a:p>
                      <a:pPr algn="l" fontAlgn="ctr"/>
                      <a:r>
                        <a:rPr lang="en-PH" sz="1000" b="0" i="0" u="none" strike="noStrike">
                          <a:solidFill>
                            <a:srgbClr val="000000"/>
                          </a:solidFill>
                          <a:effectLst/>
                          <a:latin typeface="Arial" panose="020B0604020202020204" pitchFamily="34" charset="0"/>
                        </a:rPr>
                        <a:t>Philippine Statistical Authority</a:t>
                      </a:r>
                    </a:p>
                  </a:txBody>
                  <a:tcPr marL="4452" marR="4452" marT="445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3221691862"/>
                  </a:ext>
                </a:extLst>
              </a:tr>
              <a:tr h="281281">
                <a:tc>
                  <a:txBody>
                    <a:bodyPr/>
                    <a:lstStyle/>
                    <a:p>
                      <a:pPr algn="ctr" fontAlgn="ctr"/>
                      <a:r>
                        <a:rPr lang="en-PH" sz="1000" b="1" i="0" u="none" strike="noStrike">
                          <a:solidFill>
                            <a:srgbClr val="FFFFFF"/>
                          </a:solidFill>
                          <a:effectLst/>
                          <a:latin typeface="Arial" panose="020B0604020202020204" pitchFamily="34" charset="0"/>
                        </a:rPr>
                        <a:t>CLIENT STEPS</a:t>
                      </a:r>
                    </a:p>
                  </a:txBody>
                  <a:tcPr marL="4452" marR="4452" marT="445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PH" sz="1000" b="1" i="0" u="none" strike="noStrike">
                          <a:solidFill>
                            <a:srgbClr val="FFFFFF"/>
                          </a:solidFill>
                          <a:effectLst/>
                          <a:latin typeface="Arial" panose="020B0604020202020204" pitchFamily="34" charset="0"/>
                        </a:rPr>
                        <a:t>AGENCY ACTION</a:t>
                      </a:r>
                    </a:p>
                  </a:txBody>
                  <a:tcPr marL="4452" marR="4452" marT="445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PH" sz="1000" b="1" i="0" u="none" strike="noStrike">
                          <a:solidFill>
                            <a:srgbClr val="FFFFFF"/>
                          </a:solidFill>
                          <a:effectLst/>
                          <a:latin typeface="Arial" panose="020B0604020202020204" pitchFamily="34" charset="0"/>
                        </a:rPr>
                        <a:t>FEES TO  BE PAID</a:t>
                      </a:r>
                    </a:p>
                  </a:txBody>
                  <a:tcPr marL="4452" marR="4452" marT="445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PH" sz="1000" b="1" i="0" u="none" strike="noStrike">
                          <a:solidFill>
                            <a:srgbClr val="FFFFFF"/>
                          </a:solidFill>
                          <a:effectLst/>
                          <a:latin typeface="Arial" panose="020B0604020202020204" pitchFamily="34" charset="0"/>
                        </a:rPr>
                        <a:t>PROCESSING TIME</a:t>
                      </a:r>
                    </a:p>
                  </a:txBody>
                  <a:tcPr marL="4452" marR="4452" marT="445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PH" sz="1000" b="1" i="0" u="none" strike="noStrike">
                          <a:solidFill>
                            <a:srgbClr val="FFFFFF"/>
                          </a:solidFill>
                          <a:effectLst/>
                          <a:latin typeface="Arial" panose="020B0604020202020204" pitchFamily="34" charset="0"/>
                        </a:rPr>
                        <a:t>PERSON RESPONSIBLE</a:t>
                      </a:r>
                    </a:p>
                  </a:txBody>
                  <a:tcPr marL="4452" marR="4452" marT="445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1388767085"/>
                  </a:ext>
                </a:extLst>
              </a:tr>
              <a:tr h="419675">
                <a:tc>
                  <a:txBody>
                    <a:bodyPr/>
                    <a:lstStyle/>
                    <a:p>
                      <a:pPr algn="l" fontAlgn="ctr"/>
                      <a:r>
                        <a:rPr lang="en-US" sz="1000" b="0" i="0" u="none" strike="noStrike">
                          <a:solidFill>
                            <a:srgbClr val="000000"/>
                          </a:solidFill>
                          <a:effectLst/>
                          <a:latin typeface="Arial" panose="020B0604020202020204" pitchFamily="34" charset="0"/>
                        </a:rPr>
                        <a:t>1. Present the original copy of documents to the Registrar's staff</a:t>
                      </a:r>
                    </a:p>
                  </a:txBody>
                  <a:tcPr marL="4452" marR="4452" marT="445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000" b="0" i="0" u="none" strike="noStrike">
                          <a:solidFill>
                            <a:srgbClr val="000000"/>
                          </a:solidFill>
                          <a:effectLst/>
                          <a:latin typeface="Arial" panose="020B0604020202020204" pitchFamily="34" charset="0"/>
                        </a:rPr>
                        <a:t>Validate the authenticity of the original copies presented</a:t>
                      </a:r>
                    </a:p>
                  </a:txBody>
                  <a:tcPr marL="4452" marR="4452" marT="445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None</a:t>
                      </a:r>
                    </a:p>
                  </a:txBody>
                  <a:tcPr marL="4452" marR="4452" marT="445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10 minutes</a:t>
                      </a:r>
                    </a:p>
                  </a:txBody>
                  <a:tcPr marL="4452" marR="4452" marT="445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Registrar's Staff</a:t>
                      </a:r>
                    </a:p>
                  </a:txBody>
                  <a:tcPr marL="4452" marR="4452" marT="445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21654123"/>
                  </a:ext>
                </a:extLst>
              </a:tr>
              <a:tr h="624393">
                <a:tc>
                  <a:txBody>
                    <a:bodyPr/>
                    <a:lstStyle/>
                    <a:p>
                      <a:pPr algn="l" fontAlgn="ctr"/>
                      <a:r>
                        <a:rPr lang="en-US" sz="1000" b="0" i="0" u="none" strike="noStrike">
                          <a:solidFill>
                            <a:srgbClr val="000000"/>
                          </a:solidFill>
                          <a:effectLst/>
                          <a:latin typeface="Arial" panose="020B0604020202020204" pitchFamily="34" charset="0"/>
                        </a:rPr>
                        <a:t>2. Secure Request Slip Form</a:t>
                      </a:r>
                    </a:p>
                  </a:txBody>
                  <a:tcPr marL="4452" marR="4452" marT="445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000" b="0" i="0" u="none" strike="noStrike">
                          <a:solidFill>
                            <a:srgbClr val="000000"/>
                          </a:solidFill>
                          <a:effectLst/>
                          <a:latin typeface="Arial" panose="020B0604020202020204" pitchFamily="34" charset="0"/>
                        </a:rPr>
                        <a:t>Check if the client has liability posted in his/her account                            Issue Request Slip Form and explain to the client how to fill up the form</a:t>
                      </a:r>
                    </a:p>
                  </a:txBody>
                  <a:tcPr marL="4452" marR="4452" marT="445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None</a:t>
                      </a:r>
                    </a:p>
                  </a:txBody>
                  <a:tcPr marL="4452" marR="4452" marT="445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3 minutes</a:t>
                      </a:r>
                    </a:p>
                  </a:txBody>
                  <a:tcPr marL="4452" marR="4452" marT="445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Registrar's Staff</a:t>
                      </a:r>
                    </a:p>
                  </a:txBody>
                  <a:tcPr marL="4452" marR="4452" marT="445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33610004"/>
                  </a:ext>
                </a:extLst>
              </a:tr>
              <a:tr h="312977">
                <a:tc>
                  <a:txBody>
                    <a:bodyPr/>
                    <a:lstStyle/>
                    <a:p>
                      <a:pPr algn="l" fontAlgn="ctr"/>
                      <a:r>
                        <a:rPr lang="en-US" sz="1000" b="0" i="0" u="none" strike="noStrike">
                          <a:solidFill>
                            <a:srgbClr val="000000"/>
                          </a:solidFill>
                          <a:effectLst/>
                          <a:latin typeface="Arial" panose="020B0604020202020204" pitchFamily="34" charset="0"/>
                        </a:rPr>
                        <a:t>3. Fill-up Request Slip Form</a:t>
                      </a:r>
                    </a:p>
                  </a:txBody>
                  <a:tcPr marL="4452" marR="4452" marT="445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000" b="0" i="0" u="none" strike="noStrike">
                          <a:solidFill>
                            <a:srgbClr val="000000"/>
                          </a:solidFill>
                          <a:effectLst/>
                          <a:latin typeface="Arial" panose="020B0604020202020204" pitchFamily="34" charset="0"/>
                        </a:rPr>
                        <a:t>Guide the client in filling up the form</a:t>
                      </a:r>
                    </a:p>
                  </a:txBody>
                  <a:tcPr marL="4452" marR="4452" marT="445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None</a:t>
                      </a:r>
                    </a:p>
                  </a:txBody>
                  <a:tcPr marL="4452" marR="4452" marT="445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5 minutes</a:t>
                      </a:r>
                    </a:p>
                  </a:txBody>
                  <a:tcPr marL="4452" marR="4452" marT="445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Registrar's Staff</a:t>
                      </a:r>
                    </a:p>
                  </a:txBody>
                  <a:tcPr marL="4452" marR="4452" marT="445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67559951"/>
                  </a:ext>
                </a:extLst>
              </a:tr>
              <a:tr h="436982">
                <a:tc>
                  <a:txBody>
                    <a:bodyPr/>
                    <a:lstStyle/>
                    <a:p>
                      <a:pPr algn="l" fontAlgn="ctr"/>
                      <a:r>
                        <a:rPr lang="en-US" sz="1000" b="0" i="0" u="none" strike="noStrike">
                          <a:solidFill>
                            <a:srgbClr val="000000"/>
                          </a:solidFill>
                          <a:effectLst/>
                          <a:latin typeface="Arial" panose="020B0604020202020204" pitchFamily="34" charset="0"/>
                        </a:rPr>
                        <a:t>4. Proceed to Assessment Office for clearance </a:t>
                      </a:r>
                    </a:p>
                  </a:txBody>
                  <a:tcPr marL="4452" marR="4452" marT="445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000" b="0" i="0" u="none" strike="noStrike">
                          <a:solidFill>
                            <a:srgbClr val="000000"/>
                          </a:solidFill>
                          <a:effectLst/>
                          <a:latin typeface="Arial" panose="020B0604020202020204" pitchFamily="34" charset="0"/>
                        </a:rPr>
                        <a:t>Checks the client's record for any financial accountability</a:t>
                      </a:r>
                    </a:p>
                  </a:txBody>
                  <a:tcPr marL="4452" marR="4452" marT="445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None</a:t>
                      </a:r>
                    </a:p>
                  </a:txBody>
                  <a:tcPr marL="4452" marR="4452" marT="445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5 minutes</a:t>
                      </a:r>
                    </a:p>
                  </a:txBody>
                  <a:tcPr marL="4452" marR="4452" marT="445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dirty="0">
                          <a:solidFill>
                            <a:srgbClr val="000000"/>
                          </a:solidFill>
                          <a:effectLst/>
                          <a:latin typeface="Arial" panose="020B0604020202020204" pitchFamily="34" charset="0"/>
                        </a:rPr>
                        <a:t>Assessment Office's Staff</a:t>
                      </a:r>
                    </a:p>
                  </a:txBody>
                  <a:tcPr marL="4452" marR="4452" marT="445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05555707"/>
                  </a:ext>
                </a:extLst>
              </a:tr>
              <a:tr h="444762">
                <a:tc>
                  <a:txBody>
                    <a:bodyPr/>
                    <a:lstStyle/>
                    <a:p>
                      <a:pPr algn="l" fontAlgn="ctr"/>
                      <a:r>
                        <a:rPr lang="en-US" sz="1000" b="0" i="0" u="none" strike="noStrike">
                          <a:solidFill>
                            <a:srgbClr val="000000"/>
                          </a:solidFill>
                          <a:effectLst/>
                          <a:latin typeface="Arial" panose="020B0604020202020204" pitchFamily="34" charset="0"/>
                        </a:rPr>
                        <a:t>5. Proceed to the Cashier's Office</a:t>
                      </a:r>
                    </a:p>
                  </a:txBody>
                  <a:tcPr marL="4452" marR="4452" marT="445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000" b="0" i="0" u="none" strike="noStrike" dirty="0">
                          <a:solidFill>
                            <a:srgbClr val="000000"/>
                          </a:solidFill>
                          <a:effectLst/>
                          <a:latin typeface="Arial" panose="020B0604020202020204" pitchFamily="34" charset="0"/>
                        </a:rPr>
                        <a:t>Receive payment and issue Official Receipt on the requested document</a:t>
                      </a:r>
                    </a:p>
                  </a:txBody>
                  <a:tcPr marL="4452" marR="4452" marT="445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000" b="0" i="0" u="none" strike="noStrike">
                          <a:solidFill>
                            <a:srgbClr val="000000"/>
                          </a:solidFill>
                          <a:effectLst/>
                          <a:latin typeface="Arial" panose="020B0604020202020204" pitchFamily="34" charset="0"/>
                        </a:rPr>
                        <a:t>Php 20.00               per page of the documents to be authenticated  Php 30.00 per certification </a:t>
                      </a:r>
                    </a:p>
                  </a:txBody>
                  <a:tcPr marL="4452" marR="4452" marT="445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1 minute</a:t>
                      </a:r>
                    </a:p>
                  </a:txBody>
                  <a:tcPr marL="4452" marR="4452" marT="445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Cashiering Office's Staff</a:t>
                      </a:r>
                    </a:p>
                  </a:txBody>
                  <a:tcPr marL="4452" marR="4452" marT="445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96422338"/>
                  </a:ext>
                </a:extLst>
              </a:tr>
              <a:tr h="500391">
                <a:tc>
                  <a:txBody>
                    <a:bodyPr/>
                    <a:lstStyle/>
                    <a:p>
                      <a:pPr algn="l" fontAlgn="ctr"/>
                      <a:r>
                        <a:rPr lang="en-US" sz="1000" b="0" i="0" u="none" strike="noStrike">
                          <a:solidFill>
                            <a:srgbClr val="000000"/>
                          </a:solidFill>
                          <a:effectLst/>
                          <a:latin typeface="Arial" panose="020B0604020202020204" pitchFamily="34" charset="0"/>
                        </a:rPr>
                        <a:t>5. Proceed to the Registrar's Office to file the request</a:t>
                      </a:r>
                    </a:p>
                  </a:txBody>
                  <a:tcPr marL="4452" marR="4452" marT="445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000" b="0" i="0" u="none" strike="noStrike">
                          <a:solidFill>
                            <a:srgbClr val="000000"/>
                          </a:solidFill>
                          <a:effectLst/>
                          <a:latin typeface="Arial" panose="020B0604020202020204" pitchFamily="34" charset="0"/>
                        </a:rPr>
                        <a:t>Record the request details in the logbook and process the requested authentication and certification/s</a:t>
                      </a:r>
                    </a:p>
                  </a:txBody>
                  <a:tcPr marL="4452" marR="4452" marT="445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None</a:t>
                      </a:r>
                    </a:p>
                  </a:txBody>
                  <a:tcPr marL="4452" marR="4452" marT="445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2 hours</a:t>
                      </a:r>
                    </a:p>
                  </a:txBody>
                  <a:tcPr marL="4452" marR="4452" marT="445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Registrar's Staff</a:t>
                      </a:r>
                    </a:p>
                  </a:txBody>
                  <a:tcPr marL="4452" marR="4452" marT="445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01534648"/>
                  </a:ext>
                </a:extLst>
              </a:tr>
              <a:tr h="624393">
                <a:tc>
                  <a:txBody>
                    <a:bodyPr/>
                    <a:lstStyle/>
                    <a:p>
                      <a:pPr algn="l" fontAlgn="ctr"/>
                      <a:r>
                        <a:rPr lang="en-PH" sz="1000" b="0" i="0" u="none" strike="noStrike">
                          <a:solidFill>
                            <a:srgbClr val="000000"/>
                          </a:solidFill>
                          <a:effectLst/>
                          <a:latin typeface="Arial" panose="020B0604020202020204" pitchFamily="34" charset="0"/>
                        </a:rPr>
                        <a:t> </a:t>
                      </a:r>
                    </a:p>
                  </a:txBody>
                  <a:tcPr marL="4452" marR="4452" marT="445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000" b="0" i="0" u="none" strike="noStrike">
                          <a:solidFill>
                            <a:srgbClr val="000000"/>
                          </a:solidFill>
                          <a:effectLst/>
                          <a:latin typeface="Arial" panose="020B0604020202020204" pitchFamily="34" charset="0"/>
                        </a:rPr>
                        <a:t>University Registrar/Campus Head for Registrar/authorized personnel checks and approve the processed documents</a:t>
                      </a:r>
                    </a:p>
                  </a:txBody>
                  <a:tcPr marL="4452" marR="4452" marT="445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None</a:t>
                      </a:r>
                    </a:p>
                  </a:txBody>
                  <a:tcPr marL="4452" marR="4452" marT="445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15 minutes</a:t>
                      </a:r>
                    </a:p>
                  </a:txBody>
                  <a:tcPr marL="4452" marR="4452" marT="445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000" b="0" i="0" u="none" strike="noStrike">
                          <a:solidFill>
                            <a:srgbClr val="000000"/>
                          </a:solidFill>
                          <a:effectLst/>
                          <a:latin typeface="Arial" panose="020B0604020202020204" pitchFamily="34" charset="0"/>
                        </a:rPr>
                        <a:t>University Registrar/Registrar Head/Authorized Personnel</a:t>
                      </a:r>
                    </a:p>
                  </a:txBody>
                  <a:tcPr marL="4452" marR="4452" marT="445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04724202"/>
                  </a:ext>
                </a:extLst>
              </a:tr>
              <a:tr h="1168848">
                <a:tc>
                  <a:txBody>
                    <a:bodyPr/>
                    <a:lstStyle/>
                    <a:p>
                      <a:pPr algn="l" fontAlgn="ctr"/>
                      <a:r>
                        <a:rPr lang="en-US" sz="1000" b="0" i="0" u="none" strike="noStrike">
                          <a:solidFill>
                            <a:srgbClr val="000000"/>
                          </a:solidFill>
                          <a:effectLst/>
                          <a:latin typeface="Arial" panose="020B0604020202020204" pitchFamily="34" charset="0"/>
                        </a:rPr>
                        <a:t>6. Sign in the Logbook and receive the requested documents</a:t>
                      </a:r>
                    </a:p>
                  </a:txBody>
                  <a:tcPr marL="4452" marR="4452" marT="445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000" b="0" i="0" u="none" strike="noStrike" dirty="0">
                          <a:solidFill>
                            <a:srgbClr val="000000"/>
                          </a:solidFill>
                          <a:effectLst/>
                          <a:latin typeface="Arial" panose="020B0604020202020204" pitchFamily="34" charset="0"/>
                        </a:rPr>
                        <a:t>Instructs the client to verify the accuracy of the prepared documents     Place university dry seal in each page of authenticated documents                               Affix documentary stamps and dry seal in each copy of certification                             If the CAV is intended for apostille application in Department of Foreign Affairs (DFA), seal the documents in a long brown envelope                        Instruct the client to sign in the logbook for releasing the documents</a:t>
                      </a:r>
                    </a:p>
                  </a:txBody>
                  <a:tcPr marL="4452" marR="4452" marT="445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None</a:t>
                      </a:r>
                    </a:p>
                  </a:txBody>
                  <a:tcPr marL="4452" marR="4452" marT="445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10 minutes</a:t>
                      </a:r>
                    </a:p>
                  </a:txBody>
                  <a:tcPr marL="4452" marR="4452" marT="445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Registrar's Staff</a:t>
                      </a:r>
                    </a:p>
                  </a:txBody>
                  <a:tcPr marL="4452" marR="4452" marT="445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20162694"/>
                  </a:ext>
                </a:extLst>
              </a:tr>
              <a:tr h="142886">
                <a:tc gridSpan="2">
                  <a:txBody>
                    <a:bodyPr/>
                    <a:lstStyle/>
                    <a:p>
                      <a:pPr algn="r" fontAlgn="t"/>
                      <a:r>
                        <a:rPr lang="en-PH" sz="1000" b="1" i="0" u="none" strike="noStrike">
                          <a:solidFill>
                            <a:srgbClr val="000000"/>
                          </a:solidFill>
                          <a:effectLst/>
                          <a:latin typeface="Arial" panose="020B0604020202020204" pitchFamily="34" charset="0"/>
                        </a:rPr>
                        <a:t>TOTAL:</a:t>
                      </a:r>
                    </a:p>
                  </a:txBody>
                  <a:tcPr marL="4452" marR="4452" marT="4452"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a:txBody>
                    <a:bodyPr/>
                    <a:lstStyle/>
                    <a:p>
                      <a:pPr algn="ctr" fontAlgn="t"/>
                      <a:r>
                        <a:rPr lang="en-PH" sz="1000" b="0" i="0" u="none" strike="noStrike">
                          <a:solidFill>
                            <a:srgbClr val="000000"/>
                          </a:solidFill>
                          <a:effectLst/>
                          <a:latin typeface="Arial" panose="020B0604020202020204" pitchFamily="34" charset="0"/>
                        </a:rPr>
                        <a:t> </a:t>
                      </a:r>
                    </a:p>
                  </a:txBody>
                  <a:tcPr marL="4452" marR="4452" marT="4452"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3 hours</a:t>
                      </a:r>
                    </a:p>
                  </a:txBody>
                  <a:tcPr marL="4452" marR="4452" marT="445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dirty="0">
                          <a:solidFill>
                            <a:srgbClr val="000000"/>
                          </a:solidFill>
                          <a:effectLst/>
                          <a:latin typeface="Arial" panose="020B0604020202020204" pitchFamily="34" charset="0"/>
                        </a:rPr>
                        <a:t> </a:t>
                      </a:r>
                    </a:p>
                  </a:txBody>
                  <a:tcPr marL="4452" marR="4452" marT="445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78034719"/>
                  </a:ext>
                </a:extLst>
              </a:tr>
            </a:tbl>
          </a:graphicData>
        </a:graphic>
      </p:graphicFrame>
    </p:spTree>
    <p:extLst>
      <p:ext uri="{BB962C8B-B14F-4D97-AF65-F5344CB8AC3E}">
        <p14:creationId xmlns:p14="http://schemas.microsoft.com/office/powerpoint/2010/main" val="40226778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1C4DA55-EEED-4FE0-9322-6FB472470314}"/>
              </a:ext>
            </a:extLst>
          </p:cNvPr>
          <p:cNvSpPr/>
          <p:nvPr/>
        </p:nvSpPr>
        <p:spPr>
          <a:xfrm>
            <a:off x="0" y="0"/>
            <a:ext cx="7772400" cy="11887199"/>
          </a:xfrm>
          <a:prstGeom prst="rect">
            <a:avLst/>
          </a:prstGeom>
          <a:blipFill dpi="0" rotWithShape="1">
            <a:blip r:embed="rId3">
              <a:alphaModFix amt="33000"/>
              <a:extLst>
                <a:ext uri="{96DAC541-7B7A-43D3-8B79-37D633B846F1}">
                  <asvg:svgBlip xmlns:asvg="http://schemas.microsoft.com/office/drawing/2016/SVG/main" r:embed="rId4"/>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5">
                  <a:alphaModFix amt="24000"/>
                </a:blip>
                <a:srcRect/>
                <a:stretch>
                  <a:fillRect/>
                </a:stretch>
              </a:blipFill>
            </a:endParaRPr>
          </a:p>
        </p:txBody>
      </p:sp>
      <p:graphicFrame>
        <p:nvGraphicFramePr>
          <p:cNvPr id="3" name="Table 2">
            <a:extLst>
              <a:ext uri="{FF2B5EF4-FFF2-40B4-BE49-F238E27FC236}">
                <a16:creationId xmlns:a16="http://schemas.microsoft.com/office/drawing/2014/main" id="{91789A67-8B9E-4393-97D4-5DDEEB6A0087}"/>
              </a:ext>
            </a:extLst>
          </p:cNvPr>
          <p:cNvGraphicFramePr>
            <a:graphicFrameLocks noGrp="1"/>
          </p:cNvGraphicFramePr>
          <p:nvPr>
            <p:extLst>
              <p:ext uri="{D42A27DB-BD31-4B8C-83A1-F6EECF244321}">
                <p14:modId xmlns:p14="http://schemas.microsoft.com/office/powerpoint/2010/main" val="4138509224"/>
              </p:ext>
            </p:extLst>
          </p:nvPr>
        </p:nvGraphicFramePr>
        <p:xfrm>
          <a:off x="250115" y="247427"/>
          <a:ext cx="7272170" cy="9872827"/>
        </p:xfrm>
        <a:graphic>
          <a:graphicData uri="http://schemas.openxmlformats.org/drawingml/2006/table">
            <a:tbl>
              <a:tblPr/>
              <a:tblGrid>
                <a:gridCol w="1752646">
                  <a:extLst>
                    <a:ext uri="{9D8B030D-6E8A-4147-A177-3AD203B41FA5}">
                      <a16:colId xmlns:a16="http://schemas.microsoft.com/office/drawing/2014/main" val="2112966756"/>
                    </a:ext>
                  </a:extLst>
                </a:gridCol>
                <a:gridCol w="1961916">
                  <a:extLst>
                    <a:ext uri="{9D8B030D-6E8A-4147-A177-3AD203B41FA5}">
                      <a16:colId xmlns:a16="http://schemas.microsoft.com/office/drawing/2014/main" val="3488758761"/>
                    </a:ext>
                  </a:extLst>
                </a:gridCol>
                <a:gridCol w="954799">
                  <a:extLst>
                    <a:ext uri="{9D8B030D-6E8A-4147-A177-3AD203B41FA5}">
                      <a16:colId xmlns:a16="http://schemas.microsoft.com/office/drawing/2014/main" val="281746218"/>
                    </a:ext>
                  </a:extLst>
                </a:gridCol>
                <a:gridCol w="1190229">
                  <a:extLst>
                    <a:ext uri="{9D8B030D-6E8A-4147-A177-3AD203B41FA5}">
                      <a16:colId xmlns:a16="http://schemas.microsoft.com/office/drawing/2014/main" val="24595401"/>
                    </a:ext>
                  </a:extLst>
                </a:gridCol>
                <a:gridCol w="1412580">
                  <a:extLst>
                    <a:ext uri="{9D8B030D-6E8A-4147-A177-3AD203B41FA5}">
                      <a16:colId xmlns:a16="http://schemas.microsoft.com/office/drawing/2014/main" val="3630572819"/>
                    </a:ext>
                  </a:extLst>
                </a:gridCol>
              </a:tblGrid>
              <a:tr h="131919">
                <a:tc gridSpan="5">
                  <a:txBody>
                    <a:bodyPr/>
                    <a:lstStyle/>
                    <a:p>
                      <a:pPr algn="l" fontAlgn="ctr"/>
                      <a:r>
                        <a:rPr lang="en-US" sz="1100" b="1" i="0" u="none" strike="noStrike">
                          <a:solidFill>
                            <a:srgbClr val="000000"/>
                          </a:solidFill>
                          <a:effectLst/>
                          <a:latin typeface="Arial" panose="020B0604020202020204" pitchFamily="34" charset="0"/>
                        </a:rPr>
                        <a:t>1. SERVICE NAME: ISSUANCE OF OFFICIAL CERTIFICATION</a:t>
                      </a:r>
                    </a:p>
                  </a:txBody>
                  <a:tcPr marL="4961" marR="4961" marT="49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4276829551"/>
                  </a:ext>
                </a:extLst>
              </a:tr>
              <a:tr h="152441">
                <a:tc gridSpan="5">
                  <a:txBody>
                    <a:bodyPr/>
                    <a:lstStyle/>
                    <a:p>
                      <a:pPr algn="l" fontAlgn="ctr"/>
                      <a:r>
                        <a:rPr lang="en-PH" sz="1100" b="1" i="0" u="none" strike="noStrike">
                          <a:solidFill>
                            <a:srgbClr val="000000"/>
                          </a:solidFill>
                          <a:effectLst/>
                          <a:latin typeface="Arial" panose="020B0604020202020204" pitchFamily="34" charset="0"/>
                        </a:rPr>
                        <a:t> </a:t>
                      </a:r>
                    </a:p>
                  </a:txBody>
                  <a:tcPr marL="4961" marR="4961" marT="49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1039309643"/>
                  </a:ext>
                </a:extLst>
              </a:tr>
              <a:tr h="152441">
                <a:tc gridSpan="5">
                  <a:txBody>
                    <a:bodyPr/>
                    <a:lstStyle/>
                    <a:p>
                      <a:pPr algn="l" fontAlgn="b"/>
                      <a:r>
                        <a:rPr lang="en-US" sz="1100" b="0" i="0" u="none" strike="noStrike">
                          <a:solidFill>
                            <a:srgbClr val="000000"/>
                          </a:solidFill>
                          <a:effectLst/>
                          <a:latin typeface="Arial" panose="020B0604020202020204" pitchFamily="34" charset="0"/>
                        </a:rPr>
                        <a:t>Description of the Service: Official certifications regarding student's enrolment, graduation, general</a:t>
                      </a:r>
                    </a:p>
                  </a:txBody>
                  <a:tcPr marL="4961" marR="4961" marT="496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425948791"/>
                  </a:ext>
                </a:extLst>
              </a:tr>
              <a:tr h="152441">
                <a:tc gridSpan="5">
                  <a:txBody>
                    <a:bodyPr/>
                    <a:lstStyle/>
                    <a:p>
                      <a:pPr algn="l" fontAlgn="b"/>
                      <a:r>
                        <a:rPr lang="en-US" sz="1100" b="0" i="0" u="none" strike="noStrike">
                          <a:solidFill>
                            <a:srgbClr val="000000"/>
                          </a:solidFill>
                          <a:effectLst/>
                          <a:latin typeface="Arial" panose="020B0604020202020204" pitchFamily="34" charset="0"/>
                        </a:rPr>
                        <a:t>weighted average, English as a medium of instruction, ID issuance, earned units, etc. are being issued</a:t>
                      </a:r>
                    </a:p>
                  </a:txBody>
                  <a:tcPr marL="4961" marR="4961" marT="496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1006759795"/>
                  </a:ext>
                </a:extLst>
              </a:tr>
              <a:tr h="152441">
                <a:tc gridSpan="5">
                  <a:txBody>
                    <a:bodyPr/>
                    <a:lstStyle/>
                    <a:p>
                      <a:pPr algn="l" fontAlgn="b"/>
                      <a:r>
                        <a:rPr lang="en-PH" sz="1100" b="0" i="0" u="none" strike="noStrike">
                          <a:solidFill>
                            <a:srgbClr val="000000"/>
                          </a:solidFill>
                          <a:effectLst/>
                          <a:latin typeface="Arial" panose="020B0604020202020204" pitchFamily="34" charset="0"/>
                        </a:rPr>
                        <a:t>by the office</a:t>
                      </a:r>
                    </a:p>
                  </a:txBody>
                  <a:tcPr marL="4961" marR="4961" marT="496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2025687588"/>
                  </a:ext>
                </a:extLst>
              </a:tr>
              <a:tr h="152441">
                <a:tc>
                  <a:txBody>
                    <a:bodyPr/>
                    <a:lstStyle/>
                    <a:p>
                      <a:pPr algn="l" fontAlgn="ctr"/>
                      <a:r>
                        <a:rPr lang="en-PH" sz="1100" b="1" i="0" u="none" strike="noStrike">
                          <a:solidFill>
                            <a:srgbClr val="FFFFFF"/>
                          </a:solidFill>
                          <a:effectLst/>
                          <a:latin typeface="Arial" panose="020B0604020202020204" pitchFamily="34" charset="0"/>
                        </a:rPr>
                        <a:t>Office or Division:</a:t>
                      </a:r>
                    </a:p>
                  </a:txBody>
                  <a:tcPr marL="4961" marR="4961" marT="49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ctr"/>
                      <a:r>
                        <a:rPr lang="en-PH" sz="1100" b="0" i="0" u="none" strike="noStrike">
                          <a:solidFill>
                            <a:srgbClr val="000000"/>
                          </a:solidFill>
                          <a:effectLst/>
                          <a:latin typeface="Arial" panose="020B0604020202020204" pitchFamily="34" charset="0"/>
                        </a:rPr>
                        <a:t>Registrar's Office</a:t>
                      </a:r>
                    </a:p>
                  </a:txBody>
                  <a:tcPr marL="4961" marR="4961" marT="49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2860757865"/>
                  </a:ext>
                </a:extLst>
              </a:tr>
              <a:tr h="152441">
                <a:tc>
                  <a:txBody>
                    <a:bodyPr/>
                    <a:lstStyle/>
                    <a:p>
                      <a:pPr algn="l" fontAlgn="ctr"/>
                      <a:r>
                        <a:rPr lang="en-PH" sz="1100" b="1" i="0" u="none" strike="noStrike">
                          <a:solidFill>
                            <a:srgbClr val="FFFFFF"/>
                          </a:solidFill>
                          <a:effectLst/>
                          <a:latin typeface="Arial" panose="020B0604020202020204" pitchFamily="34" charset="0"/>
                        </a:rPr>
                        <a:t>Classification:</a:t>
                      </a:r>
                    </a:p>
                  </a:txBody>
                  <a:tcPr marL="4961" marR="4961" marT="49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b"/>
                      <a:r>
                        <a:rPr lang="en-PH" sz="1100" b="0" i="0" u="none" strike="noStrike">
                          <a:solidFill>
                            <a:srgbClr val="000000"/>
                          </a:solidFill>
                          <a:effectLst/>
                          <a:latin typeface="Arial" panose="020B0604020202020204" pitchFamily="34" charset="0"/>
                        </a:rPr>
                        <a:t>Simple</a:t>
                      </a:r>
                    </a:p>
                  </a:txBody>
                  <a:tcPr marL="4961" marR="4961" marT="496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4133733093"/>
                  </a:ext>
                </a:extLst>
              </a:tr>
              <a:tr h="152441">
                <a:tc>
                  <a:txBody>
                    <a:bodyPr/>
                    <a:lstStyle/>
                    <a:p>
                      <a:pPr algn="l" fontAlgn="ctr"/>
                      <a:r>
                        <a:rPr lang="en-PH" sz="1100" b="1" i="0" u="none" strike="noStrike">
                          <a:solidFill>
                            <a:srgbClr val="FFFFFF"/>
                          </a:solidFill>
                          <a:effectLst/>
                          <a:latin typeface="Arial" panose="020B0604020202020204" pitchFamily="34" charset="0"/>
                        </a:rPr>
                        <a:t>Type of Transaction:</a:t>
                      </a:r>
                    </a:p>
                  </a:txBody>
                  <a:tcPr marL="4961" marR="4961" marT="49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ctr"/>
                      <a:r>
                        <a:rPr lang="en-PH" sz="1100" b="0" i="0" u="none" strike="noStrike">
                          <a:solidFill>
                            <a:srgbClr val="000000"/>
                          </a:solidFill>
                          <a:effectLst/>
                          <a:latin typeface="Arial" panose="020B0604020202020204" pitchFamily="34" charset="0"/>
                        </a:rPr>
                        <a:t>G2C-Government to Citizen</a:t>
                      </a:r>
                    </a:p>
                  </a:txBody>
                  <a:tcPr marL="4961" marR="4961" marT="49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1522094611"/>
                  </a:ext>
                </a:extLst>
              </a:tr>
              <a:tr h="152441">
                <a:tc>
                  <a:txBody>
                    <a:bodyPr/>
                    <a:lstStyle/>
                    <a:p>
                      <a:pPr algn="l" fontAlgn="ctr"/>
                      <a:r>
                        <a:rPr lang="en-PH" sz="1100" b="1" i="0" u="none" strike="noStrike">
                          <a:solidFill>
                            <a:srgbClr val="FFFFFF"/>
                          </a:solidFill>
                          <a:effectLst/>
                          <a:latin typeface="Arial" panose="020B0604020202020204" pitchFamily="34" charset="0"/>
                        </a:rPr>
                        <a:t>Who May Avail:</a:t>
                      </a:r>
                    </a:p>
                  </a:txBody>
                  <a:tcPr marL="4961" marR="4961" marT="49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ctr"/>
                      <a:r>
                        <a:rPr lang="en-US" sz="1100" b="0" i="0" u="none" strike="noStrike">
                          <a:solidFill>
                            <a:srgbClr val="000000"/>
                          </a:solidFill>
                          <a:effectLst/>
                          <a:latin typeface="Arial" panose="020B0604020202020204" pitchFamily="34" charset="0"/>
                        </a:rPr>
                        <a:t>All clients who has/had academic records in the university and with no liability</a:t>
                      </a:r>
                    </a:p>
                  </a:txBody>
                  <a:tcPr marL="4961" marR="4961" marT="49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4175931149"/>
                  </a:ext>
                </a:extLst>
              </a:tr>
              <a:tr h="152441">
                <a:tc>
                  <a:txBody>
                    <a:bodyPr/>
                    <a:lstStyle/>
                    <a:p>
                      <a:pPr algn="l" fontAlgn="ctr"/>
                      <a:r>
                        <a:rPr lang="en-PH" sz="1100" b="1" i="0" u="none" strike="noStrike">
                          <a:solidFill>
                            <a:srgbClr val="FFFFFF"/>
                          </a:solidFill>
                          <a:effectLst/>
                          <a:latin typeface="Arial" panose="020B0604020202020204" pitchFamily="34" charset="0"/>
                        </a:rPr>
                        <a:t> </a:t>
                      </a:r>
                    </a:p>
                  </a:txBody>
                  <a:tcPr marL="4961" marR="4961" marT="49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ctr"/>
                      <a:r>
                        <a:rPr lang="en-PH" sz="1100" b="0" i="0" u="none" strike="noStrike">
                          <a:solidFill>
                            <a:srgbClr val="000000"/>
                          </a:solidFill>
                          <a:effectLst/>
                          <a:latin typeface="Arial" panose="020B0604020202020204" pitchFamily="34" charset="0"/>
                        </a:rPr>
                        <a:t> </a:t>
                      </a:r>
                    </a:p>
                  </a:txBody>
                  <a:tcPr marL="4961" marR="4961" marT="49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3233037206"/>
                  </a:ext>
                </a:extLst>
              </a:tr>
              <a:tr h="152441">
                <a:tc gridSpan="2">
                  <a:txBody>
                    <a:bodyPr/>
                    <a:lstStyle/>
                    <a:p>
                      <a:pPr algn="ctr" fontAlgn="b"/>
                      <a:r>
                        <a:rPr lang="en-PH" sz="1100" b="1" i="0" u="none" strike="noStrike">
                          <a:solidFill>
                            <a:srgbClr val="FFFFFF"/>
                          </a:solidFill>
                          <a:effectLst/>
                          <a:latin typeface="Arial" panose="020B0604020202020204" pitchFamily="34" charset="0"/>
                        </a:rPr>
                        <a:t>CHECKLIST OF REQUIREMENTS</a:t>
                      </a:r>
                    </a:p>
                  </a:txBody>
                  <a:tcPr marL="4961" marR="4961" marT="496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hMerge="1">
                  <a:txBody>
                    <a:bodyPr/>
                    <a:lstStyle/>
                    <a:p>
                      <a:endParaRPr lang="en-PH"/>
                    </a:p>
                  </a:txBody>
                  <a:tcPr/>
                </a:tc>
                <a:tc gridSpan="3">
                  <a:txBody>
                    <a:bodyPr/>
                    <a:lstStyle/>
                    <a:p>
                      <a:pPr algn="ctr" fontAlgn="b"/>
                      <a:r>
                        <a:rPr lang="en-PH" sz="1100" b="1" i="0" u="none" strike="noStrike">
                          <a:solidFill>
                            <a:srgbClr val="FFFFFF"/>
                          </a:solidFill>
                          <a:effectLst/>
                          <a:latin typeface="Arial" panose="020B0604020202020204" pitchFamily="34" charset="0"/>
                        </a:rPr>
                        <a:t>WHERE TO SECURE</a:t>
                      </a:r>
                    </a:p>
                  </a:txBody>
                  <a:tcPr marL="4961" marR="4961" marT="496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2686507707"/>
                  </a:ext>
                </a:extLst>
              </a:tr>
              <a:tr h="152441">
                <a:tc gridSpan="2">
                  <a:txBody>
                    <a:bodyPr/>
                    <a:lstStyle/>
                    <a:p>
                      <a:pPr algn="l" fontAlgn="b"/>
                      <a:r>
                        <a:rPr lang="en-PH" sz="1100" b="0" i="0" u="none" strike="noStrike">
                          <a:solidFill>
                            <a:srgbClr val="000000"/>
                          </a:solidFill>
                          <a:effectLst/>
                          <a:latin typeface="Arial" panose="020B0604020202020204" pitchFamily="34" charset="0"/>
                        </a:rPr>
                        <a:t>Official Receipt</a:t>
                      </a:r>
                    </a:p>
                  </a:txBody>
                  <a:tcPr marL="4961" marR="4961" marT="496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gridSpan="3">
                  <a:txBody>
                    <a:bodyPr/>
                    <a:lstStyle/>
                    <a:p>
                      <a:pPr algn="l" fontAlgn="b"/>
                      <a:r>
                        <a:rPr lang="en-PH" sz="1100" b="0" i="0" u="none" strike="noStrike">
                          <a:solidFill>
                            <a:srgbClr val="000000"/>
                          </a:solidFill>
                          <a:effectLst/>
                          <a:latin typeface="Arial" panose="020B0604020202020204" pitchFamily="34" charset="0"/>
                        </a:rPr>
                        <a:t>Cashier's Office</a:t>
                      </a:r>
                    </a:p>
                  </a:txBody>
                  <a:tcPr marL="4961" marR="4961" marT="496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3114992584"/>
                  </a:ext>
                </a:extLst>
              </a:tr>
              <a:tr h="152441">
                <a:tc gridSpan="2">
                  <a:txBody>
                    <a:bodyPr/>
                    <a:lstStyle/>
                    <a:p>
                      <a:pPr algn="l" fontAlgn="b"/>
                      <a:r>
                        <a:rPr lang="it-IT" sz="1100" b="0" i="0" u="none" strike="noStrike">
                          <a:solidFill>
                            <a:srgbClr val="000000"/>
                          </a:solidFill>
                          <a:effectLst/>
                          <a:latin typeface="Arial" panose="020B0604020202020204" pitchFamily="34" charset="0"/>
                        </a:rPr>
                        <a:t>2 Documentary Stamps per certification</a:t>
                      </a:r>
                    </a:p>
                  </a:txBody>
                  <a:tcPr marL="4961" marR="4961" marT="496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gridSpan="3">
                  <a:txBody>
                    <a:bodyPr/>
                    <a:lstStyle/>
                    <a:p>
                      <a:pPr algn="l" fontAlgn="b"/>
                      <a:r>
                        <a:rPr lang="en-PH" sz="1100" b="0" i="0" u="none" strike="noStrike">
                          <a:solidFill>
                            <a:srgbClr val="000000"/>
                          </a:solidFill>
                          <a:effectLst/>
                          <a:latin typeface="Arial" panose="020B0604020202020204" pitchFamily="34" charset="0"/>
                        </a:rPr>
                        <a:t>Bureau of Internal Revenue</a:t>
                      </a:r>
                    </a:p>
                  </a:txBody>
                  <a:tcPr marL="4961" marR="4961" marT="496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1974723202"/>
                  </a:ext>
                </a:extLst>
              </a:tr>
              <a:tr h="606521">
                <a:tc gridSpan="2">
                  <a:txBody>
                    <a:bodyPr/>
                    <a:lstStyle/>
                    <a:p>
                      <a:pPr algn="l" fontAlgn="ctr"/>
                      <a:r>
                        <a:rPr lang="en-US" sz="1100" b="0" i="0" u="none" strike="noStrike">
                          <a:solidFill>
                            <a:srgbClr val="000000"/>
                          </a:solidFill>
                          <a:effectLst/>
                          <a:latin typeface="Arial" panose="020B0604020202020204" pitchFamily="34" charset="0"/>
                        </a:rPr>
                        <a:t>Conditional Requirement:                                                     Authorization Letter, Identification Card of the Representative and copy of Identification Card of the Owner of requested documents upon releasing the document</a:t>
                      </a:r>
                    </a:p>
                  </a:txBody>
                  <a:tcPr marL="4961" marR="4961" marT="49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gridSpan="3">
                  <a:txBody>
                    <a:bodyPr/>
                    <a:lstStyle/>
                    <a:p>
                      <a:pPr algn="l" fontAlgn="ctr"/>
                      <a:r>
                        <a:rPr lang="en-PH" sz="1100" b="0" i="0" u="none" strike="noStrike">
                          <a:solidFill>
                            <a:srgbClr val="000000"/>
                          </a:solidFill>
                          <a:effectLst/>
                          <a:latin typeface="Arial" panose="020B0604020202020204" pitchFamily="34" charset="0"/>
                        </a:rPr>
                        <a:t>Client</a:t>
                      </a:r>
                    </a:p>
                  </a:txBody>
                  <a:tcPr marL="4961" marR="4961" marT="49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893404025"/>
                  </a:ext>
                </a:extLst>
              </a:tr>
              <a:tr h="448154">
                <a:tc gridSpan="2">
                  <a:txBody>
                    <a:bodyPr/>
                    <a:lstStyle/>
                    <a:p>
                      <a:pPr algn="l" fontAlgn="ctr"/>
                      <a:r>
                        <a:rPr lang="en-US" sz="1100" b="0" i="0" u="none" strike="noStrike">
                          <a:solidFill>
                            <a:srgbClr val="000000"/>
                          </a:solidFill>
                          <a:effectLst/>
                          <a:latin typeface="Arial" panose="020B0604020202020204" pitchFamily="34" charset="0"/>
                        </a:rPr>
                        <a:t>PSA Birth Certificate for clients whose graduate records are in the year 2006 and below and for clients who had correction of name</a:t>
                      </a:r>
                    </a:p>
                  </a:txBody>
                  <a:tcPr marL="4961" marR="4961" marT="49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gridSpan="3">
                  <a:txBody>
                    <a:bodyPr/>
                    <a:lstStyle/>
                    <a:p>
                      <a:pPr algn="l" fontAlgn="ctr"/>
                      <a:r>
                        <a:rPr lang="en-PH" sz="1100" b="0" i="0" u="none" strike="noStrike">
                          <a:solidFill>
                            <a:srgbClr val="000000"/>
                          </a:solidFill>
                          <a:effectLst/>
                          <a:latin typeface="Arial" panose="020B0604020202020204" pitchFamily="34" charset="0"/>
                        </a:rPr>
                        <a:t>Philippine Statistical Authority</a:t>
                      </a:r>
                    </a:p>
                  </a:txBody>
                  <a:tcPr marL="4961" marR="4961" marT="49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325706438"/>
                  </a:ext>
                </a:extLst>
              </a:tr>
              <a:tr h="300297">
                <a:tc>
                  <a:txBody>
                    <a:bodyPr/>
                    <a:lstStyle/>
                    <a:p>
                      <a:pPr algn="ctr" fontAlgn="ctr"/>
                      <a:r>
                        <a:rPr lang="en-PH" sz="1100" b="1" i="0" u="none" strike="noStrike">
                          <a:solidFill>
                            <a:srgbClr val="FFFFFF"/>
                          </a:solidFill>
                          <a:effectLst/>
                          <a:latin typeface="Arial" panose="020B0604020202020204" pitchFamily="34" charset="0"/>
                        </a:rPr>
                        <a:t>CLIENT STEPS</a:t>
                      </a:r>
                    </a:p>
                  </a:txBody>
                  <a:tcPr marL="4961" marR="4961" marT="49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PH" sz="1100" b="1" i="0" u="none" strike="noStrike">
                          <a:solidFill>
                            <a:srgbClr val="FFFFFF"/>
                          </a:solidFill>
                          <a:effectLst/>
                          <a:latin typeface="Arial" panose="020B0604020202020204" pitchFamily="34" charset="0"/>
                        </a:rPr>
                        <a:t>AGENCY ACTION</a:t>
                      </a:r>
                    </a:p>
                  </a:txBody>
                  <a:tcPr marL="4961" marR="4961" marT="49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PH" sz="1100" b="1" i="0" u="none" strike="noStrike">
                          <a:solidFill>
                            <a:srgbClr val="FFFFFF"/>
                          </a:solidFill>
                          <a:effectLst/>
                          <a:latin typeface="Arial" panose="020B0604020202020204" pitchFamily="34" charset="0"/>
                        </a:rPr>
                        <a:t>FEES TO  BE PAID</a:t>
                      </a:r>
                    </a:p>
                  </a:txBody>
                  <a:tcPr marL="4961" marR="4961" marT="49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PH" sz="1100" b="1" i="0" u="none" strike="noStrike">
                          <a:solidFill>
                            <a:srgbClr val="FFFFFF"/>
                          </a:solidFill>
                          <a:effectLst/>
                          <a:latin typeface="Arial" panose="020B0604020202020204" pitchFamily="34" charset="0"/>
                        </a:rPr>
                        <a:t>PROCESSING TIME</a:t>
                      </a:r>
                    </a:p>
                  </a:txBody>
                  <a:tcPr marL="4961" marR="4961" marT="49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PH" sz="1100" b="1" i="0" u="none" strike="noStrike">
                          <a:solidFill>
                            <a:srgbClr val="FFFFFF"/>
                          </a:solidFill>
                          <a:effectLst/>
                          <a:latin typeface="Arial" panose="020B0604020202020204" pitchFamily="34" charset="0"/>
                        </a:rPr>
                        <a:t>PERSON RESPONSIBLE</a:t>
                      </a:r>
                    </a:p>
                  </a:txBody>
                  <a:tcPr marL="4961" marR="4961" marT="49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3988006300"/>
                  </a:ext>
                </a:extLst>
              </a:tr>
              <a:tr h="404348">
                <a:tc>
                  <a:txBody>
                    <a:bodyPr/>
                    <a:lstStyle/>
                    <a:p>
                      <a:pPr algn="l" fontAlgn="ctr"/>
                      <a:r>
                        <a:rPr lang="en-US" sz="1100" b="0" i="0" u="none" strike="noStrike">
                          <a:solidFill>
                            <a:srgbClr val="000000"/>
                          </a:solidFill>
                          <a:effectLst/>
                          <a:latin typeface="Arial" panose="020B0604020202020204" pitchFamily="34" charset="0"/>
                        </a:rPr>
                        <a:t>1. State the kind of certification to be requested</a:t>
                      </a:r>
                    </a:p>
                  </a:txBody>
                  <a:tcPr marL="4961" marR="4961" marT="49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100" b="0" i="0" u="none" strike="noStrike">
                          <a:solidFill>
                            <a:srgbClr val="000000"/>
                          </a:solidFill>
                          <a:effectLst/>
                          <a:latin typeface="Arial" panose="020B0604020202020204" pitchFamily="34" charset="0"/>
                        </a:rPr>
                        <a:t>Asks the client about the kind of certification to be requested</a:t>
                      </a:r>
                    </a:p>
                  </a:txBody>
                  <a:tcPr marL="4961" marR="4961" marT="49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100" b="0" i="0" u="none" strike="noStrike">
                          <a:solidFill>
                            <a:srgbClr val="000000"/>
                          </a:solidFill>
                          <a:effectLst/>
                          <a:latin typeface="Arial" panose="020B0604020202020204" pitchFamily="34" charset="0"/>
                        </a:rPr>
                        <a:t>None</a:t>
                      </a:r>
                    </a:p>
                  </a:txBody>
                  <a:tcPr marL="4961" marR="4961" marT="49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100" b="0" i="0" u="none" strike="noStrike">
                          <a:solidFill>
                            <a:srgbClr val="000000"/>
                          </a:solidFill>
                          <a:effectLst/>
                          <a:latin typeface="Arial" panose="020B0604020202020204" pitchFamily="34" charset="0"/>
                        </a:rPr>
                        <a:t>2 minutes</a:t>
                      </a:r>
                    </a:p>
                  </a:txBody>
                  <a:tcPr marL="4961" marR="4961" marT="49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100" b="0" i="0" u="none" strike="noStrike">
                          <a:solidFill>
                            <a:srgbClr val="000000"/>
                          </a:solidFill>
                          <a:effectLst/>
                          <a:latin typeface="Arial" panose="020B0604020202020204" pitchFamily="34" charset="0"/>
                        </a:rPr>
                        <a:t>Registrar's Staff</a:t>
                      </a:r>
                    </a:p>
                  </a:txBody>
                  <a:tcPr marL="4961" marR="4961" marT="49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62485349"/>
                  </a:ext>
                </a:extLst>
              </a:tr>
              <a:tr h="743867">
                <a:tc>
                  <a:txBody>
                    <a:bodyPr/>
                    <a:lstStyle/>
                    <a:p>
                      <a:pPr algn="l" fontAlgn="ctr"/>
                      <a:r>
                        <a:rPr lang="en-US" sz="1100" b="0" i="0" u="none" strike="noStrike">
                          <a:solidFill>
                            <a:srgbClr val="000000"/>
                          </a:solidFill>
                          <a:effectLst/>
                          <a:latin typeface="Arial" panose="020B0604020202020204" pitchFamily="34" charset="0"/>
                        </a:rPr>
                        <a:t>2. Secure Request Slip Form</a:t>
                      </a:r>
                    </a:p>
                  </a:txBody>
                  <a:tcPr marL="4961" marR="4961" marT="49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100" b="0" i="0" u="none" strike="noStrike">
                          <a:solidFill>
                            <a:srgbClr val="000000"/>
                          </a:solidFill>
                          <a:effectLst/>
                          <a:latin typeface="Arial" panose="020B0604020202020204" pitchFamily="34" charset="0"/>
                        </a:rPr>
                        <a:t>Check if the client has liability posted in his/her account                            Issue Request Slip Form and explain to the client how to fill up the form</a:t>
                      </a:r>
                    </a:p>
                  </a:txBody>
                  <a:tcPr marL="4961" marR="4961" marT="49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100" b="0" i="0" u="none" strike="noStrike">
                          <a:solidFill>
                            <a:srgbClr val="000000"/>
                          </a:solidFill>
                          <a:effectLst/>
                          <a:latin typeface="Arial" panose="020B0604020202020204" pitchFamily="34" charset="0"/>
                        </a:rPr>
                        <a:t>None</a:t>
                      </a:r>
                    </a:p>
                  </a:txBody>
                  <a:tcPr marL="4961" marR="4961" marT="49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100" b="0" i="0" u="none" strike="noStrike">
                          <a:solidFill>
                            <a:srgbClr val="000000"/>
                          </a:solidFill>
                          <a:effectLst/>
                          <a:latin typeface="Arial" panose="020B0604020202020204" pitchFamily="34" charset="0"/>
                        </a:rPr>
                        <a:t>3 minutes</a:t>
                      </a:r>
                    </a:p>
                  </a:txBody>
                  <a:tcPr marL="4961" marR="4961" marT="49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100" b="0" i="0" u="none" strike="noStrike">
                          <a:solidFill>
                            <a:srgbClr val="000000"/>
                          </a:solidFill>
                          <a:effectLst/>
                          <a:latin typeface="Arial" panose="020B0604020202020204" pitchFamily="34" charset="0"/>
                        </a:rPr>
                        <a:t>Registrar's Staff</a:t>
                      </a:r>
                    </a:p>
                  </a:txBody>
                  <a:tcPr marL="4961" marR="4961" marT="49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28841694"/>
                  </a:ext>
                </a:extLst>
              </a:tr>
              <a:tr h="337629">
                <a:tc>
                  <a:txBody>
                    <a:bodyPr/>
                    <a:lstStyle/>
                    <a:p>
                      <a:pPr algn="l" fontAlgn="ctr"/>
                      <a:r>
                        <a:rPr lang="en-US" sz="1100" b="0" i="0" u="none" strike="noStrike">
                          <a:solidFill>
                            <a:srgbClr val="000000"/>
                          </a:solidFill>
                          <a:effectLst/>
                          <a:latin typeface="Arial" panose="020B0604020202020204" pitchFamily="34" charset="0"/>
                        </a:rPr>
                        <a:t>3. Fill-up Request Slip Form</a:t>
                      </a:r>
                    </a:p>
                  </a:txBody>
                  <a:tcPr marL="4961" marR="4961" marT="49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100" b="0" i="0" u="none" strike="noStrike">
                          <a:solidFill>
                            <a:srgbClr val="000000"/>
                          </a:solidFill>
                          <a:effectLst/>
                          <a:latin typeface="Arial" panose="020B0604020202020204" pitchFamily="34" charset="0"/>
                        </a:rPr>
                        <a:t>Guide the client in filling up the form</a:t>
                      </a:r>
                    </a:p>
                  </a:txBody>
                  <a:tcPr marL="4961" marR="4961" marT="49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100" b="0" i="0" u="none" strike="noStrike">
                          <a:solidFill>
                            <a:srgbClr val="000000"/>
                          </a:solidFill>
                          <a:effectLst/>
                          <a:latin typeface="Arial" panose="020B0604020202020204" pitchFamily="34" charset="0"/>
                        </a:rPr>
                        <a:t>None</a:t>
                      </a:r>
                    </a:p>
                  </a:txBody>
                  <a:tcPr marL="4961" marR="4961" marT="49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100" b="0" i="0" u="none" strike="noStrike">
                          <a:solidFill>
                            <a:srgbClr val="000000"/>
                          </a:solidFill>
                          <a:effectLst/>
                          <a:latin typeface="Arial" panose="020B0604020202020204" pitchFamily="34" charset="0"/>
                        </a:rPr>
                        <a:t>5 minutes</a:t>
                      </a:r>
                    </a:p>
                  </a:txBody>
                  <a:tcPr marL="4961" marR="4961" marT="49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100" b="0" i="0" u="none" strike="noStrike">
                          <a:solidFill>
                            <a:srgbClr val="000000"/>
                          </a:solidFill>
                          <a:effectLst/>
                          <a:latin typeface="Arial" panose="020B0604020202020204" pitchFamily="34" charset="0"/>
                        </a:rPr>
                        <a:t>Registrar's Staff</a:t>
                      </a:r>
                    </a:p>
                  </a:txBody>
                  <a:tcPr marL="4961" marR="4961" marT="49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80333044"/>
                  </a:ext>
                </a:extLst>
              </a:tr>
              <a:tr h="471401">
                <a:tc>
                  <a:txBody>
                    <a:bodyPr/>
                    <a:lstStyle/>
                    <a:p>
                      <a:pPr algn="l" fontAlgn="ctr"/>
                      <a:r>
                        <a:rPr lang="en-US" sz="1100" b="0" i="0" u="none" strike="noStrike">
                          <a:solidFill>
                            <a:srgbClr val="000000"/>
                          </a:solidFill>
                          <a:effectLst/>
                          <a:latin typeface="Arial" panose="020B0604020202020204" pitchFamily="34" charset="0"/>
                        </a:rPr>
                        <a:t>4. Proceed to Assessment Office for clearance </a:t>
                      </a:r>
                    </a:p>
                  </a:txBody>
                  <a:tcPr marL="4961" marR="4961" marT="49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100" b="0" i="0" u="none" strike="noStrike">
                          <a:solidFill>
                            <a:srgbClr val="000000"/>
                          </a:solidFill>
                          <a:effectLst/>
                          <a:latin typeface="Arial" panose="020B0604020202020204" pitchFamily="34" charset="0"/>
                        </a:rPr>
                        <a:t>Checks the client's record for any financial accountability</a:t>
                      </a:r>
                    </a:p>
                  </a:txBody>
                  <a:tcPr marL="4961" marR="4961" marT="49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100" b="0" i="0" u="none" strike="noStrike">
                          <a:solidFill>
                            <a:srgbClr val="000000"/>
                          </a:solidFill>
                          <a:effectLst/>
                          <a:latin typeface="Arial" panose="020B0604020202020204" pitchFamily="34" charset="0"/>
                        </a:rPr>
                        <a:t>None</a:t>
                      </a:r>
                    </a:p>
                  </a:txBody>
                  <a:tcPr marL="4961" marR="4961" marT="49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100" b="0" i="0" u="none" strike="noStrike">
                          <a:solidFill>
                            <a:srgbClr val="000000"/>
                          </a:solidFill>
                          <a:effectLst/>
                          <a:latin typeface="Arial" panose="020B0604020202020204" pitchFamily="34" charset="0"/>
                        </a:rPr>
                        <a:t>5 minutes</a:t>
                      </a:r>
                    </a:p>
                  </a:txBody>
                  <a:tcPr marL="4961" marR="4961" marT="49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100" b="0" i="0" u="none" strike="noStrike">
                          <a:solidFill>
                            <a:srgbClr val="000000"/>
                          </a:solidFill>
                          <a:effectLst/>
                          <a:latin typeface="Arial" panose="020B0604020202020204" pitchFamily="34" charset="0"/>
                        </a:rPr>
                        <a:t>Assessment Office's Staff</a:t>
                      </a:r>
                    </a:p>
                  </a:txBody>
                  <a:tcPr marL="4961" marR="4961" marT="49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89133690"/>
                  </a:ext>
                </a:extLst>
              </a:tr>
              <a:tr h="673576">
                <a:tc>
                  <a:txBody>
                    <a:bodyPr/>
                    <a:lstStyle/>
                    <a:p>
                      <a:pPr algn="l" fontAlgn="ctr"/>
                      <a:r>
                        <a:rPr lang="en-US" sz="1100" b="0" i="0" u="none" strike="noStrike">
                          <a:solidFill>
                            <a:srgbClr val="000000"/>
                          </a:solidFill>
                          <a:effectLst/>
                          <a:latin typeface="Arial" panose="020B0604020202020204" pitchFamily="34" charset="0"/>
                        </a:rPr>
                        <a:t>5. Proceed to the Cashier's Office</a:t>
                      </a:r>
                    </a:p>
                  </a:txBody>
                  <a:tcPr marL="4961" marR="4961" marT="49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100" b="0" i="0" u="none" strike="noStrike">
                          <a:solidFill>
                            <a:srgbClr val="000000"/>
                          </a:solidFill>
                          <a:effectLst/>
                          <a:latin typeface="Arial" panose="020B0604020202020204" pitchFamily="34" charset="0"/>
                        </a:rPr>
                        <a:t>Receive payment and issue Official Receipt on the requested document</a:t>
                      </a:r>
                    </a:p>
                  </a:txBody>
                  <a:tcPr marL="4961" marR="4961" marT="49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100" b="0" i="0" u="none" strike="noStrike">
                          <a:solidFill>
                            <a:srgbClr val="000000"/>
                          </a:solidFill>
                          <a:effectLst/>
                          <a:latin typeface="Arial" panose="020B0604020202020204" pitchFamily="34" charset="0"/>
                        </a:rPr>
                        <a:t>Php 30.00 per certification </a:t>
                      </a:r>
                    </a:p>
                  </a:txBody>
                  <a:tcPr marL="4961" marR="4961" marT="49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100" b="0" i="0" u="none" strike="noStrike">
                          <a:solidFill>
                            <a:srgbClr val="000000"/>
                          </a:solidFill>
                          <a:effectLst/>
                          <a:latin typeface="Arial" panose="020B0604020202020204" pitchFamily="34" charset="0"/>
                        </a:rPr>
                        <a:t>1 minute</a:t>
                      </a:r>
                    </a:p>
                  </a:txBody>
                  <a:tcPr marL="4961" marR="4961" marT="49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100" b="0" i="0" u="none" strike="noStrike">
                          <a:solidFill>
                            <a:srgbClr val="000000"/>
                          </a:solidFill>
                          <a:effectLst/>
                          <a:latin typeface="Arial" panose="020B0604020202020204" pitchFamily="34" charset="0"/>
                        </a:rPr>
                        <a:t>Cashiering Office's Staff</a:t>
                      </a:r>
                    </a:p>
                  </a:txBody>
                  <a:tcPr marL="4961" marR="4961" marT="49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95673634"/>
                  </a:ext>
                </a:extLst>
              </a:tr>
              <a:tr h="891724">
                <a:tc>
                  <a:txBody>
                    <a:bodyPr/>
                    <a:lstStyle/>
                    <a:p>
                      <a:pPr algn="l" fontAlgn="ctr"/>
                      <a:r>
                        <a:rPr lang="en-US" sz="1100" b="0" i="0" u="none" strike="noStrike">
                          <a:solidFill>
                            <a:srgbClr val="000000"/>
                          </a:solidFill>
                          <a:effectLst/>
                          <a:latin typeface="Arial" panose="020B0604020202020204" pitchFamily="34" charset="0"/>
                        </a:rPr>
                        <a:t>6. Proceed to the Registrar's Office to file the request</a:t>
                      </a:r>
                    </a:p>
                  </a:txBody>
                  <a:tcPr marL="4961" marR="4961" marT="49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100" b="0" i="0" u="none" strike="noStrike">
                          <a:solidFill>
                            <a:srgbClr val="000000"/>
                          </a:solidFill>
                          <a:effectLst/>
                          <a:latin typeface="Arial" panose="020B0604020202020204" pitchFamily="34" charset="0"/>
                        </a:rPr>
                        <a:t>Record the request details in the logbook and process the requested certification/s (Processing time depends on the availability and accessibility of client's records)</a:t>
                      </a:r>
                    </a:p>
                  </a:txBody>
                  <a:tcPr marL="4961" marR="4961" marT="49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100" b="0" i="0" u="none" strike="noStrike">
                          <a:solidFill>
                            <a:srgbClr val="000000"/>
                          </a:solidFill>
                          <a:effectLst/>
                          <a:latin typeface="Arial" panose="020B0604020202020204" pitchFamily="34" charset="0"/>
                        </a:rPr>
                        <a:t>None</a:t>
                      </a:r>
                    </a:p>
                  </a:txBody>
                  <a:tcPr marL="4961" marR="4961" marT="49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100" b="0" i="0" u="none" strike="noStrike">
                          <a:solidFill>
                            <a:srgbClr val="000000"/>
                          </a:solidFill>
                          <a:effectLst/>
                          <a:latin typeface="Arial" panose="020B0604020202020204" pitchFamily="34" charset="0"/>
                        </a:rPr>
                        <a:t>2 hours</a:t>
                      </a:r>
                    </a:p>
                  </a:txBody>
                  <a:tcPr marL="4961" marR="4961" marT="49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100" b="0" i="0" u="none" strike="noStrike">
                          <a:solidFill>
                            <a:srgbClr val="000000"/>
                          </a:solidFill>
                          <a:effectLst/>
                          <a:latin typeface="Arial" panose="020B0604020202020204" pitchFamily="34" charset="0"/>
                        </a:rPr>
                        <a:t>Registrar's Staff</a:t>
                      </a:r>
                    </a:p>
                  </a:txBody>
                  <a:tcPr marL="4961" marR="4961" marT="49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39033933"/>
                  </a:ext>
                </a:extLst>
              </a:tr>
              <a:tr h="386873">
                <a:tc>
                  <a:txBody>
                    <a:bodyPr/>
                    <a:lstStyle/>
                    <a:p>
                      <a:pPr algn="l" fontAlgn="ctr"/>
                      <a:r>
                        <a:rPr lang="en-PH" sz="1100" b="0" i="0" u="none" strike="noStrike">
                          <a:solidFill>
                            <a:srgbClr val="000000"/>
                          </a:solidFill>
                          <a:effectLst/>
                          <a:latin typeface="Arial" panose="020B0604020202020204" pitchFamily="34" charset="0"/>
                        </a:rPr>
                        <a:t> </a:t>
                      </a:r>
                    </a:p>
                  </a:txBody>
                  <a:tcPr marL="4961" marR="4961" marT="49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100" b="0" i="0" u="none" strike="noStrike">
                          <a:solidFill>
                            <a:srgbClr val="000000"/>
                          </a:solidFill>
                          <a:effectLst/>
                          <a:latin typeface="Arial" panose="020B0604020202020204" pitchFamily="34" charset="0"/>
                        </a:rPr>
                        <a:t>University Registrar/Campus Head for Registrar checks and approve the processed documents</a:t>
                      </a:r>
                    </a:p>
                  </a:txBody>
                  <a:tcPr marL="4961" marR="4961" marT="49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100" b="0" i="0" u="none" strike="noStrike">
                          <a:solidFill>
                            <a:srgbClr val="000000"/>
                          </a:solidFill>
                          <a:effectLst/>
                          <a:latin typeface="Arial" panose="020B0604020202020204" pitchFamily="34" charset="0"/>
                        </a:rPr>
                        <a:t>None</a:t>
                      </a:r>
                    </a:p>
                  </a:txBody>
                  <a:tcPr marL="4961" marR="4961" marT="49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100" b="0" i="0" u="none" strike="noStrike">
                          <a:solidFill>
                            <a:srgbClr val="000000"/>
                          </a:solidFill>
                          <a:effectLst/>
                          <a:latin typeface="Arial" panose="020B0604020202020204" pitchFamily="34" charset="0"/>
                        </a:rPr>
                        <a:t>10 minutes</a:t>
                      </a:r>
                    </a:p>
                  </a:txBody>
                  <a:tcPr marL="4961" marR="4961" marT="49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100" b="0" i="0" u="none" strike="noStrike">
                          <a:solidFill>
                            <a:srgbClr val="000000"/>
                          </a:solidFill>
                          <a:effectLst/>
                          <a:latin typeface="Arial" panose="020B0604020202020204" pitchFamily="34" charset="0"/>
                        </a:rPr>
                        <a:t>University Registrar/Registrar Head</a:t>
                      </a:r>
                    </a:p>
                  </a:txBody>
                  <a:tcPr marL="4961" marR="4961" marT="49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4340286"/>
                  </a:ext>
                </a:extLst>
              </a:tr>
              <a:tr h="631882">
                <a:tc>
                  <a:txBody>
                    <a:bodyPr/>
                    <a:lstStyle/>
                    <a:p>
                      <a:pPr algn="l" fontAlgn="ctr"/>
                      <a:r>
                        <a:rPr lang="en-US" sz="1100" b="0" i="0" u="none" strike="noStrike">
                          <a:solidFill>
                            <a:srgbClr val="000000"/>
                          </a:solidFill>
                          <a:effectLst/>
                          <a:latin typeface="Arial" panose="020B0604020202020204" pitchFamily="34" charset="0"/>
                        </a:rPr>
                        <a:t>6. Sign in the Logbook and receive the requested documents</a:t>
                      </a:r>
                    </a:p>
                  </a:txBody>
                  <a:tcPr marL="4961" marR="4961" marT="49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100" b="0" i="0" u="none" strike="noStrike" dirty="0">
                          <a:solidFill>
                            <a:srgbClr val="000000"/>
                          </a:solidFill>
                          <a:effectLst/>
                          <a:latin typeface="Arial" panose="020B0604020202020204" pitchFamily="34" charset="0"/>
                        </a:rPr>
                        <a:t>Instructs the client to verify the accuracy of the prepared certification                              Affix documentary stamps and dry seal in each copy of certification                                         Instruct the client to sign in the logbook for releasing the documents</a:t>
                      </a:r>
                    </a:p>
                  </a:txBody>
                  <a:tcPr marL="4961" marR="4961" marT="49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100" b="0" i="0" u="none" strike="noStrike" dirty="0">
                          <a:solidFill>
                            <a:srgbClr val="000000"/>
                          </a:solidFill>
                          <a:effectLst/>
                          <a:latin typeface="Arial" panose="020B0604020202020204" pitchFamily="34" charset="0"/>
                        </a:rPr>
                        <a:t>None</a:t>
                      </a:r>
                    </a:p>
                  </a:txBody>
                  <a:tcPr marL="4961" marR="4961" marT="49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100" b="0" i="0" u="none" strike="noStrike">
                          <a:solidFill>
                            <a:srgbClr val="000000"/>
                          </a:solidFill>
                          <a:effectLst/>
                          <a:latin typeface="Arial" panose="020B0604020202020204" pitchFamily="34" charset="0"/>
                        </a:rPr>
                        <a:t>5 minutes</a:t>
                      </a:r>
                    </a:p>
                  </a:txBody>
                  <a:tcPr marL="4961" marR="4961" marT="49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100" b="0" i="0" u="none" strike="noStrike">
                          <a:solidFill>
                            <a:srgbClr val="000000"/>
                          </a:solidFill>
                          <a:effectLst/>
                          <a:latin typeface="Arial" panose="020B0604020202020204" pitchFamily="34" charset="0"/>
                        </a:rPr>
                        <a:t>Registrar's Staff</a:t>
                      </a:r>
                    </a:p>
                  </a:txBody>
                  <a:tcPr marL="4961" marR="4961" marT="49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59905586"/>
                  </a:ext>
                </a:extLst>
              </a:tr>
              <a:tr h="97682">
                <a:tc gridSpan="2">
                  <a:txBody>
                    <a:bodyPr/>
                    <a:lstStyle/>
                    <a:p>
                      <a:pPr algn="r" fontAlgn="t"/>
                      <a:r>
                        <a:rPr lang="en-PH" sz="1100" b="1" i="0" u="none" strike="noStrike">
                          <a:solidFill>
                            <a:srgbClr val="000000"/>
                          </a:solidFill>
                          <a:effectLst/>
                          <a:latin typeface="Arial" panose="020B0604020202020204" pitchFamily="34" charset="0"/>
                        </a:rPr>
                        <a:t>TOTAL:</a:t>
                      </a:r>
                    </a:p>
                  </a:txBody>
                  <a:tcPr marL="4961" marR="4961" marT="496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a:txBody>
                    <a:bodyPr/>
                    <a:lstStyle/>
                    <a:p>
                      <a:pPr algn="ctr" fontAlgn="t"/>
                      <a:r>
                        <a:rPr lang="en-PH" sz="1100" b="0" i="0" u="none" strike="noStrike">
                          <a:solidFill>
                            <a:srgbClr val="000000"/>
                          </a:solidFill>
                          <a:effectLst/>
                          <a:latin typeface="Arial" panose="020B0604020202020204" pitchFamily="34" charset="0"/>
                        </a:rPr>
                        <a:t> </a:t>
                      </a:r>
                    </a:p>
                  </a:txBody>
                  <a:tcPr marL="4961" marR="4961" marT="496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100" b="0" i="0" u="none" strike="noStrike">
                          <a:solidFill>
                            <a:srgbClr val="000000"/>
                          </a:solidFill>
                          <a:effectLst/>
                          <a:latin typeface="Arial" panose="020B0604020202020204" pitchFamily="34" charset="0"/>
                        </a:rPr>
                        <a:t>3 hours</a:t>
                      </a:r>
                    </a:p>
                  </a:txBody>
                  <a:tcPr marL="4961" marR="4961" marT="49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100" b="0" i="0" u="none" strike="noStrike" dirty="0">
                          <a:solidFill>
                            <a:srgbClr val="000000"/>
                          </a:solidFill>
                          <a:effectLst/>
                          <a:latin typeface="Arial" panose="020B0604020202020204" pitchFamily="34" charset="0"/>
                        </a:rPr>
                        <a:t> </a:t>
                      </a:r>
                    </a:p>
                  </a:txBody>
                  <a:tcPr marL="4961" marR="4961" marT="496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20659542"/>
                  </a:ext>
                </a:extLst>
              </a:tr>
            </a:tbl>
          </a:graphicData>
        </a:graphic>
      </p:graphicFrame>
    </p:spTree>
    <p:extLst>
      <p:ext uri="{BB962C8B-B14F-4D97-AF65-F5344CB8AC3E}">
        <p14:creationId xmlns:p14="http://schemas.microsoft.com/office/powerpoint/2010/main" val="28563901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1C4DA55-EEED-4FE0-9322-6FB472470314}"/>
              </a:ext>
            </a:extLst>
          </p:cNvPr>
          <p:cNvSpPr/>
          <p:nvPr/>
        </p:nvSpPr>
        <p:spPr>
          <a:xfrm>
            <a:off x="0" y="0"/>
            <a:ext cx="7772400" cy="11887199"/>
          </a:xfrm>
          <a:prstGeom prst="rect">
            <a:avLst/>
          </a:prstGeom>
          <a:blipFill dpi="0" rotWithShape="1">
            <a:blip r:embed="rId3">
              <a:alphaModFix amt="33000"/>
              <a:extLst>
                <a:ext uri="{96DAC541-7B7A-43D3-8B79-37D633B846F1}">
                  <asvg:svgBlip xmlns:asvg="http://schemas.microsoft.com/office/drawing/2016/SVG/main" r:embed="rId4"/>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5">
                  <a:alphaModFix amt="24000"/>
                </a:blip>
                <a:srcRect/>
                <a:stretch>
                  <a:fillRect/>
                </a:stretch>
              </a:blipFill>
            </a:endParaRPr>
          </a:p>
        </p:txBody>
      </p:sp>
      <p:graphicFrame>
        <p:nvGraphicFramePr>
          <p:cNvPr id="3" name="Table 2">
            <a:extLst>
              <a:ext uri="{FF2B5EF4-FFF2-40B4-BE49-F238E27FC236}">
                <a16:creationId xmlns:a16="http://schemas.microsoft.com/office/drawing/2014/main" id="{C0D79AAC-18F6-45AC-881B-79432959F21F}"/>
              </a:ext>
            </a:extLst>
          </p:cNvPr>
          <p:cNvGraphicFramePr>
            <a:graphicFrameLocks noGrp="1"/>
          </p:cNvGraphicFramePr>
          <p:nvPr>
            <p:extLst>
              <p:ext uri="{D42A27DB-BD31-4B8C-83A1-F6EECF244321}">
                <p14:modId xmlns:p14="http://schemas.microsoft.com/office/powerpoint/2010/main" val="2910107253"/>
              </p:ext>
            </p:extLst>
          </p:nvPr>
        </p:nvGraphicFramePr>
        <p:xfrm>
          <a:off x="339634" y="352697"/>
          <a:ext cx="7080069" cy="9911029"/>
        </p:xfrm>
        <a:graphic>
          <a:graphicData uri="http://schemas.openxmlformats.org/drawingml/2006/table">
            <a:tbl>
              <a:tblPr/>
              <a:tblGrid>
                <a:gridCol w="1690385">
                  <a:extLst>
                    <a:ext uri="{9D8B030D-6E8A-4147-A177-3AD203B41FA5}">
                      <a16:colId xmlns:a16="http://schemas.microsoft.com/office/drawing/2014/main" val="417742395"/>
                    </a:ext>
                  </a:extLst>
                </a:gridCol>
                <a:gridCol w="1892223">
                  <a:extLst>
                    <a:ext uri="{9D8B030D-6E8A-4147-A177-3AD203B41FA5}">
                      <a16:colId xmlns:a16="http://schemas.microsoft.com/office/drawing/2014/main" val="2638154179"/>
                    </a:ext>
                  </a:extLst>
                </a:gridCol>
                <a:gridCol w="996571">
                  <a:extLst>
                    <a:ext uri="{9D8B030D-6E8A-4147-A177-3AD203B41FA5}">
                      <a16:colId xmlns:a16="http://schemas.microsoft.com/office/drawing/2014/main" val="1308262860"/>
                    </a:ext>
                  </a:extLst>
                </a:gridCol>
                <a:gridCol w="1147950">
                  <a:extLst>
                    <a:ext uri="{9D8B030D-6E8A-4147-A177-3AD203B41FA5}">
                      <a16:colId xmlns:a16="http://schemas.microsoft.com/office/drawing/2014/main" val="2522858252"/>
                    </a:ext>
                  </a:extLst>
                </a:gridCol>
                <a:gridCol w="1352940">
                  <a:extLst>
                    <a:ext uri="{9D8B030D-6E8A-4147-A177-3AD203B41FA5}">
                      <a16:colId xmlns:a16="http://schemas.microsoft.com/office/drawing/2014/main" val="4179862994"/>
                    </a:ext>
                  </a:extLst>
                </a:gridCol>
              </a:tblGrid>
              <a:tr h="143124">
                <a:tc gridSpan="5">
                  <a:txBody>
                    <a:bodyPr/>
                    <a:lstStyle/>
                    <a:p>
                      <a:pPr algn="l" fontAlgn="ctr"/>
                      <a:r>
                        <a:rPr lang="en-US" sz="1000" b="1" i="0" u="none" strike="noStrike">
                          <a:solidFill>
                            <a:srgbClr val="000000"/>
                          </a:solidFill>
                          <a:effectLst/>
                          <a:latin typeface="Arial" panose="020B0604020202020204" pitchFamily="34" charset="0"/>
                        </a:rPr>
                        <a:t>1. SERVICE NAME: ISSUANCE OF CERTIFICATE OF COURSE DESCRIPTION</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3155096973"/>
                  </a:ext>
                </a:extLst>
              </a:tr>
              <a:tr h="187655">
                <a:tc gridSpan="5">
                  <a:txBody>
                    <a:bodyPr/>
                    <a:lstStyle/>
                    <a:p>
                      <a:pPr algn="l" fontAlgn="ctr"/>
                      <a:r>
                        <a:rPr lang="en-PH" sz="1000" b="1" i="0" u="none" strike="noStrike" dirty="0">
                          <a:solidFill>
                            <a:srgbClr val="000000"/>
                          </a:solidFill>
                          <a:effectLst/>
                          <a:latin typeface="Arial" panose="020B0604020202020204" pitchFamily="34" charset="0"/>
                        </a:rPr>
                        <a:t> </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903861176"/>
                  </a:ext>
                </a:extLst>
              </a:tr>
              <a:tr h="143124">
                <a:tc gridSpan="5">
                  <a:txBody>
                    <a:bodyPr/>
                    <a:lstStyle/>
                    <a:p>
                      <a:pPr algn="l" fontAlgn="b"/>
                      <a:r>
                        <a:rPr lang="en-US" sz="1000" b="0" i="0" u="none" strike="noStrike">
                          <a:solidFill>
                            <a:srgbClr val="000000"/>
                          </a:solidFill>
                          <a:effectLst/>
                          <a:latin typeface="Arial" panose="020B0604020202020204" pitchFamily="34" charset="0"/>
                        </a:rPr>
                        <a:t>Description of the Service: The document includes the description of the course/s taken by the</a:t>
                      </a:r>
                    </a:p>
                  </a:txBody>
                  <a:tcPr marL="4586" marR="4586" marT="458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2157868746"/>
                  </a:ext>
                </a:extLst>
              </a:tr>
              <a:tr h="143124">
                <a:tc gridSpan="5">
                  <a:txBody>
                    <a:bodyPr/>
                    <a:lstStyle/>
                    <a:p>
                      <a:pPr algn="l" fontAlgn="b"/>
                      <a:r>
                        <a:rPr lang="en-US" sz="1000" b="0" i="0" u="none" strike="noStrike">
                          <a:solidFill>
                            <a:srgbClr val="000000"/>
                          </a:solidFill>
                          <a:effectLst/>
                          <a:latin typeface="Arial" panose="020B0604020202020204" pitchFamily="34" charset="0"/>
                        </a:rPr>
                        <a:t>client in the university. The description may be expressed in English or Filipino as requested by the</a:t>
                      </a:r>
                    </a:p>
                  </a:txBody>
                  <a:tcPr marL="4586" marR="4586" marT="458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1824805247"/>
                  </a:ext>
                </a:extLst>
              </a:tr>
              <a:tr h="143124">
                <a:tc gridSpan="5">
                  <a:txBody>
                    <a:bodyPr/>
                    <a:lstStyle/>
                    <a:p>
                      <a:pPr algn="l" fontAlgn="b"/>
                      <a:r>
                        <a:rPr lang="en-US" sz="1000" b="0" i="0" u="none" strike="noStrike">
                          <a:solidFill>
                            <a:srgbClr val="000000"/>
                          </a:solidFill>
                          <a:effectLst/>
                          <a:latin typeface="Arial" panose="020B0604020202020204" pitchFamily="34" charset="0"/>
                        </a:rPr>
                        <a:t>client. The client specifies the particular course/s to be described.</a:t>
                      </a:r>
                    </a:p>
                  </a:txBody>
                  <a:tcPr marL="4586" marR="4586" marT="458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1484814410"/>
                  </a:ext>
                </a:extLst>
              </a:tr>
              <a:tr h="143124">
                <a:tc>
                  <a:txBody>
                    <a:bodyPr/>
                    <a:lstStyle/>
                    <a:p>
                      <a:pPr algn="l" fontAlgn="ctr"/>
                      <a:r>
                        <a:rPr lang="en-PH" sz="1000" b="1" i="0" u="none" strike="noStrike">
                          <a:solidFill>
                            <a:srgbClr val="FFFFFF"/>
                          </a:solidFill>
                          <a:effectLst/>
                          <a:latin typeface="Arial" panose="020B0604020202020204" pitchFamily="34" charset="0"/>
                        </a:rPr>
                        <a:t>Office or Division:</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ctr"/>
                      <a:r>
                        <a:rPr lang="en-PH" sz="1000" b="0" i="0" u="none" strike="noStrike">
                          <a:solidFill>
                            <a:srgbClr val="000000"/>
                          </a:solidFill>
                          <a:effectLst/>
                          <a:latin typeface="Arial" panose="020B0604020202020204" pitchFamily="34" charset="0"/>
                        </a:rPr>
                        <a:t>Registrar's Office</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1794860437"/>
                  </a:ext>
                </a:extLst>
              </a:tr>
              <a:tr h="143124">
                <a:tc>
                  <a:txBody>
                    <a:bodyPr/>
                    <a:lstStyle/>
                    <a:p>
                      <a:pPr algn="l" fontAlgn="ctr"/>
                      <a:r>
                        <a:rPr lang="en-PH" sz="1000" b="1" i="0" u="none" strike="noStrike">
                          <a:solidFill>
                            <a:srgbClr val="FFFFFF"/>
                          </a:solidFill>
                          <a:effectLst/>
                          <a:latin typeface="Arial" panose="020B0604020202020204" pitchFamily="34" charset="0"/>
                        </a:rPr>
                        <a:t>Classification:</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b"/>
                      <a:r>
                        <a:rPr lang="en-PH" sz="1000" b="0" i="0" u="none" strike="noStrike">
                          <a:solidFill>
                            <a:srgbClr val="000000"/>
                          </a:solidFill>
                          <a:effectLst/>
                          <a:latin typeface="Arial" panose="020B0604020202020204" pitchFamily="34" charset="0"/>
                        </a:rPr>
                        <a:t>Complex</a:t>
                      </a:r>
                    </a:p>
                  </a:txBody>
                  <a:tcPr marL="4586" marR="4586" marT="458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2160708482"/>
                  </a:ext>
                </a:extLst>
              </a:tr>
              <a:tr h="143124">
                <a:tc>
                  <a:txBody>
                    <a:bodyPr/>
                    <a:lstStyle/>
                    <a:p>
                      <a:pPr algn="l" fontAlgn="ctr"/>
                      <a:r>
                        <a:rPr lang="en-PH" sz="1000" b="1" i="0" u="none" strike="noStrike">
                          <a:solidFill>
                            <a:srgbClr val="FFFFFF"/>
                          </a:solidFill>
                          <a:effectLst/>
                          <a:latin typeface="Arial" panose="020B0604020202020204" pitchFamily="34" charset="0"/>
                        </a:rPr>
                        <a:t>Type of Transaction:</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ctr"/>
                      <a:r>
                        <a:rPr lang="en-PH" sz="1000" b="0" i="0" u="none" strike="noStrike" dirty="0">
                          <a:solidFill>
                            <a:srgbClr val="000000"/>
                          </a:solidFill>
                          <a:effectLst/>
                          <a:latin typeface="Arial" panose="020B0604020202020204" pitchFamily="34" charset="0"/>
                        </a:rPr>
                        <a:t>G2C-Government to Citizen</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1815699438"/>
                  </a:ext>
                </a:extLst>
              </a:tr>
              <a:tr h="201063">
                <a:tc>
                  <a:txBody>
                    <a:bodyPr/>
                    <a:lstStyle/>
                    <a:p>
                      <a:pPr algn="l" fontAlgn="ctr"/>
                      <a:r>
                        <a:rPr lang="en-PH" sz="1000" b="1" i="0" u="none" strike="noStrike">
                          <a:solidFill>
                            <a:srgbClr val="FFFFFF"/>
                          </a:solidFill>
                          <a:effectLst/>
                          <a:latin typeface="Arial" panose="020B0604020202020204" pitchFamily="34" charset="0"/>
                        </a:rPr>
                        <a:t>Who May Avail:</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ctr"/>
                      <a:r>
                        <a:rPr lang="en-US" sz="1000" b="0" i="0" u="none" strike="noStrike">
                          <a:solidFill>
                            <a:srgbClr val="000000"/>
                          </a:solidFill>
                          <a:effectLst/>
                          <a:latin typeface="Arial" panose="020B0604020202020204" pitchFamily="34" charset="0"/>
                        </a:rPr>
                        <a:t>All clients who has/had academic records in the university and with no liability</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650489636"/>
                  </a:ext>
                </a:extLst>
              </a:tr>
              <a:tr h="143124">
                <a:tc>
                  <a:txBody>
                    <a:bodyPr/>
                    <a:lstStyle/>
                    <a:p>
                      <a:pPr algn="l" fontAlgn="ctr"/>
                      <a:r>
                        <a:rPr lang="en-PH" sz="1000" b="1" i="0" u="none" strike="noStrike">
                          <a:solidFill>
                            <a:srgbClr val="FFFFFF"/>
                          </a:solidFill>
                          <a:effectLst/>
                          <a:latin typeface="Arial" panose="020B0604020202020204" pitchFamily="34" charset="0"/>
                        </a:rPr>
                        <a:t> </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ctr"/>
                      <a:r>
                        <a:rPr lang="en-PH" sz="1000" b="0" i="0" u="none" strike="noStrike">
                          <a:solidFill>
                            <a:srgbClr val="000000"/>
                          </a:solidFill>
                          <a:effectLst/>
                          <a:latin typeface="Arial" panose="020B0604020202020204" pitchFamily="34" charset="0"/>
                        </a:rPr>
                        <a:t> </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1247701750"/>
                  </a:ext>
                </a:extLst>
              </a:tr>
              <a:tr h="143124">
                <a:tc gridSpan="2">
                  <a:txBody>
                    <a:bodyPr/>
                    <a:lstStyle/>
                    <a:p>
                      <a:pPr algn="ctr" fontAlgn="b"/>
                      <a:r>
                        <a:rPr lang="en-PH" sz="1000" b="1" i="0" u="none" strike="noStrike">
                          <a:solidFill>
                            <a:srgbClr val="FFFFFF"/>
                          </a:solidFill>
                          <a:effectLst/>
                          <a:latin typeface="Arial" panose="020B0604020202020204" pitchFamily="34" charset="0"/>
                        </a:rPr>
                        <a:t>CHECKLIST OF REQUIREMENTS</a:t>
                      </a:r>
                    </a:p>
                  </a:txBody>
                  <a:tcPr marL="4586" marR="4586" marT="458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hMerge="1">
                  <a:txBody>
                    <a:bodyPr/>
                    <a:lstStyle/>
                    <a:p>
                      <a:endParaRPr lang="en-PH"/>
                    </a:p>
                  </a:txBody>
                  <a:tcPr/>
                </a:tc>
                <a:tc gridSpan="3">
                  <a:txBody>
                    <a:bodyPr/>
                    <a:lstStyle/>
                    <a:p>
                      <a:pPr algn="ctr" fontAlgn="b"/>
                      <a:r>
                        <a:rPr lang="en-PH" sz="1000" b="1" i="0" u="none" strike="noStrike">
                          <a:solidFill>
                            <a:srgbClr val="FFFFFF"/>
                          </a:solidFill>
                          <a:effectLst/>
                          <a:latin typeface="Arial" panose="020B0604020202020204" pitchFamily="34" charset="0"/>
                        </a:rPr>
                        <a:t>WHERE TO SECURE</a:t>
                      </a:r>
                    </a:p>
                  </a:txBody>
                  <a:tcPr marL="4586" marR="4586" marT="458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1011282743"/>
                  </a:ext>
                </a:extLst>
              </a:tr>
              <a:tr h="143124">
                <a:tc gridSpan="2">
                  <a:txBody>
                    <a:bodyPr/>
                    <a:lstStyle/>
                    <a:p>
                      <a:pPr algn="l" fontAlgn="b"/>
                      <a:r>
                        <a:rPr lang="en-PH" sz="1000" b="0" i="0" u="none" strike="noStrike">
                          <a:solidFill>
                            <a:srgbClr val="000000"/>
                          </a:solidFill>
                          <a:effectLst/>
                          <a:latin typeface="Arial" panose="020B0604020202020204" pitchFamily="34" charset="0"/>
                        </a:rPr>
                        <a:t>Official Receipt</a:t>
                      </a:r>
                    </a:p>
                  </a:txBody>
                  <a:tcPr marL="4586" marR="4586" marT="458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gridSpan="3">
                  <a:txBody>
                    <a:bodyPr/>
                    <a:lstStyle/>
                    <a:p>
                      <a:pPr algn="l" fontAlgn="b"/>
                      <a:r>
                        <a:rPr lang="en-PH" sz="1000" b="0" i="0" u="none" strike="noStrike">
                          <a:solidFill>
                            <a:srgbClr val="000000"/>
                          </a:solidFill>
                          <a:effectLst/>
                          <a:latin typeface="Arial" panose="020B0604020202020204" pitchFamily="34" charset="0"/>
                        </a:rPr>
                        <a:t>Cashier's Office</a:t>
                      </a:r>
                    </a:p>
                  </a:txBody>
                  <a:tcPr marL="4586" marR="4586" marT="458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2204800917"/>
                  </a:ext>
                </a:extLst>
              </a:tr>
              <a:tr h="143124">
                <a:tc gridSpan="2">
                  <a:txBody>
                    <a:bodyPr/>
                    <a:lstStyle/>
                    <a:p>
                      <a:pPr algn="l" fontAlgn="b"/>
                      <a:r>
                        <a:rPr lang="en-PH" sz="1000" b="0" i="0" u="none" strike="noStrike">
                          <a:solidFill>
                            <a:srgbClr val="000000"/>
                          </a:solidFill>
                          <a:effectLst/>
                          <a:latin typeface="Arial" panose="020B0604020202020204" pitchFamily="34" charset="0"/>
                        </a:rPr>
                        <a:t>2 Documentary Stamps</a:t>
                      </a:r>
                    </a:p>
                  </a:txBody>
                  <a:tcPr marL="4586" marR="4586" marT="458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gridSpan="3">
                  <a:txBody>
                    <a:bodyPr/>
                    <a:lstStyle/>
                    <a:p>
                      <a:pPr algn="l" fontAlgn="b"/>
                      <a:r>
                        <a:rPr lang="en-PH" sz="1000" b="0" i="0" u="none" strike="noStrike">
                          <a:solidFill>
                            <a:srgbClr val="000000"/>
                          </a:solidFill>
                          <a:effectLst/>
                          <a:latin typeface="Arial" panose="020B0604020202020204" pitchFamily="34" charset="0"/>
                        </a:rPr>
                        <a:t>Bureau of Internal Revenue</a:t>
                      </a:r>
                    </a:p>
                  </a:txBody>
                  <a:tcPr marL="4586" marR="4586" marT="458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910439059"/>
                  </a:ext>
                </a:extLst>
              </a:tr>
              <a:tr h="558605">
                <a:tc gridSpan="2">
                  <a:txBody>
                    <a:bodyPr/>
                    <a:lstStyle/>
                    <a:p>
                      <a:pPr algn="l" fontAlgn="ctr"/>
                      <a:r>
                        <a:rPr lang="en-US" sz="1000" b="0" i="0" u="none" strike="noStrike">
                          <a:solidFill>
                            <a:srgbClr val="000000"/>
                          </a:solidFill>
                          <a:effectLst/>
                          <a:latin typeface="Arial" panose="020B0604020202020204" pitchFamily="34" charset="0"/>
                        </a:rPr>
                        <a:t>Conditional Requirement:                                                     Authorization Letter, Identification Card of the Representative and copy of Identification Card of the Owner of requested documents upon releasing the document</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gridSpan="3">
                  <a:txBody>
                    <a:bodyPr/>
                    <a:lstStyle/>
                    <a:p>
                      <a:pPr algn="l" fontAlgn="ctr"/>
                      <a:r>
                        <a:rPr lang="en-PH" sz="1000" b="0" i="0" u="none" strike="noStrike">
                          <a:solidFill>
                            <a:srgbClr val="000000"/>
                          </a:solidFill>
                          <a:effectLst/>
                          <a:latin typeface="Arial" panose="020B0604020202020204" pitchFamily="34" charset="0"/>
                        </a:rPr>
                        <a:t> </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1609405033"/>
                  </a:ext>
                </a:extLst>
              </a:tr>
              <a:tr h="281618">
                <a:tc>
                  <a:txBody>
                    <a:bodyPr/>
                    <a:lstStyle/>
                    <a:p>
                      <a:pPr algn="ctr" fontAlgn="ctr"/>
                      <a:r>
                        <a:rPr lang="en-PH" sz="1000" b="1" i="0" u="none" strike="noStrike">
                          <a:solidFill>
                            <a:srgbClr val="FFFFFF"/>
                          </a:solidFill>
                          <a:effectLst/>
                          <a:latin typeface="Arial" panose="020B0604020202020204" pitchFamily="34" charset="0"/>
                        </a:rPr>
                        <a:t>CLIENT STEPS</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PH" sz="1000" b="1" i="0" u="none" strike="noStrike">
                          <a:solidFill>
                            <a:srgbClr val="FFFFFF"/>
                          </a:solidFill>
                          <a:effectLst/>
                          <a:latin typeface="Arial" panose="020B0604020202020204" pitchFamily="34" charset="0"/>
                        </a:rPr>
                        <a:t>AGENCY ACTION</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PH" sz="1000" b="1" i="0" u="none" strike="noStrike">
                          <a:solidFill>
                            <a:srgbClr val="FFFFFF"/>
                          </a:solidFill>
                          <a:effectLst/>
                          <a:latin typeface="Arial" panose="020B0604020202020204" pitchFamily="34" charset="0"/>
                        </a:rPr>
                        <a:t>FEES TO  BE PAID</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PH" sz="1000" b="1" i="0" u="none" strike="noStrike">
                          <a:solidFill>
                            <a:srgbClr val="FFFFFF"/>
                          </a:solidFill>
                          <a:effectLst/>
                          <a:latin typeface="Arial" panose="020B0604020202020204" pitchFamily="34" charset="0"/>
                        </a:rPr>
                        <a:t>PROCESSING TIME</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PH" sz="1000" b="1" i="0" u="none" strike="noStrike">
                          <a:solidFill>
                            <a:srgbClr val="FFFFFF"/>
                          </a:solidFill>
                          <a:effectLst/>
                          <a:latin typeface="Arial" panose="020B0604020202020204" pitchFamily="34" charset="0"/>
                        </a:rPr>
                        <a:t>PERSON RESPONSIBLE</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1870454840"/>
                  </a:ext>
                </a:extLst>
              </a:tr>
              <a:tr h="393479">
                <a:tc>
                  <a:txBody>
                    <a:bodyPr/>
                    <a:lstStyle/>
                    <a:p>
                      <a:pPr algn="l" fontAlgn="ctr"/>
                      <a:r>
                        <a:rPr lang="en-US" sz="1000" b="0" i="0" u="none" strike="noStrike">
                          <a:solidFill>
                            <a:srgbClr val="000000"/>
                          </a:solidFill>
                          <a:effectLst/>
                          <a:latin typeface="Arial" panose="020B0604020202020204" pitchFamily="34" charset="0"/>
                        </a:rPr>
                        <a:t>1. Sign in the Logbook with the details of request</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000" b="0" i="0" u="none" strike="noStrike">
                          <a:solidFill>
                            <a:srgbClr val="000000"/>
                          </a:solidFill>
                          <a:effectLst/>
                          <a:latin typeface="Arial" panose="020B0604020202020204" pitchFamily="34" charset="0"/>
                        </a:rPr>
                        <a:t>Guide the client in signing in the logbook</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None</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1 minute</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Registrar's Staff</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76381434"/>
                  </a:ext>
                </a:extLst>
              </a:tr>
              <a:tr h="887569">
                <a:tc>
                  <a:txBody>
                    <a:bodyPr/>
                    <a:lstStyle/>
                    <a:p>
                      <a:pPr algn="l" fontAlgn="ctr"/>
                      <a:r>
                        <a:rPr lang="en-PH" sz="1000" b="0" i="0" u="none" strike="noStrike">
                          <a:solidFill>
                            <a:srgbClr val="000000"/>
                          </a:solidFill>
                          <a:effectLst/>
                          <a:latin typeface="Arial" panose="020B0604020202020204" pitchFamily="34" charset="0"/>
                        </a:rPr>
                        <a:t> </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000" b="0" i="0" u="none" strike="noStrike">
                          <a:solidFill>
                            <a:srgbClr val="000000"/>
                          </a:solidFill>
                          <a:effectLst/>
                          <a:latin typeface="Arial" panose="020B0604020202020204" pitchFamily="34" charset="0"/>
                        </a:rPr>
                        <a:t>Verify and check the validity of data written by the client                                        Check if the requested courses to be described was taken by the client            Check if the client has liability posted in his/her account         </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None</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 </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Registrar's Staff</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39997280"/>
                  </a:ext>
                </a:extLst>
              </a:tr>
              <a:tr h="655470">
                <a:tc>
                  <a:txBody>
                    <a:bodyPr/>
                    <a:lstStyle/>
                    <a:p>
                      <a:pPr algn="l" fontAlgn="ctr"/>
                      <a:r>
                        <a:rPr lang="en-US" sz="1000" b="0" i="0" u="none" strike="noStrike">
                          <a:solidFill>
                            <a:srgbClr val="000000"/>
                          </a:solidFill>
                          <a:effectLst/>
                          <a:latin typeface="Arial" panose="020B0604020202020204" pitchFamily="34" charset="0"/>
                        </a:rPr>
                        <a:t>2. Secure Request Slip Form</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000" b="0" i="0" u="none" strike="noStrike">
                          <a:solidFill>
                            <a:srgbClr val="000000"/>
                          </a:solidFill>
                          <a:effectLst/>
                          <a:latin typeface="Arial" panose="020B0604020202020204" pitchFamily="34" charset="0"/>
                        </a:rPr>
                        <a:t>Check if the client has liability posted in his/her account                            Issue Request Slip Form and explain to the client how to fill up the form</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None</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1 minute</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Registrar's Staff</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35751370"/>
                  </a:ext>
                </a:extLst>
              </a:tr>
              <a:tr h="328555">
                <a:tc>
                  <a:txBody>
                    <a:bodyPr/>
                    <a:lstStyle/>
                    <a:p>
                      <a:pPr algn="l" fontAlgn="ctr"/>
                      <a:r>
                        <a:rPr lang="en-US" sz="1000" b="0" i="0" u="none" strike="noStrike">
                          <a:solidFill>
                            <a:srgbClr val="000000"/>
                          </a:solidFill>
                          <a:effectLst/>
                          <a:latin typeface="Arial" panose="020B0604020202020204" pitchFamily="34" charset="0"/>
                        </a:rPr>
                        <a:t>3. Fill-up Request Slip Form</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000" b="0" i="0" u="none" strike="noStrike">
                          <a:solidFill>
                            <a:srgbClr val="000000"/>
                          </a:solidFill>
                          <a:effectLst/>
                          <a:latin typeface="Arial" panose="020B0604020202020204" pitchFamily="34" charset="0"/>
                        </a:rPr>
                        <a:t>Guide the client in filling up the form</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None</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3 minutes</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Registrar's Staff</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36495208"/>
                  </a:ext>
                </a:extLst>
              </a:tr>
              <a:tr h="458732">
                <a:tc>
                  <a:txBody>
                    <a:bodyPr/>
                    <a:lstStyle/>
                    <a:p>
                      <a:pPr algn="l" fontAlgn="ctr"/>
                      <a:r>
                        <a:rPr lang="en-US" sz="1000" b="0" i="0" u="none" strike="noStrike">
                          <a:solidFill>
                            <a:srgbClr val="000000"/>
                          </a:solidFill>
                          <a:effectLst/>
                          <a:latin typeface="Arial" panose="020B0604020202020204" pitchFamily="34" charset="0"/>
                        </a:rPr>
                        <a:t>4. Proceed to Assessment Office for clearance </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000" b="0" i="0" u="none" strike="noStrike">
                          <a:solidFill>
                            <a:srgbClr val="000000"/>
                          </a:solidFill>
                          <a:effectLst/>
                          <a:latin typeface="Arial" panose="020B0604020202020204" pitchFamily="34" charset="0"/>
                        </a:rPr>
                        <a:t>Checks the client's record for any financial accountability</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None</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5 minutes</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Assessment Office's Staff</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96966548"/>
                  </a:ext>
                </a:extLst>
              </a:tr>
              <a:tr h="655470">
                <a:tc>
                  <a:txBody>
                    <a:bodyPr/>
                    <a:lstStyle/>
                    <a:p>
                      <a:pPr algn="l" fontAlgn="ctr"/>
                      <a:r>
                        <a:rPr lang="en-US" sz="1000" b="0" i="0" u="none" strike="noStrike">
                          <a:solidFill>
                            <a:srgbClr val="000000"/>
                          </a:solidFill>
                          <a:effectLst/>
                          <a:latin typeface="Arial" panose="020B0604020202020204" pitchFamily="34" charset="0"/>
                        </a:rPr>
                        <a:t>5. Proceed to the Cashier's Office</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000" b="0" i="0" u="none" strike="noStrike" dirty="0">
                          <a:solidFill>
                            <a:srgbClr val="000000"/>
                          </a:solidFill>
                          <a:effectLst/>
                          <a:latin typeface="Arial" panose="020B0604020202020204" pitchFamily="34" charset="0"/>
                        </a:rPr>
                        <a:t>Receive payment and issue Official Receipt on the requested document</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000" b="0" i="0" u="none" strike="noStrike">
                          <a:solidFill>
                            <a:srgbClr val="000000"/>
                          </a:solidFill>
                          <a:effectLst/>
                          <a:latin typeface="Arial" panose="020B0604020202020204" pitchFamily="34" charset="0"/>
                        </a:rPr>
                        <a:t>Php 30.00 per page of the certification </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FF0000"/>
                          </a:solidFill>
                          <a:effectLst/>
                          <a:latin typeface="Arial" panose="020B0604020202020204" pitchFamily="34" charset="0"/>
                        </a:rPr>
                        <a:t>1 minute</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Cashiering Office's Staff</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62618261"/>
                  </a:ext>
                </a:extLst>
              </a:tr>
              <a:tr h="328555">
                <a:tc>
                  <a:txBody>
                    <a:bodyPr/>
                    <a:lstStyle/>
                    <a:p>
                      <a:pPr algn="l" fontAlgn="ctr"/>
                      <a:r>
                        <a:rPr lang="en-US" sz="1000" b="0" i="0" u="none" strike="noStrike">
                          <a:solidFill>
                            <a:srgbClr val="000000"/>
                          </a:solidFill>
                          <a:effectLst/>
                          <a:latin typeface="Arial" panose="020B0604020202020204" pitchFamily="34" charset="0"/>
                        </a:rPr>
                        <a:t>5. Proceed to the Registrar's Office to file the request</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000" b="0" i="0" u="none" strike="noStrike">
                          <a:solidFill>
                            <a:srgbClr val="000000"/>
                          </a:solidFill>
                          <a:effectLst/>
                          <a:latin typeface="Arial" panose="020B0604020202020204" pitchFamily="34" charset="0"/>
                        </a:rPr>
                        <a:t>Record the request details in the logbook </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None</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3 minutes</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Registrar's Staff</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93954227"/>
                  </a:ext>
                </a:extLst>
              </a:tr>
              <a:tr h="697099">
                <a:tc>
                  <a:txBody>
                    <a:bodyPr/>
                    <a:lstStyle/>
                    <a:p>
                      <a:pPr algn="l" fontAlgn="ctr"/>
                      <a:r>
                        <a:rPr lang="en-PH" sz="1000" b="0" i="0" u="none" strike="noStrike">
                          <a:solidFill>
                            <a:srgbClr val="000000"/>
                          </a:solidFill>
                          <a:effectLst/>
                          <a:latin typeface="Arial" panose="020B0604020202020204" pitchFamily="34" charset="0"/>
                        </a:rPr>
                        <a:t> </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000" b="0" i="0" u="none" strike="noStrike">
                          <a:solidFill>
                            <a:srgbClr val="000000"/>
                          </a:solidFill>
                          <a:effectLst/>
                          <a:latin typeface="Arial" panose="020B0604020202020204" pitchFamily="34" charset="0"/>
                        </a:rPr>
                        <a:t>Search/encode the course/s to be described    (Processing time depends on the number of course/s to be described based on the client's request) </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None</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000" b="0" i="0" u="none" strike="noStrike">
                          <a:solidFill>
                            <a:srgbClr val="000000"/>
                          </a:solidFill>
                          <a:effectLst/>
                          <a:latin typeface="Arial" panose="020B0604020202020204" pitchFamily="34" charset="0"/>
                        </a:rPr>
                        <a:t>1 day to 6 working days</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Registrar's Staff</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17898270"/>
                  </a:ext>
                </a:extLst>
              </a:tr>
              <a:tr h="525295">
                <a:tc>
                  <a:txBody>
                    <a:bodyPr/>
                    <a:lstStyle/>
                    <a:p>
                      <a:pPr algn="l" fontAlgn="ctr"/>
                      <a:r>
                        <a:rPr lang="en-PH" sz="1000" b="0" i="0" u="none" strike="noStrike" dirty="0">
                          <a:solidFill>
                            <a:srgbClr val="000000"/>
                          </a:solidFill>
                          <a:effectLst/>
                          <a:latin typeface="Arial" panose="020B0604020202020204" pitchFamily="34" charset="0"/>
                        </a:rPr>
                        <a:t> </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000" b="0" i="0" u="none" strike="noStrike" dirty="0">
                          <a:solidFill>
                            <a:srgbClr val="000000"/>
                          </a:solidFill>
                          <a:effectLst/>
                          <a:latin typeface="Arial" panose="020B0604020202020204" pitchFamily="34" charset="0"/>
                        </a:rPr>
                        <a:t>University Registrar/Campus Head for Registrar checks and approve the processed certificate</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None</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5 minutes</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University Registrar/Registrar Head</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3996738"/>
                  </a:ext>
                </a:extLst>
              </a:tr>
              <a:tr h="588547">
                <a:tc>
                  <a:txBody>
                    <a:bodyPr/>
                    <a:lstStyle/>
                    <a:p>
                      <a:pPr algn="l" fontAlgn="ctr"/>
                      <a:r>
                        <a:rPr lang="en-US" sz="1000" b="0" i="0" u="none" strike="noStrike">
                          <a:solidFill>
                            <a:srgbClr val="000000"/>
                          </a:solidFill>
                          <a:effectLst/>
                          <a:latin typeface="Arial" panose="020B0604020202020204" pitchFamily="34" charset="0"/>
                        </a:rPr>
                        <a:t>6. Sign in the Logbook and receive the requested documents</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000" b="0" i="0" u="none" strike="noStrike">
                          <a:solidFill>
                            <a:srgbClr val="000000"/>
                          </a:solidFill>
                          <a:effectLst/>
                          <a:latin typeface="Arial" panose="020B0604020202020204" pitchFamily="34" charset="0"/>
                        </a:rPr>
                        <a:t>Instructs the client to verify the accuracy of the prepared certification                              Affix documentary stamps and dry seal in each copy of certification                                         Instruct the client to sign in the logbook for releasing the documents</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None</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5 minutes</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Registrar's Staff</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92850779"/>
                  </a:ext>
                </a:extLst>
              </a:tr>
              <a:tr h="201063">
                <a:tc gridSpan="2">
                  <a:txBody>
                    <a:bodyPr/>
                    <a:lstStyle/>
                    <a:p>
                      <a:pPr algn="r" fontAlgn="t"/>
                      <a:r>
                        <a:rPr lang="en-PH" sz="1000" b="1" i="0" u="none" strike="noStrike">
                          <a:solidFill>
                            <a:srgbClr val="000000"/>
                          </a:solidFill>
                          <a:effectLst/>
                          <a:latin typeface="Arial" panose="020B0604020202020204" pitchFamily="34" charset="0"/>
                        </a:rPr>
                        <a:t>TOTAL:</a:t>
                      </a:r>
                    </a:p>
                  </a:txBody>
                  <a:tcPr marL="4586" marR="4586" marT="4586"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a:txBody>
                    <a:bodyPr/>
                    <a:lstStyle/>
                    <a:p>
                      <a:pPr algn="ctr" fontAlgn="t"/>
                      <a:r>
                        <a:rPr lang="en-PH" sz="1000" b="0" i="0" u="none" strike="noStrike">
                          <a:solidFill>
                            <a:srgbClr val="000000"/>
                          </a:solidFill>
                          <a:effectLst/>
                          <a:latin typeface="Arial" panose="020B0604020202020204" pitchFamily="34" charset="0"/>
                        </a:rPr>
                        <a:t> </a:t>
                      </a:r>
                    </a:p>
                  </a:txBody>
                  <a:tcPr marL="4586" marR="4586" marT="4586"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Maximum of 7 days</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dirty="0">
                          <a:solidFill>
                            <a:srgbClr val="000000"/>
                          </a:solidFill>
                          <a:effectLst/>
                          <a:latin typeface="Arial" panose="020B0604020202020204" pitchFamily="34" charset="0"/>
                        </a:rPr>
                        <a:t> </a:t>
                      </a:r>
                    </a:p>
                  </a:txBody>
                  <a:tcPr marL="4586" marR="4586" marT="45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77867407"/>
                  </a:ext>
                </a:extLst>
              </a:tr>
            </a:tbl>
          </a:graphicData>
        </a:graphic>
      </p:graphicFrame>
    </p:spTree>
    <p:extLst>
      <p:ext uri="{BB962C8B-B14F-4D97-AF65-F5344CB8AC3E}">
        <p14:creationId xmlns:p14="http://schemas.microsoft.com/office/powerpoint/2010/main" val="485010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1C4DA55-EEED-4FE0-9322-6FB472470314}"/>
              </a:ext>
            </a:extLst>
          </p:cNvPr>
          <p:cNvSpPr/>
          <p:nvPr/>
        </p:nvSpPr>
        <p:spPr>
          <a:xfrm>
            <a:off x="0" y="1"/>
            <a:ext cx="7772400" cy="11887199"/>
          </a:xfrm>
          <a:prstGeom prst="rect">
            <a:avLst/>
          </a:prstGeom>
          <a:blipFill dpi="0" rotWithShape="1">
            <a:blip r:embed="rId3">
              <a:alphaModFix amt="33000"/>
              <a:extLst>
                <a:ext uri="{96DAC541-7B7A-43D3-8B79-37D633B846F1}">
                  <asvg:svgBlip xmlns:asvg="http://schemas.microsoft.com/office/drawing/2016/SVG/main" r:embed="rId4"/>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5">
                  <a:alphaModFix amt="24000"/>
                </a:blip>
                <a:srcRect/>
                <a:stretch>
                  <a:fillRect/>
                </a:stretch>
              </a:blipFill>
            </a:endParaRPr>
          </a:p>
        </p:txBody>
      </p:sp>
      <p:graphicFrame>
        <p:nvGraphicFramePr>
          <p:cNvPr id="3" name="Table 2">
            <a:extLst>
              <a:ext uri="{FF2B5EF4-FFF2-40B4-BE49-F238E27FC236}">
                <a16:creationId xmlns:a16="http://schemas.microsoft.com/office/drawing/2014/main" id="{C6D1DAB5-D855-4013-8DDF-AABC0ECA6DA3}"/>
              </a:ext>
            </a:extLst>
          </p:cNvPr>
          <p:cNvGraphicFramePr>
            <a:graphicFrameLocks noGrp="1"/>
          </p:cNvGraphicFramePr>
          <p:nvPr>
            <p:extLst>
              <p:ext uri="{D42A27DB-BD31-4B8C-83A1-F6EECF244321}">
                <p14:modId xmlns:p14="http://schemas.microsoft.com/office/powerpoint/2010/main" val="382404444"/>
              </p:ext>
            </p:extLst>
          </p:nvPr>
        </p:nvGraphicFramePr>
        <p:xfrm>
          <a:off x="252247" y="315311"/>
          <a:ext cx="7262650" cy="9449950"/>
        </p:xfrm>
        <a:graphic>
          <a:graphicData uri="http://schemas.openxmlformats.org/drawingml/2006/table">
            <a:tbl>
              <a:tblPr/>
              <a:tblGrid>
                <a:gridCol w="1733979">
                  <a:extLst>
                    <a:ext uri="{9D8B030D-6E8A-4147-A177-3AD203B41FA5}">
                      <a16:colId xmlns:a16="http://schemas.microsoft.com/office/drawing/2014/main" val="1367000627"/>
                    </a:ext>
                  </a:extLst>
                </a:gridCol>
                <a:gridCol w="1941020">
                  <a:extLst>
                    <a:ext uri="{9D8B030D-6E8A-4147-A177-3AD203B41FA5}">
                      <a16:colId xmlns:a16="http://schemas.microsoft.com/office/drawing/2014/main" val="4001293042"/>
                    </a:ext>
                  </a:extLst>
                </a:gridCol>
                <a:gridCol w="1022271">
                  <a:extLst>
                    <a:ext uri="{9D8B030D-6E8A-4147-A177-3AD203B41FA5}">
                      <a16:colId xmlns:a16="http://schemas.microsoft.com/office/drawing/2014/main" val="14213589"/>
                    </a:ext>
                  </a:extLst>
                </a:gridCol>
                <a:gridCol w="1177551">
                  <a:extLst>
                    <a:ext uri="{9D8B030D-6E8A-4147-A177-3AD203B41FA5}">
                      <a16:colId xmlns:a16="http://schemas.microsoft.com/office/drawing/2014/main" val="3378070190"/>
                    </a:ext>
                  </a:extLst>
                </a:gridCol>
                <a:gridCol w="1387829">
                  <a:extLst>
                    <a:ext uri="{9D8B030D-6E8A-4147-A177-3AD203B41FA5}">
                      <a16:colId xmlns:a16="http://schemas.microsoft.com/office/drawing/2014/main" val="3984444054"/>
                    </a:ext>
                  </a:extLst>
                </a:gridCol>
              </a:tblGrid>
              <a:tr h="144232">
                <a:tc gridSpan="5">
                  <a:txBody>
                    <a:bodyPr/>
                    <a:lstStyle/>
                    <a:p>
                      <a:pPr algn="l" fontAlgn="ctr"/>
                      <a:r>
                        <a:rPr lang="en-US" sz="900" b="1" i="0" u="none" strike="noStrike">
                          <a:solidFill>
                            <a:srgbClr val="000000"/>
                          </a:solidFill>
                          <a:effectLst/>
                          <a:latin typeface="Arial" panose="020B0604020202020204" pitchFamily="34" charset="0"/>
                        </a:rPr>
                        <a:t>1. SERVICE NAME: ISSUANCE OF FORM 137</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2495504010"/>
                  </a:ext>
                </a:extLst>
              </a:tr>
              <a:tr h="144232">
                <a:tc gridSpan="5">
                  <a:txBody>
                    <a:bodyPr/>
                    <a:lstStyle/>
                    <a:p>
                      <a:pPr algn="l" fontAlgn="ctr"/>
                      <a:r>
                        <a:rPr lang="en-PH" sz="900" b="1" i="0" u="none" strike="noStrike">
                          <a:solidFill>
                            <a:srgbClr val="000000"/>
                          </a:solidFill>
                          <a:effectLst/>
                          <a:latin typeface="Arial" panose="020B0604020202020204" pitchFamily="34" charset="0"/>
                        </a:rPr>
                        <a:t> </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3138067492"/>
                  </a:ext>
                </a:extLst>
              </a:tr>
              <a:tr h="144232">
                <a:tc gridSpan="5">
                  <a:txBody>
                    <a:bodyPr/>
                    <a:lstStyle/>
                    <a:p>
                      <a:pPr algn="l" fontAlgn="b"/>
                      <a:r>
                        <a:rPr lang="en-US" sz="900" b="0" i="0" u="none" strike="noStrike">
                          <a:solidFill>
                            <a:srgbClr val="000000"/>
                          </a:solidFill>
                          <a:effectLst/>
                          <a:latin typeface="Arial" panose="020B0604020202020204" pitchFamily="34" charset="0"/>
                        </a:rPr>
                        <a:t>Description of the Service: Form 137 may be requested by another school where a high school graduate</a:t>
                      </a:r>
                    </a:p>
                  </a:txBody>
                  <a:tcPr marL="3762" marR="3762" marT="376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1134942052"/>
                  </a:ext>
                </a:extLst>
              </a:tr>
              <a:tr h="144232">
                <a:tc gridSpan="5">
                  <a:txBody>
                    <a:bodyPr/>
                    <a:lstStyle/>
                    <a:p>
                      <a:pPr algn="l" fontAlgn="b"/>
                      <a:r>
                        <a:rPr lang="en-US" sz="900" b="0" i="0" u="none" strike="noStrike">
                          <a:solidFill>
                            <a:srgbClr val="000000"/>
                          </a:solidFill>
                          <a:effectLst/>
                          <a:latin typeface="Arial" panose="020B0604020202020204" pitchFamily="34" charset="0"/>
                        </a:rPr>
                        <a:t>of the university is pursuing his/her higher education. For this purpose, the document is issued only once. </a:t>
                      </a:r>
                    </a:p>
                  </a:txBody>
                  <a:tcPr marL="3762" marR="3762" marT="376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484509343"/>
                  </a:ext>
                </a:extLst>
              </a:tr>
              <a:tr h="144232">
                <a:tc gridSpan="5">
                  <a:txBody>
                    <a:bodyPr/>
                    <a:lstStyle/>
                    <a:p>
                      <a:pPr algn="l" fontAlgn="b"/>
                      <a:r>
                        <a:rPr lang="en-US" sz="900" b="0" i="0" u="none" strike="noStrike">
                          <a:solidFill>
                            <a:srgbClr val="000000"/>
                          </a:solidFill>
                          <a:effectLst/>
                          <a:latin typeface="Arial" panose="020B0604020202020204" pitchFamily="34" charset="0"/>
                        </a:rPr>
                        <a:t>Further, this may be also requested by a client for a certain purpose for which the document may be solely</a:t>
                      </a:r>
                    </a:p>
                  </a:txBody>
                  <a:tcPr marL="3762" marR="3762" marT="376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3264891415"/>
                  </a:ext>
                </a:extLst>
              </a:tr>
              <a:tr h="144232">
                <a:tc gridSpan="5">
                  <a:txBody>
                    <a:bodyPr/>
                    <a:lstStyle/>
                    <a:p>
                      <a:pPr algn="l" fontAlgn="b"/>
                      <a:r>
                        <a:rPr lang="en-PH" sz="900" b="0" i="0" u="none" strike="noStrike">
                          <a:solidFill>
                            <a:srgbClr val="000000"/>
                          </a:solidFill>
                          <a:effectLst/>
                          <a:latin typeface="Arial" panose="020B0604020202020204" pitchFamily="34" charset="0"/>
                        </a:rPr>
                        <a:t>used for.</a:t>
                      </a:r>
                    </a:p>
                  </a:txBody>
                  <a:tcPr marL="3762" marR="3762" marT="376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1086011931"/>
                  </a:ext>
                </a:extLst>
              </a:tr>
              <a:tr h="144232">
                <a:tc>
                  <a:txBody>
                    <a:bodyPr/>
                    <a:lstStyle/>
                    <a:p>
                      <a:pPr algn="l" fontAlgn="ctr"/>
                      <a:r>
                        <a:rPr lang="en-PH" sz="900" b="1" i="0" u="none" strike="noStrike">
                          <a:solidFill>
                            <a:srgbClr val="FFFFFF"/>
                          </a:solidFill>
                          <a:effectLst/>
                          <a:latin typeface="Arial" panose="020B0604020202020204" pitchFamily="34" charset="0"/>
                        </a:rPr>
                        <a:t>Office or Division:</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ctr"/>
                      <a:r>
                        <a:rPr lang="en-PH" sz="900" b="0" i="0" u="none" strike="noStrike">
                          <a:solidFill>
                            <a:srgbClr val="000000"/>
                          </a:solidFill>
                          <a:effectLst/>
                          <a:latin typeface="Arial" panose="020B0604020202020204" pitchFamily="34" charset="0"/>
                        </a:rPr>
                        <a:t>Registrar's Office</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1777998809"/>
                  </a:ext>
                </a:extLst>
              </a:tr>
              <a:tr h="144232">
                <a:tc>
                  <a:txBody>
                    <a:bodyPr/>
                    <a:lstStyle/>
                    <a:p>
                      <a:pPr algn="l" fontAlgn="ctr"/>
                      <a:r>
                        <a:rPr lang="en-PH" sz="900" b="1" i="0" u="none" strike="noStrike">
                          <a:solidFill>
                            <a:srgbClr val="FFFFFF"/>
                          </a:solidFill>
                          <a:effectLst/>
                          <a:latin typeface="Arial" panose="020B0604020202020204" pitchFamily="34" charset="0"/>
                        </a:rPr>
                        <a:t>Classification:</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b"/>
                      <a:r>
                        <a:rPr lang="en-PH" sz="900" b="0" i="0" u="none" strike="noStrike">
                          <a:solidFill>
                            <a:srgbClr val="000000"/>
                          </a:solidFill>
                          <a:effectLst/>
                          <a:latin typeface="Arial" panose="020B0604020202020204" pitchFamily="34" charset="0"/>
                        </a:rPr>
                        <a:t>Simple</a:t>
                      </a:r>
                    </a:p>
                  </a:txBody>
                  <a:tcPr marL="3762" marR="3762" marT="376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3673625041"/>
                  </a:ext>
                </a:extLst>
              </a:tr>
              <a:tr h="144232">
                <a:tc>
                  <a:txBody>
                    <a:bodyPr/>
                    <a:lstStyle/>
                    <a:p>
                      <a:pPr algn="l" fontAlgn="ctr"/>
                      <a:r>
                        <a:rPr lang="en-PH" sz="900" b="1" i="0" u="none" strike="noStrike">
                          <a:solidFill>
                            <a:srgbClr val="FFFFFF"/>
                          </a:solidFill>
                          <a:effectLst/>
                          <a:latin typeface="Arial" panose="020B0604020202020204" pitchFamily="34" charset="0"/>
                        </a:rPr>
                        <a:t>Type of Transaction:</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ctr"/>
                      <a:r>
                        <a:rPr lang="en-PH" sz="900" b="0" i="0" u="none" strike="noStrike">
                          <a:solidFill>
                            <a:srgbClr val="000000"/>
                          </a:solidFill>
                          <a:effectLst/>
                          <a:latin typeface="Arial" panose="020B0604020202020204" pitchFamily="34" charset="0"/>
                        </a:rPr>
                        <a:t>G2C-Government to Citizen</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1002636042"/>
                  </a:ext>
                </a:extLst>
              </a:tr>
              <a:tr h="144232">
                <a:tc>
                  <a:txBody>
                    <a:bodyPr/>
                    <a:lstStyle/>
                    <a:p>
                      <a:pPr algn="l" fontAlgn="ctr"/>
                      <a:r>
                        <a:rPr lang="en-PH" sz="900" b="1" i="0" u="none" strike="noStrike">
                          <a:solidFill>
                            <a:srgbClr val="FFFFFF"/>
                          </a:solidFill>
                          <a:effectLst/>
                          <a:latin typeface="Arial" panose="020B0604020202020204" pitchFamily="34" charset="0"/>
                        </a:rPr>
                        <a:t>Who May Avail:</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ctr"/>
                      <a:r>
                        <a:rPr lang="en-US" sz="900" b="0" i="0" u="none" strike="noStrike">
                          <a:solidFill>
                            <a:srgbClr val="000000"/>
                          </a:solidFill>
                          <a:effectLst/>
                          <a:latin typeface="Arial" panose="020B0604020202020204" pitchFamily="34" charset="0"/>
                        </a:rPr>
                        <a:t>All clients who completed their high school in the university and with no liability </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927222314"/>
                  </a:ext>
                </a:extLst>
              </a:tr>
              <a:tr h="144232">
                <a:tc>
                  <a:txBody>
                    <a:bodyPr/>
                    <a:lstStyle/>
                    <a:p>
                      <a:pPr algn="l" fontAlgn="ctr"/>
                      <a:r>
                        <a:rPr lang="en-PH" sz="900" b="1" i="0" u="none" strike="noStrike">
                          <a:solidFill>
                            <a:srgbClr val="FFFFFF"/>
                          </a:solidFill>
                          <a:effectLst/>
                          <a:latin typeface="Arial" panose="020B0604020202020204" pitchFamily="34" charset="0"/>
                        </a:rPr>
                        <a:t> </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ctr"/>
                      <a:r>
                        <a:rPr lang="en-PH" sz="900" b="0" i="0" u="none" strike="noStrike">
                          <a:solidFill>
                            <a:srgbClr val="000000"/>
                          </a:solidFill>
                          <a:effectLst/>
                          <a:latin typeface="Arial" panose="020B0604020202020204" pitchFamily="34" charset="0"/>
                        </a:rPr>
                        <a:t>in the university</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3864480785"/>
                  </a:ext>
                </a:extLst>
              </a:tr>
              <a:tr h="144232">
                <a:tc gridSpan="2">
                  <a:txBody>
                    <a:bodyPr/>
                    <a:lstStyle/>
                    <a:p>
                      <a:pPr algn="ctr" fontAlgn="b"/>
                      <a:r>
                        <a:rPr lang="en-PH" sz="900" b="1" i="0" u="none" strike="noStrike">
                          <a:solidFill>
                            <a:srgbClr val="FFFFFF"/>
                          </a:solidFill>
                          <a:effectLst/>
                          <a:latin typeface="Arial" panose="020B0604020202020204" pitchFamily="34" charset="0"/>
                        </a:rPr>
                        <a:t>CHECKLIST OF REQUIREMENTS</a:t>
                      </a:r>
                    </a:p>
                  </a:txBody>
                  <a:tcPr marL="3762" marR="3762" marT="376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hMerge="1">
                  <a:txBody>
                    <a:bodyPr/>
                    <a:lstStyle/>
                    <a:p>
                      <a:endParaRPr lang="en-PH"/>
                    </a:p>
                  </a:txBody>
                  <a:tcPr/>
                </a:tc>
                <a:tc gridSpan="3">
                  <a:txBody>
                    <a:bodyPr/>
                    <a:lstStyle/>
                    <a:p>
                      <a:pPr algn="ctr" fontAlgn="b"/>
                      <a:r>
                        <a:rPr lang="en-PH" sz="900" b="1" i="0" u="none" strike="noStrike">
                          <a:solidFill>
                            <a:srgbClr val="FFFFFF"/>
                          </a:solidFill>
                          <a:effectLst/>
                          <a:latin typeface="Arial" panose="020B0604020202020204" pitchFamily="34" charset="0"/>
                        </a:rPr>
                        <a:t>WHERE TO SECURE</a:t>
                      </a:r>
                    </a:p>
                  </a:txBody>
                  <a:tcPr marL="3762" marR="3762" marT="376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2882082945"/>
                  </a:ext>
                </a:extLst>
              </a:tr>
              <a:tr h="144232">
                <a:tc gridSpan="2">
                  <a:txBody>
                    <a:bodyPr/>
                    <a:lstStyle/>
                    <a:p>
                      <a:pPr algn="l" fontAlgn="b"/>
                      <a:r>
                        <a:rPr lang="en-US" sz="900" b="0" i="0" u="none" strike="noStrike">
                          <a:solidFill>
                            <a:srgbClr val="000000"/>
                          </a:solidFill>
                          <a:effectLst/>
                          <a:latin typeface="Arial" panose="020B0604020202020204" pitchFamily="34" charset="0"/>
                        </a:rPr>
                        <a:t>Official Receipt (for personal request)</a:t>
                      </a:r>
                    </a:p>
                  </a:txBody>
                  <a:tcPr marL="3762" marR="3762" marT="376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gridSpan="3">
                  <a:txBody>
                    <a:bodyPr/>
                    <a:lstStyle/>
                    <a:p>
                      <a:pPr algn="l" fontAlgn="b"/>
                      <a:r>
                        <a:rPr lang="en-PH" sz="900" b="0" i="0" u="none" strike="noStrike">
                          <a:solidFill>
                            <a:srgbClr val="000000"/>
                          </a:solidFill>
                          <a:effectLst/>
                          <a:latin typeface="Arial" panose="020B0604020202020204" pitchFamily="34" charset="0"/>
                        </a:rPr>
                        <a:t>Cashier's Office</a:t>
                      </a:r>
                    </a:p>
                  </a:txBody>
                  <a:tcPr marL="3762" marR="3762" marT="376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3036542311"/>
                  </a:ext>
                </a:extLst>
              </a:tr>
              <a:tr h="144232">
                <a:tc gridSpan="2">
                  <a:txBody>
                    <a:bodyPr/>
                    <a:lstStyle/>
                    <a:p>
                      <a:pPr algn="l" fontAlgn="b"/>
                      <a:r>
                        <a:rPr lang="en-PH" sz="900" b="0" i="0" u="none" strike="noStrike">
                          <a:solidFill>
                            <a:srgbClr val="000000"/>
                          </a:solidFill>
                          <a:effectLst/>
                          <a:latin typeface="Arial" panose="020B0604020202020204" pitchFamily="34" charset="0"/>
                        </a:rPr>
                        <a:t>2 Documentary Stamps</a:t>
                      </a:r>
                    </a:p>
                  </a:txBody>
                  <a:tcPr marL="3762" marR="3762" marT="376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gridSpan="3">
                  <a:txBody>
                    <a:bodyPr/>
                    <a:lstStyle/>
                    <a:p>
                      <a:pPr algn="l" fontAlgn="b"/>
                      <a:r>
                        <a:rPr lang="en-PH" sz="900" b="0" i="0" u="none" strike="noStrike">
                          <a:solidFill>
                            <a:srgbClr val="000000"/>
                          </a:solidFill>
                          <a:effectLst/>
                          <a:latin typeface="Arial" panose="020B0604020202020204" pitchFamily="34" charset="0"/>
                        </a:rPr>
                        <a:t>Bureau of Internal Revenue</a:t>
                      </a:r>
                    </a:p>
                  </a:txBody>
                  <a:tcPr marL="3762" marR="3762" marT="376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2703508629"/>
                  </a:ext>
                </a:extLst>
              </a:tr>
              <a:tr h="144232">
                <a:tc gridSpan="2">
                  <a:txBody>
                    <a:bodyPr/>
                    <a:lstStyle/>
                    <a:p>
                      <a:pPr algn="l" fontAlgn="ctr"/>
                      <a:r>
                        <a:rPr lang="en-US" sz="900" b="0" i="0" u="none" strike="noStrike">
                          <a:solidFill>
                            <a:srgbClr val="000000"/>
                          </a:solidFill>
                          <a:effectLst/>
                          <a:latin typeface="Arial" panose="020B0604020202020204" pitchFamily="34" charset="0"/>
                        </a:rPr>
                        <a:t>Signed request slip (if Form 137 is requested by another school)</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gridSpan="3">
                  <a:txBody>
                    <a:bodyPr/>
                    <a:lstStyle/>
                    <a:p>
                      <a:pPr algn="l" fontAlgn="ctr"/>
                      <a:r>
                        <a:rPr lang="en-US" sz="900" b="0" i="0" u="none" strike="noStrike">
                          <a:solidFill>
                            <a:srgbClr val="000000"/>
                          </a:solidFill>
                          <a:effectLst/>
                          <a:latin typeface="Arial" panose="020B0604020202020204" pitchFamily="34" charset="0"/>
                        </a:rPr>
                        <a:t>School requesting copy of Form 137</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1951461675"/>
                  </a:ext>
                </a:extLst>
              </a:tr>
              <a:tr h="565377">
                <a:tc gridSpan="2">
                  <a:txBody>
                    <a:bodyPr/>
                    <a:lstStyle/>
                    <a:p>
                      <a:pPr algn="l" fontAlgn="ctr"/>
                      <a:r>
                        <a:rPr lang="en-US" sz="900" b="0" i="0" u="none" strike="noStrike">
                          <a:solidFill>
                            <a:srgbClr val="000000"/>
                          </a:solidFill>
                          <a:effectLst/>
                          <a:latin typeface="Arial" panose="020B0604020202020204" pitchFamily="34" charset="0"/>
                        </a:rPr>
                        <a:t>Conditional Requirement:                             Authorization Letter, Identification Card of the Representative and copy of Identification Card of the Owner of requested documents upon releasing the document                             </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gridSpan="3">
                  <a:txBody>
                    <a:bodyPr/>
                    <a:lstStyle/>
                    <a:p>
                      <a:pPr algn="l" fontAlgn="ctr"/>
                      <a:r>
                        <a:rPr lang="en-PH" sz="900" b="0" i="0" u="none" strike="noStrike" dirty="0">
                          <a:solidFill>
                            <a:srgbClr val="000000"/>
                          </a:solidFill>
                          <a:effectLst/>
                          <a:latin typeface="Arial" panose="020B0604020202020204" pitchFamily="34" charset="0"/>
                        </a:rPr>
                        <a:t>Client</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2796734090"/>
                  </a:ext>
                </a:extLst>
              </a:tr>
              <a:tr h="284614">
                <a:tc gridSpan="2">
                  <a:txBody>
                    <a:bodyPr/>
                    <a:lstStyle/>
                    <a:p>
                      <a:pPr algn="l" fontAlgn="ctr"/>
                      <a:r>
                        <a:rPr lang="en-US" sz="900" b="0" i="0" u="none" strike="noStrike">
                          <a:solidFill>
                            <a:srgbClr val="000000"/>
                          </a:solidFill>
                          <a:effectLst/>
                          <a:latin typeface="Arial" panose="020B0604020202020204" pitchFamily="34" charset="0"/>
                        </a:rPr>
                        <a:t>PSA Birth Certificate for Clients whose graduate records are in the year 2006 and below and for clients who had correction of name</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a:txBody>
                    <a:bodyPr/>
                    <a:lstStyle/>
                    <a:p>
                      <a:pPr algn="l" fontAlgn="ctr"/>
                      <a:r>
                        <a:rPr lang="en-PH" sz="900" b="0" i="0" u="none" strike="noStrike">
                          <a:solidFill>
                            <a:srgbClr val="000000"/>
                          </a:solidFill>
                          <a:effectLst/>
                          <a:latin typeface="Arial" panose="020B0604020202020204" pitchFamily="34" charset="0"/>
                        </a:rPr>
                        <a:t> </a:t>
                      </a:r>
                    </a:p>
                  </a:txBody>
                  <a:tcPr marL="3762" marR="3762" marT="3762"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900" b="0" i="0" u="none" strike="noStrike">
                          <a:solidFill>
                            <a:srgbClr val="000000"/>
                          </a:solidFill>
                          <a:effectLst/>
                          <a:latin typeface="Arial" panose="020B0604020202020204" pitchFamily="34" charset="0"/>
                        </a:rPr>
                        <a:t> </a:t>
                      </a:r>
                    </a:p>
                  </a:txBody>
                  <a:tcPr marL="3762" marR="3762" marT="3762"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900" b="0" i="0" u="none" strike="noStrike">
                          <a:solidFill>
                            <a:srgbClr val="000000"/>
                          </a:solidFill>
                          <a:effectLst/>
                          <a:latin typeface="Arial" panose="020B0604020202020204" pitchFamily="34" charset="0"/>
                        </a:rPr>
                        <a:t> </a:t>
                      </a:r>
                    </a:p>
                  </a:txBody>
                  <a:tcPr marL="3762" marR="3762" marT="3762"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67900190"/>
                  </a:ext>
                </a:extLst>
              </a:tr>
              <a:tr h="284614">
                <a:tc>
                  <a:txBody>
                    <a:bodyPr/>
                    <a:lstStyle/>
                    <a:p>
                      <a:pPr algn="ctr" fontAlgn="ctr"/>
                      <a:r>
                        <a:rPr lang="en-PH" sz="900" b="1" i="0" u="none" strike="noStrike">
                          <a:solidFill>
                            <a:srgbClr val="FFFFFF"/>
                          </a:solidFill>
                          <a:effectLst/>
                          <a:latin typeface="Arial" panose="020B0604020202020204" pitchFamily="34" charset="0"/>
                        </a:rPr>
                        <a:t>CLIENT STEPS</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PH" sz="900" b="1" i="0" u="none" strike="noStrike">
                          <a:solidFill>
                            <a:srgbClr val="FFFFFF"/>
                          </a:solidFill>
                          <a:effectLst/>
                          <a:latin typeface="Arial" panose="020B0604020202020204" pitchFamily="34" charset="0"/>
                        </a:rPr>
                        <a:t>AGENCY ACTION</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PH" sz="900" b="1" i="0" u="none" strike="noStrike">
                          <a:solidFill>
                            <a:srgbClr val="FFFFFF"/>
                          </a:solidFill>
                          <a:effectLst/>
                          <a:latin typeface="Arial" panose="020B0604020202020204" pitchFamily="34" charset="0"/>
                        </a:rPr>
                        <a:t>FEES TO  BE PAID</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PH" sz="900" b="1" i="0" u="none" strike="noStrike">
                          <a:solidFill>
                            <a:srgbClr val="FFFFFF"/>
                          </a:solidFill>
                          <a:effectLst/>
                          <a:latin typeface="Arial" panose="020B0604020202020204" pitchFamily="34" charset="0"/>
                        </a:rPr>
                        <a:t>PROCESSING TIME</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PH" sz="900" b="1" i="0" u="none" strike="noStrike">
                          <a:solidFill>
                            <a:srgbClr val="FFFFFF"/>
                          </a:solidFill>
                          <a:effectLst/>
                          <a:latin typeface="Arial" panose="020B0604020202020204" pitchFamily="34" charset="0"/>
                        </a:rPr>
                        <a:t>PERSON RESPONSIBLE</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836603433"/>
                  </a:ext>
                </a:extLst>
              </a:tr>
              <a:tr h="846141">
                <a:tc>
                  <a:txBody>
                    <a:bodyPr/>
                    <a:lstStyle/>
                    <a:p>
                      <a:pPr algn="l" fontAlgn="ctr"/>
                      <a:r>
                        <a:rPr lang="en-US" sz="900" b="0" i="0" u="none" strike="noStrike">
                          <a:solidFill>
                            <a:srgbClr val="000000"/>
                          </a:solidFill>
                          <a:effectLst/>
                          <a:latin typeface="Arial" panose="020B0604020202020204" pitchFamily="34" charset="0"/>
                        </a:rPr>
                        <a:t>1. State details such as name and year of graduation                           If the Form 137 to be requested is requested by another school, present the request slip to the staff</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900" b="0" i="0" u="none" strike="noStrike">
                          <a:solidFill>
                            <a:srgbClr val="000000"/>
                          </a:solidFill>
                          <a:effectLst/>
                          <a:latin typeface="Arial" panose="020B0604020202020204" pitchFamily="34" charset="0"/>
                        </a:rPr>
                        <a:t>Take note of the details stated by the client                If the Form 137 is requested by another school, receive request from the school                     Check if the client has liability posted in his/her account                           </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900" b="0" i="0" u="none" strike="noStrike">
                          <a:solidFill>
                            <a:srgbClr val="000000"/>
                          </a:solidFill>
                          <a:effectLst/>
                          <a:latin typeface="Arial" panose="020B0604020202020204" pitchFamily="34" charset="0"/>
                        </a:rPr>
                        <a:t>None</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900" b="0" i="0" u="none" strike="noStrike">
                          <a:solidFill>
                            <a:srgbClr val="000000"/>
                          </a:solidFill>
                          <a:effectLst/>
                          <a:latin typeface="Arial" panose="020B0604020202020204" pitchFamily="34" charset="0"/>
                        </a:rPr>
                        <a:t>3 minutes</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900" b="0" i="0" u="none" strike="noStrike" dirty="0">
                          <a:solidFill>
                            <a:srgbClr val="000000"/>
                          </a:solidFill>
                          <a:effectLst/>
                          <a:latin typeface="Arial" panose="020B0604020202020204" pitchFamily="34" charset="0"/>
                        </a:rPr>
                        <a:t>Registrar's Staff</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85147098"/>
                  </a:ext>
                </a:extLst>
              </a:tr>
              <a:tr h="1267286">
                <a:tc>
                  <a:txBody>
                    <a:bodyPr/>
                    <a:lstStyle/>
                    <a:p>
                      <a:pPr algn="l" fontAlgn="ctr"/>
                      <a:r>
                        <a:rPr lang="en-PH" sz="900" b="0" i="0" u="none" strike="noStrike">
                          <a:solidFill>
                            <a:srgbClr val="000000"/>
                          </a:solidFill>
                          <a:effectLst/>
                          <a:latin typeface="Arial" panose="020B0604020202020204" pitchFamily="34" charset="0"/>
                        </a:rPr>
                        <a:t> </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900" b="0" i="0" u="none" strike="noStrike" dirty="0">
                          <a:solidFill>
                            <a:srgbClr val="000000"/>
                          </a:solidFill>
                          <a:effectLst/>
                          <a:latin typeface="Arial" panose="020B0604020202020204" pitchFamily="34" charset="0"/>
                        </a:rPr>
                        <a:t>Verify and check the validity of data stated by the client/written in the request against the office's records  If the Form 137 is requested by another school, record in the Logbook the details of the request and instructs the client to wait for confirmation if the document is ready for release                                               </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900" b="0" i="0" u="none" strike="noStrike" dirty="0">
                          <a:solidFill>
                            <a:srgbClr val="000000"/>
                          </a:solidFill>
                          <a:effectLst/>
                          <a:latin typeface="Arial" panose="020B0604020202020204" pitchFamily="34" charset="0"/>
                        </a:rPr>
                        <a:t>None</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900" b="0" i="0" u="none" strike="noStrike">
                          <a:solidFill>
                            <a:srgbClr val="000000"/>
                          </a:solidFill>
                          <a:effectLst/>
                          <a:latin typeface="Arial" panose="020B0604020202020204" pitchFamily="34" charset="0"/>
                        </a:rPr>
                        <a:t> </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900" b="0" i="0" u="none" strike="noStrike">
                          <a:solidFill>
                            <a:srgbClr val="000000"/>
                          </a:solidFill>
                          <a:effectLst/>
                          <a:latin typeface="Arial" panose="020B0604020202020204" pitchFamily="34" charset="0"/>
                        </a:rPr>
                        <a:t>Registrar's Staff</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80852832"/>
                  </a:ext>
                </a:extLst>
              </a:tr>
              <a:tr h="462721">
                <a:tc>
                  <a:txBody>
                    <a:bodyPr/>
                    <a:lstStyle/>
                    <a:p>
                      <a:pPr algn="l" fontAlgn="ctr"/>
                      <a:r>
                        <a:rPr lang="en-US" sz="900" b="0" i="0" u="none" strike="noStrike">
                          <a:solidFill>
                            <a:srgbClr val="000000"/>
                          </a:solidFill>
                          <a:effectLst/>
                          <a:latin typeface="Arial" panose="020B0604020202020204" pitchFamily="34" charset="0"/>
                        </a:rPr>
                        <a:t>2. If the Form 137 to be requested is for client's personal use, fill-up Request Slip Form</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900" b="0" i="0" u="none" strike="noStrike">
                          <a:solidFill>
                            <a:srgbClr val="000000"/>
                          </a:solidFill>
                          <a:effectLst/>
                          <a:latin typeface="Arial" panose="020B0604020202020204" pitchFamily="34" charset="0"/>
                        </a:rPr>
                        <a:t>Guide the client in filling up the form</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900" b="0" i="0" u="none" strike="noStrike">
                          <a:solidFill>
                            <a:srgbClr val="000000"/>
                          </a:solidFill>
                          <a:effectLst/>
                          <a:latin typeface="Arial" panose="020B0604020202020204" pitchFamily="34" charset="0"/>
                        </a:rPr>
                        <a:t>None</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900" b="0" i="0" u="none" strike="noStrike">
                          <a:solidFill>
                            <a:srgbClr val="000000"/>
                          </a:solidFill>
                          <a:effectLst/>
                          <a:latin typeface="Arial" panose="020B0604020202020204" pitchFamily="34" charset="0"/>
                        </a:rPr>
                        <a:t>3 minutes</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900" b="0" i="0" u="none" strike="noStrike">
                          <a:solidFill>
                            <a:srgbClr val="000000"/>
                          </a:solidFill>
                          <a:effectLst/>
                          <a:latin typeface="Arial" panose="020B0604020202020204" pitchFamily="34" charset="0"/>
                        </a:rPr>
                        <a:t>Registrar's Staff</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08693255"/>
                  </a:ext>
                </a:extLst>
              </a:tr>
              <a:tr h="323835">
                <a:tc>
                  <a:txBody>
                    <a:bodyPr/>
                    <a:lstStyle/>
                    <a:p>
                      <a:pPr algn="l" fontAlgn="ctr"/>
                      <a:r>
                        <a:rPr lang="en-US" sz="900" b="0" i="0" u="none" strike="noStrike">
                          <a:solidFill>
                            <a:srgbClr val="000000"/>
                          </a:solidFill>
                          <a:effectLst/>
                          <a:latin typeface="Arial" panose="020B0604020202020204" pitchFamily="34" charset="0"/>
                        </a:rPr>
                        <a:t>3. Proceed to Assessment Office for clearance </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900" b="0" i="0" u="none" strike="noStrike">
                          <a:solidFill>
                            <a:srgbClr val="000000"/>
                          </a:solidFill>
                          <a:effectLst/>
                          <a:latin typeface="Arial" panose="020B0604020202020204" pitchFamily="34" charset="0"/>
                        </a:rPr>
                        <a:t>Checks the client's record for any financial accountability</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900" b="0" i="0" u="none" strike="noStrike">
                          <a:solidFill>
                            <a:srgbClr val="000000"/>
                          </a:solidFill>
                          <a:effectLst/>
                          <a:latin typeface="Arial" panose="020B0604020202020204" pitchFamily="34" charset="0"/>
                        </a:rPr>
                        <a:t>None</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900" b="0" i="0" u="none" strike="noStrike">
                          <a:solidFill>
                            <a:srgbClr val="000000"/>
                          </a:solidFill>
                          <a:effectLst/>
                          <a:latin typeface="Arial" panose="020B0604020202020204" pitchFamily="34" charset="0"/>
                        </a:rPr>
                        <a:t>5 minutes</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900" b="0" i="0" u="none" strike="noStrike">
                          <a:solidFill>
                            <a:srgbClr val="000000"/>
                          </a:solidFill>
                          <a:effectLst/>
                          <a:latin typeface="Arial" panose="020B0604020202020204" pitchFamily="34" charset="0"/>
                        </a:rPr>
                        <a:t>Assessment Office's Staff</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7073274"/>
                  </a:ext>
                </a:extLst>
              </a:tr>
              <a:tr h="565377">
                <a:tc>
                  <a:txBody>
                    <a:bodyPr/>
                    <a:lstStyle/>
                    <a:p>
                      <a:pPr algn="l" fontAlgn="ctr"/>
                      <a:r>
                        <a:rPr lang="en-US" sz="900" b="0" i="0" u="none" strike="noStrike">
                          <a:solidFill>
                            <a:srgbClr val="000000"/>
                          </a:solidFill>
                          <a:effectLst/>
                          <a:latin typeface="Arial" panose="020B0604020202020204" pitchFamily="34" charset="0"/>
                        </a:rPr>
                        <a:t>4. Proceed to the Cashier's Office</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900" b="0" i="0" u="none" strike="noStrike" dirty="0">
                          <a:solidFill>
                            <a:srgbClr val="000000"/>
                          </a:solidFill>
                          <a:effectLst/>
                          <a:latin typeface="Arial" panose="020B0604020202020204" pitchFamily="34" charset="0"/>
                        </a:rPr>
                        <a:t>Receive payment and issue Official Receipt on the requested document</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900" b="0" i="0" u="none" strike="noStrike">
                          <a:solidFill>
                            <a:srgbClr val="000000"/>
                          </a:solidFill>
                          <a:effectLst/>
                          <a:latin typeface="Arial" panose="020B0604020202020204" pitchFamily="34" charset="0"/>
                        </a:rPr>
                        <a:t>Php 100.00 (for personal request)            None (for request of another school)</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900" b="0" i="0" u="none" strike="noStrike">
                          <a:solidFill>
                            <a:srgbClr val="000000"/>
                          </a:solidFill>
                          <a:effectLst/>
                          <a:latin typeface="Arial" panose="020B0604020202020204" pitchFamily="34" charset="0"/>
                        </a:rPr>
                        <a:t>1 minute</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900" b="0" i="0" u="none" strike="noStrike">
                          <a:solidFill>
                            <a:srgbClr val="000000"/>
                          </a:solidFill>
                          <a:effectLst/>
                          <a:latin typeface="Arial" panose="020B0604020202020204" pitchFamily="34" charset="0"/>
                        </a:rPr>
                        <a:t>Cashiering Office's Staff</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9814134"/>
                  </a:ext>
                </a:extLst>
              </a:tr>
              <a:tr h="284614">
                <a:tc>
                  <a:txBody>
                    <a:bodyPr/>
                    <a:lstStyle/>
                    <a:p>
                      <a:pPr algn="l" fontAlgn="ctr"/>
                      <a:r>
                        <a:rPr lang="en-US" sz="900" b="0" i="0" u="none" strike="noStrike">
                          <a:solidFill>
                            <a:srgbClr val="000000"/>
                          </a:solidFill>
                          <a:effectLst/>
                          <a:latin typeface="Arial" panose="020B0604020202020204" pitchFamily="34" charset="0"/>
                        </a:rPr>
                        <a:t>5. Proceed to the Registrar's Office to file the request</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900" b="0" i="0" u="none" strike="noStrike">
                          <a:solidFill>
                            <a:srgbClr val="000000"/>
                          </a:solidFill>
                          <a:effectLst/>
                          <a:latin typeface="Arial" panose="020B0604020202020204" pitchFamily="34" charset="0"/>
                        </a:rPr>
                        <a:t>Record the request details in the logbook </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900" b="0" i="0" u="none" strike="noStrike">
                          <a:solidFill>
                            <a:srgbClr val="000000"/>
                          </a:solidFill>
                          <a:effectLst/>
                          <a:latin typeface="Arial" panose="020B0604020202020204" pitchFamily="34" charset="0"/>
                        </a:rPr>
                        <a:t>None</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900" b="0" i="0" u="none" strike="noStrike">
                          <a:solidFill>
                            <a:srgbClr val="000000"/>
                          </a:solidFill>
                          <a:effectLst/>
                          <a:latin typeface="Arial" panose="020B0604020202020204" pitchFamily="34" charset="0"/>
                        </a:rPr>
                        <a:t>3 minutes</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900" b="0" i="0" u="none" strike="noStrike" dirty="0">
                          <a:solidFill>
                            <a:srgbClr val="000000"/>
                          </a:solidFill>
                          <a:effectLst/>
                          <a:latin typeface="Arial" panose="020B0604020202020204" pitchFamily="34" charset="0"/>
                        </a:rPr>
                        <a:t>Registrar's Staff</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59388251"/>
                  </a:ext>
                </a:extLst>
              </a:tr>
              <a:tr h="565377">
                <a:tc>
                  <a:txBody>
                    <a:bodyPr/>
                    <a:lstStyle/>
                    <a:p>
                      <a:pPr algn="l" fontAlgn="ctr"/>
                      <a:r>
                        <a:rPr lang="en-PH" sz="900" b="0" i="0" u="none" strike="noStrike">
                          <a:solidFill>
                            <a:srgbClr val="000000"/>
                          </a:solidFill>
                          <a:effectLst/>
                          <a:latin typeface="Arial" panose="020B0604020202020204" pitchFamily="34" charset="0"/>
                        </a:rPr>
                        <a:t> </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900" b="0" i="0" u="none" strike="noStrike">
                          <a:solidFill>
                            <a:srgbClr val="000000"/>
                          </a:solidFill>
                          <a:effectLst/>
                          <a:latin typeface="Arial" panose="020B0604020202020204" pitchFamily="34" charset="0"/>
                        </a:rPr>
                        <a:t>Prepare the document           (Processing time depends on the availability and accessibility of client's records)</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900" b="0" i="0" u="none" strike="noStrike">
                          <a:solidFill>
                            <a:srgbClr val="000000"/>
                          </a:solidFill>
                          <a:effectLst/>
                          <a:latin typeface="Arial" panose="020B0604020202020204" pitchFamily="34" charset="0"/>
                        </a:rPr>
                        <a:t>None</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900" b="0" i="0" u="none" strike="noStrike">
                          <a:solidFill>
                            <a:srgbClr val="000000"/>
                          </a:solidFill>
                          <a:effectLst/>
                          <a:latin typeface="Arial" panose="020B0604020202020204" pitchFamily="34" charset="0"/>
                        </a:rPr>
                        <a:t>1 to 2 working days</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900" b="0" i="0" u="none" strike="noStrike">
                          <a:solidFill>
                            <a:srgbClr val="000000"/>
                          </a:solidFill>
                          <a:effectLst/>
                          <a:latin typeface="Arial" panose="020B0604020202020204" pitchFamily="34" charset="0"/>
                        </a:rPr>
                        <a:t>Registrar's Staff</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24242558"/>
                  </a:ext>
                </a:extLst>
              </a:tr>
              <a:tr h="424996">
                <a:tc>
                  <a:txBody>
                    <a:bodyPr/>
                    <a:lstStyle/>
                    <a:p>
                      <a:pPr algn="l" fontAlgn="ctr"/>
                      <a:r>
                        <a:rPr lang="en-PH" sz="900" b="0" i="0" u="none" strike="noStrike">
                          <a:solidFill>
                            <a:srgbClr val="000000"/>
                          </a:solidFill>
                          <a:effectLst/>
                          <a:latin typeface="Arial" panose="020B0604020202020204" pitchFamily="34" charset="0"/>
                        </a:rPr>
                        <a:t> </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900" b="0" i="0" u="none" strike="noStrike" dirty="0">
                          <a:solidFill>
                            <a:srgbClr val="000000"/>
                          </a:solidFill>
                          <a:effectLst/>
                          <a:latin typeface="Arial" panose="020B0604020202020204" pitchFamily="34" charset="0"/>
                        </a:rPr>
                        <a:t>University Registrar/Campus Head for Registrar checks and approve the processed Form 137 </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900" b="0" i="0" u="none" strike="noStrike">
                          <a:solidFill>
                            <a:srgbClr val="000000"/>
                          </a:solidFill>
                          <a:effectLst/>
                          <a:latin typeface="Arial" panose="020B0604020202020204" pitchFamily="34" charset="0"/>
                        </a:rPr>
                        <a:t>None</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900" b="0" i="0" u="none" strike="noStrike">
                          <a:solidFill>
                            <a:srgbClr val="000000"/>
                          </a:solidFill>
                          <a:effectLst/>
                          <a:latin typeface="Arial" panose="020B0604020202020204" pitchFamily="34" charset="0"/>
                        </a:rPr>
                        <a:t>5 minutes</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900" b="0" i="0" u="none" strike="noStrike">
                          <a:solidFill>
                            <a:srgbClr val="000000"/>
                          </a:solidFill>
                          <a:effectLst/>
                          <a:latin typeface="Arial" panose="020B0604020202020204" pitchFamily="34" charset="0"/>
                        </a:rPr>
                        <a:t>University Registrar/Registrar Head</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82828016"/>
                  </a:ext>
                </a:extLst>
              </a:tr>
              <a:tr h="1267286">
                <a:tc>
                  <a:txBody>
                    <a:bodyPr/>
                    <a:lstStyle/>
                    <a:p>
                      <a:pPr algn="l" fontAlgn="ctr"/>
                      <a:r>
                        <a:rPr lang="en-US" sz="900" b="0" i="0" u="none" strike="noStrike">
                          <a:solidFill>
                            <a:srgbClr val="000000"/>
                          </a:solidFill>
                          <a:effectLst/>
                          <a:latin typeface="Arial" panose="020B0604020202020204" pitchFamily="34" charset="0"/>
                        </a:rPr>
                        <a:t>6. Sign in the Logbook and receive the requested Form 137</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900" b="0" i="0" u="none" strike="noStrike">
                          <a:solidFill>
                            <a:srgbClr val="000000"/>
                          </a:solidFill>
                          <a:effectLst/>
                          <a:latin typeface="Arial" panose="020B0604020202020204" pitchFamily="34" charset="0"/>
                        </a:rPr>
                        <a:t>Affix documentary stamps and dry seal in the document                               If the form 137 is requested by another school, seal it in a white envelope bearing the name and address of the school which requested the document                           Instruct the client to sign in the logbook for releasing the documents</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900" b="0" i="0" u="none" strike="noStrike" dirty="0">
                          <a:solidFill>
                            <a:srgbClr val="000000"/>
                          </a:solidFill>
                          <a:effectLst/>
                          <a:latin typeface="Arial" panose="020B0604020202020204" pitchFamily="34" charset="0"/>
                        </a:rPr>
                        <a:t>None</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900" b="0" i="0" u="none" strike="noStrike" dirty="0">
                          <a:solidFill>
                            <a:srgbClr val="000000"/>
                          </a:solidFill>
                          <a:effectLst/>
                          <a:latin typeface="Arial" panose="020B0604020202020204" pitchFamily="34" charset="0"/>
                        </a:rPr>
                        <a:t>5 minutes</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900" b="0" i="0" u="none" strike="noStrike">
                          <a:solidFill>
                            <a:srgbClr val="000000"/>
                          </a:solidFill>
                          <a:effectLst/>
                          <a:latin typeface="Arial" panose="020B0604020202020204" pitchFamily="34" charset="0"/>
                        </a:rPr>
                        <a:t>Registrar's Staff</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53295953"/>
                  </a:ext>
                </a:extLst>
              </a:tr>
              <a:tr h="144232">
                <a:tc gridSpan="2">
                  <a:txBody>
                    <a:bodyPr/>
                    <a:lstStyle/>
                    <a:p>
                      <a:pPr algn="r" fontAlgn="t"/>
                      <a:r>
                        <a:rPr lang="en-PH" sz="900" b="1" i="0" u="none" strike="noStrike">
                          <a:solidFill>
                            <a:srgbClr val="000000"/>
                          </a:solidFill>
                          <a:effectLst/>
                          <a:latin typeface="Arial" panose="020B0604020202020204" pitchFamily="34" charset="0"/>
                        </a:rPr>
                        <a:t>TOTAL:</a:t>
                      </a:r>
                    </a:p>
                  </a:txBody>
                  <a:tcPr marL="3762" marR="3762" marT="3762"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a:txBody>
                    <a:bodyPr/>
                    <a:lstStyle/>
                    <a:p>
                      <a:pPr algn="ctr" fontAlgn="t"/>
                      <a:r>
                        <a:rPr lang="en-PH" sz="900" b="0" i="0" u="none" strike="noStrike">
                          <a:solidFill>
                            <a:srgbClr val="000000"/>
                          </a:solidFill>
                          <a:effectLst/>
                          <a:latin typeface="Arial" panose="020B0604020202020204" pitchFamily="34" charset="0"/>
                        </a:rPr>
                        <a:t> </a:t>
                      </a:r>
                    </a:p>
                  </a:txBody>
                  <a:tcPr marL="3762" marR="3762" marT="3762"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900" b="0" i="0" u="none" strike="noStrike">
                          <a:solidFill>
                            <a:srgbClr val="000000"/>
                          </a:solidFill>
                          <a:effectLst/>
                          <a:latin typeface="Arial" panose="020B0604020202020204" pitchFamily="34" charset="0"/>
                        </a:rPr>
                        <a:t>Maximum of 3 days</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900" b="0" i="0" u="none" strike="noStrike" dirty="0">
                          <a:solidFill>
                            <a:srgbClr val="000000"/>
                          </a:solidFill>
                          <a:effectLst/>
                          <a:latin typeface="Arial" panose="020B0604020202020204" pitchFamily="34" charset="0"/>
                        </a:rPr>
                        <a:t> </a:t>
                      </a:r>
                    </a:p>
                  </a:txBody>
                  <a:tcPr marL="3762" marR="3762" marT="376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20974646"/>
                  </a:ext>
                </a:extLst>
              </a:tr>
            </a:tbl>
          </a:graphicData>
        </a:graphic>
      </p:graphicFrame>
    </p:spTree>
    <p:extLst>
      <p:ext uri="{BB962C8B-B14F-4D97-AF65-F5344CB8AC3E}">
        <p14:creationId xmlns:p14="http://schemas.microsoft.com/office/powerpoint/2010/main" val="37490071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1C4DA55-EEED-4FE0-9322-6FB472470314}"/>
              </a:ext>
            </a:extLst>
          </p:cNvPr>
          <p:cNvSpPr/>
          <p:nvPr/>
        </p:nvSpPr>
        <p:spPr>
          <a:xfrm>
            <a:off x="16987" y="1"/>
            <a:ext cx="7772400" cy="11887199"/>
          </a:xfrm>
          <a:prstGeom prst="rect">
            <a:avLst/>
          </a:prstGeom>
          <a:blipFill dpi="0" rotWithShape="1">
            <a:blip r:embed="rId3">
              <a:alphaModFix amt="33000"/>
              <a:extLst>
                <a:ext uri="{96DAC541-7B7A-43D3-8B79-37D633B846F1}">
                  <asvg:svgBlip xmlns:asvg="http://schemas.microsoft.com/office/drawing/2016/SVG/main" r:embed="rId4"/>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5">
                  <a:alphaModFix amt="24000"/>
                </a:blip>
                <a:srcRect/>
                <a:stretch>
                  <a:fillRect/>
                </a:stretch>
              </a:blipFill>
            </a:endParaRPr>
          </a:p>
        </p:txBody>
      </p:sp>
      <p:graphicFrame>
        <p:nvGraphicFramePr>
          <p:cNvPr id="3" name="Table 2">
            <a:extLst>
              <a:ext uri="{FF2B5EF4-FFF2-40B4-BE49-F238E27FC236}">
                <a16:creationId xmlns:a16="http://schemas.microsoft.com/office/drawing/2014/main" id="{B2BFCA92-D012-4004-8F41-FDF06E7347B2}"/>
              </a:ext>
            </a:extLst>
          </p:cNvPr>
          <p:cNvGraphicFramePr>
            <a:graphicFrameLocks noGrp="1"/>
          </p:cNvGraphicFramePr>
          <p:nvPr>
            <p:extLst>
              <p:ext uri="{D42A27DB-BD31-4B8C-83A1-F6EECF244321}">
                <p14:modId xmlns:p14="http://schemas.microsoft.com/office/powerpoint/2010/main" val="1928574213"/>
              </p:ext>
            </p:extLst>
          </p:nvPr>
        </p:nvGraphicFramePr>
        <p:xfrm>
          <a:off x="351691" y="422032"/>
          <a:ext cx="7102993" cy="10310307"/>
        </p:xfrm>
        <a:graphic>
          <a:graphicData uri="http://schemas.openxmlformats.org/drawingml/2006/table">
            <a:tbl>
              <a:tblPr/>
              <a:tblGrid>
                <a:gridCol w="1744750">
                  <a:extLst>
                    <a:ext uri="{9D8B030D-6E8A-4147-A177-3AD203B41FA5}">
                      <a16:colId xmlns:a16="http://schemas.microsoft.com/office/drawing/2014/main" val="88681776"/>
                    </a:ext>
                  </a:extLst>
                </a:gridCol>
                <a:gridCol w="1953076">
                  <a:extLst>
                    <a:ext uri="{9D8B030D-6E8A-4147-A177-3AD203B41FA5}">
                      <a16:colId xmlns:a16="http://schemas.microsoft.com/office/drawing/2014/main" val="2830574577"/>
                    </a:ext>
                  </a:extLst>
                </a:gridCol>
                <a:gridCol w="1028621">
                  <a:extLst>
                    <a:ext uri="{9D8B030D-6E8A-4147-A177-3AD203B41FA5}">
                      <a16:colId xmlns:a16="http://schemas.microsoft.com/office/drawing/2014/main" val="408359236"/>
                    </a:ext>
                  </a:extLst>
                </a:gridCol>
                <a:gridCol w="1184866">
                  <a:extLst>
                    <a:ext uri="{9D8B030D-6E8A-4147-A177-3AD203B41FA5}">
                      <a16:colId xmlns:a16="http://schemas.microsoft.com/office/drawing/2014/main" val="1178195375"/>
                    </a:ext>
                  </a:extLst>
                </a:gridCol>
                <a:gridCol w="1191680">
                  <a:extLst>
                    <a:ext uri="{9D8B030D-6E8A-4147-A177-3AD203B41FA5}">
                      <a16:colId xmlns:a16="http://schemas.microsoft.com/office/drawing/2014/main" val="47282120"/>
                    </a:ext>
                  </a:extLst>
                </a:gridCol>
              </a:tblGrid>
              <a:tr h="119316">
                <a:tc gridSpan="5">
                  <a:txBody>
                    <a:bodyPr/>
                    <a:lstStyle/>
                    <a:p>
                      <a:pPr algn="l" fontAlgn="ctr"/>
                      <a:r>
                        <a:rPr lang="en-US" sz="1000" b="1" i="0" u="none" strike="noStrike">
                          <a:solidFill>
                            <a:srgbClr val="000000"/>
                          </a:solidFill>
                          <a:effectLst/>
                          <a:latin typeface="Arial" panose="020B0604020202020204" pitchFamily="34" charset="0"/>
                        </a:rPr>
                        <a:t>1. SERVICE NAME: ISSUANCE OF TRANSFER CREDENTIALS</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2522602375"/>
                  </a:ext>
                </a:extLst>
              </a:tr>
              <a:tr h="119316">
                <a:tc gridSpan="5">
                  <a:txBody>
                    <a:bodyPr/>
                    <a:lstStyle/>
                    <a:p>
                      <a:pPr algn="l" fontAlgn="ctr"/>
                      <a:r>
                        <a:rPr lang="en-US" sz="1000" b="1" i="0" u="none" strike="noStrike">
                          <a:solidFill>
                            <a:srgbClr val="000000"/>
                          </a:solidFill>
                          <a:effectLst/>
                          <a:latin typeface="Arial" panose="020B0604020202020204" pitchFamily="34" charset="0"/>
                        </a:rPr>
                        <a:t>   (CERTIFICATE OF HONORABLE DISMISSAL AND CERTIFICATE OF GRADES)</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3951314861"/>
                  </a:ext>
                </a:extLst>
              </a:tr>
              <a:tr h="317408">
                <a:tc gridSpan="5">
                  <a:txBody>
                    <a:bodyPr/>
                    <a:lstStyle/>
                    <a:p>
                      <a:pPr algn="l" fontAlgn="b"/>
                      <a:r>
                        <a:rPr lang="en-US" sz="1000" b="0" i="0" u="none" strike="noStrike" dirty="0">
                          <a:solidFill>
                            <a:srgbClr val="000000"/>
                          </a:solidFill>
                          <a:effectLst/>
                          <a:latin typeface="Arial" panose="020B0604020202020204" pitchFamily="34" charset="0"/>
                        </a:rPr>
                        <a:t>Description of the Service: Transfer credentials are being issued only once to the students who will</a:t>
                      </a:r>
                    </a:p>
                  </a:txBody>
                  <a:tcPr marL="4564" marR="4564" marT="456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1391735427"/>
                  </a:ext>
                </a:extLst>
              </a:tr>
              <a:tr h="96531">
                <a:tc gridSpan="5">
                  <a:txBody>
                    <a:bodyPr/>
                    <a:lstStyle/>
                    <a:p>
                      <a:pPr algn="l" fontAlgn="b"/>
                      <a:r>
                        <a:rPr lang="en-PH" sz="1000" b="0" i="0" u="none" strike="noStrike">
                          <a:solidFill>
                            <a:srgbClr val="000000"/>
                          </a:solidFill>
                          <a:effectLst/>
                          <a:latin typeface="Arial" panose="020B0604020202020204" pitchFamily="34" charset="0"/>
                        </a:rPr>
                        <a:t>transfer to another school</a:t>
                      </a:r>
                    </a:p>
                  </a:txBody>
                  <a:tcPr marL="4564" marR="4564" marT="456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1487990940"/>
                  </a:ext>
                </a:extLst>
              </a:tr>
              <a:tr h="96531">
                <a:tc>
                  <a:txBody>
                    <a:bodyPr/>
                    <a:lstStyle/>
                    <a:p>
                      <a:pPr algn="l" fontAlgn="ctr"/>
                      <a:r>
                        <a:rPr lang="en-PH" sz="1000" b="1" i="0" u="none" strike="noStrike">
                          <a:solidFill>
                            <a:srgbClr val="FFFFFF"/>
                          </a:solidFill>
                          <a:effectLst/>
                          <a:latin typeface="Arial" panose="020B0604020202020204" pitchFamily="34" charset="0"/>
                        </a:rPr>
                        <a:t>Office or Division:</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ctr"/>
                      <a:r>
                        <a:rPr lang="en-PH" sz="1000" b="0" i="0" u="none" strike="noStrike">
                          <a:solidFill>
                            <a:srgbClr val="000000"/>
                          </a:solidFill>
                          <a:effectLst/>
                          <a:latin typeface="Arial" panose="020B0604020202020204" pitchFamily="34" charset="0"/>
                        </a:rPr>
                        <a:t>Registrar's Office</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3807810231"/>
                  </a:ext>
                </a:extLst>
              </a:tr>
              <a:tr h="96531">
                <a:tc>
                  <a:txBody>
                    <a:bodyPr/>
                    <a:lstStyle/>
                    <a:p>
                      <a:pPr algn="l" fontAlgn="ctr"/>
                      <a:r>
                        <a:rPr lang="en-PH" sz="1000" b="1" i="0" u="none" strike="noStrike">
                          <a:solidFill>
                            <a:srgbClr val="FFFFFF"/>
                          </a:solidFill>
                          <a:effectLst/>
                          <a:latin typeface="Arial" panose="020B0604020202020204" pitchFamily="34" charset="0"/>
                        </a:rPr>
                        <a:t>Classification:</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b"/>
                      <a:r>
                        <a:rPr lang="en-PH" sz="1000" b="0" i="0" u="none" strike="noStrike">
                          <a:solidFill>
                            <a:srgbClr val="000000"/>
                          </a:solidFill>
                          <a:effectLst/>
                          <a:latin typeface="Arial" panose="020B0604020202020204" pitchFamily="34" charset="0"/>
                        </a:rPr>
                        <a:t>Simple</a:t>
                      </a:r>
                    </a:p>
                  </a:txBody>
                  <a:tcPr marL="4564" marR="4564" marT="456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150643389"/>
                  </a:ext>
                </a:extLst>
              </a:tr>
              <a:tr h="96531">
                <a:tc>
                  <a:txBody>
                    <a:bodyPr/>
                    <a:lstStyle/>
                    <a:p>
                      <a:pPr algn="l" fontAlgn="ctr"/>
                      <a:r>
                        <a:rPr lang="en-PH" sz="1000" b="1" i="0" u="none" strike="noStrike">
                          <a:solidFill>
                            <a:srgbClr val="FFFFFF"/>
                          </a:solidFill>
                          <a:effectLst/>
                          <a:latin typeface="Arial" panose="020B0604020202020204" pitchFamily="34" charset="0"/>
                        </a:rPr>
                        <a:t>Type of Transaction:</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ctr"/>
                      <a:r>
                        <a:rPr lang="en-PH" sz="1000" b="0" i="0" u="none" strike="noStrike">
                          <a:solidFill>
                            <a:srgbClr val="000000"/>
                          </a:solidFill>
                          <a:effectLst/>
                          <a:latin typeface="Arial" panose="020B0604020202020204" pitchFamily="34" charset="0"/>
                        </a:rPr>
                        <a:t>G2C-Government to Citizen</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3534571883"/>
                  </a:ext>
                </a:extLst>
              </a:tr>
              <a:tr h="188472">
                <a:tc>
                  <a:txBody>
                    <a:bodyPr/>
                    <a:lstStyle/>
                    <a:p>
                      <a:pPr algn="l" fontAlgn="ctr"/>
                      <a:r>
                        <a:rPr lang="en-PH" sz="1000" b="1" i="0" u="none" strike="noStrike">
                          <a:solidFill>
                            <a:srgbClr val="FFFFFF"/>
                          </a:solidFill>
                          <a:effectLst/>
                          <a:latin typeface="Arial" panose="020B0604020202020204" pitchFamily="34" charset="0"/>
                        </a:rPr>
                        <a:t>Who May Avail:</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ctr"/>
                      <a:r>
                        <a:rPr lang="en-US" sz="1000" b="0" i="0" u="none" strike="noStrike">
                          <a:solidFill>
                            <a:srgbClr val="000000"/>
                          </a:solidFill>
                          <a:effectLst/>
                          <a:latin typeface="Arial" panose="020B0604020202020204" pitchFamily="34" charset="0"/>
                        </a:rPr>
                        <a:t>All students who intend to transfer to another school and with no liability posted</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3555605444"/>
                  </a:ext>
                </a:extLst>
              </a:tr>
              <a:tr h="96531">
                <a:tc>
                  <a:txBody>
                    <a:bodyPr/>
                    <a:lstStyle/>
                    <a:p>
                      <a:pPr algn="l" fontAlgn="ctr"/>
                      <a:r>
                        <a:rPr lang="en-PH" sz="1000" b="1" i="0" u="none" strike="noStrike">
                          <a:solidFill>
                            <a:srgbClr val="FFFFFF"/>
                          </a:solidFill>
                          <a:effectLst/>
                          <a:latin typeface="Arial" panose="020B0604020202020204" pitchFamily="34" charset="0"/>
                        </a:rPr>
                        <a:t> </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ctr"/>
                      <a:r>
                        <a:rPr lang="en-PH" sz="1000" b="0" i="0" u="none" strike="noStrike">
                          <a:solidFill>
                            <a:srgbClr val="000000"/>
                          </a:solidFill>
                          <a:effectLst/>
                          <a:latin typeface="Arial" panose="020B0604020202020204" pitchFamily="34" charset="0"/>
                        </a:rPr>
                        <a:t>in their account</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309223462"/>
                  </a:ext>
                </a:extLst>
              </a:tr>
              <a:tr h="96531">
                <a:tc gridSpan="2">
                  <a:txBody>
                    <a:bodyPr/>
                    <a:lstStyle/>
                    <a:p>
                      <a:pPr algn="ctr" fontAlgn="b"/>
                      <a:r>
                        <a:rPr lang="en-PH" sz="1000" b="1" i="0" u="none" strike="noStrike">
                          <a:solidFill>
                            <a:srgbClr val="FFFFFF"/>
                          </a:solidFill>
                          <a:effectLst/>
                          <a:latin typeface="Arial" panose="020B0604020202020204" pitchFamily="34" charset="0"/>
                        </a:rPr>
                        <a:t>CHECKLIST OF REQUIREMENTS</a:t>
                      </a:r>
                    </a:p>
                  </a:txBody>
                  <a:tcPr marL="4564" marR="4564" marT="456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hMerge="1">
                  <a:txBody>
                    <a:bodyPr/>
                    <a:lstStyle/>
                    <a:p>
                      <a:endParaRPr lang="en-PH"/>
                    </a:p>
                  </a:txBody>
                  <a:tcPr/>
                </a:tc>
                <a:tc gridSpan="3">
                  <a:txBody>
                    <a:bodyPr/>
                    <a:lstStyle/>
                    <a:p>
                      <a:pPr algn="ctr" fontAlgn="b"/>
                      <a:r>
                        <a:rPr lang="en-PH" sz="1000" b="1" i="0" u="none" strike="noStrike">
                          <a:solidFill>
                            <a:srgbClr val="FFFFFF"/>
                          </a:solidFill>
                          <a:effectLst/>
                          <a:latin typeface="Arial" panose="020B0604020202020204" pitchFamily="34" charset="0"/>
                        </a:rPr>
                        <a:t>WHERE TO SECURE</a:t>
                      </a:r>
                    </a:p>
                  </a:txBody>
                  <a:tcPr marL="4564" marR="4564" marT="456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2334485035"/>
                  </a:ext>
                </a:extLst>
              </a:tr>
              <a:tr h="96531">
                <a:tc gridSpan="2">
                  <a:txBody>
                    <a:bodyPr/>
                    <a:lstStyle/>
                    <a:p>
                      <a:pPr algn="l" fontAlgn="b"/>
                      <a:r>
                        <a:rPr lang="en-PH" sz="1000" b="0" i="0" u="none" strike="noStrike">
                          <a:solidFill>
                            <a:srgbClr val="000000"/>
                          </a:solidFill>
                          <a:effectLst/>
                          <a:latin typeface="Arial" panose="020B0604020202020204" pitchFamily="34" charset="0"/>
                        </a:rPr>
                        <a:t>Official Receipt</a:t>
                      </a:r>
                    </a:p>
                  </a:txBody>
                  <a:tcPr marL="4564" marR="4564" marT="456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gridSpan="3">
                  <a:txBody>
                    <a:bodyPr/>
                    <a:lstStyle/>
                    <a:p>
                      <a:pPr algn="l" fontAlgn="b"/>
                      <a:r>
                        <a:rPr lang="en-PH" sz="1000" b="0" i="0" u="none" strike="noStrike">
                          <a:solidFill>
                            <a:srgbClr val="000000"/>
                          </a:solidFill>
                          <a:effectLst/>
                          <a:latin typeface="Arial" panose="020B0604020202020204" pitchFamily="34" charset="0"/>
                        </a:rPr>
                        <a:t>Cashier's Office</a:t>
                      </a:r>
                    </a:p>
                  </a:txBody>
                  <a:tcPr marL="4564" marR="4564" marT="456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592624575"/>
                  </a:ext>
                </a:extLst>
              </a:tr>
              <a:tr h="96531">
                <a:tc gridSpan="2">
                  <a:txBody>
                    <a:bodyPr/>
                    <a:lstStyle/>
                    <a:p>
                      <a:pPr algn="l" fontAlgn="b"/>
                      <a:r>
                        <a:rPr lang="it-IT" sz="1000" b="0" i="0" u="none" strike="noStrike">
                          <a:solidFill>
                            <a:srgbClr val="000000"/>
                          </a:solidFill>
                          <a:effectLst/>
                          <a:latin typeface="Arial" panose="020B0604020202020204" pitchFamily="34" charset="0"/>
                        </a:rPr>
                        <a:t>2 Documentary Stamps per document</a:t>
                      </a:r>
                    </a:p>
                  </a:txBody>
                  <a:tcPr marL="4564" marR="4564" marT="456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gridSpan="3">
                  <a:txBody>
                    <a:bodyPr/>
                    <a:lstStyle/>
                    <a:p>
                      <a:pPr algn="l" fontAlgn="b"/>
                      <a:r>
                        <a:rPr lang="en-PH" sz="1000" b="0" i="0" u="none" strike="noStrike">
                          <a:solidFill>
                            <a:srgbClr val="000000"/>
                          </a:solidFill>
                          <a:effectLst/>
                          <a:latin typeface="Arial" panose="020B0604020202020204" pitchFamily="34" charset="0"/>
                        </a:rPr>
                        <a:t>Bureau of Internal Revenue</a:t>
                      </a:r>
                    </a:p>
                  </a:txBody>
                  <a:tcPr marL="4564" marR="4564" marT="456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3524297210"/>
                  </a:ext>
                </a:extLst>
              </a:tr>
              <a:tr h="96531">
                <a:tc gridSpan="2">
                  <a:txBody>
                    <a:bodyPr/>
                    <a:lstStyle/>
                    <a:p>
                      <a:pPr algn="l" fontAlgn="b"/>
                      <a:r>
                        <a:rPr lang="en-PH" sz="1000" b="0" i="0" u="none" strike="noStrike">
                          <a:solidFill>
                            <a:srgbClr val="000000"/>
                          </a:solidFill>
                          <a:effectLst/>
                          <a:latin typeface="Arial" panose="020B0604020202020204" pitchFamily="34" charset="0"/>
                        </a:rPr>
                        <a:t>Accomplished Exit Interview Form</a:t>
                      </a:r>
                    </a:p>
                  </a:txBody>
                  <a:tcPr marL="4564" marR="4564" marT="456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gridSpan="3">
                  <a:txBody>
                    <a:bodyPr/>
                    <a:lstStyle/>
                    <a:p>
                      <a:pPr algn="l" fontAlgn="b"/>
                      <a:r>
                        <a:rPr lang="en-PH" sz="1000" b="0" i="0" u="none" strike="noStrike">
                          <a:solidFill>
                            <a:srgbClr val="000000"/>
                          </a:solidFill>
                          <a:effectLst/>
                          <a:latin typeface="Arial" panose="020B0604020202020204" pitchFamily="34" charset="0"/>
                        </a:rPr>
                        <a:t>Guidance and Counseling Office</a:t>
                      </a:r>
                    </a:p>
                  </a:txBody>
                  <a:tcPr marL="4564" marR="4564" marT="456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4006069154"/>
                  </a:ext>
                </a:extLst>
              </a:tr>
              <a:tr h="96531">
                <a:tc gridSpan="2">
                  <a:txBody>
                    <a:bodyPr/>
                    <a:lstStyle/>
                    <a:p>
                      <a:pPr algn="l" fontAlgn="b"/>
                      <a:r>
                        <a:rPr lang="en-PH" sz="1000" b="0" i="0" u="none" strike="noStrike">
                          <a:solidFill>
                            <a:srgbClr val="000000"/>
                          </a:solidFill>
                          <a:effectLst/>
                          <a:latin typeface="Arial" panose="020B0604020202020204" pitchFamily="34" charset="0"/>
                        </a:rPr>
                        <a:t>Conditional Requirements:</a:t>
                      </a:r>
                    </a:p>
                  </a:txBody>
                  <a:tcPr marL="4564" marR="4564" marT="456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gridSpan="3">
                  <a:txBody>
                    <a:bodyPr/>
                    <a:lstStyle/>
                    <a:p>
                      <a:pPr algn="l" fontAlgn="b"/>
                      <a:r>
                        <a:rPr lang="en-PH" sz="1000" b="0" i="0" u="none" strike="noStrike">
                          <a:solidFill>
                            <a:srgbClr val="000000"/>
                          </a:solidFill>
                          <a:effectLst/>
                          <a:latin typeface="Arial" panose="020B0604020202020204" pitchFamily="34" charset="0"/>
                        </a:rPr>
                        <a:t> </a:t>
                      </a:r>
                    </a:p>
                  </a:txBody>
                  <a:tcPr marL="4564" marR="4564" marT="456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377050231"/>
                  </a:ext>
                </a:extLst>
              </a:tr>
              <a:tr h="306549">
                <a:tc gridSpan="2">
                  <a:txBody>
                    <a:bodyPr/>
                    <a:lstStyle/>
                    <a:p>
                      <a:pPr algn="l" fontAlgn="ctr"/>
                      <a:r>
                        <a:rPr lang="en-US" sz="1000" b="0" i="0" u="none" strike="noStrike">
                          <a:solidFill>
                            <a:srgbClr val="000000"/>
                          </a:solidFill>
                          <a:effectLst/>
                          <a:latin typeface="Arial" panose="020B0604020202020204" pitchFamily="34" charset="0"/>
                        </a:rPr>
                        <a:t>PSA Birth Certificate for Clients whose graduate records are in the year 2006 and below and for clients who had correction of name</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a:txBody>
                    <a:bodyPr/>
                    <a:lstStyle/>
                    <a:p>
                      <a:pPr algn="l" fontAlgn="b"/>
                      <a:r>
                        <a:rPr lang="en-PH" sz="1000" b="0" i="0" u="none" strike="noStrike">
                          <a:solidFill>
                            <a:srgbClr val="000000"/>
                          </a:solidFill>
                          <a:effectLst/>
                          <a:latin typeface="Arial" panose="020B0604020202020204" pitchFamily="34" charset="0"/>
                        </a:rPr>
                        <a:t> </a:t>
                      </a:r>
                    </a:p>
                  </a:txBody>
                  <a:tcPr marL="4564" marR="4564" marT="4564"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PH" sz="1000" b="0" i="0" u="none" strike="noStrike">
                          <a:solidFill>
                            <a:srgbClr val="000000"/>
                          </a:solidFill>
                          <a:effectLst/>
                          <a:latin typeface="Arial" panose="020B0604020202020204" pitchFamily="34" charset="0"/>
                        </a:rPr>
                        <a:t> </a:t>
                      </a:r>
                    </a:p>
                  </a:txBody>
                  <a:tcPr marL="4564" marR="4564" marT="4564"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PH" sz="1000" b="0" i="0" u="none" strike="noStrike">
                          <a:solidFill>
                            <a:srgbClr val="000000"/>
                          </a:solidFill>
                          <a:effectLst/>
                          <a:latin typeface="Arial" panose="020B0604020202020204" pitchFamily="34" charset="0"/>
                        </a:rPr>
                        <a:t> </a:t>
                      </a:r>
                    </a:p>
                  </a:txBody>
                  <a:tcPr marL="4564" marR="4564" marT="4564"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1907993"/>
                  </a:ext>
                </a:extLst>
              </a:tr>
              <a:tr h="372355">
                <a:tc gridSpan="2">
                  <a:txBody>
                    <a:bodyPr/>
                    <a:lstStyle/>
                    <a:p>
                      <a:pPr algn="l" fontAlgn="ctr"/>
                      <a:r>
                        <a:rPr lang="en-US" sz="1000" b="0" i="0" u="none" strike="noStrike">
                          <a:solidFill>
                            <a:srgbClr val="000000"/>
                          </a:solidFill>
                          <a:effectLst/>
                          <a:latin typeface="Arial" panose="020B0604020202020204" pitchFamily="34" charset="0"/>
                        </a:rPr>
                        <a:t>Authorization Letter, Identification Card of the Representative and copy of Identification Card of the Owner of requested documents upon release of document                            </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gridSpan="3">
                  <a:txBody>
                    <a:bodyPr/>
                    <a:lstStyle/>
                    <a:p>
                      <a:pPr algn="l" fontAlgn="ctr"/>
                      <a:r>
                        <a:rPr lang="en-PH" sz="1000" b="0" i="0" u="none" strike="noStrike">
                          <a:solidFill>
                            <a:srgbClr val="000000"/>
                          </a:solidFill>
                          <a:effectLst/>
                          <a:latin typeface="Arial" panose="020B0604020202020204" pitchFamily="34" charset="0"/>
                        </a:rPr>
                        <a:t>Client</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2126067794"/>
                  </a:ext>
                </a:extLst>
              </a:tr>
              <a:tr h="428007">
                <a:tc gridSpan="2">
                  <a:txBody>
                    <a:bodyPr/>
                    <a:lstStyle/>
                    <a:p>
                      <a:pPr algn="l" fontAlgn="ctr"/>
                      <a:r>
                        <a:rPr lang="en-US" sz="1000" b="0" i="0" u="none" strike="noStrike" dirty="0">
                          <a:solidFill>
                            <a:srgbClr val="000000"/>
                          </a:solidFill>
                          <a:effectLst/>
                          <a:latin typeface="Arial" panose="020B0604020202020204" pitchFamily="34" charset="0"/>
                        </a:rPr>
                        <a:t>Letter of request from the school which also states that they are responsible for the loss of document/s (in case that the school is responsible for the loss of the document)</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gridSpan="3">
                  <a:txBody>
                    <a:bodyPr/>
                    <a:lstStyle/>
                    <a:p>
                      <a:pPr algn="l" fontAlgn="ctr"/>
                      <a:r>
                        <a:rPr lang="en-US" sz="1000" b="0" i="0" u="none" strike="noStrike">
                          <a:solidFill>
                            <a:srgbClr val="000000"/>
                          </a:solidFill>
                          <a:effectLst/>
                          <a:latin typeface="Arial" panose="020B0604020202020204" pitchFamily="34" charset="0"/>
                        </a:rPr>
                        <a:t>School which received the first copy of Transfer         Credentials</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436777836"/>
                  </a:ext>
                </a:extLst>
              </a:tr>
              <a:tr h="306549">
                <a:tc gridSpan="2">
                  <a:txBody>
                    <a:bodyPr/>
                    <a:lstStyle/>
                    <a:p>
                      <a:pPr algn="l" fontAlgn="ctr"/>
                      <a:r>
                        <a:rPr lang="en-US" sz="1000" b="0" i="0" u="none" strike="noStrike">
                          <a:solidFill>
                            <a:srgbClr val="000000"/>
                          </a:solidFill>
                          <a:effectLst/>
                          <a:latin typeface="Arial" panose="020B0604020202020204" pitchFamily="34" charset="0"/>
                        </a:rPr>
                        <a:t>Affidavit of Loss including statement that the document is not yet forwarded to another school (in case that the client has lost the copy)</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gridSpan="3">
                  <a:txBody>
                    <a:bodyPr/>
                    <a:lstStyle/>
                    <a:p>
                      <a:pPr algn="l" fontAlgn="ctr"/>
                      <a:r>
                        <a:rPr lang="en-PH" sz="1000" b="0" i="0" u="none" strike="noStrike">
                          <a:solidFill>
                            <a:srgbClr val="000000"/>
                          </a:solidFill>
                          <a:effectLst/>
                          <a:latin typeface="Arial" panose="020B0604020202020204" pitchFamily="34" charset="0"/>
                        </a:rPr>
                        <a:t>Client</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2983655487"/>
                  </a:ext>
                </a:extLst>
              </a:tr>
              <a:tr h="192741">
                <a:tc>
                  <a:txBody>
                    <a:bodyPr/>
                    <a:lstStyle/>
                    <a:p>
                      <a:pPr algn="ctr" fontAlgn="ctr"/>
                      <a:r>
                        <a:rPr lang="en-PH" sz="1000" b="1" i="0" u="none" strike="noStrike">
                          <a:solidFill>
                            <a:srgbClr val="FFFFFF"/>
                          </a:solidFill>
                          <a:effectLst/>
                          <a:latin typeface="Arial" panose="020B0604020202020204" pitchFamily="34" charset="0"/>
                        </a:rPr>
                        <a:t>CLIENT STEPS</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PH" sz="1000" b="1" i="0" u="none" strike="noStrike">
                          <a:solidFill>
                            <a:srgbClr val="FFFFFF"/>
                          </a:solidFill>
                          <a:effectLst/>
                          <a:latin typeface="Arial" panose="020B0604020202020204" pitchFamily="34" charset="0"/>
                        </a:rPr>
                        <a:t>AGENCY ACTION</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PH" sz="1000" b="1" i="0" u="none" strike="noStrike">
                          <a:solidFill>
                            <a:srgbClr val="FFFFFF"/>
                          </a:solidFill>
                          <a:effectLst/>
                          <a:latin typeface="Arial" panose="020B0604020202020204" pitchFamily="34" charset="0"/>
                        </a:rPr>
                        <a:t>FEES TO  BE PAID</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PH" sz="1000" b="1" i="0" u="none" strike="noStrike">
                          <a:solidFill>
                            <a:srgbClr val="FFFFFF"/>
                          </a:solidFill>
                          <a:effectLst/>
                          <a:latin typeface="Arial" panose="020B0604020202020204" pitchFamily="34" charset="0"/>
                        </a:rPr>
                        <a:t>PROCESSING TIME</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PH" sz="1000" b="1" i="0" u="none" strike="noStrike">
                          <a:solidFill>
                            <a:srgbClr val="FFFFFF"/>
                          </a:solidFill>
                          <a:effectLst/>
                          <a:latin typeface="Arial" panose="020B0604020202020204" pitchFamily="34" charset="0"/>
                        </a:rPr>
                        <a:t>PERSON RESPONSIBLE</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1421490769"/>
                  </a:ext>
                </a:extLst>
              </a:tr>
              <a:tr h="367125">
                <a:tc>
                  <a:txBody>
                    <a:bodyPr/>
                    <a:lstStyle/>
                    <a:p>
                      <a:pPr algn="l" fontAlgn="ctr"/>
                      <a:r>
                        <a:rPr lang="en-US" sz="1000" b="0" i="0" u="none" strike="noStrike">
                          <a:solidFill>
                            <a:srgbClr val="000000"/>
                          </a:solidFill>
                          <a:effectLst/>
                          <a:latin typeface="Arial" panose="020B0604020202020204" pitchFamily="34" charset="0"/>
                        </a:rPr>
                        <a:t>1. Present accomplished Exit interview form</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000" b="0" i="0" u="none" strike="noStrike">
                          <a:solidFill>
                            <a:srgbClr val="000000"/>
                          </a:solidFill>
                          <a:effectLst/>
                          <a:latin typeface="Arial" panose="020B0604020202020204" pitchFamily="34" charset="0"/>
                        </a:rPr>
                        <a:t>Check the presented form and verify student's records</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dirty="0">
                          <a:solidFill>
                            <a:srgbClr val="000000"/>
                          </a:solidFill>
                          <a:effectLst/>
                          <a:latin typeface="Arial" panose="020B0604020202020204" pitchFamily="34" charset="0"/>
                        </a:rPr>
                        <a:t>None</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5 minutes</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Registrar's Staff</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66385041"/>
                  </a:ext>
                </a:extLst>
              </a:tr>
              <a:tr h="410397">
                <a:tc>
                  <a:txBody>
                    <a:bodyPr/>
                    <a:lstStyle/>
                    <a:p>
                      <a:pPr algn="l" fontAlgn="ctr"/>
                      <a:r>
                        <a:rPr lang="en-US" sz="1000" b="0" i="0" u="none" strike="noStrike">
                          <a:solidFill>
                            <a:srgbClr val="000000"/>
                          </a:solidFill>
                          <a:effectLst/>
                          <a:latin typeface="Arial" panose="020B0604020202020204" pitchFamily="34" charset="0"/>
                        </a:rPr>
                        <a:t>2. Secure Request Slip Form</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000" b="0" i="0" u="none" strike="noStrike" dirty="0">
                          <a:solidFill>
                            <a:srgbClr val="000000"/>
                          </a:solidFill>
                          <a:effectLst/>
                          <a:latin typeface="Arial" panose="020B0604020202020204" pitchFamily="34" charset="0"/>
                        </a:rPr>
                        <a:t>Check if the client has liability posted in his/her account                            Issue Request Slip Form and explain to the client how to fill up the form</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None</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3 minutes</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Registrar's Staff</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57207602"/>
                  </a:ext>
                </a:extLst>
              </a:tr>
              <a:tr h="306549">
                <a:tc>
                  <a:txBody>
                    <a:bodyPr/>
                    <a:lstStyle/>
                    <a:p>
                      <a:pPr algn="l" fontAlgn="ctr"/>
                      <a:r>
                        <a:rPr lang="en-US" sz="1000" b="0" i="0" u="none" strike="noStrike">
                          <a:solidFill>
                            <a:srgbClr val="000000"/>
                          </a:solidFill>
                          <a:effectLst/>
                          <a:latin typeface="Arial" panose="020B0604020202020204" pitchFamily="34" charset="0"/>
                        </a:rPr>
                        <a:t>3. Fill-up Request Slip Form</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000" b="0" i="0" u="none" strike="noStrike">
                          <a:solidFill>
                            <a:srgbClr val="000000"/>
                          </a:solidFill>
                          <a:effectLst/>
                          <a:latin typeface="Arial" panose="020B0604020202020204" pitchFamily="34" charset="0"/>
                        </a:rPr>
                        <a:t>Guide the client in filling up the form</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None</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3 minutes</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Registrar's Staff</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3611055"/>
                  </a:ext>
                </a:extLst>
              </a:tr>
              <a:tr h="604894">
                <a:tc>
                  <a:txBody>
                    <a:bodyPr/>
                    <a:lstStyle/>
                    <a:p>
                      <a:pPr algn="l" fontAlgn="ctr"/>
                      <a:r>
                        <a:rPr lang="en-US" sz="1000" b="0" i="0" u="none" strike="noStrike">
                          <a:solidFill>
                            <a:srgbClr val="000000"/>
                          </a:solidFill>
                          <a:effectLst/>
                          <a:latin typeface="Arial" panose="020B0604020202020204" pitchFamily="34" charset="0"/>
                        </a:rPr>
                        <a:t>4. Proceed to Assessment Office for clearance </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000" b="0" i="0" u="none" strike="noStrike">
                          <a:solidFill>
                            <a:srgbClr val="000000"/>
                          </a:solidFill>
                          <a:effectLst/>
                          <a:latin typeface="Arial" panose="020B0604020202020204" pitchFamily="34" charset="0"/>
                        </a:rPr>
                        <a:t>Checks the client's record for any financial accountability</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None</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5 minutes</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Assessment Office's Staff</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31375833"/>
                  </a:ext>
                </a:extLst>
              </a:tr>
              <a:tr h="0">
                <a:tc>
                  <a:txBody>
                    <a:bodyPr/>
                    <a:lstStyle/>
                    <a:p>
                      <a:pPr algn="l" fontAlgn="ctr"/>
                      <a:r>
                        <a:rPr lang="en-US" sz="1000" b="0" i="0" u="none" strike="noStrike">
                          <a:solidFill>
                            <a:srgbClr val="000000"/>
                          </a:solidFill>
                          <a:effectLst/>
                          <a:latin typeface="Arial" panose="020B0604020202020204" pitchFamily="34" charset="0"/>
                        </a:rPr>
                        <a:t>5. Proceed to the Cashier's Office</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000" b="0" i="0" u="none" strike="noStrike" dirty="0">
                          <a:solidFill>
                            <a:srgbClr val="000000"/>
                          </a:solidFill>
                          <a:effectLst/>
                          <a:latin typeface="Arial" panose="020B0604020202020204" pitchFamily="34" charset="0"/>
                        </a:rPr>
                        <a:t>Receive payment and issue Official Receipt on the requested document</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000" b="0" i="0" u="none" strike="noStrike">
                          <a:solidFill>
                            <a:srgbClr val="000000"/>
                          </a:solidFill>
                          <a:effectLst/>
                          <a:latin typeface="Arial" panose="020B0604020202020204" pitchFamily="34" charset="0"/>
                        </a:rPr>
                        <a:t>Php 100.00 for Certificate of Honorable Dismissal         Php 30.00 per page of Certificate of Grades       </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dirty="0">
                          <a:solidFill>
                            <a:srgbClr val="000000"/>
                          </a:solidFill>
                          <a:effectLst/>
                          <a:latin typeface="Arial" panose="020B0604020202020204" pitchFamily="34" charset="0"/>
                        </a:rPr>
                        <a:t>1 minute</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Cashiering Office's Staff</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38423800"/>
                  </a:ext>
                </a:extLst>
              </a:tr>
              <a:tr h="306549">
                <a:tc>
                  <a:txBody>
                    <a:bodyPr/>
                    <a:lstStyle/>
                    <a:p>
                      <a:pPr algn="l" fontAlgn="ctr"/>
                      <a:r>
                        <a:rPr lang="en-US" sz="1000" b="0" i="0" u="none" strike="noStrike">
                          <a:solidFill>
                            <a:srgbClr val="000000"/>
                          </a:solidFill>
                          <a:effectLst/>
                          <a:latin typeface="Arial" panose="020B0604020202020204" pitchFamily="34" charset="0"/>
                        </a:rPr>
                        <a:t>6. Proceed to the Registrar's Office to file the request</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000" b="0" i="0" u="none" strike="noStrike">
                          <a:solidFill>
                            <a:srgbClr val="000000"/>
                          </a:solidFill>
                          <a:effectLst/>
                          <a:latin typeface="Arial" panose="020B0604020202020204" pitchFamily="34" charset="0"/>
                        </a:rPr>
                        <a:t>Record the request details in the logbook </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None</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3 minutes</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Registrar's Staff</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65671570"/>
                  </a:ext>
                </a:extLst>
              </a:tr>
              <a:tr h="322352">
                <a:tc>
                  <a:txBody>
                    <a:bodyPr/>
                    <a:lstStyle/>
                    <a:p>
                      <a:pPr algn="l" fontAlgn="ctr"/>
                      <a:r>
                        <a:rPr lang="en-PH" sz="1000" b="0" i="0" u="none" strike="noStrike">
                          <a:solidFill>
                            <a:srgbClr val="000000"/>
                          </a:solidFill>
                          <a:effectLst/>
                          <a:latin typeface="Arial" panose="020B0604020202020204" pitchFamily="34" charset="0"/>
                        </a:rPr>
                        <a:t> </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000" b="0" i="0" u="none" strike="noStrike">
                          <a:solidFill>
                            <a:srgbClr val="000000"/>
                          </a:solidFill>
                          <a:effectLst/>
                          <a:latin typeface="Arial" panose="020B0604020202020204" pitchFamily="34" charset="0"/>
                        </a:rPr>
                        <a:t>Prepare the documents        (Processing time depends on the availability and accessibility of client's records)</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None</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000" b="0" i="0" u="none" strike="noStrike">
                          <a:solidFill>
                            <a:srgbClr val="000000"/>
                          </a:solidFill>
                          <a:effectLst/>
                          <a:latin typeface="Arial" panose="020B0604020202020204" pitchFamily="34" charset="0"/>
                        </a:rPr>
                        <a:t>1 to 2 working days</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Registrar's Staff</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9869651"/>
                  </a:ext>
                </a:extLst>
              </a:tr>
              <a:tr h="490112">
                <a:tc>
                  <a:txBody>
                    <a:bodyPr/>
                    <a:lstStyle/>
                    <a:p>
                      <a:pPr algn="l" fontAlgn="ctr"/>
                      <a:r>
                        <a:rPr lang="en-PH" sz="1000" b="0" i="0" u="none" strike="noStrike">
                          <a:solidFill>
                            <a:srgbClr val="000000"/>
                          </a:solidFill>
                          <a:effectLst/>
                          <a:latin typeface="Arial" panose="020B0604020202020204" pitchFamily="34" charset="0"/>
                        </a:rPr>
                        <a:t> </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000" b="0" i="0" u="none" strike="noStrike">
                          <a:solidFill>
                            <a:srgbClr val="000000"/>
                          </a:solidFill>
                          <a:effectLst/>
                          <a:latin typeface="Arial" panose="020B0604020202020204" pitchFamily="34" charset="0"/>
                        </a:rPr>
                        <a:t>University Registrar/Campus Head for Registrar checks and approve the processed Transfer Credentials</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None</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5 minutes</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University Registrar/Registrar Head</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59101528"/>
                  </a:ext>
                </a:extLst>
              </a:tr>
              <a:tr h="385620">
                <a:tc>
                  <a:txBody>
                    <a:bodyPr/>
                    <a:lstStyle/>
                    <a:p>
                      <a:pPr algn="l" fontAlgn="ctr"/>
                      <a:r>
                        <a:rPr lang="en-US" sz="1000" b="0" i="0" u="none" strike="noStrike">
                          <a:solidFill>
                            <a:srgbClr val="000000"/>
                          </a:solidFill>
                          <a:effectLst/>
                          <a:latin typeface="Arial" panose="020B0604020202020204" pitchFamily="34" charset="0"/>
                        </a:rPr>
                        <a:t>7. Sign in the Logbook and receive the requested Transfer Credentials</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000" b="0" i="0" u="none" strike="noStrike">
                          <a:solidFill>
                            <a:srgbClr val="000000"/>
                          </a:solidFill>
                          <a:effectLst/>
                          <a:latin typeface="Arial" panose="020B0604020202020204" pitchFamily="34" charset="0"/>
                        </a:rPr>
                        <a:t>Affix documentary stamps and dry seal in the document                                                Instruct the client to sign in the logbook for releasing the documents</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dirty="0">
                          <a:solidFill>
                            <a:srgbClr val="000000"/>
                          </a:solidFill>
                          <a:effectLst/>
                          <a:latin typeface="Arial" panose="020B0604020202020204" pitchFamily="34" charset="0"/>
                        </a:rPr>
                        <a:t>None</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5 minutes</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Registrar's Staff</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87027657"/>
                  </a:ext>
                </a:extLst>
              </a:tr>
              <a:tr h="188472">
                <a:tc gridSpan="2">
                  <a:txBody>
                    <a:bodyPr/>
                    <a:lstStyle/>
                    <a:p>
                      <a:pPr algn="r" fontAlgn="t"/>
                      <a:r>
                        <a:rPr lang="en-PH" sz="1000" b="1" i="0" u="none" strike="noStrike">
                          <a:solidFill>
                            <a:srgbClr val="000000"/>
                          </a:solidFill>
                          <a:effectLst/>
                          <a:latin typeface="Arial" panose="020B0604020202020204" pitchFamily="34" charset="0"/>
                        </a:rPr>
                        <a:t>TOTAL:</a:t>
                      </a:r>
                    </a:p>
                  </a:txBody>
                  <a:tcPr marL="4564" marR="4564" marT="4564"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a:txBody>
                    <a:bodyPr/>
                    <a:lstStyle/>
                    <a:p>
                      <a:pPr algn="ctr" fontAlgn="t"/>
                      <a:r>
                        <a:rPr lang="en-PH" sz="1000" b="0" i="0" u="none" strike="noStrike">
                          <a:solidFill>
                            <a:srgbClr val="000000"/>
                          </a:solidFill>
                          <a:effectLst/>
                          <a:latin typeface="Arial" panose="020B0604020202020204" pitchFamily="34" charset="0"/>
                        </a:rPr>
                        <a:t> </a:t>
                      </a:r>
                    </a:p>
                  </a:txBody>
                  <a:tcPr marL="4564" marR="4564" marT="4564"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Maximum of 3 days</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dirty="0">
                          <a:solidFill>
                            <a:srgbClr val="000000"/>
                          </a:solidFill>
                          <a:effectLst/>
                          <a:latin typeface="Arial" panose="020B0604020202020204" pitchFamily="34" charset="0"/>
                        </a:rPr>
                        <a:t> </a:t>
                      </a:r>
                    </a:p>
                  </a:txBody>
                  <a:tcPr marL="4564" marR="4564" marT="45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67294985"/>
                  </a:ext>
                </a:extLst>
              </a:tr>
            </a:tbl>
          </a:graphicData>
        </a:graphic>
      </p:graphicFrame>
    </p:spTree>
    <p:extLst>
      <p:ext uri="{BB962C8B-B14F-4D97-AF65-F5344CB8AC3E}">
        <p14:creationId xmlns:p14="http://schemas.microsoft.com/office/powerpoint/2010/main" val="19154818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1C4DA55-EEED-4FE0-9322-6FB472470314}"/>
              </a:ext>
            </a:extLst>
          </p:cNvPr>
          <p:cNvSpPr/>
          <p:nvPr/>
        </p:nvSpPr>
        <p:spPr>
          <a:xfrm>
            <a:off x="0" y="0"/>
            <a:ext cx="7772400" cy="11887199"/>
          </a:xfrm>
          <a:prstGeom prst="rect">
            <a:avLst/>
          </a:prstGeom>
          <a:blipFill dpi="0" rotWithShape="1">
            <a:blip r:embed="rId3">
              <a:alphaModFix amt="33000"/>
              <a:extLst>
                <a:ext uri="{96DAC541-7B7A-43D3-8B79-37D633B846F1}">
                  <asvg:svgBlip xmlns:asvg="http://schemas.microsoft.com/office/drawing/2016/SVG/main" r:embed="rId4"/>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5">
                  <a:alphaModFix amt="24000"/>
                </a:blip>
                <a:srcRect/>
                <a:stretch>
                  <a:fillRect/>
                </a:stretch>
              </a:blipFill>
            </a:endParaRPr>
          </a:p>
        </p:txBody>
      </p:sp>
      <p:graphicFrame>
        <p:nvGraphicFramePr>
          <p:cNvPr id="3" name="Table 2">
            <a:extLst>
              <a:ext uri="{FF2B5EF4-FFF2-40B4-BE49-F238E27FC236}">
                <a16:creationId xmlns:a16="http://schemas.microsoft.com/office/drawing/2014/main" id="{CA850ECF-80B8-4931-A41F-55BF100F776E}"/>
              </a:ext>
            </a:extLst>
          </p:cNvPr>
          <p:cNvGraphicFramePr>
            <a:graphicFrameLocks noGrp="1"/>
          </p:cNvGraphicFramePr>
          <p:nvPr>
            <p:extLst>
              <p:ext uri="{D42A27DB-BD31-4B8C-83A1-F6EECF244321}">
                <p14:modId xmlns:p14="http://schemas.microsoft.com/office/powerpoint/2010/main" val="3655657978"/>
              </p:ext>
            </p:extLst>
          </p:nvPr>
        </p:nvGraphicFramePr>
        <p:xfrm>
          <a:off x="325822" y="359764"/>
          <a:ext cx="7168054" cy="9334209"/>
        </p:xfrm>
        <a:graphic>
          <a:graphicData uri="http://schemas.openxmlformats.org/drawingml/2006/table">
            <a:tbl>
              <a:tblPr/>
              <a:tblGrid>
                <a:gridCol w="1689568">
                  <a:extLst>
                    <a:ext uri="{9D8B030D-6E8A-4147-A177-3AD203B41FA5}">
                      <a16:colId xmlns:a16="http://schemas.microsoft.com/office/drawing/2014/main" val="2218618291"/>
                    </a:ext>
                  </a:extLst>
                </a:gridCol>
                <a:gridCol w="1891307">
                  <a:extLst>
                    <a:ext uri="{9D8B030D-6E8A-4147-A177-3AD203B41FA5}">
                      <a16:colId xmlns:a16="http://schemas.microsoft.com/office/drawing/2014/main" val="346611729"/>
                    </a:ext>
                  </a:extLst>
                </a:gridCol>
                <a:gridCol w="1087502">
                  <a:extLst>
                    <a:ext uri="{9D8B030D-6E8A-4147-A177-3AD203B41FA5}">
                      <a16:colId xmlns:a16="http://schemas.microsoft.com/office/drawing/2014/main" val="3008624865"/>
                    </a:ext>
                  </a:extLst>
                </a:gridCol>
                <a:gridCol w="1147393">
                  <a:extLst>
                    <a:ext uri="{9D8B030D-6E8A-4147-A177-3AD203B41FA5}">
                      <a16:colId xmlns:a16="http://schemas.microsoft.com/office/drawing/2014/main" val="868995090"/>
                    </a:ext>
                  </a:extLst>
                </a:gridCol>
                <a:gridCol w="1352284">
                  <a:extLst>
                    <a:ext uri="{9D8B030D-6E8A-4147-A177-3AD203B41FA5}">
                      <a16:colId xmlns:a16="http://schemas.microsoft.com/office/drawing/2014/main" val="2855099053"/>
                    </a:ext>
                  </a:extLst>
                </a:gridCol>
              </a:tblGrid>
              <a:tr h="143091">
                <a:tc gridSpan="5">
                  <a:txBody>
                    <a:bodyPr/>
                    <a:lstStyle/>
                    <a:p>
                      <a:pPr algn="l" fontAlgn="ctr"/>
                      <a:r>
                        <a:rPr lang="en-US" sz="900" b="1" i="0" u="none" strike="noStrike">
                          <a:solidFill>
                            <a:srgbClr val="000000"/>
                          </a:solidFill>
                          <a:effectLst/>
                          <a:latin typeface="Arial" panose="020B0604020202020204" pitchFamily="34" charset="0"/>
                        </a:rPr>
                        <a:t>1. SERVICE NAME: ISSUANCE OF TRANSCRIPT OF RECORDS (TOR)</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1325057087"/>
                  </a:ext>
                </a:extLst>
              </a:tr>
              <a:tr h="143091">
                <a:tc gridSpan="5">
                  <a:txBody>
                    <a:bodyPr/>
                    <a:lstStyle/>
                    <a:p>
                      <a:pPr algn="l" fontAlgn="ctr"/>
                      <a:r>
                        <a:rPr lang="en-PH" sz="900" b="1" i="0" u="none" strike="noStrike">
                          <a:solidFill>
                            <a:srgbClr val="000000"/>
                          </a:solidFill>
                          <a:effectLst/>
                          <a:latin typeface="Arial" panose="020B0604020202020204" pitchFamily="34" charset="0"/>
                        </a:rPr>
                        <a:t> </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1631914363"/>
                  </a:ext>
                </a:extLst>
              </a:tr>
              <a:tr h="143091">
                <a:tc gridSpan="5">
                  <a:txBody>
                    <a:bodyPr/>
                    <a:lstStyle/>
                    <a:p>
                      <a:pPr algn="l" fontAlgn="b"/>
                      <a:r>
                        <a:rPr lang="en-US" sz="900" b="0" i="0" u="none" strike="noStrike">
                          <a:solidFill>
                            <a:srgbClr val="000000"/>
                          </a:solidFill>
                          <a:effectLst/>
                          <a:latin typeface="Arial" panose="020B0604020202020204" pitchFamily="34" charset="0"/>
                        </a:rPr>
                        <a:t>Description of the Service: The Transcript of Records includes all the courses taken and grades earned</a:t>
                      </a:r>
                    </a:p>
                  </a:txBody>
                  <a:tcPr marL="3985" marR="3985" marT="39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246886898"/>
                  </a:ext>
                </a:extLst>
              </a:tr>
              <a:tr h="143091">
                <a:tc gridSpan="5">
                  <a:txBody>
                    <a:bodyPr/>
                    <a:lstStyle/>
                    <a:p>
                      <a:pPr algn="l" fontAlgn="b"/>
                      <a:r>
                        <a:rPr lang="en-US" sz="900" b="0" i="0" u="none" strike="noStrike">
                          <a:solidFill>
                            <a:srgbClr val="000000"/>
                          </a:solidFill>
                          <a:effectLst/>
                          <a:latin typeface="Arial" panose="020B0604020202020204" pitchFamily="34" charset="0"/>
                        </a:rPr>
                        <a:t>of the student in his/her entire stay in the university, including transferred credits from other school. This</a:t>
                      </a:r>
                    </a:p>
                  </a:txBody>
                  <a:tcPr marL="3985" marR="3985" marT="39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785511817"/>
                  </a:ext>
                </a:extLst>
              </a:tr>
              <a:tr h="143091">
                <a:tc gridSpan="5">
                  <a:txBody>
                    <a:bodyPr/>
                    <a:lstStyle/>
                    <a:p>
                      <a:pPr algn="l" fontAlgn="b"/>
                      <a:r>
                        <a:rPr lang="en-US" sz="900" b="0" i="0" u="none" strike="noStrike">
                          <a:solidFill>
                            <a:srgbClr val="000000"/>
                          </a:solidFill>
                          <a:effectLst/>
                          <a:latin typeface="Arial" panose="020B0604020202020204" pitchFamily="34" charset="0"/>
                        </a:rPr>
                        <a:t>document may be issued as requested regardless of frequency and number of copies.</a:t>
                      </a:r>
                    </a:p>
                  </a:txBody>
                  <a:tcPr marL="3985" marR="3985" marT="39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2082744863"/>
                  </a:ext>
                </a:extLst>
              </a:tr>
              <a:tr h="143091">
                <a:tc>
                  <a:txBody>
                    <a:bodyPr/>
                    <a:lstStyle/>
                    <a:p>
                      <a:pPr algn="l" fontAlgn="ctr"/>
                      <a:r>
                        <a:rPr lang="en-PH" sz="900" b="1" i="0" u="none" strike="noStrike">
                          <a:solidFill>
                            <a:srgbClr val="FFFFFF"/>
                          </a:solidFill>
                          <a:effectLst/>
                          <a:latin typeface="Arial" panose="020B0604020202020204" pitchFamily="34" charset="0"/>
                        </a:rPr>
                        <a:t>Office or Division:</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ctr"/>
                      <a:r>
                        <a:rPr lang="en-PH" sz="900" b="0" i="0" u="none" strike="noStrike">
                          <a:solidFill>
                            <a:srgbClr val="000000"/>
                          </a:solidFill>
                          <a:effectLst/>
                          <a:latin typeface="Arial" panose="020B0604020202020204" pitchFamily="34" charset="0"/>
                        </a:rPr>
                        <a:t>Registrar's Office</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395689856"/>
                  </a:ext>
                </a:extLst>
              </a:tr>
              <a:tr h="143091">
                <a:tc>
                  <a:txBody>
                    <a:bodyPr/>
                    <a:lstStyle/>
                    <a:p>
                      <a:pPr algn="l" fontAlgn="ctr"/>
                      <a:r>
                        <a:rPr lang="en-PH" sz="900" b="1" i="0" u="none" strike="noStrike">
                          <a:solidFill>
                            <a:srgbClr val="FFFFFF"/>
                          </a:solidFill>
                          <a:effectLst/>
                          <a:latin typeface="Arial" panose="020B0604020202020204" pitchFamily="34" charset="0"/>
                        </a:rPr>
                        <a:t>Classification:</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b"/>
                      <a:r>
                        <a:rPr lang="en-PH" sz="900" b="0" i="0" u="none" strike="noStrike">
                          <a:solidFill>
                            <a:srgbClr val="000000"/>
                          </a:solidFill>
                          <a:effectLst/>
                          <a:latin typeface="Arial" panose="020B0604020202020204" pitchFamily="34" charset="0"/>
                        </a:rPr>
                        <a:t>Complex</a:t>
                      </a:r>
                    </a:p>
                  </a:txBody>
                  <a:tcPr marL="3985" marR="3985" marT="39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1500771345"/>
                  </a:ext>
                </a:extLst>
              </a:tr>
              <a:tr h="143091">
                <a:tc>
                  <a:txBody>
                    <a:bodyPr/>
                    <a:lstStyle/>
                    <a:p>
                      <a:pPr algn="l" fontAlgn="ctr"/>
                      <a:r>
                        <a:rPr lang="en-PH" sz="900" b="1" i="0" u="none" strike="noStrike">
                          <a:solidFill>
                            <a:srgbClr val="FFFFFF"/>
                          </a:solidFill>
                          <a:effectLst/>
                          <a:latin typeface="Arial" panose="020B0604020202020204" pitchFamily="34" charset="0"/>
                        </a:rPr>
                        <a:t>Type of Transaction:</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ctr"/>
                      <a:r>
                        <a:rPr lang="en-PH" sz="900" b="0" i="0" u="none" strike="noStrike">
                          <a:solidFill>
                            <a:srgbClr val="000000"/>
                          </a:solidFill>
                          <a:effectLst/>
                          <a:latin typeface="Arial" panose="020B0604020202020204" pitchFamily="34" charset="0"/>
                        </a:rPr>
                        <a:t>G2C-Government to Citizen</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79003382"/>
                  </a:ext>
                </a:extLst>
              </a:tr>
              <a:tr h="143091">
                <a:tc>
                  <a:txBody>
                    <a:bodyPr/>
                    <a:lstStyle/>
                    <a:p>
                      <a:pPr algn="l" fontAlgn="ctr"/>
                      <a:r>
                        <a:rPr lang="en-PH" sz="900" b="1" i="0" u="none" strike="noStrike">
                          <a:solidFill>
                            <a:srgbClr val="FFFFFF"/>
                          </a:solidFill>
                          <a:effectLst/>
                          <a:latin typeface="Arial" panose="020B0604020202020204" pitchFamily="34" charset="0"/>
                        </a:rPr>
                        <a:t>Who May Avail:</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ctr"/>
                      <a:r>
                        <a:rPr lang="en-US" sz="900" b="0" i="0" u="none" strike="noStrike">
                          <a:solidFill>
                            <a:srgbClr val="000000"/>
                          </a:solidFill>
                          <a:effectLst/>
                          <a:latin typeface="Arial" panose="020B0604020202020204" pitchFamily="34" charset="0"/>
                        </a:rPr>
                        <a:t>All clients who has/had academic records in the university and with no liability</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108889878"/>
                  </a:ext>
                </a:extLst>
              </a:tr>
              <a:tr h="143091">
                <a:tc>
                  <a:txBody>
                    <a:bodyPr/>
                    <a:lstStyle/>
                    <a:p>
                      <a:pPr algn="l" fontAlgn="ctr"/>
                      <a:r>
                        <a:rPr lang="en-PH" sz="900" b="1" i="0" u="none" strike="noStrike">
                          <a:solidFill>
                            <a:srgbClr val="FFFFFF"/>
                          </a:solidFill>
                          <a:effectLst/>
                          <a:latin typeface="Arial" panose="020B0604020202020204" pitchFamily="34" charset="0"/>
                        </a:rPr>
                        <a:t> </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ctr"/>
                      <a:r>
                        <a:rPr lang="en-PH" sz="900" b="0" i="0" u="none" strike="noStrike">
                          <a:solidFill>
                            <a:srgbClr val="000000"/>
                          </a:solidFill>
                          <a:effectLst/>
                          <a:latin typeface="Arial" panose="020B0604020202020204" pitchFamily="34" charset="0"/>
                        </a:rPr>
                        <a:t>in their account</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242986441"/>
                  </a:ext>
                </a:extLst>
              </a:tr>
              <a:tr h="143091">
                <a:tc gridSpan="2">
                  <a:txBody>
                    <a:bodyPr/>
                    <a:lstStyle/>
                    <a:p>
                      <a:pPr algn="ctr" fontAlgn="b"/>
                      <a:r>
                        <a:rPr lang="en-PH" sz="900" b="1" i="0" u="none" strike="noStrike">
                          <a:solidFill>
                            <a:srgbClr val="FFFFFF"/>
                          </a:solidFill>
                          <a:effectLst/>
                          <a:latin typeface="Arial" panose="020B0604020202020204" pitchFamily="34" charset="0"/>
                        </a:rPr>
                        <a:t>CHECKLIST OF REQUIREMENTS</a:t>
                      </a:r>
                    </a:p>
                  </a:txBody>
                  <a:tcPr marL="3985" marR="3985" marT="39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hMerge="1">
                  <a:txBody>
                    <a:bodyPr/>
                    <a:lstStyle/>
                    <a:p>
                      <a:endParaRPr lang="en-PH"/>
                    </a:p>
                  </a:txBody>
                  <a:tcPr/>
                </a:tc>
                <a:tc gridSpan="3">
                  <a:txBody>
                    <a:bodyPr/>
                    <a:lstStyle/>
                    <a:p>
                      <a:pPr algn="ctr" fontAlgn="b"/>
                      <a:r>
                        <a:rPr lang="en-PH" sz="900" b="1" i="0" u="none" strike="noStrike">
                          <a:solidFill>
                            <a:srgbClr val="FFFFFF"/>
                          </a:solidFill>
                          <a:effectLst/>
                          <a:latin typeface="Arial" panose="020B0604020202020204" pitchFamily="34" charset="0"/>
                        </a:rPr>
                        <a:t>WHERE TO SECURE</a:t>
                      </a:r>
                    </a:p>
                  </a:txBody>
                  <a:tcPr marL="3985" marR="3985" marT="39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1865486592"/>
                  </a:ext>
                </a:extLst>
              </a:tr>
              <a:tr h="143091">
                <a:tc gridSpan="2">
                  <a:txBody>
                    <a:bodyPr/>
                    <a:lstStyle/>
                    <a:p>
                      <a:pPr algn="l" fontAlgn="b"/>
                      <a:r>
                        <a:rPr lang="en-PH" sz="900" b="0" i="0" u="none" strike="noStrike">
                          <a:solidFill>
                            <a:srgbClr val="000000"/>
                          </a:solidFill>
                          <a:effectLst/>
                          <a:latin typeface="Arial" panose="020B0604020202020204" pitchFamily="34" charset="0"/>
                        </a:rPr>
                        <a:t>Official Receipt</a:t>
                      </a:r>
                    </a:p>
                  </a:txBody>
                  <a:tcPr marL="3985" marR="3985" marT="39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gridSpan="3">
                  <a:txBody>
                    <a:bodyPr/>
                    <a:lstStyle/>
                    <a:p>
                      <a:pPr algn="l" fontAlgn="b"/>
                      <a:r>
                        <a:rPr lang="en-PH" sz="900" b="0" i="0" u="none" strike="noStrike">
                          <a:solidFill>
                            <a:srgbClr val="000000"/>
                          </a:solidFill>
                          <a:effectLst/>
                          <a:latin typeface="Arial" panose="020B0604020202020204" pitchFamily="34" charset="0"/>
                        </a:rPr>
                        <a:t>Cashier's Office</a:t>
                      </a:r>
                    </a:p>
                  </a:txBody>
                  <a:tcPr marL="3985" marR="3985" marT="39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2675429455"/>
                  </a:ext>
                </a:extLst>
              </a:tr>
              <a:tr h="143091">
                <a:tc gridSpan="2">
                  <a:txBody>
                    <a:bodyPr/>
                    <a:lstStyle/>
                    <a:p>
                      <a:pPr algn="l" fontAlgn="b"/>
                      <a:r>
                        <a:rPr lang="en-PH" sz="900" b="0" i="0" u="none" strike="noStrike">
                          <a:solidFill>
                            <a:srgbClr val="000000"/>
                          </a:solidFill>
                          <a:effectLst/>
                          <a:latin typeface="Arial" panose="020B0604020202020204" pitchFamily="34" charset="0"/>
                        </a:rPr>
                        <a:t>2 Documentary Stamps per set</a:t>
                      </a:r>
                    </a:p>
                  </a:txBody>
                  <a:tcPr marL="3985" marR="3985" marT="39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gridSpan="3">
                  <a:txBody>
                    <a:bodyPr/>
                    <a:lstStyle/>
                    <a:p>
                      <a:pPr algn="l" fontAlgn="b"/>
                      <a:r>
                        <a:rPr lang="en-PH" sz="900" b="0" i="0" u="none" strike="noStrike">
                          <a:solidFill>
                            <a:srgbClr val="000000"/>
                          </a:solidFill>
                          <a:effectLst/>
                          <a:latin typeface="Arial" panose="020B0604020202020204" pitchFamily="34" charset="0"/>
                        </a:rPr>
                        <a:t>Bureau of Internal Revenue</a:t>
                      </a:r>
                    </a:p>
                  </a:txBody>
                  <a:tcPr marL="3985" marR="3985" marT="39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2387949312"/>
                  </a:ext>
                </a:extLst>
              </a:tr>
              <a:tr h="143091">
                <a:tc gridSpan="2">
                  <a:txBody>
                    <a:bodyPr/>
                    <a:lstStyle/>
                    <a:p>
                      <a:pPr algn="l" fontAlgn="b"/>
                      <a:r>
                        <a:rPr lang="en-PH" sz="900" b="0" i="0" u="none" strike="noStrike">
                          <a:solidFill>
                            <a:srgbClr val="000000"/>
                          </a:solidFill>
                          <a:effectLst/>
                          <a:latin typeface="Arial" panose="020B0604020202020204" pitchFamily="34" charset="0"/>
                        </a:rPr>
                        <a:t>Conditional Requirements:</a:t>
                      </a:r>
                    </a:p>
                  </a:txBody>
                  <a:tcPr marL="3985" marR="3985" marT="39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a:txBody>
                    <a:bodyPr/>
                    <a:lstStyle/>
                    <a:p>
                      <a:pPr algn="l" fontAlgn="b"/>
                      <a:r>
                        <a:rPr lang="en-PH" sz="900" b="0" i="0" u="none" strike="noStrike">
                          <a:solidFill>
                            <a:srgbClr val="000000"/>
                          </a:solidFill>
                          <a:effectLst/>
                          <a:latin typeface="Arial" panose="020B0604020202020204" pitchFamily="34" charset="0"/>
                        </a:rPr>
                        <a:t> </a:t>
                      </a:r>
                    </a:p>
                  </a:txBody>
                  <a:tcPr marL="3985" marR="3985" marT="3985"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PH" sz="900" b="0" i="0" u="none" strike="noStrike">
                          <a:solidFill>
                            <a:srgbClr val="000000"/>
                          </a:solidFill>
                          <a:effectLst/>
                          <a:latin typeface="Arial" panose="020B0604020202020204" pitchFamily="34" charset="0"/>
                        </a:rPr>
                        <a:t> </a:t>
                      </a:r>
                    </a:p>
                  </a:txBody>
                  <a:tcPr marL="3985" marR="3985" marT="398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PH" sz="900" b="0" i="0" u="none" strike="noStrike">
                          <a:solidFill>
                            <a:srgbClr val="000000"/>
                          </a:solidFill>
                          <a:effectLst/>
                          <a:latin typeface="Arial" panose="020B0604020202020204" pitchFamily="34" charset="0"/>
                        </a:rPr>
                        <a:t> </a:t>
                      </a:r>
                    </a:p>
                  </a:txBody>
                  <a:tcPr marL="3985" marR="3985" marT="3985"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55868633"/>
                  </a:ext>
                </a:extLst>
              </a:tr>
              <a:tr h="283886">
                <a:tc gridSpan="2">
                  <a:txBody>
                    <a:bodyPr/>
                    <a:lstStyle/>
                    <a:p>
                      <a:pPr algn="l" fontAlgn="ctr"/>
                      <a:r>
                        <a:rPr lang="en-US" sz="900" b="0" i="0" u="none" strike="noStrike">
                          <a:solidFill>
                            <a:srgbClr val="000000"/>
                          </a:solidFill>
                          <a:effectLst/>
                          <a:latin typeface="Arial" panose="020B0604020202020204" pitchFamily="34" charset="0"/>
                        </a:rPr>
                        <a:t>PSA Birth Certificate for Clients whose graduate records are in the year 2006 and below and for clients who had correction of name</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gridSpan="3">
                  <a:txBody>
                    <a:bodyPr/>
                    <a:lstStyle/>
                    <a:p>
                      <a:pPr algn="l" fontAlgn="b"/>
                      <a:r>
                        <a:rPr lang="en-PH" sz="900" b="0" i="0" u="none" strike="noStrike">
                          <a:solidFill>
                            <a:srgbClr val="000000"/>
                          </a:solidFill>
                          <a:effectLst/>
                          <a:latin typeface="Arial" panose="020B0604020202020204" pitchFamily="34" charset="0"/>
                        </a:rPr>
                        <a:t>Philippine Statistical Authority</a:t>
                      </a:r>
                    </a:p>
                  </a:txBody>
                  <a:tcPr marL="3985" marR="3985" marT="39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3299644237"/>
                  </a:ext>
                </a:extLst>
              </a:tr>
              <a:tr h="421192">
                <a:tc gridSpan="2">
                  <a:txBody>
                    <a:bodyPr/>
                    <a:lstStyle/>
                    <a:p>
                      <a:pPr algn="l" fontAlgn="ctr"/>
                      <a:r>
                        <a:rPr lang="en-US" sz="900" b="0" i="0" u="none" strike="noStrike">
                          <a:solidFill>
                            <a:srgbClr val="000000"/>
                          </a:solidFill>
                          <a:effectLst/>
                          <a:latin typeface="Arial" panose="020B0604020202020204" pitchFamily="34" charset="0"/>
                        </a:rPr>
                        <a:t>Authorization Letter, Identification Card of the Representative and copy of Identification Card of the Owner of requested documents upon release of document                            </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gridSpan="3">
                  <a:txBody>
                    <a:bodyPr/>
                    <a:lstStyle/>
                    <a:p>
                      <a:pPr algn="l" fontAlgn="ctr"/>
                      <a:r>
                        <a:rPr lang="en-PH" sz="900" b="0" i="0" u="none" strike="noStrike">
                          <a:solidFill>
                            <a:srgbClr val="000000"/>
                          </a:solidFill>
                          <a:effectLst/>
                          <a:latin typeface="Arial" panose="020B0604020202020204" pitchFamily="34" charset="0"/>
                        </a:rPr>
                        <a:t>Client</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3288781458"/>
                  </a:ext>
                </a:extLst>
              </a:tr>
              <a:tr h="282141">
                <a:tc>
                  <a:txBody>
                    <a:bodyPr/>
                    <a:lstStyle/>
                    <a:p>
                      <a:pPr algn="ctr" fontAlgn="ctr"/>
                      <a:r>
                        <a:rPr lang="en-PH" sz="900" b="1" i="0" u="none" strike="noStrike">
                          <a:solidFill>
                            <a:srgbClr val="FFFFFF"/>
                          </a:solidFill>
                          <a:effectLst/>
                          <a:latin typeface="Arial" panose="020B0604020202020204" pitchFamily="34" charset="0"/>
                        </a:rPr>
                        <a:t>CLIENT STEPS</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PH" sz="900" b="1" i="0" u="none" strike="noStrike">
                          <a:solidFill>
                            <a:srgbClr val="FFFFFF"/>
                          </a:solidFill>
                          <a:effectLst/>
                          <a:latin typeface="Arial" panose="020B0604020202020204" pitchFamily="34" charset="0"/>
                        </a:rPr>
                        <a:t>AGENCY ACTION</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PH" sz="900" b="1" i="0" u="none" strike="noStrike">
                          <a:solidFill>
                            <a:srgbClr val="FFFFFF"/>
                          </a:solidFill>
                          <a:effectLst/>
                          <a:latin typeface="Arial" panose="020B0604020202020204" pitchFamily="34" charset="0"/>
                        </a:rPr>
                        <a:t>FEES TO  BE PAID</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PH" sz="900" b="1" i="0" u="none" strike="noStrike">
                          <a:solidFill>
                            <a:srgbClr val="FFFFFF"/>
                          </a:solidFill>
                          <a:effectLst/>
                          <a:latin typeface="Arial" panose="020B0604020202020204" pitchFamily="34" charset="0"/>
                        </a:rPr>
                        <a:t>PROCESSING TIME</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PH" sz="900" b="1" i="0" u="none" strike="noStrike">
                          <a:solidFill>
                            <a:srgbClr val="FFFFFF"/>
                          </a:solidFill>
                          <a:effectLst/>
                          <a:latin typeface="Arial" panose="020B0604020202020204" pitchFamily="34" charset="0"/>
                        </a:rPr>
                        <a:t>PERSON RESPONSIBLE</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2485743717"/>
                  </a:ext>
                </a:extLst>
              </a:tr>
              <a:tr h="886889">
                <a:tc>
                  <a:txBody>
                    <a:bodyPr/>
                    <a:lstStyle/>
                    <a:p>
                      <a:pPr algn="l" fontAlgn="ctr"/>
                      <a:r>
                        <a:rPr lang="en-US" sz="900" b="0" i="0" u="none" strike="noStrike">
                          <a:solidFill>
                            <a:srgbClr val="000000"/>
                          </a:solidFill>
                          <a:effectLst/>
                          <a:latin typeface="Arial" panose="020B0604020202020204" pitchFamily="34" charset="0"/>
                        </a:rPr>
                        <a:t>1. State details such as name, program and year of graduation (if applicable)</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900" b="0" i="0" u="none" strike="noStrike">
                          <a:solidFill>
                            <a:srgbClr val="000000"/>
                          </a:solidFill>
                          <a:effectLst/>
                          <a:latin typeface="Arial" panose="020B0604020202020204" pitchFamily="34" charset="0"/>
                        </a:rPr>
                        <a:t>Take note of the details stated by the client and verify them against office's records                                    In case that there is no available/incomplete client's records on file, staff instructs the client to file the request upon receiving notification from the office that the records are already available/reconstructed </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900" b="0" i="0" u="none" strike="noStrike" dirty="0">
                          <a:solidFill>
                            <a:srgbClr val="000000"/>
                          </a:solidFill>
                          <a:effectLst/>
                          <a:latin typeface="Arial" panose="020B0604020202020204" pitchFamily="34" charset="0"/>
                        </a:rPr>
                        <a:t>None</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900" b="0" i="0" u="none" strike="noStrike" dirty="0">
                          <a:solidFill>
                            <a:srgbClr val="000000"/>
                          </a:solidFill>
                          <a:effectLst/>
                          <a:latin typeface="Arial" panose="020B0604020202020204" pitchFamily="34" charset="0"/>
                        </a:rPr>
                        <a:t>5 minutes</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900" b="0" i="0" u="none" strike="noStrike">
                          <a:solidFill>
                            <a:srgbClr val="000000"/>
                          </a:solidFill>
                          <a:effectLst/>
                          <a:latin typeface="Arial" panose="020B0604020202020204" pitchFamily="34" charset="0"/>
                        </a:rPr>
                        <a:t>Registrar's Staff</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24154545"/>
                  </a:ext>
                </a:extLst>
              </a:tr>
              <a:tr h="838344">
                <a:tc>
                  <a:txBody>
                    <a:bodyPr/>
                    <a:lstStyle/>
                    <a:p>
                      <a:pPr algn="l" fontAlgn="ctr"/>
                      <a:r>
                        <a:rPr lang="en-US" sz="900" b="0" i="0" u="none" strike="noStrike" dirty="0">
                          <a:solidFill>
                            <a:srgbClr val="000000"/>
                          </a:solidFill>
                          <a:effectLst/>
                          <a:latin typeface="Arial" panose="020B0604020202020204" pitchFamily="34" charset="0"/>
                        </a:rPr>
                        <a:t>2. Secure Request Slip Form</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900" b="0" i="0" u="none" strike="noStrike" dirty="0">
                          <a:solidFill>
                            <a:srgbClr val="000000"/>
                          </a:solidFill>
                          <a:effectLst/>
                          <a:latin typeface="Arial" panose="020B0604020202020204" pitchFamily="34" charset="0"/>
                        </a:rPr>
                        <a:t>Check if the client has liability posted in his/her account                                    Ask for the purpose of securing TOR                     Issue Request Slip Form and explain to the client how to fill up the form</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900" b="0" i="0" u="none" strike="noStrike">
                          <a:solidFill>
                            <a:srgbClr val="000000"/>
                          </a:solidFill>
                          <a:effectLst/>
                          <a:latin typeface="Arial" panose="020B0604020202020204" pitchFamily="34" charset="0"/>
                        </a:rPr>
                        <a:t>None</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900" b="0" i="0" u="none" strike="noStrike">
                          <a:solidFill>
                            <a:srgbClr val="000000"/>
                          </a:solidFill>
                          <a:effectLst/>
                          <a:latin typeface="Arial" panose="020B0604020202020204" pitchFamily="34" charset="0"/>
                        </a:rPr>
                        <a:t>2 minutes</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900" b="0" i="0" u="none" strike="noStrike">
                          <a:solidFill>
                            <a:srgbClr val="000000"/>
                          </a:solidFill>
                          <a:effectLst/>
                          <a:latin typeface="Arial" panose="020B0604020202020204" pitchFamily="34" charset="0"/>
                        </a:rPr>
                        <a:t>Registrar's Staff</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813268"/>
                  </a:ext>
                </a:extLst>
              </a:tr>
              <a:tr h="283886">
                <a:tc>
                  <a:txBody>
                    <a:bodyPr/>
                    <a:lstStyle/>
                    <a:p>
                      <a:pPr algn="l" fontAlgn="ctr"/>
                      <a:r>
                        <a:rPr lang="en-US" sz="900" b="0" i="0" u="none" strike="noStrike">
                          <a:solidFill>
                            <a:srgbClr val="000000"/>
                          </a:solidFill>
                          <a:effectLst/>
                          <a:latin typeface="Arial" panose="020B0604020202020204" pitchFamily="34" charset="0"/>
                        </a:rPr>
                        <a:t>3. Fill-up Request Slip Form</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900" b="0" i="0" u="none" strike="noStrike">
                          <a:solidFill>
                            <a:srgbClr val="000000"/>
                          </a:solidFill>
                          <a:effectLst/>
                          <a:latin typeface="Arial" panose="020B0604020202020204" pitchFamily="34" charset="0"/>
                        </a:rPr>
                        <a:t>Guide the client in filling up the form</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900" b="0" i="0" u="none" strike="noStrike">
                          <a:solidFill>
                            <a:srgbClr val="000000"/>
                          </a:solidFill>
                          <a:effectLst/>
                          <a:latin typeface="Arial" panose="020B0604020202020204" pitchFamily="34" charset="0"/>
                        </a:rPr>
                        <a:t>None</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900" b="0" i="0" u="none" strike="noStrike">
                          <a:solidFill>
                            <a:srgbClr val="000000"/>
                          </a:solidFill>
                          <a:effectLst/>
                          <a:latin typeface="Arial" panose="020B0604020202020204" pitchFamily="34" charset="0"/>
                        </a:rPr>
                        <a:t>5 minutes</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900" b="0" i="0" u="none" strike="noStrike">
                          <a:solidFill>
                            <a:srgbClr val="000000"/>
                          </a:solidFill>
                          <a:effectLst/>
                          <a:latin typeface="Arial" panose="020B0604020202020204" pitchFamily="34" charset="0"/>
                        </a:rPr>
                        <a:t>Registrar's Staff</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23602451"/>
                  </a:ext>
                </a:extLst>
              </a:tr>
              <a:tr h="396364">
                <a:tc>
                  <a:txBody>
                    <a:bodyPr/>
                    <a:lstStyle/>
                    <a:p>
                      <a:pPr algn="l" fontAlgn="ctr"/>
                      <a:r>
                        <a:rPr lang="en-US" sz="900" b="0" i="0" u="none" strike="noStrike">
                          <a:solidFill>
                            <a:srgbClr val="000000"/>
                          </a:solidFill>
                          <a:effectLst/>
                          <a:latin typeface="Arial" panose="020B0604020202020204" pitchFamily="34" charset="0"/>
                        </a:rPr>
                        <a:t>4. Proceed to Assessment Office for clearance </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900" b="0" i="0" u="none" strike="noStrike">
                          <a:solidFill>
                            <a:srgbClr val="000000"/>
                          </a:solidFill>
                          <a:effectLst/>
                          <a:latin typeface="Arial" panose="020B0604020202020204" pitchFamily="34" charset="0"/>
                        </a:rPr>
                        <a:t>Checks the client's record for any financial accountability</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900" b="0" i="0" u="none" strike="noStrike">
                          <a:solidFill>
                            <a:srgbClr val="000000"/>
                          </a:solidFill>
                          <a:effectLst/>
                          <a:latin typeface="Arial" panose="020B0604020202020204" pitchFamily="34" charset="0"/>
                        </a:rPr>
                        <a:t>None</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900" b="0" i="0" u="none" strike="noStrike">
                          <a:solidFill>
                            <a:srgbClr val="000000"/>
                          </a:solidFill>
                          <a:effectLst/>
                          <a:latin typeface="Arial" panose="020B0604020202020204" pitchFamily="34" charset="0"/>
                        </a:rPr>
                        <a:t>3 minutes</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900" b="0" i="0" u="none" strike="noStrike">
                          <a:solidFill>
                            <a:srgbClr val="000000"/>
                          </a:solidFill>
                          <a:effectLst/>
                          <a:latin typeface="Arial" panose="020B0604020202020204" pitchFamily="34" charset="0"/>
                        </a:rPr>
                        <a:t>Assessment Office's Staff</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34955875"/>
                  </a:ext>
                </a:extLst>
              </a:tr>
              <a:tr h="1133845">
                <a:tc>
                  <a:txBody>
                    <a:bodyPr/>
                    <a:lstStyle/>
                    <a:p>
                      <a:pPr algn="l" fontAlgn="ctr"/>
                      <a:r>
                        <a:rPr lang="en-US" sz="900" b="0" i="0" u="none" strike="noStrike">
                          <a:solidFill>
                            <a:srgbClr val="000000"/>
                          </a:solidFill>
                          <a:effectLst/>
                          <a:latin typeface="Arial" panose="020B0604020202020204" pitchFamily="34" charset="0"/>
                        </a:rPr>
                        <a:t>5. Proceed to the Cashier's Office</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900" b="0" i="0" u="none" strike="noStrike">
                          <a:solidFill>
                            <a:srgbClr val="000000"/>
                          </a:solidFill>
                          <a:effectLst/>
                          <a:latin typeface="Arial" panose="020B0604020202020204" pitchFamily="34" charset="0"/>
                        </a:rPr>
                        <a:t>Receive payment and issue Official Receipt on the requested document</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900" b="0" i="0" u="none" strike="noStrike">
                          <a:solidFill>
                            <a:srgbClr val="000000"/>
                          </a:solidFill>
                          <a:effectLst/>
                          <a:latin typeface="Arial" panose="020B0604020202020204" pitchFamily="34" charset="0"/>
                        </a:rPr>
                        <a:t>None (if the requested TOR is the first copy to be requested by a client who is a graduate of any undergraduate program)                         Php 50.00 per page                </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900" b="0" i="0" u="none" strike="noStrike" dirty="0">
                          <a:solidFill>
                            <a:srgbClr val="000000"/>
                          </a:solidFill>
                          <a:effectLst/>
                          <a:latin typeface="Arial" panose="020B0604020202020204" pitchFamily="34" charset="0"/>
                        </a:rPr>
                        <a:t>1 minute</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900" b="0" i="0" u="none" strike="noStrike">
                          <a:solidFill>
                            <a:srgbClr val="000000"/>
                          </a:solidFill>
                          <a:effectLst/>
                          <a:latin typeface="Arial" panose="020B0604020202020204" pitchFamily="34" charset="0"/>
                        </a:rPr>
                        <a:t>Cashiering Office's Staff</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05635772"/>
                  </a:ext>
                </a:extLst>
              </a:tr>
              <a:tr h="283886">
                <a:tc>
                  <a:txBody>
                    <a:bodyPr/>
                    <a:lstStyle/>
                    <a:p>
                      <a:pPr algn="l" fontAlgn="ctr"/>
                      <a:r>
                        <a:rPr lang="en-US" sz="900" b="0" i="0" u="none" strike="noStrike">
                          <a:solidFill>
                            <a:srgbClr val="000000"/>
                          </a:solidFill>
                          <a:effectLst/>
                          <a:latin typeface="Arial" panose="020B0604020202020204" pitchFamily="34" charset="0"/>
                        </a:rPr>
                        <a:t>6. Proceed to the Registrar's Office to file the request</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900" b="0" i="0" u="none" strike="noStrike">
                          <a:solidFill>
                            <a:srgbClr val="000000"/>
                          </a:solidFill>
                          <a:effectLst/>
                          <a:latin typeface="Arial" panose="020B0604020202020204" pitchFamily="34" charset="0"/>
                        </a:rPr>
                        <a:t>Record the request details in the logbook </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900" b="0" i="0" u="none" strike="noStrike">
                          <a:solidFill>
                            <a:srgbClr val="000000"/>
                          </a:solidFill>
                          <a:effectLst/>
                          <a:latin typeface="Arial" panose="020B0604020202020204" pitchFamily="34" charset="0"/>
                        </a:rPr>
                        <a:t>None</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900" b="0" i="0" u="none" strike="noStrike">
                          <a:solidFill>
                            <a:srgbClr val="000000"/>
                          </a:solidFill>
                          <a:effectLst/>
                          <a:latin typeface="Arial" panose="020B0604020202020204" pitchFamily="34" charset="0"/>
                        </a:rPr>
                        <a:t>3 minutes</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900" b="0" i="0" u="none" strike="noStrike">
                          <a:solidFill>
                            <a:srgbClr val="000000"/>
                          </a:solidFill>
                          <a:effectLst/>
                          <a:latin typeface="Arial" panose="020B0604020202020204" pitchFamily="34" charset="0"/>
                        </a:rPr>
                        <a:t>Registrar's Staff</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40663012"/>
                  </a:ext>
                </a:extLst>
              </a:tr>
              <a:tr h="560243">
                <a:tc>
                  <a:txBody>
                    <a:bodyPr/>
                    <a:lstStyle/>
                    <a:p>
                      <a:pPr algn="l" fontAlgn="ctr"/>
                      <a:r>
                        <a:rPr lang="en-PH" sz="900" b="0" i="0" u="none" strike="noStrike">
                          <a:solidFill>
                            <a:srgbClr val="000000"/>
                          </a:solidFill>
                          <a:effectLst/>
                          <a:latin typeface="Arial" panose="020B0604020202020204" pitchFamily="34" charset="0"/>
                        </a:rPr>
                        <a:t> </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900" b="0" i="0" u="none" strike="noStrike" dirty="0">
                          <a:solidFill>
                            <a:srgbClr val="000000"/>
                          </a:solidFill>
                          <a:effectLst/>
                          <a:latin typeface="Arial" panose="020B0604020202020204" pitchFamily="34" charset="0"/>
                        </a:rPr>
                        <a:t>Prepare the document           (Processing time depends on the availability and accessibility of client's records)</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900" b="0" i="0" u="none" strike="noStrike">
                          <a:solidFill>
                            <a:srgbClr val="000000"/>
                          </a:solidFill>
                          <a:effectLst/>
                          <a:latin typeface="Arial" panose="020B0604020202020204" pitchFamily="34" charset="0"/>
                        </a:rPr>
                        <a:t>None</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900" b="0" i="0" u="none" strike="noStrike">
                          <a:solidFill>
                            <a:srgbClr val="000000"/>
                          </a:solidFill>
                          <a:effectLst/>
                          <a:latin typeface="Arial" panose="020B0604020202020204" pitchFamily="34" charset="0"/>
                        </a:rPr>
                        <a:t>4 to 6 working days</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900" b="0" i="0" u="none" strike="noStrike">
                          <a:solidFill>
                            <a:srgbClr val="000000"/>
                          </a:solidFill>
                          <a:effectLst/>
                          <a:latin typeface="Arial" panose="020B0604020202020204" pitchFamily="34" charset="0"/>
                        </a:rPr>
                        <a:t>Registrar's Staff</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62192174"/>
                  </a:ext>
                </a:extLst>
              </a:tr>
              <a:tr h="283886">
                <a:tc>
                  <a:txBody>
                    <a:bodyPr/>
                    <a:lstStyle/>
                    <a:p>
                      <a:pPr algn="l" fontAlgn="ctr"/>
                      <a:r>
                        <a:rPr lang="en-PH" sz="900" b="0" i="0" u="none" strike="noStrike">
                          <a:solidFill>
                            <a:srgbClr val="000000"/>
                          </a:solidFill>
                          <a:effectLst/>
                          <a:latin typeface="Arial" panose="020B0604020202020204" pitchFamily="34" charset="0"/>
                        </a:rPr>
                        <a:t> </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900" b="0" i="0" u="none" strike="noStrike">
                          <a:solidFill>
                            <a:srgbClr val="000000"/>
                          </a:solidFill>
                          <a:effectLst/>
                          <a:latin typeface="Arial" panose="020B0604020202020204" pitchFamily="34" charset="0"/>
                        </a:rPr>
                        <a:t>Check and verify accuracy of the prepared TOR</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900" b="0" i="0" u="none" strike="noStrike">
                          <a:solidFill>
                            <a:srgbClr val="000000"/>
                          </a:solidFill>
                          <a:effectLst/>
                          <a:latin typeface="Arial" panose="020B0604020202020204" pitchFamily="34" charset="0"/>
                        </a:rPr>
                        <a:t>None</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900" b="0" i="0" u="none" strike="noStrike">
                          <a:solidFill>
                            <a:srgbClr val="000000"/>
                          </a:solidFill>
                          <a:effectLst/>
                          <a:latin typeface="Arial" panose="020B0604020202020204" pitchFamily="34" charset="0"/>
                        </a:rPr>
                        <a:t>5 minutes</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900" b="0" i="0" u="none" strike="noStrike">
                          <a:solidFill>
                            <a:srgbClr val="000000"/>
                          </a:solidFill>
                          <a:effectLst/>
                          <a:latin typeface="Arial" panose="020B0604020202020204" pitchFamily="34" charset="0"/>
                        </a:rPr>
                        <a:t>Registrar's Staff</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36388613"/>
                  </a:ext>
                </a:extLst>
              </a:tr>
              <a:tr h="453877">
                <a:tc>
                  <a:txBody>
                    <a:bodyPr/>
                    <a:lstStyle/>
                    <a:p>
                      <a:pPr algn="l" fontAlgn="ctr"/>
                      <a:r>
                        <a:rPr lang="en-PH" sz="900" b="0" i="0" u="none" strike="noStrike">
                          <a:solidFill>
                            <a:srgbClr val="000000"/>
                          </a:solidFill>
                          <a:effectLst/>
                          <a:latin typeface="Arial" panose="020B0604020202020204" pitchFamily="34" charset="0"/>
                        </a:rPr>
                        <a:t> </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900" b="0" i="0" u="none" strike="noStrike">
                          <a:solidFill>
                            <a:srgbClr val="000000"/>
                          </a:solidFill>
                          <a:effectLst/>
                          <a:latin typeface="Arial" panose="020B0604020202020204" pitchFamily="34" charset="0"/>
                        </a:rPr>
                        <a:t>University Registrar verifies and approves the prepared TOR</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900" b="0" i="0" u="none" strike="noStrike">
                          <a:solidFill>
                            <a:srgbClr val="000000"/>
                          </a:solidFill>
                          <a:effectLst/>
                          <a:latin typeface="Arial" panose="020B0604020202020204" pitchFamily="34" charset="0"/>
                        </a:rPr>
                        <a:t>None</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900" b="0" i="0" u="none" strike="noStrike">
                          <a:solidFill>
                            <a:srgbClr val="000000"/>
                          </a:solidFill>
                          <a:effectLst/>
                          <a:latin typeface="Arial" panose="020B0604020202020204" pitchFamily="34" charset="0"/>
                        </a:rPr>
                        <a:t>5 minutes</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900" b="0" i="0" u="none" strike="noStrike">
                          <a:solidFill>
                            <a:srgbClr val="000000"/>
                          </a:solidFill>
                          <a:effectLst/>
                          <a:latin typeface="Arial" panose="020B0604020202020204" pitchFamily="34" charset="0"/>
                        </a:rPr>
                        <a:t>University Registrar</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84702651"/>
                  </a:ext>
                </a:extLst>
              </a:tr>
              <a:tr h="566357">
                <a:tc>
                  <a:txBody>
                    <a:bodyPr/>
                    <a:lstStyle/>
                    <a:p>
                      <a:pPr algn="l" fontAlgn="ctr"/>
                      <a:r>
                        <a:rPr lang="en-US" sz="900" b="0" i="0" u="none" strike="noStrike">
                          <a:solidFill>
                            <a:srgbClr val="000000"/>
                          </a:solidFill>
                          <a:effectLst/>
                          <a:latin typeface="Arial" panose="020B0604020202020204" pitchFamily="34" charset="0"/>
                        </a:rPr>
                        <a:t>6. Sign in the Logbook and receive the requested Form 137</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900" b="0" i="0" u="none" strike="noStrike">
                          <a:solidFill>
                            <a:srgbClr val="000000"/>
                          </a:solidFill>
                          <a:effectLst/>
                          <a:latin typeface="Arial" panose="020B0604020202020204" pitchFamily="34" charset="0"/>
                        </a:rPr>
                        <a:t>Affix documentary stamps and dry seal in the document                                                Instruct the client to sign in the logbook for releasing the documents</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900" b="0" i="0" u="none" strike="noStrike">
                          <a:solidFill>
                            <a:srgbClr val="000000"/>
                          </a:solidFill>
                          <a:effectLst/>
                          <a:latin typeface="Arial" panose="020B0604020202020204" pitchFamily="34" charset="0"/>
                        </a:rPr>
                        <a:t>None</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900" b="0" i="0" u="none" strike="noStrike">
                          <a:solidFill>
                            <a:srgbClr val="000000"/>
                          </a:solidFill>
                          <a:effectLst/>
                          <a:latin typeface="Arial" panose="020B0604020202020204" pitchFamily="34" charset="0"/>
                        </a:rPr>
                        <a:t>5 minutes</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900" b="0" i="0" u="none" strike="noStrike">
                          <a:solidFill>
                            <a:srgbClr val="000000"/>
                          </a:solidFill>
                          <a:effectLst/>
                          <a:latin typeface="Arial" panose="020B0604020202020204" pitchFamily="34" charset="0"/>
                        </a:rPr>
                        <a:t>Registrar's Staff</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95740083"/>
                  </a:ext>
                </a:extLst>
              </a:tr>
              <a:tr h="167443">
                <a:tc gridSpan="2">
                  <a:txBody>
                    <a:bodyPr/>
                    <a:lstStyle/>
                    <a:p>
                      <a:pPr algn="r" fontAlgn="t"/>
                      <a:r>
                        <a:rPr lang="en-PH" sz="900" b="1" i="0" u="none" strike="noStrike">
                          <a:solidFill>
                            <a:srgbClr val="000000"/>
                          </a:solidFill>
                          <a:effectLst/>
                          <a:latin typeface="Arial" panose="020B0604020202020204" pitchFamily="34" charset="0"/>
                        </a:rPr>
                        <a:t>TOTAL:</a:t>
                      </a:r>
                    </a:p>
                  </a:txBody>
                  <a:tcPr marL="3985" marR="3985" marT="398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a:txBody>
                    <a:bodyPr/>
                    <a:lstStyle/>
                    <a:p>
                      <a:pPr algn="ctr" fontAlgn="t"/>
                      <a:r>
                        <a:rPr lang="en-PH" sz="900" b="0" i="0" u="none" strike="noStrike">
                          <a:solidFill>
                            <a:srgbClr val="000000"/>
                          </a:solidFill>
                          <a:effectLst/>
                          <a:latin typeface="Arial" panose="020B0604020202020204" pitchFamily="34" charset="0"/>
                        </a:rPr>
                        <a:t> </a:t>
                      </a:r>
                    </a:p>
                  </a:txBody>
                  <a:tcPr marL="3985" marR="3985" marT="398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900" b="0" i="0" u="none" strike="noStrike">
                          <a:solidFill>
                            <a:srgbClr val="000000"/>
                          </a:solidFill>
                          <a:effectLst/>
                          <a:latin typeface="Arial" panose="020B0604020202020204" pitchFamily="34" charset="0"/>
                        </a:rPr>
                        <a:t>Maximum of 7 days</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900" b="0" i="0" u="none" strike="noStrike" dirty="0">
                          <a:solidFill>
                            <a:srgbClr val="000000"/>
                          </a:solidFill>
                          <a:effectLst/>
                          <a:latin typeface="Arial" panose="020B0604020202020204" pitchFamily="34" charset="0"/>
                        </a:rPr>
                        <a:t> </a:t>
                      </a:r>
                    </a:p>
                  </a:txBody>
                  <a:tcPr marL="3985" marR="3985" marT="39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34954304"/>
                  </a:ext>
                </a:extLst>
              </a:tr>
            </a:tbl>
          </a:graphicData>
        </a:graphic>
      </p:graphicFrame>
    </p:spTree>
    <p:extLst>
      <p:ext uri="{BB962C8B-B14F-4D97-AF65-F5344CB8AC3E}">
        <p14:creationId xmlns:p14="http://schemas.microsoft.com/office/powerpoint/2010/main" val="1560527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1C4DA55-EEED-4FE0-9322-6FB472470314}"/>
              </a:ext>
            </a:extLst>
          </p:cNvPr>
          <p:cNvSpPr/>
          <p:nvPr/>
        </p:nvSpPr>
        <p:spPr>
          <a:xfrm>
            <a:off x="0" y="1"/>
            <a:ext cx="7772400" cy="11887199"/>
          </a:xfrm>
          <a:prstGeom prst="rect">
            <a:avLst/>
          </a:prstGeom>
          <a:blipFill dpi="0" rotWithShape="1">
            <a:blip r:embed="rId3">
              <a:alphaModFix amt="33000"/>
              <a:extLst>
                <a:ext uri="{96DAC541-7B7A-43D3-8B79-37D633B846F1}">
                  <asvg:svgBlip xmlns:asvg="http://schemas.microsoft.com/office/drawing/2016/SVG/main" r:embed="rId4"/>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5">
                  <a:alphaModFix amt="24000"/>
                </a:blip>
                <a:srcRect/>
                <a:stretch>
                  <a:fillRect/>
                </a:stretch>
              </a:blipFill>
            </a:endParaRPr>
          </a:p>
        </p:txBody>
      </p:sp>
      <p:graphicFrame>
        <p:nvGraphicFramePr>
          <p:cNvPr id="5" name="Table 4">
            <a:extLst>
              <a:ext uri="{FF2B5EF4-FFF2-40B4-BE49-F238E27FC236}">
                <a16:creationId xmlns:a16="http://schemas.microsoft.com/office/drawing/2014/main" id="{47505098-217E-43CC-93DF-8445F33B650E}"/>
              </a:ext>
            </a:extLst>
          </p:cNvPr>
          <p:cNvGraphicFramePr>
            <a:graphicFrameLocks noGrp="1"/>
          </p:cNvGraphicFramePr>
          <p:nvPr>
            <p:extLst>
              <p:ext uri="{D42A27DB-BD31-4B8C-83A1-F6EECF244321}">
                <p14:modId xmlns:p14="http://schemas.microsoft.com/office/powerpoint/2010/main" val="177960452"/>
              </p:ext>
            </p:extLst>
          </p:nvPr>
        </p:nvGraphicFramePr>
        <p:xfrm>
          <a:off x="262759" y="294291"/>
          <a:ext cx="7241627" cy="10175505"/>
        </p:xfrm>
        <a:graphic>
          <a:graphicData uri="http://schemas.openxmlformats.org/drawingml/2006/table">
            <a:tbl>
              <a:tblPr/>
              <a:tblGrid>
                <a:gridCol w="1769149">
                  <a:extLst>
                    <a:ext uri="{9D8B030D-6E8A-4147-A177-3AD203B41FA5}">
                      <a16:colId xmlns:a16="http://schemas.microsoft.com/office/drawing/2014/main" val="202177965"/>
                    </a:ext>
                  </a:extLst>
                </a:gridCol>
                <a:gridCol w="1891272">
                  <a:extLst>
                    <a:ext uri="{9D8B030D-6E8A-4147-A177-3AD203B41FA5}">
                      <a16:colId xmlns:a16="http://schemas.microsoft.com/office/drawing/2014/main" val="2966236976"/>
                    </a:ext>
                  </a:extLst>
                </a:gridCol>
                <a:gridCol w="1043006">
                  <a:extLst>
                    <a:ext uri="{9D8B030D-6E8A-4147-A177-3AD203B41FA5}">
                      <a16:colId xmlns:a16="http://schemas.microsoft.com/office/drawing/2014/main" val="3830299218"/>
                    </a:ext>
                  </a:extLst>
                </a:gridCol>
                <a:gridCol w="1201436">
                  <a:extLst>
                    <a:ext uri="{9D8B030D-6E8A-4147-A177-3AD203B41FA5}">
                      <a16:colId xmlns:a16="http://schemas.microsoft.com/office/drawing/2014/main" val="3259821493"/>
                    </a:ext>
                  </a:extLst>
                </a:gridCol>
                <a:gridCol w="1336764">
                  <a:extLst>
                    <a:ext uri="{9D8B030D-6E8A-4147-A177-3AD203B41FA5}">
                      <a16:colId xmlns:a16="http://schemas.microsoft.com/office/drawing/2014/main" val="1243103225"/>
                    </a:ext>
                  </a:extLst>
                </a:gridCol>
              </a:tblGrid>
              <a:tr h="110682">
                <a:tc gridSpan="5">
                  <a:txBody>
                    <a:bodyPr/>
                    <a:lstStyle/>
                    <a:p>
                      <a:pPr algn="l" fontAlgn="ctr"/>
                      <a:r>
                        <a:rPr lang="en-US" sz="1000" b="1" i="0" u="none" strike="noStrike">
                          <a:solidFill>
                            <a:srgbClr val="000000"/>
                          </a:solidFill>
                          <a:effectLst/>
                          <a:latin typeface="Arial" panose="020B0604020202020204" pitchFamily="34" charset="0"/>
                        </a:rPr>
                        <a:t>1. SERVICE NAME: ISSUANCE OF SECOND COPY OF DIPLOMA</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4002204223"/>
                  </a:ext>
                </a:extLst>
              </a:tr>
              <a:tr h="110682">
                <a:tc gridSpan="5">
                  <a:txBody>
                    <a:bodyPr/>
                    <a:lstStyle/>
                    <a:p>
                      <a:pPr algn="l" fontAlgn="ctr"/>
                      <a:r>
                        <a:rPr lang="en-PH" sz="1000" b="1" i="0" u="none" strike="noStrike">
                          <a:solidFill>
                            <a:srgbClr val="000000"/>
                          </a:solidFill>
                          <a:effectLst/>
                          <a:latin typeface="Arial" panose="020B0604020202020204" pitchFamily="34" charset="0"/>
                        </a:rPr>
                        <a:t> </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113255591"/>
                  </a:ext>
                </a:extLst>
              </a:tr>
              <a:tr h="149588">
                <a:tc gridSpan="5">
                  <a:txBody>
                    <a:bodyPr/>
                    <a:lstStyle/>
                    <a:p>
                      <a:pPr algn="l" fontAlgn="b"/>
                      <a:r>
                        <a:rPr lang="en-US" sz="1000" b="0" i="0" u="none" strike="noStrike">
                          <a:solidFill>
                            <a:srgbClr val="000000"/>
                          </a:solidFill>
                          <a:effectLst/>
                          <a:latin typeface="Arial" panose="020B0604020202020204" pitchFamily="34" charset="0"/>
                        </a:rPr>
                        <a:t>Description of the Service: Diploma is a legal document certifying the completion of a degree program.</a:t>
                      </a:r>
                    </a:p>
                  </a:txBody>
                  <a:tcPr marL="3890" marR="3890" marT="389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158132620"/>
                  </a:ext>
                </a:extLst>
              </a:tr>
              <a:tr h="92988">
                <a:tc gridSpan="5">
                  <a:txBody>
                    <a:bodyPr/>
                    <a:lstStyle/>
                    <a:p>
                      <a:pPr algn="l" fontAlgn="b"/>
                      <a:r>
                        <a:rPr lang="en-US" sz="1000" b="0" i="0" u="none" strike="noStrike">
                          <a:solidFill>
                            <a:srgbClr val="000000"/>
                          </a:solidFill>
                          <a:effectLst/>
                          <a:latin typeface="Arial" panose="020B0604020202020204" pitchFamily="34" charset="0"/>
                        </a:rPr>
                        <a:t>For non-degree/diploma programs, Certificate is issued. University President signs the second copy</a:t>
                      </a:r>
                    </a:p>
                  </a:txBody>
                  <a:tcPr marL="3890" marR="3890" marT="389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4247801009"/>
                  </a:ext>
                </a:extLst>
              </a:tr>
              <a:tr h="92988">
                <a:tc gridSpan="5">
                  <a:txBody>
                    <a:bodyPr/>
                    <a:lstStyle/>
                    <a:p>
                      <a:pPr algn="l" fontAlgn="b"/>
                      <a:r>
                        <a:rPr lang="en-US" sz="1000" b="0" i="0" u="none" strike="noStrike">
                          <a:solidFill>
                            <a:srgbClr val="000000"/>
                          </a:solidFill>
                          <a:effectLst/>
                          <a:latin typeface="Arial" panose="020B0604020202020204" pitchFamily="34" charset="0"/>
                        </a:rPr>
                        <a:t>of the Diploma/Certificate. The document is issued only once but a second copy may be requested</a:t>
                      </a:r>
                    </a:p>
                  </a:txBody>
                  <a:tcPr marL="3890" marR="3890" marT="389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2549386000"/>
                  </a:ext>
                </a:extLst>
              </a:tr>
              <a:tr h="92988">
                <a:tc gridSpan="5">
                  <a:txBody>
                    <a:bodyPr/>
                    <a:lstStyle/>
                    <a:p>
                      <a:pPr algn="l" fontAlgn="b"/>
                      <a:r>
                        <a:rPr lang="en-US" sz="1000" b="0" i="0" u="none" strike="noStrike">
                          <a:solidFill>
                            <a:srgbClr val="000000"/>
                          </a:solidFill>
                          <a:effectLst/>
                          <a:latin typeface="Arial" panose="020B0604020202020204" pitchFamily="34" charset="0"/>
                        </a:rPr>
                        <a:t>if the client provides an affidavit stating the reason for another copy.</a:t>
                      </a:r>
                    </a:p>
                  </a:txBody>
                  <a:tcPr marL="3890" marR="3890" marT="389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970605549"/>
                  </a:ext>
                </a:extLst>
              </a:tr>
              <a:tr h="92988">
                <a:tc>
                  <a:txBody>
                    <a:bodyPr/>
                    <a:lstStyle/>
                    <a:p>
                      <a:pPr algn="l" fontAlgn="ctr"/>
                      <a:r>
                        <a:rPr lang="en-PH" sz="1000" b="1" i="0" u="none" strike="noStrike">
                          <a:solidFill>
                            <a:srgbClr val="FFFFFF"/>
                          </a:solidFill>
                          <a:effectLst/>
                          <a:latin typeface="Arial" panose="020B0604020202020204" pitchFamily="34" charset="0"/>
                        </a:rPr>
                        <a:t>Office or Division:</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ctr"/>
                      <a:r>
                        <a:rPr lang="en-PH" sz="1000" b="0" i="0" u="none" strike="noStrike">
                          <a:solidFill>
                            <a:srgbClr val="000000"/>
                          </a:solidFill>
                          <a:effectLst/>
                          <a:latin typeface="Arial" panose="020B0604020202020204" pitchFamily="34" charset="0"/>
                        </a:rPr>
                        <a:t>Registrar's Office</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3370405319"/>
                  </a:ext>
                </a:extLst>
              </a:tr>
              <a:tr h="92988">
                <a:tc>
                  <a:txBody>
                    <a:bodyPr/>
                    <a:lstStyle/>
                    <a:p>
                      <a:pPr algn="l" fontAlgn="ctr"/>
                      <a:r>
                        <a:rPr lang="en-PH" sz="1000" b="1" i="0" u="none" strike="noStrike">
                          <a:solidFill>
                            <a:srgbClr val="FFFFFF"/>
                          </a:solidFill>
                          <a:effectLst/>
                          <a:latin typeface="Arial" panose="020B0604020202020204" pitchFamily="34" charset="0"/>
                        </a:rPr>
                        <a:t>Classification:</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b"/>
                      <a:r>
                        <a:rPr lang="en-PH" sz="1000" b="0" i="0" u="none" strike="noStrike">
                          <a:solidFill>
                            <a:srgbClr val="000000"/>
                          </a:solidFill>
                          <a:effectLst/>
                          <a:latin typeface="Arial" panose="020B0604020202020204" pitchFamily="34" charset="0"/>
                        </a:rPr>
                        <a:t>Complex</a:t>
                      </a:r>
                    </a:p>
                  </a:txBody>
                  <a:tcPr marL="3890" marR="3890" marT="389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2718267255"/>
                  </a:ext>
                </a:extLst>
              </a:tr>
              <a:tr h="92988">
                <a:tc>
                  <a:txBody>
                    <a:bodyPr/>
                    <a:lstStyle/>
                    <a:p>
                      <a:pPr algn="l" fontAlgn="ctr"/>
                      <a:r>
                        <a:rPr lang="en-PH" sz="1000" b="1" i="0" u="none" strike="noStrike">
                          <a:solidFill>
                            <a:srgbClr val="FFFFFF"/>
                          </a:solidFill>
                          <a:effectLst/>
                          <a:latin typeface="Arial" panose="020B0604020202020204" pitchFamily="34" charset="0"/>
                        </a:rPr>
                        <a:t>Type of Transaction:</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ctr"/>
                      <a:r>
                        <a:rPr lang="en-PH" sz="1000" b="0" i="0" u="none" strike="noStrike">
                          <a:solidFill>
                            <a:srgbClr val="000000"/>
                          </a:solidFill>
                          <a:effectLst/>
                          <a:latin typeface="Arial" panose="020B0604020202020204" pitchFamily="34" charset="0"/>
                        </a:rPr>
                        <a:t>G2C-Government to Citizen</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3023520005"/>
                  </a:ext>
                </a:extLst>
              </a:tr>
              <a:tr h="92988">
                <a:tc>
                  <a:txBody>
                    <a:bodyPr/>
                    <a:lstStyle/>
                    <a:p>
                      <a:pPr algn="l" fontAlgn="ctr"/>
                      <a:r>
                        <a:rPr lang="en-PH" sz="1000" b="1" i="0" u="none" strike="noStrike">
                          <a:solidFill>
                            <a:srgbClr val="FFFFFF"/>
                          </a:solidFill>
                          <a:effectLst/>
                          <a:latin typeface="Arial" panose="020B0604020202020204" pitchFamily="34" charset="0"/>
                        </a:rPr>
                        <a:t>Who May Avail:</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ctr"/>
                      <a:r>
                        <a:rPr lang="en-US" sz="1000" b="0" i="0" u="none" strike="noStrike">
                          <a:solidFill>
                            <a:srgbClr val="000000"/>
                          </a:solidFill>
                          <a:effectLst/>
                          <a:latin typeface="Arial" panose="020B0604020202020204" pitchFamily="34" charset="0"/>
                        </a:rPr>
                        <a:t>All clients who has graduation records in the university and with no liability</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2135082014"/>
                  </a:ext>
                </a:extLst>
              </a:tr>
              <a:tr h="92988">
                <a:tc>
                  <a:txBody>
                    <a:bodyPr/>
                    <a:lstStyle/>
                    <a:p>
                      <a:pPr algn="l" fontAlgn="ctr"/>
                      <a:r>
                        <a:rPr lang="en-PH" sz="1000" b="1" i="0" u="none" strike="noStrike">
                          <a:solidFill>
                            <a:srgbClr val="FFFFFF"/>
                          </a:solidFill>
                          <a:effectLst/>
                          <a:latin typeface="Arial" panose="020B0604020202020204" pitchFamily="34" charset="0"/>
                        </a:rPr>
                        <a:t> </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ctr"/>
                      <a:r>
                        <a:rPr lang="en-PH" sz="1000" b="0" i="0" u="none" strike="noStrike">
                          <a:solidFill>
                            <a:srgbClr val="000000"/>
                          </a:solidFill>
                          <a:effectLst/>
                          <a:latin typeface="Arial" panose="020B0604020202020204" pitchFamily="34" charset="0"/>
                        </a:rPr>
                        <a:t>in their account</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1454915164"/>
                  </a:ext>
                </a:extLst>
              </a:tr>
              <a:tr h="92988">
                <a:tc gridSpan="2">
                  <a:txBody>
                    <a:bodyPr/>
                    <a:lstStyle/>
                    <a:p>
                      <a:pPr algn="ctr" fontAlgn="b"/>
                      <a:r>
                        <a:rPr lang="en-PH" sz="1000" b="1" i="0" u="none" strike="noStrike">
                          <a:solidFill>
                            <a:srgbClr val="FFFFFF"/>
                          </a:solidFill>
                          <a:effectLst/>
                          <a:latin typeface="Arial" panose="020B0604020202020204" pitchFamily="34" charset="0"/>
                        </a:rPr>
                        <a:t>CHECKLIST OF REQUIREMENTS</a:t>
                      </a:r>
                    </a:p>
                  </a:txBody>
                  <a:tcPr marL="3890" marR="3890" marT="389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hMerge="1">
                  <a:txBody>
                    <a:bodyPr/>
                    <a:lstStyle/>
                    <a:p>
                      <a:endParaRPr lang="en-PH"/>
                    </a:p>
                  </a:txBody>
                  <a:tcPr/>
                </a:tc>
                <a:tc gridSpan="3">
                  <a:txBody>
                    <a:bodyPr/>
                    <a:lstStyle/>
                    <a:p>
                      <a:pPr algn="ctr" fontAlgn="b"/>
                      <a:r>
                        <a:rPr lang="en-PH" sz="1000" b="1" i="0" u="none" strike="noStrike">
                          <a:solidFill>
                            <a:srgbClr val="FFFFFF"/>
                          </a:solidFill>
                          <a:effectLst/>
                          <a:latin typeface="Arial" panose="020B0604020202020204" pitchFamily="34" charset="0"/>
                        </a:rPr>
                        <a:t>WHERE TO SECURE</a:t>
                      </a:r>
                    </a:p>
                  </a:txBody>
                  <a:tcPr marL="3890" marR="3890" marT="389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2592198891"/>
                  </a:ext>
                </a:extLst>
              </a:tr>
              <a:tr h="92988">
                <a:tc gridSpan="2">
                  <a:txBody>
                    <a:bodyPr/>
                    <a:lstStyle/>
                    <a:p>
                      <a:pPr algn="l" fontAlgn="b"/>
                      <a:r>
                        <a:rPr lang="en-PH" sz="1000" b="0" i="0" u="none" strike="noStrike">
                          <a:solidFill>
                            <a:srgbClr val="000000"/>
                          </a:solidFill>
                          <a:effectLst/>
                          <a:latin typeface="Arial" panose="020B0604020202020204" pitchFamily="34" charset="0"/>
                        </a:rPr>
                        <a:t>Official Receipt</a:t>
                      </a:r>
                    </a:p>
                  </a:txBody>
                  <a:tcPr marL="3890" marR="3890" marT="389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gridSpan="3">
                  <a:txBody>
                    <a:bodyPr/>
                    <a:lstStyle/>
                    <a:p>
                      <a:pPr algn="l" fontAlgn="b"/>
                      <a:r>
                        <a:rPr lang="en-PH" sz="1000" b="0" i="0" u="none" strike="noStrike">
                          <a:solidFill>
                            <a:srgbClr val="000000"/>
                          </a:solidFill>
                          <a:effectLst/>
                          <a:latin typeface="Arial" panose="020B0604020202020204" pitchFamily="34" charset="0"/>
                        </a:rPr>
                        <a:t>Cashier's Office</a:t>
                      </a:r>
                    </a:p>
                  </a:txBody>
                  <a:tcPr marL="3890" marR="3890" marT="389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1512344009"/>
                  </a:ext>
                </a:extLst>
              </a:tr>
              <a:tr h="149588">
                <a:tc gridSpan="2">
                  <a:txBody>
                    <a:bodyPr/>
                    <a:lstStyle/>
                    <a:p>
                      <a:pPr algn="l" fontAlgn="b"/>
                      <a:r>
                        <a:rPr lang="en-US" sz="1000" b="0" i="0" u="none" strike="noStrike">
                          <a:solidFill>
                            <a:srgbClr val="000000"/>
                          </a:solidFill>
                          <a:effectLst/>
                          <a:latin typeface="Arial" panose="020B0604020202020204" pitchFamily="34" charset="0"/>
                        </a:rPr>
                        <a:t>Any applicable Affidavit (stating the need for second copy)</a:t>
                      </a:r>
                    </a:p>
                  </a:txBody>
                  <a:tcPr marL="3890" marR="3890" marT="389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gridSpan="3">
                  <a:txBody>
                    <a:bodyPr/>
                    <a:lstStyle/>
                    <a:p>
                      <a:pPr algn="l" fontAlgn="b"/>
                      <a:r>
                        <a:rPr lang="en-PH" sz="1000" b="0" i="0" u="none" strike="noStrike">
                          <a:solidFill>
                            <a:srgbClr val="000000"/>
                          </a:solidFill>
                          <a:effectLst/>
                          <a:latin typeface="Arial" panose="020B0604020202020204" pitchFamily="34" charset="0"/>
                        </a:rPr>
                        <a:t>Client</a:t>
                      </a:r>
                    </a:p>
                  </a:txBody>
                  <a:tcPr marL="3890" marR="3890" marT="389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3653048611"/>
                  </a:ext>
                </a:extLst>
              </a:tr>
              <a:tr h="92988">
                <a:tc gridSpan="2">
                  <a:txBody>
                    <a:bodyPr/>
                    <a:lstStyle/>
                    <a:p>
                      <a:pPr algn="l" fontAlgn="b"/>
                      <a:r>
                        <a:rPr lang="en-PH" sz="1000" b="0" i="0" u="none" strike="noStrike">
                          <a:solidFill>
                            <a:srgbClr val="000000"/>
                          </a:solidFill>
                          <a:effectLst/>
                          <a:latin typeface="Arial" panose="020B0604020202020204" pitchFamily="34" charset="0"/>
                        </a:rPr>
                        <a:t>2 Documentary Stamps</a:t>
                      </a:r>
                    </a:p>
                  </a:txBody>
                  <a:tcPr marL="3890" marR="3890" marT="389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gridSpan="3">
                  <a:txBody>
                    <a:bodyPr/>
                    <a:lstStyle/>
                    <a:p>
                      <a:pPr algn="l" fontAlgn="b"/>
                      <a:r>
                        <a:rPr lang="en-PH" sz="1000" b="0" i="0" u="none" strike="noStrike">
                          <a:solidFill>
                            <a:srgbClr val="000000"/>
                          </a:solidFill>
                          <a:effectLst/>
                          <a:latin typeface="Arial" panose="020B0604020202020204" pitchFamily="34" charset="0"/>
                        </a:rPr>
                        <a:t>Bureau of Internal Revenue</a:t>
                      </a:r>
                    </a:p>
                  </a:txBody>
                  <a:tcPr marL="3890" marR="3890" marT="389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946990321"/>
                  </a:ext>
                </a:extLst>
              </a:tr>
              <a:tr h="92988">
                <a:tc gridSpan="2">
                  <a:txBody>
                    <a:bodyPr/>
                    <a:lstStyle/>
                    <a:p>
                      <a:pPr algn="l" fontAlgn="b"/>
                      <a:r>
                        <a:rPr lang="en-PH" sz="1000" b="0" i="0" u="none" strike="noStrike">
                          <a:solidFill>
                            <a:srgbClr val="000000"/>
                          </a:solidFill>
                          <a:effectLst/>
                          <a:latin typeface="Arial" panose="020B0604020202020204" pitchFamily="34" charset="0"/>
                        </a:rPr>
                        <a:t>Conditional Requirements:</a:t>
                      </a:r>
                    </a:p>
                  </a:txBody>
                  <a:tcPr marL="3890" marR="3890" marT="389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a:txBody>
                    <a:bodyPr/>
                    <a:lstStyle/>
                    <a:p>
                      <a:pPr algn="l" fontAlgn="b"/>
                      <a:r>
                        <a:rPr lang="en-PH" sz="1000" b="0" i="0" u="none" strike="noStrike">
                          <a:solidFill>
                            <a:srgbClr val="000000"/>
                          </a:solidFill>
                          <a:effectLst/>
                          <a:latin typeface="Arial" panose="020B0604020202020204" pitchFamily="34" charset="0"/>
                        </a:rPr>
                        <a:t> </a:t>
                      </a:r>
                    </a:p>
                  </a:txBody>
                  <a:tcPr marL="3890" marR="3890" marT="3890"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PH" sz="1000" b="0" i="0" u="none" strike="noStrike">
                          <a:solidFill>
                            <a:srgbClr val="000000"/>
                          </a:solidFill>
                          <a:effectLst/>
                          <a:latin typeface="Arial" panose="020B0604020202020204" pitchFamily="34" charset="0"/>
                        </a:rPr>
                        <a:t> </a:t>
                      </a:r>
                    </a:p>
                  </a:txBody>
                  <a:tcPr marL="3890" marR="3890" marT="389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PH" sz="1000" b="0" i="0" u="none" strike="noStrike">
                          <a:solidFill>
                            <a:srgbClr val="000000"/>
                          </a:solidFill>
                          <a:effectLst/>
                          <a:latin typeface="Arial" panose="020B0604020202020204" pitchFamily="34" charset="0"/>
                        </a:rPr>
                        <a:t> </a:t>
                      </a:r>
                    </a:p>
                  </a:txBody>
                  <a:tcPr marL="3890" marR="3890" marT="3890"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88897166"/>
                  </a:ext>
                </a:extLst>
              </a:tr>
              <a:tr h="248684">
                <a:tc gridSpan="2">
                  <a:txBody>
                    <a:bodyPr/>
                    <a:lstStyle/>
                    <a:p>
                      <a:pPr algn="l" fontAlgn="ctr"/>
                      <a:r>
                        <a:rPr lang="en-US" sz="1000" b="0" i="0" u="none" strike="noStrike">
                          <a:solidFill>
                            <a:srgbClr val="000000"/>
                          </a:solidFill>
                          <a:effectLst/>
                          <a:latin typeface="Arial" panose="020B0604020202020204" pitchFamily="34" charset="0"/>
                        </a:rPr>
                        <a:t>PSA Birth Certificate for Clients whose graduate records are in the year 2006 and below and for clients who had correction of name</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gridSpan="3">
                  <a:txBody>
                    <a:bodyPr/>
                    <a:lstStyle/>
                    <a:p>
                      <a:pPr algn="l" fontAlgn="b"/>
                      <a:r>
                        <a:rPr lang="en-PH" sz="1000" b="0" i="0" u="none" strike="noStrike">
                          <a:solidFill>
                            <a:srgbClr val="000000"/>
                          </a:solidFill>
                          <a:effectLst/>
                          <a:latin typeface="Arial" panose="020B0604020202020204" pitchFamily="34" charset="0"/>
                        </a:rPr>
                        <a:t>Philippine Statistical Authority</a:t>
                      </a:r>
                    </a:p>
                  </a:txBody>
                  <a:tcPr marL="3890" marR="3890" marT="389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2260115031"/>
                  </a:ext>
                </a:extLst>
              </a:tr>
              <a:tr h="149588">
                <a:tc gridSpan="2">
                  <a:txBody>
                    <a:bodyPr/>
                    <a:lstStyle/>
                    <a:p>
                      <a:pPr algn="l" fontAlgn="b"/>
                      <a:r>
                        <a:rPr lang="en-US" sz="1000" b="0" i="0" u="none" strike="noStrike">
                          <a:solidFill>
                            <a:srgbClr val="000000"/>
                          </a:solidFill>
                          <a:effectLst/>
                          <a:latin typeface="Arial" panose="020B0604020202020204" pitchFamily="34" charset="0"/>
                        </a:rPr>
                        <a:t>Damaged copy (in case of replacement of a damaged copy)</a:t>
                      </a:r>
                    </a:p>
                  </a:txBody>
                  <a:tcPr marL="3890" marR="3890" marT="389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a:txBody>
                    <a:bodyPr/>
                    <a:lstStyle/>
                    <a:p>
                      <a:pPr algn="l" fontAlgn="b"/>
                      <a:r>
                        <a:rPr lang="en-PH" sz="1000" b="0" i="0" u="none" strike="noStrike">
                          <a:solidFill>
                            <a:srgbClr val="000000"/>
                          </a:solidFill>
                          <a:effectLst/>
                          <a:latin typeface="Arial" panose="020B0604020202020204" pitchFamily="34" charset="0"/>
                        </a:rPr>
                        <a:t>Client</a:t>
                      </a:r>
                    </a:p>
                  </a:txBody>
                  <a:tcPr marL="3890" marR="3890" marT="3890"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PH" sz="1000" b="0" i="0" u="none" strike="noStrike">
                          <a:solidFill>
                            <a:srgbClr val="000000"/>
                          </a:solidFill>
                          <a:effectLst/>
                          <a:latin typeface="Arial" panose="020B0604020202020204" pitchFamily="34" charset="0"/>
                        </a:rPr>
                        <a:t> </a:t>
                      </a:r>
                    </a:p>
                  </a:txBody>
                  <a:tcPr marL="3890" marR="3890" marT="389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PH" sz="1000" b="0" i="0" u="none" strike="noStrike">
                          <a:solidFill>
                            <a:srgbClr val="000000"/>
                          </a:solidFill>
                          <a:effectLst/>
                          <a:latin typeface="Arial" panose="020B0604020202020204" pitchFamily="34" charset="0"/>
                        </a:rPr>
                        <a:t> </a:t>
                      </a:r>
                    </a:p>
                  </a:txBody>
                  <a:tcPr marL="3890" marR="3890" marT="3890"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16429182"/>
                  </a:ext>
                </a:extLst>
              </a:tr>
              <a:tr h="297824">
                <a:tc gridSpan="2">
                  <a:txBody>
                    <a:bodyPr/>
                    <a:lstStyle/>
                    <a:p>
                      <a:pPr algn="l" fontAlgn="ctr"/>
                      <a:r>
                        <a:rPr lang="en-US" sz="1000" b="0" i="0" u="none" strike="noStrike">
                          <a:solidFill>
                            <a:srgbClr val="000000"/>
                          </a:solidFill>
                          <a:effectLst/>
                          <a:latin typeface="Arial" panose="020B0604020202020204" pitchFamily="34" charset="0"/>
                        </a:rPr>
                        <a:t>Authorization Letter, Identification Card of the Representative and copy of Identification Card of the Owner of requested documents upon release of document                            </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gridSpan="3">
                  <a:txBody>
                    <a:bodyPr/>
                    <a:lstStyle/>
                    <a:p>
                      <a:pPr algn="l" fontAlgn="ctr"/>
                      <a:r>
                        <a:rPr lang="en-PH" sz="1000" b="0" i="0" u="none" strike="noStrike">
                          <a:solidFill>
                            <a:srgbClr val="000000"/>
                          </a:solidFill>
                          <a:effectLst/>
                          <a:latin typeface="Arial" panose="020B0604020202020204" pitchFamily="34" charset="0"/>
                        </a:rPr>
                        <a:t>Client</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1889838100"/>
                  </a:ext>
                </a:extLst>
              </a:tr>
              <a:tr h="156358">
                <a:tc>
                  <a:txBody>
                    <a:bodyPr/>
                    <a:lstStyle/>
                    <a:p>
                      <a:pPr algn="ctr" fontAlgn="ctr"/>
                      <a:r>
                        <a:rPr lang="en-PH" sz="1000" b="1" i="0" u="none" strike="noStrike">
                          <a:solidFill>
                            <a:srgbClr val="FFFFFF"/>
                          </a:solidFill>
                          <a:effectLst/>
                          <a:latin typeface="Arial" panose="020B0604020202020204" pitchFamily="34" charset="0"/>
                        </a:rPr>
                        <a:t>CLIENT STEPS</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PH" sz="1000" b="1" i="0" u="none" strike="noStrike">
                          <a:solidFill>
                            <a:srgbClr val="FFFFFF"/>
                          </a:solidFill>
                          <a:effectLst/>
                          <a:latin typeface="Arial" panose="020B0604020202020204" pitchFamily="34" charset="0"/>
                        </a:rPr>
                        <a:t>AGENCY ACTION</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PH" sz="1000" b="1" i="0" u="none" strike="noStrike">
                          <a:solidFill>
                            <a:srgbClr val="FFFFFF"/>
                          </a:solidFill>
                          <a:effectLst/>
                          <a:latin typeface="Arial" panose="020B0604020202020204" pitchFamily="34" charset="0"/>
                        </a:rPr>
                        <a:t>FEES TO  BE PAID</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PH" sz="1000" b="1" i="0" u="none" strike="noStrike">
                          <a:solidFill>
                            <a:srgbClr val="FFFFFF"/>
                          </a:solidFill>
                          <a:effectLst/>
                          <a:latin typeface="Arial" panose="020B0604020202020204" pitchFamily="34" charset="0"/>
                        </a:rPr>
                        <a:t>PROCESSING TIME</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PH" sz="1000" b="1" i="0" u="none" strike="noStrike">
                          <a:solidFill>
                            <a:srgbClr val="FFFFFF"/>
                          </a:solidFill>
                          <a:effectLst/>
                          <a:latin typeface="Arial" panose="020B0604020202020204" pitchFamily="34" charset="0"/>
                        </a:rPr>
                        <a:t>PERSON RESPONSIBLE</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1615848409"/>
                  </a:ext>
                </a:extLst>
              </a:tr>
              <a:tr h="993244">
                <a:tc>
                  <a:txBody>
                    <a:bodyPr/>
                    <a:lstStyle/>
                    <a:p>
                      <a:pPr algn="l" fontAlgn="ctr"/>
                      <a:r>
                        <a:rPr lang="en-US" sz="1000" b="0" i="0" u="none" strike="noStrike">
                          <a:solidFill>
                            <a:srgbClr val="000000"/>
                          </a:solidFill>
                          <a:effectLst/>
                          <a:latin typeface="Arial" panose="020B0604020202020204" pitchFamily="34" charset="0"/>
                        </a:rPr>
                        <a:t>1. State details (such as name, program and year of graduation) and submit the affidavit stating the reason of requesting for second copy of Diploma</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000" b="0" i="0" u="none" strike="noStrike">
                          <a:solidFill>
                            <a:srgbClr val="000000"/>
                          </a:solidFill>
                          <a:effectLst/>
                          <a:latin typeface="Arial" panose="020B0604020202020204" pitchFamily="34" charset="0"/>
                        </a:rPr>
                        <a:t>Take note of the details stated by the client and verify them against office's records                                      Check the submitted affidavit and keep it on file                   </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None</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5 minutes</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Registrar's Staff</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20534261"/>
                  </a:ext>
                </a:extLst>
              </a:tr>
              <a:tr h="496125">
                <a:tc>
                  <a:txBody>
                    <a:bodyPr/>
                    <a:lstStyle/>
                    <a:p>
                      <a:pPr algn="l" fontAlgn="ctr"/>
                      <a:r>
                        <a:rPr lang="en-US" sz="1000" b="0" i="0" u="none" strike="noStrike">
                          <a:solidFill>
                            <a:srgbClr val="000000"/>
                          </a:solidFill>
                          <a:effectLst/>
                          <a:latin typeface="Arial" panose="020B0604020202020204" pitchFamily="34" charset="0"/>
                        </a:rPr>
                        <a:t>2. Secure Request Slip Form</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000" b="0" i="0" u="none" strike="noStrike">
                          <a:solidFill>
                            <a:srgbClr val="000000"/>
                          </a:solidFill>
                          <a:effectLst/>
                          <a:latin typeface="Arial" panose="020B0604020202020204" pitchFamily="34" charset="0"/>
                        </a:rPr>
                        <a:t>Check if the client has liability posted in his/her account                            Issue Request Slip Form and explain to the client how to fill up the form</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None</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2 minutes</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Registrar's Staff</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7498169"/>
                  </a:ext>
                </a:extLst>
              </a:tr>
              <a:tr h="248684">
                <a:tc>
                  <a:txBody>
                    <a:bodyPr/>
                    <a:lstStyle/>
                    <a:p>
                      <a:pPr algn="l" fontAlgn="ctr"/>
                      <a:r>
                        <a:rPr lang="en-US" sz="1000" b="0" i="0" u="none" strike="noStrike">
                          <a:solidFill>
                            <a:srgbClr val="000000"/>
                          </a:solidFill>
                          <a:effectLst/>
                          <a:latin typeface="Arial" panose="020B0604020202020204" pitchFamily="34" charset="0"/>
                        </a:rPr>
                        <a:t>3. Fill-up Request Slip Form</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000" b="0" i="0" u="none" strike="noStrike">
                          <a:solidFill>
                            <a:srgbClr val="000000"/>
                          </a:solidFill>
                          <a:effectLst/>
                          <a:latin typeface="Arial" panose="020B0604020202020204" pitchFamily="34" charset="0"/>
                        </a:rPr>
                        <a:t>Guide the client in filling up the form</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None</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3 minutes</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Registrar's Staff</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83086586"/>
                  </a:ext>
                </a:extLst>
              </a:tr>
              <a:tr h="347213">
                <a:tc>
                  <a:txBody>
                    <a:bodyPr/>
                    <a:lstStyle/>
                    <a:p>
                      <a:pPr algn="l" fontAlgn="ctr"/>
                      <a:r>
                        <a:rPr lang="en-US" sz="1000" b="0" i="0" u="none" strike="noStrike">
                          <a:solidFill>
                            <a:srgbClr val="000000"/>
                          </a:solidFill>
                          <a:effectLst/>
                          <a:latin typeface="Arial" panose="020B0604020202020204" pitchFamily="34" charset="0"/>
                        </a:rPr>
                        <a:t>4. Proceed to Assessment Office for clearance </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000" b="0" i="0" u="none" strike="noStrike">
                          <a:solidFill>
                            <a:srgbClr val="000000"/>
                          </a:solidFill>
                          <a:effectLst/>
                          <a:latin typeface="Arial" panose="020B0604020202020204" pitchFamily="34" charset="0"/>
                        </a:rPr>
                        <a:t>Checks the client's record for any financial accountability</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None</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3 minutes</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Assessment Office's Staff</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05334361"/>
                  </a:ext>
                </a:extLst>
              </a:tr>
              <a:tr h="645038">
                <a:tc>
                  <a:txBody>
                    <a:bodyPr/>
                    <a:lstStyle/>
                    <a:p>
                      <a:pPr algn="l" fontAlgn="ctr"/>
                      <a:r>
                        <a:rPr lang="en-US" sz="1000" b="0" i="0" u="none" strike="noStrike">
                          <a:solidFill>
                            <a:srgbClr val="000000"/>
                          </a:solidFill>
                          <a:effectLst/>
                          <a:latin typeface="Arial" panose="020B0604020202020204" pitchFamily="34" charset="0"/>
                        </a:rPr>
                        <a:t>5. Proceed to the Cashier's Office</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000" b="0" i="0" u="none" strike="noStrike">
                          <a:solidFill>
                            <a:srgbClr val="000000"/>
                          </a:solidFill>
                          <a:effectLst/>
                          <a:latin typeface="Arial" panose="020B0604020202020204" pitchFamily="34" charset="0"/>
                        </a:rPr>
                        <a:t>Receive payment and issue Official Receipt on the requested document</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Php 400.00    </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FF0000"/>
                          </a:solidFill>
                          <a:effectLst/>
                          <a:latin typeface="Arial" panose="020B0604020202020204" pitchFamily="34" charset="0"/>
                        </a:rPr>
                        <a:t>5 minutes</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Cashiering Office's Staff</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74873304"/>
                  </a:ext>
                </a:extLst>
              </a:tr>
              <a:tr h="248684">
                <a:tc>
                  <a:txBody>
                    <a:bodyPr/>
                    <a:lstStyle/>
                    <a:p>
                      <a:pPr algn="l" fontAlgn="ctr"/>
                      <a:r>
                        <a:rPr lang="en-US" sz="1000" b="0" i="0" u="none" strike="noStrike">
                          <a:solidFill>
                            <a:srgbClr val="000000"/>
                          </a:solidFill>
                          <a:effectLst/>
                          <a:latin typeface="Arial" panose="020B0604020202020204" pitchFamily="34" charset="0"/>
                        </a:rPr>
                        <a:t>6. Proceed to the Registrar's Office to file the request</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000" b="0" i="0" u="none" strike="noStrike">
                          <a:solidFill>
                            <a:srgbClr val="000000"/>
                          </a:solidFill>
                          <a:effectLst/>
                          <a:latin typeface="Arial" panose="020B0604020202020204" pitchFamily="34" charset="0"/>
                        </a:rPr>
                        <a:t>Record the request details in the logbook </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None</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3 minutes</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Registrar's Staff</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95279933"/>
                  </a:ext>
                </a:extLst>
              </a:tr>
              <a:tr h="248684">
                <a:tc>
                  <a:txBody>
                    <a:bodyPr/>
                    <a:lstStyle/>
                    <a:p>
                      <a:pPr algn="l" fontAlgn="ctr"/>
                      <a:r>
                        <a:rPr lang="en-PH" sz="1000" b="0" i="0" u="none" strike="noStrike">
                          <a:solidFill>
                            <a:srgbClr val="000000"/>
                          </a:solidFill>
                          <a:effectLst/>
                          <a:latin typeface="Arial" panose="020B0604020202020204" pitchFamily="34" charset="0"/>
                        </a:rPr>
                        <a:t> </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000" b="0" i="0" u="none" strike="noStrike">
                          <a:solidFill>
                            <a:srgbClr val="000000"/>
                          </a:solidFill>
                          <a:effectLst/>
                          <a:latin typeface="Arial" panose="020B0604020202020204" pitchFamily="34" charset="0"/>
                        </a:rPr>
                        <a:t>Print the Diploma and the Transmittal</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None</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15 minutes</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Registrar's Staff</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1216217"/>
                  </a:ext>
                </a:extLst>
              </a:tr>
              <a:tr h="248684">
                <a:tc>
                  <a:txBody>
                    <a:bodyPr/>
                    <a:lstStyle/>
                    <a:p>
                      <a:pPr algn="l" fontAlgn="ctr"/>
                      <a:r>
                        <a:rPr lang="en-PH" sz="1000" b="0" i="0" u="none" strike="noStrike">
                          <a:solidFill>
                            <a:srgbClr val="000000"/>
                          </a:solidFill>
                          <a:effectLst/>
                          <a:latin typeface="Arial" panose="020B0604020202020204" pitchFamily="34" charset="0"/>
                        </a:rPr>
                        <a:t> </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000" b="0" i="0" u="none" strike="noStrike">
                          <a:solidFill>
                            <a:srgbClr val="000000"/>
                          </a:solidFill>
                          <a:effectLst/>
                          <a:latin typeface="Arial" panose="020B0604020202020204" pitchFamily="34" charset="0"/>
                        </a:rPr>
                        <a:t>Verify and sign the prepared transmittal</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None</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5 minutes</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University Registrar</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64548906"/>
                  </a:ext>
                </a:extLst>
              </a:tr>
              <a:tr h="446736">
                <a:tc>
                  <a:txBody>
                    <a:bodyPr/>
                    <a:lstStyle/>
                    <a:p>
                      <a:pPr algn="l" fontAlgn="ctr"/>
                      <a:r>
                        <a:rPr lang="en-PH" sz="1000" b="0" i="0" u="none" strike="noStrike">
                          <a:solidFill>
                            <a:srgbClr val="000000"/>
                          </a:solidFill>
                          <a:effectLst/>
                          <a:latin typeface="Arial" panose="020B0604020202020204" pitchFamily="34" charset="0"/>
                        </a:rPr>
                        <a:t> </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000" b="0" i="0" u="none" strike="noStrike">
                          <a:solidFill>
                            <a:srgbClr val="000000"/>
                          </a:solidFill>
                          <a:effectLst/>
                          <a:latin typeface="Arial" panose="020B0604020202020204" pitchFamily="34" charset="0"/>
                        </a:rPr>
                        <a:t>Verify and sign the prepared transmittal           (processing time depends on the availability of signatory)</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None</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000" b="0" i="0" u="none" strike="noStrike">
                          <a:solidFill>
                            <a:srgbClr val="000000"/>
                          </a:solidFill>
                          <a:effectLst/>
                          <a:latin typeface="Arial" panose="020B0604020202020204" pitchFamily="34" charset="0"/>
                        </a:rPr>
                        <a:t>1 to 3 working     days</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000" b="0" i="0" u="none" strike="noStrike">
                          <a:solidFill>
                            <a:srgbClr val="000000"/>
                          </a:solidFill>
                          <a:effectLst/>
                          <a:latin typeface="Arial" panose="020B0604020202020204" pitchFamily="34" charset="0"/>
                        </a:rPr>
                        <a:t>Vice President for Academic Affairs</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17539234"/>
                  </a:ext>
                </a:extLst>
              </a:tr>
              <a:tr h="446736">
                <a:tc>
                  <a:txBody>
                    <a:bodyPr/>
                    <a:lstStyle/>
                    <a:p>
                      <a:pPr algn="l" fontAlgn="ctr"/>
                      <a:r>
                        <a:rPr lang="en-PH" sz="1000" b="0" i="0" u="none" strike="noStrike">
                          <a:solidFill>
                            <a:srgbClr val="000000"/>
                          </a:solidFill>
                          <a:effectLst/>
                          <a:latin typeface="Arial" panose="020B0604020202020204" pitchFamily="34" charset="0"/>
                        </a:rPr>
                        <a:t> </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000" b="0" i="0" u="none" strike="noStrike">
                          <a:solidFill>
                            <a:srgbClr val="000000"/>
                          </a:solidFill>
                          <a:effectLst/>
                          <a:latin typeface="Arial" panose="020B0604020202020204" pitchFamily="34" charset="0"/>
                        </a:rPr>
                        <a:t>University President verifies and approves the prepared Diploma                (processing time depends on the availability of signatory)</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None</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000" b="0" i="0" u="none" strike="noStrike">
                          <a:solidFill>
                            <a:srgbClr val="000000"/>
                          </a:solidFill>
                          <a:effectLst/>
                          <a:latin typeface="Arial" panose="020B0604020202020204" pitchFamily="34" charset="0"/>
                        </a:rPr>
                        <a:t>1 to 3 working     days</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University President</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54774772"/>
                  </a:ext>
                </a:extLst>
              </a:tr>
              <a:tr h="496125">
                <a:tc>
                  <a:txBody>
                    <a:bodyPr/>
                    <a:lstStyle/>
                    <a:p>
                      <a:pPr algn="l" fontAlgn="ctr"/>
                      <a:r>
                        <a:rPr lang="en-US" sz="1000" b="0" i="0" u="none" strike="noStrike">
                          <a:solidFill>
                            <a:srgbClr val="000000"/>
                          </a:solidFill>
                          <a:effectLst/>
                          <a:latin typeface="Arial" panose="020B0604020202020204" pitchFamily="34" charset="0"/>
                        </a:rPr>
                        <a:t>7. Sign in the Logbook and receive the requested Diploma</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000" b="0" i="0" u="none" strike="noStrike">
                          <a:solidFill>
                            <a:srgbClr val="000000"/>
                          </a:solidFill>
                          <a:effectLst/>
                          <a:latin typeface="Arial" panose="020B0604020202020204" pitchFamily="34" charset="0"/>
                        </a:rPr>
                        <a:t>Affix documentary stamps, gold seal and dry seal in the document                                                Instruct the client to sign in the logbook for releasing the document</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None</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5 minutes</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Registrar's Staff</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46847323"/>
                  </a:ext>
                </a:extLst>
              </a:tr>
              <a:tr h="149588">
                <a:tc gridSpan="2">
                  <a:txBody>
                    <a:bodyPr/>
                    <a:lstStyle/>
                    <a:p>
                      <a:pPr algn="r" fontAlgn="t"/>
                      <a:r>
                        <a:rPr lang="en-PH" sz="1000" b="1" i="0" u="none" strike="noStrike" dirty="0">
                          <a:solidFill>
                            <a:srgbClr val="000000"/>
                          </a:solidFill>
                          <a:effectLst/>
                          <a:latin typeface="Arial" panose="020B0604020202020204" pitchFamily="34" charset="0"/>
                        </a:rPr>
                        <a:t>TOTAL:</a:t>
                      </a:r>
                    </a:p>
                  </a:txBody>
                  <a:tcPr marL="3890" marR="3890" marT="389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a:txBody>
                    <a:bodyPr/>
                    <a:lstStyle/>
                    <a:p>
                      <a:pPr algn="ctr" fontAlgn="t"/>
                      <a:r>
                        <a:rPr lang="en-PH" sz="1000" b="0" i="0" u="none" strike="noStrike" dirty="0">
                          <a:solidFill>
                            <a:srgbClr val="000000"/>
                          </a:solidFill>
                          <a:effectLst/>
                          <a:latin typeface="Arial" panose="020B0604020202020204" pitchFamily="34" charset="0"/>
                        </a:rPr>
                        <a:t>Php 400.00    </a:t>
                      </a:r>
                    </a:p>
                  </a:txBody>
                  <a:tcPr marL="3890" marR="3890" marT="389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a:solidFill>
                            <a:srgbClr val="000000"/>
                          </a:solidFill>
                          <a:effectLst/>
                          <a:latin typeface="Arial" panose="020B0604020202020204" pitchFamily="34" charset="0"/>
                        </a:rPr>
                        <a:t>Maximum of 7 days</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00" b="0" i="0" u="none" strike="noStrike" dirty="0">
                          <a:solidFill>
                            <a:srgbClr val="000000"/>
                          </a:solidFill>
                          <a:effectLst/>
                          <a:latin typeface="Arial" panose="020B0604020202020204" pitchFamily="34" charset="0"/>
                        </a:rPr>
                        <a:t> </a:t>
                      </a:r>
                    </a:p>
                  </a:txBody>
                  <a:tcPr marL="3890" marR="3890" marT="38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99170145"/>
                  </a:ext>
                </a:extLst>
              </a:tr>
            </a:tbl>
          </a:graphicData>
        </a:graphic>
      </p:graphicFrame>
    </p:spTree>
    <p:extLst>
      <p:ext uri="{BB962C8B-B14F-4D97-AF65-F5344CB8AC3E}">
        <p14:creationId xmlns:p14="http://schemas.microsoft.com/office/powerpoint/2010/main" val="28114106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1C4DA55-EEED-4FE0-9322-6FB472470314}"/>
              </a:ext>
            </a:extLst>
          </p:cNvPr>
          <p:cNvSpPr/>
          <p:nvPr/>
        </p:nvSpPr>
        <p:spPr>
          <a:xfrm>
            <a:off x="0" y="0"/>
            <a:ext cx="7772400" cy="11887199"/>
          </a:xfrm>
          <a:prstGeom prst="rect">
            <a:avLst/>
          </a:prstGeom>
          <a:blipFill dpi="0" rotWithShape="1">
            <a:blip r:embed="rId3">
              <a:alphaModFix amt="33000"/>
              <a:extLst>
                <a:ext uri="{96DAC541-7B7A-43D3-8B79-37D633B846F1}">
                  <asvg:svgBlip xmlns:asvg="http://schemas.microsoft.com/office/drawing/2016/SVG/main" r:embed="rId4"/>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5">
                  <a:alphaModFix amt="24000"/>
                </a:blip>
                <a:srcRect/>
                <a:stretch>
                  <a:fillRect/>
                </a:stretch>
              </a:blipFill>
            </a:endParaRPr>
          </a:p>
        </p:txBody>
      </p:sp>
      <p:graphicFrame>
        <p:nvGraphicFramePr>
          <p:cNvPr id="5" name="Table 4">
            <a:extLst>
              <a:ext uri="{FF2B5EF4-FFF2-40B4-BE49-F238E27FC236}">
                <a16:creationId xmlns:a16="http://schemas.microsoft.com/office/drawing/2014/main" id="{8FEFD76A-F87A-4253-8B56-D73A3F3D91BB}"/>
              </a:ext>
            </a:extLst>
          </p:cNvPr>
          <p:cNvGraphicFramePr>
            <a:graphicFrameLocks noGrp="1"/>
          </p:cNvGraphicFramePr>
          <p:nvPr>
            <p:extLst>
              <p:ext uri="{D42A27DB-BD31-4B8C-83A1-F6EECF244321}">
                <p14:modId xmlns:p14="http://schemas.microsoft.com/office/powerpoint/2010/main" val="2300312567"/>
              </p:ext>
            </p:extLst>
          </p:nvPr>
        </p:nvGraphicFramePr>
        <p:xfrm>
          <a:off x="312822" y="352926"/>
          <a:ext cx="7122694" cy="9875796"/>
        </p:xfrm>
        <a:graphic>
          <a:graphicData uri="http://schemas.openxmlformats.org/drawingml/2006/table">
            <a:tbl>
              <a:tblPr/>
              <a:tblGrid>
                <a:gridCol w="1715849">
                  <a:extLst>
                    <a:ext uri="{9D8B030D-6E8A-4147-A177-3AD203B41FA5}">
                      <a16:colId xmlns:a16="http://schemas.microsoft.com/office/drawing/2014/main" val="3052961050"/>
                    </a:ext>
                  </a:extLst>
                </a:gridCol>
                <a:gridCol w="1949537">
                  <a:extLst>
                    <a:ext uri="{9D8B030D-6E8A-4147-A177-3AD203B41FA5}">
                      <a16:colId xmlns:a16="http://schemas.microsoft.com/office/drawing/2014/main" val="4230451325"/>
                    </a:ext>
                  </a:extLst>
                </a:gridCol>
                <a:gridCol w="960364">
                  <a:extLst>
                    <a:ext uri="{9D8B030D-6E8A-4147-A177-3AD203B41FA5}">
                      <a16:colId xmlns:a16="http://schemas.microsoft.com/office/drawing/2014/main" val="4140862192"/>
                    </a:ext>
                  </a:extLst>
                </a:gridCol>
                <a:gridCol w="1165241">
                  <a:extLst>
                    <a:ext uri="{9D8B030D-6E8A-4147-A177-3AD203B41FA5}">
                      <a16:colId xmlns:a16="http://schemas.microsoft.com/office/drawing/2014/main" val="167057899"/>
                    </a:ext>
                  </a:extLst>
                </a:gridCol>
                <a:gridCol w="1331703">
                  <a:extLst>
                    <a:ext uri="{9D8B030D-6E8A-4147-A177-3AD203B41FA5}">
                      <a16:colId xmlns:a16="http://schemas.microsoft.com/office/drawing/2014/main" val="2083907363"/>
                    </a:ext>
                  </a:extLst>
                </a:gridCol>
              </a:tblGrid>
              <a:tr h="138733">
                <a:tc gridSpan="5">
                  <a:txBody>
                    <a:bodyPr/>
                    <a:lstStyle/>
                    <a:p>
                      <a:pPr algn="l" fontAlgn="ctr"/>
                      <a:r>
                        <a:rPr lang="en-US" sz="1050" b="1" i="0" u="none" strike="noStrike">
                          <a:solidFill>
                            <a:srgbClr val="000000"/>
                          </a:solidFill>
                          <a:effectLst/>
                          <a:latin typeface="Arial" panose="020B0604020202020204" pitchFamily="34" charset="0"/>
                        </a:rPr>
                        <a:t>1. SERVICE NAME: ISSUANCE AND APPROVAL OF EVALUATION FORM FOR</a:t>
                      </a:r>
                    </a:p>
                  </a:txBody>
                  <a:tcPr marL="4785" marR="4785" marT="4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351879281"/>
                  </a:ext>
                </a:extLst>
              </a:tr>
              <a:tr h="138733">
                <a:tc gridSpan="5">
                  <a:txBody>
                    <a:bodyPr/>
                    <a:lstStyle/>
                    <a:p>
                      <a:pPr algn="l" fontAlgn="ctr"/>
                      <a:r>
                        <a:rPr lang="en-PH" sz="1050" b="1" i="0" u="none" strike="noStrike">
                          <a:solidFill>
                            <a:srgbClr val="000000"/>
                          </a:solidFill>
                          <a:effectLst/>
                          <a:latin typeface="Arial" panose="020B0604020202020204" pitchFamily="34" charset="0"/>
                        </a:rPr>
                        <a:t>                                   COMPREHENSIVE EXAMINATION </a:t>
                      </a:r>
                    </a:p>
                  </a:txBody>
                  <a:tcPr marL="4785" marR="4785" marT="4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2186984143"/>
                  </a:ext>
                </a:extLst>
              </a:tr>
              <a:tr h="112055">
                <a:tc gridSpan="5">
                  <a:txBody>
                    <a:bodyPr/>
                    <a:lstStyle/>
                    <a:p>
                      <a:pPr algn="l" fontAlgn="b"/>
                      <a:r>
                        <a:rPr lang="en-US" sz="1050" b="0" i="0" u="none" strike="noStrike">
                          <a:solidFill>
                            <a:srgbClr val="000000"/>
                          </a:solidFill>
                          <a:effectLst/>
                          <a:latin typeface="Arial" panose="020B0604020202020204" pitchFamily="34" charset="0"/>
                        </a:rPr>
                        <a:t>Description of the Service: Students in the graduate programs must undergo evaluation of the college</a:t>
                      </a:r>
                    </a:p>
                  </a:txBody>
                  <a:tcPr marL="4785" marR="4785" marT="4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3821439939"/>
                  </a:ext>
                </a:extLst>
              </a:tr>
              <a:tr h="112055">
                <a:tc gridSpan="5">
                  <a:txBody>
                    <a:bodyPr/>
                    <a:lstStyle/>
                    <a:p>
                      <a:pPr algn="l" fontAlgn="b"/>
                      <a:r>
                        <a:rPr lang="en-US" sz="1050" b="0" i="0" u="none" strike="noStrike">
                          <a:solidFill>
                            <a:srgbClr val="000000"/>
                          </a:solidFill>
                          <a:effectLst/>
                          <a:latin typeface="Arial" panose="020B0604020202020204" pitchFamily="34" charset="0"/>
                        </a:rPr>
                        <a:t>and the Registrar's Office before taking the Comprehensive Examination. </a:t>
                      </a:r>
                    </a:p>
                  </a:txBody>
                  <a:tcPr marL="4785" marR="4785" marT="4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2853397950"/>
                  </a:ext>
                </a:extLst>
              </a:tr>
              <a:tr h="112055">
                <a:tc>
                  <a:txBody>
                    <a:bodyPr/>
                    <a:lstStyle/>
                    <a:p>
                      <a:pPr algn="l" fontAlgn="ctr"/>
                      <a:r>
                        <a:rPr lang="en-PH" sz="1050" b="1" i="0" u="none" strike="noStrike">
                          <a:solidFill>
                            <a:srgbClr val="FFFFFF"/>
                          </a:solidFill>
                          <a:effectLst/>
                          <a:latin typeface="Arial" panose="020B0604020202020204" pitchFamily="34" charset="0"/>
                        </a:rPr>
                        <a:t>Office or Division:</a:t>
                      </a:r>
                    </a:p>
                  </a:txBody>
                  <a:tcPr marL="4785" marR="4785" marT="4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ctr"/>
                      <a:r>
                        <a:rPr lang="en-PH" sz="1050" b="0" i="0" u="none" strike="noStrike">
                          <a:solidFill>
                            <a:srgbClr val="000000"/>
                          </a:solidFill>
                          <a:effectLst/>
                          <a:latin typeface="Arial" panose="020B0604020202020204" pitchFamily="34" charset="0"/>
                        </a:rPr>
                        <a:t>Registrar's Office</a:t>
                      </a:r>
                    </a:p>
                  </a:txBody>
                  <a:tcPr marL="4785" marR="4785" marT="4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3679443813"/>
                  </a:ext>
                </a:extLst>
              </a:tr>
              <a:tr h="112055">
                <a:tc>
                  <a:txBody>
                    <a:bodyPr/>
                    <a:lstStyle/>
                    <a:p>
                      <a:pPr algn="l" fontAlgn="ctr"/>
                      <a:r>
                        <a:rPr lang="en-PH" sz="1050" b="1" i="0" u="none" strike="noStrike">
                          <a:solidFill>
                            <a:srgbClr val="FFFFFF"/>
                          </a:solidFill>
                          <a:effectLst/>
                          <a:latin typeface="Arial" panose="020B0604020202020204" pitchFamily="34" charset="0"/>
                        </a:rPr>
                        <a:t>Classification:</a:t>
                      </a:r>
                    </a:p>
                  </a:txBody>
                  <a:tcPr marL="4785" marR="4785" marT="4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b"/>
                      <a:r>
                        <a:rPr lang="en-PH" sz="1050" b="0" i="0" u="none" strike="noStrike">
                          <a:solidFill>
                            <a:srgbClr val="000000"/>
                          </a:solidFill>
                          <a:effectLst/>
                          <a:latin typeface="Arial" panose="020B0604020202020204" pitchFamily="34" charset="0"/>
                        </a:rPr>
                        <a:t>Simple</a:t>
                      </a:r>
                    </a:p>
                  </a:txBody>
                  <a:tcPr marL="4785" marR="4785" marT="4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37072687"/>
                  </a:ext>
                </a:extLst>
              </a:tr>
              <a:tr h="112055">
                <a:tc>
                  <a:txBody>
                    <a:bodyPr/>
                    <a:lstStyle/>
                    <a:p>
                      <a:pPr algn="l" fontAlgn="ctr"/>
                      <a:r>
                        <a:rPr lang="en-PH" sz="1050" b="1" i="0" u="none" strike="noStrike">
                          <a:solidFill>
                            <a:srgbClr val="FFFFFF"/>
                          </a:solidFill>
                          <a:effectLst/>
                          <a:latin typeface="Arial" panose="020B0604020202020204" pitchFamily="34" charset="0"/>
                        </a:rPr>
                        <a:t>Type of Transaction:</a:t>
                      </a:r>
                    </a:p>
                  </a:txBody>
                  <a:tcPr marL="4785" marR="4785" marT="4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ctr"/>
                      <a:r>
                        <a:rPr lang="en-PH" sz="1050" b="0" i="0" u="none" strike="noStrike">
                          <a:solidFill>
                            <a:srgbClr val="000000"/>
                          </a:solidFill>
                          <a:effectLst/>
                          <a:latin typeface="Arial" panose="020B0604020202020204" pitchFamily="34" charset="0"/>
                        </a:rPr>
                        <a:t>G2C-Government to Citizen</a:t>
                      </a:r>
                    </a:p>
                  </a:txBody>
                  <a:tcPr marL="4785" marR="4785" marT="4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311959453"/>
                  </a:ext>
                </a:extLst>
              </a:tr>
              <a:tr h="112055">
                <a:tc>
                  <a:txBody>
                    <a:bodyPr/>
                    <a:lstStyle/>
                    <a:p>
                      <a:pPr algn="l" fontAlgn="ctr"/>
                      <a:r>
                        <a:rPr lang="en-PH" sz="1050" b="1" i="0" u="none" strike="noStrike">
                          <a:solidFill>
                            <a:srgbClr val="FFFFFF"/>
                          </a:solidFill>
                          <a:effectLst/>
                          <a:latin typeface="Arial" panose="020B0604020202020204" pitchFamily="34" charset="0"/>
                        </a:rPr>
                        <a:t>Who May Avail:</a:t>
                      </a:r>
                    </a:p>
                  </a:txBody>
                  <a:tcPr marL="4785" marR="4785" marT="4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ctr"/>
                      <a:r>
                        <a:rPr lang="en-US" sz="1050" b="0" i="0" u="none" strike="noStrike">
                          <a:solidFill>
                            <a:srgbClr val="000000"/>
                          </a:solidFill>
                          <a:effectLst/>
                          <a:latin typeface="Arial" panose="020B0604020202020204" pitchFamily="34" charset="0"/>
                        </a:rPr>
                        <a:t>Students in the graduate programs who intend to take Comprehensive</a:t>
                      </a:r>
                    </a:p>
                  </a:txBody>
                  <a:tcPr marL="4785" marR="4785" marT="4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1869348239"/>
                  </a:ext>
                </a:extLst>
              </a:tr>
              <a:tr h="112055">
                <a:tc>
                  <a:txBody>
                    <a:bodyPr/>
                    <a:lstStyle/>
                    <a:p>
                      <a:pPr algn="l" fontAlgn="ctr"/>
                      <a:r>
                        <a:rPr lang="en-PH" sz="1050" b="1" i="0" u="none" strike="noStrike">
                          <a:solidFill>
                            <a:srgbClr val="FFFFFF"/>
                          </a:solidFill>
                          <a:effectLst/>
                          <a:latin typeface="Arial" panose="020B0604020202020204" pitchFamily="34" charset="0"/>
                        </a:rPr>
                        <a:t> </a:t>
                      </a:r>
                    </a:p>
                  </a:txBody>
                  <a:tcPr marL="4785" marR="4785" marT="4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gridSpan="4">
                  <a:txBody>
                    <a:bodyPr/>
                    <a:lstStyle/>
                    <a:p>
                      <a:pPr algn="l" fontAlgn="ctr"/>
                      <a:r>
                        <a:rPr lang="en-PH" sz="1050" b="0" i="0" u="none" strike="noStrike">
                          <a:solidFill>
                            <a:srgbClr val="000000"/>
                          </a:solidFill>
                          <a:effectLst/>
                          <a:latin typeface="Arial" panose="020B0604020202020204" pitchFamily="34" charset="0"/>
                        </a:rPr>
                        <a:t>Examination</a:t>
                      </a:r>
                    </a:p>
                  </a:txBody>
                  <a:tcPr marL="4785" marR="4785" marT="4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2300760025"/>
                  </a:ext>
                </a:extLst>
              </a:tr>
              <a:tr h="112055">
                <a:tc gridSpan="2">
                  <a:txBody>
                    <a:bodyPr/>
                    <a:lstStyle/>
                    <a:p>
                      <a:pPr algn="ctr" fontAlgn="b"/>
                      <a:r>
                        <a:rPr lang="en-PH" sz="1050" b="1" i="0" u="none" strike="noStrike">
                          <a:solidFill>
                            <a:srgbClr val="FFFFFF"/>
                          </a:solidFill>
                          <a:effectLst/>
                          <a:latin typeface="Arial" panose="020B0604020202020204" pitchFamily="34" charset="0"/>
                        </a:rPr>
                        <a:t>CHECKLIST OF REQUIREMENTS</a:t>
                      </a:r>
                    </a:p>
                  </a:txBody>
                  <a:tcPr marL="4785" marR="4785" marT="4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hMerge="1">
                  <a:txBody>
                    <a:bodyPr/>
                    <a:lstStyle/>
                    <a:p>
                      <a:endParaRPr lang="en-PH"/>
                    </a:p>
                  </a:txBody>
                  <a:tcPr/>
                </a:tc>
                <a:tc gridSpan="3">
                  <a:txBody>
                    <a:bodyPr/>
                    <a:lstStyle/>
                    <a:p>
                      <a:pPr algn="ctr" fontAlgn="b"/>
                      <a:r>
                        <a:rPr lang="en-PH" sz="1050" b="1" i="0" u="none" strike="noStrike">
                          <a:solidFill>
                            <a:srgbClr val="FFFFFF"/>
                          </a:solidFill>
                          <a:effectLst/>
                          <a:latin typeface="Arial" panose="020B0604020202020204" pitchFamily="34" charset="0"/>
                        </a:rPr>
                        <a:t>WHERE TO SECURE</a:t>
                      </a:r>
                    </a:p>
                  </a:txBody>
                  <a:tcPr marL="4785" marR="4785" marT="4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2467673965"/>
                  </a:ext>
                </a:extLst>
              </a:tr>
              <a:tr h="112055">
                <a:tc gridSpan="2">
                  <a:txBody>
                    <a:bodyPr/>
                    <a:lstStyle/>
                    <a:p>
                      <a:pPr algn="l" fontAlgn="b"/>
                      <a:r>
                        <a:rPr lang="en-PH" sz="1050" b="0" i="0" u="none" strike="noStrike">
                          <a:solidFill>
                            <a:srgbClr val="000000"/>
                          </a:solidFill>
                          <a:effectLst/>
                          <a:latin typeface="Arial" panose="020B0604020202020204" pitchFamily="34" charset="0"/>
                        </a:rPr>
                        <a:t>Identification Card</a:t>
                      </a:r>
                    </a:p>
                  </a:txBody>
                  <a:tcPr marL="4785" marR="4785" marT="4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gridSpan="3">
                  <a:txBody>
                    <a:bodyPr/>
                    <a:lstStyle/>
                    <a:p>
                      <a:pPr algn="l" fontAlgn="b"/>
                      <a:r>
                        <a:rPr lang="en-PH" sz="1050" b="0" i="0" u="none" strike="noStrike">
                          <a:solidFill>
                            <a:srgbClr val="000000"/>
                          </a:solidFill>
                          <a:effectLst/>
                          <a:latin typeface="Arial" panose="020B0604020202020204" pitchFamily="34" charset="0"/>
                        </a:rPr>
                        <a:t>Client</a:t>
                      </a:r>
                    </a:p>
                  </a:txBody>
                  <a:tcPr marL="4785" marR="4785" marT="4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2169315920"/>
                  </a:ext>
                </a:extLst>
              </a:tr>
              <a:tr h="213435">
                <a:tc gridSpan="2">
                  <a:txBody>
                    <a:bodyPr/>
                    <a:lstStyle/>
                    <a:p>
                      <a:pPr algn="l" fontAlgn="ctr"/>
                      <a:r>
                        <a:rPr lang="en-PH" sz="1050" b="0" i="0" u="none" strike="noStrike">
                          <a:solidFill>
                            <a:srgbClr val="000000"/>
                          </a:solidFill>
                          <a:effectLst/>
                          <a:latin typeface="Arial" panose="020B0604020202020204" pitchFamily="34" charset="0"/>
                        </a:rPr>
                        <a:t> </a:t>
                      </a:r>
                    </a:p>
                  </a:txBody>
                  <a:tcPr marL="4785" marR="4785" marT="4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gridSpan="3">
                  <a:txBody>
                    <a:bodyPr/>
                    <a:lstStyle/>
                    <a:p>
                      <a:pPr algn="l" fontAlgn="ctr"/>
                      <a:r>
                        <a:rPr lang="en-PH" sz="1050" b="0" i="0" u="none" strike="noStrike">
                          <a:solidFill>
                            <a:srgbClr val="000000"/>
                          </a:solidFill>
                          <a:effectLst/>
                          <a:latin typeface="Arial" panose="020B0604020202020204" pitchFamily="34" charset="0"/>
                        </a:rPr>
                        <a:t> </a:t>
                      </a:r>
                    </a:p>
                  </a:txBody>
                  <a:tcPr marL="4785" marR="4785" marT="4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extLst>
                  <a:ext uri="{0D108BD9-81ED-4DB2-BD59-A6C34878D82A}">
                    <a16:rowId xmlns:a16="http://schemas.microsoft.com/office/drawing/2014/main" val="1825880366"/>
                  </a:ext>
                </a:extLst>
              </a:tr>
              <a:tr h="224107">
                <a:tc>
                  <a:txBody>
                    <a:bodyPr/>
                    <a:lstStyle/>
                    <a:p>
                      <a:pPr algn="ctr" fontAlgn="ctr"/>
                      <a:r>
                        <a:rPr lang="en-PH" sz="1050" b="1" i="0" u="none" strike="noStrike">
                          <a:solidFill>
                            <a:srgbClr val="FFFFFF"/>
                          </a:solidFill>
                          <a:effectLst/>
                          <a:latin typeface="Arial" panose="020B0604020202020204" pitchFamily="34" charset="0"/>
                        </a:rPr>
                        <a:t>CLIENT STEPS</a:t>
                      </a:r>
                    </a:p>
                  </a:txBody>
                  <a:tcPr marL="4785" marR="4785" marT="4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PH" sz="1050" b="1" i="0" u="none" strike="noStrike">
                          <a:solidFill>
                            <a:srgbClr val="FFFFFF"/>
                          </a:solidFill>
                          <a:effectLst/>
                          <a:latin typeface="Arial" panose="020B0604020202020204" pitchFamily="34" charset="0"/>
                        </a:rPr>
                        <a:t>AGENCY ACTION</a:t>
                      </a:r>
                    </a:p>
                  </a:txBody>
                  <a:tcPr marL="4785" marR="4785" marT="4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PH" sz="1050" b="1" i="0" u="none" strike="noStrike">
                          <a:solidFill>
                            <a:srgbClr val="FFFFFF"/>
                          </a:solidFill>
                          <a:effectLst/>
                          <a:latin typeface="Arial" panose="020B0604020202020204" pitchFamily="34" charset="0"/>
                        </a:rPr>
                        <a:t>FEES TO  BE PAID</a:t>
                      </a:r>
                    </a:p>
                  </a:txBody>
                  <a:tcPr marL="4785" marR="4785" marT="4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PH" sz="1050" b="1" i="0" u="none" strike="noStrike">
                          <a:solidFill>
                            <a:srgbClr val="FFFFFF"/>
                          </a:solidFill>
                          <a:effectLst/>
                          <a:latin typeface="Arial" panose="020B0604020202020204" pitchFamily="34" charset="0"/>
                        </a:rPr>
                        <a:t>PROCESSING TIME</a:t>
                      </a:r>
                    </a:p>
                  </a:txBody>
                  <a:tcPr marL="4785" marR="4785" marT="4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n-PH" sz="1050" b="1" i="0" u="none" strike="noStrike">
                          <a:solidFill>
                            <a:srgbClr val="FFFFFF"/>
                          </a:solidFill>
                          <a:effectLst/>
                          <a:latin typeface="Arial" panose="020B0604020202020204" pitchFamily="34" charset="0"/>
                        </a:rPr>
                        <a:t>PERSON RESPONSIBLE</a:t>
                      </a:r>
                    </a:p>
                  </a:txBody>
                  <a:tcPr marL="4785" marR="4785" marT="4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567955609"/>
                  </a:ext>
                </a:extLst>
              </a:tr>
              <a:tr h="1423615">
                <a:tc>
                  <a:txBody>
                    <a:bodyPr/>
                    <a:lstStyle/>
                    <a:p>
                      <a:pPr algn="l" fontAlgn="ctr"/>
                      <a:r>
                        <a:rPr lang="en-US" sz="1050" b="0" i="0" u="none" strike="noStrike">
                          <a:solidFill>
                            <a:srgbClr val="000000"/>
                          </a:solidFill>
                          <a:effectLst/>
                          <a:latin typeface="Arial" panose="020B0604020202020204" pitchFamily="34" charset="0"/>
                        </a:rPr>
                        <a:t>1. Present identification card and verbally state the request</a:t>
                      </a:r>
                    </a:p>
                  </a:txBody>
                  <a:tcPr marL="4785" marR="4785" marT="4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050" b="0" i="0" u="none" strike="noStrike">
                          <a:solidFill>
                            <a:srgbClr val="000000"/>
                          </a:solidFill>
                          <a:effectLst/>
                          <a:latin typeface="Arial" panose="020B0604020202020204" pitchFamily="34" charset="0"/>
                        </a:rPr>
                        <a:t>Check if the student's name is included in the list endorsed by the college                                      Check the completeness of students' records                   In case that the student is lacking of a/some credential/s, instruct him/her to comply with the submission of such document/s first before proceeding for the request     </a:t>
                      </a:r>
                    </a:p>
                  </a:txBody>
                  <a:tcPr marL="4785" marR="4785" marT="4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50" b="0" i="0" u="none" strike="noStrike" dirty="0">
                          <a:solidFill>
                            <a:srgbClr val="000000"/>
                          </a:solidFill>
                          <a:effectLst/>
                          <a:latin typeface="Arial" panose="020B0604020202020204" pitchFamily="34" charset="0"/>
                        </a:rPr>
                        <a:t>None</a:t>
                      </a:r>
                    </a:p>
                  </a:txBody>
                  <a:tcPr marL="4785" marR="4785" marT="4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50" b="0" i="0" u="none" strike="noStrike">
                          <a:solidFill>
                            <a:srgbClr val="000000"/>
                          </a:solidFill>
                          <a:effectLst/>
                          <a:latin typeface="Arial" panose="020B0604020202020204" pitchFamily="34" charset="0"/>
                        </a:rPr>
                        <a:t>5 minutes</a:t>
                      </a:r>
                    </a:p>
                  </a:txBody>
                  <a:tcPr marL="4785" marR="4785" marT="4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50" b="0" i="0" u="none" strike="noStrike">
                          <a:solidFill>
                            <a:srgbClr val="000000"/>
                          </a:solidFill>
                          <a:effectLst/>
                          <a:latin typeface="Arial" panose="020B0604020202020204" pitchFamily="34" charset="0"/>
                        </a:rPr>
                        <a:t>Registrar's Staff</a:t>
                      </a:r>
                    </a:p>
                  </a:txBody>
                  <a:tcPr marL="4785" marR="4785" marT="4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15425621"/>
                  </a:ext>
                </a:extLst>
              </a:tr>
              <a:tr h="569873">
                <a:tc>
                  <a:txBody>
                    <a:bodyPr/>
                    <a:lstStyle/>
                    <a:p>
                      <a:pPr algn="l" fontAlgn="ctr"/>
                      <a:r>
                        <a:rPr lang="en-US" sz="1050" b="0" i="0" u="none" strike="noStrike">
                          <a:solidFill>
                            <a:srgbClr val="000000"/>
                          </a:solidFill>
                          <a:effectLst/>
                          <a:latin typeface="Arial" panose="020B0604020202020204" pitchFamily="34" charset="0"/>
                        </a:rPr>
                        <a:t>2. Receive Application Form for Comprehensive Examination </a:t>
                      </a:r>
                    </a:p>
                  </a:txBody>
                  <a:tcPr marL="4785" marR="4785" marT="4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050" b="0" i="0" u="none" strike="noStrike">
                          <a:solidFill>
                            <a:srgbClr val="000000"/>
                          </a:solidFill>
                          <a:effectLst/>
                          <a:latin typeface="Arial" panose="020B0604020202020204" pitchFamily="34" charset="0"/>
                        </a:rPr>
                        <a:t>Issue Application Form for Comprehensive Examination</a:t>
                      </a:r>
                    </a:p>
                  </a:txBody>
                  <a:tcPr marL="4785" marR="4785" marT="4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50" b="0" i="0" u="none" strike="noStrike">
                          <a:solidFill>
                            <a:srgbClr val="000000"/>
                          </a:solidFill>
                          <a:effectLst/>
                          <a:latin typeface="Arial" panose="020B0604020202020204" pitchFamily="34" charset="0"/>
                        </a:rPr>
                        <a:t>None</a:t>
                      </a:r>
                    </a:p>
                  </a:txBody>
                  <a:tcPr marL="4785" marR="4785" marT="4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50" b="0" i="0" u="none" strike="noStrike">
                          <a:solidFill>
                            <a:srgbClr val="000000"/>
                          </a:solidFill>
                          <a:effectLst/>
                          <a:latin typeface="Arial" panose="020B0604020202020204" pitchFamily="34" charset="0"/>
                        </a:rPr>
                        <a:t>1 minute</a:t>
                      </a:r>
                    </a:p>
                  </a:txBody>
                  <a:tcPr marL="4785" marR="4785" marT="4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50" b="0" i="0" u="none" strike="noStrike">
                          <a:solidFill>
                            <a:srgbClr val="000000"/>
                          </a:solidFill>
                          <a:effectLst/>
                          <a:latin typeface="Arial" panose="020B0604020202020204" pitchFamily="34" charset="0"/>
                        </a:rPr>
                        <a:t>Registrar's Staff</a:t>
                      </a:r>
                    </a:p>
                  </a:txBody>
                  <a:tcPr marL="4785" marR="4785" marT="4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1084942"/>
                  </a:ext>
                </a:extLst>
              </a:tr>
              <a:tr h="356438">
                <a:tc>
                  <a:txBody>
                    <a:bodyPr/>
                    <a:lstStyle/>
                    <a:p>
                      <a:pPr algn="l" fontAlgn="ctr"/>
                      <a:r>
                        <a:rPr lang="en-US" sz="1050" b="0" i="0" u="none" strike="noStrike">
                          <a:solidFill>
                            <a:srgbClr val="000000"/>
                          </a:solidFill>
                          <a:effectLst/>
                          <a:latin typeface="Arial" panose="020B0604020202020204" pitchFamily="34" charset="0"/>
                        </a:rPr>
                        <a:t>3. Fill up the Application Form</a:t>
                      </a:r>
                    </a:p>
                  </a:txBody>
                  <a:tcPr marL="4785" marR="4785" marT="4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050" b="0" i="0" u="none" strike="noStrike">
                          <a:solidFill>
                            <a:srgbClr val="000000"/>
                          </a:solidFill>
                          <a:effectLst/>
                          <a:latin typeface="Arial" panose="020B0604020202020204" pitchFamily="34" charset="0"/>
                        </a:rPr>
                        <a:t>Instruct the student to fill up the form</a:t>
                      </a:r>
                    </a:p>
                  </a:txBody>
                  <a:tcPr marL="4785" marR="4785" marT="4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50" b="0" i="0" u="none" strike="noStrike">
                          <a:solidFill>
                            <a:srgbClr val="000000"/>
                          </a:solidFill>
                          <a:effectLst/>
                          <a:latin typeface="Arial" panose="020B0604020202020204" pitchFamily="34" charset="0"/>
                        </a:rPr>
                        <a:t>None</a:t>
                      </a:r>
                    </a:p>
                  </a:txBody>
                  <a:tcPr marL="4785" marR="4785" marT="4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50" b="0" i="0" u="none" strike="noStrike">
                          <a:solidFill>
                            <a:srgbClr val="000000"/>
                          </a:solidFill>
                          <a:effectLst/>
                          <a:latin typeface="Arial" panose="020B0604020202020204" pitchFamily="34" charset="0"/>
                        </a:rPr>
                        <a:t>5 minutes</a:t>
                      </a:r>
                    </a:p>
                  </a:txBody>
                  <a:tcPr marL="4785" marR="4785" marT="4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50" b="0" i="0" u="none" strike="noStrike">
                          <a:solidFill>
                            <a:srgbClr val="000000"/>
                          </a:solidFill>
                          <a:effectLst/>
                          <a:latin typeface="Arial" panose="020B0604020202020204" pitchFamily="34" charset="0"/>
                        </a:rPr>
                        <a:t>Registrar's Staff</a:t>
                      </a:r>
                    </a:p>
                  </a:txBody>
                  <a:tcPr marL="4785" marR="4785" marT="4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34733485"/>
                  </a:ext>
                </a:extLst>
              </a:tr>
              <a:tr h="356438">
                <a:tc>
                  <a:txBody>
                    <a:bodyPr/>
                    <a:lstStyle/>
                    <a:p>
                      <a:pPr algn="l" fontAlgn="ctr"/>
                      <a:r>
                        <a:rPr lang="en-US" sz="1050" b="0" i="0" u="none" strike="noStrike">
                          <a:solidFill>
                            <a:srgbClr val="000000"/>
                          </a:solidFill>
                          <a:effectLst/>
                          <a:latin typeface="Arial" panose="020B0604020202020204" pitchFamily="34" charset="0"/>
                        </a:rPr>
                        <a:t>4. Submit the filled-up Application Form</a:t>
                      </a:r>
                    </a:p>
                  </a:txBody>
                  <a:tcPr marL="4785" marR="4785" marT="4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050" b="0" i="0" u="none" strike="noStrike">
                          <a:solidFill>
                            <a:srgbClr val="000000"/>
                          </a:solidFill>
                          <a:effectLst/>
                          <a:latin typeface="Arial" panose="020B0604020202020204" pitchFamily="34" charset="0"/>
                        </a:rPr>
                        <a:t>Receive and check the filled up form </a:t>
                      </a:r>
                    </a:p>
                  </a:txBody>
                  <a:tcPr marL="4785" marR="4785" marT="4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50" b="0" i="0" u="none" strike="noStrike">
                          <a:solidFill>
                            <a:srgbClr val="000000"/>
                          </a:solidFill>
                          <a:effectLst/>
                          <a:latin typeface="Arial" panose="020B0604020202020204" pitchFamily="34" charset="0"/>
                        </a:rPr>
                        <a:t>None</a:t>
                      </a:r>
                    </a:p>
                  </a:txBody>
                  <a:tcPr marL="4785" marR="4785" marT="4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50" b="0" i="0" u="none" strike="noStrike">
                          <a:solidFill>
                            <a:srgbClr val="000000"/>
                          </a:solidFill>
                          <a:effectLst/>
                          <a:latin typeface="Arial" panose="020B0604020202020204" pitchFamily="34" charset="0"/>
                        </a:rPr>
                        <a:t>1 minute</a:t>
                      </a:r>
                    </a:p>
                  </a:txBody>
                  <a:tcPr marL="4785" marR="4785" marT="4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50" b="0" i="0" u="none" strike="noStrike">
                          <a:solidFill>
                            <a:srgbClr val="000000"/>
                          </a:solidFill>
                          <a:effectLst/>
                          <a:latin typeface="Arial" panose="020B0604020202020204" pitchFamily="34" charset="0"/>
                        </a:rPr>
                        <a:t>Registrar's Staff</a:t>
                      </a:r>
                    </a:p>
                  </a:txBody>
                  <a:tcPr marL="4785" marR="4785" marT="4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44608566"/>
                  </a:ext>
                </a:extLst>
              </a:tr>
              <a:tr h="900289">
                <a:tc>
                  <a:txBody>
                    <a:bodyPr/>
                    <a:lstStyle/>
                    <a:p>
                      <a:pPr algn="l" fontAlgn="ctr"/>
                      <a:r>
                        <a:rPr lang="en-PH" sz="1050" b="0" i="0" u="none" strike="noStrike">
                          <a:solidFill>
                            <a:srgbClr val="000000"/>
                          </a:solidFill>
                          <a:effectLst/>
                          <a:latin typeface="Arial" panose="020B0604020202020204" pitchFamily="34" charset="0"/>
                        </a:rPr>
                        <a:t> </a:t>
                      </a:r>
                    </a:p>
                  </a:txBody>
                  <a:tcPr marL="4785" marR="4785" marT="4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050" b="0" i="0" u="none" strike="noStrike" dirty="0">
                          <a:solidFill>
                            <a:srgbClr val="000000"/>
                          </a:solidFill>
                          <a:effectLst/>
                          <a:latin typeface="Arial" panose="020B0604020202020204" pitchFamily="34" charset="0"/>
                        </a:rPr>
                        <a:t>Evaluate the student's academic records and prepare a copy of evaluated curriculum                                 Attach the evaluated curriculum, print of grades and Transcript of Records (if the student is a transferee) with the accomplished form          Sign in the form                       </a:t>
                      </a:r>
                    </a:p>
                  </a:txBody>
                  <a:tcPr marL="4785" marR="4785" marT="4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50" b="0" i="0" u="none" strike="noStrike">
                          <a:solidFill>
                            <a:srgbClr val="000000"/>
                          </a:solidFill>
                          <a:effectLst/>
                          <a:latin typeface="Arial" panose="020B0604020202020204" pitchFamily="34" charset="0"/>
                        </a:rPr>
                        <a:t>None</a:t>
                      </a:r>
                    </a:p>
                  </a:txBody>
                  <a:tcPr marL="4785" marR="4785" marT="4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50" b="0" i="0" u="none" strike="noStrike">
                          <a:solidFill>
                            <a:srgbClr val="000000"/>
                          </a:solidFill>
                          <a:effectLst/>
                          <a:latin typeface="Arial" panose="020B0604020202020204" pitchFamily="34" charset="0"/>
                        </a:rPr>
                        <a:t>2 hours</a:t>
                      </a:r>
                    </a:p>
                  </a:txBody>
                  <a:tcPr marL="4785" marR="4785" marT="4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50" b="0" i="0" u="none" strike="noStrike">
                          <a:solidFill>
                            <a:srgbClr val="000000"/>
                          </a:solidFill>
                          <a:effectLst/>
                          <a:latin typeface="Arial" panose="020B0604020202020204" pitchFamily="34" charset="0"/>
                        </a:rPr>
                        <a:t>Registrar's Staff</a:t>
                      </a:r>
                    </a:p>
                  </a:txBody>
                  <a:tcPr marL="4785" marR="4785" marT="4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28874987"/>
                  </a:ext>
                </a:extLst>
              </a:tr>
              <a:tr h="794290">
                <a:tc>
                  <a:txBody>
                    <a:bodyPr/>
                    <a:lstStyle/>
                    <a:p>
                      <a:pPr algn="l" fontAlgn="ctr"/>
                      <a:r>
                        <a:rPr lang="en-US" sz="1050" b="0" i="0" u="none" strike="noStrike">
                          <a:solidFill>
                            <a:srgbClr val="000000"/>
                          </a:solidFill>
                          <a:effectLst/>
                          <a:latin typeface="Arial" panose="020B0604020202020204" pitchFamily="34" charset="0"/>
                        </a:rPr>
                        <a:t>5. Proceed to the college for evaluation and approval of the form</a:t>
                      </a:r>
                    </a:p>
                  </a:txBody>
                  <a:tcPr marL="4785" marR="4785" marT="4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050" b="0" i="0" u="none" strike="noStrike">
                          <a:solidFill>
                            <a:srgbClr val="000000"/>
                          </a:solidFill>
                          <a:effectLst/>
                          <a:latin typeface="Arial" panose="020B0604020202020204" pitchFamily="34" charset="0"/>
                        </a:rPr>
                        <a:t>Evaluate the student's eligibility to take Comprehensive Examination based on the forwarded records                            Sign in the form for approval                    (Processing time depends on the availability of evaluators in the college)</a:t>
                      </a:r>
                    </a:p>
                  </a:txBody>
                  <a:tcPr marL="4785" marR="4785" marT="4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50" b="0" i="0" u="none" strike="noStrike">
                          <a:solidFill>
                            <a:srgbClr val="000000"/>
                          </a:solidFill>
                          <a:effectLst/>
                          <a:latin typeface="Arial" panose="020B0604020202020204" pitchFamily="34" charset="0"/>
                        </a:rPr>
                        <a:t>None</a:t>
                      </a:r>
                    </a:p>
                  </a:txBody>
                  <a:tcPr marL="4785" marR="4785" marT="4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050" b="0" i="0" u="none" strike="noStrike">
                          <a:solidFill>
                            <a:srgbClr val="000000"/>
                          </a:solidFill>
                          <a:effectLst/>
                          <a:latin typeface="Arial" panose="020B0604020202020204" pitchFamily="34" charset="0"/>
                        </a:rPr>
                        <a:t>1 to 2 working      days</a:t>
                      </a:r>
                    </a:p>
                  </a:txBody>
                  <a:tcPr marL="4785" marR="4785" marT="4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050" b="0" i="0" u="none" strike="noStrike">
                          <a:solidFill>
                            <a:srgbClr val="000000"/>
                          </a:solidFill>
                          <a:effectLst/>
                          <a:latin typeface="Arial" panose="020B0604020202020204" pitchFamily="34" charset="0"/>
                        </a:rPr>
                        <a:t>College Dean/Associate Dean/Program Chair/Department Chair of graduate programs</a:t>
                      </a:r>
                    </a:p>
                  </a:txBody>
                  <a:tcPr marL="4785" marR="4785" marT="4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15033356"/>
                  </a:ext>
                </a:extLst>
              </a:tr>
              <a:tr h="711096">
                <a:tc>
                  <a:txBody>
                    <a:bodyPr/>
                    <a:lstStyle/>
                    <a:p>
                      <a:pPr algn="l" fontAlgn="ctr"/>
                      <a:r>
                        <a:rPr lang="en-US" sz="1050" b="0" i="0" u="none" strike="noStrike">
                          <a:solidFill>
                            <a:srgbClr val="000000"/>
                          </a:solidFill>
                          <a:effectLst/>
                          <a:latin typeface="Arial" panose="020B0604020202020204" pitchFamily="34" charset="0"/>
                        </a:rPr>
                        <a:t>6. Proceed to the Registrar for the final approval of the form</a:t>
                      </a:r>
                    </a:p>
                  </a:txBody>
                  <a:tcPr marL="4785" marR="4785" marT="4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050" b="0" i="0" u="none" strike="noStrike">
                          <a:solidFill>
                            <a:srgbClr val="000000"/>
                          </a:solidFill>
                          <a:effectLst/>
                          <a:latin typeface="Arial" panose="020B0604020202020204" pitchFamily="34" charset="0"/>
                        </a:rPr>
                        <a:t>Check the documents and sign in the form for approval     </a:t>
                      </a:r>
                    </a:p>
                  </a:txBody>
                  <a:tcPr marL="4785" marR="4785" marT="4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50" b="0" i="0" u="none" strike="noStrike">
                          <a:solidFill>
                            <a:srgbClr val="000000"/>
                          </a:solidFill>
                          <a:effectLst/>
                          <a:latin typeface="Arial" panose="020B0604020202020204" pitchFamily="34" charset="0"/>
                        </a:rPr>
                        <a:t>None</a:t>
                      </a:r>
                    </a:p>
                  </a:txBody>
                  <a:tcPr marL="4785" marR="4785" marT="4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50" b="0" i="0" u="none" strike="noStrike">
                          <a:solidFill>
                            <a:srgbClr val="000000"/>
                          </a:solidFill>
                          <a:effectLst/>
                          <a:latin typeface="Arial" panose="020B0604020202020204" pitchFamily="34" charset="0"/>
                        </a:rPr>
                        <a:t>5 minutes</a:t>
                      </a:r>
                    </a:p>
                  </a:txBody>
                  <a:tcPr marL="4785" marR="4785" marT="4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050" b="0" i="0" u="none" strike="noStrike">
                          <a:solidFill>
                            <a:srgbClr val="000000"/>
                          </a:solidFill>
                          <a:effectLst/>
                          <a:latin typeface="Arial" panose="020B0604020202020204" pitchFamily="34" charset="0"/>
                        </a:rPr>
                        <a:t>University Registrar/Campus Head for Registration</a:t>
                      </a:r>
                    </a:p>
                  </a:txBody>
                  <a:tcPr marL="4785" marR="4785" marT="4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37026231"/>
                  </a:ext>
                </a:extLst>
              </a:tr>
              <a:tr h="711096">
                <a:tc>
                  <a:txBody>
                    <a:bodyPr/>
                    <a:lstStyle/>
                    <a:p>
                      <a:pPr algn="l" fontAlgn="ctr"/>
                      <a:r>
                        <a:rPr lang="en-US" sz="1050" b="0" i="0" u="none" strike="noStrike">
                          <a:solidFill>
                            <a:srgbClr val="000000"/>
                          </a:solidFill>
                          <a:effectLst/>
                          <a:latin typeface="Arial" panose="020B0604020202020204" pitchFamily="34" charset="0"/>
                        </a:rPr>
                        <a:t>7. Receive the approved Application Form</a:t>
                      </a:r>
                    </a:p>
                  </a:txBody>
                  <a:tcPr marL="4785" marR="4785" marT="4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050" b="0" i="0" u="none" strike="noStrike">
                          <a:solidFill>
                            <a:srgbClr val="000000"/>
                          </a:solidFill>
                          <a:effectLst/>
                          <a:latin typeface="Arial" panose="020B0604020202020204" pitchFamily="34" charset="0"/>
                        </a:rPr>
                        <a:t>Provide the student with photocopied approved forms                                        Instruct the student to forward a copy to the college</a:t>
                      </a:r>
                    </a:p>
                  </a:txBody>
                  <a:tcPr marL="4785" marR="4785" marT="4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50" b="0" i="0" u="none" strike="noStrike">
                          <a:solidFill>
                            <a:srgbClr val="000000"/>
                          </a:solidFill>
                          <a:effectLst/>
                          <a:latin typeface="Arial" panose="020B0604020202020204" pitchFamily="34" charset="0"/>
                        </a:rPr>
                        <a:t>None</a:t>
                      </a:r>
                    </a:p>
                  </a:txBody>
                  <a:tcPr marL="4785" marR="4785" marT="4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50" b="0" i="0" u="none" strike="noStrike">
                          <a:solidFill>
                            <a:srgbClr val="000000"/>
                          </a:solidFill>
                          <a:effectLst/>
                          <a:latin typeface="Arial" panose="020B0604020202020204" pitchFamily="34" charset="0"/>
                        </a:rPr>
                        <a:t>5 minutes</a:t>
                      </a:r>
                    </a:p>
                  </a:txBody>
                  <a:tcPr marL="4785" marR="4785" marT="4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50" b="0" i="0" u="none" strike="noStrike">
                          <a:solidFill>
                            <a:srgbClr val="000000"/>
                          </a:solidFill>
                          <a:effectLst/>
                          <a:latin typeface="Arial" panose="020B0604020202020204" pitchFamily="34" charset="0"/>
                        </a:rPr>
                        <a:t>Registrar's Staff</a:t>
                      </a:r>
                    </a:p>
                  </a:txBody>
                  <a:tcPr marL="4785" marR="4785" marT="4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05304225"/>
                  </a:ext>
                </a:extLst>
              </a:tr>
              <a:tr h="210233">
                <a:tc gridSpan="2">
                  <a:txBody>
                    <a:bodyPr/>
                    <a:lstStyle/>
                    <a:p>
                      <a:pPr algn="r" fontAlgn="t"/>
                      <a:r>
                        <a:rPr lang="en-PH" sz="1050" b="1" i="0" u="none" strike="noStrike">
                          <a:solidFill>
                            <a:srgbClr val="000000"/>
                          </a:solidFill>
                          <a:effectLst/>
                          <a:latin typeface="Arial" panose="020B0604020202020204" pitchFamily="34" charset="0"/>
                        </a:rPr>
                        <a:t>TOTAL:</a:t>
                      </a:r>
                    </a:p>
                  </a:txBody>
                  <a:tcPr marL="4785" marR="4785" marT="478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PH"/>
                    </a:p>
                  </a:txBody>
                  <a:tcPr/>
                </a:tc>
                <a:tc>
                  <a:txBody>
                    <a:bodyPr/>
                    <a:lstStyle/>
                    <a:p>
                      <a:pPr algn="ctr" fontAlgn="t"/>
                      <a:r>
                        <a:rPr lang="en-PH" sz="1050" b="0" i="0" u="none" strike="noStrike">
                          <a:solidFill>
                            <a:srgbClr val="000000"/>
                          </a:solidFill>
                          <a:effectLst/>
                          <a:latin typeface="Arial" panose="020B0604020202020204" pitchFamily="34" charset="0"/>
                        </a:rPr>
                        <a:t> </a:t>
                      </a:r>
                    </a:p>
                  </a:txBody>
                  <a:tcPr marL="4785" marR="4785" marT="478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50" b="0" i="0" u="none" strike="noStrike">
                          <a:solidFill>
                            <a:srgbClr val="000000"/>
                          </a:solidFill>
                          <a:effectLst/>
                          <a:latin typeface="Arial" panose="020B0604020202020204" pitchFamily="34" charset="0"/>
                        </a:rPr>
                        <a:t>Maximum of 3 days</a:t>
                      </a:r>
                    </a:p>
                  </a:txBody>
                  <a:tcPr marL="4785" marR="4785" marT="4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PH" sz="1050" b="0" i="0" u="none" strike="noStrike" dirty="0">
                          <a:solidFill>
                            <a:srgbClr val="000000"/>
                          </a:solidFill>
                          <a:effectLst/>
                          <a:latin typeface="Arial" panose="020B0604020202020204" pitchFamily="34" charset="0"/>
                        </a:rPr>
                        <a:t> </a:t>
                      </a:r>
                    </a:p>
                  </a:txBody>
                  <a:tcPr marL="4785" marR="4785" marT="4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69449417"/>
                  </a:ext>
                </a:extLst>
              </a:tr>
            </a:tbl>
          </a:graphicData>
        </a:graphic>
      </p:graphicFrame>
    </p:spTree>
    <p:extLst>
      <p:ext uri="{BB962C8B-B14F-4D97-AF65-F5344CB8AC3E}">
        <p14:creationId xmlns:p14="http://schemas.microsoft.com/office/powerpoint/2010/main" val="278930010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679</TotalTime>
  <Words>8956</Words>
  <Application>Microsoft Office PowerPoint</Application>
  <PresentationFormat>Custom</PresentationFormat>
  <Paragraphs>1202</Paragraphs>
  <Slides>17</Slides>
  <Notes>17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Arial Black</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CITIZENS CHARTER</dc:title>
  <dc:creator>LENOVO</dc:creator>
  <cp:lastModifiedBy>LENOVO</cp:lastModifiedBy>
  <cp:revision>178</cp:revision>
  <dcterms:created xsi:type="dcterms:W3CDTF">2022-03-25T01:07:26Z</dcterms:created>
  <dcterms:modified xsi:type="dcterms:W3CDTF">2022-04-09T00:53:23Z</dcterms:modified>
</cp:coreProperties>
</file>