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0" r:id="rId1"/>
  </p:sldMasterIdLst>
  <p:notesMasterIdLst>
    <p:notesMasterId r:id="rId39"/>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93"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67"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73" d="100"/>
          <a:sy n="73" d="100"/>
        </p:scale>
        <p:origin x="-624" y="-10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617514-CB8A-4EC8-850D-E081DBF0B301}" type="datetimeFigureOut">
              <a:rPr lang="en-US" smtClean="0"/>
              <a:pPr/>
              <a:t>8/26/2019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1C7C7D-685D-4D69-853A-77A34C1D7932}" type="slidenum">
              <a:rPr lang="en-US" smtClean="0"/>
              <a:pPr/>
              <a:t>‹#›</a:t>
            </a:fld>
            <a:endParaRPr lang="en-US"/>
          </a:p>
        </p:txBody>
      </p:sp>
    </p:spTree>
    <p:extLst>
      <p:ext uri="{BB962C8B-B14F-4D97-AF65-F5344CB8AC3E}">
        <p14:creationId xmlns="" xmlns:p14="http://schemas.microsoft.com/office/powerpoint/2010/main" val="3662489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506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E874174-1839-4CD6-9261-39A6663D649B}" type="slidenum">
              <a:rPr lang="en-US" altLang="en-US"/>
              <a:pPr eaLnBrk="1" hangingPunct="1"/>
              <a:t>2</a:t>
            </a:fld>
            <a:endParaRPr lang="en-US" altLang="en-US"/>
          </a:p>
        </p:txBody>
      </p:sp>
    </p:spTree>
    <p:extLst>
      <p:ext uri="{BB962C8B-B14F-4D97-AF65-F5344CB8AC3E}">
        <p14:creationId xmlns="" xmlns:p14="http://schemas.microsoft.com/office/powerpoint/2010/main" val="361980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608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F8FEB79-C051-4F99-B80B-6C6A617A4802}" type="slidenum">
              <a:rPr lang="en-US" altLang="en-US"/>
              <a:pPr eaLnBrk="1" hangingPunct="1"/>
              <a:t>6</a:t>
            </a:fld>
            <a:endParaRPr lang="en-US" altLang="en-US"/>
          </a:p>
        </p:txBody>
      </p:sp>
    </p:spTree>
    <p:extLst>
      <p:ext uri="{BB962C8B-B14F-4D97-AF65-F5344CB8AC3E}">
        <p14:creationId xmlns="" xmlns:p14="http://schemas.microsoft.com/office/powerpoint/2010/main" val="741881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710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6C7D5BD-A7C5-4A5F-B530-101E792CB399}" type="slidenum">
              <a:rPr lang="en-US" altLang="en-US"/>
              <a:pPr eaLnBrk="1" hangingPunct="1"/>
              <a:t>9</a:t>
            </a:fld>
            <a:endParaRPr lang="en-US" altLang="en-US"/>
          </a:p>
        </p:txBody>
      </p:sp>
    </p:spTree>
    <p:extLst>
      <p:ext uri="{BB962C8B-B14F-4D97-AF65-F5344CB8AC3E}">
        <p14:creationId xmlns="" xmlns:p14="http://schemas.microsoft.com/office/powerpoint/2010/main" val="1470837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3556" name="Slide Number Placeholder 3"/>
          <p:cNvSpPr>
            <a:spLocks noGrp="1"/>
          </p:cNvSpPr>
          <p:nvPr>
            <p:ph type="sldNum" sz="quarter" idx="5"/>
          </p:nvPr>
        </p:nvSpPr>
        <p:spPr bwMode="auto">
          <a:noFill/>
          <a:ln>
            <a:miter lim="800000"/>
            <a:headEnd/>
            <a:tailEnd/>
          </a:ln>
        </p:spPr>
        <p:txBody>
          <a:bodyPr/>
          <a:lstStyle/>
          <a:p>
            <a:fld id="{B9E6A793-18F2-4321-BBD5-2589DFABD846}" type="slidenum">
              <a:rPr lang="en-US"/>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3048000" y="3124200"/>
            <a:ext cx="82296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3048000" y="5003322"/>
            <a:ext cx="82296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10733828" y="1110597"/>
            <a:ext cx="2286000" cy="508000"/>
          </a:xfrm>
        </p:spPr>
        <p:txBody>
          <a:bodyPr/>
          <a:lstStyle/>
          <a:p>
            <a:fld id="{93820D65-5729-4029-8DEC-4DA680B3BD37}" type="datetimeFigureOut">
              <a:rPr lang="en-US" smtClean="0"/>
              <a:pPr/>
              <a:t>8/26/2019</a:t>
            </a:fld>
            <a:endParaRPr lang="en-US"/>
          </a:p>
        </p:txBody>
      </p:sp>
      <p:sp>
        <p:nvSpPr>
          <p:cNvPr id="17" name="Footer Placeholder 16"/>
          <p:cNvSpPr>
            <a:spLocks noGrp="1"/>
          </p:cNvSpPr>
          <p:nvPr>
            <p:ph type="ftr" sz="quarter" idx="11"/>
          </p:nvPr>
        </p:nvSpPr>
        <p:spPr bwMode="auto">
          <a:xfrm rot="5400000">
            <a:off x="10045959" y="4117661"/>
            <a:ext cx="3657600" cy="512064"/>
          </a:xfrm>
        </p:spPr>
        <p:txBody>
          <a:bodyPr/>
          <a:lstStyle/>
          <a:p>
            <a:endParaRPr lang="en-US"/>
          </a:p>
        </p:txBody>
      </p:sp>
      <p:sp>
        <p:nvSpPr>
          <p:cNvPr id="10" name="Rectangle 9"/>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1215180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812800" y="3429000"/>
            <a:ext cx="17272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746176"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2218944" y="5788152"/>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2540000" y="4495800"/>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767392" y="4928702"/>
            <a:ext cx="812800" cy="517524"/>
          </a:xfrm>
        </p:spPr>
        <p:txBody>
          <a:bodyPr/>
          <a:lstStyle/>
          <a:p>
            <a:fld id="{6396A44B-F363-45D3-B810-1A59594825F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609600" y="1600200"/>
            <a:ext cx="99568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93820D65-5729-4029-8DEC-4DA680B3BD37}" type="datetimeFigureOut">
              <a:rPr lang="en-US" smtClean="0"/>
              <a:pPr/>
              <a:t>8/26/2019</a:t>
            </a:fld>
            <a:endParaRPr lang="en-US"/>
          </a:p>
        </p:txBody>
      </p:sp>
      <p:sp>
        <p:nvSpPr>
          <p:cNvPr id="9" name="Slide Number Placeholder 8"/>
          <p:cNvSpPr>
            <a:spLocks noGrp="1"/>
          </p:cNvSpPr>
          <p:nvPr>
            <p:ph type="sldNum" sz="quarter" idx="15"/>
          </p:nvPr>
        </p:nvSpPr>
        <p:spPr/>
        <p:txBody>
          <a:bodyPr rtlCol="0"/>
          <a:lstStyle/>
          <a:p>
            <a:fld id="{6396A44B-F363-45D3-B810-1A59594825F7}"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48000" y="2895600"/>
            <a:ext cx="82296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048000" y="5010150"/>
            <a:ext cx="82296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10732008" y="1106932"/>
            <a:ext cx="2286000" cy="508000"/>
          </a:xfrm>
        </p:spPr>
        <p:txBody>
          <a:bodyPr/>
          <a:lstStyle/>
          <a:p>
            <a:fld id="{93820D65-5729-4029-8DEC-4DA680B3BD37}" type="datetimeFigureOut">
              <a:rPr lang="en-US" smtClean="0"/>
              <a:pPr/>
              <a:t>8/26/2019</a:t>
            </a:fld>
            <a:endParaRPr lang="en-US"/>
          </a:p>
        </p:txBody>
      </p:sp>
      <p:sp>
        <p:nvSpPr>
          <p:cNvPr id="5" name="Footer Placeholder 4"/>
          <p:cNvSpPr>
            <a:spLocks noGrp="1"/>
          </p:cNvSpPr>
          <p:nvPr>
            <p:ph type="ftr" sz="quarter" idx="11"/>
          </p:nvPr>
        </p:nvSpPr>
        <p:spPr bwMode="auto">
          <a:xfrm rot="5400000">
            <a:off x="10046208" y="4114800"/>
            <a:ext cx="3657600" cy="512064"/>
          </a:xfrm>
        </p:spPr>
        <p:txBody>
          <a:bodyPr/>
          <a:lstStyle/>
          <a:p>
            <a:endParaRPr lang="en-US"/>
          </a:p>
        </p:txBody>
      </p:sp>
      <p:sp>
        <p:nvSpPr>
          <p:cNvPr id="9" name="Rectangle 8"/>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812800" y="3429000"/>
            <a:ext cx="17272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766272"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2218944" y="5791200"/>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2505387" y="4479888"/>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12130592"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787488" y="4928702"/>
            <a:ext cx="812800" cy="517524"/>
          </a:xfrm>
        </p:spPr>
        <p:txBody>
          <a:bodyPr/>
          <a:lstStyle/>
          <a:p>
            <a:fld id="{6396A44B-F363-45D3-B810-1A59594825F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93820D65-5729-4029-8DEC-4DA680B3BD37}" type="datetimeFigureOut">
              <a:rPr lang="en-US" smtClean="0"/>
              <a:pPr/>
              <a:t>8/26/2019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96A44B-F363-45D3-B810-1A59594825F7}" type="slidenum">
              <a:rPr lang="en-US" smtClean="0"/>
              <a:pPr/>
              <a:t>‹#›</a:t>
            </a:fld>
            <a:endParaRPr lang="en-US"/>
          </a:p>
        </p:txBody>
      </p:sp>
      <p:sp>
        <p:nvSpPr>
          <p:cNvPr id="9" name="Content Placeholder 8"/>
          <p:cNvSpPr>
            <a:spLocks noGrp="1"/>
          </p:cNvSpPr>
          <p:nvPr>
            <p:ph sz="quarter" idx="1"/>
          </p:nvPr>
        </p:nvSpPr>
        <p:spPr>
          <a:xfrm>
            <a:off x="609600" y="1600200"/>
            <a:ext cx="48768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5693664" y="1600200"/>
            <a:ext cx="48768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0584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93820D65-5729-4029-8DEC-4DA680B3BD37}" type="datetimeFigureOut">
              <a:rPr lang="en-US" smtClean="0"/>
              <a:pPr/>
              <a:t>8/26/2019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96A44B-F363-45D3-B810-1A59594825F7}" type="slidenum">
              <a:rPr lang="en-US" smtClean="0"/>
              <a:pPr/>
              <a:t>‹#›</a:t>
            </a:fld>
            <a:endParaRPr lang="en-US"/>
          </a:p>
        </p:txBody>
      </p:sp>
      <p:sp>
        <p:nvSpPr>
          <p:cNvPr id="11" name="Content Placeholder 10"/>
          <p:cNvSpPr>
            <a:spLocks noGrp="1"/>
          </p:cNvSpPr>
          <p:nvPr>
            <p:ph sz="quarter" idx="2"/>
          </p:nvPr>
        </p:nvSpPr>
        <p:spPr>
          <a:xfrm>
            <a:off x="609600" y="2362200"/>
            <a:ext cx="48768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5829300" y="2362200"/>
            <a:ext cx="48768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6096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57912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93820D65-5729-4029-8DEC-4DA680B3BD37}" type="datetimeFigureOut">
              <a:rPr lang="en-US" smtClean="0"/>
              <a:pPr/>
              <a:t>8/26/2019</a:t>
            </a:fld>
            <a:endParaRPr lang="en-US"/>
          </a:p>
        </p:txBody>
      </p:sp>
      <p:sp>
        <p:nvSpPr>
          <p:cNvPr id="7" name="Slide Number Placeholder 6"/>
          <p:cNvSpPr>
            <a:spLocks noGrp="1"/>
          </p:cNvSpPr>
          <p:nvPr>
            <p:ph type="sldNum" sz="quarter" idx="11"/>
          </p:nvPr>
        </p:nvSpPr>
        <p:spPr/>
        <p:txBody>
          <a:bodyPr rtlCol="0"/>
          <a:lstStyle/>
          <a:p>
            <a:fld id="{6396A44B-F363-45D3-B810-1A59594825F7}"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820D65-5729-4029-8DEC-4DA680B3BD37}" type="datetimeFigureOut">
              <a:rPr lang="en-US" smtClean="0"/>
              <a:pPr/>
              <a:t>8/26/2019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96A44B-F363-45D3-B810-1A59594825F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5547360" y="3124200"/>
            <a:ext cx="6309360" cy="6096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083040" y="274320"/>
            <a:ext cx="2036064"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406400" y="274320"/>
            <a:ext cx="75184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93820D65-5729-4029-8DEC-4DA680B3BD37}" type="datetimeFigureOut">
              <a:rPr lang="en-US" smtClean="0"/>
              <a:pPr/>
              <a:t>8/26/2019</a:t>
            </a:fld>
            <a:endParaRPr lang="en-US"/>
          </a:p>
        </p:txBody>
      </p:sp>
      <p:sp>
        <p:nvSpPr>
          <p:cNvPr id="22" name="Slide Number Placeholder 21"/>
          <p:cNvSpPr>
            <a:spLocks noGrp="1"/>
          </p:cNvSpPr>
          <p:nvPr>
            <p:ph type="sldNum" sz="quarter" idx="15"/>
          </p:nvPr>
        </p:nvSpPr>
        <p:spPr/>
        <p:txBody>
          <a:bodyPr rtlCol="0"/>
          <a:lstStyle/>
          <a:p>
            <a:fld id="{6396A44B-F363-45D3-B810-1A59594825F7}"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11684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5518404" y="3124200"/>
            <a:ext cx="6309360" cy="6096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82296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9021064" y="264795"/>
            <a:ext cx="2032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119888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11785600" y="0"/>
            <a:ext cx="4064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93820D65-5729-4029-8DEC-4DA680B3BD37}" type="datetimeFigureOut">
              <a:rPr lang="en-US" smtClean="0"/>
              <a:pPr/>
              <a:t>8/26/2019</a:t>
            </a:fld>
            <a:endParaRPr lang="en-US"/>
          </a:p>
        </p:txBody>
      </p:sp>
      <p:sp>
        <p:nvSpPr>
          <p:cNvPr id="18" name="Slide Number Placeholder 17"/>
          <p:cNvSpPr>
            <a:spLocks noGrp="1"/>
          </p:cNvSpPr>
          <p:nvPr>
            <p:ph type="sldNum" sz="quarter" idx="11"/>
          </p:nvPr>
        </p:nvSpPr>
        <p:spPr/>
        <p:txBody>
          <a:bodyPr rtlCol="0"/>
          <a:lstStyle/>
          <a:p>
            <a:fld id="{6396A44B-F363-45D3-B810-1A59594825F7}"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3820D65-5729-4029-8DEC-4DA680B3BD37}" type="datetimeFigureOut">
              <a:rPr lang="en-US" smtClean="0"/>
              <a:pPr/>
              <a:t>8/26/2019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6A44B-F363-45D3-B810-1A59594825F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2352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3820D65-5729-4029-8DEC-4DA680B3BD37}" type="datetimeFigureOut">
              <a:rPr lang="en-US" smtClean="0"/>
              <a:pPr/>
              <a:t>8/26/2019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6A44B-F363-45D3-B810-1A59594825F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09600" y="6248400"/>
            <a:ext cx="28448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8737600" y="6248400"/>
            <a:ext cx="2844800" cy="457200"/>
          </a:xfrm>
        </p:spPr>
        <p:txBody>
          <a:bodyPr/>
          <a:lstStyle>
            <a:lvl1pPr>
              <a:defRPr/>
            </a:lvl1pPr>
          </a:lstStyle>
          <a:p>
            <a:fld id="{DDCBBFFC-CEB9-4FFE-8968-2DB6F6863CDA}"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609600" y="274638"/>
            <a:ext cx="99568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09600" y="1600200"/>
            <a:ext cx="99568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10454640" y="1017843"/>
            <a:ext cx="2011680" cy="512064"/>
          </a:xfrm>
          <a:prstGeom prst="rect">
            <a:avLst/>
          </a:prstGeom>
        </p:spPr>
        <p:txBody>
          <a:bodyPr vert="horz" anchor="ctr" anchorCtr="0"/>
          <a:lstStyle>
            <a:lvl1pPr algn="r" eaLnBrk="1" latinLnBrk="0" hangingPunct="1">
              <a:defRPr kumimoji="0" sz="1200">
                <a:solidFill>
                  <a:schemeClr val="tx2"/>
                </a:solidFill>
              </a:defRPr>
            </a:lvl1pPr>
          </a:lstStyle>
          <a:p>
            <a:fld id="{93820D65-5729-4029-8DEC-4DA680B3BD37}" type="datetimeFigureOut">
              <a:rPr lang="en-US" smtClean="0"/>
              <a:pPr/>
              <a:t>8/26/2019</a:t>
            </a:fld>
            <a:endParaRPr lang="en-US"/>
          </a:p>
        </p:txBody>
      </p:sp>
      <p:sp>
        <p:nvSpPr>
          <p:cNvPr id="3" name="Footer Placeholder 2"/>
          <p:cNvSpPr>
            <a:spLocks noGrp="1"/>
          </p:cNvSpPr>
          <p:nvPr>
            <p:ph type="ftr" sz="quarter" idx="3"/>
          </p:nvPr>
        </p:nvSpPr>
        <p:spPr>
          <a:xfrm rot="5400000">
            <a:off x="9853648" y="3676280"/>
            <a:ext cx="3200400" cy="48768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1016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10838688" y="5734050"/>
            <a:ext cx="812800" cy="521208"/>
          </a:xfrm>
          <a:prstGeom prst="rect">
            <a:avLst/>
          </a:prstGeom>
        </p:spPr>
        <p:txBody>
          <a:bodyPr vert="horz" anchor="ctr"/>
          <a:lstStyle>
            <a:lvl1pPr algn="ctr" eaLnBrk="1" latinLnBrk="0" hangingPunct="1">
              <a:defRPr kumimoji="0" sz="1400" b="1">
                <a:solidFill>
                  <a:srgbClr val="FFFFFF"/>
                </a:solidFill>
              </a:defRPr>
            </a:lvl1pPr>
          </a:lstStyle>
          <a:p>
            <a:fld id="{6396A44B-F363-45D3-B810-1A59594825F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031" r:id="rId1"/>
    <p:sldLayoutId id="2147484032" r:id="rId2"/>
    <p:sldLayoutId id="2147484033" r:id="rId3"/>
    <p:sldLayoutId id="2147484034" r:id="rId4"/>
    <p:sldLayoutId id="2147484035" r:id="rId5"/>
    <p:sldLayoutId id="2147484036" r:id="rId6"/>
    <p:sldLayoutId id="2147484037" r:id="rId7"/>
    <p:sldLayoutId id="2147484038" r:id="rId8"/>
    <p:sldLayoutId id="2147484039" r:id="rId9"/>
    <p:sldLayoutId id="2147484040" r:id="rId10"/>
    <p:sldLayoutId id="2147484041" r:id="rId11"/>
    <p:sldLayoutId id="2147484042" r:id="rId12"/>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youtube.com/watch?v=k60M1h-DKVY"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youtube.com/watch?v=krSMZDsjLuU"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92728" y="1593273"/>
            <a:ext cx="10612582" cy="2660072"/>
          </a:xfrm>
        </p:spPr>
        <p:txBody>
          <a:bodyPr>
            <a:normAutofit fontScale="90000"/>
          </a:bodyPr>
          <a:lstStyle/>
          <a:p>
            <a:r>
              <a:rPr lang="en-US" sz="4000" dirty="0"/>
              <a:t/>
            </a:r>
            <a:br>
              <a:rPr lang="en-US" sz="4000" dirty="0"/>
            </a:br>
            <a:r>
              <a:rPr lang="en-US" sz="4000" dirty="0"/>
              <a:t>Human Physiology </a:t>
            </a:r>
            <a:r>
              <a:rPr lang="en-US" sz="4000" dirty="0" smtClean="0"/>
              <a:t>II</a:t>
            </a:r>
            <a:r>
              <a:rPr lang="en-US" sz="4000" dirty="0"/>
              <a:t/>
            </a:r>
            <a:br>
              <a:rPr lang="en-US" sz="4000" dirty="0"/>
            </a:br>
            <a:r>
              <a:rPr lang="en-US" sz="4000" dirty="0"/>
              <a:t>Introduction to Reproductive system</a:t>
            </a:r>
            <a:br>
              <a:rPr lang="en-US" sz="4000" dirty="0"/>
            </a:br>
            <a:r>
              <a:rPr lang="en-US" sz="4000" dirty="0"/>
              <a:t/>
            </a:r>
            <a:br>
              <a:rPr lang="en-US" sz="4000" dirty="0"/>
            </a:br>
            <a:endParaRPr lang="en-US" sz="4000" dirty="0"/>
          </a:p>
        </p:txBody>
      </p:sp>
      <p:sp>
        <p:nvSpPr>
          <p:cNvPr id="4" name="TextBox 3"/>
          <p:cNvSpPr txBox="1"/>
          <p:nvPr/>
        </p:nvSpPr>
        <p:spPr>
          <a:xfrm>
            <a:off x="6691747" y="4752108"/>
            <a:ext cx="3255818" cy="553998"/>
          </a:xfrm>
          <a:prstGeom prst="rect">
            <a:avLst/>
          </a:prstGeom>
          <a:noFill/>
        </p:spPr>
        <p:txBody>
          <a:bodyPr wrap="square" rtlCol="0">
            <a:spAutoFit/>
          </a:bodyPr>
          <a:lstStyle/>
          <a:p>
            <a:r>
              <a:rPr lang="en-US" sz="3000" dirty="0" smtClean="0"/>
              <a:t>Nusrat Hossain </a:t>
            </a:r>
            <a:endParaRPr lang="en-US" sz="3000" dirty="0"/>
          </a:p>
        </p:txBody>
      </p:sp>
    </p:spTree>
    <p:extLst>
      <p:ext uri="{BB962C8B-B14F-4D97-AF65-F5344CB8AC3E}">
        <p14:creationId xmlns="" xmlns:p14="http://schemas.microsoft.com/office/powerpoint/2010/main" val="4130422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a:xfrm>
            <a:off x="1981200" y="224246"/>
            <a:ext cx="8229600" cy="609600"/>
          </a:xfrm>
        </p:spPr>
        <p:txBody>
          <a:bodyPr/>
          <a:lstStyle/>
          <a:p>
            <a:pPr eaLnBrk="1" hangingPunct="1"/>
            <a:r>
              <a:rPr lang="en-US" altLang="en-US" sz="2000" b="1" dirty="0">
                <a:solidFill>
                  <a:srgbClr val="0070C0"/>
                </a:solidFill>
              </a:rPr>
              <a:t>REPRODUCTIVE SYSTEM</a:t>
            </a:r>
            <a:endParaRPr lang="en-US" altLang="en-US" sz="2000" dirty="0">
              <a:solidFill>
                <a:srgbClr val="0070C0"/>
              </a:solidFill>
            </a:endParaRPr>
          </a:p>
        </p:txBody>
      </p:sp>
      <p:sp>
        <p:nvSpPr>
          <p:cNvPr id="11267" name="Content Placeholder 3"/>
          <p:cNvSpPr>
            <a:spLocks noGrp="1"/>
          </p:cNvSpPr>
          <p:nvPr>
            <p:ph sz="quarter" idx="1"/>
          </p:nvPr>
        </p:nvSpPr>
        <p:spPr>
          <a:xfrm>
            <a:off x="568036" y="914400"/>
            <a:ext cx="10917382" cy="5562600"/>
          </a:xfrm>
        </p:spPr>
        <p:txBody>
          <a:bodyPr>
            <a:noAutofit/>
          </a:bodyPr>
          <a:lstStyle/>
          <a:p>
            <a:pPr indent="1588" algn="just">
              <a:buNone/>
              <a:defRPr/>
            </a:pPr>
            <a:r>
              <a:rPr lang="en-US" sz="2000" dirty="0">
                <a:solidFill>
                  <a:schemeClr val="tx1"/>
                </a:solidFill>
                <a:latin typeface="Times New Roman" panose="02020603050405020304" pitchFamily="18" charset="0"/>
                <a:cs typeface="Times New Roman" panose="02020603050405020304" pitchFamily="18" charset="0"/>
              </a:rPr>
              <a:t>The </a:t>
            </a:r>
            <a:r>
              <a:rPr lang="en-US" sz="2000" b="1" dirty="0">
                <a:solidFill>
                  <a:schemeClr val="tx1"/>
                </a:solidFill>
                <a:latin typeface="Times New Roman" panose="02020603050405020304" pitchFamily="18" charset="0"/>
                <a:cs typeface="Times New Roman" panose="02020603050405020304" pitchFamily="18" charset="0"/>
              </a:rPr>
              <a:t>reproductive system</a:t>
            </a:r>
            <a:r>
              <a:rPr lang="en-US" sz="2000" dirty="0">
                <a:solidFill>
                  <a:schemeClr val="tx1"/>
                </a:solidFill>
                <a:latin typeface="Times New Roman" panose="02020603050405020304" pitchFamily="18" charset="0"/>
                <a:cs typeface="Times New Roman" panose="02020603050405020304" pitchFamily="18" charset="0"/>
              </a:rPr>
              <a:t> is a group of organs that allow procreation (the process which allows two living beings to produce a third, separate being). </a:t>
            </a:r>
          </a:p>
          <a:p>
            <a:pPr indent="1588" algn="just">
              <a:buNone/>
              <a:defRPr/>
            </a:pPr>
            <a:r>
              <a:rPr lang="en-US" sz="2000" dirty="0">
                <a:solidFill>
                  <a:schemeClr val="tx1"/>
                </a:solidFill>
                <a:latin typeface="Times New Roman" panose="02020603050405020304" pitchFamily="18" charset="0"/>
                <a:cs typeface="Times New Roman" panose="02020603050405020304" pitchFamily="18" charset="0"/>
              </a:rPr>
              <a:t>Reproductive system allows genetic material to pass from one generation to another. Unlike any other system in the human body, the male and female reproductive systems are complementary to one another. </a:t>
            </a:r>
          </a:p>
          <a:p>
            <a:pPr indent="1588" algn="just">
              <a:buNone/>
              <a:defRPr/>
            </a:pPr>
            <a:endParaRPr lang="en-US" sz="2000" b="1" dirty="0">
              <a:solidFill>
                <a:schemeClr val="tx1"/>
              </a:solidFill>
              <a:latin typeface="Times New Roman" panose="02020603050405020304" pitchFamily="18" charset="0"/>
              <a:cs typeface="Times New Roman" panose="02020603050405020304" pitchFamily="18" charset="0"/>
            </a:endParaRPr>
          </a:p>
          <a:p>
            <a:pPr indent="1588" algn="just">
              <a:buNone/>
              <a:defRPr/>
            </a:pPr>
            <a:r>
              <a:rPr lang="en-US" sz="2000" b="1" dirty="0">
                <a:solidFill>
                  <a:schemeClr val="tx1"/>
                </a:solidFill>
                <a:latin typeface="Times New Roman" panose="02020603050405020304" pitchFamily="18" charset="0"/>
                <a:cs typeface="Times New Roman" panose="02020603050405020304" pitchFamily="18" charset="0"/>
              </a:rPr>
              <a:t>Reproduction</a:t>
            </a:r>
            <a:r>
              <a:rPr lang="en-US" sz="2000" dirty="0">
                <a:solidFill>
                  <a:schemeClr val="tx1"/>
                </a:solidFill>
                <a:latin typeface="Times New Roman" panose="02020603050405020304" pitchFamily="18" charset="0"/>
                <a:cs typeface="Times New Roman" panose="02020603050405020304" pitchFamily="18" charset="0"/>
              </a:rPr>
              <a:t> is the biological process by which new "offspring" individual organisms are produced from their "parents". It is a fundamental feature of all known life; each individual organism exists as the result of reproduction. The methods of reproduction are grouped into: sexual and asexual.  </a:t>
            </a:r>
          </a:p>
          <a:p>
            <a:pPr marL="457200" indent="-457200" algn="just" eaLnBrk="1" hangingPunct="1">
              <a:buFont typeface="+mj-lt"/>
              <a:buAutoNum type="alphaLcParenR"/>
              <a:defRPr/>
            </a:pPr>
            <a:r>
              <a:rPr lang="en-US" sz="2000" b="1" dirty="0">
                <a:solidFill>
                  <a:schemeClr val="tx1"/>
                </a:solidFill>
                <a:latin typeface="Times New Roman" panose="02020603050405020304" pitchFamily="18" charset="0"/>
                <a:cs typeface="Times New Roman" panose="02020603050405020304" pitchFamily="18" charset="0"/>
              </a:rPr>
              <a:t>	Asexual-an individual can reproduce without involvement with another individual of that species such as by budding, binary fission, fragmentation.</a:t>
            </a:r>
          </a:p>
          <a:p>
            <a:pPr marL="457200" indent="-457200" algn="just" eaLnBrk="1" hangingPunct="1">
              <a:buFont typeface="+mj-lt"/>
              <a:buAutoNum type="alphaLcParenR"/>
              <a:defRPr/>
            </a:pPr>
            <a:r>
              <a:rPr lang="en-US" sz="2000" b="1" dirty="0">
                <a:solidFill>
                  <a:schemeClr val="tx1"/>
                </a:solidFill>
                <a:latin typeface="Times New Roman" panose="02020603050405020304" pitchFamily="18" charset="0"/>
                <a:cs typeface="Times New Roman" panose="02020603050405020304" pitchFamily="18" charset="0"/>
              </a:rPr>
              <a:t>	Sexual- requires the involvement of two individuals or gametes, one each from opposite type of sex.</a:t>
            </a:r>
          </a:p>
          <a:p>
            <a:pPr algn="just" eaLnBrk="1" hangingPunct="1">
              <a:buFont typeface="Wingdings" pitchFamily="2" charset="2"/>
              <a:buNone/>
              <a:defRPr/>
            </a:pPr>
            <a:r>
              <a:rPr lang="en-US" sz="2000" dirty="0">
                <a:solidFill>
                  <a:schemeClr val="tx1"/>
                </a:solidFill>
                <a:latin typeface="Times New Roman" panose="02020603050405020304" pitchFamily="18" charset="0"/>
                <a:cs typeface="Times New Roman" panose="02020603050405020304" pitchFamily="18" charset="0"/>
              </a:rPr>
              <a:t>	</a:t>
            </a:r>
          </a:p>
        </p:txBody>
      </p:sp>
    </p:spTree>
    <p:extLst>
      <p:ext uri="{BB962C8B-B14F-4D97-AF65-F5344CB8AC3E}">
        <p14:creationId xmlns="" xmlns:p14="http://schemas.microsoft.com/office/powerpoint/2010/main" val="2553954495"/>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
          </p:nvPr>
        </p:nvSpPr>
        <p:spPr>
          <a:xfrm>
            <a:off x="984859" y="729343"/>
            <a:ext cx="10118569" cy="5715000"/>
          </a:xfrm>
        </p:spPr>
        <p:txBody>
          <a:bodyPr rtlCol="0">
            <a:noAutofit/>
          </a:bodyPr>
          <a:lstStyle/>
          <a:p>
            <a:pPr algn="just" eaLnBrk="1" hangingPunct="1">
              <a:lnSpc>
                <a:spcPct val="150000"/>
              </a:lnSpc>
              <a:buFont typeface="Wingdings" pitchFamily="2" charset="2"/>
              <a:buNone/>
              <a:defRPr/>
            </a:pPr>
            <a:r>
              <a:rPr lang="en-US" sz="2000" dirty="0">
                <a:latin typeface="Times New Roman" panose="02020603050405020304" pitchFamily="18" charset="0"/>
                <a:cs typeface="Times New Roman" panose="02020603050405020304" pitchFamily="18" charset="0"/>
              </a:rPr>
              <a:t>	Reproduction is the creation of new individuals of the same species. In human, it is sexual; that is, it requires both a male and a female parent who produce </a:t>
            </a:r>
            <a:r>
              <a:rPr lang="en-US" sz="2000" b="1" i="1" dirty="0" err="1">
                <a:latin typeface="Times New Roman" panose="02020603050405020304" pitchFamily="18" charset="0"/>
                <a:cs typeface="Times New Roman" panose="02020603050405020304" pitchFamily="18" charset="0"/>
              </a:rPr>
              <a:t>gamates</a:t>
            </a:r>
            <a:r>
              <a:rPr lang="en-US" sz="2000" b="1"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(sex cells: </a:t>
            </a:r>
            <a:r>
              <a:rPr lang="en-US" sz="2000" b="1" i="1" dirty="0">
                <a:latin typeface="Times New Roman" panose="02020603050405020304" pitchFamily="18" charset="0"/>
                <a:cs typeface="Times New Roman" panose="02020603050405020304" pitchFamily="18" charset="0"/>
              </a:rPr>
              <a:t>ova in female ovaries </a:t>
            </a:r>
            <a:r>
              <a:rPr lang="en-US" sz="2000" i="1" dirty="0">
                <a:latin typeface="Times New Roman" panose="02020603050405020304" pitchFamily="18" charset="0"/>
                <a:cs typeface="Times New Roman" panose="02020603050405020304" pitchFamily="18" charset="0"/>
              </a:rPr>
              <a:t>and </a:t>
            </a:r>
            <a:r>
              <a:rPr lang="en-US" sz="2000" b="1" i="1" dirty="0">
                <a:latin typeface="Times New Roman" panose="02020603050405020304" pitchFamily="18" charset="0"/>
                <a:cs typeface="Times New Roman" panose="02020603050405020304" pitchFamily="18" charset="0"/>
              </a:rPr>
              <a:t>sperm in male testes) </a:t>
            </a:r>
            <a:r>
              <a:rPr lang="en-US" sz="2000" dirty="0">
                <a:latin typeface="Times New Roman" panose="02020603050405020304" pitchFamily="18" charset="0"/>
                <a:cs typeface="Times New Roman" panose="02020603050405020304" pitchFamily="18" charset="0"/>
              </a:rPr>
              <a:t>that can meet and</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combine their genes in a </a:t>
            </a:r>
            <a:r>
              <a:rPr lang="en-US" sz="2000" b="1" i="1" u="sng" dirty="0">
                <a:latin typeface="Times New Roman" panose="02020603050405020304" pitchFamily="18" charset="0"/>
                <a:cs typeface="Times New Roman" panose="02020603050405020304" pitchFamily="18" charset="0"/>
              </a:rPr>
              <a:t>zygote</a:t>
            </a:r>
            <a:r>
              <a:rPr lang="en-US" sz="2000" b="1"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(fertilized egg). </a:t>
            </a:r>
          </a:p>
          <a:p>
            <a:pPr eaLnBrk="1" hangingPunct="1">
              <a:buFont typeface="Wingdings" pitchFamily="2" charset="2"/>
              <a:buNone/>
              <a:defRPr/>
            </a:pPr>
            <a:r>
              <a:rPr lang="en-US" sz="2000" dirty="0">
                <a:latin typeface="Times New Roman" panose="02020603050405020304" pitchFamily="18" charset="0"/>
                <a:cs typeface="Times New Roman" panose="02020603050405020304" pitchFamily="18" charset="0"/>
              </a:rPr>
              <a:t>	</a:t>
            </a:r>
          </a:p>
          <a:p>
            <a:pPr eaLnBrk="1" hangingPunct="1">
              <a:buFont typeface="Wingdings" pitchFamily="2" charset="2"/>
              <a:buNone/>
              <a:defRPr/>
            </a:pPr>
            <a:r>
              <a:rPr lang="en-US" sz="2000" dirty="0">
                <a:latin typeface="Times New Roman" panose="02020603050405020304" pitchFamily="18" charset="0"/>
                <a:cs typeface="Times New Roman" panose="02020603050405020304" pitchFamily="18" charset="0"/>
              </a:rPr>
              <a:t>Each reproductive system has also </a:t>
            </a:r>
          </a:p>
          <a:p>
            <a:pPr marL="457200" indent="-457200" eaLnBrk="1" hangingPunct="1">
              <a:buFont typeface="+mj-lt"/>
              <a:buAutoNum type="alphaLcParenR"/>
              <a:defRPr/>
            </a:pPr>
            <a:r>
              <a:rPr lang="en-US" sz="2000" b="1" dirty="0" smtClean="0">
                <a:latin typeface="Times New Roman" panose="02020603050405020304" pitchFamily="18" charset="0"/>
                <a:cs typeface="Times New Roman" panose="02020603050405020304" pitchFamily="18" charset="0"/>
              </a:rPr>
              <a:t>ducts </a:t>
            </a:r>
            <a:r>
              <a:rPr lang="en-US" sz="2000" b="1" dirty="0">
                <a:latin typeface="Times New Roman" panose="02020603050405020304" pitchFamily="18" charset="0"/>
                <a:cs typeface="Times New Roman" panose="02020603050405020304" pitchFamily="18" charset="0"/>
              </a:rPr>
              <a:t>that transport </a:t>
            </a:r>
            <a:r>
              <a:rPr lang="en-US" sz="2000" b="1" dirty="0" err="1">
                <a:latin typeface="Times New Roman" panose="02020603050405020304" pitchFamily="18" charset="0"/>
                <a:cs typeface="Times New Roman" panose="02020603050405020304" pitchFamily="18" charset="0"/>
              </a:rPr>
              <a:t>gamates</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and </a:t>
            </a:r>
          </a:p>
          <a:p>
            <a:pPr marL="457200" indent="-457200" eaLnBrk="1" hangingPunct="1">
              <a:buFont typeface="+mj-lt"/>
              <a:buAutoNum type="alphaLcParenR"/>
              <a:defRPr/>
            </a:pPr>
            <a:r>
              <a:rPr lang="en-US" sz="2000" b="1" dirty="0" smtClean="0">
                <a:latin typeface="Times New Roman" panose="02020603050405020304" pitchFamily="18" charset="0"/>
                <a:cs typeface="Times New Roman" panose="02020603050405020304" pitchFamily="18" charset="0"/>
              </a:rPr>
              <a:t>glands </a:t>
            </a:r>
            <a:r>
              <a:rPr lang="en-US" sz="2000" b="1" dirty="0">
                <a:latin typeface="Times New Roman" panose="02020603050405020304" pitchFamily="18" charset="0"/>
                <a:cs typeface="Times New Roman" panose="02020603050405020304" pitchFamily="18" charset="0"/>
              </a:rPr>
              <a:t>that secrete hormones</a:t>
            </a:r>
            <a:r>
              <a:rPr lang="en-US" sz="2000" dirty="0">
                <a:latin typeface="Times New Roman" panose="02020603050405020304" pitchFamily="18" charset="0"/>
                <a:cs typeface="Times New Roman" panose="02020603050405020304" pitchFamily="18" charset="0"/>
              </a:rPr>
              <a:t>.</a:t>
            </a:r>
          </a:p>
          <a:p>
            <a:pPr marL="115888" indent="4763" algn="just">
              <a:buNone/>
              <a:defRPr/>
            </a:pPr>
            <a:endParaRPr lang="en-US" sz="1000" b="1" dirty="0">
              <a:latin typeface="Arial" pitchFamily="34" charset="0"/>
              <a:cs typeface="Arial" pitchFamily="34" charset="0"/>
            </a:endParaRPr>
          </a:p>
          <a:p>
            <a:pPr marL="460375" indent="4763" algn="just">
              <a:buNone/>
              <a:defRPr/>
            </a:pPr>
            <a:r>
              <a:rPr lang="en-US" sz="1800" dirty="0">
                <a:latin typeface="Arial" pitchFamily="34" charset="0"/>
                <a:cs typeface="Arial" pitchFamily="34" charset="0"/>
              </a:rPr>
              <a:t>		</a:t>
            </a:r>
          </a:p>
          <a:p>
            <a:pPr marL="115888" indent="4763" algn="just">
              <a:buFont typeface="Wingdings"/>
              <a:buChar char=""/>
              <a:defRPr/>
            </a:pPr>
            <a:endParaRPr lang="en-US" sz="1800" dirty="0">
              <a:latin typeface="Arial" pitchFamily="34" charset="0"/>
              <a:cs typeface="Arial" pitchFamily="34" charset="0"/>
            </a:endParaRPr>
          </a:p>
          <a:p>
            <a:pPr marL="0" indent="0" algn="just">
              <a:spcBef>
                <a:spcPts val="0"/>
              </a:spcBef>
              <a:buNone/>
              <a:defRPr/>
            </a:pPr>
            <a:endParaRPr lang="en-US" sz="1800" dirty="0">
              <a:latin typeface="Arial" pitchFamily="34" charset="0"/>
              <a:cs typeface="Arial" pitchFamily="34" charset="0"/>
            </a:endParaRPr>
          </a:p>
        </p:txBody>
      </p:sp>
    </p:spTree>
    <p:extLst>
      <p:ext uri="{BB962C8B-B14F-4D97-AF65-F5344CB8AC3E}">
        <p14:creationId xmlns="" xmlns:p14="http://schemas.microsoft.com/office/powerpoint/2010/main" val="3581111079"/>
      </p:ext>
    </p:extLst>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43944" y="762001"/>
            <a:ext cx="10895525" cy="4525963"/>
          </a:xfrm>
        </p:spPr>
        <p:txBody>
          <a:bodyPr>
            <a:noAutofit/>
          </a:bodyPr>
          <a:lstStyle/>
          <a:p>
            <a:pPr marL="115888" indent="4763" algn="ctr">
              <a:spcBef>
                <a:spcPts val="0"/>
              </a:spcBef>
              <a:buNone/>
              <a:defRPr/>
            </a:pPr>
            <a:r>
              <a:rPr lang="en-US" sz="2000" b="1" dirty="0">
                <a:solidFill>
                  <a:srgbClr val="0070C0"/>
                </a:solidFill>
                <a:latin typeface="Times New Roman" panose="02020603050405020304" pitchFamily="18" charset="0"/>
                <a:cs typeface="Times New Roman" panose="02020603050405020304" pitchFamily="18" charset="0"/>
              </a:rPr>
              <a:t>Components of Reproductive System</a:t>
            </a:r>
          </a:p>
          <a:p>
            <a:pPr marL="115888" indent="4763" algn="just">
              <a:spcBef>
                <a:spcPts val="0"/>
              </a:spcBef>
              <a:buNone/>
              <a:defRPr/>
            </a:pPr>
            <a:endParaRPr lang="en-US" sz="2000" b="1" dirty="0">
              <a:latin typeface="Times New Roman" panose="02020603050405020304" pitchFamily="18" charset="0"/>
              <a:cs typeface="Times New Roman" panose="02020603050405020304" pitchFamily="18" charset="0"/>
            </a:endParaRPr>
          </a:p>
          <a:p>
            <a:pPr marL="803275" indent="-342900" algn="just">
              <a:spcBef>
                <a:spcPts val="0"/>
              </a:spcBef>
              <a:defRPr/>
            </a:pPr>
            <a:r>
              <a:rPr lang="en-US" sz="2000" dirty="0">
                <a:latin typeface="Times New Roman" panose="02020603050405020304" pitchFamily="18" charset="0"/>
                <a:cs typeface="Times New Roman" panose="02020603050405020304" pitchFamily="18" charset="0"/>
              </a:rPr>
              <a:t>Primary sex organs-  testes &amp; ovaries </a:t>
            </a:r>
            <a:r>
              <a:rPr lang="en-US" sz="2000" dirty="0" smtClean="0">
                <a:latin typeface="Times New Roman" panose="02020603050405020304" pitchFamily="18" charset="0"/>
                <a:cs typeface="Times New Roman" panose="02020603050405020304" pitchFamily="18" charset="0"/>
              </a:rPr>
              <a:t>(to </a:t>
            </a:r>
            <a:r>
              <a:rPr lang="en-US" sz="2000" dirty="0">
                <a:latin typeface="Times New Roman" panose="02020603050405020304" pitchFamily="18" charset="0"/>
                <a:cs typeface="Times New Roman" panose="02020603050405020304" pitchFamily="18" charset="0"/>
              </a:rPr>
              <a:t>produce sex </a:t>
            </a:r>
            <a:r>
              <a:rPr lang="en-US" sz="2000" dirty="0" smtClean="0">
                <a:latin typeface="Times New Roman" panose="02020603050405020304" pitchFamily="18" charset="0"/>
                <a:cs typeface="Times New Roman" panose="02020603050405020304" pitchFamily="18" charset="0"/>
              </a:rPr>
              <a:t>cells-sperms </a:t>
            </a:r>
            <a:r>
              <a:rPr lang="en-US" sz="2000" dirty="0">
                <a:latin typeface="Times New Roman" panose="02020603050405020304" pitchFamily="18" charset="0"/>
                <a:cs typeface="Times New Roman" panose="02020603050405020304" pitchFamily="18" charset="0"/>
              </a:rPr>
              <a:t>&amp; </a:t>
            </a:r>
            <a:r>
              <a:rPr lang="en-US" sz="2000" dirty="0" smtClean="0">
                <a:latin typeface="Times New Roman" panose="02020603050405020304" pitchFamily="18" charset="0"/>
                <a:cs typeface="Times New Roman" panose="02020603050405020304" pitchFamily="18" charset="0"/>
              </a:rPr>
              <a:t>ova)</a:t>
            </a:r>
            <a:endParaRPr lang="en-US" sz="2000" dirty="0">
              <a:latin typeface="Times New Roman" panose="02020603050405020304" pitchFamily="18" charset="0"/>
              <a:cs typeface="Times New Roman" panose="02020603050405020304" pitchFamily="18" charset="0"/>
            </a:endParaRPr>
          </a:p>
          <a:p>
            <a:pPr marL="803275" indent="-342900" algn="just">
              <a:spcBef>
                <a:spcPts val="0"/>
              </a:spcBef>
              <a:defRPr/>
            </a:pPr>
            <a:r>
              <a:rPr lang="en-US" sz="2000" dirty="0">
                <a:latin typeface="Times New Roman" panose="02020603050405020304" pitchFamily="18" charset="0"/>
                <a:cs typeface="Times New Roman" panose="02020603050405020304" pitchFamily="18" charset="0"/>
              </a:rPr>
              <a:t>Secondary sex organs- </a:t>
            </a:r>
            <a:r>
              <a:rPr lang="en-US" sz="2000" dirty="0" smtClean="0">
                <a:latin typeface="Times New Roman" panose="02020603050405020304" pitchFamily="18" charset="0"/>
                <a:cs typeface="Times New Roman" panose="02020603050405020304" pitchFamily="18" charset="0"/>
              </a:rPr>
              <a:t>ducts </a:t>
            </a:r>
            <a:r>
              <a:rPr lang="en-US" sz="2000" dirty="0">
                <a:latin typeface="Times New Roman" panose="02020603050405020304" pitchFamily="18" charset="0"/>
                <a:cs typeface="Times New Roman" panose="02020603050405020304" pitchFamily="18" charset="0"/>
              </a:rPr>
              <a:t>(to transport sex cells for fertilization of sperm &amp; ova)</a:t>
            </a:r>
          </a:p>
          <a:p>
            <a:pPr marL="460375" indent="4763" algn="just">
              <a:spcBef>
                <a:spcPts val="0"/>
              </a:spcBef>
              <a:buNone/>
              <a:defRPr/>
            </a:pPr>
            <a:r>
              <a:rPr lang="en-US" sz="2000" dirty="0">
                <a:latin typeface="Times New Roman" panose="02020603050405020304" pitchFamily="18" charset="0"/>
                <a:cs typeface="Times New Roman" panose="02020603050405020304" pitchFamily="18" charset="0"/>
              </a:rPr>
              <a:t>		gland (to secrete hormones)</a:t>
            </a:r>
          </a:p>
          <a:p>
            <a:pPr marL="460375" indent="4763" algn="just">
              <a:spcBef>
                <a:spcPts val="0"/>
              </a:spcBef>
              <a:buNone/>
              <a:defRPr/>
            </a:pPr>
            <a:endParaRPr lang="en-US" sz="2000" dirty="0">
              <a:latin typeface="Times New Roman" panose="02020603050405020304" pitchFamily="18" charset="0"/>
              <a:cs typeface="Times New Roman" panose="02020603050405020304" pitchFamily="18" charset="0"/>
            </a:endParaRPr>
          </a:p>
          <a:p>
            <a:pPr marL="119063" indent="0">
              <a:spcBef>
                <a:spcPts val="0"/>
              </a:spcBef>
              <a:buNone/>
              <a:defRPr/>
            </a:pPr>
            <a:r>
              <a:rPr lang="en-US" sz="2000" dirty="0">
                <a:latin typeface="Times New Roman" panose="02020603050405020304" pitchFamily="18" charset="0"/>
                <a:cs typeface="Times New Roman" panose="02020603050405020304" pitchFamily="18" charset="0"/>
              </a:rPr>
              <a:t>Sexual reproduction contributes to species survival by increasing genetic variability by </a:t>
            </a:r>
          </a:p>
          <a:p>
            <a:pPr marL="119063" indent="0">
              <a:spcBef>
                <a:spcPts val="0"/>
              </a:spcBef>
              <a:buNone/>
              <a:defRPr/>
            </a:pPr>
            <a:r>
              <a:rPr lang="en-US" sz="2000" dirty="0">
                <a:latin typeface="Times New Roman" panose="02020603050405020304" pitchFamily="18" charset="0"/>
                <a:cs typeface="Times New Roman" panose="02020603050405020304" pitchFamily="18" charset="0"/>
              </a:rPr>
              <a:t>	</a:t>
            </a:r>
          </a:p>
          <a:p>
            <a:pPr marL="119063" indent="0">
              <a:spcBef>
                <a:spcPts val="0"/>
              </a:spcBef>
              <a:buNone/>
              <a:defRPr/>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creating many possible combination of chromosomes in ova &amp; sperms,</a:t>
            </a:r>
          </a:p>
          <a:p>
            <a:pPr marL="119063" indent="0">
              <a:spcBef>
                <a:spcPts val="0"/>
              </a:spcBef>
              <a:buNone/>
              <a:defRPr/>
            </a:pPr>
            <a:r>
              <a:rPr lang="en-US" sz="2000" dirty="0">
                <a:latin typeface="Times New Roman" panose="02020603050405020304" pitchFamily="18" charset="0"/>
                <a:cs typeface="Times New Roman" panose="02020603050405020304" pitchFamily="18" charset="0"/>
              </a:rPr>
              <a:t>	(ii) Varying genetic information on a given combination and </a:t>
            </a:r>
          </a:p>
          <a:p>
            <a:pPr marL="119063" indent="0">
              <a:spcBef>
                <a:spcPts val="0"/>
              </a:spcBef>
              <a:buNone/>
              <a:defRPr/>
            </a:pPr>
            <a:r>
              <a:rPr lang="en-US" sz="2000" dirty="0">
                <a:latin typeface="Times New Roman" panose="02020603050405020304" pitchFamily="18" charset="0"/>
                <a:cs typeface="Times New Roman" panose="02020603050405020304" pitchFamily="18" charset="0"/>
              </a:rPr>
              <a:t>	(iii) Mixing information from two parents in the union of ova and sperms.</a:t>
            </a:r>
          </a:p>
          <a:p>
            <a:pPr marL="119063" indent="0">
              <a:spcBef>
                <a:spcPts val="0"/>
              </a:spcBef>
              <a:buNone/>
              <a:defRPr/>
            </a:pPr>
            <a:endParaRPr lang="en-US" sz="2000" dirty="0">
              <a:latin typeface="Times New Roman" panose="02020603050405020304" pitchFamily="18" charset="0"/>
              <a:cs typeface="Times New Roman" panose="02020603050405020304" pitchFamily="18" charset="0"/>
            </a:endParaRPr>
          </a:p>
          <a:p>
            <a:pPr marL="58738" indent="9525">
              <a:spcBef>
                <a:spcPts val="0"/>
              </a:spcBef>
              <a:buNone/>
              <a:defRPr/>
            </a:pPr>
            <a:r>
              <a:rPr lang="en-US" sz="2000" b="1" i="1" dirty="0">
                <a:latin typeface="Times New Roman" panose="02020603050405020304" pitchFamily="18" charset="0"/>
                <a:cs typeface="Times New Roman" panose="02020603050405020304" pitchFamily="18" charset="0"/>
              </a:rPr>
              <a:t>Possible combination of 23 pairs of chromosomes in ova and sperms is more than 8 millions.</a:t>
            </a:r>
            <a:endParaRPr lang="en-US" sz="2000" b="1" dirty="0">
              <a:latin typeface="Times New Roman" panose="02020603050405020304" pitchFamily="18" charset="0"/>
              <a:cs typeface="Times New Roman" panose="02020603050405020304" pitchFamily="18" charset="0"/>
            </a:endParaRPr>
          </a:p>
          <a:p>
            <a:pPr>
              <a:spcBef>
                <a:spcPts val="0"/>
              </a:spcBef>
              <a:buFont typeface="Arial" charset="0"/>
              <a:buChar char="•"/>
              <a:defRP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443363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091" y="638848"/>
            <a:ext cx="9171709" cy="296333"/>
          </a:xfrm>
        </p:spPr>
        <p:txBody>
          <a:bodyPr rtlCol="0">
            <a:noAutofit/>
          </a:bodyPr>
          <a:lstStyle/>
          <a:p>
            <a:pPr>
              <a:defRPr/>
            </a:pPr>
            <a:r>
              <a:rPr lang="en-US" sz="2000" b="1" dirty="0">
                <a:solidFill>
                  <a:srgbClr val="0070C0"/>
                </a:solidFill>
                <a:latin typeface="Times New Roman" panose="02020603050405020304" pitchFamily="18" charset="0"/>
                <a:cs typeface="Times New Roman" panose="02020603050405020304" pitchFamily="18" charset="0"/>
              </a:rPr>
              <a:t>FUNCTIONS OF REPRODUCTIVE SYSTEM</a:t>
            </a:r>
            <a:endParaRPr lang="en-US" sz="2000" dirty="0">
              <a:solidFill>
                <a:srgbClr val="0070C0"/>
              </a:solidFill>
              <a:latin typeface="Times New Roman" panose="02020603050405020304" pitchFamily="18" charset="0"/>
              <a:cs typeface="Times New Roman" panose="02020603050405020304" pitchFamily="18" charset="0"/>
            </a:endParaRPr>
          </a:p>
        </p:txBody>
      </p:sp>
      <p:sp>
        <p:nvSpPr>
          <p:cNvPr id="5123" name="Content Placeholder 3"/>
          <p:cNvSpPr>
            <a:spLocks noGrp="1"/>
          </p:cNvSpPr>
          <p:nvPr>
            <p:ph sz="quarter" idx="1"/>
          </p:nvPr>
        </p:nvSpPr>
        <p:spPr>
          <a:xfrm>
            <a:off x="1039091" y="1066800"/>
            <a:ext cx="10349345" cy="5334000"/>
          </a:xfrm>
        </p:spPr>
        <p:txBody>
          <a:bodyPr>
            <a:normAutofit/>
          </a:bodyPr>
          <a:lstStyle/>
          <a:p>
            <a:pPr eaLnBrk="1" hangingPunct="1">
              <a:lnSpc>
                <a:spcPct val="150000"/>
              </a:lnSpc>
              <a:buFont typeface="Wingdings" panose="05000000000000000000" pitchFamily="2" charset="2"/>
              <a:buNone/>
            </a:pPr>
            <a:r>
              <a:rPr lang="en-US" altLang="en-US" sz="2000" b="1" i="1" dirty="0">
                <a:latin typeface="Times New Roman" panose="02020603050405020304" pitchFamily="18" charset="0"/>
                <a:cs typeface="Times New Roman" panose="02020603050405020304" pitchFamily="18" charset="0"/>
              </a:rPr>
              <a:t>The male reproductive system performs the functions-</a:t>
            </a:r>
            <a:endParaRPr lang="en-US" altLang="en-US" sz="2000" dirty="0">
              <a:latin typeface="Times New Roman" panose="02020603050405020304" pitchFamily="18" charset="0"/>
              <a:cs typeface="Times New Roman" panose="02020603050405020304" pitchFamily="18" charset="0"/>
            </a:endParaRPr>
          </a:p>
          <a:p>
            <a:pPr eaLnBrk="1" hangingPunct="1">
              <a:lnSpc>
                <a:spcPct val="15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i</a:t>
            </a:r>
            <a:r>
              <a:rPr lang="en-US" altLang="en-US" sz="2000" dirty="0">
                <a:latin typeface="Times New Roman" panose="02020603050405020304" pitchFamily="18" charset="0"/>
                <a:cs typeface="Times New Roman" panose="02020603050405020304" pitchFamily="18" charset="0"/>
              </a:rPr>
              <a:t>)	production of sperm cells in the testes</a:t>
            </a:r>
          </a:p>
          <a:p>
            <a:pPr eaLnBrk="1" hangingPunct="1">
              <a:lnSpc>
                <a:spcPct val="15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	(ii)	sustaining &amp; transfer of sperm cells to the female duct system to provide </a:t>
            </a:r>
          </a:p>
          <a:p>
            <a:pPr lvl="1"/>
            <a:r>
              <a:rPr lang="en-US" altLang="en-US" dirty="0">
                <a:latin typeface="Times New Roman" panose="02020603050405020304" pitchFamily="18" charset="0"/>
                <a:cs typeface="Times New Roman" panose="02020603050405020304" pitchFamily="18" charset="0"/>
              </a:rPr>
              <a:t>nutrients to sperm cells,</a:t>
            </a:r>
          </a:p>
          <a:p>
            <a:pPr lvl="1"/>
            <a:r>
              <a:rPr lang="en-US" altLang="en-US" dirty="0">
                <a:latin typeface="Times New Roman" panose="02020603050405020304" pitchFamily="18" charset="0"/>
                <a:cs typeface="Times New Roman" panose="02020603050405020304" pitchFamily="18" charset="0"/>
              </a:rPr>
              <a:t>environment to mature sex cells,</a:t>
            </a:r>
          </a:p>
          <a:p>
            <a:pPr lvl="1"/>
            <a:r>
              <a:rPr lang="en-US" altLang="en-US" dirty="0">
                <a:latin typeface="Times New Roman" panose="02020603050405020304" pitchFamily="18" charset="0"/>
                <a:cs typeface="Times New Roman" panose="02020603050405020304" pitchFamily="18" charset="0"/>
              </a:rPr>
              <a:t>secretions to form semen to be transferred to the female </a:t>
            </a:r>
          </a:p>
          <a:p>
            <a:pPr lvl="1"/>
            <a:r>
              <a:rPr lang="en-US" altLang="en-US" dirty="0">
                <a:latin typeface="Times New Roman" panose="02020603050405020304" pitchFamily="18" charset="0"/>
                <a:cs typeface="Times New Roman" panose="02020603050405020304" pitchFamily="18" charset="0"/>
              </a:rPr>
              <a:t>to transport sex cells through penis to deposit in the female reproductive system</a:t>
            </a:r>
          </a:p>
          <a:p>
            <a:pPr eaLnBrk="1" hangingPunct="1">
              <a:lnSpc>
                <a:spcPct val="15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	(iii)	production of male sex hormones :  that   control   and   develop   the   	male reproductive system &amp; behavior and male body.</a:t>
            </a:r>
          </a:p>
        </p:txBody>
      </p:sp>
    </p:spTree>
    <p:extLst>
      <p:ext uri="{BB962C8B-B14F-4D97-AF65-F5344CB8AC3E}">
        <p14:creationId xmlns="" xmlns:p14="http://schemas.microsoft.com/office/powerpoint/2010/main" val="3790999360"/>
      </p:ext>
    </p:extLst>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3"/>
          <p:cNvSpPr>
            <a:spLocks noGrp="1"/>
          </p:cNvSpPr>
          <p:nvPr>
            <p:ph sz="quarter" idx="1"/>
          </p:nvPr>
        </p:nvSpPr>
        <p:spPr>
          <a:xfrm>
            <a:off x="955964" y="685800"/>
            <a:ext cx="10668000" cy="5943600"/>
          </a:xfrm>
        </p:spPr>
        <p:txBody>
          <a:bodyPr>
            <a:normAutofit/>
          </a:bodyPr>
          <a:lstStyle/>
          <a:p>
            <a:pPr eaLnBrk="1" hangingPunct="1">
              <a:lnSpc>
                <a:spcPct val="150000"/>
              </a:lnSpc>
              <a:buFont typeface="Wingdings" panose="05000000000000000000" pitchFamily="2" charset="2"/>
              <a:buNone/>
            </a:pPr>
            <a:endParaRPr lang="en-US" altLang="en-US" sz="2000" b="1" i="1" dirty="0">
              <a:latin typeface="Times New Roman" panose="02020603050405020304" pitchFamily="18" charset="0"/>
              <a:cs typeface="Times New Roman" panose="02020603050405020304" pitchFamily="18" charset="0"/>
            </a:endParaRPr>
          </a:p>
          <a:p>
            <a:pPr eaLnBrk="1" hangingPunct="1">
              <a:lnSpc>
                <a:spcPct val="150000"/>
              </a:lnSpc>
              <a:buFont typeface="Wingdings" panose="05000000000000000000" pitchFamily="2" charset="2"/>
              <a:buNone/>
            </a:pPr>
            <a:r>
              <a:rPr lang="en-US" altLang="en-US" sz="2000" b="1" i="1" dirty="0">
                <a:latin typeface="Times New Roman" panose="02020603050405020304" pitchFamily="18" charset="0"/>
                <a:cs typeface="Times New Roman" panose="02020603050405020304" pitchFamily="18" charset="0"/>
              </a:rPr>
              <a:t>The female reproductive system performs the functions-	</a:t>
            </a:r>
            <a:endParaRPr lang="en-US" altLang="en-US" sz="2000" dirty="0">
              <a:latin typeface="Times New Roman" panose="02020603050405020304" pitchFamily="18" charset="0"/>
              <a:cs typeface="Times New Roman" panose="02020603050405020304" pitchFamily="18" charset="0"/>
            </a:endParaRPr>
          </a:p>
          <a:p>
            <a:pPr eaLnBrk="1" hangingPunct="1">
              <a:lnSpc>
                <a:spcPct val="15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i</a:t>
            </a:r>
            <a:r>
              <a:rPr lang="en-US" altLang="en-US" sz="2000" dirty="0">
                <a:latin typeface="Times New Roman" panose="02020603050405020304" pitchFamily="18" charset="0"/>
                <a:cs typeface="Times New Roman" panose="02020603050405020304" pitchFamily="18" charset="0"/>
              </a:rPr>
              <a:t>) 	production of female sex cells in the ovaries</a:t>
            </a:r>
          </a:p>
          <a:p>
            <a:pPr eaLnBrk="1" hangingPunct="1">
              <a:lnSpc>
                <a:spcPct val="15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	(ii)	reception of sperm cells from the male, and to transport the sperm </a:t>
            </a:r>
            <a:r>
              <a:rPr lang="en-US" altLang="en-US" sz="2000" dirty="0" smtClean="0">
                <a:latin typeface="Times New Roman" panose="02020603050405020304" pitchFamily="18" charset="0"/>
                <a:cs typeface="Times New Roman" panose="02020603050405020304" pitchFamily="18" charset="0"/>
              </a:rPr>
              <a:t>cells </a:t>
            </a:r>
            <a:r>
              <a:rPr lang="en-US" altLang="en-US" sz="2000" dirty="0">
                <a:latin typeface="Times New Roman" panose="02020603050405020304" pitchFamily="18" charset="0"/>
                <a:cs typeface="Times New Roman" panose="02020603050405020304" pitchFamily="18" charset="0"/>
              </a:rPr>
              <a:t>to the site of fertilization</a:t>
            </a:r>
          </a:p>
          <a:p>
            <a:pPr eaLnBrk="1" hangingPunct="1">
              <a:lnSpc>
                <a:spcPct val="15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	(iii)	nurturing the development of and providing nutrients for the fetus via placenta and infant as milk</a:t>
            </a:r>
          </a:p>
          <a:p>
            <a:pPr eaLnBrk="1" hangingPunct="1">
              <a:lnSpc>
                <a:spcPct val="15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	(iv)	production of female sex hormone that   control  </a:t>
            </a:r>
            <a:r>
              <a:rPr lang="en-US" altLang="en-US" sz="2000" dirty="0" smtClean="0">
                <a:latin typeface="Times New Roman" panose="02020603050405020304" pitchFamily="18" charset="0"/>
                <a:cs typeface="Times New Roman" panose="02020603050405020304" pitchFamily="18" charset="0"/>
              </a:rPr>
              <a:t>and   </a:t>
            </a:r>
            <a:r>
              <a:rPr lang="en-US" altLang="en-US" sz="2000" dirty="0">
                <a:latin typeface="Times New Roman" panose="02020603050405020304" pitchFamily="18" charset="0"/>
                <a:cs typeface="Times New Roman" panose="02020603050405020304" pitchFamily="18" charset="0"/>
              </a:rPr>
              <a:t>develop   </a:t>
            </a:r>
            <a:r>
              <a:rPr lang="en-US" altLang="en-US" sz="2000" dirty="0" smtClean="0">
                <a:latin typeface="Times New Roman" panose="02020603050405020304" pitchFamily="18" charset="0"/>
                <a:cs typeface="Times New Roman" panose="02020603050405020304" pitchFamily="18" charset="0"/>
              </a:rPr>
              <a:t>the female </a:t>
            </a:r>
            <a:r>
              <a:rPr lang="en-US" altLang="en-US" sz="2000" dirty="0">
                <a:latin typeface="Times New Roman" panose="02020603050405020304" pitchFamily="18" charset="0"/>
                <a:cs typeface="Times New Roman" panose="02020603050405020304" pitchFamily="18" charset="0"/>
              </a:rPr>
              <a:t>reproductive system &amp; behavior and female body.</a:t>
            </a:r>
          </a:p>
        </p:txBody>
      </p:sp>
    </p:spTree>
    <p:extLst>
      <p:ext uri="{BB962C8B-B14F-4D97-AF65-F5344CB8AC3E}">
        <p14:creationId xmlns="" xmlns:p14="http://schemas.microsoft.com/office/powerpoint/2010/main" val="3777291499"/>
      </p:ext>
    </p:extLst>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2514600" y="762001"/>
            <a:ext cx="3962400" cy="334963"/>
          </a:xfrm>
        </p:spPr>
        <p:txBody>
          <a:bodyPr>
            <a:normAutofit fontScale="90000"/>
          </a:bodyPr>
          <a:lstStyle/>
          <a:p>
            <a:r>
              <a:rPr lang="en-US" altLang="en-US" sz="2000">
                <a:latin typeface="Arial" panose="020B0604020202020204" pitchFamily="34" charset="0"/>
                <a:cs typeface="Arial" panose="020B0604020202020204" pitchFamily="34" charset="0"/>
              </a:rPr>
              <a:t>Human Reproductive System </a:t>
            </a:r>
          </a:p>
        </p:txBody>
      </p:sp>
      <p:pic>
        <p:nvPicPr>
          <p:cNvPr id="7171"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tretch>
            <a:fillRect/>
          </a:stretch>
        </p:blipFill>
        <p:spPr>
          <a:xfrm>
            <a:off x="692331" y="1907177"/>
            <a:ext cx="10489475" cy="3558585"/>
          </a:xfrm>
          <a:noFill/>
        </p:spPr>
      </p:pic>
    </p:spTree>
    <p:extLst>
      <p:ext uri="{BB962C8B-B14F-4D97-AF65-F5344CB8AC3E}">
        <p14:creationId xmlns="" xmlns:p14="http://schemas.microsoft.com/office/powerpoint/2010/main" val="3260534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81200" y="381000"/>
            <a:ext cx="8229600" cy="533400"/>
          </a:xfrm>
        </p:spPr>
        <p:txBody>
          <a:bodyPr/>
          <a:lstStyle/>
          <a:p>
            <a:pPr eaLnBrk="1" hangingPunct="1"/>
            <a:r>
              <a:rPr lang="en-US" altLang="en-US" sz="2000" b="1" dirty="0">
                <a:solidFill>
                  <a:srgbClr val="0070C0"/>
                </a:solidFill>
                <a:latin typeface="Times New Roman" panose="02020603050405020304" pitchFamily="18" charset="0"/>
                <a:cs typeface="Times New Roman" panose="02020603050405020304" pitchFamily="18" charset="0"/>
              </a:rPr>
              <a:t>SEX DETERMINATION: ROLE OF SEX CHROMOSOMES</a:t>
            </a:r>
            <a:endParaRPr lang="en-US" altLang="en-US" sz="2000" dirty="0">
              <a:solidFill>
                <a:srgbClr val="0070C0"/>
              </a:solidFill>
              <a:latin typeface="Times New Roman" panose="02020603050405020304" pitchFamily="18" charset="0"/>
              <a:cs typeface="Times New Roman" panose="02020603050405020304" pitchFamily="18" charset="0"/>
            </a:endParaRPr>
          </a:p>
        </p:txBody>
      </p:sp>
      <p:sp>
        <p:nvSpPr>
          <p:cNvPr id="8195" name="Content Placeholder 3"/>
          <p:cNvSpPr>
            <a:spLocks noGrp="1"/>
          </p:cNvSpPr>
          <p:nvPr>
            <p:ph sz="quarter" idx="1"/>
          </p:nvPr>
        </p:nvSpPr>
        <p:spPr>
          <a:xfrm>
            <a:off x="1004454" y="627017"/>
            <a:ext cx="10453255" cy="5546073"/>
          </a:xfrm>
        </p:spPr>
        <p:txBody>
          <a:bodyPr>
            <a:noAutofit/>
          </a:bodyPr>
          <a:lstStyle/>
          <a:p>
            <a:pPr eaLnBrk="1" hangingPunct="1">
              <a:lnSpc>
                <a:spcPct val="110000"/>
              </a:lnSpc>
              <a:buFont typeface="Wingdings" panose="05000000000000000000" pitchFamily="2" charset="2"/>
              <a:buNone/>
            </a:pPr>
            <a:endParaRPr lang="en-US" altLang="en-US" sz="2000" dirty="0">
              <a:latin typeface="Times New Roman" panose="02020603050405020304" pitchFamily="18" charset="0"/>
              <a:cs typeface="Times New Roman" panose="02020603050405020304" pitchFamily="18" charset="0"/>
            </a:endParaRPr>
          </a:p>
          <a:p>
            <a:pPr eaLnBrk="1" hangingPunct="1">
              <a:lnSpc>
                <a:spcPct val="11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Male or female sex is determined upon fertilization of an ovum by a sperm cell containing an X or a Y chromosome.</a:t>
            </a:r>
          </a:p>
          <a:p>
            <a:pPr eaLnBrk="1" hangingPunct="1">
              <a:lnSpc>
                <a:spcPct val="11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Human cells have  23 pairs of chromosomes- 22 pairs of autosomes and 1 pair sex chromosomes. </a:t>
            </a:r>
          </a:p>
          <a:p>
            <a:pPr eaLnBrk="1" hangingPunct="1">
              <a:lnSpc>
                <a:spcPct val="11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A sex chromosome may be either a large X-chromosomes or a small Y-chromosome. </a:t>
            </a:r>
          </a:p>
          <a:p>
            <a:pPr eaLnBrk="1" hangingPunct="1">
              <a:lnSpc>
                <a:spcPct val="110000"/>
              </a:lnSpc>
              <a:buFont typeface="Wingdings" panose="05000000000000000000" pitchFamily="2" charset="2"/>
              <a:buNone/>
            </a:pPr>
            <a:endParaRPr lang="en-US" altLang="en-US" sz="2000" dirty="0">
              <a:latin typeface="Times New Roman" panose="02020603050405020304" pitchFamily="18" charset="0"/>
              <a:cs typeface="Times New Roman" panose="02020603050405020304" pitchFamily="18" charset="0"/>
            </a:endParaRPr>
          </a:p>
          <a:p>
            <a:pPr eaLnBrk="1" hangingPunct="1">
              <a:lnSpc>
                <a:spcPct val="11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An ova/egg contains an X-chromosome, </a:t>
            </a:r>
            <a:r>
              <a:rPr lang="en-US" altLang="en-US" sz="2000" dirty="0" smtClean="0">
                <a:latin typeface="Times New Roman" panose="02020603050405020304" pitchFamily="18" charset="0"/>
                <a:cs typeface="Times New Roman" panose="02020603050405020304" pitchFamily="18" charset="0"/>
              </a:rPr>
              <a:t>but </a:t>
            </a:r>
            <a:r>
              <a:rPr lang="en-US" altLang="en-US" sz="2000" dirty="0">
                <a:latin typeface="Times New Roman" panose="02020603050405020304" pitchFamily="18" charset="0"/>
                <a:cs typeface="Times New Roman" panose="02020603050405020304" pitchFamily="18" charset="0"/>
              </a:rPr>
              <a:t>half of male sperm carry an X-chromosome and </a:t>
            </a:r>
            <a:r>
              <a:rPr lang="en-US" altLang="en-US" sz="2000" dirty="0" smtClean="0">
                <a:latin typeface="Times New Roman" panose="02020603050405020304" pitchFamily="18" charset="0"/>
                <a:cs typeface="Times New Roman" panose="02020603050405020304" pitchFamily="18" charset="0"/>
              </a:rPr>
              <a:t>other </a:t>
            </a:r>
            <a:r>
              <a:rPr lang="en-US" altLang="en-US" sz="2000" dirty="0">
                <a:latin typeface="Times New Roman" panose="02020603050405020304" pitchFamily="18" charset="0"/>
                <a:cs typeface="Times New Roman" panose="02020603050405020304" pitchFamily="18" charset="0"/>
              </a:rPr>
              <a:t>half carry a Y chromosome.</a:t>
            </a:r>
          </a:p>
          <a:p>
            <a:pPr eaLnBrk="1" hangingPunct="1">
              <a:lnSpc>
                <a:spcPct val="110000"/>
              </a:lnSpc>
              <a:buFont typeface="Wingdings" panose="05000000000000000000" pitchFamily="2" charset="2"/>
              <a:buNone/>
            </a:pPr>
            <a:endParaRPr lang="en-US" altLang="en-US" sz="2000" dirty="0">
              <a:latin typeface="Times New Roman" panose="02020603050405020304" pitchFamily="18" charset="0"/>
              <a:cs typeface="Times New Roman" panose="02020603050405020304" pitchFamily="18" charset="0"/>
            </a:endParaRPr>
          </a:p>
          <a:p>
            <a:pPr eaLnBrk="1" hangingPunct="1">
              <a:lnSpc>
                <a:spcPct val="11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Therefore, If an ovum is fertilized with an X-chromosome bearing sperm, it produces an XX zygote that gives a female baby. </a:t>
            </a:r>
          </a:p>
          <a:p>
            <a:pPr eaLnBrk="1" hangingPunct="1">
              <a:lnSpc>
                <a:spcPct val="110000"/>
              </a:lnSpc>
              <a:buFont typeface="Wingdings" panose="05000000000000000000" pitchFamily="2" charset="2"/>
              <a:buNone/>
            </a:pPr>
            <a:r>
              <a:rPr lang="en-US" altLang="en-US" sz="2000" dirty="0">
                <a:latin typeface="Times New Roman" panose="02020603050405020304" pitchFamily="18" charset="0"/>
                <a:cs typeface="Times New Roman" panose="02020603050405020304" pitchFamily="18" charset="0"/>
              </a:rPr>
              <a:t>If is fertilized with a Y-chromosome bearing sperm, it gives an XY zygote that a male baby.</a:t>
            </a:r>
          </a:p>
        </p:txBody>
      </p:sp>
    </p:spTree>
    <p:extLst>
      <p:ext uri="{BB962C8B-B14F-4D97-AF65-F5344CB8AC3E}">
        <p14:creationId xmlns="" xmlns:p14="http://schemas.microsoft.com/office/powerpoint/2010/main" val="2416112992"/>
      </p:ext>
    </p:extLst>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691" y="609600"/>
            <a:ext cx="10903528" cy="457200"/>
          </a:xfrm>
        </p:spPr>
        <p:txBody>
          <a:bodyPr rtlCol="0">
            <a:noAutofit/>
          </a:bodyPr>
          <a:lstStyle/>
          <a:p>
            <a:pPr>
              <a:lnSpc>
                <a:spcPct val="150000"/>
              </a:lnSpc>
              <a:defRPr/>
            </a:pPr>
            <a:r>
              <a:rPr lang="en-US" sz="2000" b="1" dirty="0">
                <a:solidFill>
                  <a:srgbClr val="0070C0"/>
                </a:solidFill>
                <a:latin typeface="Times New Roman" panose="02020603050405020304" pitchFamily="18" charset="0"/>
                <a:cs typeface="Times New Roman" panose="02020603050405020304" pitchFamily="18" charset="0"/>
              </a:rPr>
              <a:t>DEVELOPMENT OF SEX ORGANS (Hormones and sex differentiation)</a:t>
            </a:r>
            <a:endParaRPr lang="en-US" sz="2000" dirty="0">
              <a:solidFill>
                <a:srgbClr val="0070C0"/>
              </a:solidFill>
              <a:latin typeface="Times New Roman" panose="02020603050405020304" pitchFamily="18" charset="0"/>
              <a:cs typeface="Times New Roman" panose="02020603050405020304" pitchFamily="18" charset="0"/>
            </a:endParaRPr>
          </a:p>
        </p:txBody>
      </p:sp>
      <p:sp>
        <p:nvSpPr>
          <p:cNvPr id="13315" name="Content Placeholder 3"/>
          <p:cNvSpPr>
            <a:spLocks noGrp="1"/>
          </p:cNvSpPr>
          <p:nvPr>
            <p:ph sz="quarter" idx="1"/>
          </p:nvPr>
        </p:nvSpPr>
        <p:spPr>
          <a:xfrm>
            <a:off x="720436" y="609600"/>
            <a:ext cx="10903528" cy="5867400"/>
          </a:xfrm>
        </p:spPr>
        <p:txBody>
          <a:bodyPr rtlCol="0">
            <a:noAutofit/>
          </a:bodyPr>
          <a:lstStyle/>
          <a:p>
            <a:pPr algn="just">
              <a:lnSpc>
                <a:spcPct val="150000"/>
              </a:lnSpc>
              <a:buNone/>
              <a:defRPr/>
            </a:pPr>
            <a:endParaRPr lang="en-US" sz="2000" dirty="0">
              <a:latin typeface="Times New Roman" panose="02020603050405020304" pitchFamily="18" charset="0"/>
              <a:cs typeface="Times New Roman" panose="02020603050405020304" pitchFamily="18" charset="0"/>
            </a:endParaRPr>
          </a:p>
          <a:p>
            <a:pPr algn="just">
              <a:lnSpc>
                <a:spcPct val="150000"/>
              </a:lnSpc>
              <a:buNone/>
              <a:defRPr/>
            </a:pPr>
            <a:r>
              <a:rPr lang="en-US" sz="2000" dirty="0">
                <a:latin typeface="Times New Roman" panose="02020603050405020304" pitchFamily="18" charset="0"/>
                <a:cs typeface="Times New Roman" panose="02020603050405020304" pitchFamily="18" charset="0"/>
              </a:rPr>
              <a:t>A fetus is sexually undifferentiated, or 'noncommittal' as to which sex it will be.</a:t>
            </a:r>
          </a:p>
          <a:p>
            <a:pPr algn="just">
              <a:buNone/>
              <a:defRPr/>
            </a:pPr>
            <a:r>
              <a:rPr lang="en-US" sz="2000" b="1" dirty="0">
                <a:latin typeface="Times New Roman" panose="02020603050405020304" pitchFamily="18" charset="0"/>
                <a:cs typeface="Times New Roman" panose="02020603050405020304" pitchFamily="18" charset="0"/>
              </a:rPr>
              <a:t>Gonads (</a:t>
            </a:r>
            <a:r>
              <a:rPr lang="en-US" sz="2000" dirty="0">
                <a:latin typeface="Times New Roman" panose="02020603050405020304" pitchFamily="18" charset="0"/>
                <a:cs typeface="Times New Roman" panose="02020603050405020304" pitchFamily="18" charset="0"/>
              </a:rPr>
              <a:t>the primary reproductive organs- </a:t>
            </a:r>
            <a:r>
              <a:rPr lang="en-US" sz="2000" b="1" i="1" dirty="0">
                <a:latin typeface="Times New Roman" panose="02020603050405020304" pitchFamily="18" charset="0"/>
                <a:cs typeface="Times New Roman" panose="02020603050405020304" pitchFamily="18" charset="0"/>
              </a:rPr>
              <a:t>ovaries and testes) </a:t>
            </a:r>
            <a:r>
              <a:rPr lang="en-US" sz="2000" dirty="0">
                <a:latin typeface="Times New Roman" panose="02020603050405020304" pitchFamily="18" charset="0"/>
                <a:cs typeface="Times New Roman" panose="02020603050405020304" pitchFamily="18" charset="0"/>
              </a:rPr>
              <a:t>begin to develop at 5 to 6 weeks as gonadal ridges near the kidneys. Two ducts adjacent to gonadal ridges are: </a:t>
            </a:r>
          </a:p>
          <a:p>
            <a:pPr algn="just">
              <a:buNone/>
              <a:defRPr/>
            </a:pP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mesophrenic</a:t>
            </a:r>
            <a:r>
              <a:rPr lang="en-US" sz="2000" b="1" i="1" dirty="0">
                <a:latin typeface="Times New Roman" panose="02020603050405020304" pitchFamily="18" charset="0"/>
                <a:cs typeface="Times New Roman" panose="02020603050405020304" pitchFamily="18" charset="0"/>
              </a:rPr>
              <a:t> ducts (</a:t>
            </a:r>
            <a:r>
              <a:rPr lang="en-US" sz="2000" b="1" i="1" dirty="0" err="1">
                <a:latin typeface="Times New Roman" panose="02020603050405020304" pitchFamily="18" charset="0"/>
                <a:cs typeface="Times New Roman" panose="02020603050405020304" pitchFamily="18" charset="0"/>
              </a:rPr>
              <a:t>wolffian</a:t>
            </a:r>
            <a:r>
              <a:rPr lang="en-US" sz="2000" b="1" i="1" dirty="0">
                <a:latin typeface="Times New Roman" panose="02020603050405020304" pitchFamily="18" charset="0"/>
                <a:cs typeface="Times New Roman" panose="02020603050405020304" pitchFamily="18" charset="0"/>
              </a:rPr>
              <a:t> ducts) </a:t>
            </a:r>
            <a:r>
              <a:rPr lang="en-US" sz="2000" i="1" dirty="0">
                <a:latin typeface="Times New Roman" panose="02020603050405020304" pitchFamily="18" charset="0"/>
                <a:cs typeface="Times New Roman" panose="02020603050405020304" pitchFamily="18" charset="0"/>
              </a:rPr>
              <a:t>and </a:t>
            </a:r>
          </a:p>
          <a:p>
            <a:pPr algn="just">
              <a:buNone/>
              <a:defRPr/>
            </a:pP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paramesophrenic</a:t>
            </a:r>
            <a:r>
              <a:rPr lang="en-US" sz="2000" b="1" i="1" dirty="0">
                <a:latin typeface="Times New Roman" panose="02020603050405020304" pitchFamily="18" charset="0"/>
                <a:cs typeface="Times New Roman" panose="02020603050405020304" pitchFamily="18" charset="0"/>
              </a:rPr>
              <a:t> ducts (</a:t>
            </a:r>
            <a:r>
              <a:rPr lang="en-US" sz="2000" b="1" i="1" dirty="0" err="1">
                <a:latin typeface="Times New Roman" panose="02020603050405020304" pitchFamily="18" charset="0"/>
                <a:cs typeface="Times New Roman" panose="02020603050405020304" pitchFamily="18" charset="0"/>
              </a:rPr>
              <a:t>mullerian</a:t>
            </a:r>
            <a:r>
              <a:rPr lang="en-US" sz="2000" b="1" i="1" dirty="0">
                <a:latin typeface="Times New Roman" panose="02020603050405020304" pitchFamily="18" charset="0"/>
                <a:cs typeface="Times New Roman" panose="02020603050405020304" pitchFamily="18" charset="0"/>
              </a:rPr>
              <a:t> ducts)</a:t>
            </a:r>
          </a:p>
          <a:p>
            <a:pPr algn="just">
              <a:buNone/>
              <a:defRPr/>
            </a:pPr>
            <a:endParaRPr lang="en-US" sz="2000" dirty="0">
              <a:latin typeface="Times New Roman" panose="02020603050405020304" pitchFamily="18" charset="0"/>
              <a:cs typeface="Times New Roman" panose="02020603050405020304" pitchFamily="18" charset="0"/>
            </a:endParaRPr>
          </a:p>
          <a:p>
            <a:pPr algn="just">
              <a:buNone/>
              <a:defRPr/>
            </a:pPr>
            <a:r>
              <a:rPr lang="en-US" sz="2000" dirty="0">
                <a:latin typeface="Times New Roman" panose="02020603050405020304" pitchFamily="18" charset="0"/>
                <a:cs typeface="Times New Roman" panose="02020603050405020304" pitchFamily="18" charset="0"/>
              </a:rPr>
              <a:t>In male, </a:t>
            </a:r>
            <a:r>
              <a:rPr lang="en-US" sz="2000" dirty="0" err="1">
                <a:latin typeface="Times New Roman" panose="02020603050405020304" pitchFamily="18" charset="0"/>
                <a:cs typeface="Times New Roman" panose="02020603050405020304" pitchFamily="18" charset="0"/>
              </a:rPr>
              <a:t>mesophrenic</a:t>
            </a:r>
            <a:r>
              <a:rPr lang="en-US" sz="2000" dirty="0">
                <a:latin typeface="Times New Roman" panose="02020603050405020304" pitchFamily="18" charset="0"/>
                <a:cs typeface="Times New Roman" panose="02020603050405020304" pitchFamily="18" charset="0"/>
              </a:rPr>
              <a:t> ducts develop into the male reproductive tract &amp; the para-</a:t>
            </a:r>
            <a:r>
              <a:rPr lang="en-US" sz="2000" dirty="0" err="1">
                <a:latin typeface="Times New Roman" panose="02020603050405020304" pitchFamily="18" charset="0"/>
                <a:cs typeface="Times New Roman" panose="02020603050405020304" pitchFamily="18" charset="0"/>
              </a:rPr>
              <a:t>mesophrenic</a:t>
            </a:r>
            <a:r>
              <a:rPr lang="en-US" sz="2000" dirty="0">
                <a:latin typeface="Times New Roman" panose="02020603050405020304" pitchFamily="18" charset="0"/>
                <a:cs typeface="Times New Roman" panose="02020603050405020304" pitchFamily="18" charset="0"/>
              </a:rPr>
              <a:t> ducts degenerate. In female, it is opposite. It is because of  	</a:t>
            </a:r>
          </a:p>
          <a:p>
            <a:pPr marL="1312863" indent="-398463" algn="just">
              <a:buNone/>
              <a:defRPr/>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first, the Y-chromosome has a gene for testis determining 	factor (TDF), which codes for hormone receptor in the embryonic gonad (testes), and </a:t>
            </a:r>
          </a:p>
          <a:p>
            <a:pPr marL="1312863" indent="-398463" algn="just">
              <a:buNone/>
              <a:defRPr/>
            </a:pPr>
            <a:r>
              <a:rPr lang="en-US" sz="2000" dirty="0">
                <a:latin typeface="Times New Roman" panose="02020603050405020304" pitchFamily="18" charset="0"/>
                <a:cs typeface="Times New Roman" panose="02020603050405020304" pitchFamily="18" charset="0"/>
              </a:rPr>
              <a:t>	(ii) 	second, the placenta (a disc of tissue that attach the fetus to mother's uterus) secretes a hormone called human chorionic gonadotropin (HCG). </a:t>
            </a:r>
          </a:p>
        </p:txBody>
      </p:sp>
    </p:spTree>
    <p:extLst>
      <p:ext uri="{BB962C8B-B14F-4D97-AF65-F5344CB8AC3E}">
        <p14:creationId xmlns="" xmlns:p14="http://schemas.microsoft.com/office/powerpoint/2010/main" val="1691181537"/>
      </p:ext>
    </p:extLst>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
          </p:nvPr>
        </p:nvSpPr>
        <p:spPr>
          <a:xfrm>
            <a:off x="1094509" y="831272"/>
            <a:ext cx="10404764" cy="5354782"/>
          </a:xfrm>
        </p:spPr>
        <p:txBody>
          <a:bodyPr rtlCol="0">
            <a:noAutofit/>
          </a:bodyPr>
          <a:lstStyle/>
          <a:p>
            <a:pPr>
              <a:lnSpc>
                <a:spcPct val="150000"/>
              </a:lnSpc>
              <a:buNone/>
              <a:defRPr/>
            </a:pPr>
            <a:r>
              <a:rPr lang="en-US" sz="2000" dirty="0">
                <a:latin typeface="Times New Roman" panose="02020603050405020304" pitchFamily="18" charset="0"/>
                <a:cs typeface="Times New Roman" panose="02020603050405020304" pitchFamily="18" charset="0"/>
              </a:rPr>
              <a:t>If the fetus is XX, </a:t>
            </a:r>
          </a:p>
          <a:p>
            <a:pPr>
              <a:lnSpc>
                <a:spcPct val="150000"/>
              </a:lnSpc>
              <a:buFont typeface="Arial" panose="020B0604020202020204" pitchFamily="34" charset="0"/>
              <a:buChar char="•"/>
              <a:defRPr/>
            </a:pPr>
            <a:r>
              <a:rPr lang="en-US" sz="2000" dirty="0">
                <a:latin typeface="Times New Roman" panose="02020603050405020304" pitchFamily="18" charset="0"/>
                <a:cs typeface="Times New Roman" panose="02020603050405020304" pitchFamily="18" charset="0"/>
              </a:rPr>
              <a:t>its gonad has no HCG receptors and does not respond to the hormone. </a:t>
            </a:r>
          </a:p>
          <a:p>
            <a:pPr>
              <a:lnSpc>
                <a:spcPct val="150000"/>
              </a:lnSpc>
              <a:buFont typeface="Arial" panose="020B0604020202020204" pitchFamily="34" charset="0"/>
              <a:buChar char="•"/>
              <a:defRPr/>
            </a:pPr>
            <a:r>
              <a:rPr lang="en-US" sz="2000" dirty="0">
                <a:latin typeface="Times New Roman" panose="02020603050405020304" pitchFamily="18" charset="0"/>
                <a:cs typeface="Times New Roman" panose="02020603050405020304" pitchFamily="18" charset="0"/>
              </a:rPr>
              <a:t>In such case, para-</a:t>
            </a:r>
            <a:r>
              <a:rPr lang="en-US" sz="2000" dirty="0" err="1">
                <a:latin typeface="Times New Roman" panose="02020603050405020304" pitchFamily="18" charset="0"/>
                <a:cs typeface="Times New Roman" panose="02020603050405020304" pitchFamily="18" charset="0"/>
              </a:rPr>
              <a:t>mesophrenic</a:t>
            </a:r>
            <a:r>
              <a:rPr lang="en-US" sz="2000" dirty="0">
                <a:latin typeface="Times New Roman" panose="02020603050405020304" pitchFamily="18" charset="0"/>
                <a:cs typeface="Times New Roman" panose="02020603050405020304" pitchFamily="18" charset="0"/>
              </a:rPr>
              <a:t> ducts develop into the female reproductive tract and the </a:t>
            </a:r>
            <a:r>
              <a:rPr lang="en-US" sz="2000" dirty="0" err="1">
                <a:latin typeface="Times New Roman" panose="02020603050405020304" pitchFamily="18" charset="0"/>
                <a:cs typeface="Times New Roman" panose="02020603050405020304" pitchFamily="18" charset="0"/>
              </a:rPr>
              <a:t>mesophrenic</a:t>
            </a:r>
            <a:r>
              <a:rPr lang="en-US" sz="2000" dirty="0">
                <a:latin typeface="Times New Roman" panose="02020603050405020304" pitchFamily="18" charset="0"/>
                <a:cs typeface="Times New Roman" panose="02020603050405020304" pitchFamily="18" charset="0"/>
              </a:rPr>
              <a:t> ducts degenerate</a:t>
            </a:r>
          </a:p>
          <a:p>
            <a:pPr marL="0" indent="0">
              <a:lnSpc>
                <a:spcPct val="150000"/>
              </a:lnSpc>
              <a:buNone/>
              <a:defRPr/>
            </a:pPr>
            <a:r>
              <a:rPr lang="en-US" sz="2000" dirty="0">
                <a:latin typeface="Times New Roman" panose="02020603050405020304" pitchFamily="18" charset="0"/>
                <a:cs typeface="Times New Roman" panose="02020603050405020304" pitchFamily="18" charset="0"/>
              </a:rPr>
              <a:t>If the fetus is XY, </a:t>
            </a:r>
          </a:p>
          <a:p>
            <a:pPr>
              <a:lnSpc>
                <a:spcPct val="150000"/>
              </a:lnSpc>
              <a:buFont typeface="Arial" panose="020B0604020202020204" pitchFamily="34" charset="0"/>
              <a:buChar char="•"/>
              <a:defRPr/>
            </a:pPr>
            <a:r>
              <a:rPr lang="en-US" sz="2000" dirty="0">
                <a:latin typeface="Times New Roman" panose="02020603050405020304" pitchFamily="18" charset="0"/>
                <a:cs typeface="Times New Roman" panose="02020603050405020304" pitchFamily="18" charset="0"/>
              </a:rPr>
              <a:t>its gonad has HCG receptors that respond to the hormone. </a:t>
            </a:r>
          </a:p>
          <a:p>
            <a:pPr>
              <a:lnSpc>
                <a:spcPct val="150000"/>
              </a:lnSpc>
              <a:buFont typeface="Arial" panose="020B0604020202020204" pitchFamily="34" charset="0"/>
              <a:buChar char="•"/>
              <a:defRPr/>
            </a:pPr>
            <a:r>
              <a:rPr lang="en-US" sz="2000" dirty="0">
                <a:latin typeface="Times New Roman" panose="02020603050405020304" pitchFamily="18" charset="0"/>
                <a:cs typeface="Times New Roman" panose="02020603050405020304" pitchFamily="18" charset="0"/>
              </a:rPr>
              <a:t>By 8 to 10 weeks, it begins to secretes </a:t>
            </a:r>
            <a:r>
              <a:rPr lang="en-US" sz="2000" b="1" dirty="0" err="1">
                <a:latin typeface="Times New Roman" panose="02020603050405020304" pitchFamily="18" charset="0"/>
                <a:cs typeface="Times New Roman" panose="02020603050405020304" pitchFamily="18" charset="0"/>
              </a:rPr>
              <a:t>mullaerian</a:t>
            </a:r>
            <a:r>
              <a:rPr lang="en-US" sz="2000" b="1" dirty="0">
                <a:latin typeface="Times New Roman" panose="02020603050405020304" pitchFamily="18" charset="0"/>
                <a:cs typeface="Times New Roman" panose="02020603050405020304" pitchFamily="18" charset="0"/>
              </a:rPr>
              <a:t>-inhibiting factor (MIF) </a:t>
            </a:r>
            <a:r>
              <a:rPr lang="en-US" sz="2000" dirty="0">
                <a:latin typeface="Times New Roman" panose="02020603050405020304" pitchFamily="18" charset="0"/>
                <a:cs typeface="Times New Roman" panose="02020603050405020304" pitchFamily="18" charset="0"/>
              </a:rPr>
              <a:t>and </a:t>
            </a:r>
            <a:r>
              <a:rPr lang="en-US" sz="2000" b="1" dirty="0">
                <a:latin typeface="Times New Roman" panose="02020603050405020304" pitchFamily="18" charset="0"/>
                <a:cs typeface="Times New Roman" panose="02020603050405020304" pitchFamily="18" charset="0"/>
              </a:rPr>
              <a:t>androgen </a:t>
            </a:r>
            <a:r>
              <a:rPr lang="en-US" sz="2000" dirty="0">
                <a:latin typeface="Times New Roman" panose="02020603050405020304" pitchFamily="18" charset="0"/>
                <a:cs typeface="Times New Roman" panose="02020603050405020304" pitchFamily="18" charset="0"/>
              </a:rPr>
              <a:t>(mainly testosterone and less </a:t>
            </a:r>
            <a:r>
              <a:rPr lang="en-US" sz="2000" dirty="0" err="1">
                <a:latin typeface="Times New Roman" panose="02020603050405020304" pitchFamily="18" charset="0"/>
                <a:cs typeface="Times New Roman" panose="02020603050405020304" pitchFamily="18" charset="0"/>
              </a:rPr>
              <a:t>dihydrortestosterone</a:t>
            </a:r>
            <a:r>
              <a:rPr lang="en-US" sz="2000" dirty="0">
                <a:latin typeface="Times New Roman" panose="02020603050405020304" pitchFamily="18" charset="0"/>
                <a:cs typeface="Times New Roman" panose="02020603050405020304" pitchFamily="18" charset="0"/>
              </a:rPr>
              <a:t>). </a:t>
            </a:r>
          </a:p>
          <a:p>
            <a:pPr>
              <a:lnSpc>
                <a:spcPct val="150000"/>
              </a:lnSpc>
              <a:buFont typeface="Arial" panose="020B0604020202020204" pitchFamily="34" charset="0"/>
              <a:buChar char="•"/>
              <a:defRPr/>
            </a:pPr>
            <a:r>
              <a:rPr lang="en-US" sz="2000" dirty="0">
                <a:latin typeface="Times New Roman" panose="02020603050405020304" pitchFamily="18" charset="0"/>
                <a:cs typeface="Times New Roman" panose="02020603050405020304" pitchFamily="18" charset="0"/>
              </a:rPr>
              <a:t>Androgens stimulate the </a:t>
            </a:r>
            <a:r>
              <a:rPr lang="en-US" sz="2000" dirty="0" err="1">
                <a:latin typeface="Times New Roman" panose="02020603050405020304" pitchFamily="18" charset="0"/>
                <a:cs typeface="Times New Roman" panose="02020603050405020304" pitchFamily="18" charset="0"/>
              </a:rPr>
              <a:t>mesophrenic</a:t>
            </a:r>
            <a:r>
              <a:rPr lang="en-US" sz="2000" dirty="0">
                <a:latin typeface="Times New Roman" panose="02020603050405020304" pitchFamily="18" charset="0"/>
                <a:cs typeface="Times New Roman" panose="02020603050405020304" pitchFamily="18" charset="0"/>
              </a:rPr>
              <a:t> duct to develop into male reproductive tract, while </a:t>
            </a:r>
            <a:r>
              <a:rPr lang="en-US" sz="2000" b="1" dirty="0">
                <a:latin typeface="Times New Roman" panose="02020603050405020304" pitchFamily="18" charset="0"/>
                <a:cs typeface="Times New Roman" panose="02020603050405020304" pitchFamily="18" charset="0"/>
              </a:rPr>
              <a:t>MIF </a:t>
            </a:r>
            <a:r>
              <a:rPr lang="en-US" sz="2000" dirty="0">
                <a:latin typeface="Times New Roman" panose="02020603050405020304" pitchFamily="18" charset="0"/>
                <a:cs typeface="Times New Roman" panose="02020603050405020304" pitchFamily="18" charset="0"/>
              </a:rPr>
              <a:t>causes the </a:t>
            </a:r>
            <a:r>
              <a:rPr lang="en-US" sz="2000" dirty="0" err="1">
                <a:latin typeface="Times New Roman" panose="02020603050405020304" pitchFamily="18" charset="0"/>
                <a:cs typeface="Times New Roman" panose="02020603050405020304" pitchFamily="18" charset="0"/>
              </a:rPr>
              <a:t>para-mesophrenic</a:t>
            </a:r>
            <a:r>
              <a:rPr lang="en-US" sz="2000" dirty="0">
                <a:latin typeface="Times New Roman" panose="02020603050405020304" pitchFamily="18" charset="0"/>
                <a:cs typeface="Times New Roman" panose="02020603050405020304" pitchFamily="18" charset="0"/>
              </a:rPr>
              <a:t> duct to regress, which is opposite in female.</a:t>
            </a:r>
          </a:p>
          <a:p>
            <a:pPr marL="231775" indent="0" algn="just">
              <a:lnSpc>
                <a:spcPct val="150000"/>
              </a:lnSpc>
              <a:buNone/>
              <a:defRP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477803"/>
      </p:ext>
    </p:extLst>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
          </p:nvPr>
        </p:nvSpPr>
        <p:spPr>
          <a:xfrm>
            <a:off x="997526" y="775855"/>
            <a:ext cx="10432473" cy="5964381"/>
          </a:xfrm>
        </p:spPr>
        <p:txBody>
          <a:bodyPr rtlCol="0">
            <a:noAutofit/>
          </a:bodyPr>
          <a:lstStyle/>
          <a:p>
            <a:pPr>
              <a:lnSpc>
                <a:spcPct val="150000"/>
              </a:lnSpc>
              <a:buNone/>
              <a:defRPr/>
            </a:pPr>
            <a:r>
              <a:rPr lang="en-US" sz="2000" dirty="0">
                <a:latin typeface="Times New Roman" panose="02020603050405020304" pitchFamily="18" charset="0"/>
                <a:cs typeface="Times New Roman" panose="02020603050405020304" pitchFamily="18" charset="0"/>
              </a:rPr>
              <a:t>In female embryo, the cortex of gonads becomes ovaries and </a:t>
            </a:r>
          </a:p>
          <a:p>
            <a:pPr>
              <a:lnSpc>
                <a:spcPct val="150000"/>
              </a:lnSpc>
              <a:buNone/>
              <a:defRPr/>
            </a:pPr>
            <a:r>
              <a:rPr lang="en-US" sz="2000" dirty="0">
                <a:latin typeface="Times New Roman" panose="02020603050405020304" pitchFamily="18" charset="0"/>
                <a:cs typeface="Times New Roman" panose="02020603050405020304" pitchFamily="18" charset="0"/>
              </a:rPr>
              <a:t>In male embryo, medulla of gonads becomes  the  testes.   </a:t>
            </a:r>
          </a:p>
          <a:p>
            <a:pPr>
              <a:lnSpc>
                <a:spcPct val="150000"/>
              </a:lnSpc>
              <a:buNone/>
              <a:defRPr/>
            </a:pPr>
            <a:r>
              <a:rPr lang="en-US" sz="2000" b="1" dirty="0">
                <a:latin typeface="Times New Roman" panose="02020603050405020304" pitchFamily="18" charset="0"/>
                <a:cs typeface="Times New Roman" panose="02020603050405020304" pitchFamily="18" charset="0"/>
              </a:rPr>
              <a:t>As   female   development   proceeds,   </a:t>
            </a:r>
            <a:r>
              <a:rPr lang="en-US" sz="2000" b="1" dirty="0" err="1">
                <a:latin typeface="Times New Roman" panose="02020603050405020304" pitchFamily="18" charset="0"/>
                <a:cs typeface="Times New Roman" panose="02020603050405020304" pitchFamily="18" charset="0"/>
              </a:rPr>
              <a:t>paramesophrenic</a:t>
            </a:r>
            <a:r>
              <a:rPr lang="en-US" sz="2000" b="1" dirty="0">
                <a:latin typeface="Times New Roman" panose="02020603050405020304" pitchFamily="18" charset="0"/>
                <a:cs typeface="Times New Roman" panose="02020603050405020304" pitchFamily="18" charset="0"/>
              </a:rPr>
              <a:t> ducts </a:t>
            </a:r>
            <a:r>
              <a:rPr lang="en-US" sz="2000" dirty="0">
                <a:latin typeface="Times New Roman" panose="02020603050405020304" pitchFamily="18" charset="0"/>
                <a:cs typeface="Times New Roman" panose="02020603050405020304" pitchFamily="18" charset="0"/>
              </a:rPr>
              <a:t>become uterine ducts which fuse in the middle to form the uterus and vagina.  </a:t>
            </a:r>
          </a:p>
          <a:p>
            <a:pPr>
              <a:lnSpc>
                <a:spcPct val="150000"/>
              </a:lnSpc>
              <a:buNone/>
              <a:defRPr/>
            </a:pPr>
            <a:r>
              <a:rPr lang="en-US" sz="2000" dirty="0">
                <a:latin typeface="Times New Roman" panose="02020603050405020304" pitchFamily="18" charset="0"/>
                <a:cs typeface="Times New Roman" panose="02020603050405020304" pitchFamily="18" charset="0"/>
              </a:rPr>
              <a:t>As male development proceeds, </a:t>
            </a:r>
            <a:r>
              <a:rPr lang="en-US" sz="2000" b="1" dirty="0" err="1">
                <a:latin typeface="Times New Roman" panose="02020603050405020304" pitchFamily="18" charset="0"/>
                <a:cs typeface="Times New Roman" panose="02020603050405020304" pitchFamily="18" charset="0"/>
              </a:rPr>
              <a:t>mesophrenic</a:t>
            </a:r>
            <a:r>
              <a:rPr lang="en-US" sz="2000" b="1" dirty="0">
                <a:latin typeface="Times New Roman" panose="02020603050405020304" pitchFamily="18" charset="0"/>
                <a:cs typeface="Times New Roman" panose="02020603050405020304" pitchFamily="18" charset="0"/>
              </a:rPr>
              <a:t> ducts </a:t>
            </a:r>
            <a:r>
              <a:rPr lang="en-US" sz="2000" dirty="0">
                <a:latin typeface="Times New Roman" panose="02020603050405020304" pitchFamily="18" charset="0"/>
                <a:cs typeface="Times New Roman" panose="02020603050405020304" pitchFamily="18" charset="0"/>
              </a:rPr>
              <a:t>become male genital ducts. </a:t>
            </a:r>
          </a:p>
          <a:p>
            <a:pPr>
              <a:lnSpc>
                <a:spcPct val="150000"/>
              </a:lnSpc>
              <a:buNone/>
              <a:defRPr/>
            </a:pPr>
            <a:endParaRPr lang="en-US" sz="2000" dirty="0">
              <a:latin typeface="Times New Roman" panose="02020603050405020304" pitchFamily="18" charset="0"/>
              <a:cs typeface="Times New Roman" panose="02020603050405020304" pitchFamily="18" charset="0"/>
            </a:endParaRPr>
          </a:p>
          <a:p>
            <a:pPr>
              <a:buNone/>
              <a:defRPr/>
            </a:pPr>
            <a:r>
              <a:rPr lang="en-US" sz="2000" dirty="0">
                <a:latin typeface="Times New Roman" panose="02020603050405020304" pitchFamily="18" charset="0"/>
                <a:cs typeface="Times New Roman" panose="02020603050405020304" pitchFamily="18" charset="0"/>
              </a:rPr>
              <a:t>Gonadotropin and Y chromosome causes testes development to secretes </a:t>
            </a:r>
            <a:r>
              <a:rPr lang="en-US" sz="2000" b="1" dirty="0">
                <a:latin typeface="Times New Roman" panose="02020603050405020304" pitchFamily="18" charset="0"/>
                <a:cs typeface="Times New Roman" panose="02020603050405020304" pitchFamily="18" charset="0"/>
              </a:rPr>
              <a:t>testosterone</a:t>
            </a:r>
            <a:r>
              <a:rPr lang="en-US" sz="2000" dirty="0">
                <a:latin typeface="Times New Roman" panose="02020603050405020304" pitchFamily="18" charset="0"/>
                <a:cs typeface="Times New Roman" panose="02020603050405020304" pitchFamily="18" charset="0"/>
              </a:rPr>
              <a:t>. </a:t>
            </a:r>
          </a:p>
          <a:p>
            <a:pPr>
              <a:lnSpc>
                <a:spcPct val="150000"/>
              </a:lnSpc>
              <a:buNone/>
              <a:defRPr/>
            </a:pPr>
            <a:r>
              <a:rPr lang="en-US" sz="2000" dirty="0">
                <a:latin typeface="Times New Roman" panose="02020603050405020304" pitchFamily="18" charset="0"/>
                <a:cs typeface="Times New Roman" panose="02020603050405020304" pitchFamily="18" charset="0"/>
              </a:rPr>
              <a:t>Female embryo </a:t>
            </a:r>
            <a:r>
              <a:rPr lang="en-US" sz="2000" b="1" dirty="0">
                <a:latin typeface="Times New Roman" panose="02020603050405020304" pitchFamily="18" charset="0"/>
                <a:cs typeface="Times New Roman" panose="02020603050405020304" pitchFamily="18" charset="0"/>
              </a:rPr>
              <a:t>without testosterone </a:t>
            </a:r>
            <a:r>
              <a:rPr lang="en-US" sz="2000" dirty="0">
                <a:latin typeface="Times New Roman" panose="02020603050405020304" pitchFamily="18" charset="0"/>
                <a:cs typeface="Times New Roman" panose="02020603050405020304" pitchFamily="18" charset="0"/>
              </a:rPr>
              <a:t>develops female ducts.</a:t>
            </a:r>
          </a:p>
          <a:p>
            <a:pPr marL="411480" indent="-6350" algn="just">
              <a:lnSpc>
                <a:spcPct val="150000"/>
              </a:lnSpc>
              <a:buNone/>
              <a:defRPr/>
            </a:pPr>
            <a:endParaRPr lang="en-US" sz="2000" dirty="0">
              <a:latin typeface="Times New Roman" panose="02020603050405020304" pitchFamily="18" charset="0"/>
              <a:cs typeface="Times New Roman" panose="02020603050405020304" pitchFamily="18" charset="0"/>
            </a:endParaRPr>
          </a:p>
          <a:p>
            <a:pPr marL="411480" indent="-6350" algn="just">
              <a:lnSpc>
                <a:spcPct val="150000"/>
              </a:lnSpc>
              <a:buNone/>
              <a:defRP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85777392"/>
      </p:ext>
    </p:extLst>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540101" y="649488"/>
            <a:ext cx="9601196" cy="537575"/>
          </a:xfrm>
        </p:spPr>
        <p:txBody>
          <a:bodyPr>
            <a:normAutofit fontScale="90000"/>
          </a:bodyPr>
          <a:lstStyle/>
          <a:p>
            <a:pPr algn="ctr"/>
            <a:r>
              <a:rPr lang="en-US" sz="4000" dirty="0"/>
              <a:t>Physiologic Anatomy of Male Sexual Organs</a:t>
            </a:r>
          </a:p>
        </p:txBody>
      </p:sp>
      <p:pic>
        <p:nvPicPr>
          <p:cNvPr id="5126" name="Picture 6" descr="Image61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18952" y="1030309"/>
            <a:ext cx="8534400" cy="51879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21458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295402" y="544250"/>
            <a:ext cx="9601196" cy="1303867"/>
          </a:xfrm>
        </p:spPr>
        <p:txBody>
          <a:bodyPr/>
          <a:lstStyle/>
          <a:p>
            <a:pPr algn="ctr" eaLnBrk="1" hangingPunct="1"/>
            <a:r>
              <a:rPr lang="en-US" sz="4000" dirty="0"/>
              <a:t>Reproductive System</a:t>
            </a:r>
          </a:p>
        </p:txBody>
      </p:sp>
      <p:sp>
        <p:nvSpPr>
          <p:cNvPr id="18435" name="Rectangle 3"/>
          <p:cNvSpPr>
            <a:spLocks noGrp="1" noChangeArrowheads="1"/>
          </p:cNvSpPr>
          <p:nvPr>
            <p:ph idx="1"/>
          </p:nvPr>
        </p:nvSpPr>
        <p:spPr>
          <a:xfrm>
            <a:off x="1286814" y="1957589"/>
            <a:ext cx="8458200" cy="3581400"/>
          </a:xfrm>
        </p:spPr>
        <p:txBody>
          <a:bodyPr/>
          <a:lstStyle/>
          <a:p>
            <a:pPr marL="0" indent="0">
              <a:buNone/>
            </a:pPr>
            <a:r>
              <a:rPr lang="en-US" dirty="0" smtClean="0"/>
              <a:t>Four processes execute the function of the reproductive system</a:t>
            </a:r>
          </a:p>
          <a:p>
            <a:pPr marL="971550" lvl="1" indent="-514350">
              <a:lnSpc>
                <a:spcPct val="105000"/>
              </a:lnSpc>
              <a:spcBef>
                <a:spcPct val="50000"/>
              </a:spcBef>
              <a:buFontTx/>
              <a:buAutoNum type="arabicPeriod"/>
            </a:pPr>
            <a:r>
              <a:rPr lang="en-US" dirty="0" smtClean="0"/>
              <a:t>Production of egg or sperm </a:t>
            </a:r>
          </a:p>
          <a:p>
            <a:pPr marL="971550" lvl="1" indent="-514350">
              <a:lnSpc>
                <a:spcPct val="105000"/>
              </a:lnSpc>
              <a:spcBef>
                <a:spcPct val="50000"/>
              </a:spcBef>
              <a:buFontTx/>
              <a:buAutoNum type="arabicPeriod"/>
            </a:pPr>
            <a:r>
              <a:rPr lang="en-US" dirty="0" smtClean="0"/>
              <a:t>Transport and maintenance of egg or sperm</a:t>
            </a:r>
          </a:p>
          <a:p>
            <a:pPr marL="971550" lvl="1" indent="-514350">
              <a:lnSpc>
                <a:spcPct val="105000"/>
              </a:lnSpc>
              <a:spcBef>
                <a:spcPct val="50000"/>
              </a:spcBef>
              <a:buFontTx/>
              <a:buAutoNum type="arabicPeriod"/>
            </a:pPr>
            <a:r>
              <a:rPr lang="en-US" dirty="0" smtClean="0"/>
              <a:t>Nurturing of the developing offspring</a:t>
            </a:r>
          </a:p>
          <a:p>
            <a:pPr marL="971550" lvl="1" indent="-514350">
              <a:lnSpc>
                <a:spcPct val="105000"/>
              </a:lnSpc>
              <a:spcBef>
                <a:spcPct val="50000"/>
              </a:spcBef>
              <a:buFontTx/>
              <a:buAutoNum type="arabicPeriod"/>
            </a:pPr>
            <a:r>
              <a:rPr lang="en-US" dirty="0" smtClean="0"/>
              <a:t>Secretion of male and female sex hormones</a:t>
            </a:r>
          </a:p>
        </p:txBody>
      </p:sp>
      <p:sp>
        <p:nvSpPr>
          <p:cNvPr id="4" name="Date Placeholder 3"/>
          <p:cNvSpPr>
            <a:spLocks noGrp="1"/>
          </p:cNvSpPr>
          <p:nvPr>
            <p:ph type="dt" sz="half" idx="4294967295"/>
          </p:nvPr>
        </p:nvSpPr>
        <p:spPr>
          <a:xfrm>
            <a:off x="8677501" y="5969000"/>
            <a:ext cx="1600200" cy="279400"/>
          </a:xfrm>
          <a:prstGeom prst="rect">
            <a:avLst/>
          </a:prstGeom>
        </p:spPr>
        <p:txBody>
          <a:bodyPr/>
          <a:lstStyle/>
          <a:p>
            <a:pPr>
              <a:defRPr/>
            </a:pPr>
            <a:fld id="{FB4EE21B-4BB2-49EB-953E-517988DF91C7}" type="datetime5">
              <a:rPr lang="en-US"/>
              <a:pPr>
                <a:defRPr/>
              </a:pPr>
              <a:t>26-Aug-19</a:t>
            </a:fld>
            <a:endParaRPr lang="en-US"/>
          </a:p>
        </p:txBody>
      </p:sp>
      <p:sp>
        <p:nvSpPr>
          <p:cNvPr id="6" name="Slide Number Placeholder 5"/>
          <p:cNvSpPr>
            <a:spLocks noGrp="1"/>
          </p:cNvSpPr>
          <p:nvPr>
            <p:ph type="sldNum" sz="quarter" idx="4294967295"/>
          </p:nvPr>
        </p:nvSpPr>
        <p:spPr>
          <a:xfrm>
            <a:off x="10353901" y="5969000"/>
            <a:ext cx="542697" cy="279400"/>
          </a:xfrm>
          <a:prstGeom prst="rect">
            <a:avLst/>
          </a:prstGeo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2555078-6624-4C34-B3A8-2E31413D6B67}" type="slidenum">
              <a:rPr lang="en-US">
                <a:solidFill>
                  <a:srgbClr val="045C75"/>
                </a:solidFill>
              </a:rPr>
              <a:pPr eaLnBrk="1" hangingPunct="1"/>
              <a:t>13</a:t>
            </a:fld>
            <a:endParaRPr lang="en-US">
              <a:solidFill>
                <a:srgbClr val="045C75"/>
              </a:solidFill>
            </a:endParaRPr>
          </a:p>
        </p:txBody>
      </p:sp>
    </p:spTree>
    <p:extLst>
      <p:ext uri="{BB962C8B-B14F-4D97-AF65-F5344CB8AC3E}">
        <p14:creationId xmlns="" xmlns:p14="http://schemas.microsoft.com/office/powerpoint/2010/main" val="177042441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fade">
                                      <p:cBhvr>
                                        <p:cTn id="7" dur="1000"/>
                                        <p:tgtEl>
                                          <p:spTgt spid="1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8" fill="hold"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slide(fromLeft)">
                                      <p:cBhvr>
                                        <p:cTn id="12" dur="500"/>
                                        <p:tgtEl>
                                          <p:spTgt spid="184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8" fill="hold" nodeType="clickEffect">
                                  <p:stCondLst>
                                    <p:cond delay="0"/>
                                  </p:stCondLst>
                                  <p:childTnLst>
                                    <p:set>
                                      <p:cBhvr>
                                        <p:cTn id="16" dur="1" fill="hold">
                                          <p:stCondLst>
                                            <p:cond delay="0"/>
                                          </p:stCondLst>
                                        </p:cTn>
                                        <p:tgtEl>
                                          <p:spTgt spid="18435">
                                            <p:txEl>
                                              <p:pRg st="2" end="2"/>
                                            </p:txEl>
                                          </p:spTgt>
                                        </p:tgtEl>
                                        <p:attrNameLst>
                                          <p:attrName>style.visibility</p:attrName>
                                        </p:attrNameLst>
                                      </p:cBhvr>
                                      <p:to>
                                        <p:strVal val="visible"/>
                                      </p:to>
                                    </p:set>
                                    <p:animEffect transition="in" filter="slide(fromLeft)">
                                      <p:cBhvr>
                                        <p:cTn id="17" dur="500"/>
                                        <p:tgtEl>
                                          <p:spTgt spid="184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8" fill="hold" nodeType="clickEffect">
                                  <p:stCondLst>
                                    <p:cond delay="0"/>
                                  </p:stCondLst>
                                  <p:childTnLst>
                                    <p:set>
                                      <p:cBhvr>
                                        <p:cTn id="21" dur="1" fill="hold">
                                          <p:stCondLst>
                                            <p:cond delay="0"/>
                                          </p:stCondLst>
                                        </p:cTn>
                                        <p:tgtEl>
                                          <p:spTgt spid="18435">
                                            <p:txEl>
                                              <p:pRg st="3" end="3"/>
                                            </p:txEl>
                                          </p:spTgt>
                                        </p:tgtEl>
                                        <p:attrNameLst>
                                          <p:attrName>style.visibility</p:attrName>
                                        </p:attrNameLst>
                                      </p:cBhvr>
                                      <p:to>
                                        <p:strVal val="visible"/>
                                      </p:to>
                                    </p:set>
                                    <p:animEffect transition="in" filter="slide(fromLeft)">
                                      <p:cBhvr>
                                        <p:cTn id="22" dur="500"/>
                                        <p:tgtEl>
                                          <p:spTgt spid="1843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8" fill="hold" nodeType="clickEffect">
                                  <p:stCondLst>
                                    <p:cond delay="0"/>
                                  </p:stCondLst>
                                  <p:childTnLst>
                                    <p:set>
                                      <p:cBhvr>
                                        <p:cTn id="26" dur="1" fill="hold">
                                          <p:stCondLst>
                                            <p:cond delay="0"/>
                                          </p:stCondLst>
                                        </p:cTn>
                                        <p:tgtEl>
                                          <p:spTgt spid="18435">
                                            <p:txEl>
                                              <p:pRg st="4" end="4"/>
                                            </p:txEl>
                                          </p:spTgt>
                                        </p:tgtEl>
                                        <p:attrNameLst>
                                          <p:attrName>style.visibility</p:attrName>
                                        </p:attrNameLst>
                                      </p:cBhvr>
                                      <p:to>
                                        <p:strVal val="visible"/>
                                      </p:to>
                                    </p:set>
                                    <p:animEffect transition="in" filter="slide(fromLeft)">
                                      <p:cBhvr>
                                        <p:cTn id="27" dur="500"/>
                                        <p:tgtEl>
                                          <p:spTgt spid="184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676400" y="847860"/>
            <a:ext cx="9067800" cy="715963"/>
          </a:xfrm>
        </p:spPr>
        <p:txBody>
          <a:bodyPr>
            <a:normAutofit fontScale="90000"/>
          </a:bodyPr>
          <a:lstStyle/>
          <a:p>
            <a:pPr eaLnBrk="1" hangingPunct="1">
              <a:lnSpc>
                <a:spcPct val="85000"/>
              </a:lnSpc>
            </a:pPr>
            <a:r>
              <a:rPr lang="en-US" sz="3400" dirty="0"/>
              <a:t>Anatomy of the Male Reproductive System</a:t>
            </a:r>
          </a:p>
        </p:txBody>
      </p:sp>
      <p:sp>
        <p:nvSpPr>
          <p:cNvPr id="5123" name="Rectangle 3"/>
          <p:cNvSpPr>
            <a:spLocks noGrp="1" noChangeArrowheads="1"/>
          </p:cNvSpPr>
          <p:nvPr>
            <p:ph idx="1"/>
          </p:nvPr>
        </p:nvSpPr>
        <p:spPr>
          <a:xfrm>
            <a:off x="1981200" y="1993900"/>
            <a:ext cx="8458200" cy="4864100"/>
          </a:xfrm>
        </p:spPr>
        <p:txBody>
          <a:bodyPr/>
          <a:lstStyle/>
          <a:p>
            <a:pPr eaLnBrk="1" hangingPunct="1"/>
            <a:r>
              <a:rPr lang="en-US" dirty="0" smtClean="0"/>
              <a:t>Testis</a:t>
            </a:r>
          </a:p>
          <a:p>
            <a:pPr eaLnBrk="1" hangingPunct="1"/>
            <a:r>
              <a:rPr lang="en-US" dirty="0" smtClean="0"/>
              <a:t>Scrotum</a:t>
            </a:r>
          </a:p>
          <a:p>
            <a:pPr eaLnBrk="1" hangingPunct="1"/>
            <a:r>
              <a:rPr lang="en-US" dirty="0" smtClean="0"/>
              <a:t>Penis</a:t>
            </a:r>
          </a:p>
          <a:p>
            <a:pPr eaLnBrk="1" hangingPunct="1"/>
            <a:r>
              <a:rPr lang="en-US" dirty="0" smtClean="0"/>
              <a:t>Seminal vesicles, prostate gland, bulbourethral glands</a:t>
            </a:r>
          </a:p>
          <a:p>
            <a:pPr eaLnBrk="1" hangingPunct="1"/>
            <a:r>
              <a:rPr lang="en-US" dirty="0" err="1" smtClean="0"/>
              <a:t>Epididymus</a:t>
            </a:r>
            <a:r>
              <a:rPr lang="en-US" dirty="0" smtClean="0"/>
              <a:t>, vas deferens, urethra</a:t>
            </a:r>
            <a:endParaRPr lang="en-US" sz="3600" dirty="0"/>
          </a:p>
        </p:txBody>
      </p:sp>
      <p:sp>
        <p:nvSpPr>
          <p:cNvPr id="4" name="Date Placeholder 3"/>
          <p:cNvSpPr>
            <a:spLocks noGrp="1"/>
          </p:cNvSpPr>
          <p:nvPr>
            <p:ph type="dt" sz="half" idx="4294967295"/>
          </p:nvPr>
        </p:nvSpPr>
        <p:spPr>
          <a:xfrm>
            <a:off x="8677501" y="5969000"/>
            <a:ext cx="1600200" cy="279400"/>
          </a:xfrm>
          <a:prstGeom prst="rect">
            <a:avLst/>
          </a:prstGeom>
        </p:spPr>
        <p:txBody>
          <a:bodyPr/>
          <a:lstStyle/>
          <a:p>
            <a:pPr>
              <a:defRPr/>
            </a:pPr>
            <a:fld id="{C946B852-A1D3-4227-A63C-16DD92B1F78B}" type="datetime5">
              <a:rPr lang="en-US"/>
              <a:pPr>
                <a:defRPr/>
              </a:pPr>
              <a:t>26-Aug-19</a:t>
            </a:fld>
            <a:endParaRPr lang="en-US"/>
          </a:p>
        </p:txBody>
      </p:sp>
      <p:sp>
        <p:nvSpPr>
          <p:cNvPr id="6" name="Slide Number Placeholder 5"/>
          <p:cNvSpPr>
            <a:spLocks noGrp="1"/>
          </p:cNvSpPr>
          <p:nvPr>
            <p:ph type="sldNum" sz="quarter" idx="4294967295"/>
          </p:nvPr>
        </p:nvSpPr>
        <p:spPr>
          <a:xfrm>
            <a:off x="10353901" y="5969000"/>
            <a:ext cx="542697" cy="279400"/>
          </a:xfrm>
          <a:prstGeom prst="rect">
            <a:avLst/>
          </a:prstGeo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DA06C18-1B0E-4148-ADC8-8DDB74C82289}" type="slidenum">
              <a:rPr lang="en-US">
                <a:solidFill>
                  <a:srgbClr val="045C75"/>
                </a:solidFill>
              </a:rPr>
              <a:pPr eaLnBrk="1" hangingPunct="1"/>
              <a:t>14</a:t>
            </a:fld>
            <a:endParaRPr lang="en-US">
              <a:solidFill>
                <a:srgbClr val="045C75"/>
              </a:solidFill>
            </a:endParaRPr>
          </a:p>
        </p:txBody>
      </p:sp>
    </p:spTree>
    <p:extLst>
      <p:ext uri="{BB962C8B-B14F-4D97-AF65-F5344CB8AC3E}">
        <p14:creationId xmlns="" xmlns:p14="http://schemas.microsoft.com/office/powerpoint/2010/main" val="3143620745"/>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slide(fromLeft)">
                                      <p:cBhvr>
                                        <p:cTn id="7" dur="500"/>
                                        <p:tgtEl>
                                          <p:spTgt spid="5123">
                                            <p:txEl>
                                              <p:pRg st="0" end="0"/>
                                            </p:txEl>
                                          </p:spTgt>
                                        </p:tgtEl>
                                      </p:cBhvr>
                                    </p:animEffect>
                                  </p:childTnLst>
                                </p:cTn>
                              </p:par>
                              <p:par>
                                <p:cTn id="8" presetID="12" presetClass="entr" presetSubtype="8" fill="hold" nodeType="withEffect">
                                  <p:stCondLst>
                                    <p:cond delay="1000"/>
                                  </p:stCondLst>
                                  <p:childTnLst>
                                    <p:set>
                                      <p:cBhvr>
                                        <p:cTn id="9" dur="1" fill="hold">
                                          <p:stCondLst>
                                            <p:cond delay="0"/>
                                          </p:stCondLst>
                                        </p:cTn>
                                        <p:tgtEl>
                                          <p:spTgt spid="5123">
                                            <p:txEl>
                                              <p:pRg st="1" end="1"/>
                                            </p:txEl>
                                          </p:spTgt>
                                        </p:tgtEl>
                                        <p:attrNameLst>
                                          <p:attrName>style.visibility</p:attrName>
                                        </p:attrNameLst>
                                      </p:cBhvr>
                                      <p:to>
                                        <p:strVal val="visible"/>
                                      </p:to>
                                    </p:set>
                                    <p:animEffect transition="in" filter="slide(fromLeft)">
                                      <p:cBhvr>
                                        <p:cTn id="10" dur="500"/>
                                        <p:tgtEl>
                                          <p:spTgt spid="5123">
                                            <p:txEl>
                                              <p:pRg st="1" end="1"/>
                                            </p:txEl>
                                          </p:spTgt>
                                        </p:tgtEl>
                                      </p:cBhvr>
                                    </p:animEffect>
                                  </p:childTnLst>
                                </p:cTn>
                              </p:par>
                              <p:par>
                                <p:cTn id="11" presetID="12" presetClass="entr" presetSubtype="8" fill="hold" nodeType="withEffect">
                                  <p:stCondLst>
                                    <p:cond delay="2000"/>
                                  </p:stCondLst>
                                  <p:childTnLst>
                                    <p:set>
                                      <p:cBhvr>
                                        <p:cTn id="12" dur="1" fill="hold">
                                          <p:stCondLst>
                                            <p:cond delay="0"/>
                                          </p:stCondLst>
                                        </p:cTn>
                                        <p:tgtEl>
                                          <p:spTgt spid="5123">
                                            <p:txEl>
                                              <p:pRg st="2" end="2"/>
                                            </p:txEl>
                                          </p:spTgt>
                                        </p:tgtEl>
                                        <p:attrNameLst>
                                          <p:attrName>style.visibility</p:attrName>
                                        </p:attrNameLst>
                                      </p:cBhvr>
                                      <p:to>
                                        <p:strVal val="visible"/>
                                      </p:to>
                                    </p:set>
                                    <p:animEffect transition="in" filter="slide(fromLeft)">
                                      <p:cBhvr>
                                        <p:cTn id="13" dur="500"/>
                                        <p:tgtEl>
                                          <p:spTgt spid="5123">
                                            <p:txEl>
                                              <p:pRg st="2" end="2"/>
                                            </p:txEl>
                                          </p:spTgt>
                                        </p:tgtEl>
                                      </p:cBhvr>
                                    </p:animEffect>
                                  </p:childTnLst>
                                </p:cTn>
                              </p:par>
                              <p:par>
                                <p:cTn id="14" presetID="12" presetClass="entr" presetSubtype="8" fill="hold" nodeType="withEffect">
                                  <p:stCondLst>
                                    <p:cond delay="3000"/>
                                  </p:stCondLst>
                                  <p:childTnLst>
                                    <p:set>
                                      <p:cBhvr>
                                        <p:cTn id="15" dur="1" fill="hold">
                                          <p:stCondLst>
                                            <p:cond delay="0"/>
                                          </p:stCondLst>
                                        </p:cTn>
                                        <p:tgtEl>
                                          <p:spTgt spid="5123">
                                            <p:txEl>
                                              <p:pRg st="3" end="3"/>
                                            </p:txEl>
                                          </p:spTgt>
                                        </p:tgtEl>
                                        <p:attrNameLst>
                                          <p:attrName>style.visibility</p:attrName>
                                        </p:attrNameLst>
                                      </p:cBhvr>
                                      <p:to>
                                        <p:strVal val="visible"/>
                                      </p:to>
                                    </p:set>
                                    <p:animEffect transition="in" filter="slide(fromLeft)">
                                      <p:cBhvr>
                                        <p:cTn id="16" dur="500"/>
                                        <p:tgtEl>
                                          <p:spTgt spid="5123">
                                            <p:txEl>
                                              <p:pRg st="3" end="3"/>
                                            </p:txEl>
                                          </p:spTgt>
                                        </p:tgtEl>
                                      </p:cBhvr>
                                    </p:animEffect>
                                  </p:childTnLst>
                                </p:cTn>
                              </p:par>
                              <p:par>
                                <p:cTn id="17" presetID="12" presetClass="entr" presetSubtype="8" fill="hold" nodeType="withEffect">
                                  <p:stCondLst>
                                    <p:cond delay="4000"/>
                                  </p:stCondLst>
                                  <p:childTnLst>
                                    <p:set>
                                      <p:cBhvr>
                                        <p:cTn id="18" dur="1" fill="hold">
                                          <p:stCondLst>
                                            <p:cond delay="0"/>
                                          </p:stCondLst>
                                        </p:cTn>
                                        <p:tgtEl>
                                          <p:spTgt spid="5123">
                                            <p:txEl>
                                              <p:pRg st="4" end="4"/>
                                            </p:txEl>
                                          </p:spTgt>
                                        </p:tgtEl>
                                        <p:attrNameLst>
                                          <p:attrName>style.visibility</p:attrName>
                                        </p:attrNameLst>
                                      </p:cBhvr>
                                      <p:to>
                                        <p:strVal val="visible"/>
                                      </p:to>
                                    </p:set>
                                    <p:animEffect transition="in" filter="slide(fromLeft)">
                                      <p:cBhvr>
                                        <p:cTn id="19" dur="500"/>
                                        <p:tgtEl>
                                          <p:spTgt spid="51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808149" y="0"/>
            <a:ext cx="10515600" cy="627017"/>
          </a:xfrm>
        </p:spPr>
        <p:txBody>
          <a:bodyPr>
            <a:normAutofit fontScale="90000"/>
          </a:bodyPr>
          <a:lstStyle/>
          <a:p>
            <a:pPr algn="ctr"/>
            <a:r>
              <a:rPr lang="en-US" sz="4000" dirty="0"/>
              <a:t>Parts of Male Reproductive Organ</a:t>
            </a:r>
          </a:p>
        </p:txBody>
      </p:sp>
      <p:sp>
        <p:nvSpPr>
          <p:cNvPr id="6147" name="Rectangle 3"/>
          <p:cNvSpPr>
            <a:spLocks noGrp="1" noChangeArrowheads="1"/>
          </p:cNvSpPr>
          <p:nvPr>
            <p:ph idx="1"/>
          </p:nvPr>
        </p:nvSpPr>
        <p:spPr>
          <a:xfrm>
            <a:off x="605306" y="759854"/>
            <a:ext cx="10921285" cy="5061398"/>
          </a:xfrm>
        </p:spPr>
        <p:txBody>
          <a:bodyPr>
            <a:noAutofit/>
          </a:bodyPr>
          <a:lstStyle/>
          <a:p>
            <a:pPr>
              <a:lnSpc>
                <a:spcPct val="80000"/>
              </a:lnSpc>
            </a:pPr>
            <a:r>
              <a:rPr lang="en-US" sz="1700" b="1" dirty="0"/>
              <a:t>Testis:</a:t>
            </a:r>
            <a:r>
              <a:rPr lang="en-US" sz="1700" dirty="0"/>
              <a:t> Composed of </a:t>
            </a:r>
            <a:r>
              <a:rPr lang="en-US" sz="1700" dirty="0" err="1"/>
              <a:t>upto</a:t>
            </a:r>
            <a:r>
              <a:rPr lang="en-US" sz="1700" dirty="0"/>
              <a:t> 900 coiled seminiferous tubules in which the sperm are formed.</a:t>
            </a:r>
          </a:p>
          <a:p>
            <a:pPr>
              <a:lnSpc>
                <a:spcPct val="80000"/>
              </a:lnSpc>
            </a:pPr>
            <a:endParaRPr lang="en-US" sz="1700" dirty="0"/>
          </a:p>
          <a:p>
            <a:pPr>
              <a:lnSpc>
                <a:spcPct val="80000"/>
              </a:lnSpc>
            </a:pPr>
            <a:r>
              <a:rPr lang="en-US" sz="1700" b="1" dirty="0"/>
              <a:t>Epididymis:</a:t>
            </a:r>
            <a:r>
              <a:rPr lang="en-US" sz="1700" dirty="0"/>
              <a:t> Sperm empty into epididymis from seminiferous tubules. It is another coiled tube.</a:t>
            </a:r>
          </a:p>
          <a:p>
            <a:pPr>
              <a:lnSpc>
                <a:spcPct val="80000"/>
              </a:lnSpc>
            </a:pPr>
            <a:endParaRPr lang="en-US" sz="1700" dirty="0"/>
          </a:p>
          <a:p>
            <a:pPr>
              <a:lnSpc>
                <a:spcPct val="80000"/>
              </a:lnSpc>
            </a:pPr>
            <a:r>
              <a:rPr lang="en-US" sz="1700" b="1" dirty="0"/>
              <a:t>Vas deferens:</a:t>
            </a:r>
            <a:r>
              <a:rPr lang="en-US" sz="1700" dirty="0"/>
              <a:t> Epididymis leads to vas deferens which enlarges to form Ampulla.</a:t>
            </a:r>
          </a:p>
          <a:p>
            <a:pPr>
              <a:lnSpc>
                <a:spcPct val="80000"/>
              </a:lnSpc>
            </a:pPr>
            <a:endParaRPr lang="en-US" sz="1700" dirty="0"/>
          </a:p>
          <a:p>
            <a:pPr>
              <a:lnSpc>
                <a:spcPct val="80000"/>
              </a:lnSpc>
            </a:pPr>
            <a:r>
              <a:rPr lang="en-US" sz="1700" b="1" dirty="0"/>
              <a:t>Prostate gland:</a:t>
            </a:r>
            <a:r>
              <a:rPr lang="en-US" sz="1700" dirty="0"/>
              <a:t> Vas deferens leads to the prostate gland.</a:t>
            </a:r>
          </a:p>
          <a:p>
            <a:pPr>
              <a:lnSpc>
                <a:spcPct val="80000"/>
              </a:lnSpc>
            </a:pPr>
            <a:endParaRPr lang="en-US" sz="1700" dirty="0"/>
          </a:p>
          <a:p>
            <a:pPr>
              <a:lnSpc>
                <a:spcPct val="80000"/>
              </a:lnSpc>
            </a:pPr>
            <a:r>
              <a:rPr lang="en-US" sz="1700" b="1" dirty="0"/>
              <a:t>Prostatic duct:</a:t>
            </a:r>
            <a:r>
              <a:rPr lang="en-US" sz="1700" dirty="0"/>
              <a:t> Contents from the prostate gland are carried to the </a:t>
            </a:r>
            <a:r>
              <a:rPr lang="en-US" sz="1700" dirty="0" err="1"/>
              <a:t>ejuculatory</a:t>
            </a:r>
            <a:r>
              <a:rPr lang="en-US" sz="1700" dirty="0"/>
              <a:t> duct by this duct.</a:t>
            </a:r>
          </a:p>
          <a:p>
            <a:pPr>
              <a:lnSpc>
                <a:spcPct val="80000"/>
              </a:lnSpc>
            </a:pPr>
            <a:endParaRPr lang="en-US" sz="1700" dirty="0"/>
          </a:p>
          <a:p>
            <a:pPr>
              <a:lnSpc>
                <a:spcPct val="80000"/>
              </a:lnSpc>
            </a:pPr>
            <a:r>
              <a:rPr lang="en-US" sz="1700" b="1" dirty="0"/>
              <a:t>Seminal vesicle:</a:t>
            </a:r>
            <a:r>
              <a:rPr lang="en-US" sz="1700" dirty="0"/>
              <a:t> Located on the side of Prostate gland. It empties into the prostatic end of the ampulla.</a:t>
            </a:r>
          </a:p>
          <a:p>
            <a:pPr>
              <a:lnSpc>
                <a:spcPct val="80000"/>
              </a:lnSpc>
            </a:pPr>
            <a:endParaRPr lang="en-US" sz="1700" dirty="0"/>
          </a:p>
          <a:p>
            <a:pPr>
              <a:lnSpc>
                <a:spcPct val="80000"/>
              </a:lnSpc>
            </a:pPr>
            <a:r>
              <a:rPr lang="en-US" sz="1700" b="1" dirty="0"/>
              <a:t>Ejaculatory duct</a:t>
            </a:r>
            <a:r>
              <a:rPr lang="en-US" sz="1700" dirty="0"/>
              <a:t>: Contents of the seminal vesicle, ampulla and prostatic duct empty into the ejaculatory duct. </a:t>
            </a:r>
            <a:endParaRPr lang="en-US" sz="1700" dirty="0" smtClean="0"/>
          </a:p>
          <a:p>
            <a:pPr marL="0" indent="0">
              <a:lnSpc>
                <a:spcPct val="80000"/>
              </a:lnSpc>
              <a:buNone/>
            </a:pPr>
            <a:endParaRPr lang="en-US" sz="1700" dirty="0" smtClean="0"/>
          </a:p>
          <a:p>
            <a:pPr>
              <a:lnSpc>
                <a:spcPct val="80000"/>
              </a:lnSpc>
            </a:pPr>
            <a:r>
              <a:rPr lang="en-US" sz="1700" b="1" dirty="0" smtClean="0"/>
              <a:t>Urethra</a:t>
            </a:r>
            <a:r>
              <a:rPr lang="en-US" sz="1700" b="1" dirty="0"/>
              <a:t>:</a:t>
            </a:r>
            <a:r>
              <a:rPr lang="en-US" sz="1700" dirty="0"/>
              <a:t> Last connecting link from the testis to the exterior.</a:t>
            </a:r>
          </a:p>
          <a:p>
            <a:pPr>
              <a:lnSpc>
                <a:spcPct val="80000"/>
              </a:lnSpc>
            </a:pPr>
            <a:endParaRPr lang="en-US" sz="1700" dirty="0"/>
          </a:p>
          <a:p>
            <a:pPr>
              <a:lnSpc>
                <a:spcPct val="80000"/>
              </a:lnSpc>
            </a:pPr>
            <a:r>
              <a:rPr lang="en-US" sz="1700" b="1" dirty="0"/>
              <a:t>Bulbourethral glands (Cowper’s gland): </a:t>
            </a:r>
            <a:r>
              <a:rPr lang="en-US" sz="1700" dirty="0"/>
              <a:t>Located near the origin of urethra.</a:t>
            </a:r>
            <a:r>
              <a:rPr lang="en-US" sz="1700" b="1" dirty="0"/>
              <a:t> </a:t>
            </a:r>
          </a:p>
          <a:p>
            <a:pPr>
              <a:lnSpc>
                <a:spcPct val="80000"/>
              </a:lnSpc>
            </a:pPr>
            <a:endParaRPr lang="en-US" sz="1700" dirty="0"/>
          </a:p>
          <a:p>
            <a:pPr>
              <a:lnSpc>
                <a:spcPct val="80000"/>
              </a:lnSpc>
              <a:buFont typeface="Wingdings" panose="05000000000000000000" pitchFamily="2" charset="2"/>
              <a:buNone/>
            </a:pPr>
            <a:r>
              <a:rPr lang="en-US" sz="1700" dirty="0"/>
              <a:t> </a:t>
            </a:r>
          </a:p>
        </p:txBody>
      </p:sp>
      <p:sp>
        <p:nvSpPr>
          <p:cNvPr id="4" name="TextBox 3"/>
          <p:cNvSpPr txBox="1"/>
          <p:nvPr/>
        </p:nvSpPr>
        <p:spPr>
          <a:xfrm>
            <a:off x="1658983" y="6126480"/>
            <a:ext cx="8804366" cy="646331"/>
          </a:xfrm>
          <a:prstGeom prst="rect">
            <a:avLst/>
          </a:prstGeom>
          <a:noFill/>
        </p:spPr>
        <p:txBody>
          <a:bodyPr wrap="square" rtlCol="0">
            <a:spAutoFit/>
          </a:bodyPr>
          <a:lstStyle/>
          <a:p>
            <a:r>
              <a:rPr lang="en-US" dirty="0" smtClean="0"/>
              <a:t> For more information: Textbook </a:t>
            </a:r>
            <a:r>
              <a:rPr lang="en-US" dirty="0" smtClean="0"/>
              <a:t>of Medical Physiology– Guyton &amp; Hall</a:t>
            </a:r>
          </a:p>
          <a:p>
            <a:endParaRPr lang="en-US" dirty="0"/>
          </a:p>
        </p:txBody>
      </p:sp>
    </p:spTree>
    <p:extLst>
      <p:ext uri="{BB962C8B-B14F-4D97-AF65-F5344CB8AC3E}">
        <p14:creationId xmlns="" xmlns:p14="http://schemas.microsoft.com/office/powerpoint/2010/main" val="1774570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485623" y="476518"/>
            <a:ext cx="7535212" cy="560230"/>
          </a:xfrm>
        </p:spPr>
        <p:txBody>
          <a:bodyPr>
            <a:normAutofit fontScale="90000"/>
          </a:bodyPr>
          <a:lstStyle/>
          <a:p>
            <a:pPr algn="ctr"/>
            <a:r>
              <a:rPr lang="en-US" sz="4000" dirty="0"/>
              <a:t>Functions of Male reproductive Organs</a:t>
            </a:r>
          </a:p>
        </p:txBody>
      </p:sp>
      <p:pic>
        <p:nvPicPr>
          <p:cNvPr id="13317" name="Picture 5" descr="Anatomy_and_physiology_of_animals_Diagram_summarising_the_functions_of_the_male_reproductive_organ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02316" y="1036748"/>
            <a:ext cx="8001000" cy="5257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416988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06400" y="533400"/>
            <a:ext cx="10972800" cy="381000"/>
          </a:xfrm>
        </p:spPr>
        <p:txBody>
          <a:bodyPr>
            <a:normAutofit fontScale="90000"/>
          </a:bodyPr>
          <a:lstStyle/>
          <a:p>
            <a:pPr eaLnBrk="1" hangingPunct="1"/>
            <a:r>
              <a:rPr lang="en-US" sz="3000" smtClean="0">
                <a:ln>
                  <a:noFill/>
                </a:ln>
                <a:solidFill>
                  <a:srgbClr val="FF0000"/>
                </a:solidFill>
                <a:cs typeface="Arial" charset="0"/>
              </a:rPr>
              <a:t>Male  Reproductive System</a:t>
            </a:r>
          </a:p>
        </p:txBody>
      </p:sp>
      <p:sp>
        <p:nvSpPr>
          <p:cNvPr id="18435" name="Content Placeholder 3"/>
          <p:cNvSpPr>
            <a:spLocks noGrp="1"/>
          </p:cNvSpPr>
          <p:nvPr>
            <p:ph idx="1"/>
          </p:nvPr>
        </p:nvSpPr>
        <p:spPr>
          <a:xfrm>
            <a:off x="609600" y="1066800"/>
            <a:ext cx="10972800" cy="5562600"/>
          </a:xfrm>
        </p:spPr>
        <p:txBody>
          <a:bodyPr/>
          <a:lstStyle/>
          <a:p>
            <a:pPr algn="just" eaLnBrk="1" hangingPunct="1">
              <a:lnSpc>
                <a:spcPct val="150000"/>
              </a:lnSpc>
              <a:buFont typeface="Wingdings" pitchFamily="2" charset="2"/>
              <a:buNone/>
            </a:pPr>
            <a:endParaRPr lang="en-US" sz="1800" dirty="0" smtClean="0">
              <a:cs typeface="Arial" charset="0"/>
            </a:endParaRPr>
          </a:p>
          <a:p>
            <a:pPr eaLnBrk="1" hangingPunct="1">
              <a:lnSpc>
                <a:spcPct val="150000"/>
              </a:lnSpc>
              <a:buFont typeface="Wingdings" pitchFamily="2" charset="2"/>
              <a:buNone/>
            </a:pPr>
            <a:r>
              <a:rPr lang="en-US" sz="1800" dirty="0" smtClean="0">
                <a:cs typeface="Arial" charset="0"/>
              </a:rPr>
              <a:t>The male reproductive system consists of </a:t>
            </a:r>
          </a:p>
          <a:p>
            <a:pPr eaLnBrk="1" hangingPunct="1">
              <a:lnSpc>
                <a:spcPct val="150000"/>
              </a:lnSpc>
              <a:buFont typeface="Wingdings" pitchFamily="2" charset="2"/>
              <a:buNone/>
            </a:pPr>
            <a:endParaRPr lang="en-US" sz="1800" dirty="0" smtClean="0">
              <a:cs typeface="Arial" charset="0"/>
            </a:endParaRPr>
          </a:p>
          <a:p>
            <a:pPr eaLnBrk="1" hangingPunct="1">
              <a:lnSpc>
                <a:spcPct val="150000"/>
              </a:lnSpc>
              <a:buFont typeface="Wingdings" pitchFamily="2" charset="2"/>
              <a:buNone/>
            </a:pPr>
            <a:r>
              <a:rPr lang="en-US" sz="1800" dirty="0" smtClean="0">
                <a:cs typeface="Arial" charset="0"/>
              </a:rPr>
              <a:t>	Paired glands- the TESTES</a:t>
            </a:r>
          </a:p>
          <a:p>
            <a:pPr eaLnBrk="1" hangingPunct="1">
              <a:lnSpc>
                <a:spcPct val="150000"/>
              </a:lnSpc>
              <a:buFont typeface="Wingdings" pitchFamily="2" charset="2"/>
              <a:buNone/>
            </a:pPr>
            <a:endParaRPr lang="en-US" sz="1800" dirty="0" smtClean="0">
              <a:cs typeface="Arial" charset="0"/>
            </a:endParaRPr>
          </a:p>
          <a:p>
            <a:pPr eaLnBrk="1" hangingPunct="1">
              <a:buFont typeface="Wingdings" pitchFamily="2" charset="2"/>
              <a:buNone/>
            </a:pPr>
            <a:r>
              <a:rPr lang="en-US" sz="1800" dirty="0" smtClean="0">
                <a:cs typeface="Arial" charset="0"/>
              </a:rPr>
              <a:t>	Accessory glands- seminal vesicles, prostrate glands, </a:t>
            </a:r>
            <a:r>
              <a:rPr lang="en-US" sz="1800" dirty="0" err="1" smtClean="0">
                <a:cs typeface="Arial" charset="0"/>
              </a:rPr>
              <a:t>bulbourethral</a:t>
            </a:r>
            <a:r>
              <a:rPr lang="en-US" sz="1800" dirty="0" smtClean="0">
                <a:cs typeface="Arial" charset="0"/>
              </a:rPr>
              <a:t>  glands </a:t>
            </a:r>
          </a:p>
          <a:p>
            <a:pPr eaLnBrk="1" hangingPunct="1">
              <a:buFont typeface="Wingdings" pitchFamily="2" charset="2"/>
              <a:buNone/>
            </a:pPr>
            <a:endParaRPr lang="en-US" sz="1800" dirty="0" smtClean="0">
              <a:cs typeface="Arial" charset="0"/>
            </a:endParaRPr>
          </a:p>
          <a:p>
            <a:pPr eaLnBrk="1" hangingPunct="1">
              <a:buFont typeface="Wingdings" pitchFamily="2" charset="2"/>
              <a:buNone/>
            </a:pPr>
            <a:r>
              <a:rPr lang="en-US" sz="1800" dirty="0" smtClean="0">
                <a:cs typeface="Arial" charset="0"/>
              </a:rPr>
              <a:t>	System of ducts- </a:t>
            </a:r>
            <a:r>
              <a:rPr lang="en-US" sz="1800" dirty="0" err="1" smtClean="0">
                <a:cs typeface="Arial" charset="0"/>
              </a:rPr>
              <a:t>rete</a:t>
            </a:r>
            <a:r>
              <a:rPr lang="en-US" sz="1800" dirty="0" smtClean="0">
                <a:cs typeface="Arial" charset="0"/>
              </a:rPr>
              <a:t> testis, efferent </a:t>
            </a:r>
            <a:r>
              <a:rPr lang="en-US" sz="1800" dirty="0" err="1" smtClean="0">
                <a:cs typeface="Arial" charset="0"/>
              </a:rPr>
              <a:t>ductules</a:t>
            </a:r>
            <a:r>
              <a:rPr lang="en-US" sz="1800" dirty="0" smtClean="0">
                <a:cs typeface="Arial" charset="0"/>
              </a:rPr>
              <a:t>, </a:t>
            </a:r>
            <a:r>
              <a:rPr lang="en-US" sz="1800" dirty="0" err="1" smtClean="0">
                <a:cs typeface="Arial" charset="0"/>
              </a:rPr>
              <a:t>epididymis</a:t>
            </a:r>
            <a:r>
              <a:rPr lang="en-US" sz="1800" dirty="0" smtClean="0">
                <a:cs typeface="Arial" charset="0"/>
              </a:rPr>
              <a:t>, Vas deference, ejaculatory duct</a:t>
            </a:r>
            <a:endParaRPr lang="en-US" sz="1000" dirty="0" smtClean="0">
              <a:cs typeface="Arial" charset="0"/>
            </a:endParaRPr>
          </a:p>
          <a:p>
            <a:pPr eaLnBrk="1" hangingPunct="1">
              <a:lnSpc>
                <a:spcPct val="150000"/>
              </a:lnSpc>
              <a:buFont typeface="Wingdings" pitchFamily="2" charset="2"/>
              <a:buNone/>
            </a:pPr>
            <a:r>
              <a:rPr lang="en-US" sz="1800" dirty="0" smtClean="0">
                <a:cs typeface="Arial" charset="0"/>
              </a:rPr>
              <a:t> </a:t>
            </a:r>
          </a:p>
          <a:p>
            <a:pPr algn="just" eaLnBrk="1" hangingPunct="1">
              <a:lnSpc>
                <a:spcPct val="150000"/>
              </a:lnSpc>
              <a:buFont typeface="Wingdings" pitchFamily="2" charset="2"/>
              <a:buNone/>
            </a:pPr>
            <a:endParaRPr lang="en-US" sz="1800" dirty="0" smtClean="0">
              <a:cs typeface="Arial" charset="0"/>
            </a:endParaRPr>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ale reproductive system"/>
          <p:cNvPicPr>
            <a:picLocks noChangeAspect="1" noChangeArrowheads="1"/>
          </p:cNvPicPr>
          <p:nvPr/>
        </p:nvPicPr>
        <p:blipFill>
          <a:blip r:embed="rId2" cstate="print"/>
          <a:srcRect/>
          <a:stretch>
            <a:fillRect/>
          </a:stretch>
        </p:blipFill>
        <p:spPr bwMode="auto">
          <a:xfrm>
            <a:off x="890209" y="1066800"/>
            <a:ext cx="10363201" cy="5701598"/>
          </a:xfrm>
          <a:prstGeom prst="rect">
            <a:avLst/>
          </a:prstGeom>
          <a:noFill/>
        </p:spPr>
      </p:pic>
      <p:sp>
        <p:nvSpPr>
          <p:cNvPr id="5" name="Rectangle 4"/>
          <p:cNvSpPr/>
          <p:nvPr/>
        </p:nvSpPr>
        <p:spPr>
          <a:xfrm>
            <a:off x="1422400" y="228601"/>
            <a:ext cx="9144000" cy="646331"/>
          </a:xfrm>
          <a:prstGeom prst="rect">
            <a:avLst/>
          </a:prstGeom>
        </p:spPr>
        <p:txBody>
          <a:bodyPr wrap="square">
            <a:spAutoFit/>
          </a:bodyPr>
          <a:lstStyle/>
          <a:p>
            <a:pPr algn="ctr"/>
            <a:r>
              <a:rPr lang="en-US" sz="3600" b="1" dirty="0" smtClean="0">
                <a:latin typeface="Arial" pitchFamily="34" charset="0"/>
                <a:cs typeface="Arial" pitchFamily="34" charset="0"/>
              </a:rPr>
              <a:t>Male reproductive system</a:t>
            </a:r>
            <a:endParaRPr lang="en-US" sz="3600" b="1" dirty="0">
              <a:latin typeface="Arial" pitchFamily="34" charset="0"/>
              <a:cs typeface="Arial" pitchFamily="34" charset="0"/>
            </a:endParaRPr>
          </a:p>
        </p:txBody>
      </p:sp>
      <p:cxnSp>
        <p:nvCxnSpPr>
          <p:cNvPr id="6" name="Straight Connector 5"/>
          <p:cNvCxnSpPr/>
          <p:nvPr/>
        </p:nvCxnSpPr>
        <p:spPr>
          <a:xfrm>
            <a:off x="2743200" y="3352800"/>
            <a:ext cx="3759200" cy="2286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594784" y="533400"/>
            <a:ext cx="10972800" cy="381000"/>
          </a:xfrm>
        </p:spPr>
        <p:txBody>
          <a:bodyPr>
            <a:normAutofit fontScale="90000"/>
          </a:bodyPr>
          <a:lstStyle/>
          <a:p>
            <a:pPr eaLnBrk="1" hangingPunct="1"/>
            <a:r>
              <a:rPr lang="en-US" sz="2000" smtClean="0">
                <a:ln>
                  <a:noFill/>
                </a:ln>
                <a:solidFill>
                  <a:srgbClr val="FF0000"/>
                </a:solidFill>
                <a:cs typeface="Arial" charset="0"/>
              </a:rPr>
              <a:t>Primary Gland</a:t>
            </a:r>
          </a:p>
        </p:txBody>
      </p:sp>
      <p:sp>
        <p:nvSpPr>
          <p:cNvPr id="14339" name="Content Placeholder 3"/>
          <p:cNvSpPr>
            <a:spLocks noGrp="1"/>
          </p:cNvSpPr>
          <p:nvPr>
            <p:ph idx="1"/>
          </p:nvPr>
        </p:nvSpPr>
        <p:spPr>
          <a:xfrm>
            <a:off x="594784" y="723900"/>
            <a:ext cx="10972800" cy="5257800"/>
          </a:xfrm>
        </p:spPr>
        <p:txBody>
          <a:bodyPr rtlCol="0">
            <a:noAutofit/>
          </a:bodyPr>
          <a:lstStyle/>
          <a:p>
            <a:pPr algn="just" eaLnBrk="1" fontAlgn="auto" hangingPunct="1">
              <a:lnSpc>
                <a:spcPct val="150000"/>
              </a:lnSpc>
              <a:buFont typeface="Wingdings" panose="05000000000000000000" pitchFamily="2" charset="2"/>
              <a:buNone/>
              <a:defRPr/>
            </a:pPr>
            <a:r>
              <a:rPr lang="en-US" sz="1600" dirty="0" smtClean="0">
                <a:solidFill>
                  <a:schemeClr val="tx1">
                    <a:lumMod val="85000"/>
                    <a:lumOff val="15000"/>
                  </a:schemeClr>
                </a:solidFill>
                <a:latin typeface="+mj-lt"/>
                <a:cs typeface="Arial" panose="020B0604020202020204" pitchFamily="34" charset="0"/>
              </a:rPr>
              <a:t>TESTES</a:t>
            </a:r>
          </a:p>
          <a:p>
            <a:pPr algn="just" eaLnBrk="1" fontAlgn="auto" hangingPunct="1">
              <a:buFont typeface="Arial"/>
              <a:buChar char="•"/>
              <a:defRPr/>
            </a:pPr>
            <a:r>
              <a:rPr lang="en-US" sz="1600" dirty="0" smtClean="0">
                <a:solidFill>
                  <a:schemeClr val="tx1">
                    <a:lumMod val="85000"/>
                    <a:lumOff val="15000"/>
                  </a:schemeClr>
                </a:solidFill>
                <a:latin typeface="+mj-lt"/>
                <a:cs typeface="Arial" panose="020B0604020202020204" pitchFamily="34" charset="0"/>
              </a:rPr>
              <a:t>Structure:	oval organ of about 5 cm long &amp; 2.5 cm diameter</a:t>
            </a:r>
          </a:p>
          <a:p>
            <a:pPr algn="just" eaLnBrk="1" fontAlgn="auto" hangingPunct="1">
              <a:buFont typeface="Wingdings" panose="05000000000000000000" pitchFamily="2" charset="2"/>
              <a:buNone/>
              <a:defRPr/>
            </a:pPr>
            <a:r>
              <a:rPr lang="en-US" sz="1600" dirty="0" smtClean="0">
                <a:solidFill>
                  <a:schemeClr val="tx1">
                    <a:lumMod val="85000"/>
                    <a:lumOff val="15000"/>
                  </a:schemeClr>
                </a:solidFill>
                <a:latin typeface="+mj-lt"/>
                <a:cs typeface="Arial" panose="020B0604020202020204" pitchFamily="34" charset="0"/>
              </a:rPr>
              <a:t>				covered by connective tissue called tunica </a:t>
            </a:r>
            <a:r>
              <a:rPr lang="en-US" sz="1600" dirty="0" err="1" smtClean="0">
                <a:solidFill>
                  <a:schemeClr val="tx1">
                    <a:lumMod val="85000"/>
                    <a:lumOff val="15000"/>
                  </a:schemeClr>
                </a:solidFill>
                <a:latin typeface="+mj-lt"/>
                <a:cs typeface="Arial" panose="020B0604020202020204" pitchFamily="34" charset="0"/>
              </a:rPr>
              <a:t>albugineae</a:t>
            </a:r>
            <a:r>
              <a:rPr lang="en-US" sz="1600" dirty="0" smtClean="0">
                <a:solidFill>
                  <a:schemeClr val="tx1">
                    <a:lumMod val="85000"/>
                    <a:lumOff val="15000"/>
                  </a:schemeClr>
                </a:solidFill>
                <a:latin typeface="+mj-lt"/>
                <a:cs typeface="Arial" panose="020B0604020202020204" pitchFamily="34" charset="0"/>
              </a:rPr>
              <a:t>.</a:t>
            </a:r>
          </a:p>
          <a:p>
            <a:pPr algn="just" eaLnBrk="1" fontAlgn="auto" hangingPunct="1">
              <a:buFont typeface="Wingdings" panose="05000000000000000000" pitchFamily="2" charset="2"/>
              <a:buNone/>
              <a:defRPr/>
            </a:pPr>
            <a:r>
              <a:rPr lang="en-US" sz="1600" dirty="0" smtClean="0">
                <a:solidFill>
                  <a:schemeClr val="tx1">
                    <a:lumMod val="85000"/>
                    <a:lumOff val="15000"/>
                  </a:schemeClr>
                </a:solidFill>
                <a:latin typeface="+mj-lt"/>
                <a:cs typeface="Arial" panose="020B0604020202020204" pitchFamily="34" charset="0"/>
              </a:rPr>
              <a:t>				inside, testis is separated by </a:t>
            </a:r>
            <a:r>
              <a:rPr lang="en-US" sz="1600" dirty="0" err="1" smtClean="0">
                <a:solidFill>
                  <a:schemeClr val="tx1">
                    <a:lumMod val="85000"/>
                    <a:lumOff val="15000"/>
                  </a:schemeClr>
                </a:solidFill>
                <a:latin typeface="+mj-lt"/>
                <a:cs typeface="Arial" panose="020B0604020202020204" pitchFamily="34" charset="0"/>
              </a:rPr>
              <a:t>speta</a:t>
            </a:r>
            <a:r>
              <a:rPr lang="en-US" sz="1600" dirty="0" smtClean="0">
                <a:solidFill>
                  <a:schemeClr val="tx1">
                    <a:lumMod val="85000"/>
                    <a:lumOff val="15000"/>
                  </a:schemeClr>
                </a:solidFill>
                <a:latin typeface="+mj-lt"/>
                <a:cs typeface="Arial" panose="020B0604020202020204" pitchFamily="34" charset="0"/>
              </a:rPr>
              <a:t> into several hundred lobules that</a:t>
            </a:r>
          </a:p>
          <a:p>
            <a:pPr algn="just" eaLnBrk="1" fontAlgn="auto" hangingPunct="1">
              <a:buFont typeface="Wingdings" panose="05000000000000000000" pitchFamily="2" charset="2"/>
              <a:buNone/>
              <a:defRPr/>
            </a:pPr>
            <a:r>
              <a:rPr lang="en-US" sz="1600" dirty="0" smtClean="0">
                <a:solidFill>
                  <a:schemeClr val="tx1">
                    <a:lumMod val="85000"/>
                    <a:lumOff val="15000"/>
                  </a:schemeClr>
                </a:solidFill>
                <a:latin typeface="+mj-lt"/>
                <a:cs typeface="Arial" panose="020B0604020202020204" pitchFamily="34" charset="0"/>
              </a:rPr>
              <a:t>				contain 1-4 </a:t>
            </a:r>
            <a:r>
              <a:rPr lang="en-US" sz="1600" dirty="0" err="1" smtClean="0">
                <a:solidFill>
                  <a:schemeClr val="tx1">
                    <a:lumMod val="85000"/>
                    <a:lumOff val="15000"/>
                  </a:schemeClr>
                </a:solidFill>
                <a:latin typeface="+mj-lt"/>
                <a:cs typeface="Arial" panose="020B0604020202020204" pitchFamily="34" charset="0"/>
              </a:rPr>
              <a:t>convulated</a:t>
            </a:r>
            <a:r>
              <a:rPr lang="en-US" sz="1600" dirty="0" smtClean="0">
                <a:solidFill>
                  <a:schemeClr val="tx1">
                    <a:lumMod val="85000"/>
                    <a:lumOff val="15000"/>
                  </a:schemeClr>
                </a:solidFill>
                <a:latin typeface="+mj-lt"/>
                <a:cs typeface="Arial" panose="020B0604020202020204" pitchFamily="34" charset="0"/>
              </a:rPr>
              <a:t> seminiferous tubules.</a:t>
            </a:r>
          </a:p>
          <a:p>
            <a:pPr algn="just" eaLnBrk="1" fontAlgn="auto" hangingPunct="1">
              <a:buFont typeface="Wingdings" panose="05000000000000000000" pitchFamily="2" charset="2"/>
              <a:buNone/>
              <a:defRPr/>
            </a:pPr>
            <a:endParaRPr lang="en-US" sz="1600" dirty="0" smtClean="0">
              <a:solidFill>
                <a:schemeClr val="tx1">
                  <a:lumMod val="85000"/>
                  <a:lumOff val="15000"/>
                </a:schemeClr>
              </a:solidFill>
              <a:latin typeface="+mj-lt"/>
              <a:cs typeface="Arial" panose="020B0604020202020204" pitchFamily="34" charset="0"/>
            </a:endParaRPr>
          </a:p>
          <a:p>
            <a:pPr algn="just" eaLnBrk="1" fontAlgn="auto" hangingPunct="1">
              <a:lnSpc>
                <a:spcPct val="150000"/>
              </a:lnSpc>
              <a:buFont typeface="Arial"/>
              <a:buChar char="•"/>
              <a:defRPr/>
            </a:pPr>
            <a:r>
              <a:rPr lang="en-US" sz="1600" dirty="0" smtClean="0">
                <a:solidFill>
                  <a:schemeClr val="tx1">
                    <a:lumMod val="85000"/>
                    <a:lumOff val="15000"/>
                  </a:schemeClr>
                </a:solidFill>
                <a:latin typeface="+mj-lt"/>
                <a:cs typeface="Arial" panose="020B0604020202020204" pitchFamily="34" charset="0"/>
              </a:rPr>
              <a:t>Contains:	testicular tunicae (external coverings)</a:t>
            </a:r>
          </a:p>
          <a:p>
            <a:pPr algn="just" eaLnBrk="1" fontAlgn="auto" hangingPunct="1">
              <a:buFont typeface="Wingdings" panose="05000000000000000000" pitchFamily="2" charset="2"/>
              <a:buNone/>
              <a:defRPr/>
            </a:pPr>
            <a:r>
              <a:rPr lang="en-US" sz="1600" dirty="0" smtClean="0">
                <a:solidFill>
                  <a:schemeClr val="tx1">
                    <a:lumMod val="85000"/>
                    <a:lumOff val="15000"/>
                  </a:schemeClr>
                </a:solidFill>
                <a:latin typeface="+mj-lt"/>
                <a:cs typeface="Arial" panose="020B0604020202020204" pitchFamily="34" charset="0"/>
              </a:rPr>
              <a:t>			testicular lobules containing seminiferous tubules</a:t>
            </a:r>
          </a:p>
          <a:p>
            <a:pPr algn="just" eaLnBrk="1" fontAlgn="auto" hangingPunct="1">
              <a:spcAft>
                <a:spcPts val="0"/>
              </a:spcAft>
              <a:buFont typeface="Wingdings" pitchFamily="2" charset="2"/>
              <a:buNone/>
              <a:defRPr/>
            </a:pPr>
            <a:r>
              <a:rPr lang="en-US" sz="1600" dirty="0">
                <a:solidFill>
                  <a:schemeClr val="tx1">
                    <a:lumMod val="85000"/>
                    <a:lumOff val="15000"/>
                  </a:schemeClr>
                </a:solidFill>
                <a:latin typeface="+mj-lt"/>
                <a:cs typeface="Arial" panose="020B0604020202020204" pitchFamily="34" charset="0"/>
              </a:rPr>
              <a:t>	</a:t>
            </a:r>
            <a:r>
              <a:rPr lang="en-US" sz="1600" dirty="0" smtClean="0">
                <a:solidFill>
                  <a:schemeClr val="tx1">
                    <a:lumMod val="85000"/>
                    <a:lumOff val="15000"/>
                  </a:schemeClr>
                </a:solidFill>
                <a:latin typeface="+mj-lt"/>
                <a:cs typeface="Arial" panose="020B0604020202020204" pitchFamily="34" charset="0"/>
              </a:rPr>
              <a:t>		(</a:t>
            </a:r>
            <a:r>
              <a:rPr lang="en-US" sz="1600" dirty="0">
                <a:solidFill>
                  <a:schemeClr val="tx1">
                    <a:lumMod val="85000"/>
                    <a:lumOff val="15000"/>
                  </a:schemeClr>
                </a:solidFill>
                <a:latin typeface="+mj-lt"/>
                <a:cs typeface="Arial" charset="0"/>
              </a:rPr>
              <a:t>Each testis has 250 testicular lobules.  </a:t>
            </a:r>
            <a:endParaRPr lang="en-US" sz="1600" dirty="0" smtClean="0">
              <a:solidFill>
                <a:schemeClr val="tx1">
                  <a:lumMod val="85000"/>
                  <a:lumOff val="15000"/>
                </a:schemeClr>
              </a:solidFill>
              <a:latin typeface="+mj-lt"/>
              <a:cs typeface="Arial" charset="0"/>
            </a:endParaRPr>
          </a:p>
          <a:p>
            <a:pPr algn="just" eaLnBrk="1" fontAlgn="auto" hangingPunct="1">
              <a:spcAft>
                <a:spcPts val="0"/>
              </a:spcAft>
              <a:buFont typeface="Wingdings" pitchFamily="2" charset="2"/>
              <a:buNone/>
              <a:defRPr/>
            </a:pPr>
            <a:r>
              <a:rPr lang="en-US" sz="1600" dirty="0">
                <a:solidFill>
                  <a:schemeClr val="tx1">
                    <a:lumMod val="85000"/>
                    <a:lumOff val="15000"/>
                  </a:schemeClr>
                </a:solidFill>
                <a:latin typeface="+mj-lt"/>
                <a:cs typeface="Arial" charset="0"/>
              </a:rPr>
              <a:t>	</a:t>
            </a:r>
            <a:r>
              <a:rPr lang="en-US" sz="1600" dirty="0" smtClean="0">
                <a:solidFill>
                  <a:schemeClr val="tx1">
                    <a:lumMod val="85000"/>
                    <a:lumOff val="15000"/>
                  </a:schemeClr>
                </a:solidFill>
                <a:latin typeface="+mj-lt"/>
                <a:cs typeface="Arial" charset="0"/>
              </a:rPr>
              <a:t>		(Each </a:t>
            </a:r>
            <a:r>
              <a:rPr lang="en-US" sz="1600" dirty="0">
                <a:solidFill>
                  <a:schemeClr val="tx1">
                    <a:lumMod val="85000"/>
                    <a:lumOff val="15000"/>
                  </a:schemeClr>
                </a:solidFill>
                <a:latin typeface="+mj-lt"/>
                <a:cs typeface="Arial" charset="0"/>
              </a:rPr>
              <a:t>lobule contains 1 to 4 seminiferous </a:t>
            </a:r>
            <a:r>
              <a:rPr lang="en-US" sz="1600" dirty="0" smtClean="0">
                <a:solidFill>
                  <a:schemeClr val="tx1">
                    <a:lumMod val="85000"/>
                    <a:lumOff val="15000"/>
                  </a:schemeClr>
                </a:solidFill>
                <a:latin typeface="+mj-lt"/>
                <a:cs typeface="Arial" charset="0"/>
              </a:rPr>
              <a:t>tubules)</a:t>
            </a:r>
          </a:p>
          <a:p>
            <a:pPr algn="just" eaLnBrk="1" fontAlgn="auto" hangingPunct="1">
              <a:spcAft>
                <a:spcPts val="0"/>
              </a:spcAft>
              <a:buFont typeface="Wingdings" pitchFamily="2" charset="2"/>
              <a:buNone/>
              <a:defRPr/>
            </a:pPr>
            <a:endParaRPr lang="en-US" sz="1600" dirty="0" smtClean="0">
              <a:solidFill>
                <a:schemeClr val="tx1">
                  <a:lumMod val="85000"/>
                  <a:lumOff val="15000"/>
                </a:schemeClr>
              </a:solidFill>
              <a:latin typeface="+mj-lt"/>
              <a:cs typeface="Arial" charset="0"/>
            </a:endParaRPr>
          </a:p>
          <a:p>
            <a:pPr algn="just" eaLnBrk="1" fontAlgn="auto" hangingPunct="1">
              <a:spcAft>
                <a:spcPts val="0"/>
              </a:spcAft>
              <a:buFont typeface="Arial"/>
              <a:buChar char="•"/>
              <a:defRPr/>
            </a:pPr>
            <a:r>
              <a:rPr lang="en-US" sz="1600" dirty="0">
                <a:solidFill>
                  <a:schemeClr val="tx1">
                    <a:lumMod val="85000"/>
                    <a:lumOff val="15000"/>
                  </a:schemeClr>
                </a:solidFill>
                <a:latin typeface="+mj-lt"/>
                <a:cs typeface="Arial" charset="0"/>
              </a:rPr>
              <a:t>Each testis is suspended within the scrotum </a:t>
            </a:r>
            <a:endParaRPr lang="en-US" sz="1600" dirty="0" smtClean="0">
              <a:solidFill>
                <a:schemeClr val="tx1">
                  <a:lumMod val="85000"/>
                  <a:lumOff val="15000"/>
                </a:schemeClr>
              </a:solidFill>
              <a:latin typeface="+mj-lt"/>
              <a:cs typeface="Arial" charset="0"/>
            </a:endParaRPr>
          </a:p>
          <a:p>
            <a:pPr marL="0" indent="0" algn="just" eaLnBrk="1" fontAlgn="auto" hangingPunct="1">
              <a:spcAft>
                <a:spcPts val="0"/>
              </a:spcAft>
              <a:buFont typeface="Arial"/>
              <a:buNone/>
              <a:defRPr/>
            </a:pPr>
            <a:r>
              <a:rPr lang="en-US" sz="1600" dirty="0" smtClean="0">
                <a:solidFill>
                  <a:schemeClr val="tx1">
                    <a:lumMod val="85000"/>
                    <a:lumOff val="15000"/>
                  </a:schemeClr>
                </a:solidFill>
                <a:latin typeface="+mj-lt"/>
                <a:cs typeface="Arial" charset="0"/>
              </a:rPr>
              <a:t>and </a:t>
            </a:r>
            <a:r>
              <a:rPr lang="en-US" sz="1600" dirty="0">
                <a:solidFill>
                  <a:schemeClr val="tx1">
                    <a:lumMod val="85000"/>
                    <a:lumOff val="15000"/>
                  </a:schemeClr>
                </a:solidFill>
                <a:latin typeface="+mj-lt"/>
                <a:cs typeface="Arial" charset="0"/>
              </a:rPr>
              <a:t>is covered by </a:t>
            </a:r>
            <a:r>
              <a:rPr lang="en-US" sz="1600" dirty="0" smtClean="0">
                <a:solidFill>
                  <a:schemeClr val="tx1">
                    <a:lumMod val="85000"/>
                    <a:lumOff val="15000"/>
                  </a:schemeClr>
                </a:solidFill>
                <a:latin typeface="+mj-lt"/>
                <a:cs typeface="Arial" charset="0"/>
              </a:rPr>
              <a:t>testicular capsule</a:t>
            </a:r>
            <a:r>
              <a:rPr lang="en-US" sz="1600" dirty="0">
                <a:solidFill>
                  <a:schemeClr val="tx1">
                    <a:lumMod val="85000"/>
                    <a:lumOff val="15000"/>
                  </a:schemeClr>
                </a:solidFill>
                <a:latin typeface="+mj-lt"/>
                <a:cs typeface="Arial" charset="0"/>
              </a:rPr>
              <a:t>. </a:t>
            </a:r>
            <a:endParaRPr lang="en-US" sz="1600" dirty="0" smtClean="0">
              <a:solidFill>
                <a:schemeClr val="tx1">
                  <a:lumMod val="85000"/>
                  <a:lumOff val="15000"/>
                </a:schemeClr>
              </a:solidFill>
              <a:latin typeface="+mj-lt"/>
              <a:cs typeface="Arial" charset="0"/>
            </a:endParaRPr>
          </a:p>
          <a:p>
            <a:pPr marL="0" indent="0" algn="just" eaLnBrk="1" fontAlgn="auto" hangingPunct="1">
              <a:spcAft>
                <a:spcPts val="0"/>
              </a:spcAft>
              <a:buFont typeface="Arial"/>
              <a:buNone/>
              <a:defRPr/>
            </a:pPr>
            <a:r>
              <a:rPr lang="en-US" sz="1600" dirty="0" smtClean="0">
                <a:solidFill>
                  <a:schemeClr val="tx1">
                    <a:lumMod val="85000"/>
                    <a:lumOff val="15000"/>
                  </a:schemeClr>
                </a:solidFill>
                <a:latin typeface="+mj-lt"/>
                <a:cs typeface="Arial" charset="0"/>
              </a:rPr>
              <a:t>The </a:t>
            </a:r>
            <a:r>
              <a:rPr lang="en-US" sz="1600" dirty="0">
                <a:solidFill>
                  <a:schemeClr val="tx1">
                    <a:lumMod val="85000"/>
                    <a:lumOff val="15000"/>
                  </a:schemeClr>
                </a:solidFill>
                <a:latin typeface="+mj-lt"/>
                <a:cs typeface="Arial" charset="0"/>
              </a:rPr>
              <a:t>capsule is made of three </a:t>
            </a:r>
            <a:r>
              <a:rPr lang="en-US" sz="1600" dirty="0" smtClean="0">
                <a:solidFill>
                  <a:schemeClr val="tx1">
                    <a:lumMod val="85000"/>
                    <a:lumOff val="15000"/>
                  </a:schemeClr>
                </a:solidFill>
                <a:latin typeface="+mj-lt"/>
                <a:cs typeface="Arial" charset="0"/>
              </a:rPr>
              <a:t>layers</a:t>
            </a:r>
            <a:endParaRPr lang="en-US" sz="1600" dirty="0">
              <a:solidFill>
                <a:schemeClr val="tx1">
                  <a:lumMod val="85000"/>
                  <a:lumOff val="15000"/>
                </a:schemeClr>
              </a:solidFill>
              <a:latin typeface="+mj-lt"/>
              <a:cs typeface="Arial" charset="0"/>
            </a:endParaRPr>
          </a:p>
          <a:p>
            <a:pPr algn="just" eaLnBrk="1" fontAlgn="auto" hangingPunct="1">
              <a:spcAft>
                <a:spcPts val="0"/>
              </a:spcAft>
              <a:buFont typeface="Wingdings" pitchFamily="2" charset="2"/>
              <a:buNone/>
              <a:defRPr/>
            </a:pPr>
            <a:r>
              <a:rPr lang="en-US" sz="1600" dirty="0">
                <a:solidFill>
                  <a:schemeClr val="tx1">
                    <a:lumMod val="85000"/>
                    <a:lumOff val="15000"/>
                  </a:schemeClr>
                </a:solidFill>
                <a:latin typeface="+mj-lt"/>
                <a:cs typeface="Arial" charset="0"/>
              </a:rPr>
              <a:t>	tunica </a:t>
            </a:r>
            <a:r>
              <a:rPr lang="en-US" sz="1600" dirty="0" err="1">
                <a:solidFill>
                  <a:schemeClr val="tx1">
                    <a:lumMod val="85000"/>
                    <a:lumOff val="15000"/>
                  </a:schemeClr>
                </a:solidFill>
                <a:latin typeface="+mj-lt"/>
                <a:cs typeface="Arial" charset="0"/>
              </a:rPr>
              <a:t>vaginalis</a:t>
            </a:r>
            <a:r>
              <a:rPr lang="en-US" sz="1600" dirty="0">
                <a:solidFill>
                  <a:schemeClr val="tx1">
                    <a:lumMod val="85000"/>
                    <a:lumOff val="15000"/>
                  </a:schemeClr>
                </a:solidFill>
                <a:latin typeface="+mj-lt"/>
                <a:cs typeface="Arial" charset="0"/>
              </a:rPr>
              <a:t>	</a:t>
            </a:r>
          </a:p>
          <a:p>
            <a:pPr algn="just" eaLnBrk="1" fontAlgn="auto" hangingPunct="1">
              <a:spcAft>
                <a:spcPts val="0"/>
              </a:spcAft>
              <a:buFont typeface="Wingdings" pitchFamily="2" charset="2"/>
              <a:buNone/>
              <a:defRPr/>
            </a:pPr>
            <a:r>
              <a:rPr lang="en-US" sz="1600" dirty="0">
                <a:solidFill>
                  <a:schemeClr val="tx1">
                    <a:lumMod val="85000"/>
                    <a:lumOff val="15000"/>
                  </a:schemeClr>
                </a:solidFill>
                <a:latin typeface="+mj-lt"/>
                <a:cs typeface="Arial" charset="0"/>
              </a:rPr>
              <a:t>	</a:t>
            </a:r>
            <a:r>
              <a:rPr lang="en-US" sz="1600" dirty="0" err="1">
                <a:solidFill>
                  <a:schemeClr val="tx1">
                    <a:lumMod val="85000"/>
                    <a:lumOff val="15000"/>
                  </a:schemeClr>
                </a:solidFill>
                <a:latin typeface="+mj-lt"/>
                <a:cs typeface="Arial" charset="0"/>
              </a:rPr>
              <a:t>tunical</a:t>
            </a:r>
            <a:r>
              <a:rPr lang="en-US" sz="1600" dirty="0">
                <a:solidFill>
                  <a:schemeClr val="tx1">
                    <a:lumMod val="85000"/>
                    <a:lumOff val="15000"/>
                  </a:schemeClr>
                </a:solidFill>
                <a:latin typeface="+mj-lt"/>
                <a:cs typeface="Arial" charset="0"/>
              </a:rPr>
              <a:t> </a:t>
            </a:r>
            <a:r>
              <a:rPr lang="en-US" sz="1600" dirty="0" err="1">
                <a:solidFill>
                  <a:schemeClr val="tx1">
                    <a:lumMod val="85000"/>
                    <a:lumOff val="15000"/>
                  </a:schemeClr>
                </a:solidFill>
                <a:latin typeface="+mj-lt"/>
                <a:cs typeface="Arial" charset="0"/>
              </a:rPr>
              <a:t>albugineae</a:t>
            </a:r>
            <a:r>
              <a:rPr lang="en-US" sz="1600" dirty="0">
                <a:solidFill>
                  <a:schemeClr val="tx1">
                    <a:lumMod val="85000"/>
                    <a:lumOff val="15000"/>
                  </a:schemeClr>
                </a:solidFill>
                <a:latin typeface="+mj-lt"/>
                <a:cs typeface="Arial" charset="0"/>
              </a:rPr>
              <a:t>	</a:t>
            </a:r>
          </a:p>
          <a:p>
            <a:pPr algn="just" eaLnBrk="1" fontAlgn="auto" hangingPunct="1">
              <a:spcAft>
                <a:spcPts val="0"/>
              </a:spcAft>
              <a:buFont typeface="Wingdings" pitchFamily="2" charset="2"/>
              <a:buNone/>
              <a:defRPr/>
            </a:pPr>
            <a:r>
              <a:rPr lang="en-US" sz="1600" dirty="0">
                <a:solidFill>
                  <a:schemeClr val="tx1">
                    <a:lumMod val="85000"/>
                    <a:lumOff val="15000"/>
                  </a:schemeClr>
                </a:solidFill>
                <a:latin typeface="+mj-lt"/>
                <a:cs typeface="Arial" charset="0"/>
              </a:rPr>
              <a:t>	tunica </a:t>
            </a:r>
            <a:r>
              <a:rPr lang="en-US" sz="1600" dirty="0" err="1">
                <a:solidFill>
                  <a:schemeClr val="tx1">
                    <a:lumMod val="85000"/>
                    <a:lumOff val="15000"/>
                  </a:schemeClr>
                </a:solidFill>
                <a:latin typeface="+mj-lt"/>
                <a:cs typeface="Arial" charset="0"/>
              </a:rPr>
              <a:t>vascularis</a:t>
            </a:r>
            <a:endParaRPr lang="en-US" sz="1600" dirty="0">
              <a:solidFill>
                <a:schemeClr val="tx1">
                  <a:lumMod val="85000"/>
                  <a:lumOff val="15000"/>
                </a:schemeClr>
              </a:solidFill>
              <a:latin typeface="+mj-lt"/>
            </a:endParaRPr>
          </a:p>
          <a:p>
            <a:pPr algn="just" eaLnBrk="1" fontAlgn="auto" hangingPunct="1">
              <a:spcAft>
                <a:spcPts val="0"/>
              </a:spcAft>
              <a:buFont typeface="Wingdings" pitchFamily="2" charset="2"/>
              <a:buNone/>
              <a:defRPr/>
            </a:pPr>
            <a:endParaRPr lang="en-US" sz="1600" dirty="0" smtClean="0">
              <a:solidFill>
                <a:schemeClr val="tx1">
                  <a:lumMod val="85000"/>
                  <a:lumOff val="15000"/>
                </a:schemeClr>
              </a:solidFill>
              <a:latin typeface="+mj-lt"/>
              <a:cs typeface="Arial" charset="0"/>
            </a:endParaRPr>
          </a:p>
          <a:p>
            <a:pPr algn="just" eaLnBrk="1" fontAlgn="auto" hangingPunct="1">
              <a:spcAft>
                <a:spcPts val="0"/>
              </a:spcAft>
              <a:buFont typeface="Wingdings" pitchFamily="2" charset="2"/>
              <a:buNone/>
              <a:defRPr/>
            </a:pPr>
            <a:endParaRPr lang="en-US" sz="1600" dirty="0">
              <a:solidFill>
                <a:schemeClr val="tx1">
                  <a:lumMod val="85000"/>
                  <a:lumOff val="15000"/>
                </a:schemeClr>
              </a:solidFill>
              <a:latin typeface="+mj-lt"/>
              <a:cs typeface="Arial" charset="0"/>
            </a:endParaRPr>
          </a:p>
          <a:p>
            <a:pPr algn="just" eaLnBrk="1" fontAlgn="auto" hangingPunct="1">
              <a:lnSpc>
                <a:spcPct val="150000"/>
              </a:lnSpc>
              <a:buFont typeface="Wingdings" panose="05000000000000000000" pitchFamily="2" charset="2"/>
              <a:buNone/>
              <a:defRPr/>
            </a:pPr>
            <a:endParaRPr lang="en-US" sz="1600" dirty="0" smtClean="0">
              <a:solidFill>
                <a:schemeClr val="tx1">
                  <a:lumMod val="85000"/>
                  <a:lumOff val="15000"/>
                </a:schemeClr>
              </a:solidFill>
              <a:latin typeface="+mj-lt"/>
              <a:cs typeface="Arial" panose="020B0604020202020204" pitchFamily="34" charset="0"/>
            </a:endParaRPr>
          </a:p>
          <a:p>
            <a:pPr algn="just" eaLnBrk="1" fontAlgn="auto" hangingPunct="1">
              <a:lnSpc>
                <a:spcPct val="150000"/>
              </a:lnSpc>
              <a:buFont typeface="Wingdings" panose="05000000000000000000" pitchFamily="2" charset="2"/>
              <a:buNone/>
              <a:defRPr/>
            </a:pPr>
            <a:r>
              <a:rPr lang="en-US" sz="1600" dirty="0" smtClean="0">
                <a:solidFill>
                  <a:schemeClr val="tx1">
                    <a:lumMod val="85000"/>
                    <a:lumOff val="15000"/>
                  </a:schemeClr>
                </a:solidFill>
                <a:latin typeface="+mj-lt"/>
                <a:cs typeface="Arial" panose="020B0604020202020204" pitchFamily="34" charset="0"/>
              </a:rPr>
              <a:t>						 </a:t>
            </a:r>
          </a:p>
        </p:txBody>
      </p:sp>
      <p:pic>
        <p:nvPicPr>
          <p:cNvPr id="20484" name="Picture 2"/>
          <p:cNvPicPr>
            <a:picLocks noChangeAspect="1"/>
          </p:cNvPicPr>
          <p:nvPr/>
        </p:nvPicPr>
        <p:blipFill>
          <a:blip r:embed="rId2"/>
          <a:srcRect/>
          <a:stretch>
            <a:fillRect/>
          </a:stretch>
        </p:blipFill>
        <p:spPr bwMode="auto">
          <a:xfrm>
            <a:off x="7990418" y="4352926"/>
            <a:ext cx="3577167" cy="1819275"/>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508001" y="361950"/>
            <a:ext cx="11104033" cy="609600"/>
          </a:xfrm>
        </p:spPr>
        <p:txBody>
          <a:bodyPr>
            <a:normAutofit fontScale="90000"/>
          </a:bodyPr>
          <a:lstStyle/>
          <a:p>
            <a:pPr eaLnBrk="1" hangingPunct="1"/>
            <a:r>
              <a:rPr lang="en-US" sz="2000" smtClean="0">
                <a:ln>
                  <a:noFill/>
                </a:ln>
                <a:solidFill>
                  <a:srgbClr val="FF0000"/>
                </a:solidFill>
                <a:cs typeface="Arial" charset="0"/>
              </a:rPr>
              <a:t>Primary Gland</a:t>
            </a:r>
            <a:br>
              <a:rPr lang="en-US" sz="2000" smtClean="0">
                <a:ln>
                  <a:noFill/>
                </a:ln>
                <a:solidFill>
                  <a:srgbClr val="FF0000"/>
                </a:solidFill>
                <a:cs typeface="Arial" charset="0"/>
              </a:rPr>
            </a:br>
            <a:r>
              <a:rPr lang="en-US" sz="2000" smtClean="0">
                <a:ln>
                  <a:noFill/>
                </a:ln>
                <a:solidFill>
                  <a:srgbClr val="FF0000"/>
                </a:solidFill>
                <a:cs typeface="Arial" charset="0"/>
              </a:rPr>
              <a:t>Cells of the Testes</a:t>
            </a:r>
          </a:p>
        </p:txBody>
      </p:sp>
      <p:sp>
        <p:nvSpPr>
          <p:cNvPr id="18435" name="Content Placeholder 3"/>
          <p:cNvSpPr>
            <a:spLocks noGrp="1"/>
          </p:cNvSpPr>
          <p:nvPr>
            <p:ph idx="1"/>
          </p:nvPr>
        </p:nvSpPr>
        <p:spPr>
          <a:xfrm>
            <a:off x="651933" y="1011238"/>
            <a:ext cx="5181600" cy="4724400"/>
          </a:xfrm>
        </p:spPr>
        <p:txBody>
          <a:bodyPr rtlCol="0">
            <a:normAutofit/>
          </a:bodyPr>
          <a:lstStyle/>
          <a:p>
            <a:pPr eaLnBrk="1" fontAlgn="auto" hangingPunct="1">
              <a:spcAft>
                <a:spcPts val="0"/>
              </a:spcAft>
              <a:buFont typeface="Wingdings" pitchFamily="2" charset="2"/>
              <a:buNone/>
              <a:defRPr/>
            </a:pPr>
            <a:r>
              <a:rPr lang="en-US" sz="1800" dirty="0">
                <a:solidFill>
                  <a:schemeClr val="tx1">
                    <a:lumMod val="85000"/>
                    <a:lumOff val="15000"/>
                  </a:schemeClr>
                </a:solidFill>
                <a:cs typeface="Arial" charset="0"/>
              </a:rPr>
              <a:t>1</a:t>
            </a:r>
            <a:r>
              <a:rPr lang="en-US" sz="1800" dirty="0" smtClean="0">
                <a:solidFill>
                  <a:schemeClr val="tx1">
                    <a:lumMod val="85000"/>
                    <a:lumOff val="15000"/>
                  </a:schemeClr>
                </a:solidFill>
                <a:cs typeface="Arial" charset="0"/>
              </a:rPr>
              <a:t>. </a:t>
            </a:r>
            <a:r>
              <a:rPr lang="en-US" sz="1800" dirty="0" err="1" smtClean="0">
                <a:solidFill>
                  <a:schemeClr val="tx1">
                    <a:lumMod val="85000"/>
                    <a:lumOff val="15000"/>
                  </a:schemeClr>
                </a:solidFill>
                <a:cs typeface="Arial" charset="0"/>
              </a:rPr>
              <a:t>Sertoli</a:t>
            </a:r>
            <a:r>
              <a:rPr lang="en-US" sz="1800" dirty="0" smtClean="0">
                <a:solidFill>
                  <a:schemeClr val="tx1">
                    <a:lumMod val="85000"/>
                    <a:lumOff val="15000"/>
                  </a:schemeClr>
                </a:solidFill>
                <a:cs typeface="Arial" charset="0"/>
              </a:rPr>
              <a:t> Cells 	</a:t>
            </a:r>
          </a:p>
          <a:p>
            <a:pPr eaLnBrk="1" fontAlgn="auto" hangingPunct="1">
              <a:spcAft>
                <a:spcPts val="0"/>
              </a:spcAft>
              <a:buFont typeface="Arial"/>
              <a:buChar char="•"/>
              <a:defRPr/>
            </a:pPr>
            <a:r>
              <a:rPr lang="en-US" sz="1600" dirty="0" smtClean="0">
                <a:solidFill>
                  <a:schemeClr val="tx1">
                    <a:lumMod val="85000"/>
                    <a:lumOff val="15000"/>
                  </a:schemeClr>
                </a:solidFill>
                <a:cs typeface="Arial" charset="0"/>
              </a:rPr>
              <a:t>are tall pyramidal cells adhere to basal lamina &amp; end to apical ends of seminiferous tubules, </a:t>
            </a:r>
          </a:p>
          <a:p>
            <a:pPr eaLnBrk="1" fontAlgn="auto" hangingPunct="1">
              <a:spcAft>
                <a:spcPts val="0"/>
              </a:spcAft>
              <a:buFont typeface="Arial"/>
              <a:buChar char="•"/>
              <a:defRPr/>
            </a:pPr>
            <a:r>
              <a:rPr lang="en-US" sz="1600" dirty="0" smtClean="0">
                <a:solidFill>
                  <a:schemeClr val="tx1">
                    <a:lumMod val="85000"/>
                    <a:lumOff val="15000"/>
                  </a:schemeClr>
                </a:solidFill>
                <a:cs typeface="Arial" charset="0"/>
              </a:rPr>
              <a:t>contain abundant  smooth ER, Golgi apparatus, </a:t>
            </a:r>
            <a:r>
              <a:rPr lang="en-US" sz="1600" dirty="0" err="1" smtClean="0">
                <a:solidFill>
                  <a:schemeClr val="tx1">
                    <a:lumMod val="85000"/>
                    <a:lumOff val="15000"/>
                  </a:schemeClr>
                </a:solidFill>
                <a:cs typeface="Arial" charset="0"/>
              </a:rPr>
              <a:t>mitochordira</a:t>
            </a:r>
            <a:r>
              <a:rPr lang="en-US" sz="1600" dirty="0" smtClean="0">
                <a:solidFill>
                  <a:schemeClr val="tx1">
                    <a:lumMod val="85000"/>
                    <a:lumOff val="15000"/>
                  </a:schemeClr>
                </a:solidFill>
                <a:cs typeface="Arial" charset="0"/>
              </a:rPr>
              <a:t> &amp; </a:t>
            </a:r>
            <a:r>
              <a:rPr lang="en-US" sz="1600" dirty="0" err="1" smtClean="0">
                <a:solidFill>
                  <a:schemeClr val="tx1">
                    <a:lumMod val="85000"/>
                    <a:lumOff val="15000"/>
                  </a:schemeClr>
                </a:solidFill>
                <a:cs typeface="Arial" charset="0"/>
              </a:rPr>
              <a:t>lysome</a:t>
            </a:r>
            <a:r>
              <a:rPr lang="en-US" sz="1600" dirty="0" smtClean="0">
                <a:solidFill>
                  <a:schemeClr val="tx1">
                    <a:lumMod val="85000"/>
                    <a:lumOff val="15000"/>
                  </a:schemeClr>
                </a:solidFill>
                <a:cs typeface="Arial" charset="0"/>
              </a:rPr>
              <a:t>, elongated triangular </a:t>
            </a:r>
            <a:r>
              <a:rPr lang="en-US" sz="1600" dirty="0" err="1" smtClean="0">
                <a:solidFill>
                  <a:schemeClr val="tx1">
                    <a:lumMod val="85000"/>
                    <a:lumOff val="15000"/>
                  </a:schemeClr>
                </a:solidFill>
                <a:cs typeface="Arial" charset="0"/>
              </a:rPr>
              <a:t>nuceus</a:t>
            </a:r>
            <a:endParaRPr lang="en-US" sz="1600" dirty="0" smtClean="0">
              <a:solidFill>
                <a:schemeClr val="tx1">
                  <a:lumMod val="85000"/>
                  <a:lumOff val="15000"/>
                </a:schemeClr>
              </a:solidFill>
              <a:cs typeface="Arial" charset="0"/>
            </a:endParaRPr>
          </a:p>
          <a:p>
            <a:pPr eaLnBrk="1" fontAlgn="auto" hangingPunct="1">
              <a:spcAft>
                <a:spcPts val="0"/>
              </a:spcAft>
              <a:buFont typeface="Wingdings" pitchFamily="2" charset="2"/>
              <a:buNone/>
              <a:defRPr/>
            </a:pPr>
            <a:endParaRPr lang="en-US" sz="1600" dirty="0" smtClean="0">
              <a:solidFill>
                <a:schemeClr val="tx1">
                  <a:lumMod val="85000"/>
                  <a:lumOff val="15000"/>
                </a:schemeClr>
              </a:solidFill>
              <a:cs typeface="Arial" charset="0"/>
            </a:endParaRPr>
          </a:p>
          <a:p>
            <a:pPr eaLnBrk="1" fontAlgn="auto" hangingPunct="1">
              <a:lnSpc>
                <a:spcPct val="150000"/>
              </a:lnSpc>
              <a:spcAft>
                <a:spcPts val="0"/>
              </a:spcAft>
              <a:buFont typeface="Wingdings" pitchFamily="2" charset="2"/>
              <a:buNone/>
              <a:defRPr/>
            </a:pPr>
            <a:r>
              <a:rPr lang="en-US" sz="1600" dirty="0">
                <a:solidFill>
                  <a:schemeClr val="tx1">
                    <a:lumMod val="85000"/>
                    <a:lumOff val="15000"/>
                  </a:schemeClr>
                </a:solidFill>
                <a:cs typeface="Arial" charset="0"/>
              </a:rPr>
              <a:t>Functions of </a:t>
            </a:r>
            <a:r>
              <a:rPr lang="en-US" sz="1600" dirty="0" err="1">
                <a:solidFill>
                  <a:schemeClr val="tx1">
                    <a:lumMod val="85000"/>
                    <a:lumOff val="15000"/>
                  </a:schemeClr>
                </a:solidFill>
                <a:cs typeface="Arial" charset="0"/>
              </a:rPr>
              <a:t>Sertoli</a:t>
            </a:r>
            <a:r>
              <a:rPr lang="en-US" sz="1600" dirty="0">
                <a:solidFill>
                  <a:schemeClr val="tx1">
                    <a:lumMod val="85000"/>
                    <a:lumOff val="15000"/>
                  </a:schemeClr>
                </a:solidFill>
                <a:cs typeface="Arial" charset="0"/>
              </a:rPr>
              <a:t> cells</a:t>
            </a:r>
          </a:p>
          <a:p>
            <a:pPr marL="744538" eaLnBrk="1" fontAlgn="auto" hangingPunct="1">
              <a:spcAft>
                <a:spcPts val="0"/>
              </a:spcAft>
              <a:buFont typeface="Arial"/>
              <a:buChar char="•"/>
              <a:defRPr/>
            </a:pPr>
            <a:r>
              <a:rPr lang="en-US" sz="1600" dirty="0" smtClean="0">
                <a:solidFill>
                  <a:schemeClr val="tx1">
                    <a:lumMod val="85000"/>
                    <a:lumOff val="15000"/>
                  </a:schemeClr>
                </a:solidFill>
                <a:cs typeface="Arial" charset="0"/>
              </a:rPr>
              <a:t>support</a:t>
            </a:r>
            <a:r>
              <a:rPr lang="en-US" sz="1600" dirty="0">
                <a:solidFill>
                  <a:schemeClr val="tx1">
                    <a:lumMod val="85000"/>
                    <a:lumOff val="15000"/>
                  </a:schemeClr>
                </a:solidFill>
                <a:cs typeface="Arial" charset="0"/>
              </a:rPr>
              <a:t>, protect &amp; supply nutrients to developing spermatozoa</a:t>
            </a:r>
          </a:p>
          <a:p>
            <a:pPr marL="744538" eaLnBrk="1" fontAlgn="auto" hangingPunct="1">
              <a:spcAft>
                <a:spcPts val="0"/>
              </a:spcAft>
              <a:buFont typeface="Arial"/>
              <a:buChar char="•"/>
              <a:defRPr/>
            </a:pPr>
            <a:r>
              <a:rPr lang="en-US" sz="1600" dirty="0">
                <a:solidFill>
                  <a:schemeClr val="tx1">
                    <a:lumMod val="85000"/>
                    <a:lumOff val="15000"/>
                  </a:schemeClr>
                </a:solidFill>
                <a:cs typeface="Arial" charset="0"/>
              </a:rPr>
              <a:t> </a:t>
            </a:r>
            <a:r>
              <a:rPr lang="en-US" sz="1600" dirty="0" smtClean="0">
                <a:solidFill>
                  <a:schemeClr val="tx1">
                    <a:lumMod val="85000"/>
                    <a:lumOff val="15000"/>
                  </a:schemeClr>
                </a:solidFill>
                <a:cs typeface="Arial" charset="0"/>
              </a:rPr>
              <a:t>secrete </a:t>
            </a:r>
            <a:r>
              <a:rPr lang="en-US" sz="1600" dirty="0">
                <a:solidFill>
                  <a:schemeClr val="tx1">
                    <a:lumMod val="85000"/>
                    <a:lumOff val="15000"/>
                  </a:schemeClr>
                </a:solidFill>
                <a:cs typeface="Arial" charset="0"/>
              </a:rPr>
              <a:t>fluid into seminiferous </a:t>
            </a:r>
            <a:r>
              <a:rPr lang="en-US" sz="1600" dirty="0" smtClean="0">
                <a:solidFill>
                  <a:schemeClr val="tx1">
                    <a:lumMod val="85000"/>
                    <a:lumOff val="15000"/>
                  </a:schemeClr>
                </a:solidFill>
                <a:cs typeface="Arial" charset="0"/>
              </a:rPr>
              <a:t>tubules</a:t>
            </a:r>
          </a:p>
        </p:txBody>
      </p:sp>
      <p:pic>
        <p:nvPicPr>
          <p:cNvPr id="21508" name="Picture 5" descr="Image result for sertoli cells"/>
          <p:cNvPicPr>
            <a:picLocks noChangeAspect="1" noChangeArrowheads="1"/>
          </p:cNvPicPr>
          <p:nvPr/>
        </p:nvPicPr>
        <p:blipFill>
          <a:blip r:embed="rId2"/>
          <a:srcRect/>
          <a:stretch>
            <a:fillRect/>
          </a:stretch>
        </p:blipFill>
        <p:spPr bwMode="auto">
          <a:xfrm>
            <a:off x="5744634" y="2514600"/>
            <a:ext cx="5086351" cy="3181350"/>
          </a:xfrm>
          <a:prstGeom prst="rect">
            <a:avLst/>
          </a:prstGeom>
          <a:noFill/>
          <a:ln w="9525">
            <a:noFill/>
            <a:miter lim="800000"/>
            <a:headEnd/>
            <a:tailEnd/>
          </a:ln>
        </p:spPr>
      </p:pic>
      <p:sp>
        <p:nvSpPr>
          <p:cNvPr id="21509" name="TextBox 1"/>
          <p:cNvSpPr txBox="1">
            <a:spLocks noChangeArrowheads="1"/>
          </p:cNvSpPr>
          <p:nvPr/>
        </p:nvSpPr>
        <p:spPr bwMode="auto">
          <a:xfrm>
            <a:off x="812800" y="5089526"/>
            <a:ext cx="5588000" cy="646113"/>
          </a:xfrm>
          <a:prstGeom prst="rect">
            <a:avLst/>
          </a:prstGeom>
          <a:noFill/>
          <a:ln w="9525">
            <a:noFill/>
            <a:miter lim="800000"/>
            <a:headEnd/>
            <a:tailEnd/>
          </a:ln>
        </p:spPr>
        <p:txBody>
          <a:bodyPr>
            <a:spAutoFit/>
          </a:bodyPr>
          <a:lstStyle/>
          <a:p>
            <a:pPr eaLnBrk="1" hangingPunct="1"/>
            <a:r>
              <a:rPr lang="en-US"/>
              <a:t>2. Leydig Cells</a:t>
            </a:r>
          </a:p>
          <a:p>
            <a:pPr eaLnBrk="1" hangingPunct="1"/>
            <a:r>
              <a:rPr lang="en-US"/>
              <a:t>3. Smooth Muscle Cells</a:t>
            </a:r>
          </a:p>
        </p:txBody>
      </p:sp>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524933" y="571500"/>
            <a:ext cx="10972800" cy="381000"/>
          </a:xfrm>
        </p:spPr>
        <p:txBody>
          <a:bodyPr>
            <a:normAutofit fontScale="90000"/>
          </a:bodyPr>
          <a:lstStyle/>
          <a:p>
            <a:pPr eaLnBrk="1" hangingPunct="1"/>
            <a:r>
              <a:rPr lang="en-US" sz="2000" smtClean="0">
                <a:ln>
                  <a:noFill/>
                </a:ln>
                <a:solidFill>
                  <a:srgbClr val="FF0000"/>
                </a:solidFill>
                <a:cs typeface="Arial" charset="0"/>
              </a:rPr>
              <a:t>Accessory Glands </a:t>
            </a:r>
          </a:p>
        </p:txBody>
      </p:sp>
      <p:sp>
        <p:nvSpPr>
          <p:cNvPr id="22531" name="Content Placeholder 3"/>
          <p:cNvSpPr>
            <a:spLocks noGrp="1"/>
          </p:cNvSpPr>
          <p:nvPr>
            <p:ph idx="1"/>
          </p:nvPr>
        </p:nvSpPr>
        <p:spPr>
          <a:xfrm>
            <a:off x="558800" y="990600"/>
            <a:ext cx="6045200" cy="5181600"/>
          </a:xfrm>
        </p:spPr>
        <p:txBody>
          <a:bodyPr>
            <a:normAutofit fontScale="92500" lnSpcReduction="20000"/>
          </a:bodyPr>
          <a:lstStyle/>
          <a:p>
            <a:pPr algn="just" eaLnBrk="1" hangingPunct="1">
              <a:lnSpc>
                <a:spcPct val="150000"/>
              </a:lnSpc>
              <a:spcAft>
                <a:spcPct val="0"/>
              </a:spcAft>
              <a:buFont typeface="Wingdings" pitchFamily="2" charset="2"/>
              <a:buNone/>
            </a:pPr>
            <a:r>
              <a:rPr lang="en-US" sz="1800" b="1" smtClean="0">
                <a:cs typeface="Arial" charset="0"/>
              </a:rPr>
              <a:t>1. Seminal vesicles  </a:t>
            </a:r>
            <a:r>
              <a:rPr lang="en-US" sz="1600" smtClean="0">
                <a:cs typeface="Arial" charset="0"/>
              </a:rPr>
              <a:t>	</a:t>
            </a:r>
          </a:p>
          <a:p>
            <a:pPr algn="just" eaLnBrk="1" hangingPunct="1">
              <a:lnSpc>
                <a:spcPct val="150000"/>
              </a:lnSpc>
              <a:spcAft>
                <a:spcPct val="0"/>
              </a:spcAft>
              <a:buFont typeface="Wingdings" pitchFamily="2" charset="2"/>
              <a:buNone/>
            </a:pPr>
            <a:endParaRPr lang="en-US" sz="1600" smtClean="0">
              <a:cs typeface="Arial" charset="0"/>
            </a:endParaRPr>
          </a:p>
          <a:p>
            <a:pPr algn="just" eaLnBrk="1" hangingPunct="1">
              <a:lnSpc>
                <a:spcPct val="150000"/>
              </a:lnSpc>
              <a:spcAft>
                <a:spcPct val="0"/>
              </a:spcAft>
              <a:buFont typeface="Wingdings" pitchFamily="2" charset="2"/>
              <a:buNone/>
            </a:pPr>
            <a:r>
              <a:rPr lang="en-US" sz="1600" smtClean="0">
                <a:cs typeface="Arial" charset="0"/>
              </a:rPr>
              <a:t>Structure: </a:t>
            </a:r>
          </a:p>
          <a:p>
            <a:pPr algn="just" eaLnBrk="1" hangingPunct="1">
              <a:spcAft>
                <a:spcPct val="0"/>
              </a:spcAft>
            </a:pPr>
            <a:r>
              <a:rPr lang="en-US" sz="1600" smtClean="0">
                <a:cs typeface="Arial" charset="0"/>
              </a:rPr>
              <a:t>are paired vesicles, each consisting of two highly coiled 15 cm long tubes  </a:t>
            </a:r>
          </a:p>
          <a:p>
            <a:pPr algn="just" eaLnBrk="1" hangingPunct="1">
              <a:lnSpc>
                <a:spcPct val="150000"/>
              </a:lnSpc>
              <a:spcAft>
                <a:spcPct val="0"/>
              </a:spcAft>
            </a:pPr>
            <a:r>
              <a:rPr lang="en-US" sz="1600" smtClean="0">
                <a:cs typeface="Arial" charset="0"/>
              </a:rPr>
              <a:t>Wall of seminal vesicle has 3 layers:</a:t>
            </a:r>
          </a:p>
          <a:p>
            <a:pPr eaLnBrk="1" hangingPunct="1">
              <a:spcAft>
                <a:spcPct val="0"/>
              </a:spcAft>
              <a:buFont typeface="Wingdings" pitchFamily="2" charset="2"/>
              <a:buNone/>
            </a:pPr>
            <a:r>
              <a:rPr lang="en-US" sz="1600" smtClean="0">
                <a:cs typeface="Arial" charset="0"/>
              </a:rPr>
              <a:t>	</a:t>
            </a:r>
            <a:r>
              <a:rPr lang="en-US" sz="1600" b="1" smtClean="0">
                <a:cs typeface="Arial" charset="0"/>
              </a:rPr>
              <a:t>adentitia:</a:t>
            </a:r>
            <a:r>
              <a:rPr lang="en-US" sz="1600" smtClean="0">
                <a:cs typeface="Arial" charset="0"/>
              </a:rPr>
              <a:t>  external coating of connective tissue with elastic fibres</a:t>
            </a:r>
          </a:p>
          <a:p>
            <a:pPr eaLnBrk="1" hangingPunct="1">
              <a:spcAft>
                <a:spcPct val="0"/>
              </a:spcAft>
              <a:buFont typeface="Wingdings" pitchFamily="2" charset="2"/>
              <a:buNone/>
            </a:pPr>
            <a:r>
              <a:rPr lang="en-US" sz="1600" smtClean="0">
                <a:cs typeface="Arial" charset="0"/>
              </a:rPr>
              <a:t>	</a:t>
            </a:r>
            <a:r>
              <a:rPr lang="en-US" sz="1600" b="1" smtClean="0">
                <a:cs typeface="Arial" charset="0"/>
              </a:rPr>
              <a:t>middle smooth muscle coat</a:t>
            </a:r>
            <a:r>
              <a:rPr lang="en-US" sz="1600" smtClean="0">
                <a:cs typeface="Arial" charset="0"/>
              </a:rPr>
              <a:t>:  consists of inner circular &amp; outer longitudinal layers</a:t>
            </a:r>
          </a:p>
          <a:p>
            <a:pPr eaLnBrk="1" hangingPunct="1">
              <a:spcAft>
                <a:spcPct val="0"/>
              </a:spcAft>
              <a:buFont typeface="Wingdings" pitchFamily="2" charset="2"/>
              <a:buNone/>
            </a:pPr>
            <a:r>
              <a:rPr lang="en-US" sz="1600" smtClean="0">
                <a:cs typeface="Arial" charset="0"/>
              </a:rPr>
              <a:t>	</a:t>
            </a:r>
            <a:r>
              <a:rPr lang="en-US" sz="1600" b="1" smtClean="0">
                <a:cs typeface="Arial" charset="0"/>
              </a:rPr>
              <a:t>internal mucosa</a:t>
            </a:r>
            <a:r>
              <a:rPr lang="en-US" sz="1600" smtClean="0">
                <a:cs typeface="Arial" charset="0"/>
              </a:rPr>
              <a:t>: consists of lining of epithelium &amp; fibroblastic connective tissues</a:t>
            </a:r>
          </a:p>
          <a:p>
            <a:pPr algn="just" eaLnBrk="1" hangingPunct="1">
              <a:spcAft>
                <a:spcPct val="0"/>
              </a:spcAft>
              <a:buFont typeface="Wingdings" pitchFamily="2" charset="2"/>
              <a:buNone/>
            </a:pPr>
            <a:endParaRPr lang="en-US" sz="1600" smtClean="0">
              <a:cs typeface="Arial" charset="0"/>
            </a:endParaRPr>
          </a:p>
          <a:p>
            <a:pPr algn="just" eaLnBrk="1" hangingPunct="1">
              <a:lnSpc>
                <a:spcPct val="150000"/>
              </a:lnSpc>
              <a:spcAft>
                <a:spcPct val="0"/>
              </a:spcAft>
            </a:pPr>
            <a:r>
              <a:rPr lang="en-US" sz="1600" smtClean="0">
                <a:cs typeface="Arial" charset="0"/>
              </a:rPr>
              <a:t>Contains: fructose, enzyme, prostaglandins</a:t>
            </a:r>
          </a:p>
          <a:p>
            <a:pPr algn="just" eaLnBrk="1" hangingPunct="1">
              <a:lnSpc>
                <a:spcPct val="150000"/>
              </a:lnSpc>
              <a:spcAft>
                <a:spcPct val="0"/>
              </a:spcAft>
            </a:pPr>
            <a:r>
              <a:rPr lang="en-US" sz="1600" smtClean="0">
                <a:cs typeface="Arial" charset="0"/>
              </a:rPr>
              <a:t>Function: 		</a:t>
            </a:r>
          </a:p>
          <a:p>
            <a:pPr algn="just" eaLnBrk="1" hangingPunct="1">
              <a:lnSpc>
                <a:spcPct val="150000"/>
              </a:lnSpc>
              <a:spcAft>
                <a:spcPct val="0"/>
              </a:spcAft>
              <a:buFont typeface="Wingdings" pitchFamily="2" charset="2"/>
              <a:buNone/>
            </a:pPr>
            <a:r>
              <a:rPr lang="en-US" sz="1600" smtClean="0">
                <a:cs typeface="Arial" charset="0"/>
              </a:rPr>
              <a:t>		</a:t>
            </a:r>
          </a:p>
          <a:p>
            <a:pPr algn="just" eaLnBrk="1" hangingPunct="1">
              <a:lnSpc>
                <a:spcPct val="150000"/>
              </a:lnSpc>
              <a:spcAft>
                <a:spcPct val="0"/>
              </a:spcAft>
              <a:buFont typeface="Wingdings" pitchFamily="2" charset="2"/>
              <a:buNone/>
            </a:pPr>
            <a:r>
              <a:rPr lang="en-US" sz="1600" smtClean="0">
                <a:cs typeface="Arial" charset="0"/>
              </a:rPr>
              <a:t>			</a:t>
            </a:r>
          </a:p>
          <a:p>
            <a:pPr algn="just" eaLnBrk="1" hangingPunct="1">
              <a:lnSpc>
                <a:spcPct val="150000"/>
              </a:lnSpc>
              <a:spcAft>
                <a:spcPct val="0"/>
              </a:spcAft>
              <a:buFont typeface="Wingdings" pitchFamily="2" charset="2"/>
              <a:buNone/>
            </a:pPr>
            <a:endParaRPr lang="en-US" sz="1600" smtClean="0">
              <a:cs typeface="Arial" charset="0"/>
            </a:endParaRPr>
          </a:p>
        </p:txBody>
      </p:sp>
      <p:pic>
        <p:nvPicPr>
          <p:cNvPr id="22532" name="Picture 7" descr="Image result for seminal vesicles"/>
          <p:cNvPicPr>
            <a:picLocks noChangeAspect="1" noChangeArrowheads="1"/>
          </p:cNvPicPr>
          <p:nvPr/>
        </p:nvPicPr>
        <p:blipFill>
          <a:blip r:embed="rId3"/>
          <a:srcRect/>
          <a:stretch>
            <a:fillRect/>
          </a:stretch>
        </p:blipFill>
        <p:spPr bwMode="auto">
          <a:xfrm>
            <a:off x="6604000" y="2895600"/>
            <a:ext cx="4673600" cy="24130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Content Placeholder 3"/>
          <p:cNvSpPr>
            <a:spLocks noGrp="1"/>
          </p:cNvSpPr>
          <p:nvPr>
            <p:ph idx="1"/>
          </p:nvPr>
        </p:nvSpPr>
        <p:spPr>
          <a:xfrm>
            <a:off x="609600" y="533400"/>
            <a:ext cx="10972800" cy="6096000"/>
          </a:xfrm>
        </p:spPr>
        <p:txBody>
          <a:bodyPr rtlCol="0">
            <a:normAutofit/>
          </a:bodyPr>
          <a:lstStyle/>
          <a:p>
            <a:pPr algn="just" eaLnBrk="1" fontAlgn="auto" hangingPunct="1">
              <a:lnSpc>
                <a:spcPct val="150000"/>
              </a:lnSpc>
              <a:spcAft>
                <a:spcPts val="0"/>
              </a:spcAft>
              <a:buFont typeface="Wingdings" pitchFamily="2" charset="2"/>
              <a:buNone/>
              <a:defRPr/>
            </a:pPr>
            <a:r>
              <a:rPr lang="en-US" sz="1800" b="1" dirty="0" smtClean="0">
                <a:solidFill>
                  <a:schemeClr val="tx1">
                    <a:lumMod val="85000"/>
                    <a:lumOff val="15000"/>
                  </a:schemeClr>
                </a:solidFill>
                <a:cs typeface="Arial" pitchFamily="34" charset="0"/>
              </a:rPr>
              <a:t>2. Prostrate Gland</a:t>
            </a:r>
          </a:p>
          <a:p>
            <a:pPr algn="just" eaLnBrk="1" fontAlgn="auto" hangingPunct="1">
              <a:spcAft>
                <a:spcPts val="0"/>
              </a:spcAft>
              <a:buFont typeface="Wingdings" pitchFamily="2" charset="2"/>
              <a:buNone/>
              <a:defRPr/>
            </a:pPr>
            <a:r>
              <a:rPr lang="en-US" sz="1800" dirty="0" smtClean="0">
                <a:solidFill>
                  <a:schemeClr val="tx1">
                    <a:lumMod val="85000"/>
                    <a:lumOff val="15000"/>
                  </a:schemeClr>
                </a:solidFill>
                <a:cs typeface="Arial" pitchFamily="34" charset="0"/>
              </a:rPr>
              <a:t>The prostrate lies immediately below the urinary bladder and surrounds the beginning portion of the urethra</a:t>
            </a:r>
          </a:p>
          <a:p>
            <a:pPr algn="just" eaLnBrk="1" fontAlgn="auto" hangingPunct="1">
              <a:spcAft>
                <a:spcPts val="0"/>
              </a:spcAft>
              <a:buFont typeface="Wingdings" pitchFamily="2" charset="2"/>
              <a:buNone/>
              <a:defRPr/>
            </a:pPr>
            <a:r>
              <a:rPr lang="en-US" sz="1800" dirty="0" smtClean="0">
                <a:solidFill>
                  <a:schemeClr val="tx1">
                    <a:lumMod val="85000"/>
                    <a:lumOff val="15000"/>
                  </a:schemeClr>
                </a:solidFill>
                <a:cs typeface="Arial" pitchFamily="34" charset="0"/>
              </a:rPr>
              <a:t>			is about 2x4x3 cm in size &amp; </a:t>
            </a:r>
          </a:p>
          <a:p>
            <a:pPr algn="just" eaLnBrk="1" fontAlgn="auto" hangingPunct="1">
              <a:spcAft>
                <a:spcPts val="0"/>
              </a:spcAft>
              <a:buFont typeface="Wingdings" pitchFamily="2" charset="2"/>
              <a:buNone/>
              <a:defRPr/>
            </a:pPr>
            <a:r>
              <a:rPr lang="en-US" sz="1800" dirty="0" smtClean="0">
                <a:solidFill>
                  <a:schemeClr val="tx1">
                    <a:lumMod val="85000"/>
                    <a:lumOff val="15000"/>
                  </a:schemeClr>
                </a:solidFill>
                <a:cs typeface="Arial" pitchFamily="34" charset="0"/>
              </a:rPr>
              <a:t>			is an aggregate of 30 to 50 compound </a:t>
            </a:r>
            <a:r>
              <a:rPr lang="en-US" sz="1800" dirty="0" err="1" smtClean="0">
                <a:solidFill>
                  <a:schemeClr val="tx1">
                    <a:lumMod val="85000"/>
                    <a:lumOff val="15000"/>
                  </a:schemeClr>
                </a:solidFill>
                <a:cs typeface="Arial" pitchFamily="34" charset="0"/>
              </a:rPr>
              <a:t>tubuloacinar</a:t>
            </a:r>
            <a:r>
              <a:rPr lang="en-US" sz="1800" dirty="0" smtClean="0">
                <a:solidFill>
                  <a:schemeClr val="tx1">
                    <a:lumMod val="85000"/>
                    <a:lumOff val="15000"/>
                  </a:schemeClr>
                </a:solidFill>
                <a:cs typeface="Arial" pitchFamily="34" charset="0"/>
              </a:rPr>
              <a:t> glands enclosed in a single fibrous capsule. </a:t>
            </a:r>
          </a:p>
          <a:p>
            <a:pPr algn="just" eaLnBrk="1" fontAlgn="auto" hangingPunct="1">
              <a:spcAft>
                <a:spcPts val="0"/>
              </a:spcAft>
              <a:buFont typeface="Wingdings" pitchFamily="2" charset="2"/>
              <a:buNone/>
              <a:defRPr/>
            </a:pPr>
            <a:r>
              <a:rPr lang="en-US" sz="1800" dirty="0" smtClean="0">
                <a:solidFill>
                  <a:schemeClr val="tx1">
                    <a:lumMod val="85000"/>
                    <a:lumOff val="15000"/>
                  </a:schemeClr>
                </a:solidFill>
                <a:cs typeface="Arial" pitchFamily="34" charset="0"/>
              </a:rPr>
              <a:t>			</a:t>
            </a:r>
            <a:r>
              <a:rPr lang="en-US" sz="1800" dirty="0">
                <a:solidFill>
                  <a:schemeClr val="tx1">
                    <a:lumMod val="85000"/>
                    <a:lumOff val="15000"/>
                  </a:schemeClr>
                </a:solidFill>
                <a:cs typeface="Arial" pitchFamily="34" charset="0"/>
              </a:rPr>
              <a:t>t</a:t>
            </a:r>
            <a:r>
              <a:rPr lang="en-US" sz="1800" dirty="0" smtClean="0">
                <a:solidFill>
                  <a:schemeClr val="tx1">
                    <a:lumMod val="85000"/>
                    <a:lumOff val="15000"/>
                  </a:schemeClr>
                </a:solidFill>
                <a:cs typeface="Arial" pitchFamily="34" charset="0"/>
              </a:rPr>
              <a:t>he glands empty through about 20 pores in the urethral wall.</a:t>
            </a:r>
          </a:p>
          <a:p>
            <a:pPr algn="just" eaLnBrk="1" fontAlgn="auto" hangingPunct="1">
              <a:spcAft>
                <a:spcPts val="0"/>
              </a:spcAft>
              <a:buFont typeface="Wingdings" pitchFamily="2" charset="2"/>
              <a:buNone/>
              <a:defRPr/>
            </a:pPr>
            <a:r>
              <a:rPr lang="en-US" sz="1800" dirty="0">
                <a:solidFill>
                  <a:schemeClr val="tx1">
                    <a:lumMod val="85000"/>
                    <a:lumOff val="15000"/>
                  </a:schemeClr>
                </a:solidFill>
                <a:cs typeface="Arial" pitchFamily="34" charset="0"/>
              </a:rPr>
              <a:t>	</a:t>
            </a:r>
            <a:r>
              <a:rPr lang="en-US" sz="1800" dirty="0" smtClean="0">
                <a:solidFill>
                  <a:schemeClr val="tx1">
                    <a:lumMod val="85000"/>
                    <a:lumOff val="15000"/>
                  </a:schemeClr>
                </a:solidFill>
                <a:cs typeface="Arial" pitchFamily="34" charset="0"/>
              </a:rPr>
              <a:t>		pH is about 6 to 6.5</a:t>
            </a:r>
          </a:p>
          <a:p>
            <a:pPr algn="just" eaLnBrk="1" fontAlgn="auto" hangingPunct="1">
              <a:spcAft>
                <a:spcPts val="0"/>
              </a:spcAft>
              <a:buFont typeface="Wingdings" pitchFamily="2" charset="2"/>
              <a:buNone/>
              <a:defRPr/>
            </a:pPr>
            <a:r>
              <a:rPr lang="en-US" sz="1800" dirty="0" smtClean="0">
                <a:solidFill>
                  <a:schemeClr val="tx1">
                    <a:lumMod val="85000"/>
                    <a:lumOff val="15000"/>
                  </a:schemeClr>
                </a:solidFill>
                <a:cs typeface="Arial" pitchFamily="34" charset="0"/>
              </a:rPr>
              <a:t>Functions</a:t>
            </a:r>
          </a:p>
          <a:p>
            <a:pPr marL="744538" algn="just" eaLnBrk="1" fontAlgn="auto" hangingPunct="1">
              <a:spcAft>
                <a:spcPts val="0"/>
              </a:spcAft>
              <a:buFont typeface="Arial"/>
              <a:buChar char="•"/>
              <a:defRPr/>
            </a:pPr>
            <a:r>
              <a:rPr lang="en-US" sz="1800" dirty="0" smtClean="0">
                <a:solidFill>
                  <a:schemeClr val="tx1">
                    <a:lumMod val="85000"/>
                    <a:lumOff val="15000"/>
                  </a:schemeClr>
                </a:solidFill>
                <a:cs typeface="Arial" pitchFamily="34" charset="0"/>
              </a:rPr>
              <a:t>	secretes serous milky white fluid that contains- lipids, </a:t>
            </a:r>
            <a:r>
              <a:rPr lang="en-US" sz="1800" dirty="0" err="1" smtClean="0">
                <a:solidFill>
                  <a:schemeClr val="tx1">
                    <a:lumMod val="85000"/>
                    <a:lumOff val="15000"/>
                  </a:schemeClr>
                </a:solidFill>
                <a:cs typeface="Arial" pitchFamily="34" charset="0"/>
              </a:rPr>
              <a:t>proteolytic</a:t>
            </a:r>
            <a:r>
              <a:rPr lang="en-US" sz="1800" dirty="0" smtClean="0">
                <a:solidFill>
                  <a:schemeClr val="tx1">
                    <a:lumMod val="85000"/>
                    <a:lumOff val="15000"/>
                  </a:schemeClr>
                </a:solidFill>
                <a:cs typeface="Arial" pitchFamily="34" charset="0"/>
              </a:rPr>
              <a:t> 	enzymes, acid phosphate,</a:t>
            </a:r>
          </a:p>
          <a:p>
            <a:pPr marL="744538" algn="just" eaLnBrk="1" fontAlgn="auto" hangingPunct="1">
              <a:spcAft>
                <a:spcPts val="0"/>
              </a:spcAft>
              <a:buFont typeface="Arial"/>
              <a:buChar char="•"/>
              <a:defRPr/>
            </a:pPr>
            <a:r>
              <a:rPr lang="en-US" sz="1800" dirty="0" smtClean="0">
                <a:solidFill>
                  <a:schemeClr val="tx1">
                    <a:lumMod val="85000"/>
                    <a:lumOff val="15000"/>
                  </a:schemeClr>
                </a:solidFill>
                <a:cs typeface="Arial" pitchFamily="34" charset="0"/>
              </a:rPr>
              <a:t>	Citrate</a:t>
            </a:r>
          </a:p>
          <a:p>
            <a:pPr marL="744538" algn="just" eaLnBrk="1" fontAlgn="auto" hangingPunct="1">
              <a:spcAft>
                <a:spcPts val="0"/>
              </a:spcAft>
              <a:buFont typeface="Arial"/>
              <a:buChar char="•"/>
              <a:defRPr/>
            </a:pPr>
            <a:r>
              <a:rPr lang="en-US" sz="1800" dirty="0" smtClean="0">
                <a:solidFill>
                  <a:schemeClr val="tx1">
                    <a:lumMod val="85000"/>
                    <a:lumOff val="15000"/>
                  </a:schemeClr>
                </a:solidFill>
                <a:cs typeface="Arial" pitchFamily="34" charset="0"/>
              </a:rPr>
              <a:t> 	helps sperm motility as a liquefying agent.</a:t>
            </a:r>
          </a:p>
          <a:p>
            <a:pPr algn="just" eaLnBrk="1" fontAlgn="auto" hangingPunct="1">
              <a:lnSpc>
                <a:spcPct val="150000"/>
              </a:lnSpc>
              <a:spcAft>
                <a:spcPts val="0"/>
              </a:spcAft>
              <a:buFont typeface="Wingdings" pitchFamily="2" charset="2"/>
              <a:buNone/>
              <a:defRPr/>
            </a:pPr>
            <a:endParaRPr lang="en-US" sz="1800" dirty="0" smtClean="0">
              <a:solidFill>
                <a:srgbClr val="FFC000"/>
              </a:solidFill>
              <a:cs typeface="Arial" pitchFamily="34" charset="0"/>
            </a:endParaRPr>
          </a:p>
        </p:txBody>
      </p:sp>
      <p:pic>
        <p:nvPicPr>
          <p:cNvPr id="24579" name="Picture 5" descr="Image result for prostate gland"/>
          <p:cNvPicPr>
            <a:picLocks noChangeAspect="1" noChangeArrowheads="1"/>
          </p:cNvPicPr>
          <p:nvPr/>
        </p:nvPicPr>
        <p:blipFill>
          <a:blip r:embed="rId2"/>
          <a:srcRect/>
          <a:stretch>
            <a:fillRect/>
          </a:stretch>
        </p:blipFill>
        <p:spPr bwMode="auto">
          <a:xfrm>
            <a:off x="8193618" y="4114800"/>
            <a:ext cx="3388783" cy="22860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000" y="1295401"/>
            <a:ext cx="6096000" cy="4602163"/>
          </a:xfrm>
        </p:spPr>
        <p:txBody>
          <a:bodyPr rtlCol="0">
            <a:normAutofit/>
          </a:bodyPr>
          <a:lstStyle/>
          <a:p>
            <a:pPr marL="0" indent="0" eaLnBrk="1" fontAlgn="auto" hangingPunct="1">
              <a:buFont typeface="Arial"/>
              <a:buNone/>
              <a:defRPr/>
            </a:pPr>
            <a:r>
              <a:rPr lang="en-US" sz="1800" b="1" dirty="0" smtClean="0">
                <a:solidFill>
                  <a:schemeClr val="tx1">
                    <a:lumMod val="85000"/>
                    <a:lumOff val="15000"/>
                  </a:schemeClr>
                </a:solidFill>
                <a:cs typeface="Arial" panose="020B0604020202020204" pitchFamily="34" charset="0"/>
              </a:rPr>
              <a:t>3. </a:t>
            </a:r>
            <a:r>
              <a:rPr lang="en-US" sz="1800" b="1" dirty="0" err="1" smtClean="0">
                <a:solidFill>
                  <a:schemeClr val="tx1">
                    <a:lumMod val="85000"/>
                    <a:lumOff val="15000"/>
                  </a:schemeClr>
                </a:solidFill>
                <a:cs typeface="Arial" panose="020B0604020202020204" pitchFamily="34" charset="0"/>
              </a:rPr>
              <a:t>Bulvourethral</a:t>
            </a:r>
            <a:r>
              <a:rPr lang="en-US" sz="1800" b="1" dirty="0" smtClean="0">
                <a:solidFill>
                  <a:schemeClr val="tx1">
                    <a:lumMod val="85000"/>
                    <a:lumOff val="15000"/>
                  </a:schemeClr>
                </a:solidFill>
                <a:cs typeface="Arial" panose="020B0604020202020204" pitchFamily="34" charset="0"/>
              </a:rPr>
              <a:t> Gland </a:t>
            </a:r>
          </a:p>
          <a:p>
            <a:pPr marL="0" indent="0" eaLnBrk="1" fontAlgn="auto" hangingPunct="1">
              <a:buFont typeface="Arial"/>
              <a:buNone/>
              <a:defRPr/>
            </a:pPr>
            <a:endParaRPr lang="en-US" sz="1800" b="1" dirty="0" smtClean="0">
              <a:solidFill>
                <a:schemeClr val="tx1">
                  <a:lumMod val="85000"/>
                  <a:lumOff val="15000"/>
                </a:schemeClr>
              </a:solidFill>
              <a:cs typeface="Arial" panose="020B0604020202020204" pitchFamily="34" charset="0"/>
            </a:endParaRPr>
          </a:p>
          <a:p>
            <a:pPr eaLnBrk="1" fontAlgn="auto" hangingPunct="1">
              <a:buFont typeface="Arial"/>
              <a:buChar char="•"/>
              <a:defRPr/>
            </a:pPr>
            <a:r>
              <a:rPr lang="en-US" sz="1600" dirty="0" smtClean="0">
                <a:solidFill>
                  <a:schemeClr val="tx1">
                    <a:lumMod val="85000"/>
                    <a:lumOff val="15000"/>
                  </a:schemeClr>
                </a:solidFill>
                <a:cs typeface="Arial" panose="020B0604020202020204" pitchFamily="34" charset="0"/>
              </a:rPr>
              <a:t>Also known as Cowper’s Gland</a:t>
            </a:r>
          </a:p>
          <a:p>
            <a:pPr eaLnBrk="1" fontAlgn="auto" hangingPunct="1">
              <a:buFont typeface="Arial"/>
              <a:buChar char="•"/>
              <a:defRPr/>
            </a:pPr>
            <a:r>
              <a:rPr lang="en-US" sz="1600" dirty="0" smtClean="0">
                <a:solidFill>
                  <a:schemeClr val="tx1">
                    <a:lumMod val="85000"/>
                    <a:lumOff val="15000"/>
                  </a:schemeClr>
                </a:solidFill>
                <a:cs typeface="Arial" panose="020B0604020202020204" pitchFamily="34" charset="0"/>
              </a:rPr>
              <a:t>Secret mucus to serve as a lubricant</a:t>
            </a:r>
            <a:endParaRPr lang="en-US" sz="1600" dirty="0">
              <a:solidFill>
                <a:schemeClr val="tx1">
                  <a:lumMod val="85000"/>
                  <a:lumOff val="15000"/>
                </a:schemeClr>
              </a:solidFill>
              <a:cs typeface="Arial" panose="020B0604020202020204" pitchFamily="34" charset="0"/>
            </a:endParaRPr>
          </a:p>
        </p:txBody>
      </p:sp>
      <p:pic>
        <p:nvPicPr>
          <p:cNvPr id="25603" name="Picture 3"/>
          <p:cNvPicPr>
            <a:picLocks noChangeAspect="1"/>
          </p:cNvPicPr>
          <p:nvPr/>
        </p:nvPicPr>
        <p:blipFill>
          <a:blip r:embed="rId2"/>
          <a:srcRect/>
          <a:stretch>
            <a:fillRect/>
          </a:stretch>
        </p:blipFill>
        <p:spPr bwMode="auto">
          <a:xfrm>
            <a:off x="4267200" y="2971800"/>
            <a:ext cx="7393517" cy="2751138"/>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05884" y="487363"/>
            <a:ext cx="11074400" cy="334962"/>
          </a:xfrm>
        </p:spPr>
        <p:txBody>
          <a:bodyPr>
            <a:normAutofit fontScale="90000"/>
          </a:bodyPr>
          <a:lstStyle/>
          <a:p>
            <a:pPr eaLnBrk="1" hangingPunct="1"/>
            <a:r>
              <a:rPr lang="en-US" sz="2000" smtClean="0">
                <a:ln>
                  <a:noFill/>
                </a:ln>
                <a:solidFill>
                  <a:srgbClr val="FF0000"/>
                </a:solidFill>
                <a:cs typeface="Arial" charset="0"/>
              </a:rPr>
              <a:t>Ducts</a:t>
            </a:r>
          </a:p>
        </p:txBody>
      </p:sp>
      <p:sp>
        <p:nvSpPr>
          <p:cNvPr id="3" name="Content Placeholder 2"/>
          <p:cNvSpPr>
            <a:spLocks noGrp="1"/>
          </p:cNvSpPr>
          <p:nvPr>
            <p:ph idx="1"/>
          </p:nvPr>
        </p:nvSpPr>
        <p:spPr>
          <a:xfrm>
            <a:off x="609600" y="838200"/>
            <a:ext cx="10972800" cy="5791200"/>
          </a:xfrm>
        </p:spPr>
        <p:txBody>
          <a:bodyPr rtlCol="0">
            <a:normAutofit/>
          </a:bodyPr>
          <a:lstStyle/>
          <a:p>
            <a:pPr algn="just" eaLnBrk="1" fontAlgn="auto" hangingPunct="1">
              <a:buFont typeface="Arial"/>
              <a:buChar char="•"/>
              <a:defRPr/>
            </a:pPr>
            <a:r>
              <a:rPr lang="en-US" sz="1400" dirty="0" smtClean="0">
                <a:solidFill>
                  <a:schemeClr val="tx1">
                    <a:lumMod val="85000"/>
                    <a:lumOff val="15000"/>
                  </a:schemeClr>
                </a:solidFill>
                <a:cs typeface="Arial" panose="020B0604020202020204" pitchFamily="34" charset="0"/>
              </a:rPr>
              <a:t>Ducts: rete testis, efferent </a:t>
            </a:r>
            <a:r>
              <a:rPr lang="en-US" sz="1400" dirty="0" err="1" smtClean="0">
                <a:solidFill>
                  <a:schemeClr val="tx1">
                    <a:lumMod val="85000"/>
                    <a:lumOff val="15000"/>
                  </a:schemeClr>
                </a:solidFill>
                <a:cs typeface="Arial" panose="020B0604020202020204" pitchFamily="34" charset="0"/>
              </a:rPr>
              <a:t>ductules</a:t>
            </a:r>
            <a:r>
              <a:rPr lang="en-US" sz="1400" dirty="0" smtClean="0">
                <a:solidFill>
                  <a:schemeClr val="tx1">
                    <a:lumMod val="85000"/>
                    <a:lumOff val="15000"/>
                  </a:schemeClr>
                </a:solidFill>
                <a:cs typeface="Arial" panose="020B0604020202020204" pitchFamily="34" charset="0"/>
              </a:rPr>
              <a:t>, epididymis, Vas deference</a:t>
            </a:r>
            <a:r>
              <a:rPr lang="en-US" sz="1400" dirty="0">
                <a:solidFill>
                  <a:schemeClr val="tx1">
                    <a:lumMod val="85000"/>
                    <a:lumOff val="15000"/>
                  </a:schemeClr>
                </a:solidFill>
                <a:cs typeface="Arial" panose="020B0604020202020204" pitchFamily="34" charset="0"/>
              </a:rPr>
              <a:t> </a:t>
            </a:r>
            <a:r>
              <a:rPr lang="en-US" sz="1400" dirty="0" smtClean="0">
                <a:solidFill>
                  <a:schemeClr val="tx1">
                    <a:lumMod val="85000"/>
                    <a:lumOff val="15000"/>
                  </a:schemeClr>
                </a:solidFill>
                <a:cs typeface="Arial" panose="020B0604020202020204" pitchFamily="34" charset="0"/>
              </a:rPr>
              <a:t>and ejaculatory duct</a:t>
            </a:r>
          </a:p>
          <a:p>
            <a:pPr algn="just" eaLnBrk="1" fontAlgn="auto" hangingPunct="1">
              <a:buFont typeface="Arial"/>
              <a:buChar char="•"/>
              <a:defRPr/>
            </a:pPr>
            <a:endParaRPr lang="en-US" sz="1400" dirty="0">
              <a:solidFill>
                <a:schemeClr val="tx1">
                  <a:lumMod val="85000"/>
                  <a:lumOff val="15000"/>
                </a:schemeClr>
              </a:solidFill>
              <a:cs typeface="Arial" panose="020B0604020202020204" pitchFamily="34" charset="0"/>
            </a:endParaRPr>
          </a:p>
          <a:p>
            <a:pPr marL="914400" indent="-450850" algn="just" eaLnBrk="1" fontAlgn="auto" hangingPunct="1">
              <a:spcBef>
                <a:spcPts val="0"/>
              </a:spcBef>
              <a:spcAft>
                <a:spcPts val="0"/>
              </a:spcAft>
              <a:buFont typeface="Wingdings" pitchFamily="2" charset="2"/>
              <a:buNone/>
              <a:defRPr/>
            </a:pPr>
            <a:r>
              <a:rPr lang="en-US" sz="1400" b="1" dirty="0">
                <a:solidFill>
                  <a:schemeClr val="tx1">
                    <a:lumMod val="85000"/>
                    <a:lumOff val="15000"/>
                  </a:schemeClr>
                </a:solidFill>
                <a:cs typeface="Arial" pitchFamily="34" charset="0"/>
              </a:rPr>
              <a:t>Rete testis </a:t>
            </a:r>
            <a:r>
              <a:rPr lang="en-US" sz="1400" dirty="0">
                <a:solidFill>
                  <a:schemeClr val="tx1">
                    <a:lumMod val="85000"/>
                    <a:lumOff val="15000"/>
                  </a:schemeClr>
                </a:solidFill>
                <a:cs typeface="Arial" pitchFamily="34" charset="0"/>
              </a:rPr>
              <a:t>is an highly anastomotic network of channels within the </a:t>
            </a:r>
            <a:r>
              <a:rPr lang="en-US" sz="1400" dirty="0" err="1">
                <a:solidFill>
                  <a:schemeClr val="tx1">
                    <a:lumMod val="85000"/>
                    <a:lumOff val="15000"/>
                  </a:schemeClr>
                </a:solidFill>
                <a:cs typeface="Arial" pitchFamily="34" charset="0"/>
              </a:rPr>
              <a:t>medastinium</a:t>
            </a:r>
            <a:r>
              <a:rPr lang="en-US" sz="1400" dirty="0">
                <a:solidFill>
                  <a:schemeClr val="tx1">
                    <a:lumMod val="85000"/>
                    <a:lumOff val="15000"/>
                  </a:schemeClr>
                </a:solidFill>
                <a:cs typeface="Arial" pitchFamily="34" charset="0"/>
              </a:rPr>
              <a:t> testis. It is lined by simple cuboidal epithelium.</a:t>
            </a:r>
          </a:p>
          <a:p>
            <a:pPr marL="914400" indent="-450850" algn="just" eaLnBrk="1" fontAlgn="auto" hangingPunct="1">
              <a:spcBef>
                <a:spcPts val="0"/>
              </a:spcBef>
              <a:spcAft>
                <a:spcPts val="0"/>
              </a:spcAft>
              <a:buFont typeface="Wingdings" pitchFamily="2" charset="2"/>
              <a:buNone/>
              <a:defRPr/>
            </a:pPr>
            <a:r>
              <a:rPr lang="en-US" sz="1400" dirty="0">
                <a:solidFill>
                  <a:schemeClr val="tx1">
                    <a:lumMod val="85000"/>
                    <a:lumOff val="15000"/>
                  </a:schemeClr>
                </a:solidFill>
                <a:cs typeface="Arial" pitchFamily="34" charset="0"/>
              </a:rPr>
              <a:t>	It conducts spermatozoa from the </a:t>
            </a:r>
            <a:r>
              <a:rPr lang="en-US" sz="1400" dirty="0" err="1">
                <a:solidFill>
                  <a:schemeClr val="tx1">
                    <a:lumMod val="85000"/>
                    <a:lumOff val="15000"/>
                  </a:schemeClr>
                </a:solidFill>
                <a:cs typeface="Arial" pitchFamily="34" charset="0"/>
              </a:rPr>
              <a:t>tubuli</a:t>
            </a:r>
            <a:r>
              <a:rPr lang="en-US" sz="1400" dirty="0">
                <a:solidFill>
                  <a:schemeClr val="tx1">
                    <a:lumMod val="85000"/>
                    <a:lumOff val="15000"/>
                  </a:schemeClr>
                </a:solidFill>
                <a:cs typeface="Arial" pitchFamily="34" charset="0"/>
              </a:rPr>
              <a:t> </a:t>
            </a:r>
            <a:r>
              <a:rPr lang="en-US" sz="1400" dirty="0" err="1">
                <a:solidFill>
                  <a:schemeClr val="tx1">
                    <a:lumMod val="85000"/>
                    <a:lumOff val="15000"/>
                  </a:schemeClr>
                </a:solidFill>
                <a:cs typeface="Arial" pitchFamily="34" charset="0"/>
              </a:rPr>
              <a:t>tecti</a:t>
            </a:r>
            <a:r>
              <a:rPr lang="en-US" sz="1400" dirty="0">
                <a:solidFill>
                  <a:schemeClr val="tx1">
                    <a:lumMod val="85000"/>
                    <a:lumOff val="15000"/>
                  </a:schemeClr>
                </a:solidFill>
                <a:cs typeface="Arial" pitchFamily="34" charset="0"/>
              </a:rPr>
              <a:t> to the </a:t>
            </a:r>
            <a:r>
              <a:rPr lang="en-US" sz="1400" dirty="0" err="1">
                <a:solidFill>
                  <a:schemeClr val="tx1">
                    <a:lumMod val="85000"/>
                    <a:lumOff val="15000"/>
                  </a:schemeClr>
                </a:solidFill>
                <a:cs typeface="Arial" pitchFamily="34" charset="0"/>
              </a:rPr>
              <a:t>ductuli</a:t>
            </a:r>
            <a:r>
              <a:rPr lang="en-US" sz="1400" dirty="0">
                <a:solidFill>
                  <a:schemeClr val="tx1">
                    <a:lumMod val="85000"/>
                    <a:lumOff val="15000"/>
                  </a:schemeClr>
                </a:solidFill>
                <a:cs typeface="Arial" pitchFamily="34" charset="0"/>
              </a:rPr>
              <a:t> </a:t>
            </a:r>
            <a:r>
              <a:rPr lang="en-US" sz="1400" dirty="0" err="1">
                <a:solidFill>
                  <a:schemeClr val="tx1">
                    <a:lumMod val="85000"/>
                    <a:lumOff val="15000"/>
                  </a:schemeClr>
                </a:solidFill>
                <a:cs typeface="Arial" pitchFamily="34" charset="0"/>
              </a:rPr>
              <a:t>efferens</a:t>
            </a:r>
            <a:r>
              <a:rPr lang="en-US" sz="1400" dirty="0" smtClean="0">
                <a:solidFill>
                  <a:schemeClr val="tx1">
                    <a:lumMod val="85000"/>
                    <a:lumOff val="15000"/>
                  </a:schemeClr>
                </a:solidFill>
                <a:cs typeface="Arial" pitchFamily="34" charset="0"/>
              </a:rPr>
              <a:t>.</a:t>
            </a:r>
          </a:p>
          <a:p>
            <a:pPr marL="914400" indent="-450850" algn="just" eaLnBrk="1" fontAlgn="auto" hangingPunct="1">
              <a:spcBef>
                <a:spcPts val="0"/>
              </a:spcBef>
              <a:spcAft>
                <a:spcPts val="0"/>
              </a:spcAft>
              <a:buFont typeface="Wingdings" pitchFamily="2" charset="2"/>
              <a:buNone/>
              <a:defRPr/>
            </a:pPr>
            <a:endParaRPr lang="en-US" sz="1400" dirty="0" smtClean="0">
              <a:solidFill>
                <a:schemeClr val="tx1">
                  <a:lumMod val="85000"/>
                  <a:lumOff val="15000"/>
                </a:schemeClr>
              </a:solidFill>
              <a:cs typeface="Arial" pitchFamily="34" charset="0"/>
            </a:endParaRPr>
          </a:p>
          <a:p>
            <a:pPr marL="914400" indent="-450850" algn="just" eaLnBrk="1" fontAlgn="auto" hangingPunct="1">
              <a:spcBef>
                <a:spcPts val="0"/>
              </a:spcBef>
              <a:spcAft>
                <a:spcPts val="0"/>
              </a:spcAft>
              <a:buFont typeface="Arial"/>
              <a:buNone/>
              <a:defRPr/>
            </a:pPr>
            <a:r>
              <a:rPr lang="en-US" sz="1400" b="1" dirty="0" smtClean="0">
                <a:solidFill>
                  <a:schemeClr val="tx1">
                    <a:lumMod val="85000"/>
                    <a:lumOff val="15000"/>
                  </a:schemeClr>
                </a:solidFill>
                <a:cs typeface="Arial" pitchFamily="34" charset="0"/>
              </a:rPr>
              <a:t>Efferent </a:t>
            </a:r>
            <a:r>
              <a:rPr lang="en-US" sz="1400" b="1" dirty="0" err="1" smtClean="0">
                <a:solidFill>
                  <a:schemeClr val="tx1">
                    <a:lumMod val="85000"/>
                    <a:lumOff val="15000"/>
                  </a:schemeClr>
                </a:solidFill>
                <a:cs typeface="Arial" pitchFamily="34" charset="0"/>
              </a:rPr>
              <a:t>Ductules</a:t>
            </a:r>
            <a:r>
              <a:rPr lang="en-US" sz="1400" b="1" dirty="0" smtClean="0">
                <a:solidFill>
                  <a:schemeClr val="tx1">
                    <a:lumMod val="85000"/>
                    <a:lumOff val="15000"/>
                  </a:schemeClr>
                </a:solidFill>
                <a:cs typeface="Arial" pitchFamily="34" charset="0"/>
              </a:rPr>
              <a:t> </a:t>
            </a:r>
            <a:r>
              <a:rPr lang="en-US" sz="1400" dirty="0" smtClean="0">
                <a:solidFill>
                  <a:schemeClr val="tx1">
                    <a:lumMod val="85000"/>
                    <a:lumOff val="15000"/>
                  </a:schemeClr>
                </a:solidFill>
                <a:cs typeface="Arial" pitchFamily="34" charset="0"/>
              </a:rPr>
              <a:t>are </a:t>
            </a:r>
            <a:r>
              <a:rPr lang="en-US" sz="1400" dirty="0">
                <a:solidFill>
                  <a:schemeClr val="tx1">
                    <a:lumMod val="85000"/>
                    <a:lumOff val="15000"/>
                  </a:schemeClr>
                </a:solidFill>
                <a:cs typeface="Arial" pitchFamily="34" charset="0"/>
              </a:rPr>
              <a:t>collection of 10 to 20 tubules originating from the rete testis  to   epididymis,   lined   by  an   epithelium   of  alternating   ciliated   &amp; </a:t>
            </a:r>
            <a:r>
              <a:rPr lang="en-US" sz="1400" dirty="0" err="1">
                <a:solidFill>
                  <a:schemeClr val="tx1">
                    <a:lumMod val="85000"/>
                    <a:lumOff val="15000"/>
                  </a:schemeClr>
                </a:solidFill>
                <a:cs typeface="Arial" pitchFamily="34" charset="0"/>
              </a:rPr>
              <a:t>nonciliated</a:t>
            </a:r>
            <a:r>
              <a:rPr lang="en-US" sz="1400" dirty="0">
                <a:solidFill>
                  <a:schemeClr val="tx1">
                    <a:lumMod val="85000"/>
                    <a:lumOff val="15000"/>
                  </a:schemeClr>
                </a:solidFill>
                <a:cs typeface="Arial" pitchFamily="34" charset="0"/>
              </a:rPr>
              <a:t> cuboidal cells having a thin circular layer of smooth muscle beneath the basal lamina of the epithelium. It reabsorbs the fluid from semen</a:t>
            </a:r>
            <a:r>
              <a:rPr lang="en-US" sz="1400" dirty="0" smtClean="0">
                <a:solidFill>
                  <a:schemeClr val="tx1">
                    <a:lumMod val="85000"/>
                    <a:lumOff val="15000"/>
                  </a:schemeClr>
                </a:solidFill>
                <a:cs typeface="Arial" pitchFamily="34" charset="0"/>
              </a:rPr>
              <a:t>.</a:t>
            </a:r>
          </a:p>
          <a:p>
            <a:pPr marL="914400" indent="-450850" algn="just" eaLnBrk="1" fontAlgn="auto" hangingPunct="1">
              <a:spcBef>
                <a:spcPts val="0"/>
              </a:spcBef>
              <a:spcAft>
                <a:spcPts val="0"/>
              </a:spcAft>
              <a:buFont typeface="Arial"/>
              <a:buNone/>
              <a:defRPr/>
            </a:pPr>
            <a:endParaRPr lang="en-US" sz="1400" dirty="0">
              <a:solidFill>
                <a:schemeClr val="tx1">
                  <a:lumMod val="85000"/>
                  <a:lumOff val="15000"/>
                </a:schemeClr>
              </a:solidFill>
              <a:cs typeface="Arial" pitchFamily="34" charset="0"/>
            </a:endParaRPr>
          </a:p>
          <a:p>
            <a:pPr marL="909638" indent="-446088" algn="just" eaLnBrk="1" fontAlgn="auto" hangingPunct="1">
              <a:spcAft>
                <a:spcPts val="0"/>
              </a:spcAft>
              <a:buFont typeface="Wingdings" pitchFamily="2" charset="2"/>
              <a:buNone/>
              <a:defRPr/>
            </a:pPr>
            <a:r>
              <a:rPr lang="en-US" sz="1400" b="1" dirty="0" err="1">
                <a:solidFill>
                  <a:schemeClr val="tx1">
                    <a:lumMod val="85000"/>
                    <a:lumOff val="15000"/>
                  </a:schemeClr>
                </a:solidFill>
                <a:cs typeface="Arial" pitchFamily="34" charset="0"/>
              </a:rPr>
              <a:t>Ductus</a:t>
            </a:r>
            <a:r>
              <a:rPr lang="en-US" sz="1400" b="1" dirty="0">
                <a:solidFill>
                  <a:schemeClr val="tx1">
                    <a:lumMod val="85000"/>
                    <a:lumOff val="15000"/>
                  </a:schemeClr>
                </a:solidFill>
                <a:cs typeface="Arial" pitchFamily="34" charset="0"/>
              </a:rPr>
              <a:t> epididymis </a:t>
            </a:r>
            <a:r>
              <a:rPr lang="en-US" sz="1400" dirty="0">
                <a:solidFill>
                  <a:schemeClr val="tx1">
                    <a:lumMod val="85000"/>
                    <a:lumOff val="15000"/>
                  </a:schemeClr>
                </a:solidFill>
                <a:cs typeface="Arial" pitchFamily="34" charset="0"/>
              </a:rPr>
              <a:t>is a single coiled tube of about 4 -6 m length. It is surrounded by connective tissues and blood vessels and forms the body and tail of the epididymis It is lined by </a:t>
            </a:r>
            <a:r>
              <a:rPr lang="en-US" sz="1400" dirty="0" err="1">
                <a:solidFill>
                  <a:schemeClr val="tx1">
                    <a:lumMod val="85000"/>
                    <a:lumOff val="15000"/>
                  </a:schemeClr>
                </a:solidFill>
                <a:cs typeface="Arial" pitchFamily="34" charset="0"/>
              </a:rPr>
              <a:t>pseudostratified</a:t>
            </a:r>
            <a:r>
              <a:rPr lang="en-US" sz="1400" dirty="0">
                <a:solidFill>
                  <a:schemeClr val="tx1">
                    <a:lumMod val="85000"/>
                    <a:lumOff val="15000"/>
                  </a:schemeClr>
                </a:solidFill>
                <a:cs typeface="Arial" pitchFamily="34" charset="0"/>
              </a:rPr>
              <a:t> </a:t>
            </a:r>
            <a:r>
              <a:rPr lang="en-US" sz="1400" dirty="0" err="1">
                <a:solidFill>
                  <a:schemeClr val="tx1">
                    <a:lumMod val="85000"/>
                    <a:lumOff val="15000"/>
                  </a:schemeClr>
                </a:solidFill>
                <a:cs typeface="Arial" pitchFamily="34" charset="0"/>
              </a:rPr>
              <a:t>columner</a:t>
            </a:r>
            <a:r>
              <a:rPr lang="en-US" sz="1400" dirty="0">
                <a:solidFill>
                  <a:schemeClr val="tx1">
                    <a:lumMod val="85000"/>
                    <a:lumOff val="15000"/>
                  </a:schemeClr>
                </a:solidFill>
                <a:cs typeface="Arial" pitchFamily="34" charset="0"/>
              </a:rPr>
              <a:t> epithelium of basal &amp; </a:t>
            </a:r>
            <a:r>
              <a:rPr lang="en-US" sz="1400" dirty="0" err="1">
                <a:solidFill>
                  <a:schemeClr val="tx1">
                    <a:lumMod val="85000"/>
                    <a:lumOff val="15000"/>
                  </a:schemeClr>
                </a:solidFill>
                <a:cs typeface="Arial" pitchFamily="34" charset="0"/>
              </a:rPr>
              <a:t>columner</a:t>
            </a:r>
            <a:r>
              <a:rPr lang="en-US" sz="1400" dirty="0">
                <a:solidFill>
                  <a:schemeClr val="tx1">
                    <a:lumMod val="85000"/>
                    <a:lumOff val="15000"/>
                  </a:schemeClr>
                </a:solidFill>
                <a:cs typeface="Arial" pitchFamily="34" charset="0"/>
              </a:rPr>
              <a:t> cells that are supported by a basal lamina of smooth muscle </a:t>
            </a:r>
            <a:r>
              <a:rPr lang="en-US" sz="1400" dirty="0" smtClean="0">
                <a:solidFill>
                  <a:schemeClr val="tx1">
                    <a:lumMod val="85000"/>
                    <a:lumOff val="15000"/>
                  </a:schemeClr>
                </a:solidFill>
                <a:cs typeface="Arial" pitchFamily="34" charset="0"/>
              </a:rPr>
              <a:t>cells. Peristaltic </a:t>
            </a:r>
            <a:r>
              <a:rPr lang="en-US" sz="1400" dirty="0">
                <a:solidFill>
                  <a:schemeClr val="tx1">
                    <a:lumMod val="85000"/>
                    <a:lumOff val="15000"/>
                  </a:schemeClr>
                </a:solidFill>
                <a:cs typeface="Arial" pitchFamily="34" charset="0"/>
              </a:rPr>
              <a:t>contractions of the smooth muscle layer assist to move sperm along the duct</a:t>
            </a:r>
            <a:r>
              <a:rPr lang="en-US" sz="1400" dirty="0" smtClean="0">
                <a:solidFill>
                  <a:schemeClr val="tx1">
                    <a:lumMod val="85000"/>
                    <a:lumOff val="15000"/>
                  </a:schemeClr>
                </a:solidFill>
                <a:cs typeface="Arial" pitchFamily="34" charset="0"/>
              </a:rPr>
              <a:t>.</a:t>
            </a:r>
          </a:p>
          <a:p>
            <a:pPr marL="909638" indent="-446088" algn="just" eaLnBrk="1" fontAlgn="auto" hangingPunct="1">
              <a:spcAft>
                <a:spcPts val="0"/>
              </a:spcAft>
              <a:buFont typeface="Wingdings" pitchFamily="2" charset="2"/>
              <a:buNone/>
              <a:defRPr/>
            </a:pPr>
            <a:endParaRPr lang="en-US" sz="1400" dirty="0" smtClean="0">
              <a:solidFill>
                <a:schemeClr val="tx1">
                  <a:lumMod val="85000"/>
                  <a:lumOff val="15000"/>
                </a:schemeClr>
              </a:solidFill>
              <a:cs typeface="Arial" pitchFamily="34" charset="0"/>
            </a:endParaRPr>
          </a:p>
          <a:p>
            <a:pPr marL="909638" indent="-446088" algn="just" eaLnBrk="1" fontAlgn="auto" hangingPunct="1">
              <a:buFont typeface="Wingdings" panose="05000000000000000000" pitchFamily="2" charset="2"/>
              <a:buNone/>
              <a:defRPr/>
            </a:pPr>
            <a:r>
              <a:rPr lang="en-US" sz="1400" b="1" dirty="0" err="1" smtClean="0">
                <a:solidFill>
                  <a:schemeClr val="tx1">
                    <a:lumMod val="85000"/>
                    <a:lumOff val="15000"/>
                  </a:schemeClr>
                </a:solidFill>
                <a:cs typeface="Arial" panose="020B0604020202020204" pitchFamily="34" charset="0"/>
              </a:rPr>
              <a:t>Ductus</a:t>
            </a:r>
            <a:r>
              <a:rPr lang="en-US" sz="1400" b="1" dirty="0" smtClean="0">
                <a:solidFill>
                  <a:schemeClr val="tx1">
                    <a:lumMod val="85000"/>
                    <a:lumOff val="15000"/>
                  </a:schemeClr>
                </a:solidFill>
                <a:cs typeface="Arial" panose="020B0604020202020204" pitchFamily="34" charset="0"/>
              </a:rPr>
              <a:t> (vas) deferens </a:t>
            </a:r>
            <a:r>
              <a:rPr lang="en-US" sz="1400" dirty="0" smtClean="0">
                <a:solidFill>
                  <a:schemeClr val="tx1">
                    <a:lumMod val="85000"/>
                    <a:lumOff val="15000"/>
                  </a:schemeClr>
                </a:solidFill>
                <a:cs typeface="Arial" panose="020B0604020202020204" pitchFamily="34" charset="0"/>
              </a:rPr>
              <a:t>. Each vas deferens is a thick-walled muscular tube with a narrow irregular lumen that coveys spermatozoa from the tail of epididymis to the </a:t>
            </a:r>
            <a:r>
              <a:rPr lang="en-US" sz="1400" dirty="0" err="1" smtClean="0">
                <a:solidFill>
                  <a:schemeClr val="tx1">
                    <a:lumMod val="85000"/>
                    <a:lumOff val="15000"/>
                  </a:schemeClr>
                </a:solidFill>
                <a:cs typeface="Arial" panose="020B0604020202020204" pitchFamily="34" charset="0"/>
              </a:rPr>
              <a:t>ejaculalory</a:t>
            </a:r>
            <a:r>
              <a:rPr lang="en-US" sz="1400" dirty="0" smtClean="0">
                <a:solidFill>
                  <a:schemeClr val="tx1">
                    <a:lumMod val="85000"/>
                    <a:lumOff val="15000"/>
                  </a:schemeClr>
                </a:solidFill>
                <a:cs typeface="Arial" panose="020B0604020202020204" pitchFamily="34" charset="0"/>
              </a:rPr>
              <a:t> duct. It consists of </a:t>
            </a:r>
            <a:r>
              <a:rPr lang="en-US" sz="1400" dirty="0" err="1">
                <a:solidFill>
                  <a:schemeClr val="tx1">
                    <a:lumMod val="85000"/>
                    <a:lumOff val="15000"/>
                  </a:schemeClr>
                </a:solidFill>
                <a:cs typeface="Arial" panose="020B0604020202020204" pitchFamily="34" charset="0"/>
              </a:rPr>
              <a:t>m</a:t>
            </a:r>
            <a:r>
              <a:rPr lang="en-US" sz="1400" dirty="0" err="1" smtClean="0">
                <a:solidFill>
                  <a:schemeClr val="tx1">
                    <a:lumMod val="85000"/>
                    <a:lumOff val="15000"/>
                  </a:schemeClr>
                </a:solidFill>
                <a:cs typeface="Arial" panose="020B0604020202020204" pitchFamily="34" charset="0"/>
              </a:rPr>
              <a:t>ucoa</a:t>
            </a:r>
            <a:r>
              <a:rPr lang="en-US" sz="1400" dirty="0" smtClean="0">
                <a:solidFill>
                  <a:schemeClr val="tx1">
                    <a:lumMod val="85000"/>
                    <a:lumOff val="15000"/>
                  </a:schemeClr>
                </a:solidFill>
                <a:cs typeface="Arial" panose="020B0604020202020204" pitchFamily="34" charset="0"/>
              </a:rPr>
              <a:t>, middle circular layer and fibrous </a:t>
            </a:r>
            <a:r>
              <a:rPr lang="en-US" sz="1400" dirty="0" err="1" smtClean="0">
                <a:solidFill>
                  <a:schemeClr val="tx1">
                    <a:lumMod val="85000"/>
                    <a:lumOff val="15000"/>
                  </a:schemeClr>
                </a:solidFill>
                <a:cs typeface="Arial" panose="020B0604020202020204" pitchFamily="34" charset="0"/>
              </a:rPr>
              <a:t>adventia</a:t>
            </a:r>
            <a:r>
              <a:rPr lang="en-US" sz="1400" dirty="0" smtClean="0">
                <a:solidFill>
                  <a:schemeClr val="tx1">
                    <a:lumMod val="85000"/>
                    <a:lumOff val="15000"/>
                  </a:schemeClr>
                </a:solidFill>
                <a:cs typeface="Arial" panose="020B0604020202020204" pitchFamily="34" charset="0"/>
              </a:rPr>
              <a:t>-covers the muscular coat.</a:t>
            </a:r>
          </a:p>
          <a:p>
            <a:pPr marL="909638" indent="-446088" algn="just" eaLnBrk="1" fontAlgn="auto" hangingPunct="1">
              <a:buFont typeface="Wingdings" panose="05000000000000000000" pitchFamily="2" charset="2"/>
              <a:buNone/>
              <a:defRPr/>
            </a:pPr>
            <a:endParaRPr lang="en-US" sz="1400" dirty="0">
              <a:solidFill>
                <a:schemeClr val="tx1">
                  <a:lumMod val="85000"/>
                  <a:lumOff val="15000"/>
                </a:schemeClr>
              </a:solidFill>
              <a:cs typeface="Arial" panose="020B0604020202020204" pitchFamily="34" charset="0"/>
            </a:endParaRPr>
          </a:p>
          <a:p>
            <a:pPr marL="909638" indent="-446088" algn="just" eaLnBrk="1" fontAlgn="auto" hangingPunct="1">
              <a:buFont typeface="Arial"/>
              <a:buNone/>
              <a:defRPr/>
            </a:pPr>
            <a:r>
              <a:rPr lang="en-US" sz="1400" b="1" dirty="0" smtClean="0">
                <a:solidFill>
                  <a:schemeClr val="tx1">
                    <a:lumMod val="85000"/>
                    <a:lumOff val="15000"/>
                  </a:schemeClr>
                </a:solidFill>
                <a:cs typeface="Arial" panose="020B0604020202020204" pitchFamily="34" charset="0"/>
              </a:rPr>
              <a:t>Ejaculatory duct. </a:t>
            </a:r>
            <a:r>
              <a:rPr lang="en-US" sz="1400" dirty="0" smtClean="0">
                <a:solidFill>
                  <a:schemeClr val="tx1">
                    <a:lumMod val="85000"/>
                    <a:lumOff val="15000"/>
                  </a:schemeClr>
                </a:solidFill>
                <a:cs typeface="Arial" panose="020B0604020202020204" pitchFamily="34" charset="0"/>
              </a:rPr>
              <a:t>It is the continuation of vas deferens, beyond where it receives the duct of seminal vesicles. It enters the prostrate gland.</a:t>
            </a:r>
          </a:p>
          <a:p>
            <a:pPr marL="909638" indent="-446088" algn="just" eaLnBrk="1" fontAlgn="auto" hangingPunct="1">
              <a:spcAft>
                <a:spcPts val="0"/>
              </a:spcAft>
              <a:buFont typeface="Wingdings" pitchFamily="2" charset="2"/>
              <a:buNone/>
              <a:defRPr/>
            </a:pPr>
            <a:endParaRPr lang="en-US" sz="1400" dirty="0">
              <a:solidFill>
                <a:schemeClr val="tx1">
                  <a:lumMod val="85000"/>
                  <a:lumOff val="15000"/>
                </a:schemeClr>
              </a:solidFill>
              <a:cs typeface="Arial" pitchFamily="34" charset="0"/>
            </a:endParaRPr>
          </a:p>
          <a:p>
            <a:pPr marL="914400" indent="-450850" algn="just" eaLnBrk="1" fontAlgn="auto" hangingPunct="1">
              <a:spcBef>
                <a:spcPts val="0"/>
              </a:spcBef>
              <a:spcAft>
                <a:spcPts val="0"/>
              </a:spcAft>
              <a:buFont typeface="Arial"/>
              <a:buNone/>
              <a:defRPr/>
            </a:pPr>
            <a:endParaRPr lang="en-US" sz="1400" dirty="0">
              <a:solidFill>
                <a:schemeClr val="tx1">
                  <a:lumMod val="85000"/>
                  <a:lumOff val="15000"/>
                </a:schemeClr>
              </a:solidFill>
              <a:cs typeface="Arial" pitchFamily="34" charset="0"/>
            </a:endParaRPr>
          </a:p>
          <a:p>
            <a:pPr marL="914400" indent="-450850" algn="just" eaLnBrk="1" fontAlgn="auto" hangingPunct="1">
              <a:spcBef>
                <a:spcPts val="0"/>
              </a:spcBef>
              <a:spcAft>
                <a:spcPts val="0"/>
              </a:spcAft>
              <a:buFont typeface="Wingdings" pitchFamily="2" charset="2"/>
              <a:buNone/>
              <a:defRPr/>
            </a:pPr>
            <a:endParaRPr lang="en-US" sz="1400" dirty="0">
              <a:solidFill>
                <a:schemeClr val="tx1">
                  <a:lumMod val="85000"/>
                  <a:lumOff val="15000"/>
                </a:schemeClr>
              </a:solidFill>
              <a:cs typeface="Arial" pitchFamily="34" charset="0"/>
            </a:endParaRPr>
          </a:p>
          <a:p>
            <a:pPr marL="0" indent="0" algn="just" eaLnBrk="1" fontAlgn="auto" hangingPunct="1">
              <a:buFont typeface="Arial"/>
              <a:buNone/>
              <a:defRPr/>
            </a:pPr>
            <a:endParaRPr lang="en-US" sz="1400" dirty="0" smtClean="0">
              <a:solidFill>
                <a:schemeClr val="tx1">
                  <a:lumMod val="85000"/>
                  <a:lumOff val="15000"/>
                </a:schemeClr>
              </a:solidFill>
              <a:cs typeface="Arial" panose="020B0604020202020204" pitchFamily="34" charset="0"/>
            </a:endParaRPr>
          </a:p>
          <a:p>
            <a:pPr algn="just" eaLnBrk="1" fontAlgn="auto" hangingPunct="1">
              <a:buFont typeface="Arial"/>
              <a:buChar char="•"/>
              <a:defRPr/>
            </a:pPr>
            <a:endParaRPr lang="en-US" dirty="0">
              <a:solidFill>
                <a:schemeClr val="tx1">
                  <a:lumMod val="85000"/>
                  <a:lumOff val="15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04284" y="228600"/>
            <a:ext cx="10972800" cy="685800"/>
          </a:xfrm>
        </p:spPr>
        <p:txBody>
          <a:bodyPr/>
          <a:lstStyle/>
          <a:p>
            <a:pPr eaLnBrk="1" hangingPunct="1"/>
            <a:r>
              <a:rPr lang="en-US" sz="1400" smtClean="0">
                <a:ln>
                  <a:noFill/>
                </a:ln>
                <a:cs typeface="Arial" charset="0"/>
              </a:rPr>
              <a:t>Other Important Structure</a:t>
            </a:r>
          </a:p>
        </p:txBody>
      </p:sp>
      <p:sp>
        <p:nvSpPr>
          <p:cNvPr id="18435" name="Content Placeholder 3"/>
          <p:cNvSpPr>
            <a:spLocks noGrp="1"/>
          </p:cNvSpPr>
          <p:nvPr>
            <p:ph idx="1"/>
          </p:nvPr>
        </p:nvSpPr>
        <p:spPr>
          <a:xfrm>
            <a:off x="406400" y="914400"/>
            <a:ext cx="8026400" cy="5486400"/>
          </a:xfrm>
        </p:spPr>
        <p:txBody>
          <a:bodyPr rtlCol="0">
            <a:noAutofit/>
          </a:bodyPr>
          <a:lstStyle/>
          <a:p>
            <a:pPr algn="just" eaLnBrk="1" fontAlgn="auto" hangingPunct="1">
              <a:lnSpc>
                <a:spcPct val="150000"/>
              </a:lnSpc>
              <a:spcAft>
                <a:spcPts val="0"/>
              </a:spcAft>
              <a:buFont typeface="Wingdings" pitchFamily="2" charset="2"/>
              <a:buNone/>
              <a:defRPr/>
            </a:pPr>
            <a:r>
              <a:rPr lang="en-US" sz="1600" dirty="0" smtClean="0">
                <a:solidFill>
                  <a:schemeClr val="tx1">
                    <a:lumMod val="85000"/>
                    <a:lumOff val="15000"/>
                  </a:schemeClr>
                </a:solidFill>
                <a:cs typeface="Arial" charset="0"/>
              </a:rPr>
              <a:t>Seminiferous tubules</a:t>
            </a:r>
          </a:p>
          <a:p>
            <a:pPr marL="1200150" algn="just" eaLnBrk="1" fontAlgn="auto" hangingPunct="1">
              <a:spcAft>
                <a:spcPts val="0"/>
              </a:spcAft>
              <a:buFont typeface="Arial"/>
              <a:buChar char="•"/>
              <a:defRPr/>
            </a:pPr>
            <a:r>
              <a:rPr lang="en-US" sz="1600" dirty="0" smtClean="0">
                <a:solidFill>
                  <a:schemeClr val="tx1">
                    <a:lumMod val="85000"/>
                    <a:lumOff val="15000"/>
                  </a:schemeClr>
                </a:solidFill>
                <a:cs typeface="Arial" charset="0"/>
              </a:rPr>
              <a:t>are embedded in a meshwork loose connective tissue containing </a:t>
            </a:r>
            <a:r>
              <a:rPr lang="en-US" sz="1600" i="1" dirty="0" smtClean="0">
                <a:solidFill>
                  <a:schemeClr val="tx1">
                    <a:lumMod val="85000"/>
                    <a:lumOff val="15000"/>
                  </a:schemeClr>
                </a:solidFill>
                <a:cs typeface="Arial" charset="0"/>
              </a:rPr>
              <a:t>blood vessels, </a:t>
            </a:r>
            <a:r>
              <a:rPr lang="en-US" sz="1600" i="1" dirty="0" err="1" smtClean="0">
                <a:solidFill>
                  <a:schemeClr val="tx1">
                    <a:lumMod val="85000"/>
                    <a:lumOff val="15000"/>
                  </a:schemeClr>
                </a:solidFill>
                <a:cs typeface="Arial" charset="0"/>
              </a:rPr>
              <a:t>lymphatics</a:t>
            </a:r>
            <a:r>
              <a:rPr lang="en-US" sz="1600" i="1" dirty="0" smtClean="0">
                <a:solidFill>
                  <a:schemeClr val="tx1">
                    <a:lumMod val="85000"/>
                    <a:lumOff val="15000"/>
                  </a:schemeClr>
                </a:solidFill>
                <a:cs typeface="Arial" charset="0"/>
              </a:rPr>
              <a:t>, nerves &amp; interstitial cells of </a:t>
            </a:r>
            <a:r>
              <a:rPr lang="en-US" sz="1600" i="1" dirty="0" err="1" smtClean="0">
                <a:solidFill>
                  <a:schemeClr val="tx1">
                    <a:lumMod val="85000"/>
                    <a:lumOff val="15000"/>
                  </a:schemeClr>
                </a:solidFill>
                <a:cs typeface="Arial" charset="0"/>
              </a:rPr>
              <a:t>Leydig</a:t>
            </a:r>
            <a:r>
              <a:rPr lang="en-US" sz="1600" i="1" dirty="0" smtClean="0">
                <a:solidFill>
                  <a:schemeClr val="tx1">
                    <a:lumMod val="85000"/>
                    <a:lumOff val="15000"/>
                  </a:schemeClr>
                </a:solidFill>
                <a:cs typeface="Arial" charset="0"/>
              </a:rPr>
              <a:t> </a:t>
            </a:r>
            <a:r>
              <a:rPr lang="en-US" sz="1600" dirty="0" smtClean="0">
                <a:solidFill>
                  <a:schemeClr val="tx1">
                    <a:lumMod val="85000"/>
                    <a:lumOff val="15000"/>
                  </a:schemeClr>
                </a:solidFill>
                <a:cs typeface="Arial" charset="0"/>
              </a:rPr>
              <a:t>(secrete testosterone)</a:t>
            </a:r>
          </a:p>
          <a:p>
            <a:pPr marL="1200150" algn="just" eaLnBrk="1" fontAlgn="auto" hangingPunct="1">
              <a:spcAft>
                <a:spcPts val="0"/>
              </a:spcAft>
              <a:buFont typeface="Arial"/>
              <a:buChar char="•"/>
              <a:defRPr/>
            </a:pPr>
            <a:r>
              <a:rPr lang="en-US" sz="1600" dirty="0" smtClean="0">
                <a:solidFill>
                  <a:schemeClr val="tx1">
                    <a:lumMod val="85000"/>
                    <a:lumOff val="15000"/>
                  </a:schemeClr>
                </a:solidFill>
                <a:cs typeface="Arial" charset="0"/>
              </a:rPr>
              <a:t>are highly convoluted &amp; close-ended in the testicular lobule</a:t>
            </a:r>
          </a:p>
          <a:p>
            <a:pPr marL="1200150" algn="just" eaLnBrk="1" fontAlgn="auto" hangingPunct="1">
              <a:spcAft>
                <a:spcPts val="0"/>
              </a:spcAft>
              <a:buFont typeface="Arial"/>
              <a:buChar char="•"/>
              <a:defRPr/>
            </a:pPr>
            <a:r>
              <a:rPr lang="en-US" sz="1600" dirty="0" smtClean="0">
                <a:solidFill>
                  <a:schemeClr val="tx1">
                    <a:lumMod val="85000"/>
                    <a:lumOff val="15000"/>
                  </a:schemeClr>
                </a:solidFill>
                <a:cs typeface="Arial" charset="0"/>
              </a:rPr>
              <a:t>Each testis has 250-1000 </a:t>
            </a:r>
            <a:r>
              <a:rPr lang="en-US" sz="1600" dirty="0" err="1" smtClean="0">
                <a:solidFill>
                  <a:schemeClr val="tx1">
                    <a:lumMod val="85000"/>
                    <a:lumOff val="15000"/>
                  </a:schemeClr>
                </a:solidFill>
                <a:cs typeface="Arial" charset="0"/>
              </a:rPr>
              <a:t>seminiferous</a:t>
            </a:r>
            <a:r>
              <a:rPr lang="en-US" sz="1600" dirty="0" smtClean="0">
                <a:solidFill>
                  <a:schemeClr val="tx1">
                    <a:lumMod val="85000"/>
                    <a:lumOff val="15000"/>
                  </a:schemeClr>
                </a:solidFill>
                <a:cs typeface="Arial" charset="0"/>
              </a:rPr>
              <a:t> tubules</a:t>
            </a:r>
          </a:p>
          <a:p>
            <a:pPr marL="1200150" algn="just" eaLnBrk="1" fontAlgn="auto" hangingPunct="1">
              <a:spcAft>
                <a:spcPts val="0"/>
              </a:spcAft>
              <a:buFont typeface="Arial"/>
              <a:buChar char="•"/>
              <a:defRPr/>
            </a:pPr>
            <a:r>
              <a:rPr lang="en-US" sz="1600" dirty="0" smtClean="0">
                <a:solidFill>
                  <a:schemeClr val="tx1">
                    <a:lumMod val="85000"/>
                    <a:lumOff val="15000"/>
                  </a:schemeClr>
                </a:solidFill>
                <a:cs typeface="Arial" charset="0"/>
              </a:rPr>
              <a:t>Each seminiferous tubule is about 150 - 250</a:t>
            </a:r>
            <a:r>
              <a:rPr lang="en-US" sz="1600" dirty="0" smtClean="0">
                <a:solidFill>
                  <a:schemeClr val="tx1">
                    <a:lumMod val="85000"/>
                    <a:lumOff val="15000"/>
                  </a:schemeClr>
                </a:solidFill>
              </a:rPr>
              <a:t> µm </a:t>
            </a:r>
            <a:r>
              <a:rPr lang="en-US" sz="1600" dirty="0" smtClean="0">
                <a:solidFill>
                  <a:schemeClr val="tx1">
                    <a:lumMod val="85000"/>
                    <a:lumOff val="15000"/>
                  </a:schemeClr>
                </a:solidFill>
                <a:cs typeface="Arial" pitchFamily="34" charset="0"/>
              </a:rPr>
              <a:t>diameter &amp; 30-70 cm long </a:t>
            </a:r>
          </a:p>
          <a:p>
            <a:pPr marL="1200150" algn="just" eaLnBrk="1" fontAlgn="auto" hangingPunct="1">
              <a:spcAft>
                <a:spcPts val="0"/>
              </a:spcAft>
              <a:buFont typeface="Arial"/>
              <a:buChar char="•"/>
              <a:defRPr/>
            </a:pPr>
            <a:r>
              <a:rPr lang="en-US" sz="1600" dirty="0" smtClean="0">
                <a:solidFill>
                  <a:schemeClr val="tx1">
                    <a:lumMod val="85000"/>
                    <a:lumOff val="15000"/>
                  </a:schemeClr>
                </a:solidFill>
                <a:cs typeface="Arial" pitchFamily="34" charset="0"/>
              </a:rPr>
              <a:t>The combined length of seminiferous tubules of one testis is about 250 m</a:t>
            </a:r>
          </a:p>
          <a:p>
            <a:pPr marL="1200150" algn="just" eaLnBrk="1" fontAlgn="auto" hangingPunct="1">
              <a:spcAft>
                <a:spcPts val="0"/>
              </a:spcAft>
              <a:buFont typeface="Arial"/>
              <a:buChar char="•"/>
              <a:defRPr/>
            </a:pPr>
            <a:r>
              <a:rPr lang="en-US" sz="1600" dirty="0">
                <a:solidFill>
                  <a:schemeClr val="tx1">
                    <a:lumMod val="85000"/>
                    <a:lumOff val="15000"/>
                  </a:schemeClr>
                </a:solidFill>
                <a:cs typeface="Arial" pitchFamily="34" charset="0"/>
              </a:rPr>
              <a:t>Seminiferous tubules are enveloped by </a:t>
            </a:r>
            <a:r>
              <a:rPr lang="en-US" sz="1600" i="1" dirty="0">
                <a:solidFill>
                  <a:schemeClr val="tx1">
                    <a:lumMod val="85000"/>
                    <a:lumOff val="15000"/>
                  </a:schemeClr>
                </a:solidFill>
                <a:cs typeface="Arial" pitchFamily="34" charset="0"/>
              </a:rPr>
              <a:t>tunica </a:t>
            </a:r>
            <a:r>
              <a:rPr lang="en-US" sz="1600" i="1" dirty="0" err="1">
                <a:solidFill>
                  <a:schemeClr val="tx1">
                    <a:lumMod val="85000"/>
                    <a:lumOff val="15000"/>
                  </a:schemeClr>
                </a:solidFill>
                <a:cs typeface="Arial" pitchFamily="34" charset="0"/>
              </a:rPr>
              <a:t>propria</a:t>
            </a:r>
            <a:endParaRPr lang="en-US" sz="1600" i="1" dirty="0">
              <a:solidFill>
                <a:schemeClr val="tx1">
                  <a:lumMod val="85000"/>
                  <a:lumOff val="15000"/>
                </a:schemeClr>
              </a:solidFill>
              <a:cs typeface="Arial" pitchFamily="34" charset="0"/>
            </a:endParaRPr>
          </a:p>
          <a:p>
            <a:pPr marL="1200150" algn="just" eaLnBrk="1" fontAlgn="auto" hangingPunct="1">
              <a:spcAft>
                <a:spcPts val="0"/>
              </a:spcAft>
              <a:buFont typeface="Arial"/>
              <a:buChar char="•"/>
              <a:defRPr/>
            </a:pPr>
            <a:r>
              <a:rPr lang="en-US" sz="1600" dirty="0">
                <a:solidFill>
                  <a:schemeClr val="tx1">
                    <a:lumMod val="85000"/>
                    <a:lumOff val="15000"/>
                  </a:schemeClr>
                </a:solidFill>
                <a:cs typeface="Arial" pitchFamily="34" charset="0"/>
              </a:rPr>
              <a:t>Each seminiferous tubules is lined by 4-8 layers of seminiferous or germinal epithelium that contains </a:t>
            </a:r>
            <a:r>
              <a:rPr lang="en-US" sz="1600" dirty="0" err="1">
                <a:solidFill>
                  <a:schemeClr val="tx1">
                    <a:lumMod val="85000"/>
                    <a:lumOff val="15000"/>
                  </a:schemeClr>
                </a:solidFill>
                <a:cs typeface="Arial" pitchFamily="34" charset="0"/>
              </a:rPr>
              <a:t>spermatogenic</a:t>
            </a:r>
            <a:r>
              <a:rPr lang="en-US" sz="1600" dirty="0">
                <a:solidFill>
                  <a:schemeClr val="tx1">
                    <a:lumMod val="85000"/>
                    <a:lumOff val="15000"/>
                  </a:schemeClr>
                </a:solidFill>
                <a:cs typeface="Arial" pitchFamily="34" charset="0"/>
              </a:rPr>
              <a:t> cells &amp; </a:t>
            </a:r>
            <a:r>
              <a:rPr lang="en-US" sz="1600" dirty="0" err="1">
                <a:solidFill>
                  <a:schemeClr val="tx1">
                    <a:lumMod val="85000"/>
                    <a:lumOff val="15000"/>
                  </a:schemeClr>
                </a:solidFill>
                <a:cs typeface="Arial" pitchFamily="34" charset="0"/>
              </a:rPr>
              <a:t>sertoli</a:t>
            </a:r>
            <a:r>
              <a:rPr lang="en-US" sz="1600" dirty="0">
                <a:solidFill>
                  <a:schemeClr val="tx1">
                    <a:lumMod val="85000"/>
                    <a:lumOff val="15000"/>
                  </a:schemeClr>
                </a:solidFill>
                <a:cs typeface="Arial" pitchFamily="34" charset="0"/>
              </a:rPr>
              <a:t> cells</a:t>
            </a:r>
          </a:p>
          <a:p>
            <a:pPr marL="1200150" algn="just" eaLnBrk="1" fontAlgn="auto" hangingPunct="1">
              <a:spcAft>
                <a:spcPts val="0"/>
              </a:spcAft>
              <a:buFont typeface="Arial"/>
              <a:buChar char="•"/>
              <a:defRPr/>
            </a:pPr>
            <a:r>
              <a:rPr lang="en-US" sz="1600" dirty="0">
                <a:solidFill>
                  <a:schemeClr val="tx1">
                    <a:lumMod val="85000"/>
                    <a:lumOff val="15000"/>
                  </a:schemeClr>
                </a:solidFill>
                <a:cs typeface="Arial" pitchFamily="34" charset="0"/>
              </a:rPr>
              <a:t>Seminiferous tubules form twisting pathways through testicular lobules and then narrow into short </a:t>
            </a:r>
            <a:r>
              <a:rPr lang="en-US" sz="1600" i="1" dirty="0" err="1">
                <a:solidFill>
                  <a:schemeClr val="tx1">
                    <a:lumMod val="85000"/>
                    <a:lumOff val="15000"/>
                  </a:schemeClr>
                </a:solidFill>
                <a:cs typeface="Arial" pitchFamily="34" charset="0"/>
              </a:rPr>
              <a:t>tubuli</a:t>
            </a:r>
            <a:r>
              <a:rPr lang="en-US" sz="1600" i="1" dirty="0">
                <a:solidFill>
                  <a:schemeClr val="tx1">
                    <a:lumMod val="85000"/>
                    <a:lumOff val="15000"/>
                  </a:schemeClr>
                </a:solidFill>
                <a:cs typeface="Arial" pitchFamily="34" charset="0"/>
              </a:rPr>
              <a:t> recti </a:t>
            </a:r>
            <a:r>
              <a:rPr lang="en-US" sz="1600" dirty="0">
                <a:solidFill>
                  <a:schemeClr val="tx1">
                    <a:lumMod val="85000"/>
                    <a:lumOff val="15000"/>
                  </a:schemeClr>
                </a:solidFill>
                <a:cs typeface="Arial" pitchFamily="34" charset="0"/>
              </a:rPr>
              <a:t>that connect the seminiferous tubules with </a:t>
            </a:r>
            <a:r>
              <a:rPr lang="en-US" sz="1600" i="1" dirty="0">
                <a:solidFill>
                  <a:schemeClr val="tx1">
                    <a:lumMod val="85000"/>
                    <a:lumOff val="15000"/>
                  </a:schemeClr>
                </a:solidFill>
                <a:cs typeface="Arial" pitchFamily="34" charset="0"/>
              </a:rPr>
              <a:t>rete testis </a:t>
            </a:r>
          </a:p>
          <a:p>
            <a:pPr marL="1373188" indent="-458788" algn="just" eaLnBrk="1" fontAlgn="auto" hangingPunct="1">
              <a:spcAft>
                <a:spcPts val="0"/>
              </a:spcAft>
              <a:buFont typeface="Arial"/>
              <a:buChar char="•"/>
              <a:defRPr/>
            </a:pPr>
            <a:endParaRPr lang="en-US" sz="1600" dirty="0" smtClean="0">
              <a:solidFill>
                <a:schemeClr val="tx1">
                  <a:lumMod val="85000"/>
                  <a:lumOff val="15000"/>
                </a:schemeClr>
              </a:solidFill>
              <a:cs typeface="Arial" pitchFamily="34" charset="0"/>
            </a:endParaRPr>
          </a:p>
          <a:p>
            <a:pPr marL="1373188" indent="-458788" algn="just" eaLnBrk="1" fontAlgn="auto" hangingPunct="1">
              <a:lnSpc>
                <a:spcPct val="150000"/>
              </a:lnSpc>
              <a:spcAft>
                <a:spcPts val="0"/>
              </a:spcAft>
              <a:buFont typeface="Wingdings" pitchFamily="2" charset="2"/>
              <a:buNone/>
              <a:defRPr/>
            </a:pPr>
            <a:endParaRPr lang="en-US" sz="1600" dirty="0" smtClean="0">
              <a:solidFill>
                <a:schemeClr val="tx1">
                  <a:lumMod val="85000"/>
                  <a:lumOff val="15000"/>
                </a:schemeClr>
              </a:solidFill>
              <a:cs typeface="Arial" pitchFamily="34" charset="0"/>
            </a:endParaRPr>
          </a:p>
          <a:p>
            <a:pPr marL="1373188" indent="-458788" algn="just" eaLnBrk="1" fontAlgn="auto" hangingPunct="1">
              <a:lnSpc>
                <a:spcPct val="150000"/>
              </a:lnSpc>
              <a:spcAft>
                <a:spcPts val="0"/>
              </a:spcAft>
              <a:buFont typeface="Wingdings" pitchFamily="2" charset="2"/>
              <a:buChar char="q"/>
              <a:defRPr/>
            </a:pPr>
            <a:endParaRPr lang="en-US" sz="1600" dirty="0" smtClean="0">
              <a:solidFill>
                <a:schemeClr val="tx1">
                  <a:lumMod val="85000"/>
                  <a:lumOff val="15000"/>
                </a:schemeClr>
              </a:solidFill>
              <a:cs typeface="Arial" pitchFamily="34" charset="0"/>
            </a:endParaRPr>
          </a:p>
          <a:p>
            <a:pPr algn="just" eaLnBrk="1" fontAlgn="auto" hangingPunct="1">
              <a:lnSpc>
                <a:spcPct val="150000"/>
              </a:lnSpc>
              <a:spcAft>
                <a:spcPts val="0"/>
              </a:spcAft>
              <a:buFont typeface="Wingdings" pitchFamily="2" charset="2"/>
              <a:buNone/>
              <a:defRPr/>
            </a:pPr>
            <a:r>
              <a:rPr lang="en-US" sz="1600" dirty="0" smtClean="0">
                <a:solidFill>
                  <a:schemeClr val="tx1">
                    <a:lumMod val="85000"/>
                    <a:lumOff val="15000"/>
                  </a:schemeClr>
                </a:solidFill>
                <a:cs typeface="Arial" charset="0"/>
              </a:rPr>
              <a:t>			</a:t>
            </a:r>
          </a:p>
          <a:p>
            <a:pPr algn="just" eaLnBrk="1" fontAlgn="auto" hangingPunct="1">
              <a:lnSpc>
                <a:spcPct val="150000"/>
              </a:lnSpc>
              <a:spcAft>
                <a:spcPts val="0"/>
              </a:spcAft>
              <a:buFont typeface="Wingdings" pitchFamily="2" charset="2"/>
              <a:buNone/>
              <a:defRPr/>
            </a:pPr>
            <a:r>
              <a:rPr lang="en-US" sz="1600" dirty="0" smtClean="0">
                <a:solidFill>
                  <a:schemeClr val="tx1">
                    <a:lumMod val="85000"/>
                    <a:lumOff val="15000"/>
                  </a:schemeClr>
                </a:solidFill>
                <a:cs typeface="Arial" charset="0"/>
              </a:rPr>
              <a:t>	</a:t>
            </a:r>
          </a:p>
          <a:p>
            <a:pPr algn="just" eaLnBrk="1" fontAlgn="auto" hangingPunct="1">
              <a:lnSpc>
                <a:spcPct val="150000"/>
              </a:lnSpc>
              <a:spcAft>
                <a:spcPts val="0"/>
              </a:spcAft>
              <a:buFont typeface="Wingdings" pitchFamily="2" charset="2"/>
              <a:buNone/>
              <a:defRPr/>
            </a:pPr>
            <a:endParaRPr lang="en-US" sz="1600" dirty="0" smtClean="0">
              <a:solidFill>
                <a:schemeClr val="tx1">
                  <a:lumMod val="85000"/>
                  <a:lumOff val="15000"/>
                </a:schemeClr>
              </a:solidFill>
              <a:cs typeface="Arial" charset="0"/>
            </a:endParaRPr>
          </a:p>
        </p:txBody>
      </p:sp>
      <p:pic>
        <p:nvPicPr>
          <p:cNvPr id="27652" name="Picture 1"/>
          <p:cNvPicPr>
            <a:picLocks noChangeAspect="1"/>
          </p:cNvPicPr>
          <p:nvPr/>
        </p:nvPicPr>
        <p:blipFill>
          <a:blip r:embed="rId2"/>
          <a:srcRect/>
          <a:stretch>
            <a:fillRect/>
          </a:stretch>
        </p:blipFill>
        <p:spPr bwMode="auto">
          <a:xfrm>
            <a:off x="8432800" y="1828801"/>
            <a:ext cx="3259667" cy="3490913"/>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534584" y="685800"/>
            <a:ext cx="9065683" cy="685800"/>
          </a:xfrm>
        </p:spPr>
        <p:txBody>
          <a:bodyPr/>
          <a:lstStyle/>
          <a:p>
            <a:pPr eaLnBrk="1" hangingPunct="1"/>
            <a:r>
              <a:rPr lang="en-US" smtClean="0">
                <a:ln>
                  <a:noFill/>
                </a:ln>
                <a:solidFill>
                  <a:srgbClr val="FF0000"/>
                </a:solidFill>
              </a:rPr>
              <a:t>Sperm</a:t>
            </a:r>
          </a:p>
        </p:txBody>
      </p:sp>
      <p:pic>
        <p:nvPicPr>
          <p:cNvPr id="28675" name="Picture 2" descr="Image result for structure of the sperm"/>
          <p:cNvPicPr>
            <a:picLocks noChangeAspect="1" noChangeArrowheads="1"/>
          </p:cNvPicPr>
          <p:nvPr/>
        </p:nvPicPr>
        <p:blipFill>
          <a:blip r:embed="rId2"/>
          <a:srcRect/>
          <a:stretch>
            <a:fillRect/>
          </a:stretch>
        </p:blipFill>
        <p:spPr bwMode="auto">
          <a:xfrm>
            <a:off x="2641600" y="1371600"/>
            <a:ext cx="7620000" cy="4849813"/>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rtlCol="0">
            <a:normAutofit/>
          </a:bodyPr>
          <a:lstStyle/>
          <a:p>
            <a:pPr eaLnBrk="1" fontAlgn="auto" hangingPunct="1">
              <a:buFont typeface="Arial"/>
              <a:buChar char="•"/>
              <a:defRPr/>
            </a:pPr>
            <a:r>
              <a:rPr lang="en-US" dirty="0" smtClean="0">
                <a:solidFill>
                  <a:schemeClr val="tx1">
                    <a:lumMod val="85000"/>
                    <a:lumOff val="15000"/>
                  </a:schemeClr>
                </a:solidFill>
              </a:rPr>
              <a:t>For more information visit this link</a:t>
            </a:r>
          </a:p>
          <a:p>
            <a:pPr marL="0" indent="0" eaLnBrk="1" fontAlgn="auto" hangingPunct="1">
              <a:buFont typeface="Arial"/>
              <a:buNone/>
              <a:defRPr/>
            </a:pPr>
            <a:r>
              <a:rPr lang="en-US" dirty="0" smtClean="0">
                <a:solidFill>
                  <a:schemeClr val="tx1">
                    <a:lumMod val="85000"/>
                    <a:lumOff val="15000"/>
                  </a:schemeClr>
                </a:solidFill>
                <a:hlinkClick r:id="rId2"/>
              </a:rPr>
              <a:t>https://www.youtube.com/watch?v=k60M1h-DKVY</a:t>
            </a:r>
            <a:endParaRPr lang="en-US" dirty="0" smtClean="0">
              <a:solidFill>
                <a:schemeClr val="tx1">
                  <a:lumMod val="85000"/>
                  <a:lumOff val="15000"/>
                </a:schemeClr>
              </a:solidFill>
            </a:endParaRPr>
          </a:p>
          <a:p>
            <a:pPr marL="0" indent="0" eaLnBrk="1" fontAlgn="auto" hangingPunct="1">
              <a:buFont typeface="Arial"/>
              <a:buNone/>
              <a:defRPr/>
            </a:pPr>
            <a:endParaRPr lang="en-US" dirty="0">
              <a:solidFill>
                <a:schemeClr val="tx1">
                  <a:lumMod val="85000"/>
                  <a:lumOff val="15000"/>
                </a:schemeClr>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743201" y="677863"/>
            <a:ext cx="6830484" cy="685800"/>
          </a:xfrm>
        </p:spPr>
        <p:txBody>
          <a:bodyPr rtlCol="0">
            <a:normAutofit/>
          </a:bodyPr>
          <a:lstStyle/>
          <a:p>
            <a:pPr eaLnBrk="1" fontAlgn="auto" hangingPunct="1">
              <a:spcAft>
                <a:spcPts val="0"/>
              </a:spcAft>
              <a:defRPr/>
            </a:pPr>
            <a:r>
              <a:rPr lang="en-US" dirty="0">
                <a:solidFill>
                  <a:schemeClr val="tx1">
                    <a:lumMod val="85000"/>
                    <a:lumOff val="15000"/>
                  </a:schemeClr>
                </a:solidFill>
              </a:rPr>
              <a:t>Steps of Spermatogenesis</a:t>
            </a:r>
          </a:p>
        </p:txBody>
      </p:sp>
      <p:sp>
        <p:nvSpPr>
          <p:cNvPr id="8197" name="Rectangle 5"/>
          <p:cNvSpPr>
            <a:spLocks noGrp="1" noChangeArrowheads="1"/>
          </p:cNvSpPr>
          <p:nvPr>
            <p:ph idx="1"/>
          </p:nvPr>
        </p:nvSpPr>
        <p:spPr>
          <a:xfrm>
            <a:off x="609600" y="1600200"/>
            <a:ext cx="4775200" cy="4876800"/>
          </a:xfrm>
        </p:spPr>
        <p:txBody>
          <a:bodyPr rtlCol="0">
            <a:normAutofit/>
          </a:bodyPr>
          <a:lstStyle/>
          <a:p>
            <a:pPr eaLnBrk="1" fontAlgn="auto" hangingPunct="1">
              <a:buFont typeface="Arial"/>
              <a:buChar char="•"/>
              <a:defRPr/>
            </a:pPr>
            <a:r>
              <a:rPr lang="en-US" altLang="en-US" sz="2000" b="1" dirty="0" err="1">
                <a:solidFill>
                  <a:schemeClr val="tx1">
                    <a:lumMod val="85000"/>
                    <a:lumOff val="15000"/>
                  </a:schemeClr>
                </a:solidFill>
              </a:rPr>
              <a:t>Spermatogonia</a:t>
            </a:r>
            <a:r>
              <a:rPr lang="en-US" altLang="en-US" sz="2000" b="1" dirty="0">
                <a:solidFill>
                  <a:schemeClr val="tx1">
                    <a:lumMod val="85000"/>
                    <a:lumOff val="15000"/>
                  </a:schemeClr>
                </a:solidFill>
              </a:rPr>
              <a:t>:</a:t>
            </a:r>
          </a:p>
          <a:p>
            <a:pPr lvl="1" eaLnBrk="1" fontAlgn="auto" hangingPunct="1">
              <a:buFont typeface="Arial"/>
              <a:buChar char="•"/>
              <a:defRPr/>
            </a:pPr>
            <a:r>
              <a:rPr lang="en-US" altLang="en-US" dirty="0">
                <a:solidFill>
                  <a:schemeClr val="tx1">
                    <a:lumMod val="85000"/>
                    <a:lumOff val="15000"/>
                  </a:schemeClr>
                </a:solidFill>
              </a:rPr>
              <a:t>Replicate initially by </a:t>
            </a:r>
            <a:r>
              <a:rPr lang="en-US" altLang="en-US" b="1" dirty="0">
                <a:solidFill>
                  <a:schemeClr val="tx1">
                    <a:lumMod val="85000"/>
                    <a:lumOff val="15000"/>
                  </a:schemeClr>
                </a:solidFill>
              </a:rPr>
              <a:t>mitosis.</a:t>
            </a:r>
          </a:p>
          <a:p>
            <a:pPr eaLnBrk="1" fontAlgn="auto" hangingPunct="1">
              <a:buFont typeface="Arial"/>
              <a:buChar char="•"/>
              <a:defRPr/>
            </a:pPr>
            <a:r>
              <a:rPr lang="en-US" altLang="en-US" sz="2000" dirty="0">
                <a:solidFill>
                  <a:schemeClr val="tx1">
                    <a:lumMod val="85000"/>
                    <a:lumOff val="15000"/>
                  </a:schemeClr>
                </a:solidFill>
              </a:rPr>
              <a:t>One of the 2 primary spermatocytes undergoes </a:t>
            </a:r>
            <a:r>
              <a:rPr lang="en-US" altLang="en-US" sz="2000" b="1" dirty="0">
                <a:solidFill>
                  <a:schemeClr val="tx1">
                    <a:lumMod val="85000"/>
                    <a:lumOff val="15000"/>
                  </a:schemeClr>
                </a:solidFill>
              </a:rPr>
              <a:t>meiosis:</a:t>
            </a:r>
          </a:p>
          <a:p>
            <a:pPr lvl="1" eaLnBrk="1" fontAlgn="auto" hangingPunct="1">
              <a:buFont typeface="Arial"/>
              <a:buChar char="•"/>
              <a:defRPr/>
            </a:pPr>
            <a:r>
              <a:rPr lang="en-US" altLang="en-US" dirty="0">
                <a:solidFill>
                  <a:schemeClr val="tx1">
                    <a:lumMod val="85000"/>
                    <a:lumOff val="15000"/>
                  </a:schemeClr>
                </a:solidFill>
              </a:rPr>
              <a:t>2 nuclear divisions:</a:t>
            </a:r>
          </a:p>
          <a:p>
            <a:pPr lvl="2" eaLnBrk="1" fontAlgn="auto" hangingPunct="1">
              <a:buFont typeface="Arial"/>
              <a:buChar char="•"/>
              <a:defRPr/>
            </a:pPr>
            <a:r>
              <a:rPr lang="en-US" altLang="en-US" dirty="0">
                <a:solidFill>
                  <a:schemeClr val="tx1">
                    <a:lumMod val="85000"/>
                    <a:lumOff val="15000"/>
                  </a:schemeClr>
                </a:solidFill>
              </a:rPr>
              <a:t>1</a:t>
            </a:r>
            <a:r>
              <a:rPr lang="en-US" altLang="en-US" baseline="30000" dirty="0">
                <a:solidFill>
                  <a:schemeClr val="tx1">
                    <a:lumMod val="85000"/>
                    <a:lumOff val="15000"/>
                  </a:schemeClr>
                </a:solidFill>
              </a:rPr>
              <a:t>st</a:t>
            </a:r>
            <a:r>
              <a:rPr lang="en-US" altLang="en-US" dirty="0">
                <a:solidFill>
                  <a:schemeClr val="tx1">
                    <a:lumMod val="85000"/>
                    <a:lumOff val="15000"/>
                  </a:schemeClr>
                </a:solidFill>
              </a:rPr>
              <a:t> meiotic division produces 2 secondary spermatocytes.</a:t>
            </a:r>
          </a:p>
          <a:p>
            <a:pPr lvl="2" eaLnBrk="1" fontAlgn="auto" hangingPunct="1">
              <a:buFont typeface="Arial"/>
              <a:buChar char="•"/>
              <a:defRPr/>
            </a:pPr>
            <a:r>
              <a:rPr lang="en-US" altLang="en-US" dirty="0">
                <a:solidFill>
                  <a:schemeClr val="tx1">
                    <a:lumMod val="85000"/>
                    <a:lumOff val="15000"/>
                  </a:schemeClr>
                </a:solidFill>
              </a:rPr>
              <a:t>2</a:t>
            </a:r>
            <a:r>
              <a:rPr lang="en-US" altLang="en-US" baseline="30000" dirty="0">
                <a:solidFill>
                  <a:schemeClr val="tx1">
                    <a:lumMod val="85000"/>
                    <a:lumOff val="15000"/>
                  </a:schemeClr>
                </a:solidFill>
              </a:rPr>
              <a:t>nd</a:t>
            </a:r>
            <a:r>
              <a:rPr lang="en-US" altLang="en-US" dirty="0">
                <a:solidFill>
                  <a:schemeClr val="tx1">
                    <a:lumMod val="85000"/>
                    <a:lumOff val="15000"/>
                  </a:schemeClr>
                </a:solidFill>
              </a:rPr>
              <a:t> meiotic division produces 4 spermatids.</a:t>
            </a:r>
          </a:p>
          <a:p>
            <a:pPr eaLnBrk="1" fontAlgn="auto" hangingPunct="1">
              <a:buFont typeface="Arial"/>
              <a:buChar char="•"/>
              <a:defRPr/>
            </a:pPr>
            <a:endParaRPr lang="en-US" sz="2000" dirty="0">
              <a:solidFill>
                <a:schemeClr val="tx1">
                  <a:lumMod val="85000"/>
                  <a:lumOff val="15000"/>
                </a:schemeClr>
              </a:solidFill>
            </a:endParaRPr>
          </a:p>
        </p:txBody>
      </p:sp>
      <p:pic>
        <p:nvPicPr>
          <p:cNvPr id="17412" name="Picture 2"/>
          <p:cNvPicPr>
            <a:picLocks noChangeAspect="1"/>
          </p:cNvPicPr>
          <p:nvPr/>
        </p:nvPicPr>
        <p:blipFill>
          <a:blip r:embed="rId2"/>
          <a:srcRect/>
          <a:stretch>
            <a:fillRect/>
          </a:stretch>
        </p:blipFill>
        <p:spPr bwMode="auto">
          <a:xfrm>
            <a:off x="5312834" y="1600200"/>
            <a:ext cx="5956300" cy="43434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28801" y="685800"/>
            <a:ext cx="9065684" cy="433388"/>
          </a:xfrm>
        </p:spPr>
        <p:txBody>
          <a:bodyPr rtlCol="0">
            <a:normAutofit fontScale="90000"/>
          </a:bodyPr>
          <a:lstStyle/>
          <a:p>
            <a:pPr eaLnBrk="1" fontAlgn="auto" hangingPunct="1">
              <a:spcAft>
                <a:spcPts val="0"/>
              </a:spcAft>
              <a:defRPr/>
            </a:pPr>
            <a:r>
              <a:rPr lang="en-US" dirty="0" err="1">
                <a:solidFill>
                  <a:schemeClr val="tx1">
                    <a:lumMod val="85000"/>
                    <a:lumOff val="15000"/>
                  </a:schemeClr>
                </a:solidFill>
              </a:rPr>
              <a:t>S</a:t>
            </a:r>
            <a:r>
              <a:rPr lang="en-US" dirty="0" err="1" smtClean="0">
                <a:solidFill>
                  <a:schemeClr val="tx1">
                    <a:lumMod val="85000"/>
                    <a:lumOff val="15000"/>
                  </a:schemeClr>
                </a:solidFill>
              </a:rPr>
              <a:t>permatogenosis</a:t>
            </a:r>
            <a:endParaRPr lang="en-US" dirty="0">
              <a:solidFill>
                <a:schemeClr val="tx1">
                  <a:lumMod val="85000"/>
                  <a:lumOff val="15000"/>
                </a:schemeClr>
              </a:solidFill>
            </a:endParaRPr>
          </a:p>
        </p:txBody>
      </p:sp>
      <p:pic>
        <p:nvPicPr>
          <p:cNvPr id="18435" name="Picture 4"/>
          <p:cNvPicPr>
            <a:picLocks noChangeAspect="1"/>
          </p:cNvPicPr>
          <p:nvPr/>
        </p:nvPicPr>
        <p:blipFill>
          <a:blip r:embed="rId2"/>
          <a:srcRect/>
          <a:stretch>
            <a:fillRect/>
          </a:stretch>
        </p:blipFill>
        <p:spPr bwMode="auto">
          <a:xfrm>
            <a:off x="609601" y="1447800"/>
            <a:ext cx="10970684" cy="434340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22960" y="313508"/>
            <a:ext cx="10792885" cy="613184"/>
          </a:xfrm>
        </p:spPr>
        <p:txBody>
          <a:bodyPr/>
          <a:lstStyle/>
          <a:p>
            <a:pPr eaLnBrk="1" hangingPunct="1"/>
            <a:r>
              <a:rPr lang="en-US" sz="3000" dirty="0" smtClean="0">
                <a:ln>
                  <a:noFill/>
                </a:ln>
              </a:rPr>
              <a:t>Hormonal Factors that Stimulate Spermatogenesis</a:t>
            </a:r>
          </a:p>
        </p:txBody>
      </p:sp>
      <p:sp>
        <p:nvSpPr>
          <p:cNvPr id="15363" name="Rectangle 3"/>
          <p:cNvSpPr>
            <a:spLocks noGrp="1" noChangeArrowheads="1"/>
          </p:cNvSpPr>
          <p:nvPr>
            <p:ph idx="1"/>
          </p:nvPr>
        </p:nvSpPr>
        <p:spPr>
          <a:xfrm>
            <a:off x="609600" y="1485900"/>
            <a:ext cx="10972800" cy="5029200"/>
          </a:xfrm>
        </p:spPr>
        <p:txBody>
          <a:bodyPr rtlCol="0">
            <a:normAutofit/>
          </a:bodyPr>
          <a:lstStyle/>
          <a:p>
            <a:pPr eaLnBrk="1" fontAlgn="auto" hangingPunct="1">
              <a:lnSpc>
                <a:spcPct val="80000"/>
              </a:lnSpc>
              <a:buFont typeface="Arial"/>
              <a:buChar char="•"/>
              <a:defRPr/>
            </a:pPr>
            <a:r>
              <a:rPr lang="en-US" sz="1600" b="1" dirty="0">
                <a:solidFill>
                  <a:schemeClr val="tx1">
                    <a:lumMod val="85000"/>
                    <a:lumOff val="15000"/>
                  </a:schemeClr>
                </a:solidFill>
              </a:rPr>
              <a:t>Testosterone:</a:t>
            </a:r>
            <a:r>
              <a:rPr lang="en-US" sz="1600" dirty="0">
                <a:solidFill>
                  <a:schemeClr val="tx1">
                    <a:lumMod val="85000"/>
                    <a:lumOff val="15000"/>
                  </a:schemeClr>
                </a:solidFill>
              </a:rPr>
              <a:t> </a:t>
            </a:r>
          </a:p>
          <a:p>
            <a:pPr lvl="1" eaLnBrk="1" fontAlgn="auto" hangingPunct="1">
              <a:lnSpc>
                <a:spcPct val="80000"/>
              </a:lnSpc>
              <a:buFont typeface="Arial"/>
              <a:buChar char="•"/>
              <a:defRPr/>
            </a:pPr>
            <a:r>
              <a:rPr lang="en-US" sz="1600" dirty="0">
                <a:solidFill>
                  <a:schemeClr val="tx1">
                    <a:lumMod val="85000"/>
                    <a:lumOff val="15000"/>
                  </a:schemeClr>
                </a:solidFill>
              </a:rPr>
              <a:t>Secreted by </a:t>
            </a:r>
            <a:r>
              <a:rPr lang="en-US" sz="1600" dirty="0" err="1">
                <a:solidFill>
                  <a:schemeClr val="tx1">
                    <a:lumMod val="85000"/>
                    <a:lumOff val="15000"/>
                  </a:schemeClr>
                </a:solidFill>
              </a:rPr>
              <a:t>Leydig</a:t>
            </a:r>
            <a:r>
              <a:rPr lang="en-US" sz="1600" dirty="0">
                <a:solidFill>
                  <a:schemeClr val="tx1">
                    <a:lumMod val="85000"/>
                    <a:lumOff val="15000"/>
                  </a:schemeClr>
                </a:solidFill>
              </a:rPr>
              <a:t> cells located in the </a:t>
            </a:r>
            <a:r>
              <a:rPr lang="en-US" sz="1600" dirty="0" err="1">
                <a:solidFill>
                  <a:schemeClr val="tx1">
                    <a:lumMod val="85000"/>
                    <a:lumOff val="15000"/>
                  </a:schemeClr>
                </a:solidFill>
              </a:rPr>
              <a:t>interstitium</a:t>
            </a:r>
            <a:r>
              <a:rPr lang="en-US" sz="1600" dirty="0">
                <a:solidFill>
                  <a:schemeClr val="tx1">
                    <a:lumMod val="85000"/>
                    <a:lumOff val="15000"/>
                  </a:schemeClr>
                </a:solidFill>
              </a:rPr>
              <a:t> of testis.</a:t>
            </a:r>
          </a:p>
          <a:p>
            <a:pPr lvl="1" eaLnBrk="1" fontAlgn="auto" hangingPunct="1">
              <a:lnSpc>
                <a:spcPct val="80000"/>
              </a:lnSpc>
              <a:buFont typeface="Arial"/>
              <a:buChar char="•"/>
              <a:defRPr/>
            </a:pPr>
            <a:r>
              <a:rPr lang="en-US" sz="1600" dirty="0">
                <a:solidFill>
                  <a:schemeClr val="tx1">
                    <a:lumMod val="85000"/>
                    <a:lumOff val="15000"/>
                  </a:schemeClr>
                </a:solidFill>
              </a:rPr>
              <a:t>Essential for growth and division of germinal cells in forming sperm.</a:t>
            </a:r>
          </a:p>
          <a:p>
            <a:pPr lvl="1" eaLnBrk="1" fontAlgn="auto" hangingPunct="1">
              <a:lnSpc>
                <a:spcPct val="80000"/>
              </a:lnSpc>
              <a:buFont typeface="Arial"/>
              <a:buChar char="•"/>
              <a:defRPr/>
            </a:pPr>
            <a:endParaRPr lang="en-US" sz="1600" dirty="0">
              <a:solidFill>
                <a:schemeClr val="tx1">
                  <a:lumMod val="85000"/>
                  <a:lumOff val="15000"/>
                </a:schemeClr>
              </a:solidFill>
            </a:endParaRPr>
          </a:p>
          <a:p>
            <a:pPr eaLnBrk="1" fontAlgn="auto" hangingPunct="1">
              <a:lnSpc>
                <a:spcPct val="80000"/>
              </a:lnSpc>
              <a:buFont typeface="Arial"/>
              <a:buChar char="•"/>
              <a:defRPr/>
            </a:pPr>
            <a:r>
              <a:rPr lang="en-US" sz="1600" b="1" dirty="0">
                <a:solidFill>
                  <a:schemeClr val="tx1">
                    <a:lumMod val="85000"/>
                    <a:lumOff val="15000"/>
                  </a:schemeClr>
                </a:solidFill>
              </a:rPr>
              <a:t>Luteinizing Hormone (LH): </a:t>
            </a:r>
          </a:p>
          <a:p>
            <a:pPr lvl="1" eaLnBrk="1" fontAlgn="auto" hangingPunct="1">
              <a:lnSpc>
                <a:spcPct val="80000"/>
              </a:lnSpc>
              <a:buFont typeface="Arial"/>
              <a:buChar char="•"/>
              <a:defRPr/>
            </a:pPr>
            <a:r>
              <a:rPr lang="en-US" sz="1600" dirty="0">
                <a:solidFill>
                  <a:schemeClr val="tx1">
                    <a:lumMod val="85000"/>
                    <a:lumOff val="15000"/>
                  </a:schemeClr>
                </a:solidFill>
              </a:rPr>
              <a:t>Secreted by the anterior </a:t>
            </a:r>
            <a:r>
              <a:rPr lang="en-US" sz="1600" dirty="0" err="1">
                <a:solidFill>
                  <a:schemeClr val="tx1">
                    <a:lumMod val="85000"/>
                    <a:lumOff val="15000"/>
                  </a:schemeClr>
                </a:solidFill>
              </a:rPr>
              <a:t>pitutary</a:t>
            </a:r>
            <a:r>
              <a:rPr lang="en-US" sz="1600" dirty="0">
                <a:solidFill>
                  <a:schemeClr val="tx1">
                    <a:lumMod val="85000"/>
                    <a:lumOff val="15000"/>
                  </a:schemeClr>
                </a:solidFill>
              </a:rPr>
              <a:t> gland</a:t>
            </a:r>
          </a:p>
          <a:p>
            <a:pPr lvl="1" eaLnBrk="1" fontAlgn="auto" hangingPunct="1">
              <a:lnSpc>
                <a:spcPct val="80000"/>
              </a:lnSpc>
              <a:buFont typeface="Arial"/>
              <a:buChar char="•"/>
              <a:defRPr/>
            </a:pPr>
            <a:r>
              <a:rPr lang="en-US" sz="1600" dirty="0">
                <a:solidFill>
                  <a:schemeClr val="tx1">
                    <a:lumMod val="85000"/>
                    <a:lumOff val="15000"/>
                  </a:schemeClr>
                </a:solidFill>
              </a:rPr>
              <a:t>Stimulate </a:t>
            </a:r>
            <a:r>
              <a:rPr lang="en-US" sz="1600" dirty="0" err="1">
                <a:solidFill>
                  <a:schemeClr val="tx1">
                    <a:lumMod val="85000"/>
                    <a:lumOff val="15000"/>
                  </a:schemeClr>
                </a:solidFill>
              </a:rPr>
              <a:t>Leydig</a:t>
            </a:r>
            <a:r>
              <a:rPr lang="en-US" sz="1600" dirty="0">
                <a:solidFill>
                  <a:schemeClr val="tx1">
                    <a:lumMod val="85000"/>
                    <a:lumOff val="15000"/>
                  </a:schemeClr>
                </a:solidFill>
              </a:rPr>
              <a:t> cells to secrete testosterone</a:t>
            </a:r>
          </a:p>
          <a:p>
            <a:pPr lvl="1" eaLnBrk="1" fontAlgn="auto" hangingPunct="1">
              <a:lnSpc>
                <a:spcPct val="80000"/>
              </a:lnSpc>
              <a:buFont typeface="Arial"/>
              <a:buChar char="•"/>
              <a:defRPr/>
            </a:pPr>
            <a:endParaRPr lang="en-US" sz="1600" dirty="0">
              <a:solidFill>
                <a:schemeClr val="tx1">
                  <a:lumMod val="85000"/>
                  <a:lumOff val="15000"/>
                </a:schemeClr>
              </a:solidFill>
            </a:endParaRPr>
          </a:p>
          <a:p>
            <a:pPr eaLnBrk="1" fontAlgn="auto" hangingPunct="1">
              <a:lnSpc>
                <a:spcPct val="80000"/>
              </a:lnSpc>
              <a:buFont typeface="Arial"/>
              <a:buChar char="•"/>
              <a:defRPr/>
            </a:pPr>
            <a:r>
              <a:rPr lang="en-US" sz="1600" b="1" dirty="0">
                <a:solidFill>
                  <a:schemeClr val="tx1">
                    <a:lumMod val="85000"/>
                    <a:lumOff val="15000"/>
                  </a:schemeClr>
                </a:solidFill>
              </a:rPr>
              <a:t>Follicle stimulating hormone (FSH): </a:t>
            </a:r>
          </a:p>
          <a:p>
            <a:pPr lvl="1" eaLnBrk="1" fontAlgn="auto" hangingPunct="1">
              <a:lnSpc>
                <a:spcPct val="80000"/>
              </a:lnSpc>
              <a:buFont typeface="Arial"/>
              <a:buChar char="•"/>
              <a:defRPr/>
            </a:pPr>
            <a:r>
              <a:rPr lang="en-US" sz="1600" dirty="0">
                <a:solidFill>
                  <a:schemeClr val="tx1">
                    <a:lumMod val="85000"/>
                    <a:lumOff val="15000"/>
                  </a:schemeClr>
                </a:solidFill>
              </a:rPr>
              <a:t>Secreted by the anterior </a:t>
            </a:r>
            <a:r>
              <a:rPr lang="en-US" sz="1600" dirty="0" err="1">
                <a:solidFill>
                  <a:schemeClr val="tx1">
                    <a:lumMod val="85000"/>
                    <a:lumOff val="15000"/>
                  </a:schemeClr>
                </a:solidFill>
              </a:rPr>
              <a:t>pitutary</a:t>
            </a:r>
            <a:r>
              <a:rPr lang="en-US" sz="1600" dirty="0">
                <a:solidFill>
                  <a:schemeClr val="tx1">
                    <a:lumMod val="85000"/>
                    <a:lumOff val="15000"/>
                  </a:schemeClr>
                </a:solidFill>
              </a:rPr>
              <a:t> gland</a:t>
            </a:r>
          </a:p>
          <a:p>
            <a:pPr lvl="1" eaLnBrk="1" fontAlgn="auto" hangingPunct="1">
              <a:lnSpc>
                <a:spcPct val="80000"/>
              </a:lnSpc>
              <a:buFont typeface="Arial"/>
              <a:buChar char="•"/>
              <a:defRPr/>
            </a:pPr>
            <a:r>
              <a:rPr lang="en-US" sz="1600" dirty="0">
                <a:solidFill>
                  <a:schemeClr val="tx1">
                    <a:lumMod val="85000"/>
                    <a:lumOff val="15000"/>
                  </a:schemeClr>
                </a:solidFill>
              </a:rPr>
              <a:t>Stimulate </a:t>
            </a:r>
            <a:r>
              <a:rPr lang="en-US" sz="1600" dirty="0" err="1">
                <a:solidFill>
                  <a:schemeClr val="tx1">
                    <a:lumMod val="85000"/>
                    <a:lumOff val="15000"/>
                  </a:schemeClr>
                </a:solidFill>
              </a:rPr>
              <a:t>sertoli</a:t>
            </a:r>
            <a:r>
              <a:rPr lang="en-US" sz="1600" dirty="0">
                <a:solidFill>
                  <a:schemeClr val="tx1">
                    <a:lumMod val="85000"/>
                    <a:lumOff val="15000"/>
                  </a:schemeClr>
                </a:solidFill>
              </a:rPr>
              <a:t> cells for which the conversion of spermatids to sperm occur.</a:t>
            </a:r>
          </a:p>
          <a:p>
            <a:pPr lvl="1" eaLnBrk="1" fontAlgn="auto" hangingPunct="1">
              <a:lnSpc>
                <a:spcPct val="80000"/>
              </a:lnSpc>
              <a:buFont typeface="Arial"/>
              <a:buChar char="•"/>
              <a:defRPr/>
            </a:pPr>
            <a:endParaRPr lang="en-US" sz="1600" dirty="0">
              <a:solidFill>
                <a:schemeClr val="tx1">
                  <a:lumMod val="85000"/>
                  <a:lumOff val="15000"/>
                </a:schemeClr>
              </a:solidFill>
            </a:endParaRPr>
          </a:p>
          <a:p>
            <a:pPr eaLnBrk="1" fontAlgn="auto" hangingPunct="1">
              <a:lnSpc>
                <a:spcPct val="80000"/>
              </a:lnSpc>
              <a:buFont typeface="Arial"/>
              <a:buChar char="•"/>
              <a:defRPr/>
            </a:pPr>
            <a:r>
              <a:rPr lang="en-US" sz="1600" b="1" dirty="0">
                <a:solidFill>
                  <a:schemeClr val="tx1">
                    <a:lumMod val="85000"/>
                    <a:lumOff val="15000"/>
                  </a:schemeClr>
                </a:solidFill>
              </a:rPr>
              <a:t>Estrogens:</a:t>
            </a:r>
          </a:p>
          <a:p>
            <a:pPr lvl="1" eaLnBrk="1" fontAlgn="auto" hangingPunct="1">
              <a:lnSpc>
                <a:spcPct val="80000"/>
              </a:lnSpc>
              <a:buFont typeface="Arial"/>
              <a:buChar char="•"/>
              <a:defRPr/>
            </a:pPr>
            <a:r>
              <a:rPr lang="en-US" sz="1600" dirty="0">
                <a:solidFill>
                  <a:schemeClr val="tx1">
                    <a:lumMod val="85000"/>
                    <a:lumOff val="15000"/>
                  </a:schemeClr>
                </a:solidFill>
              </a:rPr>
              <a:t>After stimulation by FSH, the </a:t>
            </a:r>
            <a:r>
              <a:rPr lang="en-US" sz="1600" dirty="0" err="1">
                <a:solidFill>
                  <a:schemeClr val="tx1">
                    <a:lumMod val="85000"/>
                    <a:lumOff val="15000"/>
                  </a:schemeClr>
                </a:solidFill>
              </a:rPr>
              <a:t>sertoli</a:t>
            </a:r>
            <a:r>
              <a:rPr lang="en-US" sz="1600" dirty="0">
                <a:solidFill>
                  <a:schemeClr val="tx1">
                    <a:lumMod val="85000"/>
                    <a:lumOff val="15000"/>
                  </a:schemeClr>
                </a:solidFill>
              </a:rPr>
              <a:t> cells produce estrogen from testosterone.</a:t>
            </a:r>
          </a:p>
          <a:p>
            <a:pPr lvl="1" eaLnBrk="1" fontAlgn="auto" hangingPunct="1">
              <a:lnSpc>
                <a:spcPct val="80000"/>
              </a:lnSpc>
              <a:buFont typeface="Arial"/>
              <a:buChar char="•"/>
              <a:defRPr/>
            </a:pPr>
            <a:r>
              <a:rPr lang="en-US" sz="1600" dirty="0">
                <a:solidFill>
                  <a:schemeClr val="tx1">
                    <a:lumMod val="85000"/>
                    <a:lumOff val="15000"/>
                  </a:schemeClr>
                </a:solidFill>
              </a:rPr>
              <a:t>Probably essential for spermatogenesis</a:t>
            </a:r>
          </a:p>
          <a:p>
            <a:pPr lvl="1" eaLnBrk="1" fontAlgn="auto" hangingPunct="1">
              <a:lnSpc>
                <a:spcPct val="80000"/>
              </a:lnSpc>
              <a:buFont typeface="Arial"/>
              <a:buChar char="•"/>
              <a:defRPr/>
            </a:pPr>
            <a:endParaRPr lang="en-US" sz="1600" b="1" dirty="0">
              <a:solidFill>
                <a:schemeClr val="tx1">
                  <a:lumMod val="85000"/>
                  <a:lumOff val="15000"/>
                </a:schemeClr>
              </a:solidFill>
            </a:endParaRPr>
          </a:p>
          <a:p>
            <a:pPr eaLnBrk="1" fontAlgn="auto" hangingPunct="1">
              <a:lnSpc>
                <a:spcPct val="80000"/>
              </a:lnSpc>
              <a:buFont typeface="Arial"/>
              <a:buChar char="•"/>
              <a:defRPr/>
            </a:pPr>
            <a:r>
              <a:rPr lang="en-US" sz="1600" b="1" dirty="0">
                <a:solidFill>
                  <a:schemeClr val="tx1">
                    <a:lumMod val="85000"/>
                    <a:lumOff val="15000"/>
                  </a:schemeClr>
                </a:solidFill>
              </a:rPr>
              <a:t>Growth Hormone: </a:t>
            </a:r>
          </a:p>
          <a:p>
            <a:pPr lvl="1" eaLnBrk="1" fontAlgn="auto" hangingPunct="1">
              <a:lnSpc>
                <a:spcPct val="80000"/>
              </a:lnSpc>
              <a:buFont typeface="Arial"/>
              <a:buChar char="•"/>
              <a:defRPr/>
            </a:pPr>
            <a:r>
              <a:rPr lang="en-US" sz="1600" dirty="0">
                <a:solidFill>
                  <a:schemeClr val="tx1">
                    <a:lumMod val="85000"/>
                    <a:lumOff val="15000"/>
                  </a:schemeClr>
                </a:solidFill>
              </a:rPr>
              <a:t>Secreted by the anterior </a:t>
            </a:r>
            <a:r>
              <a:rPr lang="en-US" sz="1600" dirty="0" err="1">
                <a:solidFill>
                  <a:schemeClr val="tx1">
                    <a:lumMod val="85000"/>
                    <a:lumOff val="15000"/>
                  </a:schemeClr>
                </a:solidFill>
              </a:rPr>
              <a:t>pitutary</a:t>
            </a:r>
            <a:r>
              <a:rPr lang="en-US" sz="1600" dirty="0">
                <a:solidFill>
                  <a:schemeClr val="tx1">
                    <a:lumMod val="85000"/>
                    <a:lumOff val="15000"/>
                  </a:schemeClr>
                </a:solidFill>
              </a:rPr>
              <a:t> gland</a:t>
            </a:r>
            <a:endParaRPr lang="en-US" sz="1400" dirty="0">
              <a:solidFill>
                <a:schemeClr val="tx1">
                  <a:lumMod val="85000"/>
                  <a:lumOff val="15000"/>
                </a:schemeClr>
              </a:solidFill>
            </a:endParaRPr>
          </a:p>
          <a:p>
            <a:pPr lvl="1" eaLnBrk="1" fontAlgn="auto" hangingPunct="1">
              <a:lnSpc>
                <a:spcPct val="80000"/>
              </a:lnSpc>
              <a:buFont typeface="Arial"/>
              <a:buChar char="•"/>
              <a:defRPr/>
            </a:pPr>
            <a:r>
              <a:rPr lang="en-US" sz="1600" dirty="0">
                <a:solidFill>
                  <a:schemeClr val="tx1">
                    <a:lumMod val="85000"/>
                    <a:lumOff val="15000"/>
                  </a:schemeClr>
                </a:solidFill>
              </a:rPr>
              <a:t>Necessary for controlling background metabolic functions of the testes.</a:t>
            </a:r>
          </a:p>
          <a:p>
            <a:pPr lvl="1" eaLnBrk="1" fontAlgn="auto" hangingPunct="1">
              <a:lnSpc>
                <a:spcPct val="80000"/>
              </a:lnSpc>
              <a:buFont typeface="Arial"/>
              <a:buChar char="•"/>
              <a:defRPr/>
            </a:pPr>
            <a:r>
              <a:rPr lang="en-US" sz="1600" dirty="0">
                <a:solidFill>
                  <a:schemeClr val="tx1">
                    <a:lumMod val="85000"/>
                    <a:lumOff val="15000"/>
                  </a:schemeClr>
                </a:solidFill>
              </a:rPr>
              <a:t>Promotes early division of </a:t>
            </a:r>
            <a:r>
              <a:rPr lang="en-US" sz="1600" dirty="0" err="1">
                <a:solidFill>
                  <a:schemeClr val="tx1">
                    <a:lumMod val="85000"/>
                    <a:lumOff val="15000"/>
                  </a:schemeClr>
                </a:solidFill>
              </a:rPr>
              <a:t>spermatogonia</a:t>
            </a:r>
            <a:r>
              <a:rPr lang="en-US" sz="1600" dirty="0">
                <a:solidFill>
                  <a:schemeClr val="tx1">
                    <a:lumMod val="85000"/>
                    <a:lumOff val="15000"/>
                  </a:schemeClr>
                </a:solidFill>
              </a:rP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smtClean="0">
                <a:ln>
                  <a:noFill/>
                </a:ln>
              </a:rPr>
              <a:t>Storage of Sperm</a:t>
            </a:r>
          </a:p>
        </p:txBody>
      </p:sp>
      <p:sp>
        <p:nvSpPr>
          <p:cNvPr id="22531" name="Rectangle 3"/>
          <p:cNvSpPr>
            <a:spLocks noGrp="1" noChangeArrowheads="1"/>
          </p:cNvSpPr>
          <p:nvPr>
            <p:ph idx="1"/>
          </p:nvPr>
        </p:nvSpPr>
        <p:spPr/>
        <p:txBody>
          <a:bodyPr rtlCol="0">
            <a:normAutofit/>
          </a:bodyPr>
          <a:lstStyle/>
          <a:p>
            <a:pPr eaLnBrk="1" fontAlgn="auto" hangingPunct="1">
              <a:lnSpc>
                <a:spcPct val="90000"/>
              </a:lnSpc>
              <a:buFont typeface="Arial"/>
              <a:buChar char="•"/>
              <a:defRPr/>
            </a:pPr>
            <a:r>
              <a:rPr lang="en-US">
                <a:solidFill>
                  <a:schemeClr val="tx1">
                    <a:lumMod val="85000"/>
                    <a:lumOff val="15000"/>
                  </a:schemeClr>
                </a:solidFill>
              </a:rPr>
              <a:t>The 2 testes can form about 120 million sperm each day.</a:t>
            </a:r>
          </a:p>
          <a:p>
            <a:pPr eaLnBrk="1" fontAlgn="auto" hangingPunct="1">
              <a:lnSpc>
                <a:spcPct val="90000"/>
              </a:lnSpc>
              <a:buFont typeface="Arial"/>
              <a:buChar char="•"/>
              <a:defRPr/>
            </a:pPr>
            <a:endParaRPr lang="en-US">
              <a:solidFill>
                <a:schemeClr val="tx1">
                  <a:lumMod val="85000"/>
                  <a:lumOff val="15000"/>
                </a:schemeClr>
              </a:solidFill>
            </a:endParaRPr>
          </a:p>
          <a:p>
            <a:pPr eaLnBrk="1" fontAlgn="auto" hangingPunct="1">
              <a:lnSpc>
                <a:spcPct val="90000"/>
              </a:lnSpc>
              <a:buFont typeface="Arial"/>
              <a:buChar char="•"/>
              <a:defRPr/>
            </a:pPr>
            <a:r>
              <a:rPr lang="en-US">
                <a:solidFill>
                  <a:schemeClr val="tx1">
                    <a:lumMod val="85000"/>
                    <a:lumOff val="15000"/>
                  </a:schemeClr>
                </a:solidFill>
              </a:rPr>
              <a:t>Small quantity stored in the epididymis.</a:t>
            </a:r>
          </a:p>
          <a:p>
            <a:pPr eaLnBrk="1" fontAlgn="auto" hangingPunct="1">
              <a:lnSpc>
                <a:spcPct val="90000"/>
              </a:lnSpc>
              <a:buFont typeface="Arial"/>
              <a:buChar char="•"/>
              <a:defRPr/>
            </a:pPr>
            <a:endParaRPr lang="en-US">
              <a:solidFill>
                <a:schemeClr val="tx1">
                  <a:lumMod val="85000"/>
                  <a:lumOff val="15000"/>
                </a:schemeClr>
              </a:solidFill>
            </a:endParaRPr>
          </a:p>
          <a:p>
            <a:pPr eaLnBrk="1" fontAlgn="auto" hangingPunct="1">
              <a:lnSpc>
                <a:spcPct val="90000"/>
              </a:lnSpc>
              <a:buFont typeface="Arial"/>
              <a:buChar char="•"/>
              <a:defRPr/>
            </a:pPr>
            <a:r>
              <a:rPr lang="en-US">
                <a:solidFill>
                  <a:schemeClr val="tx1">
                    <a:lumMod val="85000"/>
                    <a:lumOff val="15000"/>
                  </a:schemeClr>
                </a:solidFill>
              </a:rPr>
              <a:t>Most of the sperm are stored in the vas deferens and ampulla of the epididymis.</a:t>
            </a:r>
          </a:p>
          <a:p>
            <a:pPr eaLnBrk="1" fontAlgn="auto" hangingPunct="1">
              <a:lnSpc>
                <a:spcPct val="90000"/>
              </a:lnSpc>
              <a:buFont typeface="Arial"/>
              <a:buChar char="•"/>
              <a:defRPr/>
            </a:pPr>
            <a:endParaRPr lang="en-US">
              <a:solidFill>
                <a:schemeClr val="tx1">
                  <a:lumMod val="85000"/>
                  <a:lumOff val="15000"/>
                </a:schemeClr>
              </a:solidFill>
            </a:endParaRPr>
          </a:p>
          <a:p>
            <a:pPr eaLnBrk="1" fontAlgn="auto" hangingPunct="1">
              <a:lnSpc>
                <a:spcPct val="90000"/>
              </a:lnSpc>
              <a:buFont typeface="Arial"/>
              <a:buChar char="•"/>
              <a:defRPr/>
            </a:pPr>
            <a:r>
              <a:rPr lang="en-US">
                <a:solidFill>
                  <a:schemeClr val="tx1">
                    <a:lumMod val="85000"/>
                    <a:lumOff val="15000"/>
                  </a:schemeClr>
                </a:solidFill>
              </a:rPr>
              <a:t>They can remain fertile in the genital duct for about a month. They remain in inactive form in the duct.</a:t>
            </a:r>
          </a:p>
          <a:p>
            <a:pPr eaLnBrk="1" fontAlgn="auto" hangingPunct="1">
              <a:lnSpc>
                <a:spcPct val="90000"/>
              </a:lnSpc>
              <a:buFont typeface="Arial"/>
              <a:buChar char="•"/>
              <a:defRPr/>
            </a:pPr>
            <a:endParaRPr lang="en-US">
              <a:solidFill>
                <a:schemeClr val="tx1">
                  <a:lumMod val="85000"/>
                  <a:lumOff val="15000"/>
                </a:schemeClr>
              </a:solidFill>
            </a:endParaRPr>
          </a:p>
          <a:p>
            <a:pPr eaLnBrk="1" fontAlgn="auto" hangingPunct="1">
              <a:lnSpc>
                <a:spcPct val="90000"/>
              </a:lnSpc>
              <a:buFont typeface="Arial"/>
              <a:buChar char="•"/>
              <a:defRPr/>
            </a:pPr>
            <a:endParaRPr lang="en-US">
              <a:solidFill>
                <a:schemeClr val="tx1">
                  <a:lumMod val="85000"/>
                  <a:lumOff val="15000"/>
                </a:schemeClr>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ln>
                  <a:noFill/>
                </a:ln>
              </a:rPr>
              <a:t>Semen</a:t>
            </a:r>
          </a:p>
        </p:txBody>
      </p:sp>
      <p:sp>
        <p:nvSpPr>
          <p:cNvPr id="26627" name="Rectangle 3"/>
          <p:cNvSpPr>
            <a:spLocks noGrp="1" noChangeArrowheads="1"/>
          </p:cNvSpPr>
          <p:nvPr>
            <p:ph type="body" sz="half" idx="1"/>
          </p:nvPr>
        </p:nvSpPr>
        <p:spPr>
          <a:xfrm>
            <a:off x="609600" y="1600201"/>
            <a:ext cx="10769600" cy="4530725"/>
          </a:xfrm>
        </p:spPr>
        <p:txBody>
          <a:bodyPr rtlCol="0">
            <a:normAutofit fontScale="92500" lnSpcReduction="10000"/>
          </a:bodyPr>
          <a:lstStyle/>
          <a:p>
            <a:pPr eaLnBrk="1" fontAlgn="auto" hangingPunct="1">
              <a:lnSpc>
                <a:spcPct val="90000"/>
              </a:lnSpc>
              <a:buFont typeface="Arial"/>
              <a:buChar char="•"/>
              <a:defRPr/>
            </a:pPr>
            <a:r>
              <a:rPr lang="en-US" dirty="0">
                <a:solidFill>
                  <a:schemeClr val="tx1">
                    <a:lumMod val="85000"/>
                    <a:lumOff val="15000"/>
                  </a:schemeClr>
                </a:solidFill>
              </a:rPr>
              <a:t>Semen is ejaculated during the male sexual act.</a:t>
            </a:r>
          </a:p>
          <a:p>
            <a:pPr eaLnBrk="1" fontAlgn="auto" hangingPunct="1">
              <a:lnSpc>
                <a:spcPct val="90000"/>
              </a:lnSpc>
              <a:buFont typeface="Arial"/>
              <a:buChar char="•"/>
              <a:defRPr/>
            </a:pPr>
            <a:r>
              <a:rPr lang="en-US" dirty="0">
                <a:solidFill>
                  <a:schemeClr val="tx1">
                    <a:lumMod val="85000"/>
                    <a:lumOff val="15000"/>
                  </a:schemeClr>
                </a:solidFill>
              </a:rPr>
              <a:t>Composition of semen:</a:t>
            </a: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smtClean="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endParaRPr lang="en-US" dirty="0">
              <a:solidFill>
                <a:schemeClr val="tx1">
                  <a:lumMod val="85000"/>
                  <a:lumOff val="15000"/>
                </a:schemeClr>
              </a:solidFill>
            </a:endParaRPr>
          </a:p>
          <a:p>
            <a:pPr eaLnBrk="1" fontAlgn="auto" hangingPunct="1">
              <a:lnSpc>
                <a:spcPct val="90000"/>
              </a:lnSpc>
              <a:buFont typeface="Arial"/>
              <a:buChar char="•"/>
              <a:defRPr/>
            </a:pPr>
            <a:r>
              <a:rPr lang="en-US" dirty="0">
                <a:solidFill>
                  <a:schemeClr val="tx1">
                    <a:lumMod val="85000"/>
                    <a:lumOff val="15000"/>
                  </a:schemeClr>
                </a:solidFill>
              </a:rPr>
              <a:t>pH of semen is approximately 7.5</a:t>
            </a:r>
          </a:p>
          <a:p>
            <a:pPr eaLnBrk="1" fontAlgn="auto" hangingPunct="1">
              <a:lnSpc>
                <a:spcPct val="90000"/>
              </a:lnSpc>
              <a:buFont typeface="Arial"/>
              <a:buChar char="•"/>
              <a:defRPr/>
            </a:pPr>
            <a:endParaRPr lang="en-US" dirty="0">
              <a:solidFill>
                <a:schemeClr val="tx1">
                  <a:lumMod val="85000"/>
                  <a:lumOff val="15000"/>
                </a:schemeClr>
              </a:solidFill>
            </a:endParaRPr>
          </a:p>
        </p:txBody>
      </p:sp>
      <p:graphicFrame>
        <p:nvGraphicFramePr>
          <p:cNvPr id="26669" name="Group 45"/>
          <p:cNvGraphicFramePr>
            <a:graphicFrameLocks noGrp="1"/>
          </p:cNvGraphicFramePr>
          <p:nvPr>
            <p:ph sz="half" idx="2"/>
          </p:nvPr>
        </p:nvGraphicFramePr>
        <p:xfrm>
          <a:off x="1117600" y="2514600"/>
          <a:ext cx="9652000" cy="3036892"/>
        </p:xfrm>
        <a:graphic>
          <a:graphicData uri="http://schemas.openxmlformats.org/drawingml/2006/table">
            <a:tbl>
              <a:tblPr/>
              <a:tblGrid>
                <a:gridCol w="3217333"/>
                <a:gridCol w="3960284"/>
                <a:gridCol w="2474383"/>
              </a:tblGrid>
              <a:tr h="676199">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1" i="0" u="none" strike="noStrike" cap="none" normalizeH="0" baseline="0" smtClean="0">
                          <a:ln>
                            <a:noFill/>
                          </a:ln>
                          <a:solidFill>
                            <a:schemeClr val="tx1"/>
                          </a:solidFill>
                          <a:effectLst/>
                          <a:latin typeface="Verdana" panose="020B0604030504040204" pitchFamily="34" charset="0"/>
                        </a:rPr>
                        <a:t>Fluid</a:t>
                      </a:r>
                    </a:p>
                  </a:txBody>
                  <a:tcPr marL="121920" marR="121920"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1" i="0" u="none" strike="noStrike" cap="none" normalizeH="0" baseline="0" smtClean="0">
                          <a:ln>
                            <a:noFill/>
                          </a:ln>
                          <a:solidFill>
                            <a:schemeClr val="tx1"/>
                          </a:solidFill>
                          <a:effectLst/>
                          <a:latin typeface="Verdana" panose="020B0604030504040204" pitchFamily="34" charset="0"/>
                        </a:rPr>
                        <a:t>Source</a:t>
                      </a:r>
                    </a:p>
                  </a:txBody>
                  <a:tcPr marL="121920" marR="121920"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1" i="0" u="none" strike="noStrike" cap="none" normalizeH="0" baseline="0" smtClean="0">
                          <a:ln>
                            <a:noFill/>
                          </a:ln>
                          <a:solidFill>
                            <a:schemeClr val="tx1"/>
                          </a:solidFill>
                          <a:effectLst/>
                          <a:latin typeface="Verdana" panose="020B0604030504040204" pitchFamily="34" charset="0"/>
                        </a:rPr>
                        <a:t>Percentage</a:t>
                      </a:r>
                    </a:p>
                  </a:txBody>
                  <a:tcPr marL="121920" marR="121920"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4612">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Sperm</a:t>
                      </a:r>
                    </a:p>
                  </a:txBody>
                  <a:tcPr marL="121920" marR="121920"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Vas Deferens</a:t>
                      </a:r>
                    </a:p>
                  </a:txBody>
                  <a:tcPr marL="121920" marR="121920"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10%</a:t>
                      </a:r>
                    </a:p>
                  </a:txBody>
                  <a:tcPr marL="121920" marR="121920"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199">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Fluid</a:t>
                      </a:r>
                    </a:p>
                  </a:txBody>
                  <a:tcPr marL="121920" marR="121920"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Seminal Vesicles</a:t>
                      </a:r>
                    </a:p>
                  </a:txBody>
                  <a:tcPr marL="121920" marR="121920"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60%</a:t>
                      </a:r>
                    </a:p>
                  </a:txBody>
                  <a:tcPr marL="121920" marR="121920"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4612">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Fluid</a:t>
                      </a:r>
                    </a:p>
                  </a:txBody>
                  <a:tcPr marL="121920" marR="121920"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Prostate gland</a:t>
                      </a:r>
                    </a:p>
                  </a:txBody>
                  <a:tcPr marL="121920" marR="121920"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30</a:t>
                      </a:r>
                    </a:p>
                  </a:txBody>
                  <a:tcPr marL="121920" marR="121920"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67">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Fluid</a:t>
                      </a:r>
                    </a:p>
                  </a:txBody>
                  <a:tcPr marL="121920" marR="121920"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r>
                        <a:rPr kumimoji="0" lang="en-US" sz="1600" b="0" i="0" u="none" strike="noStrike" cap="none" normalizeH="0" baseline="0" smtClean="0">
                          <a:ln>
                            <a:noFill/>
                          </a:ln>
                          <a:solidFill>
                            <a:schemeClr val="tx1"/>
                          </a:solidFill>
                          <a:effectLst/>
                          <a:latin typeface="Verdana" panose="020B0604030504040204" pitchFamily="34" charset="0"/>
                        </a:rPr>
                        <a:t>Bulbourethral gland</a:t>
                      </a:r>
                    </a:p>
                  </a:txBody>
                  <a:tcPr marL="121920" marR="121920"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bg2"/>
                        </a:buClr>
                        <a:buSzPct val="75000"/>
                        <a:buFont typeface="Wingdings" panose="05000000000000000000" pitchFamily="2" charset="2"/>
                        <a:defRPr sz="2400">
                          <a:solidFill>
                            <a:schemeClr val="tx1"/>
                          </a:solidFill>
                          <a:latin typeface="Verdana" panose="020B0604030504040204" pitchFamily="34" charset="0"/>
                        </a:defRPr>
                      </a:lvl1pPr>
                      <a:lvl2pPr>
                        <a:spcBef>
                          <a:spcPct val="20000"/>
                        </a:spcBef>
                        <a:buClr>
                          <a:schemeClr val="tx2"/>
                        </a:buClr>
                        <a:buSzPct val="75000"/>
                        <a:buFont typeface="Wingdings" panose="05000000000000000000" pitchFamily="2" charset="2"/>
                        <a:defRPr sz="2000">
                          <a:solidFill>
                            <a:schemeClr val="tx1"/>
                          </a:solidFill>
                          <a:latin typeface="Verdana" panose="020B0604030504040204" pitchFamily="34" charset="0"/>
                        </a:defRPr>
                      </a:lvl2pPr>
                      <a:lvl3pPr>
                        <a:spcBef>
                          <a:spcPct val="20000"/>
                        </a:spcBef>
                        <a:buClr>
                          <a:schemeClr val="accent1"/>
                        </a:buClr>
                        <a:buSzPct val="65000"/>
                        <a:buFont typeface="Wingdings" panose="05000000000000000000" pitchFamily="2" charset="2"/>
                        <a:defRPr>
                          <a:solidFill>
                            <a:schemeClr val="tx1"/>
                          </a:solidFill>
                          <a:latin typeface="Verdana" panose="020B0604030504040204" pitchFamily="34" charset="0"/>
                        </a:defRPr>
                      </a:lvl3pPr>
                      <a:lvl4pPr>
                        <a:spcBef>
                          <a:spcPct val="20000"/>
                        </a:spcBef>
                        <a:buClr>
                          <a:schemeClr val="bg2"/>
                        </a:buClr>
                        <a:buFont typeface="Wingdings" panose="05000000000000000000" pitchFamily="2" charset="2"/>
                        <a:defRPr sz="1600">
                          <a:solidFill>
                            <a:schemeClr val="tx1"/>
                          </a:solidFill>
                          <a:latin typeface="Verdana" panose="020B0604030504040204" pitchFamily="34" charset="0"/>
                        </a:defRPr>
                      </a:lvl4pPr>
                      <a:lvl5pPr>
                        <a:spcBef>
                          <a:spcPct val="20000"/>
                        </a:spcBef>
                        <a:buClr>
                          <a:schemeClr val="tx2"/>
                        </a:buClr>
                        <a:buSzPct val="80000"/>
                        <a:buFont typeface="Wingdings" panose="05000000000000000000" pitchFamily="2" charset="2"/>
                        <a:defRPr sz="1600">
                          <a:solidFill>
                            <a:schemeClr val="tx1"/>
                          </a:solidFill>
                          <a:latin typeface="Verdana" panose="020B0604030504040204" pitchFamily="34" charset="0"/>
                        </a:defRPr>
                      </a:lvl5pPr>
                      <a:lvl6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6pPr>
                      <a:lvl7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7pPr>
                      <a:lvl8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8pPr>
                      <a:lvl9pPr fontAlgn="base">
                        <a:spcBef>
                          <a:spcPct val="20000"/>
                        </a:spcBef>
                        <a:spcAft>
                          <a:spcPct val="0"/>
                        </a:spcAft>
                        <a:buClr>
                          <a:schemeClr val="tx2"/>
                        </a:buClr>
                        <a:buSzPct val="80000"/>
                        <a:buFont typeface="Wingdings" panose="05000000000000000000" pitchFamily="2" charset="2"/>
                        <a:defRPr sz="1600">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tabLst/>
                      </a:pPr>
                      <a:endParaRPr kumimoji="0" lang="en-US" sz="1600" b="0" i="0" u="none" strike="noStrike" cap="none" normalizeH="0" baseline="0" smtClean="0">
                        <a:ln>
                          <a:noFill/>
                        </a:ln>
                        <a:solidFill>
                          <a:schemeClr val="tx1"/>
                        </a:solidFill>
                        <a:effectLst/>
                        <a:latin typeface="Verdana" panose="020B0604030504040204" pitchFamily="34" charset="0"/>
                      </a:endParaRPr>
                    </a:p>
                  </a:txBody>
                  <a:tcPr marL="121920" marR="121920"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sz="3600" smtClean="0">
                <a:ln>
                  <a:noFill/>
                </a:ln>
              </a:rPr>
              <a:t>Why does only 1 sperm enter the oocyte?</a:t>
            </a:r>
          </a:p>
        </p:txBody>
      </p:sp>
      <p:sp>
        <p:nvSpPr>
          <p:cNvPr id="28675" name="Rectangle 3"/>
          <p:cNvSpPr>
            <a:spLocks noGrp="1" noChangeArrowheads="1"/>
          </p:cNvSpPr>
          <p:nvPr>
            <p:ph idx="1"/>
          </p:nvPr>
        </p:nvSpPr>
        <p:spPr>
          <a:xfrm>
            <a:off x="626533" y="1971676"/>
            <a:ext cx="7721600" cy="4530725"/>
          </a:xfrm>
        </p:spPr>
        <p:txBody>
          <a:bodyPr rtlCol="0">
            <a:normAutofit/>
          </a:bodyPr>
          <a:lstStyle/>
          <a:p>
            <a:pPr eaLnBrk="1" fontAlgn="auto" hangingPunct="1">
              <a:lnSpc>
                <a:spcPct val="80000"/>
              </a:lnSpc>
              <a:buFont typeface="Arial"/>
              <a:buChar char="•"/>
              <a:defRPr/>
            </a:pPr>
            <a:r>
              <a:rPr lang="en-US" sz="1800" dirty="0">
                <a:solidFill>
                  <a:schemeClr val="tx1">
                    <a:lumMod val="85000"/>
                    <a:lumOff val="15000"/>
                  </a:schemeClr>
                </a:solidFill>
              </a:rPr>
              <a:t>Facts:</a:t>
            </a:r>
          </a:p>
          <a:p>
            <a:pPr eaLnBrk="1" fontAlgn="auto" hangingPunct="1">
              <a:lnSpc>
                <a:spcPct val="80000"/>
              </a:lnSpc>
              <a:buFont typeface="Arial"/>
              <a:buChar char="•"/>
              <a:defRPr/>
            </a:pPr>
            <a:endParaRPr lang="en-US" sz="1800" dirty="0">
              <a:solidFill>
                <a:schemeClr val="tx1">
                  <a:lumMod val="85000"/>
                  <a:lumOff val="15000"/>
                </a:schemeClr>
              </a:solidFill>
            </a:endParaRPr>
          </a:p>
          <a:p>
            <a:pPr lvl="1" eaLnBrk="1" fontAlgn="auto" hangingPunct="1">
              <a:lnSpc>
                <a:spcPct val="80000"/>
              </a:lnSpc>
              <a:buFont typeface="Arial"/>
              <a:buChar char="•"/>
              <a:defRPr/>
            </a:pPr>
            <a:r>
              <a:rPr lang="en-US" sz="1800" dirty="0">
                <a:solidFill>
                  <a:schemeClr val="tx1">
                    <a:lumMod val="85000"/>
                    <a:lumOff val="15000"/>
                  </a:schemeClr>
                </a:solidFill>
              </a:rPr>
              <a:t>Only a few sperm make it </a:t>
            </a:r>
            <a:r>
              <a:rPr lang="en-US" sz="1800" dirty="0" err="1">
                <a:solidFill>
                  <a:schemeClr val="tx1">
                    <a:lumMod val="85000"/>
                    <a:lumOff val="15000"/>
                  </a:schemeClr>
                </a:solidFill>
              </a:rPr>
              <a:t>upto</a:t>
            </a:r>
            <a:r>
              <a:rPr lang="en-US" sz="1800" dirty="0">
                <a:solidFill>
                  <a:schemeClr val="tx1">
                    <a:lumMod val="85000"/>
                    <a:lumOff val="15000"/>
                  </a:schemeClr>
                </a:solidFill>
              </a:rPr>
              <a:t> the </a:t>
            </a:r>
            <a:r>
              <a:rPr lang="en-US" sz="1800" dirty="0" err="1">
                <a:solidFill>
                  <a:schemeClr val="tx1">
                    <a:lumMod val="85000"/>
                    <a:lumOff val="15000"/>
                  </a:schemeClr>
                </a:solidFill>
              </a:rPr>
              <a:t>zona</a:t>
            </a:r>
            <a:r>
              <a:rPr lang="en-US" sz="1800" dirty="0">
                <a:solidFill>
                  <a:schemeClr val="tx1">
                    <a:lumMod val="85000"/>
                    <a:lumOff val="15000"/>
                  </a:schemeClr>
                </a:solidFill>
              </a:rPr>
              <a:t> </a:t>
            </a:r>
            <a:r>
              <a:rPr lang="en-US" sz="1800" dirty="0" err="1">
                <a:solidFill>
                  <a:schemeClr val="tx1">
                    <a:lumMod val="85000"/>
                    <a:lumOff val="15000"/>
                  </a:schemeClr>
                </a:solidFill>
              </a:rPr>
              <a:t>pellucida</a:t>
            </a:r>
            <a:r>
              <a:rPr lang="en-US" sz="1800" dirty="0">
                <a:solidFill>
                  <a:schemeClr val="tx1">
                    <a:lumMod val="85000"/>
                    <a:lumOff val="15000"/>
                  </a:schemeClr>
                </a:solidFill>
              </a:rPr>
              <a:t> (thick covering of the ovum).</a:t>
            </a:r>
          </a:p>
          <a:p>
            <a:pPr lvl="1" eaLnBrk="1" fontAlgn="auto" hangingPunct="1">
              <a:lnSpc>
                <a:spcPct val="80000"/>
              </a:lnSpc>
              <a:buFont typeface="Arial"/>
              <a:buChar char="•"/>
              <a:defRPr/>
            </a:pPr>
            <a:endParaRPr lang="en-US" sz="1800" dirty="0">
              <a:solidFill>
                <a:schemeClr val="tx1">
                  <a:lumMod val="85000"/>
                  <a:lumOff val="15000"/>
                </a:schemeClr>
              </a:solidFill>
            </a:endParaRPr>
          </a:p>
          <a:p>
            <a:pPr lvl="1" eaLnBrk="1" fontAlgn="auto" hangingPunct="1">
              <a:lnSpc>
                <a:spcPct val="80000"/>
              </a:lnSpc>
              <a:buFont typeface="Arial"/>
              <a:buChar char="•"/>
              <a:defRPr/>
            </a:pPr>
            <a:r>
              <a:rPr lang="en-US" sz="1800" dirty="0">
                <a:solidFill>
                  <a:schemeClr val="tx1">
                    <a:lumMod val="85000"/>
                    <a:lumOff val="15000"/>
                  </a:schemeClr>
                </a:solidFill>
              </a:rPr>
              <a:t>Within a few minutes after the first sperm binds to the ovum, calcium ions diffuse through the oocyte and causes it to release granules that permeate the </a:t>
            </a:r>
            <a:r>
              <a:rPr lang="en-US" sz="1800" dirty="0" err="1">
                <a:solidFill>
                  <a:schemeClr val="tx1">
                    <a:lumMod val="85000"/>
                    <a:lumOff val="15000"/>
                  </a:schemeClr>
                </a:solidFill>
              </a:rPr>
              <a:t>zona</a:t>
            </a:r>
            <a:r>
              <a:rPr lang="en-US" sz="1800" dirty="0">
                <a:solidFill>
                  <a:schemeClr val="tx1">
                    <a:lumMod val="85000"/>
                    <a:lumOff val="15000"/>
                  </a:schemeClr>
                </a:solidFill>
              </a:rPr>
              <a:t> </a:t>
            </a:r>
            <a:r>
              <a:rPr lang="en-US" sz="1800" dirty="0" err="1">
                <a:solidFill>
                  <a:schemeClr val="tx1">
                    <a:lumMod val="85000"/>
                    <a:lumOff val="15000"/>
                  </a:schemeClr>
                </a:solidFill>
              </a:rPr>
              <a:t>pellucida</a:t>
            </a:r>
            <a:r>
              <a:rPr lang="en-US" sz="1800" dirty="0">
                <a:solidFill>
                  <a:schemeClr val="tx1">
                    <a:lumMod val="85000"/>
                    <a:lumOff val="15000"/>
                  </a:schemeClr>
                </a:solidFill>
              </a:rPr>
              <a:t> and prevent binding of additional sperms. It even </a:t>
            </a:r>
            <a:r>
              <a:rPr lang="en-US" sz="1800" dirty="0" smtClean="0">
                <a:solidFill>
                  <a:schemeClr val="tx1">
                    <a:lumMod val="85000"/>
                    <a:lumOff val="15000"/>
                  </a:schemeClr>
                </a:solidFill>
              </a:rPr>
              <a:t>causes  other </a:t>
            </a:r>
            <a:r>
              <a:rPr lang="en-US" sz="1800" dirty="0">
                <a:solidFill>
                  <a:schemeClr val="tx1">
                    <a:lumMod val="85000"/>
                    <a:lumOff val="15000"/>
                  </a:schemeClr>
                </a:solidFill>
              </a:rPr>
              <a:t>bound sperms to fall off.</a:t>
            </a:r>
          </a:p>
          <a:p>
            <a:pPr lvl="1" eaLnBrk="1" fontAlgn="auto" hangingPunct="1">
              <a:lnSpc>
                <a:spcPct val="80000"/>
              </a:lnSpc>
              <a:buFont typeface="Arial"/>
              <a:buChar char="•"/>
              <a:defRPr/>
            </a:pPr>
            <a:endParaRPr lang="en-US" sz="1800" dirty="0">
              <a:solidFill>
                <a:schemeClr val="tx1">
                  <a:lumMod val="85000"/>
                  <a:lumOff val="15000"/>
                </a:schemeClr>
              </a:solidFill>
            </a:endParaRPr>
          </a:p>
          <a:p>
            <a:pPr lvl="1" eaLnBrk="1" fontAlgn="auto" hangingPunct="1">
              <a:lnSpc>
                <a:spcPct val="80000"/>
              </a:lnSpc>
              <a:buFont typeface="Arial"/>
              <a:buChar char="•"/>
              <a:defRPr/>
            </a:pPr>
            <a:r>
              <a:rPr lang="en-US" sz="1800" dirty="0">
                <a:solidFill>
                  <a:schemeClr val="tx1">
                    <a:lumMod val="85000"/>
                    <a:lumOff val="15000"/>
                  </a:schemeClr>
                </a:solidFill>
              </a:rPr>
              <a:t>Changes in the oocyte membrane after fusion with sperm are believed to cause depolarization which prevents the attachment of other sperms.</a:t>
            </a:r>
          </a:p>
          <a:p>
            <a:pPr lvl="1" eaLnBrk="1" fontAlgn="auto" hangingPunct="1">
              <a:lnSpc>
                <a:spcPct val="80000"/>
              </a:lnSpc>
              <a:buFont typeface="Wingdings" panose="05000000000000000000" pitchFamily="2" charset="2"/>
              <a:buNone/>
              <a:defRPr/>
            </a:pPr>
            <a:r>
              <a:rPr lang="en-US" sz="1800" dirty="0">
                <a:solidFill>
                  <a:schemeClr val="tx1">
                    <a:lumMod val="85000"/>
                    <a:lumOff val="15000"/>
                  </a:schemeClr>
                </a:solidFill>
              </a:rPr>
              <a:t> </a:t>
            </a:r>
          </a:p>
          <a:p>
            <a:pPr lvl="1" eaLnBrk="1" fontAlgn="auto" hangingPunct="1">
              <a:lnSpc>
                <a:spcPct val="80000"/>
              </a:lnSpc>
              <a:buFont typeface="Arial"/>
              <a:buChar char="•"/>
              <a:defRPr/>
            </a:pPr>
            <a:endParaRPr lang="en-US" sz="1800" dirty="0">
              <a:solidFill>
                <a:schemeClr val="tx1">
                  <a:lumMod val="85000"/>
                  <a:lumOff val="15000"/>
                </a:schemeClr>
              </a:solidFill>
            </a:endParaRPr>
          </a:p>
        </p:txBody>
      </p:sp>
      <p:pic>
        <p:nvPicPr>
          <p:cNvPr id="22532" name="Picture 5" descr="1454878-sperm-close-up-fecundation-of-the-spermatozoid-with-an-ovum"/>
          <p:cNvPicPr>
            <a:picLocks noChangeAspect="1" noChangeArrowheads="1"/>
          </p:cNvPicPr>
          <p:nvPr/>
        </p:nvPicPr>
        <p:blipFill>
          <a:blip r:embed="rId2"/>
          <a:srcRect/>
          <a:stretch>
            <a:fillRect/>
          </a:stretch>
        </p:blipFill>
        <p:spPr bwMode="auto">
          <a:xfrm>
            <a:off x="8636000" y="1981200"/>
            <a:ext cx="3048000" cy="1752600"/>
          </a:xfrm>
          <a:prstGeom prst="rect">
            <a:avLst/>
          </a:prstGeom>
          <a:noFill/>
          <a:ln w="9525">
            <a:noFill/>
            <a:miter lim="800000"/>
            <a:headEnd/>
            <a:tailEnd/>
          </a:ln>
        </p:spPr>
      </p:pic>
      <p:pic>
        <p:nvPicPr>
          <p:cNvPr id="22533" name="Picture 7" descr="ANd9GcQzdIfuUFyJiL5lW-xmwEriJeU99P_JeL3pLgsVL5MxwkXdC1rEauiSYw"/>
          <p:cNvPicPr>
            <a:picLocks noChangeAspect="1" noChangeArrowheads="1"/>
          </p:cNvPicPr>
          <p:nvPr/>
        </p:nvPicPr>
        <p:blipFill>
          <a:blip r:embed="rId3"/>
          <a:srcRect/>
          <a:stretch>
            <a:fillRect/>
          </a:stretch>
        </p:blipFill>
        <p:spPr bwMode="auto">
          <a:xfrm>
            <a:off x="8636000" y="4038600"/>
            <a:ext cx="3048000" cy="1752600"/>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ln>
                  <a:noFill/>
                </a:ln>
              </a:rPr>
              <a:t>Abnormal Spermatogenesis </a:t>
            </a:r>
          </a:p>
        </p:txBody>
      </p:sp>
      <p:sp>
        <p:nvSpPr>
          <p:cNvPr id="29699" name="Rectangle 3"/>
          <p:cNvSpPr>
            <a:spLocks noGrp="1" noChangeArrowheads="1"/>
          </p:cNvSpPr>
          <p:nvPr>
            <p:ph idx="1"/>
          </p:nvPr>
        </p:nvSpPr>
        <p:spPr/>
        <p:txBody>
          <a:bodyPr rtlCol="0">
            <a:normAutofit/>
          </a:bodyPr>
          <a:lstStyle/>
          <a:p>
            <a:pPr eaLnBrk="1" fontAlgn="auto" hangingPunct="1">
              <a:buFont typeface="Arial"/>
              <a:buChar char="•"/>
              <a:defRPr/>
            </a:pPr>
            <a:r>
              <a:rPr lang="en-US" dirty="0">
                <a:solidFill>
                  <a:schemeClr val="tx1">
                    <a:lumMod val="85000"/>
                    <a:lumOff val="15000"/>
                  </a:schemeClr>
                </a:solidFill>
              </a:rPr>
              <a:t>Different diseases can cause the destruction seminiferous </a:t>
            </a:r>
            <a:r>
              <a:rPr lang="en-US" dirty="0" err="1">
                <a:solidFill>
                  <a:schemeClr val="tx1">
                    <a:lumMod val="85000"/>
                    <a:lumOff val="15000"/>
                  </a:schemeClr>
                </a:solidFill>
              </a:rPr>
              <a:t>tubuluar</a:t>
            </a:r>
            <a:r>
              <a:rPr lang="en-US" dirty="0">
                <a:solidFill>
                  <a:schemeClr val="tx1">
                    <a:lumMod val="85000"/>
                    <a:lumOff val="15000"/>
                  </a:schemeClr>
                </a:solidFill>
              </a:rPr>
              <a:t> epithelium. </a:t>
            </a:r>
            <a:r>
              <a:rPr lang="en-US" dirty="0" err="1">
                <a:solidFill>
                  <a:schemeClr val="tx1">
                    <a:lumMod val="85000"/>
                    <a:lumOff val="15000"/>
                  </a:schemeClr>
                </a:solidFill>
              </a:rPr>
              <a:t>E.g</a:t>
            </a:r>
            <a:r>
              <a:rPr lang="en-US" dirty="0">
                <a:solidFill>
                  <a:schemeClr val="tx1">
                    <a:lumMod val="85000"/>
                    <a:lumOff val="15000"/>
                  </a:schemeClr>
                </a:solidFill>
              </a:rPr>
              <a:t>: bilateral </a:t>
            </a:r>
            <a:r>
              <a:rPr lang="en-US" dirty="0" err="1">
                <a:solidFill>
                  <a:schemeClr val="tx1">
                    <a:lumMod val="85000"/>
                    <a:lumOff val="15000"/>
                  </a:schemeClr>
                </a:solidFill>
              </a:rPr>
              <a:t>orchitis</a:t>
            </a:r>
            <a:r>
              <a:rPr lang="en-US" dirty="0">
                <a:solidFill>
                  <a:schemeClr val="tx1">
                    <a:lumMod val="85000"/>
                    <a:lumOff val="15000"/>
                  </a:schemeClr>
                </a:solidFill>
              </a:rPr>
              <a:t> resulting from mumps can cause sterility.</a:t>
            </a:r>
          </a:p>
          <a:p>
            <a:pPr eaLnBrk="1" fontAlgn="auto" hangingPunct="1">
              <a:buFont typeface="Arial"/>
              <a:buChar char="•"/>
              <a:defRPr/>
            </a:pPr>
            <a:endParaRPr lang="en-US" dirty="0">
              <a:solidFill>
                <a:schemeClr val="tx1">
                  <a:lumMod val="85000"/>
                  <a:lumOff val="15000"/>
                </a:schemeClr>
              </a:solidFill>
            </a:endParaRPr>
          </a:p>
          <a:p>
            <a:pPr eaLnBrk="1" fontAlgn="auto" hangingPunct="1">
              <a:buFont typeface="Arial"/>
              <a:buChar char="•"/>
              <a:defRPr/>
            </a:pPr>
            <a:r>
              <a:rPr lang="en-US" dirty="0">
                <a:solidFill>
                  <a:schemeClr val="tx1">
                    <a:lumMod val="85000"/>
                    <a:lumOff val="15000"/>
                  </a:schemeClr>
                </a:solidFill>
              </a:rPr>
              <a:t>Effect of temperature on spermatogenesis:</a:t>
            </a:r>
          </a:p>
          <a:p>
            <a:pPr marL="0" indent="0" eaLnBrk="1" fontAlgn="auto" hangingPunct="1">
              <a:buFont typeface="Arial" panose="020B0604020202020204" pitchFamily="34" charset="0"/>
              <a:buNone/>
              <a:defRPr/>
            </a:pPr>
            <a:r>
              <a:rPr lang="en-US" dirty="0" smtClean="0">
                <a:solidFill>
                  <a:schemeClr val="tx1">
                    <a:lumMod val="85000"/>
                    <a:lumOff val="15000"/>
                  </a:schemeClr>
                </a:solidFill>
              </a:rPr>
              <a:t>				Higher </a:t>
            </a:r>
            <a:r>
              <a:rPr lang="en-US" dirty="0">
                <a:solidFill>
                  <a:schemeClr val="tx1">
                    <a:lumMod val="85000"/>
                    <a:lumOff val="15000"/>
                  </a:schemeClr>
                </a:solidFill>
              </a:rPr>
              <a:t>temperature is unfavorable for </a:t>
            </a:r>
            <a:r>
              <a:rPr lang="en-US" dirty="0" smtClean="0">
                <a:solidFill>
                  <a:schemeClr val="tx1">
                    <a:lumMod val="85000"/>
                    <a:lumOff val="15000"/>
                  </a:schemeClr>
                </a:solidFill>
              </a:rPr>
              <a:t>				spermatogenesis</a:t>
            </a:r>
            <a:r>
              <a:rPr lang="en-US" dirty="0">
                <a:solidFill>
                  <a:schemeClr val="tx1">
                    <a:lumMod val="85000"/>
                    <a:lumOff val="15000"/>
                  </a:schemeClr>
                </a:solidFill>
              </a:rPr>
              <a:t>.</a:t>
            </a:r>
          </a:p>
          <a:p>
            <a:pPr eaLnBrk="1" fontAlgn="auto" hangingPunct="1">
              <a:buFont typeface="Arial"/>
              <a:buChar char="•"/>
              <a:defRPr/>
            </a:pPr>
            <a:endParaRPr lang="en-US" dirty="0">
              <a:solidFill>
                <a:schemeClr val="tx1">
                  <a:lumMod val="85000"/>
                  <a:lumOff val="15000"/>
                </a:schemeClr>
              </a:solidFill>
            </a:endParaRPr>
          </a:p>
          <a:p>
            <a:pPr eaLnBrk="1" fontAlgn="auto" hangingPunct="1">
              <a:buFont typeface="Arial"/>
              <a:buChar char="•"/>
              <a:defRPr/>
            </a:pPr>
            <a:r>
              <a:rPr lang="en-US" dirty="0" smtClean="0">
                <a:solidFill>
                  <a:schemeClr val="tx1">
                    <a:lumMod val="85000"/>
                    <a:lumOff val="15000"/>
                  </a:schemeClr>
                </a:solidFill>
              </a:rPr>
              <a:t>Cryptorchidism: absence of one of both testes from the </a:t>
            </a:r>
            <a:r>
              <a:rPr lang="en-US" dirty="0" err="1" smtClean="0">
                <a:solidFill>
                  <a:schemeClr val="tx1">
                    <a:lumMod val="85000"/>
                    <a:lumOff val="15000"/>
                  </a:schemeClr>
                </a:solidFill>
              </a:rPr>
              <a:t>scortum</a:t>
            </a:r>
            <a:r>
              <a:rPr lang="en-US" smtClean="0">
                <a:solidFill>
                  <a:schemeClr val="tx1">
                    <a:lumMod val="85000"/>
                    <a:lumOff val="15000"/>
                  </a:schemeClr>
                </a:solidFill>
              </a:rPr>
              <a:t>.</a:t>
            </a:r>
            <a:endParaRPr lang="en-US" dirty="0">
              <a:solidFill>
                <a:schemeClr val="tx1">
                  <a:lumMod val="85000"/>
                  <a:lumOff val="15000"/>
                </a:schemeClr>
              </a:solidFill>
            </a:endParaRPr>
          </a:p>
          <a:p>
            <a:pPr eaLnBrk="1" fontAlgn="auto" hangingPunct="1">
              <a:buFont typeface="Arial"/>
              <a:buChar char="•"/>
              <a:defRPr/>
            </a:pPr>
            <a:endParaRPr lang="en-US" dirty="0">
              <a:solidFill>
                <a:schemeClr val="tx1">
                  <a:lumMod val="85000"/>
                  <a:lumOff val="15000"/>
                </a:schemeClr>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smtClean="0">
                <a:ln>
                  <a:noFill/>
                </a:ln>
              </a:rPr>
              <a:t>Male fertility</a:t>
            </a:r>
          </a:p>
        </p:txBody>
      </p:sp>
      <p:sp>
        <p:nvSpPr>
          <p:cNvPr id="24579" name="Rectangle 3"/>
          <p:cNvSpPr>
            <a:spLocks noGrp="1" noChangeArrowheads="1"/>
          </p:cNvSpPr>
          <p:nvPr>
            <p:ph idx="1"/>
          </p:nvPr>
        </p:nvSpPr>
        <p:spPr>
          <a:xfrm>
            <a:off x="508000" y="2084389"/>
            <a:ext cx="5892800" cy="4530725"/>
          </a:xfrm>
        </p:spPr>
        <p:txBody>
          <a:bodyPr/>
          <a:lstStyle/>
          <a:p>
            <a:pPr eaLnBrk="1" hangingPunct="1">
              <a:lnSpc>
                <a:spcPct val="90000"/>
              </a:lnSpc>
            </a:pPr>
            <a:r>
              <a:rPr lang="en-US" sz="2000" smtClean="0"/>
              <a:t>Semen normally contains 35 to 200 million sperm per milliliter. When the number of sperm in each ml is below 20 million, the person is likely to be infertile.</a:t>
            </a:r>
          </a:p>
          <a:p>
            <a:pPr eaLnBrk="1" hangingPunct="1">
              <a:lnSpc>
                <a:spcPct val="90000"/>
              </a:lnSpc>
            </a:pPr>
            <a:endParaRPr lang="en-US" sz="2000" smtClean="0"/>
          </a:p>
          <a:p>
            <a:pPr eaLnBrk="1" hangingPunct="1">
              <a:lnSpc>
                <a:spcPct val="90000"/>
              </a:lnSpc>
            </a:pPr>
            <a:endParaRPr lang="en-US" sz="2000" smtClean="0"/>
          </a:p>
          <a:p>
            <a:pPr eaLnBrk="1" hangingPunct="1">
              <a:lnSpc>
                <a:spcPct val="90000"/>
              </a:lnSpc>
            </a:pPr>
            <a:r>
              <a:rPr lang="en-US" sz="2000" smtClean="0"/>
              <a:t>Sperm motility and morphology plays important role in male fertility</a:t>
            </a:r>
          </a:p>
          <a:p>
            <a:pPr lvl="1" eaLnBrk="1" hangingPunct="1">
              <a:lnSpc>
                <a:spcPct val="90000"/>
              </a:lnSpc>
            </a:pPr>
            <a:r>
              <a:rPr lang="en-US" sz="1800" smtClean="0"/>
              <a:t>Morphologically abnormal sperm</a:t>
            </a:r>
          </a:p>
          <a:p>
            <a:pPr lvl="1" eaLnBrk="1" hangingPunct="1">
              <a:lnSpc>
                <a:spcPct val="90000"/>
              </a:lnSpc>
            </a:pPr>
            <a:r>
              <a:rPr lang="en-US" sz="1800" smtClean="0"/>
              <a:t>Non-motile sperm</a:t>
            </a:r>
          </a:p>
          <a:p>
            <a:pPr lvl="1" eaLnBrk="1" hangingPunct="1">
              <a:lnSpc>
                <a:spcPct val="90000"/>
              </a:lnSpc>
            </a:pPr>
            <a:endParaRPr lang="en-US" sz="1800" smtClean="0"/>
          </a:p>
          <a:p>
            <a:pPr eaLnBrk="1" hangingPunct="1">
              <a:lnSpc>
                <a:spcPct val="90000"/>
              </a:lnSpc>
            </a:pPr>
            <a:endParaRPr lang="en-US" sz="2000" smtClean="0"/>
          </a:p>
        </p:txBody>
      </p:sp>
      <p:pic>
        <p:nvPicPr>
          <p:cNvPr id="24580" name="Picture 5" descr="sperm-morphology-blog-300x182"/>
          <p:cNvPicPr>
            <a:picLocks noChangeAspect="1" noChangeArrowheads="1"/>
          </p:cNvPicPr>
          <p:nvPr/>
        </p:nvPicPr>
        <p:blipFill>
          <a:blip r:embed="rId2"/>
          <a:srcRect/>
          <a:stretch>
            <a:fillRect/>
          </a:stretch>
        </p:blipFill>
        <p:spPr bwMode="auto">
          <a:xfrm>
            <a:off x="6604000" y="2514600"/>
            <a:ext cx="3352800" cy="3352800"/>
          </a:xfrm>
          <a:prstGeom prst="rect">
            <a:avLst/>
          </a:prstGeom>
          <a:noFill/>
          <a:ln w="9525">
            <a:noFill/>
            <a:miter lim="800000"/>
            <a:headEnd/>
            <a:tailEnd/>
          </a:ln>
        </p:spPr>
      </p:pic>
      <p:sp>
        <p:nvSpPr>
          <p:cNvPr id="24581" name="Text Box 6"/>
          <p:cNvSpPr txBox="1">
            <a:spLocks noChangeArrowheads="1"/>
          </p:cNvSpPr>
          <p:nvPr/>
        </p:nvSpPr>
        <p:spPr bwMode="auto">
          <a:xfrm>
            <a:off x="6807200" y="5943600"/>
            <a:ext cx="5080000" cy="641350"/>
          </a:xfrm>
          <a:prstGeom prst="rect">
            <a:avLst/>
          </a:prstGeom>
          <a:noFill/>
          <a:ln w="9525">
            <a:noFill/>
            <a:miter lim="800000"/>
            <a:headEnd/>
            <a:tailEnd/>
          </a:ln>
          <a:effectLst/>
        </p:spPr>
        <p:txBody>
          <a:bodyPr>
            <a:spAutoFit/>
          </a:bodyPr>
          <a:lstStyle/>
          <a:p>
            <a:r>
              <a:rPr lang="en-US"/>
              <a:t>Abnormal infertile sperm compared to normal sperm</a:t>
            </a:r>
          </a:p>
        </p:txBody>
      </p:sp>
      <p:pic>
        <p:nvPicPr>
          <p:cNvPr id="24582" name="Picture 8" descr="AC264E23"/>
          <p:cNvPicPr>
            <a:picLocks noChangeAspect="1" noChangeArrowheads="1"/>
          </p:cNvPicPr>
          <p:nvPr/>
        </p:nvPicPr>
        <p:blipFill>
          <a:blip r:embed="rId3"/>
          <a:srcRect/>
          <a:stretch>
            <a:fillRect/>
          </a:stretch>
        </p:blipFill>
        <p:spPr bwMode="auto">
          <a:xfrm>
            <a:off x="10160001" y="2590800"/>
            <a:ext cx="1587500" cy="329565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1568451" y="838201"/>
            <a:ext cx="9065683" cy="5097463"/>
          </a:xfrm>
        </p:spPr>
        <p:txBody>
          <a:bodyPr/>
          <a:lstStyle/>
          <a:p>
            <a:pPr eaLnBrk="1" hangingPunct="1"/>
            <a:r>
              <a:rPr lang="en-US" dirty="0" smtClean="0"/>
              <a:t>For more information, go to this link:</a:t>
            </a:r>
          </a:p>
          <a:p>
            <a:pPr eaLnBrk="1" hangingPunct="1"/>
            <a:r>
              <a:rPr lang="en-US" dirty="0" smtClean="0">
                <a:hlinkClick r:id="rId2"/>
              </a:rPr>
              <a:t>https://www.youtube.com/watch?v=krSMZDsjLuU</a:t>
            </a:r>
            <a:endParaRPr lang="en-US" dirty="0" smtClean="0"/>
          </a:p>
          <a:p>
            <a:r>
              <a:rPr lang="en-US" dirty="0" smtClean="0"/>
              <a:t>Textbook of Medical Physiology– Guyton &amp; Hall</a:t>
            </a:r>
          </a:p>
          <a:p>
            <a:pPr eaLnBrk="1" hangingPunct="1"/>
            <a:endParaRPr lang="en-US" dirty="0" smtClean="0"/>
          </a:p>
          <a:p>
            <a:pPr eaLnBrk="1" hangingPunct="1"/>
            <a:endParaRPr lang="en-US" dirty="0" smtClean="0"/>
          </a:p>
          <a:p>
            <a:pPr eaLnBrk="1" hangingPunct="1"/>
            <a:endParaRPr lang="en-US" dirty="0" smtClean="0"/>
          </a:p>
          <a:p>
            <a:pPr marL="1828800" lvl="4" indent="0" eaLnBrk="1" hangingPunct="1">
              <a:buFont typeface="Arial" charset="0"/>
              <a:buNone/>
            </a:pPr>
            <a:endParaRPr lang="en-US" sz="4000"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42457" y="2653048"/>
            <a:ext cx="4623515" cy="861774"/>
          </a:xfrm>
          <a:prstGeom prst="rect">
            <a:avLst/>
          </a:prstGeom>
          <a:noFill/>
        </p:spPr>
        <p:txBody>
          <a:bodyPr wrap="square" rtlCol="0">
            <a:spAutoFit/>
          </a:bodyPr>
          <a:lstStyle/>
          <a:p>
            <a:r>
              <a:rPr lang="en-US" sz="5000" dirty="0" smtClean="0"/>
              <a:t>Thanks </a:t>
            </a:r>
            <a:endParaRPr lang="en-US" sz="5000" dirty="0"/>
          </a:p>
        </p:txBody>
      </p:sp>
    </p:spTree>
    <p:extLst>
      <p:ext uri="{BB962C8B-B14F-4D97-AF65-F5344CB8AC3E}">
        <p14:creationId xmlns="" xmlns:p14="http://schemas.microsoft.com/office/powerpoint/2010/main" val="1922123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429</TotalTime>
  <Words>1475</Words>
  <Application>Microsoft Office PowerPoint</Application>
  <PresentationFormat>Custom</PresentationFormat>
  <Paragraphs>323</Paragraphs>
  <Slides>37</Slides>
  <Notes>4</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Oriel</vt:lpstr>
      <vt:lpstr> Human Physiology II Introduction to Reproductive system  </vt:lpstr>
      <vt:lpstr>REPRODUCTIVE SYSTEM</vt:lpstr>
      <vt:lpstr>Slide 3</vt:lpstr>
      <vt:lpstr>Slide 4</vt:lpstr>
      <vt:lpstr>FUNCTIONS OF REPRODUCTIVE SYSTEM</vt:lpstr>
      <vt:lpstr>Slide 6</vt:lpstr>
      <vt:lpstr>Human Reproductive System </vt:lpstr>
      <vt:lpstr>SEX DETERMINATION: ROLE OF SEX CHROMOSOMES</vt:lpstr>
      <vt:lpstr>DEVELOPMENT OF SEX ORGANS (Hormones and sex differentiation)</vt:lpstr>
      <vt:lpstr>Slide 10</vt:lpstr>
      <vt:lpstr>Slide 11</vt:lpstr>
      <vt:lpstr>Physiologic Anatomy of Male Sexual Organs</vt:lpstr>
      <vt:lpstr>Reproductive System</vt:lpstr>
      <vt:lpstr>Anatomy of the Male Reproductive System</vt:lpstr>
      <vt:lpstr>Parts of Male Reproductive Organ</vt:lpstr>
      <vt:lpstr>Functions of Male reproductive Organs</vt:lpstr>
      <vt:lpstr>Male  Reproductive System</vt:lpstr>
      <vt:lpstr>Slide 18</vt:lpstr>
      <vt:lpstr>Primary Gland</vt:lpstr>
      <vt:lpstr>Primary Gland Cells of the Testes</vt:lpstr>
      <vt:lpstr>Accessory Glands </vt:lpstr>
      <vt:lpstr>Slide 22</vt:lpstr>
      <vt:lpstr>Slide 23</vt:lpstr>
      <vt:lpstr>Ducts</vt:lpstr>
      <vt:lpstr>Other Important Structure</vt:lpstr>
      <vt:lpstr>Sperm</vt:lpstr>
      <vt:lpstr>Slide 27</vt:lpstr>
      <vt:lpstr>Steps of Spermatogenesis</vt:lpstr>
      <vt:lpstr>Spermatogenosis</vt:lpstr>
      <vt:lpstr>Hormonal Factors that Stimulate Spermatogenesis</vt:lpstr>
      <vt:lpstr>Storage of Sperm</vt:lpstr>
      <vt:lpstr>Semen</vt:lpstr>
      <vt:lpstr>Why does only 1 sperm enter the oocyte?</vt:lpstr>
      <vt:lpstr>Abnormal Spermatogenesis </vt:lpstr>
      <vt:lpstr>Male fertility</vt:lpstr>
      <vt:lpstr>Slide 36</vt:lpstr>
      <vt:lpstr>Slide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Physiology III Introduction to Reproductive system</dc:title>
  <dc:creator>Asfaque Gias</dc:creator>
  <cp:lastModifiedBy>HP</cp:lastModifiedBy>
  <cp:revision>22</cp:revision>
  <dcterms:created xsi:type="dcterms:W3CDTF">2017-01-22T07:59:45Z</dcterms:created>
  <dcterms:modified xsi:type="dcterms:W3CDTF">2019-08-26T03:34:39Z</dcterms:modified>
</cp:coreProperties>
</file>