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6"/>
  </p:notesMasterIdLst>
  <p:sldIdLst>
    <p:sldId id="333" r:id="rId2"/>
    <p:sldId id="257" r:id="rId3"/>
    <p:sldId id="258" r:id="rId4"/>
    <p:sldId id="272" r:id="rId5"/>
    <p:sldId id="259" r:id="rId6"/>
    <p:sldId id="260" r:id="rId7"/>
    <p:sldId id="262" r:id="rId8"/>
    <p:sldId id="265" r:id="rId9"/>
    <p:sldId id="263" r:id="rId10"/>
    <p:sldId id="261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4" r:id="rId28"/>
    <p:sldId id="285" r:id="rId29"/>
    <p:sldId id="286" r:id="rId30"/>
    <p:sldId id="287" r:id="rId31"/>
    <p:sldId id="288" r:id="rId32"/>
    <p:sldId id="289" r:id="rId33"/>
    <p:sldId id="283" r:id="rId34"/>
    <p:sldId id="282" r:id="rId35"/>
    <p:sldId id="292" r:id="rId36"/>
    <p:sldId id="290" r:id="rId37"/>
    <p:sldId id="291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32" r:id="rId6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90204" pitchFamily="34" charset="0"/>
        <a:ea typeface="+mn-ea"/>
        <a:cs typeface="Arial" panose="020B060402020209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311F"/>
    <a:srgbClr val="422C16"/>
    <a:srgbClr val="2E0F00"/>
    <a:srgbClr val="3E1F00"/>
    <a:srgbClr val="0C788E"/>
    <a:srgbClr val="006666"/>
    <a:srgbClr val="0099CC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3" autoAdjust="0"/>
    <p:restoredTop sz="94652" autoAdjust="0"/>
  </p:normalViewPr>
  <p:slideViewPr>
    <p:cSldViewPr>
      <p:cViewPr>
        <p:scale>
          <a:sx n="73" d="100"/>
          <a:sy n="73" d="100"/>
        </p:scale>
        <p:origin x="-1224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slide" Target="slides/slide49.xml" /><Relationship Id="rId55" Type="http://schemas.openxmlformats.org/officeDocument/2006/relationships/slide" Target="slides/slide54.xml" /><Relationship Id="rId63" Type="http://schemas.openxmlformats.org/officeDocument/2006/relationships/slide" Target="slides/slide62.xml" /><Relationship Id="rId68" Type="http://schemas.openxmlformats.org/officeDocument/2006/relationships/viewProps" Target="viewProps.xml" /><Relationship Id="rId7" Type="http://schemas.openxmlformats.org/officeDocument/2006/relationships/slide" Target="slides/slide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slide" Target="slides/slide52.xml" /><Relationship Id="rId58" Type="http://schemas.openxmlformats.org/officeDocument/2006/relationships/slide" Target="slides/slide57.xml" /><Relationship Id="rId66" Type="http://schemas.openxmlformats.org/officeDocument/2006/relationships/notesMaster" Target="notesMasters/notesMaster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57" Type="http://schemas.openxmlformats.org/officeDocument/2006/relationships/slide" Target="slides/slide56.xml" /><Relationship Id="rId61" Type="http://schemas.openxmlformats.org/officeDocument/2006/relationships/slide" Target="slides/slide60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slide" Target="slides/slide51.xml" /><Relationship Id="rId60" Type="http://schemas.openxmlformats.org/officeDocument/2006/relationships/slide" Target="slides/slide59.xml" /><Relationship Id="rId65" Type="http://schemas.openxmlformats.org/officeDocument/2006/relationships/slide" Target="slides/slide64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56" Type="http://schemas.openxmlformats.org/officeDocument/2006/relationships/slide" Target="slides/slide55.xml" /><Relationship Id="rId64" Type="http://schemas.openxmlformats.org/officeDocument/2006/relationships/slide" Target="slides/slide63.xml" /><Relationship Id="rId69" Type="http://schemas.openxmlformats.org/officeDocument/2006/relationships/theme" Target="theme/theme1.xml" /><Relationship Id="rId8" Type="http://schemas.openxmlformats.org/officeDocument/2006/relationships/slide" Target="slides/slide7.xml" /><Relationship Id="rId51" Type="http://schemas.openxmlformats.org/officeDocument/2006/relationships/slide" Target="slides/slide50.xml" /><Relationship Id="rId3" Type="http://schemas.openxmlformats.org/officeDocument/2006/relationships/slide" Target="slides/slide2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59" Type="http://schemas.openxmlformats.org/officeDocument/2006/relationships/slide" Target="slides/slide58.xml" /><Relationship Id="rId67" Type="http://schemas.openxmlformats.org/officeDocument/2006/relationships/presProps" Target="presProps.xml" /><Relationship Id="rId20" Type="http://schemas.openxmlformats.org/officeDocument/2006/relationships/slide" Target="slides/slide19.xml" /><Relationship Id="rId41" Type="http://schemas.openxmlformats.org/officeDocument/2006/relationships/slide" Target="slides/slide40.xml" /><Relationship Id="rId54" Type="http://schemas.openxmlformats.org/officeDocument/2006/relationships/slide" Target="slides/slide53.xml" /><Relationship Id="rId62" Type="http://schemas.openxmlformats.org/officeDocument/2006/relationships/slide" Target="slides/slide61.xml" /><Relationship Id="rId70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fld id="{76C84667-E4E1-4480-8B92-6C680EEB27C9}" type="datetimeFigureOut">
              <a:rPr lang="en-US"/>
              <a:t>7/11/2024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33FE6EAB-EF31-41ED-88DC-ABA2CAB5EF72}" type="slidenum">
              <a:rPr lang="en-US" altLang="en-US"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%%TTS_FEMALE %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FE6EAB-EF31-41ED-88DC-ABA2CAB5EF72}" type="slidenum">
              <a:rPr lang="en-US" altLang="en-US" smtClean="0"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6477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fld id="{BAF77D1C-B41F-42D5-8D3B-B74ABC6C4A09}" type="slidenum">
              <a:rPr lang="en-US" altLang="en-US"/>
              <a:t>42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en-US" altLang="en-US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fld id="{EC51FD66-E574-4232-B48B-5189105A3228}" type="slidenum">
              <a:rPr lang="en-US" altLang="en-US"/>
              <a:t>60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685800" y="3509963"/>
            <a:ext cx="7772400" cy="920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1438" y="180975"/>
            <a:ext cx="1381125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8763" y="5559425"/>
            <a:ext cx="10064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80931"/>
            <a:ext cx="7772400" cy="2129032"/>
          </a:xfrm>
          <a:noFill/>
        </p:spPr>
        <p:txBody>
          <a:bodyPr anchor="b">
            <a:normAutofit/>
          </a:bodyPr>
          <a:lstStyle>
            <a:lvl1pPr algn="ctr">
              <a:defRPr sz="4800">
                <a:solidFill>
                  <a:srgbClr val="0066C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4553" y="3696600"/>
            <a:ext cx="6858000" cy="1770402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rgbClr val="0099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fld id="{101892F3-4E4D-4AF1-AFC8-58A629A0E28F}" type="slidenum">
              <a:rPr lang="es-ES" altLang="en-US"/>
              <a:t>‹#›</a:t>
            </a:fld>
            <a:endParaRPr lang="es-ES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1144588" y="1149350"/>
            <a:ext cx="6983412" cy="444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28650" y="6251575"/>
            <a:ext cx="7886700" cy="460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7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365125"/>
            <a:ext cx="908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7850" y="223838"/>
            <a:ext cx="7921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390666" y="6274529"/>
            <a:ext cx="4362668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SUMANDEEP VIDYAPEETH</a:t>
            </a:r>
          </a:p>
          <a:p>
            <a:pPr algn="ctr">
              <a:defRPr/>
            </a:pPr>
            <a:r>
              <a:rPr lang="en-US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K M SHAH DENTAL COLLEGE AND HOSPITAL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184989"/>
            <a:ext cx="3886200" cy="499197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1184989"/>
            <a:ext cx="3886200" cy="499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fld id="{A3226659-5E78-4325-8F1A-0B420D7B00F2}" type="slidenum">
              <a:rPr lang="es-ES" altLang="en-US"/>
              <a:t>‹#›</a:t>
            </a:fld>
            <a:endParaRPr lang="es-ES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1144588" y="1149350"/>
            <a:ext cx="6983412" cy="444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 flipV="1">
            <a:off x="628650" y="6251575"/>
            <a:ext cx="7886700" cy="460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6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365125"/>
            <a:ext cx="908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7850" y="223838"/>
            <a:ext cx="7921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2390666" y="6274529"/>
            <a:ext cx="4362668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SUMANDEEP VIDYAPEETH</a:t>
            </a:r>
          </a:p>
          <a:p>
            <a:pPr algn="ctr">
              <a:defRPr/>
            </a:pPr>
            <a:r>
              <a:rPr lang="en-US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K M SHAH DENTAL COLLEGE AND HOSPITAL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4553" y="1268963"/>
            <a:ext cx="6983446" cy="4908000"/>
          </a:xfrm>
        </p:spPr>
        <p:txBody>
          <a:bodyPr/>
          <a:lstStyle>
            <a:lvl1pPr>
              <a:buClr>
                <a:srgbClr val="C00000"/>
              </a:buClr>
              <a:defRPr>
                <a:solidFill>
                  <a:srgbClr val="0066CC"/>
                </a:solidFill>
              </a:defRPr>
            </a:lvl1pPr>
            <a:lvl2pPr>
              <a:buClr>
                <a:srgbClr val="C00000"/>
              </a:buClr>
              <a:defRPr>
                <a:solidFill>
                  <a:srgbClr val="0066CC"/>
                </a:solidFill>
              </a:defRPr>
            </a:lvl2pPr>
            <a:lvl3pPr>
              <a:buClr>
                <a:srgbClr val="C00000"/>
              </a:buClr>
              <a:defRPr>
                <a:solidFill>
                  <a:srgbClr val="0066CC"/>
                </a:solidFill>
              </a:defRPr>
            </a:lvl3pPr>
            <a:lvl4pPr>
              <a:buClr>
                <a:srgbClr val="C00000"/>
              </a:buClr>
              <a:defRPr>
                <a:solidFill>
                  <a:srgbClr val="0066CC"/>
                </a:solidFill>
              </a:defRPr>
            </a:lvl4pPr>
            <a:lvl5pPr>
              <a:buClr>
                <a:srgbClr val="C00000"/>
              </a:buClr>
              <a:defRPr>
                <a:solidFill>
                  <a:srgbClr val="0066CC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fld id="{1F6AD710-6C3D-4F87-8393-9A55C346C7CC}" type="slidenum">
              <a:rPr lang="es-ES" altLang="en-US"/>
              <a:t>‹#›</a:t>
            </a:fld>
            <a:endParaRPr lang="es-ES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flipV="1">
            <a:off x="1144588" y="1149350"/>
            <a:ext cx="6983412" cy="444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 flipV="1">
            <a:off x="628650" y="6251575"/>
            <a:ext cx="7886700" cy="460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365125"/>
            <a:ext cx="908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7850" y="223838"/>
            <a:ext cx="7921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390666" y="6274529"/>
            <a:ext cx="4362668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SUMANDEEP VIDYAPEETH</a:t>
            </a:r>
          </a:p>
          <a:p>
            <a:pPr algn="ctr">
              <a:defRPr/>
            </a:pPr>
            <a:r>
              <a:rPr lang="en-US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K M SHAH DENTAL COLLEGE AND HOSPITAL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185863"/>
            <a:ext cx="3868340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103956"/>
            <a:ext cx="3868340" cy="40857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185863"/>
            <a:ext cx="3887391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103956"/>
            <a:ext cx="3887391" cy="40857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1144554" y="365128"/>
            <a:ext cx="6983446" cy="7265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fld id="{D399F72D-D32A-4D19-AC3F-5938FC253802}" type="datetime1">
              <a:rPr lang="en-US"/>
              <a:t>7/11/2024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r>
              <a:rPr lang="en-GB"/>
              <a:t>Prof Shreyas Shah</a:t>
            </a:r>
            <a:endParaRPr lang="en-US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fld id="{4261A219-75A9-4552-9C4E-52C76B751151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flipV="1">
            <a:off x="1144588" y="1149350"/>
            <a:ext cx="6983412" cy="444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ectangle 3"/>
          <p:cNvSpPr/>
          <p:nvPr/>
        </p:nvSpPr>
        <p:spPr>
          <a:xfrm flipV="1">
            <a:off x="628650" y="6251575"/>
            <a:ext cx="7886700" cy="460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5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365125"/>
            <a:ext cx="908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7850" y="223838"/>
            <a:ext cx="7921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2390666" y="6274529"/>
            <a:ext cx="4362668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SUMANDEEP VIDYAPEETH</a:t>
            </a:r>
          </a:p>
          <a:p>
            <a:pPr algn="ctr">
              <a:defRPr/>
            </a:pPr>
            <a:r>
              <a:rPr lang="en-US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K M SHAH DENTAL COLLEGE AND HOSPITAL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fld id="{2513E591-22BA-4D41-990B-73FAF1F69E3A}" type="slidenum">
              <a:rPr lang="es-ES" altLang="en-US"/>
              <a:t>‹#›</a:t>
            </a:fld>
            <a:endParaRPr lang="es-ES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flipV="1">
            <a:off x="628650" y="6251575"/>
            <a:ext cx="7886700" cy="460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3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988" y="365125"/>
            <a:ext cx="908050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97850" y="223838"/>
            <a:ext cx="7921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390666" y="6274529"/>
            <a:ext cx="4362668" cy="8925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SUMANDEEP VIDYAPEETH</a:t>
            </a:r>
          </a:p>
          <a:p>
            <a:pPr algn="ctr">
              <a:defRPr/>
            </a:pPr>
            <a:r>
              <a:rPr lang="en-US" b="1" dirty="0">
                <a:ln w="0"/>
                <a:gradFill>
                  <a:gsLst>
                    <a:gs pos="21000">
                      <a:srgbClr val="0066CC"/>
                    </a:gs>
                    <a:gs pos="88000">
                      <a:srgbClr val="66CCFF"/>
                    </a:gs>
                  </a:gsLst>
                  <a:lin ang="5400000"/>
                </a:gradFill>
                <a:latin typeface="Century Gothic" panose="020B0502020202020204" pitchFamily="34" charset="0"/>
              </a:rPr>
              <a:t>K M SHAH DENTAL COLLEGE AND HOSPITAL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fld id="{AE293139-B264-4FD4-A475-12385EFD657E}" type="slidenum">
              <a:rPr lang="es-ES" altLang="en-US"/>
              <a:t>‹#›</a:t>
            </a:fld>
            <a:endParaRPr lang="es-ES" alt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 /><Relationship Id="rId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5" Type="http://schemas.openxmlformats.org/officeDocument/2006/relationships/slideLayout" Target="../slideLayouts/slideLayout5.xml" /><Relationship Id="rId4" Type="http://schemas.openxmlformats.org/officeDocument/2006/relationships/slideLayout" Target="../slideLayouts/slideLayout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1144588" y="365125"/>
            <a:ext cx="6983412" cy="727075"/>
          </a:xfrm>
          <a:prstGeom prst="rect">
            <a:avLst/>
          </a:prstGeom>
          <a:solidFill>
            <a:srgbClr val="0066CC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268413"/>
            <a:ext cx="7886700" cy="4908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240463" y="3560763"/>
            <a:ext cx="4908550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</a:lstStyle>
          <a:p>
            <a:fld id="{32BA1EDB-9F48-4D72-B3C0-E7F94E1F6964}" type="slidenum">
              <a:rPr lang="es-ES" altLang="en-US"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 kern="1200">
          <a:solidFill>
            <a:schemeClr val="bg1"/>
          </a:solidFill>
          <a:latin typeface="Arial" panose="020B0604020202090204" pitchFamily="34" charset="0"/>
          <a:ea typeface="+mj-ea"/>
          <a:cs typeface="Arial" panose="020B0604020202090204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panose="020B0604020202090204" pitchFamily="34" charset="0"/>
          <a:cs typeface="Arial" panose="020B0604020202090204" pitchFamily="34" charset="0"/>
        </a:defRPr>
      </a:lvl9pPr>
    </p:titleStyle>
    <p:bodyStyle>
      <a:lvl1pPr marL="344805" indent="-344805" algn="l" rtl="0" fontAlgn="base">
        <a:spcBef>
          <a:spcPct val="0"/>
        </a:spcBef>
        <a:spcAft>
          <a:spcPct val="0"/>
        </a:spcAft>
        <a:buClr>
          <a:srgbClr val="C00000"/>
        </a:buClr>
        <a:buSzPct val="80000"/>
        <a:buFont typeface="Wingdings" panose="05000000000000000000" pitchFamily="2" charset="2"/>
        <a:buChar char="v"/>
        <a:defRPr sz="3200" b="1" kern="1200">
          <a:solidFill>
            <a:srgbClr val="0066CC"/>
          </a:solidFill>
          <a:latin typeface="Times New Roman" panose="02020503050405090304" pitchFamily="18" charset="0"/>
          <a:ea typeface="+mn-ea"/>
          <a:cs typeface="Times New Roman" panose="02020503050405090304" pitchFamily="18" charset="0"/>
        </a:defRPr>
      </a:lvl1pPr>
      <a:lvl2pPr marL="802005" indent="-344805" algn="l" rtl="0" fontAlgn="base">
        <a:spcBef>
          <a:spcPct val="0"/>
        </a:spcBef>
        <a:spcAft>
          <a:spcPct val="0"/>
        </a:spcAft>
        <a:buClr>
          <a:srgbClr val="C00000"/>
        </a:buClr>
        <a:buSzPct val="80000"/>
        <a:buFont typeface="Wingdings" panose="05000000000000000000" pitchFamily="2" charset="2"/>
        <a:buChar char="v"/>
        <a:defRPr sz="2800" b="1" kern="1200">
          <a:solidFill>
            <a:srgbClr val="0066CC"/>
          </a:solidFill>
          <a:latin typeface="Times New Roman" panose="02020503050405090304" pitchFamily="18" charset="0"/>
          <a:ea typeface="+mn-ea"/>
          <a:cs typeface="Times New Roman" panose="02020503050405090304" pitchFamily="18" charset="0"/>
        </a:defRPr>
      </a:lvl2pPr>
      <a:lvl3pPr marL="1259205" indent="-344805" algn="l" rtl="0" fontAlgn="base">
        <a:spcBef>
          <a:spcPct val="0"/>
        </a:spcBef>
        <a:spcAft>
          <a:spcPct val="0"/>
        </a:spcAft>
        <a:buClr>
          <a:srgbClr val="C00000"/>
        </a:buClr>
        <a:buSzPct val="80000"/>
        <a:buFont typeface="Wingdings" panose="05000000000000000000" pitchFamily="2" charset="2"/>
        <a:buChar char="v"/>
        <a:defRPr sz="2400" b="1" kern="1200">
          <a:solidFill>
            <a:srgbClr val="0066CC"/>
          </a:solidFill>
          <a:latin typeface="Times New Roman" panose="02020503050405090304" pitchFamily="18" charset="0"/>
          <a:ea typeface="+mn-ea"/>
          <a:cs typeface="Times New Roman" panose="02020503050405090304" pitchFamily="18" charset="0"/>
        </a:defRPr>
      </a:lvl3pPr>
      <a:lvl4pPr marL="1716405" indent="-344805" algn="l" rtl="0" fontAlgn="base">
        <a:spcBef>
          <a:spcPct val="0"/>
        </a:spcBef>
        <a:spcAft>
          <a:spcPct val="0"/>
        </a:spcAft>
        <a:buClr>
          <a:srgbClr val="C00000"/>
        </a:buClr>
        <a:buSzPct val="80000"/>
        <a:buFont typeface="Wingdings" panose="05000000000000000000" pitchFamily="2" charset="2"/>
        <a:buChar char="v"/>
        <a:defRPr sz="2200" b="1" kern="1200">
          <a:solidFill>
            <a:srgbClr val="0066CC"/>
          </a:solidFill>
          <a:latin typeface="Times New Roman" panose="02020503050405090304" pitchFamily="18" charset="0"/>
          <a:ea typeface="+mn-ea"/>
          <a:cs typeface="Times New Roman" panose="02020503050405090304" pitchFamily="18" charset="0"/>
        </a:defRPr>
      </a:lvl4pPr>
      <a:lvl5pPr marL="2173605" indent="-344805" algn="l" rtl="0" fontAlgn="base">
        <a:spcBef>
          <a:spcPct val="0"/>
        </a:spcBef>
        <a:spcAft>
          <a:spcPct val="0"/>
        </a:spcAft>
        <a:buClr>
          <a:srgbClr val="C00000"/>
        </a:buClr>
        <a:buSzPct val="80000"/>
        <a:buFont typeface="Wingdings" panose="05000000000000000000" pitchFamily="2" charset="2"/>
        <a:buChar char="v"/>
        <a:defRPr sz="2000" b="1" kern="1200">
          <a:solidFill>
            <a:srgbClr val="0066CC"/>
          </a:solidFill>
          <a:latin typeface="Times New Roman" panose="02020503050405090304" pitchFamily="18" charset="0"/>
          <a:ea typeface="+mn-ea"/>
          <a:cs typeface="Times New Roman" panose="0202050305040509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6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3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3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6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6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 /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6.xml" /><Relationship Id="rId4" Type="http://schemas.openxmlformats.org/officeDocument/2006/relationships/image" Target="../media/image13.jpeg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6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6.xml" 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 /><Relationship Id="rId2" Type="http://schemas.openxmlformats.org/officeDocument/2006/relationships/image" Target="../media/image16.png" /><Relationship Id="rId1" Type="http://schemas.openxmlformats.org/officeDocument/2006/relationships/slideLayout" Target="../slideLayouts/slideLayout6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6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6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 /><Relationship Id="rId1" Type="http://schemas.openxmlformats.org/officeDocument/2006/relationships/slideLayout" Target="../slideLayouts/slideLayout6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6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6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 /><Relationship Id="rId1" Type="http://schemas.openxmlformats.org/officeDocument/2006/relationships/slideLayout" Target="../slideLayouts/slideLayout6.xml" 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6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 /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6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6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 /><Relationship Id="rId1" Type="http://schemas.openxmlformats.org/officeDocument/2006/relationships/slideLayout" Target="../slideLayouts/slideLayout6.xml" 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6.xml" 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 /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6.xml" 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 /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6.xml" /><Relationship Id="rId4" Type="http://schemas.openxmlformats.org/officeDocument/2006/relationships/image" Target="../media/image34.jpeg" 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 /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6.xml" 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6.xml" /><Relationship Id="rId4" Type="http://schemas.openxmlformats.org/officeDocument/2006/relationships/image" Target="../media/image36.jpeg" 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6.xml" 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 /><Relationship Id="rId1" Type="http://schemas.openxmlformats.org/officeDocument/2006/relationships/slideLayout" Target="../slideLayouts/slideLayout6.xml" 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 /><Relationship Id="rId1" Type="http://schemas.openxmlformats.org/officeDocument/2006/relationships/slideLayout" Target="../slideLayouts/slideLayout6.xml" 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 /><Relationship Id="rId2" Type="http://schemas.openxmlformats.org/officeDocument/2006/relationships/image" Target="../media/image40.jpeg" /><Relationship Id="rId1" Type="http://schemas.openxmlformats.org/officeDocument/2006/relationships/slideLayout" Target="../slideLayouts/slideLayout6.xml" /><Relationship Id="rId5" Type="http://schemas.openxmlformats.org/officeDocument/2006/relationships/image" Target="../media/image43.jpeg" /><Relationship Id="rId4" Type="http://schemas.openxmlformats.org/officeDocument/2006/relationships/image" Target="../media/image42.jpeg" 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 /><Relationship Id="rId1" Type="http://schemas.openxmlformats.org/officeDocument/2006/relationships/slideLayout" Target="../slideLayouts/slideLayout6.xml" 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6.xml" 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 /><Relationship Id="rId2" Type="http://schemas.openxmlformats.org/officeDocument/2006/relationships/image" Target="../media/image46.png" /><Relationship Id="rId1" Type="http://schemas.openxmlformats.org/officeDocument/2006/relationships/slideLayout" Target="../slideLayouts/slideLayout6.xml" 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 /><Relationship Id="rId2" Type="http://schemas.openxmlformats.org/officeDocument/2006/relationships/image" Target="../media/image48.png" /><Relationship Id="rId1" Type="http://schemas.openxmlformats.org/officeDocument/2006/relationships/slideLayout" Target="../slideLayouts/slideLayout6.xml" /><Relationship Id="rId4" Type="http://schemas.openxmlformats.org/officeDocument/2006/relationships/image" Target="../media/image50.png" 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 /><Relationship Id="rId2" Type="http://schemas.openxmlformats.org/officeDocument/2006/relationships/image" Target="../media/image51.png" /><Relationship Id="rId1" Type="http://schemas.openxmlformats.org/officeDocument/2006/relationships/slideLayout" Target="../slideLayouts/slideLayout6.xml" 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 /><Relationship Id="rId2" Type="http://schemas.openxmlformats.org/officeDocument/2006/relationships/image" Target="../media/image53.png" /><Relationship Id="rId1" Type="http://schemas.openxmlformats.org/officeDocument/2006/relationships/slideLayout" Target="../slideLayouts/slideLayout6.xml" /><Relationship Id="rId4" Type="http://schemas.openxmlformats.org/officeDocument/2006/relationships/image" Target="../media/image55.png" 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 /><Relationship Id="rId2" Type="http://schemas.openxmlformats.org/officeDocument/2006/relationships/image" Target="../media/image56.png" /><Relationship Id="rId1" Type="http://schemas.openxmlformats.org/officeDocument/2006/relationships/slideLayout" Target="../slideLayouts/slideLayout6.xml" 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 /><Relationship Id="rId2" Type="http://schemas.openxmlformats.org/officeDocument/2006/relationships/image" Target="../media/image57.png" /><Relationship Id="rId1" Type="http://schemas.openxmlformats.org/officeDocument/2006/relationships/slideLayout" Target="../slideLayouts/slideLayout6.xml" 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6.xml" /><Relationship Id="rId4" Type="http://schemas.openxmlformats.org/officeDocument/2006/relationships/image" Target="../media/image60.png" 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 /><Relationship Id="rId2" Type="http://schemas.openxmlformats.org/officeDocument/2006/relationships/image" Target="../media/image61.png" /><Relationship Id="rId1" Type="http://schemas.openxmlformats.org/officeDocument/2006/relationships/slideLayout" Target="../slideLayouts/slideLayout6.xml" 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 /><Relationship Id="rId1" Type="http://schemas.openxmlformats.org/officeDocument/2006/relationships/slideLayout" Target="../slideLayouts/slideLayout6.xml" 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 /><Relationship Id="rId2" Type="http://schemas.openxmlformats.org/officeDocument/2006/relationships/image" Target="../media/image64.png" /><Relationship Id="rId1" Type="http://schemas.openxmlformats.org/officeDocument/2006/relationships/slideLayout" Target="../slideLayouts/slideLayout6.xml" 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3"/>
          <p:cNvSpPr>
            <a:spLocks noGrp="1"/>
          </p:cNvSpPr>
          <p:nvPr>
            <p:ph type="ctrTitle"/>
          </p:nvPr>
        </p:nvSpPr>
        <p:spPr>
          <a:noFill/>
        </p:spPr>
        <p:txBody>
          <a:bodyPr>
            <a:normAutofit/>
          </a:bodyPr>
          <a:lstStyle/>
          <a:p>
            <a:r>
              <a:rPr lang="en-GB" sz="2400" dirty="0">
                <a:latin typeface="Arial" panose="020B0604020202090204" pitchFamily="34" charset="0"/>
                <a:cs typeface="Arial" panose="020B0604020202090204" pitchFamily="34" charset="0"/>
              </a:rPr>
              <a:t>BDS Year 1 Regular batch </a:t>
            </a:r>
            <a:br>
              <a:rPr lang="en-GB" sz="2400" dirty="0">
                <a:latin typeface="Arial" panose="020B0604020202090204" pitchFamily="34" charset="0"/>
                <a:cs typeface="Arial" panose="020B0604020202090204" pitchFamily="34" charset="0"/>
              </a:rPr>
            </a:br>
            <a:r>
              <a:rPr lang="en-GB" sz="2400" dirty="0">
                <a:latin typeface="Arial" panose="020B0604020202090204" pitchFamily="34" charset="0"/>
                <a:cs typeface="Arial" panose="020B0604020202090204" pitchFamily="34" charset="0"/>
              </a:rPr>
              <a:t>Academic Year 2023-2024 </a:t>
            </a:r>
            <a:br>
              <a:rPr lang="en-GB" sz="2400" dirty="0">
                <a:latin typeface="Arial" panose="020B0604020202090204" pitchFamily="34" charset="0"/>
                <a:cs typeface="Arial" panose="020B0604020202090204" pitchFamily="34" charset="0"/>
              </a:rPr>
            </a:br>
            <a:r>
              <a:rPr lang="en-GB" sz="2800" dirty="0">
                <a:solidFill>
                  <a:srgbClr val="C00000"/>
                </a:solidFill>
                <a:latin typeface="Arial" panose="020B0604020202090204" pitchFamily="34" charset="0"/>
                <a:cs typeface="Arial" panose="020B0604020202090204" pitchFamily="34" charset="0"/>
              </a:rPr>
              <a:t>Subject:</a:t>
            </a:r>
            <a:r>
              <a:rPr lang="en-GB" sz="2800" dirty="0">
                <a:latin typeface="Arial" panose="020B0604020202090204" pitchFamily="34" charset="0"/>
                <a:cs typeface="Arial" panose="020B0604020202090204" pitchFamily="34" charset="0"/>
              </a:rPr>
              <a:t> Dental Materials</a:t>
            </a:r>
            <a:br>
              <a:rPr lang="en-GB" sz="3600" dirty="0">
                <a:latin typeface="Arial" panose="020B0604020202090204" pitchFamily="34" charset="0"/>
                <a:cs typeface="Arial" panose="020B0604020202090204" pitchFamily="34" charset="0"/>
              </a:rPr>
            </a:br>
            <a:r>
              <a:rPr lang="en-GB" sz="3200" dirty="0">
                <a:solidFill>
                  <a:srgbClr val="C00000"/>
                </a:solidFill>
                <a:latin typeface="Arial" panose="020B0604020202090204" pitchFamily="34" charset="0"/>
                <a:cs typeface="Arial" panose="020B0604020202090204" pitchFamily="34" charset="0"/>
              </a:rPr>
              <a:t>Topic:</a:t>
            </a:r>
            <a:r>
              <a:rPr lang="en-GB" sz="3200" dirty="0">
                <a:latin typeface="Arial" panose="020B0604020202090204" pitchFamily="34" charset="0"/>
                <a:cs typeface="Arial" panose="020B0604020202090204" pitchFamily="34" charset="0"/>
              </a:rPr>
              <a:t> </a:t>
            </a:r>
            <a:r>
              <a:rPr lang="en-US" altLang="en-GB" sz="3200" dirty="0">
                <a:latin typeface="Arial" panose="020B0604020202090204" pitchFamily="34" charset="0"/>
                <a:cs typeface="Arial" panose="020B0604020202090204" pitchFamily="34" charset="0"/>
              </a:rPr>
              <a:t>PROVISIONAL RESTORATION</a:t>
            </a:r>
          </a:p>
        </p:txBody>
      </p:sp>
      <p:sp>
        <p:nvSpPr>
          <p:cNvPr id="1331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US" dirty="0"/>
              <a:t>Dr. </a:t>
            </a:r>
            <a:r>
              <a:rPr lang="en-IN" dirty="0" err="1"/>
              <a:t>Vaibhavi</a:t>
            </a:r>
            <a:r>
              <a:rPr lang="en-IN" dirty="0"/>
              <a:t> </a:t>
            </a:r>
            <a:r>
              <a:rPr lang="en-IN" dirty="0" err="1"/>
              <a:t>Hathi</a:t>
            </a:r>
            <a:br>
              <a:rPr lang="en-GB" sz="4000" dirty="0"/>
            </a:br>
            <a:r>
              <a:rPr lang="en-IN" sz="2400" i="1" dirty="0"/>
              <a:t>Senior Lecturer </a:t>
            </a:r>
            <a:endParaRPr lang="en-US" dirty="0">
              <a:solidFill>
                <a:schemeClr val="tx1"/>
              </a:solidFill>
            </a:endParaRPr>
          </a:p>
          <a:p>
            <a:pPr>
              <a:spcBef>
                <a:spcPct val="0"/>
              </a:spcBef>
            </a:pPr>
            <a:r>
              <a:rPr lang="en-US" sz="2400" i="1" dirty="0"/>
              <a:t>Dept. of Prosthodontics and Crown &amp; Bridge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2" t="17578" r="11603" b="17969"/>
          <a:stretch>
            <a:fillRect/>
          </a:stretch>
        </p:blipFill>
        <p:spPr bwMode="auto">
          <a:xfrm>
            <a:off x="0" y="0"/>
            <a:ext cx="9144000" cy="676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gradFill rotWithShape="1">
            <a:gsLst>
              <a:gs pos="0">
                <a:srgbClr val="BEF397"/>
              </a:gs>
              <a:gs pos="50000">
                <a:srgbClr val="D5F6C0"/>
              </a:gs>
              <a:gs pos="100000">
                <a:srgbClr val="EAFAE0"/>
              </a:gs>
            </a:gsLst>
            <a:lin ang="5400000" scaled="1"/>
          </a:gradFill>
        </p:spPr>
        <p:txBody>
          <a:bodyPr/>
          <a:lstStyle/>
          <a:p>
            <a:pPr eaLnBrk="1" hangingPunct="1"/>
            <a:r>
              <a:rPr lang="en-US" altLang="en-US" b="1" u="sng">
                <a:solidFill>
                  <a:schemeClr val="tx1"/>
                </a:solidFill>
              </a:rPr>
              <a:t>CONTENTS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080277" y="1223452"/>
            <a:ext cx="6983446" cy="4908000"/>
          </a:xfrm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</p:spPr>
        <p:txBody>
          <a:bodyPr/>
          <a:lstStyle/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Synonyms 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Introductcion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Definitions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History 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Requirements for fixed provisional restorations 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Types of provisional restorations </a:t>
            </a:r>
          </a:p>
          <a:p>
            <a:pPr marL="514350" indent="-514350" eaLnBrk="1" hangingPunct="1">
              <a:buFontTx/>
              <a:buAutoNum type="arabicPeriod"/>
            </a:pPr>
            <a:r>
              <a:rPr lang="en-US" altLang="en-US" sz="2800"/>
              <a:t>Various techniques of fabrication</a:t>
            </a:r>
          </a:p>
          <a:p>
            <a:pPr marL="514350" indent="-514350" eaLnBrk="1" hangingPunct="1">
              <a:buFontTx/>
              <a:buAutoNum type="arabicPeriod"/>
            </a:pPr>
            <a:endParaRPr lang="en-US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.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</p:spPr>
        <p:txBody>
          <a:bodyPr/>
          <a:lstStyle/>
          <a:p>
            <a:pPr marL="514350" indent="-514350">
              <a:buFontTx/>
              <a:buAutoNum type="arabicPeriod" startAt="9"/>
            </a:pPr>
            <a:r>
              <a:rPr lang="en-US" altLang="en-US" sz="2800"/>
              <a:t>Limitations of provisional restorations  </a:t>
            </a:r>
          </a:p>
          <a:p>
            <a:pPr marL="514350" indent="-514350">
              <a:buFontTx/>
              <a:buAutoNum type="arabicPeriod" startAt="9"/>
            </a:pPr>
            <a:r>
              <a:rPr lang="en-US" altLang="en-US" sz="2800"/>
              <a:t>Recent advances in provisionalization </a:t>
            </a:r>
          </a:p>
          <a:p>
            <a:pPr marL="514350" indent="-514350">
              <a:buFontTx/>
              <a:buAutoNum type="arabicPeriod" startAt="9"/>
            </a:pPr>
            <a:r>
              <a:rPr lang="en-US" altLang="en-US" sz="2800"/>
              <a:t>Conclusion </a:t>
            </a:r>
          </a:p>
          <a:p>
            <a:pPr marL="514350" indent="-514350">
              <a:buFontTx/>
              <a:buAutoNum type="arabicPeriod" startAt="9"/>
            </a:pPr>
            <a:r>
              <a:rPr lang="en-US" altLang="en-US" sz="2800"/>
              <a:t>References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  <a:ln>
            <a:solidFill>
              <a:schemeClr val="tx1"/>
            </a:solidFill>
            <a:miter lim="800000"/>
          </a:ln>
        </p:spPr>
        <p:txBody>
          <a:bodyPr/>
          <a:lstStyle/>
          <a:p>
            <a:r>
              <a:rPr lang="en-US" altLang="en-US" b="1" u="sng">
                <a:solidFill>
                  <a:srgbClr val="0070C0"/>
                </a:solidFill>
              </a:rPr>
              <a:t>SYNONYMS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tx1"/>
            </a:solidFill>
            <a:miter lim="800000"/>
          </a:ln>
        </p:spPr>
        <p:txBody>
          <a:bodyPr/>
          <a:lstStyle/>
          <a:p>
            <a:pPr>
              <a:defRPr/>
            </a:pPr>
            <a:r>
              <a:rPr lang="en-US" dirty="0"/>
              <a:t>Provisional restoration</a:t>
            </a:r>
          </a:p>
          <a:p>
            <a:pPr>
              <a:defRPr/>
            </a:pPr>
            <a:r>
              <a:rPr lang="en-US" dirty="0"/>
              <a:t>Treatment restoration (Temporization)</a:t>
            </a:r>
          </a:p>
          <a:p>
            <a:pPr>
              <a:defRPr/>
            </a:pPr>
            <a:r>
              <a:rPr lang="en-US" dirty="0"/>
              <a:t>Interim prosthesis </a:t>
            </a:r>
          </a:p>
          <a:p>
            <a:pPr>
              <a:buFontTx/>
              <a:buNone/>
              <a:defRPr/>
            </a:pPr>
            <a:r>
              <a:rPr lang="en-US" dirty="0"/>
              <a:t>•  Provisional prosthesis</a:t>
            </a:r>
          </a:p>
          <a:p>
            <a:pPr>
              <a:buFontTx/>
              <a:buNone/>
              <a:defRPr/>
            </a:pPr>
            <a:endParaRPr lang="en-US" dirty="0"/>
          </a:p>
          <a:p>
            <a:pPr algn="just">
              <a:buFontTx/>
              <a:buNone/>
              <a:defRPr/>
            </a:pPr>
            <a:r>
              <a:rPr lang="en-US" dirty="0"/>
              <a:t>The word provisional means established for the time being pending a permanent arrangement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6">
                  <a:lumMod val="50000"/>
                  <a:tint val="66000"/>
                  <a:satMod val="16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miter lim="800000"/>
          </a:ln>
        </p:spPr>
        <p:txBody>
          <a:bodyPr/>
          <a:lstStyle/>
          <a:p>
            <a:pPr>
              <a:defRPr/>
            </a:pPr>
            <a:r>
              <a:rPr lang="en-US" b="1" u="sng" dirty="0">
                <a:solidFill>
                  <a:srgbClr val="0070C0"/>
                </a:solidFill>
              </a:rPr>
              <a:t>INTRODUCTION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  <a:miter lim="800000"/>
          </a:ln>
        </p:spPr>
        <p:txBody>
          <a:bodyPr/>
          <a:lstStyle/>
          <a:p>
            <a:pPr algn="just">
              <a:defRPr/>
            </a:pPr>
            <a:r>
              <a:rPr lang="en-US" dirty="0">
                <a:latin typeface="Times New Roman" panose="02020503050405090304" pitchFamily="18" charset="0"/>
                <a:cs typeface="Times New Roman" panose="02020503050405090304" pitchFamily="18" charset="0"/>
              </a:rPr>
              <a:t>Provisional crowns or fixed partial dentures are essential to </a:t>
            </a:r>
            <a:r>
              <a:rPr lang="en-US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prosthodontic</a:t>
            </a:r>
            <a:r>
              <a:rPr lang="en-US" dirty="0">
                <a:latin typeface="Times New Roman" panose="02020503050405090304" pitchFamily="18" charset="0"/>
                <a:cs typeface="Times New Roman" panose="02020503050405090304" pitchFamily="18" charset="0"/>
              </a:rPr>
              <a:t> therapy.</a:t>
            </a: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buFontTx/>
              <a:buNone/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r>
              <a:rPr lang="en-US" dirty="0"/>
              <a:t>Though a definitive restoration may be placed as quickly as 2 weeks after tooth preparation.</a:t>
            </a: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endParaRPr lang="en-US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 l="23609" t="33204" r="44546" b="31640"/>
          <a:stretch>
            <a:fillRect/>
          </a:stretch>
        </p:blipFill>
        <p:spPr bwMode="auto">
          <a:xfrm>
            <a:off x="2768190" y="2340209"/>
            <a:ext cx="3607619" cy="2177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</p:spPr>
        <p:txBody>
          <a:bodyPr/>
          <a:lstStyle/>
          <a:p>
            <a:r>
              <a:rPr lang="en-US" altLang="en-US" b="1" u="sng">
                <a:solidFill>
                  <a:srgbClr val="0070C0"/>
                </a:solidFill>
              </a:rPr>
              <a:t>DEFINITION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28625" y="1571625"/>
            <a:ext cx="8358188" cy="2071688"/>
          </a:xfrm>
          <a:prstGeom prst="roundRect">
            <a:avLst/>
          </a:prstGeom>
          <a:gradFill flip="none" rotWithShape="1">
            <a:gsLst>
              <a:gs pos="0">
                <a:srgbClr val="002060">
                  <a:tint val="66000"/>
                  <a:satMod val="160000"/>
                </a:srgbClr>
              </a:gs>
              <a:gs pos="50000">
                <a:srgbClr val="002060">
                  <a:tint val="44500"/>
                  <a:satMod val="160000"/>
                </a:srgbClr>
              </a:gs>
              <a:gs pos="100000">
                <a:srgbClr val="00206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 fixed or removable prosthesis designed to enhance esthetics, stabilization and function for a limited period of time after which it is to be replaced by definitive prosthesis.(GPT-9</a:t>
            </a:r>
            <a:r>
              <a:rPr lang="en-US" dirty="0">
                <a:latin typeface="Times New Roman" panose="02020503050405090304" pitchFamily="18" charset="0"/>
                <a:cs typeface="Times New Roman" panose="02020503050405090304" pitchFamily="18" charset="0"/>
              </a:rPr>
              <a:t>)</a:t>
            </a:r>
          </a:p>
        </p:txBody>
      </p:sp>
      <p:pic>
        <p:nvPicPr>
          <p:cNvPr id="17412" name="Picture 4" descr="See the source 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922" y="3786190"/>
            <a:ext cx="3024156" cy="22681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2"/>
          <p:cNvSpPr txBox="1">
            <a:spLocks noChangeArrowheads="1"/>
          </p:cNvSpPr>
          <p:nvPr/>
        </p:nvSpPr>
        <p:spPr bwMode="auto">
          <a:xfrm>
            <a:off x="1428750" y="1285875"/>
            <a:ext cx="6572250" cy="10160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ctr" eaLnBrk="1" hangingPunct="1"/>
            <a:r>
              <a:rPr lang="en-US" altLang="en-US" sz="6000">
                <a:solidFill>
                  <a:schemeClr val="bg1"/>
                </a:solidFill>
                <a:latin typeface="Algerian" panose="04020705040A02060702" pitchFamily="82" charset="0"/>
              </a:rPr>
              <a:t>HISTORY</a:t>
            </a:r>
          </a:p>
        </p:txBody>
      </p:sp>
      <p:pic>
        <p:nvPicPr>
          <p:cNvPr id="9219" name="Picture 6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3214688"/>
            <a:ext cx="3179763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97815" y="1036638"/>
            <a:ext cx="4557713" cy="914400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1937 ---- Heat cured acrylic resin</a:t>
            </a:r>
          </a:p>
        </p:txBody>
      </p:sp>
      <p:sp>
        <p:nvSpPr>
          <p:cNvPr id="6" name="Oval 5"/>
          <p:cNvSpPr/>
          <p:nvPr/>
        </p:nvSpPr>
        <p:spPr>
          <a:xfrm>
            <a:off x="4572000" y="1785938"/>
            <a:ext cx="4271963" cy="914400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1947 ---- Auto polymerizing acrylic resin</a:t>
            </a:r>
          </a:p>
        </p:txBody>
      </p:sp>
      <p:sp>
        <p:nvSpPr>
          <p:cNvPr id="7" name="Oval 6"/>
          <p:cNvSpPr/>
          <p:nvPr/>
        </p:nvSpPr>
        <p:spPr>
          <a:xfrm>
            <a:off x="428625" y="2857500"/>
            <a:ext cx="4557713" cy="114300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2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/>
              <a:t> </a:t>
            </a:r>
            <a:r>
              <a:rPr lang="en-US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1952 ---- </a:t>
            </a:r>
            <a:r>
              <a:rPr lang="en-US" b="1" dirty="0" err="1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Brotman</a:t>
            </a:r>
            <a:r>
              <a:rPr lang="en-US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introduced prefabricated aluminum or celluloid crown form</a:t>
            </a:r>
          </a:p>
        </p:txBody>
      </p:sp>
      <p:sp>
        <p:nvSpPr>
          <p:cNvPr id="8" name="Oval 7"/>
          <p:cNvSpPr/>
          <p:nvPr/>
        </p:nvSpPr>
        <p:spPr>
          <a:xfrm>
            <a:off x="4000500" y="4586288"/>
            <a:ext cx="4557713" cy="1057275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75000"/>
                  <a:tint val="66000"/>
                  <a:satMod val="160000"/>
                </a:schemeClr>
              </a:gs>
              <a:gs pos="50000">
                <a:schemeClr val="accent3">
                  <a:lumMod val="75000"/>
                  <a:tint val="44500"/>
                  <a:satMod val="160000"/>
                </a:schemeClr>
              </a:gs>
              <a:gs pos="100000">
                <a:schemeClr val="accent3">
                  <a:lumMod val="75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accent5">
                    <a:lumMod val="10000"/>
                  </a:schemeClr>
                </a:solidFill>
              </a:rPr>
              <a:t>1959 ---- Amsterdam et al suggested use of copper band splint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00063" y="1181735"/>
            <a:ext cx="4071937" cy="1071563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65000"/>
                  <a:tint val="66000"/>
                  <a:satMod val="160000"/>
                </a:schemeClr>
              </a:gs>
              <a:gs pos="50000">
                <a:schemeClr val="accent3">
                  <a:lumMod val="65000"/>
                  <a:tint val="44500"/>
                  <a:satMod val="160000"/>
                </a:schemeClr>
              </a:gs>
              <a:gs pos="100000">
                <a:schemeClr val="accent3">
                  <a:lumMod val="65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1960s ---- Vinyl poly-ethyl </a:t>
            </a:r>
            <a:r>
              <a:rPr lang="en-US" sz="2000" b="1" dirty="0" err="1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methacrylate</a:t>
            </a: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(Snap and Trim)</a:t>
            </a:r>
          </a:p>
        </p:txBody>
      </p:sp>
      <p:sp>
        <p:nvSpPr>
          <p:cNvPr id="5" name="Oval 4"/>
          <p:cNvSpPr/>
          <p:nvPr/>
        </p:nvSpPr>
        <p:spPr>
          <a:xfrm>
            <a:off x="4357688" y="1928813"/>
            <a:ext cx="4071937" cy="1000125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1969 ---- </a:t>
            </a:r>
            <a:r>
              <a:rPr lang="fr-FR" sz="2000" b="1" dirty="0" err="1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Ethyl</a:t>
            </a:r>
            <a:r>
              <a:rPr lang="fr-FR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imine </a:t>
            </a:r>
            <a:r>
              <a:rPr lang="fr-FR" sz="2000" b="1" dirty="0" err="1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derivatives</a:t>
            </a:r>
            <a:r>
              <a:rPr lang="fr-FR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( </a:t>
            </a:r>
            <a:r>
              <a:rPr lang="fr-FR" sz="2000" b="1" dirty="0" err="1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Suctan</a:t>
            </a:r>
            <a:r>
              <a:rPr lang="fr-FR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)</a:t>
            </a:r>
            <a:endParaRPr lang="en-US" sz="2000" b="1" dirty="0">
              <a:solidFill>
                <a:schemeClr val="accent5">
                  <a:lumMod val="10000"/>
                </a:schemeClr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85750" y="3000375"/>
            <a:ext cx="4071938" cy="1428750"/>
          </a:xfrm>
          <a:prstGeom prst="ellipse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1972 -technique for a modified “shell” type temporary acrylic resin fixed partial denture</a:t>
            </a:r>
          </a:p>
        </p:txBody>
      </p:sp>
      <p:sp>
        <p:nvSpPr>
          <p:cNvPr id="7" name="Oval 6"/>
          <p:cNvSpPr/>
          <p:nvPr/>
        </p:nvSpPr>
        <p:spPr>
          <a:xfrm>
            <a:off x="4572000" y="4286250"/>
            <a:ext cx="4071938" cy="1071563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1973 ---- Charles et al described the use of polycarbonate resin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571500" y="928688"/>
            <a:ext cx="4000500" cy="1785937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75000"/>
                  <a:tint val="66000"/>
                  <a:satMod val="16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1980 ---- Composite (</a:t>
            </a:r>
            <a:r>
              <a:rPr lang="en-US" sz="2000" b="1" dirty="0" err="1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Protemp</a:t>
            </a: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, Visio Gem and Triad) </a:t>
            </a:r>
          </a:p>
        </p:txBody>
      </p:sp>
      <p:sp>
        <p:nvSpPr>
          <p:cNvPr id="5" name="Oval 4"/>
          <p:cNvSpPr/>
          <p:nvPr/>
        </p:nvSpPr>
        <p:spPr>
          <a:xfrm>
            <a:off x="4857750" y="3571875"/>
            <a:ext cx="4000500" cy="1857375"/>
          </a:xfrm>
          <a:prstGeom prst="ellipse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accent5">
                    <a:lumMod val="10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1983 -Technique that use silicone putty impression material in provisional restoration fabrication</a:t>
            </a:r>
            <a:r>
              <a:rPr lang="en-US"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lumMod val="90000"/>
                  <a:tint val="66000"/>
                  <a:satMod val="160000"/>
                </a:schemeClr>
              </a:gs>
              <a:gs pos="50000">
                <a:schemeClr val="accent1">
                  <a:lumMod val="90000"/>
                  <a:tint val="44500"/>
                  <a:satMod val="160000"/>
                </a:schemeClr>
              </a:gs>
              <a:gs pos="100000">
                <a:schemeClr val="accent1">
                  <a:lumMod val="9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Rationale for Provisional Restoration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txBody>
          <a:bodyPr/>
          <a:lstStyle/>
          <a:p>
            <a:pPr>
              <a:defRPr/>
            </a:pP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(Fredrick and Krug) </a:t>
            </a:r>
          </a:p>
          <a:p>
            <a:pPr>
              <a:buFontTx/>
              <a:buNone/>
              <a:defRPr/>
            </a:pPr>
            <a:endParaRPr lang="en-US" sz="2400" b="1" u="sng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Protect </a:t>
            </a:r>
            <a:r>
              <a:rPr lang="en-US" sz="2400" b="1" u="sng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pulpal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 tissue 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and sedate prepared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abutments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 marL="514350" indent="-514350">
              <a:buFontTx/>
              <a:buNone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2.   Protect teeth from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dental caries </a:t>
            </a:r>
          </a:p>
          <a:p>
            <a:pPr marL="514350" indent="-514350">
              <a:buFontTx/>
              <a:buNone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3.   Provide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comfort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and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function </a:t>
            </a:r>
          </a:p>
          <a:p>
            <a:pPr marL="514350" indent="-514350">
              <a:buFontTx/>
              <a:buNone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4.   Evaluate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parallelism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of abutments </a:t>
            </a:r>
          </a:p>
          <a:p>
            <a:pPr marL="514350" indent="-514350">
              <a:buFontTx/>
              <a:buNone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5.   Provide method for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immediately replacing missing teeth </a:t>
            </a:r>
          </a:p>
          <a:p>
            <a:pPr marL="514350" indent="-514350">
              <a:buFontTx/>
              <a:buNone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6.   Prevent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migration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of abutments </a:t>
            </a:r>
          </a:p>
          <a:p>
            <a:pPr marL="514350" indent="-514350">
              <a:buFontTx/>
              <a:buNone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7.   Improve </a:t>
            </a: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esthetics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500063" y="1167130"/>
            <a:ext cx="8143875" cy="4524375"/>
          </a:xfrm>
          <a:prstGeom prst="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8. Evaluate and reinforce the patient’s oral home care </a:t>
            </a:r>
          </a:p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9. Provide a matrix for the retention of periodontal surgical dressings </a:t>
            </a:r>
          </a:p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10. Stabilize mobile teeth</a:t>
            </a:r>
          </a:p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11.Provide anchorage for orthodontic brackets during tooth movement</a:t>
            </a:r>
            <a:r>
              <a:rPr lang="en-US" sz="2400" dirty="0">
                <a:latin typeface="Arial" panose="020B0604020202090204" pitchFamily="34" charset="0"/>
                <a:cs typeface="Arial" panose="020B0604020202090204" pitchFamily="34" charset="0"/>
              </a:rPr>
              <a:t> </a:t>
            </a:r>
          </a:p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12. Aid in developing and evaluating an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occlusal</a:t>
            </a:r>
            <a:endParaRPr lang="en-US" sz="2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13. Allow evaluation of vertical dimension, phonetics, and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masticatory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function </a:t>
            </a:r>
          </a:p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14. Assist in determining the prognosis of questionable abutments during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prosthodontic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treatment planning</a:t>
            </a:r>
          </a:p>
          <a:p>
            <a:pPr algn="just">
              <a:defRPr/>
            </a:pPr>
            <a:endParaRPr lang="en-US" sz="2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92238" y="1357313"/>
            <a:ext cx="6359525" cy="76993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>
            <a:spAutoFit/>
          </a:bodyPr>
          <a:lstStyle/>
          <a:p>
            <a:pPr>
              <a:defRPr/>
            </a:pPr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90204" pitchFamily="34" charset="0"/>
                <a:cs typeface="Arial" panose="020B0604020202090204" pitchFamily="34" charset="0"/>
              </a:rPr>
              <a:t>     </a:t>
            </a:r>
            <a:r>
              <a: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90204" pitchFamily="34" charset="0"/>
                <a:cs typeface="Arial" panose="020B0604020202090204" pitchFamily="34" charset="0"/>
              </a:rPr>
              <a:t>REQUIREMENTS</a:t>
            </a:r>
          </a:p>
        </p:txBody>
      </p:sp>
      <p:pic>
        <p:nvPicPr>
          <p:cNvPr id="15363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071813"/>
            <a:ext cx="3790950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678113" y="428625"/>
            <a:ext cx="3787775" cy="3214688"/>
          </a:xfrm>
          <a:prstGeom prst="ellipse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b="1" u="sng" dirty="0">
                <a:solidFill>
                  <a:schemeClr val="accent4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BIOLOGIC</a:t>
            </a:r>
            <a:r>
              <a:rPr lang="en-US" b="1" u="sng" dirty="0">
                <a:solidFill>
                  <a:schemeClr val="accent4"/>
                </a:solidFill>
              </a:rPr>
              <a:t> </a:t>
            </a:r>
          </a:p>
          <a:p>
            <a:pPr algn="ctr">
              <a:defRPr/>
            </a:pPr>
            <a:endParaRPr lang="en-US" b="1" u="sng" dirty="0">
              <a:solidFill>
                <a:srgbClr val="FF0000"/>
              </a:solidFill>
            </a:endParaRP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sz="2000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Pulp protection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sz="2000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Periodontal health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sz="2000" dirty="0" err="1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Occlusal</a:t>
            </a:r>
            <a:r>
              <a:rPr lang="en-US" sz="2000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 compatibility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sz="2000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Tooth position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sz="2000" dirty="0">
                <a:solidFill>
                  <a:srgbClr val="002060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Protect against fracture</a:t>
            </a:r>
          </a:p>
        </p:txBody>
      </p:sp>
      <p:sp>
        <p:nvSpPr>
          <p:cNvPr id="5" name="Oval 4"/>
          <p:cNvSpPr/>
          <p:nvPr/>
        </p:nvSpPr>
        <p:spPr>
          <a:xfrm>
            <a:off x="785786" y="3143248"/>
            <a:ext cx="3786214" cy="3214710"/>
          </a:xfrm>
          <a:prstGeom prst="ellipse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strike="sngStrike" dirty="0">
                <a:solidFill>
                  <a:schemeClr val="accent4"/>
                </a:solidFill>
              </a:rPr>
              <a:t>MECHANICAL</a:t>
            </a:r>
          </a:p>
          <a:p>
            <a:pPr algn="ctr">
              <a:defRPr/>
            </a:pPr>
            <a:r>
              <a:rPr lang="en-US" b="1" u="sng" strike="sngStrike" dirty="0">
                <a:solidFill>
                  <a:schemeClr val="accent4"/>
                </a:solidFill>
              </a:rPr>
              <a:t>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>
                <a:solidFill>
                  <a:schemeClr val="accent4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Resist Functional load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>
                <a:solidFill>
                  <a:schemeClr val="accent4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Resist Removal forces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>
                <a:solidFill>
                  <a:schemeClr val="accent4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Inter-abutment </a:t>
            </a:r>
            <a:r>
              <a:rPr lang="en-US" dirty="0" err="1">
                <a:solidFill>
                  <a:schemeClr val="accent4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alingment</a:t>
            </a:r>
            <a:endParaRPr lang="en-US" dirty="0">
              <a:solidFill>
                <a:schemeClr val="accent4"/>
              </a:solidFill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4572000" y="3143250"/>
            <a:ext cx="3786188" cy="3214688"/>
          </a:xfrm>
          <a:prstGeom prst="ellipse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u="sng" dirty="0">
                <a:solidFill>
                  <a:schemeClr val="accent2">
                    <a:lumMod val="50000"/>
                  </a:schemeClr>
                </a:solidFill>
              </a:rPr>
              <a:t>ESTHETIC</a:t>
            </a:r>
          </a:p>
          <a:p>
            <a:pPr algn="ctr">
              <a:defRPr/>
            </a:pPr>
            <a:r>
              <a:rPr lang="en-US" b="1" u="sng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Contourable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 err="1">
                <a:solidFill>
                  <a:schemeClr val="accent2">
                    <a:lumMod val="50000"/>
                  </a:schemeClr>
                </a:solidFill>
              </a:rPr>
              <a:t>Colour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stability 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Translucent</a:t>
            </a:r>
          </a:p>
          <a:p>
            <a:pPr algn="ctr">
              <a:buFont typeface="Arial" panose="020B0604020202090204" pitchFamily="34" charset="0"/>
              <a:buChar char="•"/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 Texture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785813" y="1416050"/>
            <a:ext cx="4692650" cy="461963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AutoNum type="arabicPeriod"/>
            </a:pPr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Pulp Protection.</a:t>
            </a:r>
          </a:p>
        </p:txBody>
      </p:sp>
      <p:sp>
        <p:nvSpPr>
          <p:cNvPr id="3" name="Rectangle 2"/>
          <p:cNvSpPr/>
          <p:nvPr/>
        </p:nvSpPr>
        <p:spPr>
          <a:xfrm>
            <a:off x="1655128" y="508318"/>
            <a:ext cx="5414962" cy="585787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2">
                  <a:lumMod val="40000"/>
                  <a:lumOff val="6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BIOLOGIC REQUIREMENTS</a:t>
            </a:r>
          </a:p>
        </p:txBody>
      </p:sp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/>
          <a:srcRect l="24707" t="16993" r="45095" b="9765"/>
          <a:stretch>
            <a:fillRect/>
          </a:stretch>
        </p:blipFill>
        <p:spPr bwMode="auto">
          <a:xfrm>
            <a:off x="3157538" y="2214563"/>
            <a:ext cx="3128962" cy="3857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746125" y="1246505"/>
            <a:ext cx="5184775" cy="584200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AutoNum type="arabicPeriod" startAt="2"/>
            </a:pPr>
            <a:r>
              <a:rPr lang="en-US" altLang="en-US" sz="3200">
                <a:latin typeface="Times New Roman" panose="02020503050405090304" pitchFamily="18" charset="0"/>
                <a:cs typeface="Times New Roman" panose="02020503050405090304" pitchFamily="18" charset="0"/>
              </a:rPr>
              <a:t>Periodontal Health</a:t>
            </a:r>
          </a:p>
        </p:txBody>
      </p:sp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/>
          <a:srcRect l="44473" t="55664" r="17093" b="18945"/>
          <a:stretch>
            <a:fillRect/>
          </a:stretch>
        </p:blipFill>
        <p:spPr bwMode="auto">
          <a:xfrm>
            <a:off x="1214438" y="2214563"/>
            <a:ext cx="6538912" cy="2428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786130" y="1202055"/>
            <a:ext cx="7715250" cy="584200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200">
                <a:latin typeface="Times New Roman" panose="02020503050405090304" pitchFamily="18" charset="0"/>
                <a:cs typeface="Times New Roman" panose="02020503050405090304" pitchFamily="18" charset="0"/>
              </a:rPr>
              <a:t>3. Occlusal Compatibility and Tooth Position.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 l="20864" t="51758" r="52233" b="26758"/>
          <a:stretch>
            <a:fillRect/>
          </a:stretch>
        </p:blipFill>
        <p:spPr bwMode="auto">
          <a:xfrm>
            <a:off x="307658" y="1785938"/>
            <a:ext cx="3978275" cy="17859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 l="30198" t="46875" r="36859" b="21875"/>
          <a:stretch>
            <a:fillRect/>
          </a:stretch>
        </p:blipFill>
        <p:spPr bwMode="auto">
          <a:xfrm>
            <a:off x="4732338" y="3429000"/>
            <a:ext cx="3768725" cy="1866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214313" y="3929063"/>
            <a:ext cx="40719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A missing proximal contact allows tooth migration</a:t>
            </a: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4572000" y="1785938"/>
            <a:ext cx="42862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Maintain proper contacts with adjacent and opposing teeth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1255395" y="864235"/>
            <a:ext cx="5657850" cy="584200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200">
                <a:latin typeface="Times New Roman" panose="02020503050405090304" pitchFamily="18" charset="0"/>
                <a:cs typeface="Times New Roman" panose="02020503050405090304" pitchFamily="18" charset="0"/>
              </a:rPr>
              <a:t>4. Prevention of Enamel Fracture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28551" t="37110" r="52782" b="28710"/>
          <a:stretch>
            <a:fillRect/>
          </a:stretch>
        </p:blipFill>
        <p:spPr bwMode="auto">
          <a:xfrm>
            <a:off x="3286125" y="1785938"/>
            <a:ext cx="2428875" cy="2500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428625" y="4714875"/>
            <a:ext cx="81438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Fracture of a tooth after the impression phase delays treatment and jeopardizes restorability. proximal contour.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35685" y="414973"/>
            <a:ext cx="7072313" cy="5842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latin typeface="Times New Roman" panose="02020503050405090304" pitchFamily="18" charset="0"/>
                <a:cs typeface="Times New Roman" panose="02020503050405090304" pitchFamily="18" charset="0"/>
              </a:rPr>
              <a:t>MECHANICAL REQUIREMENTS</a:t>
            </a:r>
          </a:p>
        </p:txBody>
      </p:sp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571500" y="1285875"/>
            <a:ext cx="4567238" cy="52387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AutoNum type="arabicPeriod"/>
            </a:pP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Function.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 l="51062" t="18554" r="20937" b="42383"/>
          <a:stretch>
            <a:fillRect/>
          </a:stretch>
        </p:blipFill>
        <p:spPr bwMode="auto">
          <a:xfrm>
            <a:off x="714375" y="2214563"/>
            <a:ext cx="3571875" cy="27860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/>
          <a:srcRect l="53294" t="58789" r="20900" b="14844"/>
          <a:stretch>
            <a:fillRect/>
          </a:stretch>
        </p:blipFill>
        <p:spPr bwMode="auto">
          <a:xfrm>
            <a:off x="4857750" y="2249488"/>
            <a:ext cx="3643313" cy="26797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 l="32394" t="23437" r="39604" b="50195"/>
          <a:stretch>
            <a:fillRect/>
          </a:stretch>
        </p:blipFill>
        <p:spPr bwMode="auto">
          <a:xfrm>
            <a:off x="2277428" y="3395028"/>
            <a:ext cx="4587875" cy="2428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480695" y="1643698"/>
            <a:ext cx="842962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In this mesiodistal section, an overcontoured connector crowds the gingiva. Pressure ischemia and poor access for plaque removal promote gingivitis.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214438" y="642938"/>
            <a:ext cx="6858000" cy="584200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 w="9525">
            <a:solidFill>
              <a:srgbClr val="1B311F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200">
                <a:latin typeface="Times New Roman" panose="02020503050405090304" pitchFamily="18" charset="0"/>
                <a:cs typeface="Times New Roman" panose="02020503050405090304" pitchFamily="18" charset="0"/>
              </a:rPr>
              <a:t>     Need of high-strength provisionals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49363" y="1714500"/>
            <a:ext cx="6823075" cy="280035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>
            <a:spAutoFit/>
          </a:bodyPr>
          <a:lstStyle/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 long span posterior  </a:t>
            </a:r>
            <a:r>
              <a:rPr lang="en-US" sz="28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fpd</a:t>
            </a:r>
            <a:endParaRPr lang="en-US" sz="28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Prolonged treatment plan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Avoid excess forces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Above average </a:t>
            </a:r>
            <a:r>
              <a:rPr lang="en-US" sz="28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masticatory</a:t>
            </a: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muscle strength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History of frequent breakage</a:t>
            </a:r>
          </a:p>
          <a:p>
            <a:pPr>
              <a:defRPr/>
            </a:pPr>
            <a:endParaRPr lang="en-US" dirty="0">
              <a:latin typeface="Arial" panose="020B0604020202090204" pitchFamily="34" charset="0"/>
              <a:cs typeface="Arial" panose="020B0604020202090204" pitchFamily="34" charset="0"/>
            </a:endParaRPr>
          </a:p>
          <a:p>
            <a:pPr>
              <a:defRPr/>
            </a:pPr>
            <a:endParaRPr lang="en-US" dirty="0">
              <a:latin typeface="Arial" panose="020B0604020202090204" pitchFamily="34" charset="0"/>
              <a:cs typeface="Arial" panose="020B060402020209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1828800" y="595630"/>
            <a:ext cx="4856163" cy="584200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200">
                <a:latin typeface="Times New Roman" panose="02020503050405090304" pitchFamily="18" charset="0"/>
                <a:cs typeface="Times New Roman" panose="02020503050405090304" pitchFamily="18" charset="0"/>
              </a:rPr>
              <a:t>2. Displacement. 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500" y="1428750"/>
            <a:ext cx="7929563" cy="95408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For this and for biologic reasons, unlined preformed crowns should be avoided.</a:t>
            </a:r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642938" y="2928938"/>
            <a:ext cx="5073650" cy="584200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200">
                <a:latin typeface="Times New Roman" panose="02020503050405090304" pitchFamily="18" charset="0"/>
                <a:cs typeface="Times New Roman" panose="02020503050405090304" pitchFamily="18" charset="0"/>
              </a:rPr>
              <a:t>3. Removal for Reuse.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642938" y="3719513"/>
            <a:ext cx="7786687" cy="1385887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Provisional restorations often need to be reused and therefore should not be damaged when removed from the teeth.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59268" y="489585"/>
            <a:ext cx="5624512" cy="52387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2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2">
                  <a:lumMod val="40000"/>
                  <a:lumOff val="60000"/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ESTHETIC REQUIREMENTS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500" y="1143000"/>
            <a:ext cx="5500688" cy="13843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503050405090304" pitchFamily="18" charset="0"/>
                <a:cs typeface="Times New Roman" panose="02020503050405090304" pitchFamily="18" charset="0"/>
              </a:rPr>
              <a:t>Color compatibility 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503050405090304" pitchFamily="18" charset="0"/>
                <a:cs typeface="Times New Roman" panose="02020503050405090304" pitchFamily="18" charset="0"/>
              </a:rPr>
              <a:t>Translucency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503050405090304" pitchFamily="18" charset="0"/>
                <a:cs typeface="Times New Roman" panose="02020503050405090304" pitchFamily="18" charset="0"/>
              </a:rPr>
              <a:t>Color stability</a:t>
            </a:r>
          </a:p>
        </p:txBody>
      </p:sp>
      <p:pic>
        <p:nvPicPr>
          <p:cNvPr id="34820" name="Picture 4" descr="See the source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2928938"/>
            <a:ext cx="4862513" cy="18621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6935" y="989965"/>
            <a:ext cx="7390765" cy="2676525"/>
          </a:xfrm>
          <a:prstGeom prst="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Proper contours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The emergence profile must be the same as the original tooth to facilitate plaque removal.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Embrasure areas must be contoured to allow for the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interdental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papilla.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The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pontic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must be contoured so that it is as self cleansing as possible.</a:t>
            </a:r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/>
          <a:srcRect l="51062" t="38086" r="18191" b="21875"/>
          <a:stretch>
            <a:fillRect/>
          </a:stretch>
        </p:blipFill>
        <p:spPr bwMode="auto">
          <a:xfrm>
            <a:off x="3068955" y="3759200"/>
            <a:ext cx="3336925" cy="24415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/>
          </p:cNvSpPr>
          <p:nvPr/>
        </p:nvSpPr>
        <p:spPr bwMode="auto">
          <a:xfrm>
            <a:off x="1061720" y="1328420"/>
            <a:ext cx="7580630" cy="1814830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In this improperly contoured fixed partial denture, There is not enough embrasure space. The dental papilla are impinged upon and signs of gingival inflammation are present</a:t>
            </a: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 l="30747" t="46876" r="26427" b="15039"/>
          <a:stretch>
            <a:fillRect/>
          </a:stretch>
        </p:blipFill>
        <p:spPr bwMode="auto">
          <a:xfrm>
            <a:off x="1785938" y="3143250"/>
            <a:ext cx="5572125" cy="2786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Down Arrow 3"/>
          <p:cNvSpPr/>
          <p:nvPr/>
        </p:nvSpPr>
        <p:spPr>
          <a:xfrm>
            <a:off x="1389698" y="3142933"/>
            <a:ext cx="571500" cy="642937"/>
          </a:xfrm>
          <a:prstGeom prst="downArrow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/>
          </p:cNvSpPr>
          <p:nvPr/>
        </p:nvSpPr>
        <p:spPr bwMode="auto">
          <a:xfrm>
            <a:off x="1857375" y="2143125"/>
            <a:ext cx="5643563" cy="830263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4800" b="1">
                <a:solidFill>
                  <a:schemeClr val="bg1"/>
                </a:solidFill>
              </a:rPr>
              <a:t> CLASSIFICATION</a:t>
            </a:r>
          </a:p>
        </p:txBody>
      </p:sp>
      <p:pic>
        <p:nvPicPr>
          <p:cNvPr id="28675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3590925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/>
          </p:cNvSpPr>
          <p:nvPr/>
        </p:nvSpPr>
        <p:spPr bwMode="auto">
          <a:xfrm>
            <a:off x="1396365" y="571500"/>
            <a:ext cx="6447155" cy="95313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1.DEPENDING ON THE METHOD OF FABRICATION</a:t>
            </a:r>
          </a:p>
        </p:txBody>
      </p:sp>
      <p:sp>
        <p:nvSpPr>
          <p:cNvPr id="3" name="Down Arrow 2"/>
          <p:cNvSpPr/>
          <p:nvPr/>
        </p:nvSpPr>
        <p:spPr>
          <a:xfrm rot="2368527">
            <a:off x="3184525" y="1009650"/>
            <a:ext cx="642938" cy="2395538"/>
          </a:xfrm>
          <a:prstGeom prst="downArrow">
            <a:avLst/>
          </a:prstGeom>
          <a:solidFill>
            <a:schemeClr val="tx2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Down Arrow 4"/>
          <p:cNvSpPr/>
          <p:nvPr/>
        </p:nvSpPr>
        <p:spPr>
          <a:xfrm rot="19421301">
            <a:off x="5194300" y="1036638"/>
            <a:ext cx="642938" cy="2312987"/>
          </a:xfrm>
          <a:prstGeom prst="down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57188" y="3143250"/>
            <a:ext cx="4071937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Times New Roman" panose="02020503050405090304" pitchFamily="18" charset="0"/>
                <a:cs typeface="Times New Roman" panose="02020503050405090304" pitchFamily="18" charset="0"/>
              </a:rPr>
              <a:t>CUSTOM MADE PROVISIONAL RESTORATION</a:t>
            </a: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4714875" y="3143250"/>
            <a:ext cx="4000500" cy="646113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Times New Roman" panose="02020503050405090304" pitchFamily="18" charset="0"/>
                <a:cs typeface="Times New Roman" panose="02020503050405090304" pitchFamily="18" charset="0"/>
              </a:rPr>
              <a:t> PREFABRICATED PROVISIONAL RESTORATION</a:t>
            </a:r>
          </a:p>
        </p:txBody>
      </p:sp>
      <p:pic>
        <p:nvPicPr>
          <p:cNvPr id="54274" name="Picture 2" descr="See the source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4000500"/>
            <a:ext cx="2843212" cy="1908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4276" name="Picture 4" descr="See the source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3" y="3929063"/>
            <a:ext cx="2857500" cy="1930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/>
          </p:cNvSpPr>
          <p:nvPr/>
        </p:nvSpPr>
        <p:spPr bwMode="auto">
          <a:xfrm>
            <a:off x="392430" y="1785303"/>
            <a:ext cx="8358188" cy="830262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2. DEPENDING ON THE MATERIAL AVAILABLE IN PREFORMED CROWNSAVAILABLE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526415" y="3393440"/>
            <a:ext cx="8358188" cy="181610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Polycarbonate  </a:t>
            </a:r>
          </a:p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Cellulose acetate </a:t>
            </a:r>
          </a:p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Aluminium and tin-silver </a:t>
            </a:r>
          </a:p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Nickel-chromium 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ChangeArrowheads="1"/>
          </p:cNvSpPr>
          <p:nvPr/>
        </p:nvSpPr>
        <p:spPr bwMode="auto">
          <a:xfrm>
            <a:off x="1017905" y="500380"/>
            <a:ext cx="7096760" cy="95313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DEPENDING ON THE TYPE OF MATERIAL USED </a:t>
            </a:r>
          </a:p>
        </p:txBody>
      </p:sp>
      <p:sp>
        <p:nvSpPr>
          <p:cNvPr id="3" name="Rectangle 2"/>
          <p:cNvSpPr/>
          <p:nvPr/>
        </p:nvSpPr>
        <p:spPr>
          <a:xfrm>
            <a:off x="327660" y="1453515"/>
            <a:ext cx="8488680" cy="4892675"/>
          </a:xfrm>
          <a:prstGeom prst="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Resin based provisional restoration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Cellulose acetate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Polycarbonate resin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Poly-methyl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methacrylate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Poly-ethyl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methacrylate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Microfilled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composite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Urethane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dimethacrylate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Bis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-acryl composite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endParaRPr lang="en-US" sz="2400" dirty="0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marL="457200" indent="-457200">
              <a:buFont typeface="+mj-lt"/>
              <a:buAutoNum type="arabicPeriod" startAt="2"/>
              <a:defRPr/>
            </a:pPr>
            <a:r>
              <a:rPr lang="en-US" sz="24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Metal provisional restoration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Aluminium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Nickel-chromium </a:t>
            </a:r>
          </a:p>
          <a:p>
            <a:pPr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Tin-silver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ChangeArrowheads="1"/>
          </p:cNvSpPr>
          <p:nvPr/>
        </p:nvSpPr>
        <p:spPr bwMode="auto">
          <a:xfrm>
            <a:off x="886460" y="1102043"/>
            <a:ext cx="7364413" cy="52387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 DEPENDING ON THE DURATION OF USE</a:t>
            </a:r>
          </a:p>
        </p:txBody>
      </p:sp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892810" y="2370138"/>
            <a:ext cx="7358063" cy="314325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 -</a:t>
            </a: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SHORT TERM </a:t>
            </a: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-for few days (upto 2 weeks) </a:t>
            </a:r>
          </a:p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( e.g. ---- Polycarbonate or aluminum crowns ) </a:t>
            </a:r>
          </a:p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-</a:t>
            </a: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MEDIUM TERM </a:t>
            </a: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---- for few weeks ( &gt; 2 weeks) </a:t>
            </a:r>
          </a:p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( e.g. ---- resin based provisionals) </a:t>
            </a:r>
          </a:p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-</a:t>
            </a: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LONG TERM </a:t>
            </a: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---- for months </a:t>
            </a:r>
          </a:p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( e.g. ---- mostly cast metal crowns</a:t>
            </a:r>
            <a:r>
              <a:rPr lang="en-US" altLang="en-US"/>
              <a:t>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ChangeArrowheads="1"/>
          </p:cNvSpPr>
          <p:nvPr/>
        </p:nvSpPr>
        <p:spPr bwMode="auto">
          <a:xfrm>
            <a:off x="1452245" y="357505"/>
            <a:ext cx="6727190" cy="95313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   DEPENDING ON TECHNIQUE OF FABRICATION</a:t>
            </a:r>
          </a:p>
        </p:txBody>
      </p:sp>
      <p:sp>
        <p:nvSpPr>
          <p:cNvPr id="4" name="Down Arrow 3"/>
          <p:cNvSpPr/>
          <p:nvPr/>
        </p:nvSpPr>
        <p:spPr>
          <a:xfrm>
            <a:off x="4143375" y="1143000"/>
            <a:ext cx="785813" cy="257175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Down Arrow 4"/>
          <p:cNvSpPr/>
          <p:nvPr/>
        </p:nvSpPr>
        <p:spPr>
          <a:xfrm rot="1623333">
            <a:off x="1857375" y="982663"/>
            <a:ext cx="785813" cy="22860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Down Arrow 5"/>
          <p:cNvSpPr/>
          <p:nvPr/>
        </p:nvSpPr>
        <p:spPr>
          <a:xfrm rot="20129135">
            <a:off x="6481763" y="993775"/>
            <a:ext cx="785812" cy="22860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500063" y="3244850"/>
            <a:ext cx="2754312" cy="368300"/>
          </a:xfrm>
          <a:prstGeom prst="rect">
            <a:avLst/>
          </a:prstGeom>
          <a:gradFill rotWithShape="1">
            <a:gsLst>
              <a:gs pos="0">
                <a:srgbClr val="999CB1"/>
              </a:gs>
              <a:gs pos="50000">
                <a:srgbClr val="C2C4CF"/>
              </a:gs>
              <a:gs pos="100000">
                <a:srgbClr val="E2E2E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INDIRECT TECHNIQUE </a:t>
            </a:r>
          </a:p>
        </p:txBody>
      </p:sp>
      <p:sp>
        <p:nvSpPr>
          <p:cNvPr id="8" name="Rectangle 7"/>
          <p:cNvSpPr/>
          <p:nvPr/>
        </p:nvSpPr>
        <p:spPr>
          <a:xfrm>
            <a:off x="3470275" y="3844925"/>
            <a:ext cx="2459038" cy="36988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tint val="66000"/>
                  <a:satMod val="16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Arial" panose="020B0604020202090204" pitchFamily="34" charset="0"/>
                <a:cs typeface="Arial" panose="020B0604020202090204" pitchFamily="34" charset="0"/>
              </a:rPr>
              <a:t>DIRECT TECHNIQUE</a:t>
            </a:r>
          </a:p>
        </p:txBody>
      </p:sp>
      <p:sp>
        <p:nvSpPr>
          <p:cNvPr id="9" name="Rectangle 8"/>
          <p:cNvSpPr/>
          <p:nvPr/>
        </p:nvSpPr>
        <p:spPr>
          <a:xfrm>
            <a:off x="6215063" y="3244850"/>
            <a:ext cx="2857500" cy="6461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tint val="66000"/>
                  <a:satMod val="16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Arial" panose="020B0604020202090204" pitchFamily="34" charset="0"/>
                <a:cs typeface="Arial" panose="020B0604020202090204" pitchFamily="34" charset="0"/>
              </a:rPr>
              <a:t>DIRECT-INDIRECT TECHNIQUE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ChangeArrowheads="1"/>
          </p:cNvSpPr>
          <p:nvPr/>
        </p:nvSpPr>
        <p:spPr bwMode="auto">
          <a:xfrm>
            <a:off x="1217295" y="428625"/>
            <a:ext cx="6681470" cy="95313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  DEPENDING ON LOCATION OF FABRICATION</a:t>
            </a:r>
          </a:p>
        </p:txBody>
      </p:sp>
      <p:sp>
        <p:nvSpPr>
          <p:cNvPr id="3" name="Down Arrow 2"/>
          <p:cNvSpPr/>
          <p:nvPr/>
        </p:nvSpPr>
        <p:spPr>
          <a:xfrm rot="1904323">
            <a:off x="3228975" y="1049338"/>
            <a:ext cx="685800" cy="21494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own Arrow 3"/>
          <p:cNvSpPr/>
          <p:nvPr/>
        </p:nvSpPr>
        <p:spPr>
          <a:xfrm rot="19674083">
            <a:off x="5149850" y="1089025"/>
            <a:ext cx="685800" cy="20875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4821" name="Rectangle 4"/>
          <p:cNvSpPr>
            <a:spLocks noChangeArrowheads="1"/>
          </p:cNvSpPr>
          <p:nvPr/>
        </p:nvSpPr>
        <p:spPr bwMode="auto">
          <a:xfrm>
            <a:off x="973138" y="3244850"/>
            <a:ext cx="3241675" cy="36830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 </a:t>
            </a:r>
            <a:r>
              <a:rPr lang="en-US" altLang="en-US" b="1">
                <a:latin typeface="Times New Roman" panose="02020503050405090304" pitchFamily="18" charset="0"/>
                <a:cs typeface="Times New Roman" panose="02020503050405090304" pitchFamily="18" charset="0"/>
              </a:rPr>
              <a:t>CHAIR- SIDE FABRICATED</a:t>
            </a:r>
          </a:p>
        </p:txBody>
      </p:sp>
      <p:sp>
        <p:nvSpPr>
          <p:cNvPr id="34822" name="Rectangle 5"/>
          <p:cNvSpPr>
            <a:spLocks noChangeArrowheads="1"/>
          </p:cNvSpPr>
          <p:nvPr/>
        </p:nvSpPr>
        <p:spPr bwMode="auto">
          <a:xfrm>
            <a:off x="4914900" y="3244850"/>
            <a:ext cx="3351213" cy="36830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b="1">
                <a:latin typeface="Times New Roman" panose="02020503050405090304" pitchFamily="18" charset="0"/>
                <a:cs typeface="Times New Roman" panose="02020503050405090304" pitchFamily="18" charset="0"/>
              </a:rPr>
              <a:t>LABORATORY FABRICATED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ChangeArrowheads="1"/>
          </p:cNvSpPr>
          <p:nvPr/>
        </p:nvSpPr>
        <p:spPr bwMode="auto">
          <a:xfrm>
            <a:off x="928688" y="1428750"/>
            <a:ext cx="7286625" cy="1446213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4400" b="1">
                <a:solidFill>
                  <a:schemeClr val="bg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MATERIALS AND PROCEDURES</a:t>
            </a:r>
          </a:p>
        </p:txBody>
      </p:sp>
      <p:pic>
        <p:nvPicPr>
          <p:cNvPr id="35843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925" y="3643313"/>
            <a:ext cx="3163888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25" y="428625"/>
            <a:ext cx="7323455" cy="82994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Many procedures using a wide variety of materials are available to make satisfactory provisional restorations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19649" t="16705" r="65136" b="63216"/>
          <a:stretch>
            <a:fillRect/>
          </a:stretch>
        </p:blipFill>
        <p:spPr bwMode="auto">
          <a:xfrm>
            <a:off x="500063" y="1428750"/>
            <a:ext cx="2214562" cy="1643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4864" t="17578" r="48939" b="62343"/>
          <a:stretch>
            <a:fillRect/>
          </a:stretch>
        </p:blipFill>
        <p:spPr bwMode="auto">
          <a:xfrm>
            <a:off x="3357563" y="1428750"/>
            <a:ext cx="2357437" cy="1643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19158" t="38530" r="65136" b="44010"/>
          <a:stretch>
            <a:fillRect/>
          </a:stretch>
        </p:blipFill>
        <p:spPr bwMode="auto">
          <a:xfrm>
            <a:off x="6286500" y="1428750"/>
            <a:ext cx="2514600" cy="1643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 l="34864" t="38530" r="49430" b="44883"/>
          <a:stretch>
            <a:fillRect/>
          </a:stretch>
        </p:blipFill>
        <p:spPr bwMode="auto">
          <a:xfrm>
            <a:off x="428625" y="4000500"/>
            <a:ext cx="2324100" cy="1643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19158" t="55990" r="65136" b="25677"/>
          <a:stretch>
            <a:fillRect/>
          </a:stretch>
        </p:blipFill>
        <p:spPr bwMode="auto">
          <a:xfrm>
            <a:off x="3429000" y="4000500"/>
            <a:ext cx="2286000" cy="15001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 l="34864" t="55990" r="50411" b="25677"/>
          <a:stretch>
            <a:fillRect/>
          </a:stretch>
        </p:blipFill>
        <p:spPr bwMode="auto">
          <a:xfrm>
            <a:off x="6357938" y="3871913"/>
            <a:ext cx="2428875" cy="16287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6873" name="Rectangle 8"/>
          <p:cNvSpPr>
            <a:spLocks noChangeArrowheads="1"/>
          </p:cNvSpPr>
          <p:nvPr/>
        </p:nvSpPr>
        <p:spPr bwMode="auto">
          <a:xfrm>
            <a:off x="214313" y="3201988"/>
            <a:ext cx="2643187" cy="369887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An alginate impression</a:t>
            </a:r>
          </a:p>
        </p:txBody>
      </p:sp>
      <p:sp>
        <p:nvSpPr>
          <p:cNvPr id="36874" name="Rectangle 9"/>
          <p:cNvSpPr>
            <a:spLocks noChangeArrowheads="1"/>
          </p:cNvSpPr>
          <p:nvPr/>
        </p:nvSpPr>
        <p:spPr bwMode="auto">
          <a:xfrm>
            <a:off x="3152775" y="3244850"/>
            <a:ext cx="2863850" cy="368300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Baseplate wax impression</a:t>
            </a: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6143625" y="3214688"/>
            <a:ext cx="2857500" cy="584200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1600"/>
              <a:t>vacuum-formed acetate sheet</a:t>
            </a:r>
          </a:p>
        </p:txBody>
      </p:sp>
      <p:sp>
        <p:nvSpPr>
          <p:cNvPr id="36876" name="Rectangle 12"/>
          <p:cNvSpPr>
            <a:spLocks noChangeArrowheads="1"/>
          </p:cNvSpPr>
          <p:nvPr/>
        </p:nvSpPr>
        <p:spPr bwMode="auto">
          <a:xfrm>
            <a:off x="142875" y="5786438"/>
            <a:ext cx="3071813" cy="646112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A polycarbonate preformed shell</a:t>
            </a:r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3460750" y="5786438"/>
            <a:ext cx="2300288" cy="369887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Three-unit FPD shell</a:t>
            </a:r>
          </a:p>
        </p:txBody>
      </p:sp>
      <p:sp>
        <p:nvSpPr>
          <p:cNvPr id="36878" name="Rectangle 14"/>
          <p:cNvSpPr>
            <a:spLocks noChangeArrowheads="1"/>
          </p:cNvSpPr>
          <p:nvPr/>
        </p:nvSpPr>
        <p:spPr bwMode="auto">
          <a:xfrm>
            <a:off x="6240463" y="5786438"/>
            <a:ext cx="2760662" cy="646112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A silicone putty impression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14563" y="285750"/>
            <a:ext cx="4572000" cy="646113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sz="36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     </a:t>
            </a:r>
            <a:r>
              <a:rPr lang="en-US" sz="3600" b="1" u="sng" dirty="0">
                <a:latin typeface="Times New Roman" panose="02020503050405090304" pitchFamily="18" charset="0"/>
                <a:cs typeface="Times New Roman" panose="02020503050405090304" pitchFamily="18" charset="0"/>
              </a:rPr>
              <a:t>MOLD CAVITY</a:t>
            </a: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357188" y="1898650"/>
            <a:ext cx="8429625" cy="1570038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1.Forming the external contour of crown or FDP External surface form (ESF) </a:t>
            </a:r>
          </a:p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Custom made </a:t>
            </a:r>
          </a:p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Prefabricated</a:t>
            </a:r>
          </a:p>
        </p:txBody>
      </p:sp>
      <p:sp>
        <p:nvSpPr>
          <p:cNvPr id="37892" name="Rectangle 3"/>
          <p:cNvSpPr>
            <a:spLocks noChangeArrowheads="1"/>
          </p:cNvSpPr>
          <p:nvPr/>
        </p:nvSpPr>
        <p:spPr bwMode="auto">
          <a:xfrm>
            <a:off x="357188" y="1143000"/>
            <a:ext cx="6143625" cy="584200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3200" b="1">
                <a:latin typeface="Times New Roman" panose="02020503050405090304" pitchFamily="18" charset="0"/>
                <a:cs typeface="Times New Roman" panose="02020503050405090304" pitchFamily="18" charset="0"/>
              </a:rPr>
              <a:t>Created by two correlated parts:- </a:t>
            </a:r>
          </a:p>
        </p:txBody>
      </p:sp>
      <p:sp>
        <p:nvSpPr>
          <p:cNvPr id="37893" name="Rectangle 4"/>
          <p:cNvSpPr>
            <a:spLocks noChangeArrowheads="1"/>
          </p:cNvSpPr>
          <p:nvPr/>
        </p:nvSpPr>
        <p:spPr bwMode="auto">
          <a:xfrm>
            <a:off x="357188" y="3643313"/>
            <a:ext cx="8429625" cy="2370137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 </a:t>
            </a: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2</a:t>
            </a: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. Forming the prepared tooth surfaces and edentulous ridge area -Tissue surface form ( TSF) </a:t>
            </a:r>
          </a:p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Direct technique </a:t>
            </a:r>
          </a:p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Indirect technique</a:t>
            </a:r>
          </a:p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Indirect-direct, results from the sequential application of these two forms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/>
          </p:cNvSpPr>
          <p:nvPr/>
        </p:nvSpPr>
        <p:spPr bwMode="auto">
          <a:xfrm>
            <a:off x="1476058" y="512128"/>
            <a:ext cx="5718175" cy="461962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EXTERNAL SURFACE FORM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500063" y="1214438"/>
            <a:ext cx="2220912" cy="400050"/>
          </a:xfrm>
          <a:prstGeom prst="rect">
            <a:avLst/>
          </a:prstGeom>
          <a:gradFill rotWithShape="1">
            <a:gsLst>
              <a:gs pos="0">
                <a:srgbClr val="A0A000"/>
              </a:gs>
              <a:gs pos="50000">
                <a:srgbClr val="E6E600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 b="1">
                <a:latin typeface="Times New Roman" panose="02020503050405090304" pitchFamily="18" charset="0"/>
                <a:cs typeface="Times New Roman" panose="02020503050405090304" pitchFamily="18" charset="0"/>
              </a:rPr>
              <a:t>CUSTOM  MADE</a:t>
            </a:r>
          </a:p>
        </p:txBody>
      </p:sp>
      <p:sp>
        <p:nvSpPr>
          <p:cNvPr id="38916" name="Rectangle 3"/>
          <p:cNvSpPr>
            <a:spLocks noChangeArrowheads="1"/>
          </p:cNvSpPr>
          <p:nvPr/>
        </p:nvSpPr>
        <p:spPr bwMode="auto">
          <a:xfrm>
            <a:off x="500063" y="1857375"/>
            <a:ext cx="8143875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162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A custom ESF is a negative reproduction of either the patient's teeth before preparation or a modified diagnostic cast. </a:t>
            </a:r>
          </a:p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It may be obtained directly with any impression material.</a:t>
            </a:r>
          </a:p>
        </p:txBody>
      </p:sp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/>
          <a:srcRect l="13726" t="68360" r="63214" b="6250"/>
          <a:stretch>
            <a:fillRect/>
          </a:stretch>
        </p:blipFill>
        <p:spPr bwMode="auto">
          <a:xfrm>
            <a:off x="857250" y="3714750"/>
            <a:ext cx="3000375" cy="1857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/>
          <a:srcRect l="38434" t="68360" r="39604" b="6250"/>
          <a:stretch>
            <a:fillRect/>
          </a:stretch>
        </p:blipFill>
        <p:spPr bwMode="auto">
          <a:xfrm>
            <a:off x="5357813" y="3786188"/>
            <a:ext cx="2857500" cy="1857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ChangeArrowheads="1"/>
          </p:cNvSpPr>
          <p:nvPr/>
        </p:nvSpPr>
        <p:spPr bwMode="auto">
          <a:xfrm>
            <a:off x="1244600" y="571500"/>
            <a:ext cx="6986905" cy="119888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162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Moldable putty materials are popular because they can be used without a tray and can be easily trimmed to minimum size </a:t>
            </a:r>
          </a:p>
        </p:txBody>
      </p:sp>
      <p:pic>
        <p:nvPicPr>
          <p:cNvPr id="62466" name="Picture 2" descr="See the source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68420" y="1891030"/>
            <a:ext cx="2005965" cy="1346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9940" name="Rectangle 3"/>
          <p:cNvSpPr>
            <a:spLocks noChangeArrowheads="1"/>
          </p:cNvSpPr>
          <p:nvPr/>
        </p:nvSpPr>
        <p:spPr bwMode="auto">
          <a:xfrm>
            <a:off x="500063" y="3357563"/>
            <a:ext cx="8286750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162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A custom ESF can be produced from thermoplastic sheets, which are heated and adapted to a stone cast with vacuum or air pressure while the material is still pliable</a:t>
            </a:r>
          </a:p>
        </p:txBody>
      </p:sp>
      <p:pic>
        <p:nvPicPr>
          <p:cNvPr id="62467" name="Picture 3"/>
          <p:cNvPicPr>
            <a:picLocks noChangeAspect="1" noChangeArrowheads="1"/>
          </p:cNvPicPr>
          <p:nvPr/>
        </p:nvPicPr>
        <p:blipFill>
          <a:blip r:embed="rId3"/>
          <a:srcRect l="28001" t="55664" r="51135" b="20898"/>
          <a:stretch>
            <a:fillRect/>
          </a:stretch>
        </p:blipFill>
        <p:spPr bwMode="auto">
          <a:xfrm>
            <a:off x="3429000" y="4643438"/>
            <a:ext cx="2714625" cy="171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ChangeArrowheads="1"/>
          </p:cNvSpPr>
          <p:nvPr/>
        </p:nvSpPr>
        <p:spPr bwMode="auto">
          <a:xfrm>
            <a:off x="1850708" y="559435"/>
            <a:ext cx="4676775" cy="461963"/>
          </a:xfrm>
          <a:prstGeom prst="rect">
            <a:avLst/>
          </a:prstGeom>
          <a:gradFill rotWithShape="1">
            <a:gsLst>
              <a:gs pos="0">
                <a:srgbClr val="A0A000"/>
              </a:gs>
              <a:gs pos="50000">
                <a:srgbClr val="E6E600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Prefabricated</a:t>
            </a:r>
          </a:p>
        </p:txBody>
      </p:sp>
      <p:sp>
        <p:nvSpPr>
          <p:cNvPr id="40963" name="Rectangle 2"/>
          <p:cNvSpPr>
            <a:spLocks noChangeArrowheads="1"/>
          </p:cNvSpPr>
          <p:nvPr/>
        </p:nvSpPr>
        <p:spPr bwMode="auto">
          <a:xfrm>
            <a:off x="642938" y="1514475"/>
            <a:ext cx="8001000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They can be thought of as ESFs rather than as finished restorations and therefore must be lined with autopolymerizing resin</a:t>
            </a:r>
          </a:p>
        </p:txBody>
      </p:sp>
      <p:sp>
        <p:nvSpPr>
          <p:cNvPr id="40964" name="Rectangle 3"/>
          <p:cNvSpPr>
            <a:spLocks noChangeArrowheads="1"/>
          </p:cNvSpPr>
          <p:nvPr/>
        </p:nvSpPr>
        <p:spPr bwMode="auto">
          <a:xfrm>
            <a:off x="642938" y="3430588"/>
            <a:ext cx="8001000" cy="1570037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Materials from which preformed ESFs are made  include polycarbonate, cellulose acetate, aluminum, tin-silver, and nickel-chromium. These are available in a variety of tooth types and sizes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ChangeArrowheads="1"/>
          </p:cNvSpPr>
          <p:nvPr/>
        </p:nvSpPr>
        <p:spPr bwMode="auto">
          <a:xfrm>
            <a:off x="3406140" y="463233"/>
            <a:ext cx="2571750" cy="52387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Polycarbonate</a:t>
            </a:r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.</a:t>
            </a:r>
          </a:p>
        </p:txBody>
      </p:sp>
      <p:pic>
        <p:nvPicPr>
          <p:cNvPr id="63492" name="Picture 4" descr="See the source image"/>
          <p:cNvPicPr>
            <a:picLocks noChangeAspect="1" noChangeArrowheads="1"/>
          </p:cNvPicPr>
          <p:nvPr/>
        </p:nvPicPr>
        <p:blipFill>
          <a:blip r:embed="rId3"/>
          <a:srcRect r="17499" b="25233"/>
          <a:stretch>
            <a:fillRect/>
          </a:stretch>
        </p:blipFill>
        <p:spPr bwMode="auto">
          <a:xfrm>
            <a:off x="500063" y="1285875"/>
            <a:ext cx="3438525" cy="2500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3494" name="Picture 6" descr="See the source image"/>
          <p:cNvPicPr>
            <a:picLocks noChangeAspect="1" noChangeArrowheads="1"/>
          </p:cNvPicPr>
          <p:nvPr/>
        </p:nvPicPr>
        <p:blipFill>
          <a:blip r:embed="rId4"/>
          <a:srcRect l="15616" t="31500" r="13883" b="32500"/>
          <a:stretch>
            <a:fillRect/>
          </a:stretch>
        </p:blipFill>
        <p:spPr bwMode="auto">
          <a:xfrm>
            <a:off x="4643438" y="1366838"/>
            <a:ext cx="4038600" cy="20621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357188" y="4000500"/>
            <a:ext cx="8358187" cy="954088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Polycarbonate  has the most natural appearance of all the preformed materials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ChangeArrowheads="1"/>
          </p:cNvSpPr>
          <p:nvPr/>
        </p:nvSpPr>
        <p:spPr bwMode="auto">
          <a:xfrm>
            <a:off x="3107373" y="475298"/>
            <a:ext cx="2928937" cy="52387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Cellulose Acetate</a:t>
            </a:r>
          </a:p>
        </p:txBody>
      </p:sp>
      <p:pic>
        <p:nvPicPr>
          <p:cNvPr id="65538" name="Picture 2" descr="See the source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928934"/>
            <a:ext cx="4024341" cy="3018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012" name="Rectangle 3"/>
          <p:cNvSpPr>
            <a:spLocks noChangeArrowheads="1"/>
          </p:cNvSpPr>
          <p:nvPr/>
        </p:nvSpPr>
        <p:spPr bwMode="auto">
          <a:xfrm>
            <a:off x="500063" y="1214438"/>
            <a:ext cx="8143875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Cellulose acetate is a thin (02 to 0.3 mm) transparent material available in all tooth types and a range of sizes.Shades are entirely dependent on the autopolymerizing resin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ChangeArrowheads="1"/>
          </p:cNvSpPr>
          <p:nvPr/>
        </p:nvSpPr>
        <p:spPr bwMode="auto">
          <a:xfrm>
            <a:off x="2464435" y="679133"/>
            <a:ext cx="4214813" cy="5238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US" altLang="en-US" sz="2800" b="1" u="sng">
                <a:latin typeface="Times New Roman" panose="02020503050405090304" pitchFamily="18" charset="0"/>
                <a:cs typeface="Times New Roman" panose="02020503050405090304" pitchFamily="18" charset="0"/>
              </a:rPr>
              <a:t>Aluminum and Tin-silver</a:t>
            </a: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571500" y="1500188"/>
            <a:ext cx="7786688" cy="461962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Aluminum and tin-silver are suitable for posterior teeth.</a:t>
            </a:r>
          </a:p>
        </p:txBody>
      </p:sp>
      <p:pic>
        <p:nvPicPr>
          <p:cNvPr id="44036" name="Picture 6" descr="See the source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563" y="2071688"/>
            <a:ext cx="3698875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See the source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2482850"/>
            <a:ext cx="3643312" cy="27352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500063" y="1241425"/>
            <a:ext cx="8215312" cy="830263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Nickel-chromium shells are used primarily for children with extensively damaged primary teeth</a:t>
            </a:r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3330893" y="369253"/>
            <a:ext cx="3252787" cy="5842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panose="02020503050405090304" pitchFamily="18" charset="0"/>
                <a:cs typeface="Times New Roman" panose="02020503050405090304" pitchFamily="18" charset="0"/>
              </a:rPr>
              <a:t>Nickel-chromium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>
            <a:spLocks noChangeArrowheads="1"/>
          </p:cNvSpPr>
          <p:nvPr/>
        </p:nvSpPr>
        <p:spPr bwMode="auto">
          <a:xfrm>
            <a:off x="1842135" y="463868"/>
            <a:ext cx="5459413" cy="461962"/>
          </a:xfrm>
          <a:prstGeom prst="rect">
            <a:avLst/>
          </a:prstGeom>
          <a:gradFill rotWithShape="1">
            <a:gsLst>
              <a:gs pos="0">
                <a:srgbClr val="A0A000"/>
              </a:gs>
              <a:gs pos="50000">
                <a:srgbClr val="E6E600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TISSUE SURFACE FORM</a:t>
            </a: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642938" y="1285875"/>
            <a:ext cx="4995862" cy="461963"/>
          </a:xfrm>
          <a:prstGeom prst="rect">
            <a:avLst/>
          </a:prstGeom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Indirect Procedure.</a:t>
            </a: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 l="13726" t="49805" r="63214" b="22851"/>
          <a:stretch>
            <a:fillRect/>
          </a:stretch>
        </p:blipFill>
        <p:spPr bwMode="auto">
          <a:xfrm>
            <a:off x="714375" y="2000250"/>
            <a:ext cx="2892425" cy="19288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2"/>
          <a:srcRect l="39019" t="50000" r="39019" b="22656"/>
          <a:stretch>
            <a:fillRect/>
          </a:stretch>
        </p:blipFill>
        <p:spPr bwMode="auto">
          <a:xfrm>
            <a:off x="5643563" y="2000250"/>
            <a:ext cx="2857500" cy="20002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2"/>
          <a:srcRect l="64275" t="51953" r="13214" b="20703"/>
          <a:stretch>
            <a:fillRect/>
          </a:stretch>
        </p:blipFill>
        <p:spPr bwMode="auto">
          <a:xfrm>
            <a:off x="3143250" y="4357688"/>
            <a:ext cx="2786063" cy="19034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3071178" y="484188"/>
            <a:ext cx="3000375" cy="523875"/>
          </a:xfrm>
          <a:prstGeom prst="rect">
            <a:avLst/>
          </a:prstGeom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Direct  Procedure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/>
          <a:srcRect l="36237" t="12890" r="40703" b="58789"/>
          <a:stretch>
            <a:fillRect/>
          </a:stretch>
        </p:blipFill>
        <p:spPr bwMode="auto">
          <a:xfrm>
            <a:off x="1214414" y="1714488"/>
            <a:ext cx="2714644" cy="187439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71683" name="Picture 3"/>
          <p:cNvPicPr>
            <a:picLocks noChangeAspect="1" noChangeArrowheads="1"/>
          </p:cNvPicPr>
          <p:nvPr/>
        </p:nvPicPr>
        <p:blipFill>
          <a:blip r:embed="rId2"/>
          <a:srcRect l="12665" t="63672" r="64824" b="9961"/>
          <a:stretch>
            <a:fillRect/>
          </a:stretch>
        </p:blipFill>
        <p:spPr bwMode="auto">
          <a:xfrm>
            <a:off x="5251982" y="1714489"/>
            <a:ext cx="2820479" cy="18573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pic>
        <p:nvPicPr>
          <p:cNvPr id="71684" name="Picture 4"/>
          <p:cNvPicPr>
            <a:picLocks noChangeAspect="1" noChangeArrowheads="1"/>
          </p:cNvPicPr>
          <p:nvPr/>
        </p:nvPicPr>
        <p:blipFill>
          <a:blip r:embed="rId2"/>
          <a:srcRect l="60981" t="62695" r="14861" b="10938"/>
          <a:stretch>
            <a:fillRect/>
          </a:stretch>
        </p:blipFill>
        <p:spPr bwMode="auto">
          <a:xfrm>
            <a:off x="3143240" y="4143380"/>
            <a:ext cx="3143240" cy="19288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ChangeArrowheads="1"/>
          </p:cNvSpPr>
          <p:nvPr/>
        </p:nvSpPr>
        <p:spPr bwMode="auto">
          <a:xfrm>
            <a:off x="2332673" y="595630"/>
            <a:ext cx="4500562" cy="523875"/>
          </a:xfrm>
          <a:prstGeom prst="rect">
            <a:avLst/>
          </a:prstGeom>
          <a:gradFill rotWithShape="1">
            <a:gsLst>
              <a:gs pos="0">
                <a:srgbClr val="FFDE80"/>
              </a:gs>
              <a:gs pos="50000">
                <a:srgbClr val="FFE8B3"/>
              </a:gs>
              <a:gs pos="100000">
                <a:srgbClr val="FFF3D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Indirect-direct</a:t>
            </a:r>
            <a:r>
              <a:rPr lang="en-US" altLang="en-US" sz="2800"/>
              <a:t> </a:t>
            </a:r>
            <a:r>
              <a:rPr lang="en-US" altLang="en-US" sz="2800" b="1">
                <a:latin typeface="Times New Roman" panose="02020503050405090304" pitchFamily="18" charset="0"/>
                <a:cs typeface="Times New Roman" panose="02020503050405090304" pitchFamily="18" charset="0"/>
              </a:rPr>
              <a:t>Procedure</a:t>
            </a:r>
          </a:p>
        </p:txBody>
      </p:sp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642938" y="1357313"/>
            <a:ext cx="7858125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In this technique, the indirect component produces a "custom-made preformed ESF" similar to a preformed polycarbonate crown. </a:t>
            </a:r>
          </a:p>
        </p:txBody>
      </p:sp>
      <p:sp>
        <p:nvSpPr>
          <p:cNvPr id="48132" name="Rectangle 3"/>
          <p:cNvSpPr>
            <a:spLocks noChangeArrowheads="1"/>
          </p:cNvSpPr>
          <p:nvPr/>
        </p:nvSpPr>
        <p:spPr bwMode="auto">
          <a:xfrm>
            <a:off x="642938" y="2786063"/>
            <a:ext cx="7858125" cy="830262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162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Another method of creating the shell eliminates the need for an indirect TSF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6230" y="500380"/>
            <a:ext cx="6557645" cy="953135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PROVISIONAL RESTORATIVE MATERIALS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500" y="2598420"/>
            <a:ext cx="7500938" cy="304641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tint val="66000"/>
                  <a:satMod val="16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An ideal provisional material has the following characteristics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Convenient handling-adequate working time, easy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moldability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, rapid setting time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Biocompatibility-nontoxic,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nonallergenic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, </a:t>
            </a:r>
            <a:r>
              <a:rPr lang="en-US" sz="24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nonexothermic</a:t>
            </a: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• Dimensional stability during solidification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Ease of contouring and polishing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Adequate strength and abrasion resistance</a:t>
            </a:r>
          </a:p>
        </p:txBody>
      </p:sp>
      <p:sp>
        <p:nvSpPr>
          <p:cNvPr id="49156" name="Rectangle 3"/>
          <p:cNvSpPr>
            <a:spLocks noChangeArrowheads="1"/>
          </p:cNvSpPr>
          <p:nvPr/>
        </p:nvSpPr>
        <p:spPr bwMode="auto">
          <a:xfrm>
            <a:off x="571500" y="1703070"/>
            <a:ext cx="5812155" cy="645160"/>
          </a:xfrm>
          <a:prstGeom prst="rect">
            <a:avLst/>
          </a:prstGeom>
          <a:gradFill rotWithShape="1">
            <a:gsLst>
              <a:gs pos="0">
                <a:srgbClr val="8FDEA0"/>
              </a:gs>
              <a:gs pos="50000">
                <a:srgbClr val="BCE9C5"/>
              </a:gs>
              <a:gs pos="100000">
                <a:srgbClr val="DFF3E3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3600">
                <a:latin typeface="Times New Roman" panose="02020503050405090304" pitchFamily="18" charset="0"/>
                <a:cs typeface="Times New Roman" panose="02020503050405090304" pitchFamily="18" charset="0"/>
              </a:rPr>
              <a:t>Ideal Properties</a:t>
            </a:r>
            <a:endParaRPr lang="en-US" altLang="en-US" sz="360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500" y="1465263"/>
            <a:ext cx="7572375" cy="267811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tint val="66000"/>
                  <a:satMod val="160000"/>
                </a:schemeClr>
              </a:gs>
              <a:gs pos="50000">
                <a:schemeClr val="accent6">
                  <a:lumMod val="50000"/>
                  <a:tint val="44500"/>
                  <a:satMod val="160000"/>
                </a:schemeClr>
              </a:gs>
              <a:gs pos="100000">
                <a:schemeClr val="accent6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Good appearance-translucent, color controllable, color stable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Good patient acceptance-nonirritating, odorless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Ease of adding to or repairing </a:t>
            </a:r>
          </a:p>
          <a:p>
            <a:pPr algn="just">
              <a:buFont typeface="Arial" panose="020B0604020202090204" pitchFamily="34" charset="0"/>
              <a:buChar char="•"/>
              <a:defRPr/>
            </a:pP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Chemical compatibility with provisional </a:t>
            </a:r>
            <a:r>
              <a:rPr lang="en-US" sz="28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luting</a:t>
            </a:r>
            <a:r>
              <a:rPr lang="en-US" sz="28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agents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98600" y="571500"/>
            <a:ext cx="5553075" cy="5238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  <a:tint val="66000"/>
                  <a:satMod val="160000"/>
                </a:schemeClr>
              </a:gs>
              <a:gs pos="50000">
                <a:schemeClr val="accent1">
                  <a:lumMod val="50000"/>
                  <a:tint val="44500"/>
                  <a:satMod val="160000"/>
                </a:schemeClr>
              </a:gs>
              <a:gs pos="100000">
                <a:schemeClr val="accent1">
                  <a:lumMod val="50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503050405090304" pitchFamily="18" charset="0"/>
                <a:cs typeface="Times New Roman" panose="02020503050405090304" pitchFamily="18" charset="0"/>
              </a:rPr>
              <a:t>Currently Available Materials</a:t>
            </a:r>
          </a:p>
        </p:txBody>
      </p:sp>
      <p:sp>
        <p:nvSpPr>
          <p:cNvPr id="51203" name="Rectangle 2"/>
          <p:cNvSpPr>
            <a:spLocks noChangeArrowheads="1"/>
          </p:cNvSpPr>
          <p:nvPr/>
        </p:nvSpPr>
        <p:spPr bwMode="auto">
          <a:xfrm>
            <a:off x="642938" y="1357313"/>
            <a:ext cx="6929437" cy="461962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The materials can be divided into four resin groups</a:t>
            </a:r>
          </a:p>
        </p:txBody>
      </p:sp>
      <p:sp>
        <p:nvSpPr>
          <p:cNvPr id="51204" name="Rectangle 3"/>
          <p:cNvSpPr>
            <a:spLocks noChangeArrowheads="1"/>
          </p:cNvSpPr>
          <p:nvPr/>
        </p:nvSpPr>
        <p:spPr bwMode="auto">
          <a:xfrm>
            <a:off x="714375" y="2143125"/>
            <a:ext cx="4572000" cy="2678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>
              <a:buFont typeface="Arial" panose="020B0604020202090204" pitchFamily="34" charset="0"/>
              <a:buAutoNum type="arabicPeriod"/>
            </a:pPr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Poly(methyl methacrylate) </a:t>
            </a:r>
          </a:p>
          <a:p>
            <a:pPr eaLnBrk="1" hangingPunct="1">
              <a:buFont typeface="Arial" panose="020B0604020202090204" pitchFamily="34" charset="0"/>
              <a:buAutoNum type="arabicPeriod"/>
            </a:pPr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Poly(R' methacrylate) </a:t>
            </a:r>
          </a:p>
          <a:p>
            <a:pPr eaLnBrk="1" hangingPunct="1">
              <a:buFont typeface="Arial" panose="020B0604020202090204" pitchFamily="34" charset="0"/>
              <a:buAutoNum type="arabicPeriod"/>
            </a:pPr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Microfilled composite </a:t>
            </a:r>
          </a:p>
          <a:p>
            <a:pPr eaLnBrk="1" hangingPunct="1">
              <a:buFont typeface="Arial" panose="020B0604020202090204" pitchFamily="34" charset="0"/>
              <a:buAutoNum type="arabicPeriod"/>
            </a:pPr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Light-cured </a:t>
            </a:r>
          </a:p>
          <a:p>
            <a:pPr eaLnBrk="1" hangingPunct="1">
              <a:buFont typeface="Arial" panose="020B0604020202090204" pitchFamily="34" charset="0"/>
              <a:buAutoNum type="arabicPeriod"/>
            </a:pPr>
            <a:endParaRPr lang="en-US" altLang="en-US" sz="2400" b="1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eaLnBrk="1" hangingPunct="1">
              <a:buFont typeface="Arial" panose="020B0604020202090204" pitchFamily="34" charset="0"/>
              <a:buAutoNum type="arabicPeriod"/>
            </a:pPr>
            <a:endParaRPr lang="en-US" altLang="en-US" sz="2400" b="1">
              <a:latin typeface="Times New Roman" panose="02020503050405090304" pitchFamily="18" charset="0"/>
              <a:cs typeface="Times New Roman" panose="02020503050405090304" pitchFamily="18" charset="0"/>
            </a:endParaRPr>
          </a:p>
          <a:p>
            <a:pPr eaLnBrk="1" hangingPunct="1">
              <a:buFont typeface="Arial" panose="020B0604020202090204" pitchFamily="34" charset="0"/>
              <a:buAutoNum type="arabicPeriod"/>
            </a:pPr>
            <a:endParaRPr lang="en-US" altLang="en-US" sz="2400" b="1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  <p:pic>
        <p:nvPicPr>
          <p:cNvPr id="73730" name="Picture 2" descr="See the source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72250" y="2000250"/>
            <a:ext cx="1714500" cy="1714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06" name="Picture 5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000500"/>
            <a:ext cx="1814512" cy="181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5" name="Picture 7" descr="See the source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4143380"/>
            <a:ext cx="1928826" cy="19288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3737" name="Picture 9" descr="See the source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3" y="4286250"/>
            <a:ext cx="2530475" cy="1685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ChangeArrowheads="1"/>
          </p:cNvSpPr>
          <p:nvPr/>
        </p:nvSpPr>
        <p:spPr bwMode="auto">
          <a:xfrm>
            <a:off x="3285808" y="353695"/>
            <a:ext cx="4714875" cy="4619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 </a:t>
            </a: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535623" y="1276033"/>
            <a:ext cx="807243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These materials shrink during polymerization, which causes marginal discrepancy</a:t>
            </a:r>
          </a:p>
        </p:txBody>
      </p:sp>
      <p:pic>
        <p:nvPicPr>
          <p:cNvPr id="72707" name="Picture 3"/>
          <p:cNvPicPr>
            <a:picLocks noChangeAspect="1" noChangeArrowheads="1"/>
          </p:cNvPicPr>
          <p:nvPr/>
        </p:nvPicPr>
        <p:blipFill>
          <a:blip r:embed="rId2"/>
          <a:srcRect l="46669" t="39062" r="33565" b="23828"/>
          <a:stretch>
            <a:fillRect/>
          </a:stretch>
        </p:blipFill>
        <p:spPr bwMode="auto">
          <a:xfrm>
            <a:off x="3286125" y="2491740"/>
            <a:ext cx="2571750" cy="27146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ChangeArrowheads="1"/>
          </p:cNvSpPr>
          <p:nvPr/>
        </p:nvSpPr>
        <p:spPr bwMode="auto">
          <a:xfrm>
            <a:off x="2707005" y="403860"/>
            <a:ext cx="4000500" cy="461963"/>
          </a:xfrm>
          <a:prstGeom prst="rect">
            <a:avLst/>
          </a:prstGeom>
          <a:gradFill rotWithShape="1">
            <a:gsLst>
              <a:gs pos="0">
                <a:srgbClr val="A07400"/>
              </a:gs>
              <a:gs pos="50000">
                <a:srgbClr val="E6A900"/>
              </a:gs>
              <a:gs pos="100000">
                <a:srgbClr val="FFCA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 b="1">
                <a:latin typeface="Times New Roman" panose="02020503050405090304" pitchFamily="18" charset="0"/>
                <a:cs typeface="Times New Roman" panose="02020503050405090304" pitchFamily="18" charset="0"/>
              </a:rPr>
              <a:t>MATERIALS SCIENCE</a:t>
            </a:r>
          </a:p>
        </p:txBody>
      </p:sp>
      <p:sp>
        <p:nvSpPr>
          <p:cNvPr id="3" name="Rectangle 2"/>
          <p:cNvSpPr/>
          <p:nvPr/>
        </p:nvSpPr>
        <p:spPr>
          <a:xfrm>
            <a:off x="571472" y="1285860"/>
            <a:ext cx="3071834" cy="461665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William M. Johnston</a:t>
            </a:r>
          </a:p>
        </p:txBody>
      </p:sp>
      <p:sp>
        <p:nvSpPr>
          <p:cNvPr id="53254" name="Rectangle 3"/>
          <p:cNvSpPr>
            <a:spLocks noChangeArrowheads="1"/>
          </p:cNvSpPr>
          <p:nvPr/>
        </p:nvSpPr>
        <p:spPr bwMode="auto">
          <a:xfrm>
            <a:off x="571500" y="2000250"/>
            <a:ext cx="7786688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The material used for fabrication of a provisional restoration consists of pigments, monomers, filler, and an initiator, which combine to form an esthetic restorative substance</a:t>
            </a:r>
          </a:p>
        </p:txBody>
      </p:sp>
      <p:sp>
        <p:nvSpPr>
          <p:cNvPr id="53255" name="Rectangle 4"/>
          <p:cNvSpPr>
            <a:spLocks noChangeArrowheads="1"/>
          </p:cNvSpPr>
          <p:nvPr/>
        </p:nvSpPr>
        <p:spPr bwMode="auto">
          <a:xfrm>
            <a:off x="571500" y="3429000"/>
            <a:ext cx="7786688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The pigments are incorporated by the manufacturer, so the set material will resemble a natural tooth structure as much as possible, with a variety of shades available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 noChangeArrowheads="1"/>
          </p:cNvSpPr>
          <p:nvPr/>
        </p:nvSpPr>
        <p:spPr bwMode="auto">
          <a:xfrm>
            <a:off x="642303" y="1706245"/>
            <a:ext cx="7858125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Most commonly used monomers are methyl methacrylate, ethyl methacrylate, isobutyl methacrylate, bis-GMA, and urethane dimethacrylate.</a:t>
            </a:r>
          </a:p>
        </p:txBody>
      </p:sp>
      <p:sp>
        <p:nvSpPr>
          <p:cNvPr id="54275" name="Rectangle 2"/>
          <p:cNvSpPr>
            <a:spLocks noChangeArrowheads="1"/>
          </p:cNvSpPr>
          <p:nvPr/>
        </p:nvSpPr>
        <p:spPr bwMode="auto">
          <a:xfrm>
            <a:off x="642938" y="3614103"/>
            <a:ext cx="7858125" cy="1570037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>
              <a:buFont typeface="Arial" panose="020B0604020202090204" pitchFamily="34" charset="0"/>
              <a:buChar char="•"/>
            </a:pPr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The monomer's ability to convert to a polymer allows the material (after it has been formed as desired) to set into a solid that is durable enough to withstand the oral environment for the necessary interim period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>
            <a:spLocks noChangeArrowheads="1"/>
          </p:cNvSpPr>
          <p:nvPr/>
        </p:nvSpPr>
        <p:spPr bwMode="auto">
          <a:xfrm>
            <a:off x="2714625" y="426403"/>
            <a:ext cx="3714750" cy="708025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4000" b="1">
                <a:solidFill>
                  <a:schemeClr val="bg1"/>
                </a:solidFill>
                <a:latin typeface="Times New Roman" panose="02020503050405090304" pitchFamily="18" charset="0"/>
                <a:cs typeface="Times New Roman" panose="02020503050405090304" pitchFamily="18" charset="0"/>
              </a:rPr>
              <a:t>PROCEDURES</a:t>
            </a:r>
          </a:p>
        </p:txBody>
      </p:sp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571500" y="1500188"/>
            <a:ext cx="7643813" cy="12001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81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As a rule of thumb</a:t>
            </a:r>
          </a:p>
          <a:p>
            <a:pPr algn="just"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“The time taken to temporise a tooth should be similar to the time taken to prepare it.” </a:t>
            </a:r>
          </a:p>
        </p:txBody>
      </p:sp>
      <p:pic>
        <p:nvPicPr>
          <p:cNvPr id="55300" name="Picture 2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598863"/>
            <a:ext cx="4429125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7858125" y="5168900"/>
            <a:ext cx="142875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endParaRPr lang="en-US" altLang="en-US" sz="2400">
              <a:latin typeface="Times New Roman" panose="02020503050405090304" pitchFamily="18" charset="0"/>
              <a:cs typeface="Times New Roman" panose="02020503050405090304" pitchFamily="18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>
            <a:spLocks noChangeArrowheads="1"/>
          </p:cNvSpPr>
          <p:nvPr/>
        </p:nvSpPr>
        <p:spPr bwMode="auto">
          <a:xfrm>
            <a:off x="1214438" y="403860"/>
            <a:ext cx="6715125" cy="523875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135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Overimpression-fabricated provisional crown</a:t>
            </a: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/>
          <a:srcRect l="35688" t="28320" r="37408" b="43359"/>
          <a:stretch>
            <a:fillRect/>
          </a:stretch>
        </p:blipFill>
        <p:spPr bwMode="auto">
          <a:xfrm>
            <a:off x="642938" y="1357313"/>
            <a:ext cx="3500437" cy="2071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571500" y="3721100"/>
            <a:ext cx="3643313" cy="708025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75000"/>
                  <a:tint val="66000"/>
                  <a:satMod val="160000"/>
                </a:schemeClr>
              </a:gs>
              <a:gs pos="50000">
                <a:schemeClr val="accent2">
                  <a:lumMod val="75000"/>
                  <a:tint val="44500"/>
                  <a:satMod val="160000"/>
                </a:schemeClr>
              </a:gs>
              <a:gs pos="100000">
                <a:schemeClr val="accent2">
                  <a:lumMod val="75000"/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 err="1">
                <a:latin typeface="Times New Roman" panose="02020503050405090304" pitchFamily="18" charset="0"/>
                <a:cs typeface="Times New Roman" panose="02020503050405090304" pitchFamily="18" charset="0"/>
              </a:rPr>
              <a:t>Overimpression</a:t>
            </a:r>
            <a:r>
              <a:rPr lang="en-US" sz="2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 is made from the diagnostic cast</a:t>
            </a:r>
          </a:p>
        </p:txBody>
      </p:sp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3"/>
          <a:srcRect l="36274" t="35351" r="37372" b="35352"/>
          <a:stretch>
            <a:fillRect/>
          </a:stretch>
        </p:blipFill>
        <p:spPr bwMode="auto">
          <a:xfrm>
            <a:off x="5072063" y="1285875"/>
            <a:ext cx="3429000" cy="2143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6326" name="Rectangle 5"/>
          <p:cNvSpPr>
            <a:spLocks noChangeArrowheads="1"/>
          </p:cNvSpPr>
          <p:nvPr/>
        </p:nvSpPr>
        <p:spPr bwMode="auto">
          <a:xfrm>
            <a:off x="5000625" y="3721100"/>
            <a:ext cx="3714750" cy="708025"/>
          </a:xfrm>
          <a:prstGeom prst="rect">
            <a:avLst/>
          </a:prstGeom>
          <a:gradFill rotWithShape="1">
            <a:gsLst>
              <a:gs pos="0">
                <a:srgbClr val="999CB1"/>
              </a:gs>
              <a:gs pos="50000">
                <a:srgbClr val="C2C4CF"/>
              </a:gs>
              <a:gs pos="100000">
                <a:srgbClr val="E2E2E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Thin edges in the gingival areas of the overimpression are cut away.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 l="36237" t="22461" r="37408" b="51172"/>
          <a:stretch>
            <a:fillRect/>
          </a:stretch>
        </p:blipFill>
        <p:spPr bwMode="auto">
          <a:xfrm>
            <a:off x="1056005" y="835025"/>
            <a:ext cx="3087370" cy="1736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714375" y="2786063"/>
            <a:ext cx="3429000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An alginate impression is made of the prepared tooth.</a:t>
            </a:r>
          </a:p>
        </p:txBody>
      </p:sp>
      <p:pic>
        <p:nvPicPr>
          <p:cNvPr id="83972" name="Picture 4"/>
          <p:cNvPicPr>
            <a:picLocks noChangeAspect="1" noChangeArrowheads="1"/>
          </p:cNvPicPr>
          <p:nvPr/>
        </p:nvPicPr>
        <p:blipFill>
          <a:blip r:embed="rId3"/>
          <a:srcRect l="36274" t="53906" r="37372" b="17773"/>
          <a:stretch>
            <a:fillRect/>
          </a:stretch>
        </p:blipFill>
        <p:spPr bwMode="auto">
          <a:xfrm>
            <a:off x="5363210" y="814705"/>
            <a:ext cx="2908935" cy="17570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7349" name="Rectangle 5"/>
          <p:cNvSpPr>
            <a:spLocks noChangeArrowheads="1"/>
          </p:cNvSpPr>
          <p:nvPr/>
        </p:nvSpPr>
        <p:spPr bwMode="auto">
          <a:xfrm>
            <a:off x="5187950" y="2786063"/>
            <a:ext cx="3313113" cy="369887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Properly trimmed plaster cast. </a:t>
            </a:r>
          </a:p>
        </p:txBody>
      </p:sp>
      <p:pic>
        <p:nvPicPr>
          <p:cNvPr id="83973" name="Picture 5"/>
          <p:cNvPicPr>
            <a:picLocks noChangeAspect="1" noChangeArrowheads="1"/>
          </p:cNvPicPr>
          <p:nvPr/>
        </p:nvPicPr>
        <p:blipFill>
          <a:blip r:embed="rId4"/>
          <a:srcRect l="36274" t="46166" r="37779" b="26562"/>
          <a:stretch>
            <a:fillRect/>
          </a:stretch>
        </p:blipFill>
        <p:spPr bwMode="auto">
          <a:xfrm>
            <a:off x="3214688" y="3786188"/>
            <a:ext cx="3143250" cy="1857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1714500" y="5786438"/>
            <a:ext cx="6072188" cy="40005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81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The cast is tried in the overimpression before proceeding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/>
          <a:srcRect l="37885" t="23437" r="38506" b="53125"/>
          <a:stretch>
            <a:fillRect/>
          </a:stretch>
        </p:blipFill>
        <p:spPr bwMode="auto">
          <a:xfrm>
            <a:off x="956945" y="979170"/>
            <a:ext cx="2870835" cy="16643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2"/>
          <a:srcRect l="37372" t="58789" r="38470" b="14844"/>
          <a:stretch>
            <a:fillRect/>
          </a:stretch>
        </p:blipFill>
        <p:spPr bwMode="auto">
          <a:xfrm>
            <a:off x="5219700" y="777875"/>
            <a:ext cx="2924175" cy="1793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8372" name="Rectangle 3"/>
          <p:cNvSpPr>
            <a:spLocks noChangeArrowheads="1"/>
          </p:cNvSpPr>
          <p:nvPr/>
        </p:nvSpPr>
        <p:spPr bwMode="auto">
          <a:xfrm>
            <a:off x="500063" y="2857500"/>
            <a:ext cx="3357562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Separating medium is painted on the plaster cast.</a:t>
            </a:r>
          </a:p>
        </p:txBody>
      </p:sp>
      <p:sp>
        <p:nvSpPr>
          <p:cNvPr id="58373" name="Rectangle 4"/>
          <p:cNvSpPr>
            <a:spLocks noChangeArrowheads="1"/>
          </p:cNvSpPr>
          <p:nvPr/>
        </p:nvSpPr>
        <p:spPr bwMode="auto">
          <a:xfrm>
            <a:off x="4929188" y="2844800"/>
            <a:ext cx="3643312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Acrylic resin is mixed in a dappen dish</a:t>
            </a:r>
          </a:p>
        </p:txBody>
      </p:sp>
      <p:pic>
        <p:nvPicPr>
          <p:cNvPr id="84996" name="Picture 4"/>
          <p:cNvPicPr>
            <a:picLocks noChangeAspect="1" noChangeArrowheads="1"/>
          </p:cNvPicPr>
          <p:nvPr/>
        </p:nvPicPr>
        <p:blipFill>
          <a:blip r:embed="rId3"/>
          <a:srcRect l="39568" t="22656" r="41215" b="56836"/>
          <a:stretch>
            <a:fillRect/>
          </a:stretch>
        </p:blipFill>
        <p:spPr bwMode="auto">
          <a:xfrm>
            <a:off x="3071813" y="3929063"/>
            <a:ext cx="2928937" cy="17573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8375" name="Rectangle 6"/>
          <p:cNvSpPr>
            <a:spLocks noChangeArrowheads="1"/>
          </p:cNvSpPr>
          <p:nvPr/>
        </p:nvSpPr>
        <p:spPr bwMode="auto">
          <a:xfrm>
            <a:off x="2408238" y="5845175"/>
            <a:ext cx="4343400" cy="40005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Resin is placed into the overimpression. 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/>
          <a:srcRect l="39531" t="26367" r="41252" b="53125"/>
          <a:stretch>
            <a:fillRect/>
          </a:stretch>
        </p:blipFill>
        <p:spPr bwMode="auto">
          <a:xfrm>
            <a:off x="933450" y="774700"/>
            <a:ext cx="2281555" cy="1368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9395" name="Rectangle 2"/>
          <p:cNvSpPr>
            <a:spLocks noChangeArrowheads="1"/>
          </p:cNvSpPr>
          <p:nvPr/>
        </p:nvSpPr>
        <p:spPr bwMode="auto">
          <a:xfrm>
            <a:off x="642938" y="2357438"/>
            <a:ext cx="2786062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The cast is held in place with a rubber band. </a:t>
            </a:r>
          </a:p>
        </p:txBody>
      </p:sp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3"/>
          <a:srcRect l="39568" t="30469" r="40666" b="50000"/>
          <a:stretch>
            <a:fillRect/>
          </a:stretch>
        </p:blipFill>
        <p:spPr bwMode="auto">
          <a:xfrm>
            <a:off x="5586730" y="645795"/>
            <a:ext cx="2566670" cy="14262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9397" name="Rectangle 4"/>
          <p:cNvSpPr>
            <a:spLocks noChangeArrowheads="1"/>
          </p:cNvSpPr>
          <p:nvPr/>
        </p:nvSpPr>
        <p:spPr bwMode="auto">
          <a:xfrm>
            <a:off x="5429250" y="2286000"/>
            <a:ext cx="3143250" cy="101600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algn="just"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The cast can be broken to remove the provisional restoration. </a:t>
            </a:r>
          </a:p>
        </p:txBody>
      </p:sp>
      <p:pic>
        <p:nvPicPr>
          <p:cNvPr id="86021" name="Picture 5"/>
          <p:cNvPicPr>
            <a:picLocks noChangeAspect="1" noChangeArrowheads="1"/>
          </p:cNvPicPr>
          <p:nvPr/>
        </p:nvPicPr>
        <p:blipFill>
          <a:blip r:embed="rId4"/>
          <a:srcRect l="40117" t="16797" r="41764" b="64648"/>
          <a:stretch>
            <a:fillRect/>
          </a:stretch>
        </p:blipFill>
        <p:spPr bwMode="auto">
          <a:xfrm>
            <a:off x="733425" y="3571875"/>
            <a:ext cx="2481263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6022" name="Picture 6"/>
          <p:cNvPicPr>
            <a:picLocks noChangeAspect="1" noChangeArrowheads="1"/>
          </p:cNvPicPr>
          <p:nvPr/>
        </p:nvPicPr>
        <p:blipFill>
          <a:blip r:embed="rId4"/>
          <a:srcRect l="40666" t="43945" r="42313" b="36523"/>
          <a:stretch>
            <a:fillRect/>
          </a:stretch>
        </p:blipFill>
        <p:spPr bwMode="auto">
          <a:xfrm>
            <a:off x="5786438" y="3571875"/>
            <a:ext cx="2571750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642938" y="5214938"/>
            <a:ext cx="2643187" cy="646112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Times New Roman" panose="02020503050405090304" pitchFamily="18" charset="0"/>
                <a:cs typeface="Times New Roman" panose="02020503050405090304" pitchFamily="18" charset="0"/>
              </a:rPr>
              <a:t>Resin flash is ground off with a carborundum disk.</a:t>
            </a:r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6000750" y="5143500"/>
            <a:ext cx="2500313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Smoothed with a sandpaper disk.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/>
          <a:srcRect l="40630" t="52735" r="42898" b="31640"/>
          <a:stretch>
            <a:fillRect/>
          </a:stretch>
        </p:blipFill>
        <p:spPr bwMode="auto">
          <a:xfrm>
            <a:off x="5527675" y="3000375"/>
            <a:ext cx="2544763" cy="1357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41654" t="28190" r="41874" b="56185"/>
          <a:stretch>
            <a:fillRect/>
          </a:stretch>
        </p:blipFill>
        <p:spPr bwMode="auto">
          <a:xfrm>
            <a:off x="785813" y="3071813"/>
            <a:ext cx="2679700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 l="40666" t="71484" r="42313" b="14844"/>
          <a:stretch>
            <a:fillRect/>
          </a:stretch>
        </p:blipFill>
        <p:spPr bwMode="auto">
          <a:xfrm>
            <a:off x="3214688" y="428625"/>
            <a:ext cx="2357437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0421" name="Rectangle 4"/>
          <p:cNvSpPr>
            <a:spLocks noChangeArrowheads="1"/>
          </p:cNvSpPr>
          <p:nvPr/>
        </p:nvSpPr>
        <p:spPr bwMode="auto">
          <a:xfrm>
            <a:off x="3143250" y="2214563"/>
            <a:ext cx="2536825" cy="400050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Checked in the mouth</a:t>
            </a:r>
          </a:p>
        </p:txBody>
      </p:sp>
      <p:sp>
        <p:nvSpPr>
          <p:cNvPr id="60422" name="Rectangle 5"/>
          <p:cNvSpPr>
            <a:spLocks noChangeArrowheads="1"/>
          </p:cNvSpPr>
          <p:nvPr/>
        </p:nvSpPr>
        <p:spPr bwMode="auto">
          <a:xfrm>
            <a:off x="452438" y="4721225"/>
            <a:ext cx="3262312" cy="708025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Occlusion is adjusted outside the mouth</a:t>
            </a:r>
          </a:p>
        </p:txBody>
      </p:sp>
      <p:sp>
        <p:nvSpPr>
          <p:cNvPr id="60423" name="Rectangle 6"/>
          <p:cNvSpPr>
            <a:spLocks noChangeArrowheads="1"/>
          </p:cNvSpPr>
          <p:nvPr/>
        </p:nvSpPr>
        <p:spPr bwMode="auto">
          <a:xfrm>
            <a:off x="5214938" y="4643438"/>
            <a:ext cx="3286125" cy="646112"/>
          </a:xfrm>
          <a:prstGeom prst="rect">
            <a:avLst/>
          </a:prstGeom>
          <a:gradFill rotWithShape="1">
            <a:gsLst>
              <a:gs pos="0">
                <a:srgbClr val="8CADEA"/>
              </a:gs>
              <a:gs pos="50000">
                <a:srgbClr val="BACCF0"/>
              </a:gs>
              <a:gs pos="100000">
                <a:srgbClr val="DEE6F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Times New Roman" panose="02020503050405090304" pitchFamily="18" charset="0"/>
                <a:cs typeface="Times New Roman" panose="02020503050405090304" pitchFamily="18" charset="0"/>
              </a:rPr>
              <a:t>The restoration is polished with pumice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 noChangeArrowheads="1"/>
          </p:cNvSpPr>
          <p:nvPr/>
        </p:nvSpPr>
        <p:spPr bwMode="auto">
          <a:xfrm>
            <a:off x="1492885" y="207645"/>
            <a:ext cx="6670675" cy="953135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anose="02020503050405090304" pitchFamily="18" charset="0"/>
                <a:cs typeface="Times New Roman" panose="02020503050405090304" pitchFamily="18" charset="0"/>
              </a:rPr>
              <a:t>Template-fabricated provisional fixed partial denture</a:t>
            </a:r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/>
          <a:srcRect l="41179" t="41016" r="41800" b="42383"/>
          <a:stretch>
            <a:fillRect/>
          </a:stretch>
        </p:blipFill>
        <p:spPr bwMode="auto">
          <a:xfrm>
            <a:off x="1214438" y="1285875"/>
            <a:ext cx="2214562" cy="12144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8067" name="Picture 3"/>
          <p:cNvPicPr>
            <a:picLocks noChangeAspect="1" noChangeArrowheads="1"/>
          </p:cNvPicPr>
          <p:nvPr/>
        </p:nvPicPr>
        <p:blipFill>
          <a:blip r:embed="rId3"/>
          <a:srcRect l="40666" t="73438" r="41764" b="8008"/>
          <a:stretch>
            <a:fillRect/>
          </a:stretch>
        </p:blipFill>
        <p:spPr bwMode="auto">
          <a:xfrm>
            <a:off x="5429250" y="3929063"/>
            <a:ext cx="2286000" cy="1357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8068" name="Picture 4"/>
          <p:cNvPicPr>
            <a:picLocks noChangeAspect="1" noChangeArrowheads="1"/>
          </p:cNvPicPr>
          <p:nvPr/>
        </p:nvPicPr>
        <p:blipFill>
          <a:blip r:embed="rId3"/>
          <a:srcRect l="40666" t="45118" r="42313" b="37304"/>
          <a:stretch>
            <a:fillRect/>
          </a:stretch>
        </p:blipFill>
        <p:spPr bwMode="auto">
          <a:xfrm>
            <a:off x="1214438" y="3929063"/>
            <a:ext cx="2214562" cy="1285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8069" name="Picture 5"/>
          <p:cNvPicPr>
            <a:picLocks noChangeAspect="1" noChangeArrowheads="1"/>
          </p:cNvPicPr>
          <p:nvPr/>
        </p:nvPicPr>
        <p:blipFill>
          <a:blip r:embed="rId3"/>
          <a:srcRect l="40666" t="18751" r="42862" b="63672"/>
          <a:stretch>
            <a:fillRect/>
          </a:stretch>
        </p:blipFill>
        <p:spPr bwMode="auto">
          <a:xfrm>
            <a:off x="5500688" y="1285875"/>
            <a:ext cx="2143125" cy="12858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1447" name="Rectangle 6"/>
          <p:cNvSpPr>
            <a:spLocks noChangeArrowheads="1"/>
          </p:cNvSpPr>
          <p:nvPr/>
        </p:nvSpPr>
        <p:spPr bwMode="auto">
          <a:xfrm>
            <a:off x="785813" y="2643188"/>
            <a:ext cx="3000375" cy="708025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A denture tooth is placed in the edentulous space </a:t>
            </a:r>
          </a:p>
        </p:txBody>
      </p:sp>
      <p:sp>
        <p:nvSpPr>
          <p:cNvPr id="61448" name="Rectangle 7"/>
          <p:cNvSpPr>
            <a:spLocks noChangeArrowheads="1"/>
          </p:cNvSpPr>
          <p:nvPr/>
        </p:nvSpPr>
        <p:spPr bwMode="auto">
          <a:xfrm>
            <a:off x="5080000" y="2714625"/>
            <a:ext cx="3011488" cy="369888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>
                <a:latin typeface="Times New Roman" panose="02020503050405090304" pitchFamily="18" charset="0"/>
                <a:cs typeface="Times New Roman" panose="02020503050405090304" pitchFamily="18" charset="0"/>
              </a:rPr>
              <a:t>Rope</a:t>
            </a:r>
            <a:r>
              <a:rPr lang="en-US" altLang="en-US"/>
              <a:t> of Mor-Tight is placed</a:t>
            </a:r>
          </a:p>
        </p:txBody>
      </p:sp>
      <p:sp>
        <p:nvSpPr>
          <p:cNvPr id="61449" name="Rectangle 8"/>
          <p:cNvSpPr>
            <a:spLocks noChangeArrowheads="1"/>
          </p:cNvSpPr>
          <p:nvPr/>
        </p:nvSpPr>
        <p:spPr bwMode="auto">
          <a:xfrm>
            <a:off x="1071563" y="5357813"/>
            <a:ext cx="2536825" cy="4000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Plastic sheet is secured</a:t>
            </a:r>
          </a:p>
        </p:txBody>
      </p:sp>
      <p:sp>
        <p:nvSpPr>
          <p:cNvPr id="61450" name="Rectangle 9"/>
          <p:cNvSpPr>
            <a:spLocks noChangeArrowheads="1"/>
          </p:cNvSpPr>
          <p:nvPr/>
        </p:nvSpPr>
        <p:spPr bwMode="auto">
          <a:xfrm>
            <a:off x="5143500" y="5429250"/>
            <a:ext cx="2805113" cy="4000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plastic sags as it is heated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3"/>
          <a:srcRect l="36786" t="59570" r="39605" b="15039"/>
          <a:stretch>
            <a:fillRect/>
          </a:stretch>
        </p:blipFill>
        <p:spPr bwMode="auto">
          <a:xfrm>
            <a:off x="5286375" y="579120"/>
            <a:ext cx="2941955" cy="17786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3"/>
          <a:srcRect l="35725" t="24609" r="38470" b="50000"/>
          <a:stretch>
            <a:fillRect/>
          </a:stretch>
        </p:blipFill>
        <p:spPr bwMode="auto">
          <a:xfrm>
            <a:off x="1190625" y="763905"/>
            <a:ext cx="2881630" cy="1593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5780" name="Picture 4"/>
          <p:cNvPicPr>
            <a:picLocks noChangeAspect="1" noChangeArrowheads="1"/>
          </p:cNvPicPr>
          <p:nvPr/>
        </p:nvPicPr>
        <p:blipFill>
          <a:blip r:embed="rId4"/>
          <a:srcRect l="36823" t="21679" r="39019" b="52930"/>
          <a:stretch>
            <a:fillRect/>
          </a:stretch>
        </p:blipFill>
        <p:spPr bwMode="auto">
          <a:xfrm>
            <a:off x="928688" y="3714750"/>
            <a:ext cx="3143250" cy="1857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5781" name="Picture 5"/>
          <p:cNvPicPr>
            <a:picLocks noChangeAspect="1" noChangeArrowheads="1"/>
          </p:cNvPicPr>
          <p:nvPr/>
        </p:nvPicPr>
        <p:blipFill>
          <a:blip r:embed="rId4"/>
          <a:srcRect l="36274" t="59765" r="39019" b="14844"/>
          <a:stretch>
            <a:fillRect/>
          </a:stretch>
        </p:blipFill>
        <p:spPr bwMode="auto">
          <a:xfrm>
            <a:off x="5286375" y="3714750"/>
            <a:ext cx="3214688" cy="1857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2470" name="Rectangle 5"/>
          <p:cNvSpPr>
            <a:spLocks noChangeArrowheads="1"/>
          </p:cNvSpPr>
          <p:nvPr/>
        </p:nvSpPr>
        <p:spPr bwMode="auto">
          <a:xfrm>
            <a:off x="500063" y="2571750"/>
            <a:ext cx="3995737" cy="4000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Plastic can be heated in a wire frame </a:t>
            </a:r>
          </a:p>
        </p:txBody>
      </p:sp>
      <p:sp>
        <p:nvSpPr>
          <p:cNvPr id="62471" name="Rectangle 6"/>
          <p:cNvSpPr>
            <a:spLocks noChangeArrowheads="1"/>
          </p:cNvSpPr>
          <p:nvPr/>
        </p:nvSpPr>
        <p:spPr bwMode="auto">
          <a:xfrm>
            <a:off x="5000625" y="2500313"/>
            <a:ext cx="3643313" cy="708025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Plastic sheet is positioned over the diagnostic cast.</a:t>
            </a:r>
          </a:p>
        </p:txBody>
      </p:sp>
      <p:sp>
        <p:nvSpPr>
          <p:cNvPr id="62472" name="Rectangle 7"/>
          <p:cNvSpPr>
            <a:spLocks noChangeArrowheads="1"/>
          </p:cNvSpPr>
          <p:nvPr/>
        </p:nvSpPr>
        <p:spPr bwMode="auto">
          <a:xfrm>
            <a:off x="785813" y="5786438"/>
            <a:ext cx="3429000" cy="708025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81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heavy force on the impression tray of silicone putty</a:t>
            </a:r>
          </a:p>
        </p:txBody>
      </p:sp>
      <p:sp>
        <p:nvSpPr>
          <p:cNvPr id="62473" name="Rectangle 8"/>
          <p:cNvSpPr>
            <a:spLocks noChangeArrowheads="1"/>
          </p:cNvSpPr>
          <p:nvPr/>
        </p:nvSpPr>
        <p:spPr bwMode="auto">
          <a:xfrm>
            <a:off x="5572125" y="5786438"/>
            <a:ext cx="2655888" cy="40005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adapted plastic template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2"/>
          <a:srcRect l="39568" t="70508" r="42313" b="8984"/>
          <a:stretch>
            <a:fillRect/>
          </a:stretch>
        </p:blipFill>
        <p:spPr bwMode="auto">
          <a:xfrm>
            <a:off x="5572125" y="1214438"/>
            <a:ext cx="2286000" cy="14541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6804" name="Picture 4"/>
          <p:cNvPicPr>
            <a:picLocks noChangeAspect="1" noChangeArrowheads="1"/>
          </p:cNvPicPr>
          <p:nvPr/>
        </p:nvPicPr>
        <p:blipFill>
          <a:blip r:embed="rId2"/>
          <a:srcRect l="39568" t="18750" r="42313" b="62695"/>
          <a:stretch>
            <a:fillRect/>
          </a:stretch>
        </p:blipFill>
        <p:spPr bwMode="auto">
          <a:xfrm>
            <a:off x="1214438" y="1285875"/>
            <a:ext cx="2357437" cy="1357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6805" name="Picture 5"/>
          <p:cNvPicPr>
            <a:picLocks noChangeAspect="1" noChangeArrowheads="1"/>
          </p:cNvPicPr>
          <p:nvPr/>
        </p:nvPicPr>
        <p:blipFill>
          <a:blip r:embed="rId3"/>
          <a:srcRect l="40117" t="63671" r="42313" b="17774"/>
          <a:stretch>
            <a:fillRect/>
          </a:stretch>
        </p:blipFill>
        <p:spPr bwMode="auto">
          <a:xfrm>
            <a:off x="3429000" y="4000500"/>
            <a:ext cx="2286000" cy="1357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3493" name="Rectangle 5"/>
          <p:cNvSpPr>
            <a:spLocks noChangeArrowheads="1"/>
          </p:cNvSpPr>
          <p:nvPr/>
        </p:nvSpPr>
        <p:spPr bwMode="auto">
          <a:xfrm>
            <a:off x="785813" y="2782888"/>
            <a:ext cx="3714750" cy="708025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The template is tried on the cast to verify the fit</a:t>
            </a:r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5143500" y="2857500"/>
            <a:ext cx="3390900" cy="369888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Resin is placed in the template.</a:t>
            </a: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2286000" y="5572125"/>
            <a:ext cx="4572000" cy="646113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The template is held in position with rubber bands. 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ChangeArrowheads="1"/>
          </p:cNvSpPr>
          <p:nvPr/>
        </p:nvSpPr>
        <p:spPr bwMode="auto">
          <a:xfrm>
            <a:off x="1143000" y="428625"/>
            <a:ext cx="6571615" cy="82994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Template-fabricated provisional fixed partial denture technique</a:t>
            </a: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2"/>
          <a:srcRect l="40080" t="24414" r="42350" b="56055"/>
          <a:stretch>
            <a:fillRect/>
          </a:stretch>
        </p:blipFill>
        <p:spPr bwMode="auto">
          <a:xfrm>
            <a:off x="1143000" y="1714500"/>
            <a:ext cx="2286000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2"/>
          <a:srcRect l="39568" t="51953" r="42313" b="28516"/>
          <a:stretch>
            <a:fillRect/>
          </a:stretch>
        </p:blipFill>
        <p:spPr bwMode="auto">
          <a:xfrm>
            <a:off x="5357813" y="3214688"/>
            <a:ext cx="2357437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4517" name="Rectangle 4"/>
          <p:cNvSpPr>
            <a:spLocks noChangeArrowheads="1"/>
          </p:cNvSpPr>
          <p:nvPr/>
        </p:nvSpPr>
        <p:spPr bwMode="auto">
          <a:xfrm>
            <a:off x="500063" y="3362325"/>
            <a:ext cx="3786187" cy="1016000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The pontic is trimmed to widen the embrasures and create cleanable contours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0" y="4857760"/>
            <a:ext cx="4071966" cy="707886"/>
          </a:xfrm>
          <a:prstGeom prst="rect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latin typeface="Times New Roman" panose="02020503050405090304" pitchFamily="18" charset="0"/>
                <a:cs typeface="Times New Roman" panose="02020503050405090304" pitchFamily="18" charset="0"/>
              </a:rPr>
              <a:t>The lingual ridge of the saddle (arrow) is removed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>
            <a:spLocks noChangeArrowheads="1"/>
          </p:cNvSpPr>
          <p:nvPr/>
        </p:nvSpPr>
        <p:spPr bwMode="auto">
          <a:xfrm>
            <a:off x="1146810" y="500380"/>
            <a:ext cx="6957695" cy="460375"/>
          </a:xfrm>
          <a:prstGeom prst="rect">
            <a:avLst/>
          </a:prstGeom>
          <a:gradFill rotWithShape="1">
            <a:gsLst>
              <a:gs pos="0">
                <a:srgbClr val="FF8080"/>
              </a:gs>
              <a:gs pos="50000">
                <a:srgbClr val="FFB3B3"/>
              </a:gs>
              <a:gs pos="100000">
                <a:srgbClr val="FFDAD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400">
                <a:latin typeface="Times New Roman" panose="02020503050405090304" pitchFamily="18" charset="0"/>
                <a:cs typeface="Times New Roman" panose="02020503050405090304" pitchFamily="18" charset="0"/>
              </a:rPr>
              <a:t>         Template-fabricated VLC provisional restoration</a:t>
            </a: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/>
          <a:srcRect l="41728" t="21484" r="44546" b="59961"/>
          <a:stretch>
            <a:fillRect/>
          </a:stretch>
        </p:blipFill>
        <p:spPr bwMode="auto">
          <a:xfrm>
            <a:off x="1285875" y="1428750"/>
            <a:ext cx="1785938" cy="1357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8851" name="Picture 3"/>
          <p:cNvPicPr>
            <a:picLocks noChangeAspect="1" noChangeArrowheads="1"/>
          </p:cNvPicPr>
          <p:nvPr/>
        </p:nvPicPr>
        <p:blipFill>
          <a:blip r:embed="rId2"/>
          <a:srcRect l="42314" t="71485" r="44509" b="9960"/>
          <a:stretch>
            <a:fillRect/>
          </a:stretch>
        </p:blipFill>
        <p:spPr bwMode="auto">
          <a:xfrm>
            <a:off x="5929313" y="1357313"/>
            <a:ext cx="1714500" cy="13573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3"/>
          <a:srcRect l="41765" t="22656" r="44509" b="57813"/>
          <a:stretch>
            <a:fillRect/>
          </a:stretch>
        </p:blipFill>
        <p:spPr bwMode="auto">
          <a:xfrm>
            <a:off x="1357313" y="4000500"/>
            <a:ext cx="1785937" cy="1428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8853" name="Picture 5"/>
          <p:cNvPicPr>
            <a:picLocks noChangeAspect="1" noChangeArrowheads="1"/>
          </p:cNvPicPr>
          <p:nvPr/>
        </p:nvPicPr>
        <p:blipFill>
          <a:blip r:embed="rId3"/>
          <a:srcRect l="41765" t="68555" r="44509" b="12890"/>
          <a:stretch>
            <a:fillRect/>
          </a:stretch>
        </p:blipFill>
        <p:spPr bwMode="auto">
          <a:xfrm>
            <a:off x="6000750" y="4000500"/>
            <a:ext cx="1785938" cy="135731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5543" name="Rectangle 6"/>
          <p:cNvSpPr>
            <a:spLocks noChangeArrowheads="1"/>
          </p:cNvSpPr>
          <p:nvPr/>
        </p:nvSpPr>
        <p:spPr bwMode="auto">
          <a:xfrm>
            <a:off x="857250" y="2928938"/>
            <a:ext cx="3143250" cy="708025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Putty index is formed over the template</a:t>
            </a:r>
          </a:p>
        </p:txBody>
      </p:sp>
      <p:sp>
        <p:nvSpPr>
          <p:cNvPr id="65544" name="Rectangle 7"/>
          <p:cNvSpPr>
            <a:spLocks noChangeArrowheads="1"/>
          </p:cNvSpPr>
          <p:nvPr/>
        </p:nvSpPr>
        <p:spPr bwMode="auto">
          <a:xfrm>
            <a:off x="5357813" y="2928938"/>
            <a:ext cx="3143250" cy="646112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VLC resin is placed in the clear template.</a:t>
            </a:r>
          </a:p>
        </p:txBody>
      </p:sp>
      <p:sp>
        <p:nvSpPr>
          <p:cNvPr id="65545" name="Rectangle 8"/>
          <p:cNvSpPr>
            <a:spLocks noChangeArrowheads="1"/>
          </p:cNvSpPr>
          <p:nvPr/>
        </p:nvSpPr>
        <p:spPr bwMode="auto">
          <a:xfrm>
            <a:off x="73660" y="5572125"/>
            <a:ext cx="4355465" cy="706755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Times New Roman" panose="02020503050405090304" pitchFamily="18" charset="0"/>
                <a:cs typeface="Times New Roman" panose="02020503050405090304" pitchFamily="18" charset="0"/>
              </a:rPr>
              <a:t>The resin-loaded template is forcefully seated on the quick-set plaster cast.</a:t>
            </a:r>
          </a:p>
        </p:txBody>
      </p:sp>
      <p:sp>
        <p:nvSpPr>
          <p:cNvPr id="65546" name="Rectangle 9"/>
          <p:cNvSpPr>
            <a:spLocks noChangeArrowheads="1"/>
          </p:cNvSpPr>
          <p:nvPr/>
        </p:nvSpPr>
        <p:spPr bwMode="auto">
          <a:xfrm>
            <a:off x="5500688" y="5643563"/>
            <a:ext cx="3333750" cy="646112"/>
          </a:xfrm>
          <a:prstGeom prst="rect">
            <a:avLst/>
          </a:prstGeom>
          <a:gradFill rotWithShape="1">
            <a:gsLst>
              <a:gs pos="0">
                <a:srgbClr val="B196D2"/>
              </a:gs>
              <a:gs pos="50000">
                <a:srgbClr val="CFC0E2"/>
              </a:gs>
              <a:gs pos="100000">
                <a:srgbClr val="E7E1F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90204" pitchFamily="34" charset="0"/>
                <a:cs typeface="Arial" panose="020B0604020202090204" pitchFamily="34" charset="0"/>
              </a:defRPr>
            </a:lvl9pPr>
          </a:lstStyle>
          <a:p>
            <a:pPr eaLnBrk="1" hangingPunct="1"/>
            <a:r>
              <a:rPr lang="en-US" altLang="en-US"/>
              <a:t>putty index is seated over the template. 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/>
          <p:cNvSpPr txBox="1"/>
          <p:nvPr/>
        </p:nvSpPr>
        <p:spPr>
          <a:xfrm>
            <a:off x="1729105" y="1171575"/>
            <a:ext cx="5836285" cy="30460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sz="96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10659</Words>
  <Application>Microsoft Office PowerPoint</Application>
  <PresentationFormat>On-screen Show (4:3)</PresentationFormat>
  <Paragraphs>421</Paragraphs>
  <Slides>64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5" baseType="lpstr">
      <vt:lpstr>Office Theme</vt:lpstr>
      <vt:lpstr>BDS Year 1 Regular batch  Academic Year 2023-2024  Subject: Dental Materials Topic: PROVISIONAL RESTORATION</vt:lpstr>
      <vt:lpstr>PowerPoint Presentation</vt:lpstr>
      <vt:lpstr>CONTENTS</vt:lpstr>
      <vt:lpstr>.</vt:lpstr>
      <vt:lpstr>SYNONYMS</vt:lpstr>
      <vt:lpstr>INTRODUCTION</vt:lpstr>
      <vt:lpstr>DEFINITION</vt:lpstr>
      <vt:lpstr>PowerPoint Presentation</vt:lpstr>
      <vt:lpstr>PowerPoint Presentation</vt:lpstr>
      <vt:lpstr>PowerPoint Presentation</vt:lpstr>
      <vt:lpstr>PowerPoint Presentation</vt:lpstr>
      <vt:lpstr>Rationale for Provisional Restoration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Vaibhavi Hathi</cp:lastModifiedBy>
  <cp:revision>778</cp:revision>
  <dcterms:created xsi:type="dcterms:W3CDTF">2024-01-08T05:36:57Z</dcterms:created>
  <dcterms:modified xsi:type="dcterms:W3CDTF">2024-07-11T16:52:53Z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1033-2.3.0.3826</vt:lpwstr>
  </property>
</Properties>
</file>