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972" r:id="rId1"/>
    <p:sldMasterId id="2147484164" r:id="rId2"/>
  </p:sldMasterIdLst>
  <p:notesMasterIdLst>
    <p:notesMasterId r:id="rId14"/>
  </p:notesMasterIdLst>
  <p:handoutMasterIdLst>
    <p:handoutMasterId r:id="rId15"/>
  </p:handoutMasterIdLst>
  <p:sldIdLst>
    <p:sldId id="2491" r:id="rId3"/>
    <p:sldId id="2518" r:id="rId4"/>
    <p:sldId id="2508" r:id="rId5"/>
    <p:sldId id="2509" r:id="rId6"/>
    <p:sldId id="2510" r:id="rId7"/>
    <p:sldId id="2511" r:id="rId8"/>
    <p:sldId id="2512" r:id="rId9"/>
    <p:sldId id="2513" r:id="rId10"/>
    <p:sldId id="2514" r:id="rId11"/>
    <p:sldId id="2515" r:id="rId12"/>
    <p:sldId id="2519" r:id="rId13"/>
  </p:sldIdLst>
  <p:sldSz cx="12188825" cy="6858000"/>
  <p:notesSz cx="7102475" cy="9388475"/>
  <p:defaultTextStyle>
    <a:defPPr>
      <a:defRPr lang="en-US"/>
    </a:defPPr>
    <a:lvl1pPr marL="0" algn="l" defTabSz="11170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58526" algn="l" defTabSz="11170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17092" algn="l" defTabSz="11170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675641" algn="l" defTabSz="11170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234192" algn="l" defTabSz="11170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792739" algn="l" defTabSz="11170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351292" algn="l" defTabSz="11170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3909840" algn="l" defTabSz="11170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468385" algn="l" defTabSz="1117092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5101A76-1853-4C10-9C0D-11FEAEC362B0}">
          <p14:sldIdLst>
            <p14:sldId id="2491"/>
            <p14:sldId id="2518"/>
            <p14:sldId id="2508"/>
            <p14:sldId id="2509"/>
            <p14:sldId id="2510"/>
            <p14:sldId id="2511"/>
            <p14:sldId id="2512"/>
            <p14:sldId id="2513"/>
            <p14:sldId id="2514"/>
            <p14:sldId id="2515"/>
            <p14:sldId id="251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448">
          <p15:clr>
            <a:srgbClr val="A4A3A4"/>
          </p15:clr>
        </p15:guide>
        <p15:guide id="2" pos="3744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64" userDrawn="1">
          <p15:clr>
            <a:srgbClr val="A4A3A4"/>
          </p15:clr>
        </p15:guide>
        <p15:guide id="2" pos="2246" userDrawn="1">
          <p15:clr>
            <a:srgbClr val="A4A3A4"/>
          </p15:clr>
        </p15:guide>
        <p15:guide id="3" orient="horz" pos="4028" userDrawn="1">
          <p15:clr>
            <a:srgbClr val="A4A3A4"/>
          </p15:clr>
        </p15:guide>
        <p15:guide id="4" pos="1586" userDrawn="1">
          <p15:clr>
            <a:srgbClr val="A4A3A4"/>
          </p15:clr>
        </p15:guide>
        <p15:guide id="5" orient="horz" pos="3165" userDrawn="1">
          <p15:clr>
            <a:srgbClr val="A4A3A4"/>
          </p15:clr>
        </p15:guide>
        <p15:guide id="6" orient="horz" pos="4299" userDrawn="1">
          <p15:clr>
            <a:srgbClr val="A4A3A4"/>
          </p15:clr>
        </p15:guide>
        <p15:guide id="7" pos="2178" userDrawn="1">
          <p15:clr>
            <a:srgbClr val="A4A3A4"/>
          </p15:clr>
        </p15:guide>
        <p15:guide id="8" pos="1538" userDrawn="1">
          <p15:clr>
            <a:srgbClr val="A4A3A4"/>
          </p15:clr>
        </p15:guide>
        <p15:guide id="9" orient="horz" pos="3163">
          <p15:clr>
            <a:srgbClr val="A4A3A4"/>
          </p15:clr>
        </p15:guide>
        <p15:guide id="10" orient="horz" pos="3378">
          <p15:clr>
            <a:srgbClr val="A4A3A4"/>
          </p15:clr>
        </p15:guide>
        <p15:guide id="11" orient="horz" pos="4588">
          <p15:clr>
            <a:srgbClr val="A4A3A4"/>
          </p15:clr>
        </p15:guide>
        <p15:guide id="12" pos="2112">
          <p15:clr>
            <a:srgbClr val="A4A3A4"/>
          </p15:clr>
        </p15:guide>
        <p15:guide id="13" pos="1492">
          <p15:clr>
            <a:srgbClr val="A4A3A4"/>
          </p15:clr>
        </p15:guide>
        <p15:guide id="14" orient="horz" pos="2777">
          <p15:clr>
            <a:srgbClr val="A4A3A4"/>
          </p15:clr>
        </p15:guide>
        <p15:guide id="15" orient="horz" pos="3774">
          <p15:clr>
            <a:srgbClr val="A4A3A4"/>
          </p15:clr>
        </p15:guide>
        <p15:guide id="16" orient="horz" pos="2965">
          <p15:clr>
            <a:srgbClr val="A4A3A4"/>
          </p15:clr>
        </p15:guide>
        <p15:guide id="17" pos="2316">
          <p15:clr>
            <a:srgbClr val="A4A3A4"/>
          </p15:clr>
        </p15:guide>
        <p15:guide id="18" pos="1635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obie Sotniuq" initials="WS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2402"/>
    <a:srgbClr val="FF3300"/>
    <a:srgbClr val="FF6600"/>
    <a:srgbClr val="00FFFF"/>
    <a:srgbClr val="000000"/>
    <a:srgbClr val="0125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47" autoAdjust="0"/>
    <p:restoredTop sz="76998" autoAdjust="0"/>
  </p:normalViewPr>
  <p:slideViewPr>
    <p:cSldViewPr>
      <p:cViewPr varScale="1">
        <p:scale>
          <a:sx n="85" d="100"/>
          <a:sy n="85" d="100"/>
        </p:scale>
        <p:origin x="1878" y="84"/>
      </p:cViewPr>
      <p:guideLst>
        <p:guide orient="horz" pos="2448"/>
        <p:guide pos="3744"/>
        <p:guide orient="horz" pos="2160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90" d="100"/>
          <a:sy n="90" d="100"/>
        </p:scale>
        <p:origin x="-2106" y="-72"/>
      </p:cViewPr>
      <p:guideLst>
        <p:guide orient="horz" pos="2964"/>
        <p:guide pos="2246"/>
        <p:guide orient="horz" pos="4028"/>
        <p:guide pos="1586"/>
        <p:guide orient="horz" pos="3165"/>
        <p:guide orient="horz" pos="4299"/>
        <p:guide pos="2178"/>
        <p:guide pos="1538"/>
        <p:guide orient="horz" pos="3163"/>
        <p:guide orient="horz" pos="3378"/>
        <p:guide orient="horz" pos="4588"/>
        <p:guide pos="2112"/>
        <p:guide pos="1492"/>
        <p:guide orient="horz" pos="2777"/>
        <p:guide orient="horz" pos="3774"/>
        <p:guide orient="horz" pos="2965"/>
        <p:guide pos="2316"/>
        <p:guide pos="163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5" y="9"/>
            <a:ext cx="3077465" cy="469573"/>
          </a:xfrm>
          <a:prstGeom prst="rect">
            <a:avLst/>
          </a:prstGeom>
        </p:spPr>
        <p:txBody>
          <a:bodyPr vert="horz" lIns="82950" tIns="41477" rIns="82950" bIns="41477" rtlCol="0"/>
          <a:lstStyle>
            <a:lvl1pPr algn="l">
              <a:defRPr sz="1100"/>
            </a:lvl1pPr>
          </a:lstStyle>
          <a:p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388" y="9"/>
            <a:ext cx="3077465" cy="469573"/>
          </a:xfrm>
          <a:prstGeom prst="rect">
            <a:avLst/>
          </a:prstGeom>
        </p:spPr>
        <p:txBody>
          <a:bodyPr vert="horz" lIns="82950" tIns="41477" rIns="82950" bIns="41477" rtlCol="0"/>
          <a:lstStyle>
            <a:lvl1pPr algn="r">
              <a:defRPr sz="1100"/>
            </a:lvl1pPr>
          </a:lstStyle>
          <a:p>
            <a:fld id="{C13D980F-648E-4DEB-AF55-BF4AFA612D64}" type="datetimeFigureOut">
              <a:rPr lang="en-PH" smtClean="0"/>
              <a:pPr/>
              <a:t>05/09/2022</a:t>
            </a:fld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5" y="8917422"/>
            <a:ext cx="3077465" cy="469573"/>
          </a:xfrm>
          <a:prstGeom prst="rect">
            <a:avLst/>
          </a:prstGeom>
        </p:spPr>
        <p:txBody>
          <a:bodyPr vert="horz" lIns="82950" tIns="41477" rIns="82950" bIns="41477" rtlCol="0" anchor="b"/>
          <a:lstStyle>
            <a:lvl1pPr algn="l">
              <a:defRPr sz="1100"/>
            </a:lvl1pPr>
          </a:lstStyle>
          <a:p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388" y="8917422"/>
            <a:ext cx="3077465" cy="469573"/>
          </a:xfrm>
          <a:prstGeom prst="rect">
            <a:avLst/>
          </a:prstGeom>
        </p:spPr>
        <p:txBody>
          <a:bodyPr vert="horz" lIns="82950" tIns="41477" rIns="82950" bIns="41477" rtlCol="0" anchor="b"/>
          <a:lstStyle>
            <a:lvl1pPr algn="r">
              <a:defRPr sz="1100"/>
            </a:lvl1pPr>
          </a:lstStyle>
          <a:p>
            <a:fld id="{6E5D29A1-A635-4155-A96A-CE21B79BDEA7}" type="slidenum">
              <a:rPr lang="en-PH" smtClean="0"/>
              <a:pPr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3388040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2" y="1"/>
            <a:ext cx="3077740" cy="469424"/>
          </a:xfrm>
          <a:prstGeom prst="rect">
            <a:avLst/>
          </a:prstGeom>
        </p:spPr>
        <p:txBody>
          <a:bodyPr vert="horz" lIns="87411" tIns="43707" rIns="87411" bIns="43707" rtlCol="0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102" y="1"/>
            <a:ext cx="3077740" cy="469424"/>
          </a:xfrm>
          <a:prstGeom prst="rect">
            <a:avLst/>
          </a:prstGeom>
        </p:spPr>
        <p:txBody>
          <a:bodyPr vert="horz" lIns="87411" tIns="43707" rIns="87411" bIns="43707" rtlCol="0"/>
          <a:lstStyle>
            <a:lvl1pPr algn="r">
              <a:defRPr sz="1200"/>
            </a:lvl1pPr>
          </a:lstStyle>
          <a:p>
            <a:fld id="{6AD156EB-FD58-4651-BE22-4689484D6AE4}" type="datetimeFigureOut">
              <a:rPr lang="en-PH" smtClean="0"/>
              <a:pPr/>
              <a:t>05/09/2022</a:t>
            </a:fld>
            <a:endParaRPr lang="en-P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703263"/>
            <a:ext cx="6254750" cy="3519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411" tIns="43707" rIns="87411" bIns="43707" rtlCol="0" anchor="ctr"/>
          <a:lstStyle/>
          <a:p>
            <a:endParaRPr lang="en-P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9" y="4459527"/>
            <a:ext cx="5681980" cy="4224814"/>
          </a:xfrm>
          <a:prstGeom prst="rect">
            <a:avLst/>
          </a:prstGeom>
        </p:spPr>
        <p:txBody>
          <a:bodyPr vert="horz" lIns="87411" tIns="43707" rIns="87411" bIns="4370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2" y="8917424"/>
            <a:ext cx="3077740" cy="469424"/>
          </a:xfrm>
          <a:prstGeom prst="rect">
            <a:avLst/>
          </a:prstGeom>
        </p:spPr>
        <p:txBody>
          <a:bodyPr vert="horz" lIns="87411" tIns="43707" rIns="87411" bIns="43707" rtlCol="0" anchor="b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102" y="8917424"/>
            <a:ext cx="3077740" cy="469424"/>
          </a:xfrm>
          <a:prstGeom prst="rect">
            <a:avLst/>
          </a:prstGeom>
        </p:spPr>
        <p:txBody>
          <a:bodyPr vert="horz" lIns="87411" tIns="43707" rIns="87411" bIns="43707" rtlCol="0" anchor="b"/>
          <a:lstStyle>
            <a:lvl1pPr algn="r">
              <a:defRPr sz="1200"/>
            </a:lvl1pPr>
          </a:lstStyle>
          <a:p>
            <a:fld id="{E3697791-4284-41DB-AA81-3F3208AB1FBE}" type="slidenum">
              <a:rPr lang="en-PH" smtClean="0"/>
              <a:pPr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026321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1709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558526" algn="l" defTabSz="111709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117092" algn="l" defTabSz="111709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675641" algn="l" defTabSz="111709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234192" algn="l" defTabSz="111709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2792739" algn="l" defTabSz="111709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351292" algn="l" defTabSz="111709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3909840" algn="l" defTabSz="111709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468385" algn="l" defTabSz="111709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1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582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2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582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3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858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4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2369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5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007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6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794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7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62353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8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5490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9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437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10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9554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66725" y="722313"/>
            <a:ext cx="6423025" cy="3613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7D59B0-7640-4629-B869-F54DCD8699D8}" type="slidenum">
              <a:rPr lang="en-PH" smtClean="0">
                <a:solidFill>
                  <a:prstClr val="black"/>
                </a:solidFill>
              </a:rPr>
              <a:pPr/>
              <a:t>11</a:t>
            </a:fld>
            <a:endParaRPr lang="en-P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582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559" y="2130717"/>
            <a:ext cx="10360025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88" y="3886200"/>
            <a:ext cx="853122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720438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894818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668" y="4407192"/>
            <a:ext cx="1036002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668" y="2906713"/>
            <a:ext cx="1036002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157572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17" y="1600206"/>
            <a:ext cx="54086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3" y="1600206"/>
            <a:ext cx="54086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791241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04" y="1535113"/>
            <a:ext cx="53848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704" y="2174875"/>
            <a:ext cx="5384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250" y="1535113"/>
            <a:ext cx="53879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250" y="2174875"/>
            <a:ext cx="53879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455077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5759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991607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00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835" y="273189"/>
            <a:ext cx="68135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3"/>
            <a:ext cx="401002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011086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36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3612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36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574081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48276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7684" y="274775"/>
            <a:ext cx="2741613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90" y="274775"/>
            <a:ext cx="8075612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555339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0FFB42F-63F5-4FC1-8851-4ECF09812C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" y="0"/>
            <a:ext cx="12188825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CA38E580-7E10-431F-BAEB-C8938899F40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3620" y="3996993"/>
            <a:ext cx="9141619" cy="610714"/>
          </a:xfrm>
        </p:spPr>
        <p:txBody>
          <a:bodyPr anchor="ctr">
            <a:normAutofit/>
          </a:bodyPr>
          <a:lstStyle>
            <a:lvl1pPr marL="0" indent="0" algn="ctr">
              <a:buNone/>
              <a:defRPr sz="3600">
                <a:latin typeface="Aharoni" panose="02010803020104030203" pitchFamily="2" charset="-79"/>
                <a:cs typeface="Aharoni" panose="02010803020104030203" pitchFamily="2" charset="-79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PH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9F76D-7409-4E95-BE4C-FA4F43B5D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000" y="6356467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C61A80-F10A-4807-957B-70744DB44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/>
                </a:solidFill>
              </a:rPr>
              <a:pPr/>
              <a:t>‹#›</a:t>
            </a:fld>
            <a:endParaRPr lang="en-PH" dirty="0">
              <a:solidFill>
                <a:prstClr val="black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279CAF8-22EA-409F-A490-573C16652C7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193" y="433270"/>
            <a:ext cx="3458444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220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2B0EFC9-4BB9-46E2-B987-60DF45A4BC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151"/>
          <a:stretch/>
        </p:blipFill>
        <p:spPr>
          <a:xfrm>
            <a:off x="17" y="6356350"/>
            <a:ext cx="12188825" cy="5016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99D581-007F-4205-B968-4EE560F572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584"/>
          <a:stretch/>
        </p:blipFill>
        <p:spPr>
          <a:xfrm>
            <a:off x="17" y="3"/>
            <a:ext cx="12188825" cy="132556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CD8DD6-3DD7-4551-A82C-C71BE5F79151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000" y="54592"/>
            <a:ext cx="9797677" cy="1214652"/>
          </a:xfrm>
        </p:spPr>
        <p:txBody>
          <a:bodyPr>
            <a:normAutofit/>
          </a:bodyPr>
          <a:lstStyle>
            <a:lvl1pPr>
              <a:defRPr sz="4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P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54B3A-0E89-42DF-BED8-E0F353969EC0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837982" y="1665287"/>
            <a:ext cx="10512862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3B4B8-6759-4838-AC7B-C9975130F3A6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838000" y="6424729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1D5C9-DB5C-4AB7-ACF5-D0DAE2A1BE1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8608357" y="6424728"/>
            <a:ext cx="274248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/>
                </a:solidFill>
              </a:rPr>
              <a:pPr/>
              <a:t>‹#›</a:t>
            </a:fld>
            <a:endParaRPr lang="en-PH" dirty="0">
              <a:solidFill>
                <a:prstClr val="black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F6FCA9-F9E3-4719-B3A7-C63C7E9EAE8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841" y="181648"/>
            <a:ext cx="968804" cy="96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7128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814568E-2087-44F9-AEA9-23297BCBD2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" y="0"/>
            <a:ext cx="1218882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B47C12-C23B-49CB-A49D-E681A061A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632" y="1709747"/>
            <a:ext cx="10512862" cy="2852737"/>
          </a:xfrm>
        </p:spPr>
        <p:txBody>
          <a:bodyPr anchor="b">
            <a:normAutofit/>
          </a:bodyPr>
          <a:lstStyle>
            <a:lvl1pPr>
              <a:defRPr sz="5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PH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A8C104-C0C3-43A1-AF4A-005622B2A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632" y="4589580"/>
            <a:ext cx="1051286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8AF39C-F80B-400B-9004-548100E64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1651" y="6356467"/>
            <a:ext cx="7319643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6FCDF-7879-40EF-9ED9-AB0FC730A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/>
                </a:solidFill>
              </a:rPr>
              <a:pPr/>
              <a:t>‹#›</a:t>
            </a:fld>
            <a:endParaRPr lang="en-PH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755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DBB6499-121C-46CC-A938-ABDA76983C89}"/>
              </a:ext>
            </a:extLst>
          </p:cNvPr>
          <p:cNvGrpSpPr/>
          <p:nvPr userDrawn="1"/>
        </p:nvGrpSpPr>
        <p:grpSpPr>
          <a:xfrm>
            <a:off x="17" y="0"/>
            <a:ext cx="12188825" cy="6858000"/>
            <a:chOff x="0" y="0"/>
            <a:chExt cx="12192000" cy="685800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5534307-0750-4CFD-9917-DA9210C84CE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1151"/>
            <a:stretch/>
          </p:blipFill>
          <p:spPr>
            <a:xfrm>
              <a:off x="0" y="6356350"/>
              <a:ext cx="12192000" cy="50165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2AFF476-F359-4E66-8488-FBABDBEFE6A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9584"/>
            <a:stretch/>
          </p:blipFill>
          <p:spPr>
            <a:xfrm>
              <a:off x="0" y="0"/>
              <a:ext cx="12192000" cy="1325563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CA6CFB1-E647-463B-B175-BF8706514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054" y="54592"/>
            <a:ext cx="9895429" cy="1214652"/>
          </a:xfrm>
        </p:spPr>
        <p:txBody>
          <a:bodyPr>
            <a:normAutofit/>
          </a:bodyPr>
          <a:lstStyle>
            <a:lvl1pPr>
              <a:defRPr sz="4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P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82952-0583-42BD-AF5B-E105227C4B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000" y="1825625"/>
            <a:ext cx="5180251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0770D-7614-4A6A-B74D-E8D1534353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0592" y="1825625"/>
            <a:ext cx="5180251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ECA0B1-33CD-4F93-9180-3473ECB84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000" y="6432667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61573-76D7-4365-AA0E-038076CF8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8357" y="6432667"/>
            <a:ext cx="274248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/>
                </a:solidFill>
              </a:rPr>
              <a:pPr/>
              <a:t>‹#›</a:t>
            </a:fld>
            <a:endParaRPr lang="en-PH" dirty="0">
              <a:solidFill>
                <a:prstClr val="black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7C6FAD9-DC87-407D-919A-9B8AA640719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6717" y="181648"/>
            <a:ext cx="968804" cy="96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4889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43C9A689-51E0-4622-BAF8-A799EBDAB8DE}"/>
              </a:ext>
            </a:extLst>
          </p:cNvPr>
          <p:cNvGrpSpPr/>
          <p:nvPr userDrawn="1"/>
        </p:nvGrpSpPr>
        <p:grpSpPr>
          <a:xfrm>
            <a:off x="17" y="0"/>
            <a:ext cx="12188825" cy="6858000"/>
            <a:chOff x="0" y="0"/>
            <a:chExt cx="12192000" cy="685800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2471717-DB31-4FA3-81F2-A6742F266B6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1151"/>
            <a:stretch/>
          </p:blipFill>
          <p:spPr>
            <a:xfrm>
              <a:off x="0" y="6356350"/>
              <a:ext cx="12192000" cy="50165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F21BC47-39FB-4D32-B5E2-B9CCD336A9F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9584"/>
            <a:stretch/>
          </p:blipFill>
          <p:spPr>
            <a:xfrm>
              <a:off x="0" y="0"/>
              <a:ext cx="12192000" cy="1325563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4702D0B-00E0-45E3-8AE8-80389DDDB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000" y="68267"/>
            <a:ext cx="9797677" cy="1146389"/>
          </a:xfrm>
        </p:spPr>
        <p:txBody>
          <a:bodyPr>
            <a:normAutofit/>
          </a:bodyPr>
          <a:lstStyle>
            <a:lvl1pPr>
              <a:defRPr sz="4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PH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3393F2-6AE8-447F-89A0-FD8EB2FD7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571" y="1681163"/>
            <a:ext cx="5156443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F3530B-77C6-4458-A472-6B1694B024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571" y="2505075"/>
            <a:ext cx="5156443" cy="3684588"/>
          </a:xfrm>
        </p:spPr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91DA63-1AA6-43A0-8B40-C361DC72BC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0593" y="1681163"/>
            <a:ext cx="5181838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5920C3-72B5-47CE-9388-4E0DD73A92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0593" y="2505075"/>
            <a:ext cx="5181838" cy="3684588"/>
          </a:xfrm>
        </p:spPr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EE4783-1274-445D-A74E-9ABCB16E3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000" y="6424729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8A95E1-681E-4B8F-A852-5E09A4B52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8357" y="6424728"/>
            <a:ext cx="274248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/>
                </a:solidFill>
              </a:rPr>
              <a:pPr/>
              <a:t>‹#›</a:t>
            </a:fld>
            <a:endParaRPr lang="en-PH" dirty="0">
              <a:solidFill>
                <a:prstClr val="black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82CE669-E1DB-4A92-87C2-3B01D067E05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841" y="181648"/>
            <a:ext cx="968804" cy="96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9899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C9A4322-BF5E-4E32-AFD9-26DA24878286}"/>
              </a:ext>
            </a:extLst>
          </p:cNvPr>
          <p:cNvGrpSpPr/>
          <p:nvPr userDrawn="1"/>
        </p:nvGrpSpPr>
        <p:grpSpPr>
          <a:xfrm>
            <a:off x="17" y="0"/>
            <a:ext cx="12188825" cy="6858000"/>
            <a:chOff x="0" y="0"/>
            <a:chExt cx="121920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9AC0E49-A798-4C09-AFE1-A25F141634A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1151"/>
            <a:stretch/>
          </p:blipFill>
          <p:spPr>
            <a:xfrm>
              <a:off x="0" y="6356350"/>
              <a:ext cx="12192000" cy="50165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0F1CCF8-989A-438D-A98F-673C56BBCF4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9584"/>
            <a:stretch/>
          </p:blipFill>
          <p:spPr>
            <a:xfrm>
              <a:off x="0" y="0"/>
              <a:ext cx="12192000" cy="1325563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EC32D91-F4A4-4E6C-A736-9DF30B7A1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000" y="68267"/>
            <a:ext cx="9797677" cy="1160037"/>
          </a:xfrm>
        </p:spPr>
        <p:txBody>
          <a:bodyPr>
            <a:normAutofit/>
          </a:bodyPr>
          <a:lstStyle>
            <a:lvl1pPr>
              <a:defRPr sz="4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PH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6AD3FF-8AAB-4889-BF25-F400FFF86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000" y="6438355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640EBD-6FB3-470B-8F37-A62098ECA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8357" y="6452003"/>
            <a:ext cx="274248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/>
                </a:solidFill>
              </a:rPr>
              <a:pPr/>
              <a:t>‹#›</a:t>
            </a:fld>
            <a:endParaRPr lang="en-PH" dirty="0">
              <a:solidFill>
                <a:prstClr val="black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9D9A1E0-45B1-4EE3-9EC3-A48984B4B4F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841" y="181648"/>
            <a:ext cx="968804" cy="96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7829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55B3A57-748D-4A8A-9A8E-48A0FD66B3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151"/>
          <a:stretch/>
        </p:blipFill>
        <p:spPr>
          <a:xfrm>
            <a:off x="17" y="6356350"/>
            <a:ext cx="12188825" cy="50165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27CF99-54CE-4AB4-A7D7-53CE75774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000" y="6424729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2F1A7A-F521-41A5-B307-809D1A7B7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8357" y="6424728"/>
            <a:ext cx="274248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/>
                </a:solidFill>
              </a:rPr>
              <a:pPr/>
              <a:t>‹#›</a:t>
            </a:fld>
            <a:endParaRPr lang="en-PH" dirty="0">
              <a:solidFill>
                <a:prstClr val="black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6F3A83-7905-44B7-8CE6-83D3BA1C846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841" y="181648"/>
            <a:ext cx="968804" cy="96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4002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A4A673C-DEFF-4A9F-8DF3-17FFB556F5D8}"/>
              </a:ext>
            </a:extLst>
          </p:cNvPr>
          <p:cNvGrpSpPr/>
          <p:nvPr userDrawn="1"/>
        </p:nvGrpSpPr>
        <p:grpSpPr>
          <a:xfrm>
            <a:off x="17" y="0"/>
            <a:ext cx="12188825" cy="6858000"/>
            <a:chOff x="0" y="0"/>
            <a:chExt cx="12192000" cy="685800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DECF93C5-8AC9-482D-8CD8-97FB1FDB031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1151"/>
            <a:stretch/>
          </p:blipFill>
          <p:spPr>
            <a:xfrm>
              <a:off x="0" y="6356350"/>
              <a:ext cx="12192000" cy="50165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8FAFDFA-EE5C-443F-80FF-C5CC6865331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9584"/>
            <a:stretch/>
          </p:blipFill>
          <p:spPr>
            <a:xfrm>
              <a:off x="0" y="0"/>
              <a:ext cx="12192000" cy="1325563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64E87CC-DA97-464C-B1C2-DBCA397CE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71" y="136525"/>
            <a:ext cx="9796090" cy="1091774"/>
          </a:xfrm>
        </p:spPr>
        <p:txBody>
          <a:bodyPr anchor="ctr">
            <a:normAutofit/>
          </a:bodyPr>
          <a:lstStyle>
            <a:lvl1pPr>
              <a:defRPr sz="4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P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8A275-126C-4DC9-B7DF-046F28DDCC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838" y="1462088"/>
            <a:ext cx="6170593" cy="4789060"/>
          </a:xfrm>
        </p:spPr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DEF766-1FEF-48AF-8068-3B8FC25423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589" y="1470026"/>
            <a:ext cx="3931213" cy="4781122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C27C76-4551-439D-AAC2-D72E53233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000" y="6424729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4DED7D-4FC2-4886-B2C5-0860FCAA1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8357" y="6424728"/>
            <a:ext cx="274248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/>
                </a:solidFill>
              </a:rPr>
              <a:pPr/>
              <a:t>‹#›</a:t>
            </a:fld>
            <a:endParaRPr lang="en-PH" dirty="0">
              <a:solidFill>
                <a:prstClr val="black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1894BA8-FCD7-408A-8864-94870204F69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841" y="181648"/>
            <a:ext cx="968804" cy="96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6457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4142A1F-63A3-4D22-BDB8-008A2D52D37C}"/>
              </a:ext>
            </a:extLst>
          </p:cNvPr>
          <p:cNvGrpSpPr/>
          <p:nvPr userDrawn="1"/>
        </p:nvGrpSpPr>
        <p:grpSpPr>
          <a:xfrm>
            <a:off x="17" y="0"/>
            <a:ext cx="12188825" cy="6858000"/>
            <a:chOff x="0" y="0"/>
            <a:chExt cx="12192000" cy="685800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027A70E-0197-4D15-96DD-980DBFF3CA9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1151"/>
            <a:stretch/>
          </p:blipFill>
          <p:spPr>
            <a:xfrm>
              <a:off x="0" y="6356350"/>
              <a:ext cx="12192000" cy="50165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0E4C69A3-1B92-4EE4-9A20-BE6275F92F3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9584"/>
            <a:stretch/>
          </p:blipFill>
          <p:spPr>
            <a:xfrm>
              <a:off x="0" y="0"/>
              <a:ext cx="12192000" cy="1325563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6AA3D00-7D4A-4C9E-9A4E-85C5261D7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571" y="136526"/>
            <a:ext cx="9796090" cy="1078126"/>
          </a:xfrm>
        </p:spPr>
        <p:txBody>
          <a:bodyPr anchor="ctr">
            <a:normAutofit/>
          </a:bodyPr>
          <a:lstStyle>
            <a:lvl1pPr>
              <a:defRPr sz="45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PH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8F9361-7481-4350-82E0-81DA6BD044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1838" y="1462093"/>
            <a:ext cx="6170593" cy="47577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PH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188D80-84B8-44F8-8AFF-560269786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589" y="1462089"/>
            <a:ext cx="3931213" cy="4757736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633ED2-9EB5-4A3C-8641-0E710B38D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000" y="6424729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108E9F-B956-4D68-9C0C-5575C3A22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8357" y="6424728"/>
            <a:ext cx="2742486" cy="3651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PH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36E4088-C13A-4D8A-854F-AE68BB6C2DD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841" y="181648"/>
            <a:ext cx="968804" cy="96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4403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8A88574-E23F-4545-A1FD-3C04671B96B2}"/>
              </a:ext>
            </a:extLst>
          </p:cNvPr>
          <p:cNvGrpSpPr/>
          <p:nvPr userDrawn="1"/>
        </p:nvGrpSpPr>
        <p:grpSpPr>
          <a:xfrm>
            <a:off x="17" y="0"/>
            <a:ext cx="12188825" cy="6858000"/>
            <a:chOff x="0" y="0"/>
            <a:chExt cx="12192000" cy="685800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1CF8DFC-6CEB-4104-ABC1-A8E9217AA22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1151"/>
            <a:stretch/>
          </p:blipFill>
          <p:spPr>
            <a:xfrm>
              <a:off x="0" y="6356350"/>
              <a:ext cx="12192000" cy="50165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169323-380D-437F-B531-1EA79B482E3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9584"/>
            <a:stretch/>
          </p:blipFill>
          <p:spPr>
            <a:xfrm>
              <a:off x="0" y="0"/>
              <a:ext cx="12192000" cy="1325563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A869CE7-F0FC-4EEB-AD14-5B94ADEF4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2" y="136531"/>
            <a:ext cx="10512862" cy="109177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PH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E04BC3-E0D0-463E-8BE0-9540E4B08D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7982" y="1462092"/>
            <a:ext cx="10512862" cy="4714875"/>
          </a:xfrm>
        </p:spPr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C18CD-0A04-44BD-A5E3-F9BA9034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000" y="6424729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622DD8-1F00-4ABE-9624-EA8FA5DED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8357" y="6424728"/>
            <a:ext cx="2742486" cy="3651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0D49454-15D4-4514-B0F0-555A6563D885}" type="slidenum">
              <a:rPr lang="en-P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PH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A74F5E-41E3-41F0-A16C-E74270D8F0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841" y="181648"/>
            <a:ext cx="968804" cy="960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9236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098985E-5B39-4ACA-AF0D-B5FC85329B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584"/>
          <a:stretch/>
        </p:blipFill>
        <p:spPr>
          <a:xfrm rot="5400000">
            <a:off x="8097216" y="2766395"/>
            <a:ext cx="6858000" cy="1325217"/>
          </a:xfrm>
          <a:prstGeom prst="rect">
            <a:avLst/>
          </a:prstGeom>
        </p:spPr>
      </p:pic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082BFA-C9EC-4E74-A8DF-25B40A3C59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1011386" y="523081"/>
            <a:ext cx="1029660" cy="5811838"/>
          </a:xfrm>
        </p:spPr>
        <p:txBody>
          <a:bodyPr vert="eaVert">
            <a:noAutofit/>
          </a:bodyPr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PH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3D3792-7DB3-462A-B1E6-24C2D44A8A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7982" y="365125"/>
            <a:ext cx="9877846" cy="5811838"/>
          </a:xfrm>
        </p:spPr>
        <p:txBody>
          <a:bodyPr vert="eaVert"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4BDFCA-1014-4E53-A2AA-AFFC99373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000" y="6356467"/>
            <a:ext cx="7313295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>
                <a:solidFill>
                  <a:prstClr val="black"/>
                </a:solidFill>
              </a:rPr>
              <a:t>DIDM Nationwide Validation 2019 | Crime Research and Analysis Center Lecture Series</a:t>
            </a:r>
            <a:endParaRPr lang="en-PH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C156D9-A32E-4022-AA49-7D3B52833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PH" dirty="0">
                <a:solidFill>
                  <a:prstClr val="black">
                    <a:tint val="75000"/>
                  </a:prstClr>
                </a:solidFill>
              </a:rPr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064922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705" y="274638"/>
            <a:ext cx="109696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705" y="1600206"/>
            <a:ext cx="1096962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55" y="6356642"/>
            <a:ext cx="2843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014" y="635664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DIDM Nationwide Validation 2019 | Crime Research and Analysis Center Lecture Series</a:t>
            </a:r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119" y="6356642"/>
            <a:ext cx="28432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02EFA-1278-40A5-9C0F-74C1AD543D9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408832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82E1D6-5076-4AD4-B069-1CD34D8CB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982" y="365129"/>
            <a:ext cx="105128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CF040B-B0AD-4C8A-BB41-97473CCE73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50F1B-3481-47FA-9FA6-421757C14D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7982" y="6356467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P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55B59-ED09-4CB8-860D-BED935DBB8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7549" y="6356467"/>
            <a:ext cx="41137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r>
              <a:rPr lang="en-US">
                <a:solidFill>
                  <a:prstClr val="black">
                    <a:tint val="75000"/>
                  </a:prstClr>
                </a:solidFill>
              </a:rPr>
              <a:t>DIDM Nationwide Validation 2019 | Crime Research and Analysis Center Lecture Series</a:t>
            </a:r>
            <a:endParaRPr lang="en-P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D1749-B1D6-4124-AC91-EC929D491D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08357" y="6356467"/>
            <a:ext cx="27424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40D49454-15D4-4514-B0F0-555A6563D885}" type="slidenum">
              <a:rPr lang="en-PH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P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085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4.xml"/><Relationship Id="rId7" Type="http://schemas.openxmlformats.org/officeDocument/2006/relationships/slide" Target="slide9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905000"/>
            <a:ext cx="12206335" cy="19106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 anchor="ctr">
            <a:noAutofit/>
          </a:bodyPr>
          <a:lstStyle/>
          <a:p>
            <a:pPr defTabSz="812322">
              <a:defRPr/>
            </a:pPr>
            <a:r>
              <a:rPr lang="en-PH" sz="6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27th</a:t>
            </a:r>
            <a:r>
              <a:rPr lang="en-PH" sz="6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PH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WEEKLY STAFF VIDEOCONFERENCE</a:t>
            </a:r>
            <a:endParaRPr lang="en-PH" sz="40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062" y="228600"/>
            <a:ext cx="1582210" cy="1535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55D074C-BF2E-45F3-88DF-460E9006D71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2" r="28107"/>
          <a:stretch/>
        </p:blipFill>
        <p:spPr>
          <a:xfrm>
            <a:off x="2208212" y="139558"/>
            <a:ext cx="1633593" cy="1713697"/>
          </a:xfrm>
          <a:prstGeom prst="rect">
            <a:avLst/>
          </a:prstGeom>
        </p:spPr>
      </p:pic>
      <p:pic>
        <p:nvPicPr>
          <p:cNvPr id="7" name="Picture 6" descr="Description: Description: pro13 LOGO final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2" y="228600"/>
            <a:ext cx="1600200" cy="1535615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4930021" y="4278561"/>
            <a:ext cx="2346283" cy="8771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sz="18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1800" b="1" dirty="0">
                <a:latin typeface="Arial" pitchFamily="34" charset="0"/>
                <a:cs typeface="Arial" pitchFamily="34" charset="0"/>
              </a:rPr>
              <a:t>September 5, 2022</a:t>
            </a:r>
          </a:p>
          <a:p>
            <a:endParaRPr lang="en-US" sz="15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5D074C-BF2E-45F3-88DF-460E9006D71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2" r="28107"/>
          <a:stretch/>
        </p:blipFill>
        <p:spPr>
          <a:xfrm>
            <a:off x="1726522" y="6379028"/>
            <a:ext cx="434692" cy="456007"/>
          </a:xfrm>
          <a:prstGeom prst="rect">
            <a:avLst/>
          </a:prstGeom>
        </p:spPr>
      </p:pic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2208212" y="6414885"/>
            <a:ext cx="8032038" cy="365125"/>
          </a:xfrm>
        </p:spPr>
        <p:txBody>
          <a:bodyPr/>
          <a:lstStyle/>
          <a:p>
            <a:r>
              <a:rPr lang="en-US" b="1" i="1" spc="300" dirty="0">
                <a:solidFill>
                  <a:prstClr val="black"/>
                </a:solidFill>
              </a:rPr>
              <a:t>“MALASAKIT + KAAYUSAN + KAPAYAPAAN = KAUNLARAN I M+K+K+K=K”</a:t>
            </a:r>
            <a:endParaRPr lang="en-PH" b="1" i="1" spc="3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86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7510" y="304800"/>
            <a:ext cx="12206335" cy="1066800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 anchor="ctr">
            <a:noAutofit/>
          </a:bodyPr>
          <a:lstStyle/>
          <a:p>
            <a:pPr algn="ctr" defTabSz="812322">
              <a:defRPr/>
            </a:pPr>
            <a:r>
              <a:rPr lang="en-PH" sz="5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SEQUENCE OF PRESENTATION:</a:t>
            </a:r>
            <a:endParaRPr lang="en-PH" sz="3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5D074C-BF2E-45F3-88DF-460E9006D7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2" r="28107"/>
          <a:stretch/>
        </p:blipFill>
        <p:spPr>
          <a:xfrm>
            <a:off x="1726522" y="6379028"/>
            <a:ext cx="434692" cy="456007"/>
          </a:xfrm>
          <a:prstGeom prst="rect">
            <a:avLst/>
          </a:prstGeom>
        </p:spPr>
      </p:pic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2208212" y="6414885"/>
            <a:ext cx="8032038" cy="365125"/>
          </a:xfrm>
        </p:spPr>
        <p:txBody>
          <a:bodyPr/>
          <a:lstStyle/>
          <a:p>
            <a:r>
              <a:rPr lang="en-US" b="1" i="1" spc="300" dirty="0">
                <a:solidFill>
                  <a:prstClr val="black"/>
                </a:solidFill>
              </a:rPr>
              <a:t>“MALASAKIT + KAAYUSAN + KAPAYAPAAN = KAUNLARAN I M+K+K+K=K”</a:t>
            </a:r>
            <a:endParaRPr lang="en-PH" b="1" i="1" spc="300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4212" y="1828800"/>
            <a:ext cx="10439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Update on Drug Cases in custody of RFU13 (R7)</a:t>
            </a:r>
          </a:p>
        </p:txBody>
      </p:sp>
    </p:spTree>
    <p:extLst>
      <p:ext uri="{BB962C8B-B14F-4D97-AF65-F5344CB8AC3E}">
        <p14:creationId xmlns:p14="http://schemas.microsoft.com/office/powerpoint/2010/main" val="363431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720" y="146755"/>
            <a:ext cx="11934281" cy="5390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Arial" charset="0"/>
                <a:ea typeface="MS PGothic" pitchFamily="34" charset="-128"/>
              </a:rPr>
              <a:t>Inventory on the Case Status of Seized/Recovered Dangerous Drugs under Custody of FG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rgbClr val="FFFF00"/>
                </a:solidFill>
                <a:latin typeface="Arial" charset="0"/>
                <a:ea typeface="MS PGothic" pitchFamily="34" charset="-128"/>
              </a:rPr>
              <a:t>As of September  4, 2022</a:t>
            </a:r>
          </a:p>
          <a:p>
            <a:pPr defTabSz="812322">
              <a:defRPr/>
            </a:pPr>
            <a:endParaRPr lang="en-PH" sz="1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88A1E11-4CA0-9225-A7CA-189E9625F8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642248"/>
              </p:ext>
            </p:extLst>
          </p:nvPr>
        </p:nvGraphicFramePr>
        <p:xfrm>
          <a:off x="188909" y="1295400"/>
          <a:ext cx="11811006" cy="49529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7727">
                  <a:extLst>
                    <a:ext uri="{9D8B030D-6E8A-4147-A177-3AD203B41FA5}">
                      <a16:colId xmlns:a16="http://schemas.microsoft.com/office/drawing/2014/main" val="1052797579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2901789018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2438396499"/>
                    </a:ext>
                  </a:extLst>
                </a:gridCol>
                <a:gridCol w="697851">
                  <a:extLst>
                    <a:ext uri="{9D8B030D-6E8A-4147-A177-3AD203B41FA5}">
                      <a16:colId xmlns:a16="http://schemas.microsoft.com/office/drawing/2014/main" val="3003872595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1328408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24795762"/>
                    </a:ext>
                  </a:extLst>
                </a:gridCol>
                <a:gridCol w="744285">
                  <a:extLst>
                    <a:ext uri="{9D8B030D-6E8A-4147-A177-3AD203B41FA5}">
                      <a16:colId xmlns:a16="http://schemas.microsoft.com/office/drawing/2014/main" val="3147154709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611853883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3353894814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323324553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4055396749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3682121794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1025986176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2146492363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1187135444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2678764895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455935413"/>
                    </a:ext>
                  </a:extLst>
                </a:gridCol>
                <a:gridCol w="611211">
                  <a:extLst>
                    <a:ext uri="{9D8B030D-6E8A-4147-A177-3AD203B41FA5}">
                      <a16:colId xmlns:a16="http://schemas.microsoft.com/office/drawing/2014/main" val="1220760335"/>
                    </a:ext>
                  </a:extLst>
                </a:gridCol>
              </a:tblGrid>
              <a:tr h="1434109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REQUESTING PARTY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Cases with No Movement  at PNP FG   </a:t>
                      </a:r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Total</a:t>
                      </a:r>
                    </a:p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"No Case Filed"  with Issued Certification</a:t>
                      </a:r>
                    </a:p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Total</a:t>
                      </a:r>
                    </a:p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Cases with No Movement BUT WITH CASE FILED</a:t>
                      </a:r>
                      <a:endParaRPr lang="en-US" sz="1100" b="1" u="none" strike="noStrike" dirty="0">
                        <a:effectLst/>
                      </a:endParaRPr>
                    </a:p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Total</a:t>
                      </a:r>
                    </a:p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On-going Validation of Cases Without Movement</a:t>
                      </a:r>
                    </a:p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Total</a:t>
                      </a:r>
                    </a:p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Compliance Efficiency</a:t>
                      </a:r>
                    </a:p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 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5416382"/>
                  </a:ext>
                </a:extLst>
              </a:tr>
              <a:tr h="6472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MJ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Shabu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Not indicated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MJ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Shabu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Not indicated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MJ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Shabu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Not indicated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MJ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Shabu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>
                          <a:effectLst/>
                        </a:rPr>
                        <a:t>Not indicated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47" marR="5747" marT="574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418136"/>
                  </a:ext>
                </a:extLst>
              </a:tr>
              <a:tr h="381126">
                <a:tc>
                  <a:txBody>
                    <a:bodyPr/>
                    <a:lstStyle/>
                    <a:p>
                      <a:pPr algn="l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7,390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3" action="ppaction://hlinksldjump"/>
                        </a:rPr>
                        <a:t>7,693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5,620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98.95%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3989033"/>
                  </a:ext>
                </a:extLst>
              </a:tr>
              <a:tr h="381126">
                <a:tc>
                  <a:txBody>
                    <a:bodyPr/>
                    <a:lstStyle/>
                    <a:p>
                      <a:pPr algn="l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NSU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4" action="ppaction://hlinksldjump"/>
                        </a:rPr>
                        <a:t>566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95.75%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5506818"/>
                  </a:ext>
                </a:extLst>
              </a:tr>
              <a:tr h="381126">
                <a:tc>
                  <a:txBody>
                    <a:bodyPr/>
                    <a:lstStyle/>
                    <a:p>
                      <a:pPr algn="l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Non-PNP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5" action="ppaction://hlinksldjump"/>
                        </a:rPr>
                        <a:t>530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19.81%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429913"/>
                  </a:ext>
                </a:extLst>
              </a:tr>
              <a:tr h="584910">
                <a:tc>
                  <a:txBody>
                    <a:bodyPr/>
                    <a:lstStyle/>
                    <a:p>
                      <a:pPr algn="l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Non-Existing/Defunct Units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6" action="ppaction://hlinksldjump"/>
                        </a:rPr>
                        <a:t>32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9793526"/>
                  </a:ext>
                </a:extLst>
              </a:tr>
              <a:tr h="381126">
                <a:tc>
                  <a:txBody>
                    <a:bodyPr/>
                    <a:lstStyle/>
                    <a:p>
                      <a:pPr algn="l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Other PRO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7" action="ppaction://hlinksldjump"/>
                        </a:rPr>
                        <a:t>3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33.33%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7824706"/>
                  </a:ext>
                </a:extLst>
              </a:tr>
              <a:tr h="381126">
                <a:tc>
                  <a:txBody>
                    <a:bodyPr/>
                    <a:lstStyle/>
                    <a:p>
                      <a:pPr algn="l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 Verification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8" action="ppaction://hlinksldjump"/>
                        </a:rPr>
                        <a:t>48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216882"/>
                  </a:ext>
                </a:extLst>
              </a:tr>
              <a:tr h="381126"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8,162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8,872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2,174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5,852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6,058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92.78%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7863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049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720" y="146755"/>
            <a:ext cx="11934281" cy="5390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Arial" charset="0"/>
                <a:ea typeface="MS PGothic" pitchFamily="34" charset="-128"/>
              </a:rPr>
              <a:t>PNP-PRO13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rgbClr val="FFFF00"/>
                </a:solidFill>
                <a:latin typeface="Arial" charset="0"/>
                <a:ea typeface="MS PGothic" pitchFamily="34" charset="-128"/>
              </a:rPr>
              <a:t>As of September 4, 2022</a:t>
            </a:r>
          </a:p>
          <a:p>
            <a:pPr defTabSz="812322">
              <a:defRPr/>
            </a:pPr>
            <a:endParaRPr lang="en-PH" sz="1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497250"/>
              </p:ext>
            </p:extLst>
          </p:nvPr>
        </p:nvGraphicFramePr>
        <p:xfrm>
          <a:off x="122365" y="1219200"/>
          <a:ext cx="11890989" cy="47539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4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8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0656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Requesting Party 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Cases with No Movement  at PNP FG   </a:t>
                      </a: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"No Case Filed"  with Issued Certification</a:t>
                      </a:r>
                    </a:p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Cases with No Movement BUT WITH CASE FILED</a:t>
                      </a:r>
                      <a:endParaRPr lang="en-US" sz="1200" b="1" u="none" strike="noStrike" dirty="0">
                        <a:effectLst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On-going Validation of Cases Without Movement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Compliance Efficiency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6840">
                <a:tc vMerge="1">
                  <a:txBody>
                    <a:bodyPr/>
                    <a:lstStyle/>
                    <a:p>
                      <a:pPr algn="ctr" fontAlgn="b"/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3354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CPS/MPS/PPO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3" action="ppaction://hlinksldjump"/>
                        </a:rPr>
                        <a:t>7,374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5,308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5,501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99.30%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91.53%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DEO/DEU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25.71%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RMFB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8.33%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RSOG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83.33%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7,390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7,693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5,424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5,620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98.95%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Left Arrow 4">
            <a:hlinkClick r:id="rId4" action="ppaction://hlinksldjump"/>
          </p:cNvPr>
          <p:cNvSpPr/>
          <p:nvPr/>
        </p:nvSpPr>
        <p:spPr>
          <a:xfrm>
            <a:off x="11428412" y="146755"/>
            <a:ext cx="508742" cy="53904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360742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720" y="146755"/>
            <a:ext cx="11934281" cy="5390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Arial" charset="0"/>
                <a:ea typeface="MS PGothic" pitchFamily="34" charset="-128"/>
              </a:rPr>
              <a:t>CPO/PPO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rgbClr val="FFFF00"/>
                </a:solidFill>
                <a:latin typeface="Arial" charset="0"/>
                <a:ea typeface="MS PGothic" pitchFamily="34" charset="-128"/>
              </a:rPr>
              <a:t>As of September 4, 2022</a:t>
            </a:r>
          </a:p>
          <a:p>
            <a:pPr defTabSz="812322">
              <a:defRPr/>
            </a:pPr>
            <a:endParaRPr lang="en-PH" sz="1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Left Arrow 4">
            <a:hlinkClick r:id="rId3" action="ppaction://hlinksldjump"/>
          </p:cNvPr>
          <p:cNvSpPr/>
          <p:nvPr/>
        </p:nvSpPr>
        <p:spPr>
          <a:xfrm>
            <a:off x="11428412" y="146755"/>
            <a:ext cx="508742" cy="53904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85B2FCD-7BA1-3E12-5EB8-90E6CE4EC7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384532"/>
              </p:ext>
            </p:extLst>
          </p:nvPr>
        </p:nvGraphicFramePr>
        <p:xfrm>
          <a:off x="148917" y="1143000"/>
          <a:ext cx="11890989" cy="5004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8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1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0656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Requesting Party 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Cases with No Movement  at PNP FG   </a:t>
                      </a: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"No Case Filed"  with Issued Certification</a:t>
                      </a:r>
                    </a:p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Cases with No Movement BUT WITH CASE FILED</a:t>
                      </a:r>
                      <a:endParaRPr lang="en-US" sz="1200" b="1" u="none" strike="noStrike" dirty="0">
                        <a:effectLst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On-going Validation of Cases Without Movement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Compliance Efficiency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6840">
                <a:tc vMerge="1">
                  <a:txBody>
                    <a:bodyPr/>
                    <a:lstStyle/>
                    <a:p>
                      <a:pPr algn="ctr" fontAlgn="b"/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3087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ADNPPO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1,121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96.60%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ADSPPO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2,287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1,871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SDNPPO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1,118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SDSPPO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BCPO-RFU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1,480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DIPPO-RFU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7,374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1,722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1,822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5,308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5,501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99.30%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1998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490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720" y="146755"/>
            <a:ext cx="11934281" cy="5390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Arial" charset="0"/>
                <a:ea typeface="MS PGothic" pitchFamily="34" charset="-128"/>
              </a:rPr>
              <a:t>NSU</a:t>
            </a:r>
          </a:p>
          <a:p>
            <a:pPr>
              <a:defRPr/>
            </a:pPr>
            <a:r>
              <a:rPr lang="en-US" sz="1200" b="1" dirty="0">
                <a:solidFill>
                  <a:srgbClr val="FFFF00"/>
                </a:solidFill>
                <a:latin typeface="Arial" charset="0"/>
                <a:ea typeface="MS PGothic" pitchFamily="34" charset="-128"/>
              </a:rPr>
              <a:t>As of September 4, 2022</a:t>
            </a:r>
          </a:p>
          <a:p>
            <a:pPr defTabSz="812322">
              <a:defRPr/>
            </a:pPr>
            <a:endParaRPr lang="en-PH" sz="1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476072"/>
              </p:ext>
            </p:extLst>
          </p:nvPr>
        </p:nvGraphicFramePr>
        <p:xfrm>
          <a:off x="122365" y="1219200"/>
          <a:ext cx="11890989" cy="49040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8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1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0656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Requesting Party 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Cases with No Movement  at PNP FG   </a:t>
                      </a: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"No Case Filed"  with Issued Certification</a:t>
                      </a:r>
                    </a:p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Cases with No Movement BUT WITH CASE FILED</a:t>
                      </a:r>
                      <a:endParaRPr lang="en-US" sz="1200" b="1" u="none" strike="noStrike" dirty="0">
                        <a:effectLst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On-going Validation of Cases Without Movement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Compliance Efficiency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6840">
                <a:tc vMerge="1">
                  <a:txBody>
                    <a:bodyPr/>
                    <a:lstStyle/>
                    <a:p>
                      <a:pPr algn="ctr" fontAlgn="b"/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487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CIDG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333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78.79%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MARITME-SDN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PDEG-SDN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RHPU 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ctr" fontAlgn="b"/>
                      <a:r>
                        <a:rPr lang="en-P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95.75%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Left Arrow 4">
            <a:hlinkClick r:id="rId3" action="ppaction://hlinksldjump"/>
          </p:cNvPr>
          <p:cNvSpPr/>
          <p:nvPr/>
        </p:nvSpPr>
        <p:spPr>
          <a:xfrm>
            <a:off x="11428412" y="146755"/>
            <a:ext cx="508742" cy="53904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338044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720" y="146755"/>
            <a:ext cx="11934281" cy="5390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Arial" charset="0"/>
                <a:ea typeface="MS PGothic" pitchFamily="34" charset="-128"/>
              </a:rPr>
              <a:t>Non-PNP</a:t>
            </a:r>
          </a:p>
          <a:p>
            <a:pPr>
              <a:defRPr/>
            </a:pPr>
            <a:r>
              <a:rPr lang="en-US" sz="1200" b="1" dirty="0">
                <a:solidFill>
                  <a:srgbClr val="FFFF00"/>
                </a:solidFill>
                <a:latin typeface="Arial" charset="0"/>
                <a:ea typeface="MS PGothic" pitchFamily="34" charset="-128"/>
              </a:rPr>
              <a:t>As of September 4, 2022</a:t>
            </a:r>
          </a:p>
          <a:p>
            <a:pPr defTabSz="812322">
              <a:defRPr/>
            </a:pPr>
            <a:endParaRPr lang="en-PH" sz="1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455637"/>
              </p:ext>
            </p:extLst>
          </p:nvPr>
        </p:nvGraphicFramePr>
        <p:xfrm>
          <a:off x="122365" y="1219200"/>
          <a:ext cx="11890989" cy="4467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8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1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0656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Requesting Party 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Cases with No Movement  at PNP FG   </a:t>
                      </a: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"No Case Filed"  with Issued Certification</a:t>
                      </a:r>
                    </a:p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Cases with No Movement BUT WITH CASE FILED</a:t>
                      </a:r>
                      <a:endParaRPr lang="en-US" sz="1200" b="1" u="none" strike="noStrike" dirty="0">
                        <a:effectLst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On-going Validation of Cases Without Movement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Compliance Efficiency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6840">
                <a:tc vMerge="1">
                  <a:txBody>
                    <a:bodyPr/>
                    <a:lstStyle/>
                    <a:p>
                      <a:pPr algn="ctr" fontAlgn="b"/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487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PDEA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20.66%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333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BJMP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RTC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AFP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NBI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19.81%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Left Arrow 4">
            <a:hlinkClick r:id="rId3" action="ppaction://hlinksldjump"/>
          </p:cNvPr>
          <p:cNvSpPr/>
          <p:nvPr/>
        </p:nvSpPr>
        <p:spPr>
          <a:xfrm>
            <a:off x="11428412" y="146755"/>
            <a:ext cx="508742" cy="53904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487355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720" y="146755"/>
            <a:ext cx="11934281" cy="5390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Arial" charset="0"/>
                <a:ea typeface="MS PGothic" pitchFamily="34" charset="-128"/>
              </a:rPr>
              <a:t>Non-Existing</a:t>
            </a:r>
          </a:p>
          <a:p>
            <a:pPr>
              <a:defRPr/>
            </a:pPr>
            <a:r>
              <a:rPr lang="en-US" sz="1200" b="1" dirty="0">
                <a:solidFill>
                  <a:srgbClr val="FFFF00"/>
                </a:solidFill>
                <a:latin typeface="Arial" charset="0"/>
                <a:ea typeface="MS PGothic" pitchFamily="34" charset="-128"/>
              </a:rPr>
              <a:t>As of September 4, 2022</a:t>
            </a:r>
          </a:p>
          <a:p>
            <a:pPr defTabSz="812322">
              <a:defRPr/>
            </a:pPr>
            <a:endParaRPr lang="en-PH" sz="1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732694"/>
              </p:ext>
            </p:extLst>
          </p:nvPr>
        </p:nvGraphicFramePr>
        <p:xfrm>
          <a:off x="122365" y="1219200"/>
          <a:ext cx="11890989" cy="36546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8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1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0656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Requesting Party 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Cases with No Movement  at PNP FG   </a:t>
                      </a: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"No Case Filed"  with Issued Certification</a:t>
                      </a:r>
                    </a:p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Cases with No Movement BUT WITH CASE FILED</a:t>
                      </a:r>
                      <a:endParaRPr lang="en-US" sz="1200" b="1" u="none" strike="noStrike" dirty="0">
                        <a:effectLst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On-going Validation of Cases Without Movement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Compliance Efficiency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6840">
                <a:tc vMerge="1">
                  <a:txBody>
                    <a:bodyPr/>
                    <a:lstStyle/>
                    <a:p>
                      <a:pPr algn="ctr" fontAlgn="b"/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487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RNO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333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HUCSET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TF RACER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Left Arrow 4">
            <a:hlinkClick r:id="rId3" action="ppaction://hlinksldjump"/>
          </p:cNvPr>
          <p:cNvSpPr/>
          <p:nvPr/>
        </p:nvSpPr>
        <p:spPr>
          <a:xfrm>
            <a:off x="11428412" y="146755"/>
            <a:ext cx="508742" cy="53904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724718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720" y="146755"/>
            <a:ext cx="11934281" cy="5390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Arial" charset="0"/>
                <a:ea typeface="MS PGothic" pitchFamily="34" charset="-128"/>
              </a:rPr>
              <a:t>Other PRO</a:t>
            </a:r>
          </a:p>
          <a:p>
            <a:pPr>
              <a:defRPr/>
            </a:pPr>
            <a:r>
              <a:rPr lang="en-US" sz="1200" b="1" dirty="0">
                <a:solidFill>
                  <a:srgbClr val="FFFF00"/>
                </a:solidFill>
                <a:latin typeface="Arial" charset="0"/>
                <a:ea typeface="MS PGothic" pitchFamily="34" charset="-128"/>
              </a:rPr>
              <a:t>As of September 4, 2022</a:t>
            </a:r>
          </a:p>
          <a:p>
            <a:pPr defTabSz="812322">
              <a:defRPr/>
            </a:pPr>
            <a:endParaRPr lang="en-PH" sz="1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326411"/>
              </p:ext>
            </p:extLst>
          </p:nvPr>
        </p:nvGraphicFramePr>
        <p:xfrm>
          <a:off x="122365" y="1219200"/>
          <a:ext cx="11890989" cy="31753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8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1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40656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Requesting Party 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Cases with No Movement  at PNP FG   </a:t>
                      </a: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"No Case Filed"  with Issued Certification</a:t>
                      </a:r>
                    </a:p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Cases with No Movement BUT WITH CASE FILED</a:t>
                      </a:r>
                      <a:endParaRPr lang="en-US" sz="1200" b="1" u="none" strike="noStrike" dirty="0">
                        <a:effectLst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On-going Validation of Cases Without Movement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Compliance Efficiency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6840">
                <a:tc vMerge="1">
                  <a:txBody>
                    <a:bodyPr/>
                    <a:lstStyle/>
                    <a:p>
                      <a:pPr algn="ctr" fontAlgn="b"/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4487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Camiguin</a:t>
                      </a:r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PPO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568"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33.33%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Left Arrow 4">
            <a:hlinkClick r:id="rId3" action="ppaction://hlinksldjump"/>
          </p:cNvPr>
          <p:cNvSpPr/>
          <p:nvPr/>
        </p:nvSpPr>
        <p:spPr>
          <a:xfrm>
            <a:off x="11428412" y="146755"/>
            <a:ext cx="508742" cy="53904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676412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720" y="146755"/>
            <a:ext cx="11934281" cy="5390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Arial" charset="0"/>
                <a:ea typeface="MS PGothic" pitchFamily="34" charset="-128"/>
              </a:rPr>
              <a:t>For Verification</a:t>
            </a:r>
          </a:p>
          <a:p>
            <a:pPr>
              <a:defRPr/>
            </a:pPr>
            <a:r>
              <a:rPr lang="en-US" sz="1200" b="1" dirty="0">
                <a:solidFill>
                  <a:srgbClr val="FFFF00"/>
                </a:solidFill>
                <a:latin typeface="Arial" charset="0"/>
                <a:ea typeface="MS PGothic" pitchFamily="34" charset="-128"/>
              </a:rPr>
              <a:t>As of September 4, 2022</a:t>
            </a:r>
          </a:p>
          <a:p>
            <a:pPr defTabSz="812322">
              <a:defRPr/>
            </a:pPr>
            <a:endParaRPr lang="en-PH" sz="1200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840644"/>
              </p:ext>
            </p:extLst>
          </p:nvPr>
        </p:nvGraphicFramePr>
        <p:xfrm>
          <a:off x="100720" y="914400"/>
          <a:ext cx="11890989" cy="55206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8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1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640592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663742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b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Requesting Party 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Cases with No Movement  at PNP FG   </a:t>
                      </a: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</a:p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"No Case Filed"  with Issued Certification</a:t>
                      </a:r>
                    </a:p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none" strike="noStrike" dirty="0">
                          <a:effectLst/>
                        </a:rPr>
                        <a:t> 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validated Cases with No Movement BUT WITH CASE FILED</a:t>
                      </a:r>
                      <a:endParaRPr lang="en-US" sz="1200" b="1" u="none" strike="noStrike" dirty="0">
                        <a:effectLst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等线"/>
                        </a:rPr>
                        <a:t>Number of On-going Validation of Cases Without Movement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Compliance Efficiency</a:t>
                      </a: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6796">
                <a:tc vMerge="1">
                  <a:txBody>
                    <a:bodyPr/>
                    <a:lstStyle/>
                    <a:p>
                      <a:pPr algn="ctr" fontAlgn="b"/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MJ</a:t>
                      </a:r>
                      <a:endParaRPr lang="en-P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Shabu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PH" sz="12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  <a:endParaRPr lang="en-P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3" marR="9353" marT="935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P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253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Dum Officer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253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SMWD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2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13th RHO CP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Rodriguez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Libertad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056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Chief, IDM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9431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CP, Rodriguez, Libertad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9431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Indicated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431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9431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Precint</a:t>
                      </a:r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Commander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4241">
                <a:tc>
                  <a:txBody>
                    <a:bodyPr/>
                    <a:lstStyle/>
                    <a:p>
                      <a:pPr algn="l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4241"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P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Left Arrow 4">
            <a:hlinkClick r:id="rId3" action="ppaction://hlinksldjump"/>
          </p:cNvPr>
          <p:cNvSpPr/>
          <p:nvPr/>
        </p:nvSpPr>
        <p:spPr>
          <a:xfrm>
            <a:off x="11428412" y="146755"/>
            <a:ext cx="508742" cy="539046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533873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7510" y="2209800"/>
            <a:ext cx="12206335" cy="1910646"/>
          </a:xfrm>
          <a:prstGeom prst="rect">
            <a:avLst/>
          </a:prstGeom>
          <a:solidFill>
            <a:srgbClr val="002060"/>
          </a:solidFill>
          <a:effectLst/>
        </p:spPr>
        <p:txBody>
          <a:bodyPr wrap="square" rtlCol="0" anchor="ctr">
            <a:noAutofit/>
          </a:bodyPr>
          <a:lstStyle/>
          <a:p>
            <a:pPr algn="ctr" defTabSz="812322">
              <a:defRPr/>
            </a:pPr>
            <a:r>
              <a:rPr lang="en-PH" sz="13800" dirty="0" err="1">
                <a:solidFill>
                  <a:srgbClr val="FFFF00"/>
                </a:solidFill>
                <a:latin typeface="Brush Script MT" pitchFamily="66" charset="0"/>
                <a:cs typeface="Arial" pitchFamily="34" charset="0"/>
              </a:rPr>
              <a:t>Daghang</a:t>
            </a:r>
            <a:r>
              <a:rPr lang="en-PH" sz="13800" dirty="0">
                <a:solidFill>
                  <a:srgbClr val="FFFF00"/>
                </a:solidFill>
                <a:latin typeface="Brush Script MT" pitchFamily="66" charset="0"/>
                <a:cs typeface="Arial" pitchFamily="34" charset="0"/>
              </a:rPr>
              <a:t> </a:t>
            </a:r>
            <a:r>
              <a:rPr lang="en-PH" sz="13800" dirty="0" err="1">
                <a:solidFill>
                  <a:srgbClr val="FFFF00"/>
                </a:solidFill>
                <a:latin typeface="Brush Script MT" pitchFamily="66" charset="0"/>
                <a:cs typeface="Arial" pitchFamily="34" charset="0"/>
              </a:rPr>
              <a:t>Salamat</a:t>
            </a:r>
            <a:endParaRPr lang="en-PH" sz="7200" i="1" dirty="0">
              <a:solidFill>
                <a:schemeClr val="bg1"/>
              </a:solidFill>
              <a:latin typeface="Brush Script MT" pitchFamily="66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062" y="228600"/>
            <a:ext cx="1582210" cy="1535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55D074C-BF2E-45F3-88DF-460E9006D71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2" r="28107"/>
          <a:stretch/>
        </p:blipFill>
        <p:spPr>
          <a:xfrm>
            <a:off x="2208212" y="139558"/>
            <a:ext cx="1633593" cy="1713697"/>
          </a:xfrm>
          <a:prstGeom prst="rect">
            <a:avLst/>
          </a:prstGeom>
        </p:spPr>
      </p:pic>
      <p:pic>
        <p:nvPicPr>
          <p:cNvPr id="7" name="Picture 6" descr="Description: Description: pro13 LOGO final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2" y="228600"/>
            <a:ext cx="1600200" cy="1535615"/>
          </a:xfrm>
          <a:prstGeom prst="rect">
            <a:avLst/>
          </a:prstGeom>
          <a:noFill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55D074C-BF2E-45F3-88DF-460E9006D71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2" r="28107"/>
          <a:stretch/>
        </p:blipFill>
        <p:spPr>
          <a:xfrm>
            <a:off x="1726522" y="6379028"/>
            <a:ext cx="434692" cy="456007"/>
          </a:xfrm>
          <a:prstGeom prst="rect">
            <a:avLst/>
          </a:prstGeom>
        </p:spPr>
      </p:pic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>
          <a:xfrm>
            <a:off x="2208212" y="6414885"/>
            <a:ext cx="8032038" cy="365125"/>
          </a:xfrm>
        </p:spPr>
        <p:txBody>
          <a:bodyPr/>
          <a:lstStyle/>
          <a:p>
            <a:r>
              <a:rPr lang="en-US" b="1" i="1" spc="300" dirty="0">
                <a:solidFill>
                  <a:prstClr val="black"/>
                </a:solidFill>
              </a:rPr>
              <a:t>“MALASAKIT + KAAYUSAN + KAPAYAPAAN = KAUNLARAN I M+K+K+K=K”</a:t>
            </a:r>
            <a:endParaRPr lang="en-PH" b="1" i="1" spc="3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161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2_Office Theme">
  <a:themeElements>
    <a:clrScheme name="Custom 1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FF0000"/>
      </a:hlink>
      <a:folHlink>
        <a:srgbClr val="FF00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DM NV2019_v2" id="{F045C1CA-8648-4AAE-A809-E8E116E2B00D}" vid="{9A97B329-DC40-4837-AA5F-81679C58698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114417</TotalTime>
  <Words>1695</Words>
  <Application>Microsoft Office PowerPoint</Application>
  <PresentationFormat>Custom</PresentationFormat>
  <Paragraphs>1137</Paragraphs>
  <Slides>11</Slides>
  <Notes>11</Notes>
  <HiddenSlides>7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等线</vt:lpstr>
      <vt:lpstr>Aharoni</vt:lpstr>
      <vt:lpstr>Arial</vt:lpstr>
      <vt:lpstr>Arial Black</vt:lpstr>
      <vt:lpstr>Brush Script MT</vt:lpstr>
      <vt:lpstr>Calibri</vt:lpstr>
      <vt:lpstr>Calibri Light</vt:lpstr>
      <vt:lpstr>Custom Design</vt:lpstr>
      <vt:lpstr>12_Office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Philippine National Police</dc:title>
  <dc:creator>Brave Heart</dc:creator>
  <cp:lastModifiedBy>PINKY</cp:lastModifiedBy>
  <cp:revision>15372</cp:revision>
  <cp:lastPrinted>2022-09-04T05:15:57Z</cp:lastPrinted>
  <dcterms:modified xsi:type="dcterms:W3CDTF">2022-09-05T00:18:24Z</dcterms:modified>
</cp:coreProperties>
</file>