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3"/>
  </p:notesMasterIdLst>
  <p:handoutMasterIdLst>
    <p:handoutMasterId r:id="rId4"/>
  </p:handoutMasterIdLst>
  <p:sldIdLst>
    <p:sldId id="420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605CBBD-AE9B-4A81-9648-7583B43C3FB2}">
          <p14:sldIdLst>
            <p14:sldId id="42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TUKARA BRAHMA  NAIDU" initials="ABN" lastIdx="1" clrIdx="0">
    <p:extLst>
      <p:ext uri="{19B8F6BF-5375-455C-9EA6-DF929625EA0E}">
        <p15:presenceInfo xmlns:p15="http://schemas.microsoft.com/office/powerpoint/2012/main" userId="ATUKARA BRAHMA  NAID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DCD472"/>
    <a:srgbClr val="FF3300"/>
    <a:srgbClr val="F1414A"/>
    <a:srgbClr val="FFFFCC"/>
    <a:srgbClr val="0066FF"/>
    <a:srgbClr val="0099FF"/>
    <a:srgbClr val="4F81BD"/>
    <a:srgbClr val="0066CC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94" autoAdjust="0"/>
    <p:restoredTop sz="90139" autoAdjust="0"/>
  </p:normalViewPr>
  <p:slideViewPr>
    <p:cSldViewPr snapToGrid="0">
      <p:cViewPr varScale="1">
        <p:scale>
          <a:sx n="115" d="100"/>
          <a:sy n="115" d="100"/>
        </p:scale>
        <p:origin x="12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FAF9204-E636-4CF1-8566-73D702BFDB9C}" type="datetimeFigureOut">
              <a:rPr lang="en-IN" smtClean="0"/>
              <a:t>08-02-2023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21C7D0E-9053-4C4A-836B-0097E68D94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087121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F396B4-3C10-428C-8212-6D62EC8A682E}" type="datetimeFigureOut">
              <a:rPr lang="en-IN" smtClean="0"/>
              <a:t>08-02-2023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1E206C1-A18D-4EAD-AEBC-1E0D6E9CB24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03172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206C1-A18D-4EAD-AEBC-1E0D6E9CB249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6700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0508776" y="4419601"/>
            <a:ext cx="1683224" cy="2438400"/>
          </a:xfrm>
          <a:prstGeom prst="rect">
            <a:avLst/>
          </a:prstGeom>
          <a:solidFill>
            <a:srgbClr val="ED1B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2" name="Right Triangle 21"/>
          <p:cNvSpPr>
            <a:spLocks noChangeArrowheads="1"/>
          </p:cNvSpPr>
          <p:nvPr/>
        </p:nvSpPr>
        <p:spPr bwMode="auto">
          <a:xfrm rot="16200000">
            <a:off x="8491180" y="4840408"/>
            <a:ext cx="2438400" cy="1596785"/>
          </a:xfrm>
          <a:prstGeom prst="rtTriangle">
            <a:avLst/>
          </a:prstGeom>
          <a:solidFill>
            <a:srgbClr val="ED1B24"/>
          </a:solidFill>
          <a:ln w="25400" algn="ctr">
            <a:noFill/>
            <a:miter lim="800000"/>
            <a:headEnd/>
            <a:tailEnd/>
          </a:ln>
        </p:spPr>
        <p:txBody>
          <a:bodyPr vert="eaVert"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23" name="Parallelogram 22"/>
          <p:cNvSpPr/>
          <p:nvPr/>
        </p:nvSpPr>
        <p:spPr>
          <a:xfrm>
            <a:off x="3048005" y="4419601"/>
            <a:ext cx="4775201" cy="2438400"/>
          </a:xfrm>
          <a:prstGeom prst="parallelogram">
            <a:avLst>
              <a:gd name="adj" fmla="val 6968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4" name="Parallelogram 23"/>
          <p:cNvSpPr/>
          <p:nvPr/>
        </p:nvSpPr>
        <p:spPr>
          <a:xfrm>
            <a:off x="7823202" y="1981203"/>
            <a:ext cx="4368801" cy="2438400"/>
          </a:xfrm>
          <a:prstGeom prst="parallelogram">
            <a:avLst>
              <a:gd name="adj" fmla="val 6968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2067" y="1655067"/>
            <a:ext cx="7522467" cy="1618488"/>
          </a:xfrm>
        </p:spPr>
        <p:txBody>
          <a:bodyPr anchor="b" anchorCtr="0"/>
          <a:lstStyle>
            <a:lvl1pPr algn="l">
              <a:defRPr sz="29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2067" y="3429000"/>
            <a:ext cx="7522467" cy="9144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23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46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69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92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15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3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6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85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grpSp>
        <p:nvGrpSpPr>
          <p:cNvPr id="4" name="Group 19"/>
          <p:cNvGrpSpPr/>
          <p:nvPr/>
        </p:nvGrpSpPr>
        <p:grpSpPr>
          <a:xfrm>
            <a:off x="664643" y="609605"/>
            <a:ext cx="3470629" cy="911225"/>
            <a:chOff x="498474" y="609600"/>
            <a:chExt cx="2952439" cy="911225"/>
          </a:xfrm>
        </p:grpSpPr>
        <p:grpSp>
          <p:nvGrpSpPr>
            <p:cNvPr id="5" name="Group 17"/>
            <p:cNvGrpSpPr>
              <a:grpSpLocks noChangeAspect="1"/>
            </p:cNvGrpSpPr>
            <p:nvPr/>
          </p:nvGrpSpPr>
          <p:grpSpPr>
            <a:xfrm>
              <a:off x="1462087" y="776287"/>
              <a:ext cx="1988826" cy="548640"/>
              <a:chOff x="6792913" y="814388"/>
              <a:chExt cx="1289050" cy="355599"/>
            </a:xfrm>
          </p:grpSpPr>
          <p:sp>
            <p:nvSpPr>
              <p:cNvPr id="1029" name="Freeform 5"/>
              <p:cNvSpPr>
                <a:spLocks/>
              </p:cNvSpPr>
              <p:nvPr/>
            </p:nvSpPr>
            <p:spPr bwMode="auto">
              <a:xfrm>
                <a:off x="6792913" y="828675"/>
                <a:ext cx="325438" cy="331787"/>
              </a:xfrm>
              <a:custGeom>
                <a:avLst/>
                <a:gdLst/>
                <a:ahLst/>
                <a:cxnLst>
                  <a:cxn ang="0">
                    <a:pos x="147" y="77"/>
                  </a:cxn>
                  <a:cxn ang="0">
                    <a:pos x="57" y="77"/>
                  </a:cxn>
                  <a:cxn ang="0">
                    <a:pos x="57" y="0"/>
                  </a:cxn>
                  <a:cxn ang="0">
                    <a:pos x="0" y="0"/>
                  </a:cxn>
                  <a:cxn ang="0">
                    <a:pos x="0" y="209"/>
                  </a:cxn>
                  <a:cxn ang="0">
                    <a:pos x="57" y="209"/>
                  </a:cxn>
                  <a:cxn ang="0">
                    <a:pos x="57" y="126"/>
                  </a:cxn>
                  <a:cxn ang="0">
                    <a:pos x="147" y="126"/>
                  </a:cxn>
                  <a:cxn ang="0">
                    <a:pos x="147" y="209"/>
                  </a:cxn>
                  <a:cxn ang="0">
                    <a:pos x="205" y="209"/>
                  </a:cxn>
                  <a:cxn ang="0">
                    <a:pos x="205" y="0"/>
                  </a:cxn>
                  <a:cxn ang="0">
                    <a:pos x="147" y="0"/>
                  </a:cxn>
                  <a:cxn ang="0">
                    <a:pos x="147" y="77"/>
                  </a:cxn>
                </a:cxnLst>
                <a:rect l="0" t="0" r="r" b="b"/>
                <a:pathLst>
                  <a:path w="205" h="209">
                    <a:moveTo>
                      <a:pt x="147" y="77"/>
                    </a:moveTo>
                    <a:lnTo>
                      <a:pt x="57" y="77"/>
                    </a:lnTo>
                    <a:lnTo>
                      <a:pt x="57" y="0"/>
                    </a:lnTo>
                    <a:lnTo>
                      <a:pt x="0" y="0"/>
                    </a:lnTo>
                    <a:lnTo>
                      <a:pt x="0" y="209"/>
                    </a:lnTo>
                    <a:lnTo>
                      <a:pt x="57" y="209"/>
                    </a:lnTo>
                    <a:lnTo>
                      <a:pt x="57" y="126"/>
                    </a:lnTo>
                    <a:lnTo>
                      <a:pt x="147" y="126"/>
                    </a:lnTo>
                    <a:lnTo>
                      <a:pt x="147" y="209"/>
                    </a:lnTo>
                    <a:lnTo>
                      <a:pt x="205" y="209"/>
                    </a:lnTo>
                    <a:lnTo>
                      <a:pt x="205" y="0"/>
                    </a:lnTo>
                    <a:lnTo>
                      <a:pt x="147" y="0"/>
                    </a:lnTo>
                    <a:lnTo>
                      <a:pt x="147" y="77"/>
                    </a:lnTo>
                    <a:close/>
                  </a:path>
                </a:pathLst>
              </a:custGeom>
              <a:solidFill>
                <a:srgbClr val="ED1C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030" name="Freeform 6"/>
              <p:cNvSpPr>
                <a:spLocks noEditPoints="1"/>
              </p:cNvSpPr>
              <p:nvPr/>
            </p:nvSpPr>
            <p:spPr bwMode="auto">
              <a:xfrm>
                <a:off x="7154863" y="819150"/>
                <a:ext cx="331788" cy="350837"/>
              </a:xfrm>
              <a:custGeom>
                <a:avLst/>
                <a:gdLst/>
                <a:ahLst/>
                <a:cxnLst>
                  <a:cxn ang="0">
                    <a:pos x="123" y="0"/>
                  </a:cxn>
                  <a:cxn ang="0">
                    <a:pos x="0" y="127"/>
                  </a:cxn>
                  <a:cxn ang="0">
                    <a:pos x="125" y="257"/>
                  </a:cxn>
                  <a:cxn ang="0">
                    <a:pos x="243" y="176"/>
                  </a:cxn>
                  <a:cxn ang="0">
                    <a:pos x="171" y="176"/>
                  </a:cxn>
                  <a:cxn ang="0">
                    <a:pos x="126" y="205"/>
                  </a:cxn>
                  <a:cxn ang="0">
                    <a:pos x="70" y="149"/>
                  </a:cxn>
                  <a:cxn ang="0">
                    <a:pos x="243" y="149"/>
                  </a:cxn>
                  <a:cxn ang="0">
                    <a:pos x="244" y="134"/>
                  </a:cxn>
                  <a:cxn ang="0">
                    <a:pos x="123" y="0"/>
                  </a:cxn>
                  <a:cxn ang="0">
                    <a:pos x="69" y="101"/>
                  </a:cxn>
                  <a:cxn ang="0">
                    <a:pos x="69" y="101"/>
                  </a:cxn>
                  <a:cxn ang="0">
                    <a:pos x="122" y="50"/>
                  </a:cxn>
                  <a:cxn ang="0">
                    <a:pos x="174" y="101"/>
                  </a:cxn>
                  <a:cxn ang="0">
                    <a:pos x="69" y="101"/>
                  </a:cxn>
                </a:cxnLst>
                <a:rect l="0" t="0" r="r" b="b"/>
                <a:pathLst>
                  <a:path w="244" h="257">
                    <a:moveTo>
                      <a:pt x="123" y="0"/>
                    </a:moveTo>
                    <a:cubicBezTo>
                      <a:pt x="49" y="0"/>
                      <a:pt x="0" y="51"/>
                      <a:pt x="0" y="127"/>
                    </a:cubicBezTo>
                    <a:cubicBezTo>
                      <a:pt x="0" y="207"/>
                      <a:pt x="49" y="257"/>
                      <a:pt x="125" y="257"/>
                    </a:cubicBezTo>
                    <a:cubicBezTo>
                      <a:pt x="186" y="257"/>
                      <a:pt x="228" y="229"/>
                      <a:pt x="243" y="176"/>
                    </a:cubicBezTo>
                    <a:cubicBezTo>
                      <a:pt x="171" y="176"/>
                      <a:pt x="171" y="176"/>
                      <a:pt x="171" y="176"/>
                    </a:cubicBezTo>
                    <a:cubicBezTo>
                      <a:pt x="165" y="196"/>
                      <a:pt x="149" y="205"/>
                      <a:pt x="126" y="205"/>
                    </a:cubicBezTo>
                    <a:cubicBezTo>
                      <a:pt x="92" y="205"/>
                      <a:pt x="71" y="185"/>
                      <a:pt x="70" y="149"/>
                    </a:cubicBezTo>
                    <a:cubicBezTo>
                      <a:pt x="243" y="149"/>
                      <a:pt x="243" y="149"/>
                      <a:pt x="243" y="149"/>
                    </a:cubicBezTo>
                    <a:cubicBezTo>
                      <a:pt x="243" y="141"/>
                      <a:pt x="244" y="138"/>
                      <a:pt x="244" y="134"/>
                    </a:cubicBezTo>
                    <a:cubicBezTo>
                      <a:pt x="244" y="51"/>
                      <a:pt x="197" y="0"/>
                      <a:pt x="123" y="0"/>
                    </a:cubicBezTo>
                    <a:close/>
                    <a:moveTo>
                      <a:pt x="69" y="101"/>
                    </a:moveTo>
                    <a:cubicBezTo>
                      <a:pt x="69" y="101"/>
                      <a:pt x="69" y="101"/>
                      <a:pt x="69" y="101"/>
                    </a:cubicBezTo>
                    <a:cubicBezTo>
                      <a:pt x="75" y="68"/>
                      <a:pt x="93" y="50"/>
                      <a:pt x="122" y="50"/>
                    </a:cubicBezTo>
                    <a:cubicBezTo>
                      <a:pt x="152" y="50"/>
                      <a:pt x="173" y="71"/>
                      <a:pt x="174" y="101"/>
                    </a:cubicBezTo>
                    <a:lnTo>
                      <a:pt x="69" y="101"/>
                    </a:lnTo>
                    <a:close/>
                  </a:path>
                </a:pathLst>
              </a:custGeom>
              <a:solidFill>
                <a:srgbClr val="ED1C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auto">
              <a:xfrm>
                <a:off x="7526338" y="814388"/>
                <a:ext cx="206375" cy="346075"/>
              </a:xfrm>
              <a:custGeom>
                <a:avLst/>
                <a:gdLst/>
                <a:ahLst/>
                <a:cxnLst>
                  <a:cxn ang="0">
                    <a:pos x="85" y="8"/>
                  </a:cxn>
                  <a:cxn ang="0">
                    <a:pos x="0" y="123"/>
                  </a:cxn>
                  <a:cxn ang="0">
                    <a:pos x="0" y="254"/>
                  </a:cxn>
                  <a:cxn ang="0">
                    <a:pos x="68" y="254"/>
                  </a:cxn>
                  <a:cxn ang="0">
                    <a:pos x="68" y="146"/>
                  </a:cxn>
                  <a:cxn ang="0">
                    <a:pos x="90" y="75"/>
                  </a:cxn>
                  <a:cxn ang="0">
                    <a:pos x="132" y="62"/>
                  </a:cxn>
                  <a:cxn ang="0">
                    <a:pos x="151" y="64"/>
                  </a:cxn>
                  <a:cxn ang="0">
                    <a:pos x="151" y="9"/>
                  </a:cxn>
                  <a:cxn ang="0">
                    <a:pos x="85" y="8"/>
                  </a:cxn>
                </a:cxnLst>
                <a:rect l="0" t="0" r="r" b="b"/>
                <a:pathLst>
                  <a:path w="151" h="254">
                    <a:moveTo>
                      <a:pt x="85" y="8"/>
                    </a:moveTo>
                    <a:cubicBezTo>
                      <a:pt x="61" y="13"/>
                      <a:pt x="0" y="31"/>
                      <a:pt x="0" y="123"/>
                    </a:cubicBezTo>
                    <a:cubicBezTo>
                      <a:pt x="0" y="254"/>
                      <a:pt x="0" y="254"/>
                      <a:pt x="0" y="254"/>
                    </a:cubicBezTo>
                    <a:cubicBezTo>
                      <a:pt x="68" y="254"/>
                      <a:pt x="68" y="254"/>
                      <a:pt x="68" y="254"/>
                    </a:cubicBezTo>
                    <a:cubicBezTo>
                      <a:pt x="68" y="146"/>
                      <a:pt x="68" y="146"/>
                      <a:pt x="68" y="146"/>
                    </a:cubicBezTo>
                    <a:cubicBezTo>
                      <a:pt x="68" y="106"/>
                      <a:pt x="73" y="87"/>
                      <a:pt x="90" y="75"/>
                    </a:cubicBezTo>
                    <a:cubicBezTo>
                      <a:pt x="100" y="67"/>
                      <a:pt x="115" y="62"/>
                      <a:pt x="132" y="62"/>
                    </a:cubicBezTo>
                    <a:cubicBezTo>
                      <a:pt x="139" y="62"/>
                      <a:pt x="142" y="63"/>
                      <a:pt x="151" y="64"/>
                    </a:cubicBezTo>
                    <a:cubicBezTo>
                      <a:pt x="151" y="9"/>
                      <a:pt x="151" y="9"/>
                      <a:pt x="151" y="9"/>
                    </a:cubicBezTo>
                    <a:cubicBezTo>
                      <a:pt x="151" y="9"/>
                      <a:pt x="123" y="0"/>
                      <a:pt x="85" y="8"/>
                    </a:cubicBezTo>
                    <a:close/>
                  </a:path>
                </a:pathLst>
              </a:custGeom>
              <a:solidFill>
                <a:srgbClr val="ED1C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032" name="Freeform 8"/>
              <p:cNvSpPr>
                <a:spLocks noEditPoints="1"/>
              </p:cNvSpPr>
              <p:nvPr/>
            </p:nvSpPr>
            <p:spPr bwMode="auto">
              <a:xfrm>
                <a:off x="7743825" y="819150"/>
                <a:ext cx="338138" cy="350837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0" y="129"/>
                  </a:cxn>
                  <a:cxn ang="0">
                    <a:pos x="124" y="257"/>
                  </a:cxn>
                  <a:cxn ang="0">
                    <a:pos x="248" y="129"/>
                  </a:cxn>
                  <a:cxn ang="0">
                    <a:pos x="124" y="0"/>
                  </a:cxn>
                  <a:cxn ang="0">
                    <a:pos x="124" y="206"/>
                  </a:cxn>
                  <a:cxn ang="0">
                    <a:pos x="124" y="206"/>
                  </a:cxn>
                  <a:cxn ang="0">
                    <a:pos x="68" y="129"/>
                  </a:cxn>
                  <a:cxn ang="0">
                    <a:pos x="124" y="52"/>
                  </a:cxn>
                  <a:cxn ang="0">
                    <a:pos x="180" y="128"/>
                  </a:cxn>
                  <a:cxn ang="0">
                    <a:pos x="124" y="206"/>
                  </a:cxn>
                </a:cxnLst>
                <a:rect l="0" t="0" r="r" b="b"/>
                <a:pathLst>
                  <a:path w="248" h="257">
                    <a:moveTo>
                      <a:pt x="124" y="0"/>
                    </a:moveTo>
                    <a:cubicBezTo>
                      <a:pt x="49" y="0"/>
                      <a:pt x="0" y="51"/>
                      <a:pt x="0" y="129"/>
                    </a:cubicBezTo>
                    <a:cubicBezTo>
                      <a:pt x="0" y="207"/>
                      <a:pt x="49" y="257"/>
                      <a:pt x="124" y="257"/>
                    </a:cubicBezTo>
                    <a:cubicBezTo>
                      <a:pt x="199" y="257"/>
                      <a:pt x="248" y="207"/>
                      <a:pt x="248" y="129"/>
                    </a:cubicBezTo>
                    <a:cubicBezTo>
                      <a:pt x="248" y="51"/>
                      <a:pt x="199" y="0"/>
                      <a:pt x="124" y="0"/>
                    </a:cubicBezTo>
                    <a:close/>
                    <a:moveTo>
                      <a:pt x="124" y="206"/>
                    </a:moveTo>
                    <a:cubicBezTo>
                      <a:pt x="124" y="206"/>
                      <a:pt x="124" y="206"/>
                      <a:pt x="124" y="206"/>
                    </a:cubicBezTo>
                    <a:cubicBezTo>
                      <a:pt x="89" y="206"/>
                      <a:pt x="68" y="177"/>
                      <a:pt x="68" y="129"/>
                    </a:cubicBezTo>
                    <a:cubicBezTo>
                      <a:pt x="68" y="80"/>
                      <a:pt x="88" y="52"/>
                      <a:pt x="124" y="52"/>
                    </a:cubicBezTo>
                    <a:cubicBezTo>
                      <a:pt x="160" y="52"/>
                      <a:pt x="180" y="80"/>
                      <a:pt x="180" y="128"/>
                    </a:cubicBezTo>
                    <a:cubicBezTo>
                      <a:pt x="180" y="178"/>
                      <a:pt x="160" y="206"/>
                      <a:pt x="124" y="206"/>
                    </a:cubicBezTo>
                    <a:close/>
                  </a:path>
                </a:pathLst>
              </a:custGeom>
              <a:solidFill>
                <a:srgbClr val="ED1C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</p:grpSp>
        <p:grpSp>
          <p:nvGrpSpPr>
            <p:cNvPr id="6" name="Group 18"/>
            <p:cNvGrpSpPr/>
            <p:nvPr/>
          </p:nvGrpSpPr>
          <p:grpSpPr>
            <a:xfrm>
              <a:off x="498474" y="609600"/>
              <a:ext cx="568326" cy="911225"/>
              <a:chOff x="6018212" y="534988"/>
              <a:chExt cx="568326" cy="911225"/>
            </a:xfrm>
          </p:grpSpPr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6378575" y="534988"/>
                <a:ext cx="207963" cy="4365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5"/>
                  </a:cxn>
                  <a:cxn ang="0">
                    <a:pos x="131" y="185"/>
                  </a:cxn>
                  <a:cxn ang="0">
                    <a:pos x="131" y="97"/>
                  </a:cxn>
                  <a:cxn ang="0">
                    <a:pos x="0" y="0"/>
                  </a:cxn>
                </a:cxnLst>
                <a:rect l="0" t="0" r="r" b="b"/>
                <a:pathLst>
                  <a:path w="131" h="275">
                    <a:moveTo>
                      <a:pt x="0" y="0"/>
                    </a:moveTo>
                    <a:lnTo>
                      <a:pt x="0" y="275"/>
                    </a:lnTo>
                    <a:lnTo>
                      <a:pt x="131" y="185"/>
                    </a:lnTo>
                    <a:lnTo>
                      <a:pt x="131" y="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6378575" y="1012825"/>
                <a:ext cx="207963" cy="300037"/>
              </a:xfrm>
              <a:custGeom>
                <a:avLst/>
                <a:gdLst/>
                <a:ahLst/>
                <a:cxnLst>
                  <a:cxn ang="0">
                    <a:pos x="131" y="189"/>
                  </a:cxn>
                  <a:cxn ang="0">
                    <a:pos x="131" y="0"/>
                  </a:cxn>
                  <a:cxn ang="0">
                    <a:pos x="0" y="93"/>
                  </a:cxn>
                  <a:cxn ang="0">
                    <a:pos x="131" y="189"/>
                  </a:cxn>
                </a:cxnLst>
                <a:rect l="0" t="0" r="r" b="b"/>
                <a:pathLst>
                  <a:path w="131" h="189">
                    <a:moveTo>
                      <a:pt x="131" y="189"/>
                    </a:moveTo>
                    <a:lnTo>
                      <a:pt x="131" y="0"/>
                    </a:lnTo>
                    <a:lnTo>
                      <a:pt x="0" y="93"/>
                    </a:lnTo>
                    <a:lnTo>
                      <a:pt x="131" y="18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auto">
              <a:xfrm>
                <a:off x="6018212" y="668338"/>
                <a:ext cx="206375" cy="77787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30" y="490"/>
                  </a:cxn>
                  <a:cxn ang="0">
                    <a:pos x="130" y="96"/>
                  </a:cxn>
                  <a:cxn ang="0">
                    <a:pos x="0" y="0"/>
                  </a:cxn>
                  <a:cxn ang="0">
                    <a:pos x="0" y="395"/>
                  </a:cxn>
                </a:cxnLst>
                <a:rect l="0" t="0" r="r" b="b"/>
                <a:pathLst>
                  <a:path w="130" h="490">
                    <a:moveTo>
                      <a:pt x="0" y="395"/>
                    </a:moveTo>
                    <a:lnTo>
                      <a:pt x="130" y="490"/>
                    </a:lnTo>
                    <a:lnTo>
                      <a:pt x="130" y="96"/>
                    </a:lnTo>
                    <a:lnTo>
                      <a:pt x="0" y="0"/>
                    </a:lnTo>
                    <a:lnTo>
                      <a:pt x="0" y="395"/>
                    </a:lnTo>
                    <a:close/>
                  </a:path>
                </a:pathLst>
              </a:custGeom>
              <a:solidFill>
                <a:srgbClr val="ED1C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1628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6" y="82920"/>
            <a:ext cx="11890324" cy="58042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11277597" y="6381757"/>
            <a:ext cx="793751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732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Agenda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11277597" y="6381757"/>
            <a:ext cx="793751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81677" y="810372"/>
            <a:ext cx="5945161" cy="116432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pPr>
              <a:spcBef>
                <a:spcPct val="50000"/>
              </a:spcBef>
            </a:pPr>
            <a:r>
              <a:rPr lang="en-IN" sz="1400" b="1" u="sng" spc="-88" dirty="0">
                <a:solidFill>
                  <a:schemeClr val="tx1"/>
                </a:solidFill>
              </a:rPr>
              <a:t>1. Background</a:t>
            </a:r>
            <a:r>
              <a:rPr lang="en-IN" sz="12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IN" sz="1100" b="1" dirty="0">
                <a:solidFill>
                  <a:schemeClr val="bg1">
                    <a:lumMod val="65000"/>
                  </a:schemeClr>
                </a:solidFill>
              </a:rPr>
              <a:t>(Mention the Project No. reference wrt KPI)</a:t>
            </a:r>
            <a:r>
              <a:rPr lang="en-IN" sz="1400" b="1" u="sng" dirty="0">
                <a:solidFill>
                  <a:schemeClr val="bg1">
                    <a:lumMod val="65000"/>
                  </a:schemeClr>
                </a:solidFill>
              </a:rPr>
              <a:t/>
            </a:r>
            <a:br>
              <a:rPr lang="en-IN" sz="1400" b="1" u="sng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Why have you chosen this </a:t>
            </a:r>
            <a:r>
              <a:rPr lang="en-US" sz="1100" b="1" i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project</a:t>
            </a: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? </a:t>
            </a:r>
            <a:b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</a:b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What are the KPI’s it is supposed to impact?</a:t>
            </a:r>
            <a:b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</a:b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What is the business need for choosing this issue?</a:t>
            </a:r>
            <a:endParaRPr lang="en-IN" sz="1400" b="1" u="sng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1677" y="2040911"/>
            <a:ext cx="5945161" cy="2856612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pPr>
              <a:lnSpc>
                <a:spcPct val="85000"/>
              </a:lnSpc>
            </a:pPr>
            <a:r>
              <a:rPr lang="en-IN" sz="1400" b="1" u="sng" spc="-88" dirty="0">
                <a:solidFill>
                  <a:schemeClr val="tx1"/>
                </a:solidFill>
              </a:rPr>
              <a:t>2. Current Situation Analysis</a:t>
            </a:r>
            <a:r>
              <a:rPr lang="en-IN" sz="1400" b="1" u="sng" dirty="0">
                <a:solidFill>
                  <a:schemeClr val="tx1"/>
                </a:solidFill>
              </a:rPr>
              <a:t/>
            </a:r>
            <a:br>
              <a:rPr lang="en-IN" sz="1400" b="1" u="sng" dirty="0">
                <a:solidFill>
                  <a:schemeClr val="tx1"/>
                </a:solidFill>
              </a:rPr>
            </a:br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</a:rPr>
              <a:t> - </a:t>
            </a: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</a:rPr>
              <a:t>Summary of current conditions</a:t>
            </a:r>
            <a:br>
              <a:rPr lang="en-US" sz="1100" b="1" i="1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</a:rPr>
              <a:t>(Show thru Graph / Pareto / Map &amp; explain briefly)</a:t>
            </a:r>
            <a:br>
              <a:rPr lang="en-US" sz="1100" b="1" i="1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b="1" i="1" u="sng" dirty="0">
                <a:solidFill>
                  <a:schemeClr val="bg1">
                    <a:lumMod val="65000"/>
                  </a:schemeClr>
                </a:solidFill>
              </a:rPr>
              <a:t>Frame a Problem Statement – </a:t>
            </a:r>
          </a:p>
          <a:p>
            <a:pPr>
              <a:lnSpc>
                <a:spcPct val="85000"/>
              </a:lnSpc>
            </a:pP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What is the actual symptom that the business feels which requires action?</a:t>
            </a:r>
            <a:endParaRPr lang="en-IN" sz="1100" b="1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1677" y="4943191"/>
            <a:ext cx="5945161" cy="74626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r>
              <a:rPr lang="en-IN" sz="1400" b="1" u="sng" spc="-88" dirty="0">
                <a:solidFill>
                  <a:schemeClr val="tx1"/>
                </a:solidFill>
              </a:rPr>
              <a:t>3. Goal / Target </a:t>
            </a:r>
            <a:r>
              <a:rPr lang="en-IN" sz="1400" b="1" u="sng" spc="-88" dirty="0" smtClean="0">
                <a:solidFill>
                  <a:schemeClr val="tx1"/>
                </a:solidFill>
              </a:rPr>
              <a:t>Condition &amp; Benefit Sought</a:t>
            </a:r>
            <a:r>
              <a:rPr lang="en-IN" sz="1400" b="1" u="sng" dirty="0">
                <a:solidFill>
                  <a:schemeClr val="tx1"/>
                </a:solidFill>
              </a:rPr>
              <a:t/>
            </a:r>
            <a:br>
              <a:rPr lang="en-IN" sz="1400" b="1" u="sng" dirty="0">
                <a:solidFill>
                  <a:schemeClr val="tx1"/>
                </a:solidFill>
              </a:rPr>
            </a:br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The specific outcome required for the business.</a:t>
            </a:r>
          </a:p>
          <a:p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  - Briefly describe measure of success?</a:t>
            </a:r>
            <a:endParaRPr lang="en-IN" sz="1400" b="1" u="sng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145238" y="810372"/>
            <a:ext cx="5945161" cy="116432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r>
              <a:rPr lang="en-IN" sz="1400" b="1" u="sng" spc="-88" dirty="0">
                <a:solidFill>
                  <a:schemeClr val="tx1"/>
                </a:solidFill>
              </a:rPr>
              <a:t>4. Analysis / Issues</a:t>
            </a:r>
            <a:r>
              <a:rPr lang="en-IN" sz="1400" b="1" u="sng" dirty="0">
                <a:solidFill>
                  <a:schemeClr val="tx1"/>
                </a:solidFill>
              </a:rPr>
              <a:t/>
            </a:r>
            <a:br>
              <a:rPr lang="en-IN" sz="1400" b="1" u="sng" dirty="0">
                <a:solidFill>
                  <a:schemeClr val="tx1"/>
                </a:solidFill>
              </a:rPr>
            </a:br>
            <a:r>
              <a:rPr lang="en-IN" sz="1100" b="1" i="1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The root cause(s) of the problem.</a:t>
            </a:r>
          </a:p>
          <a:p>
            <a:r>
              <a:rPr lang="en-IN" sz="1100" b="1" i="1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  - Why are we experiencing the symptom?</a:t>
            </a:r>
          </a:p>
          <a:p>
            <a:r>
              <a:rPr lang="en-IN" sz="1100" b="1" i="1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  - What constraints prevent us from the goal?</a:t>
            </a:r>
          </a:p>
          <a:p>
            <a:r>
              <a:rPr lang="en-IN" sz="1100" b="1" i="1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Choose the simplest problem-solving tool for this issue</a:t>
            </a:r>
            <a:endParaRPr lang="en-IN" sz="1400" b="1" u="sng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145238" y="2067713"/>
            <a:ext cx="5945161" cy="1744242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pPr>
              <a:lnSpc>
                <a:spcPct val="85000"/>
              </a:lnSpc>
            </a:pPr>
            <a:r>
              <a:rPr lang="en-IN" sz="1400" b="1" u="sng" spc="-88" dirty="0">
                <a:solidFill>
                  <a:schemeClr val="tx1"/>
                </a:solidFill>
              </a:rPr>
              <a:t>5. Proposed </a:t>
            </a:r>
            <a:r>
              <a:rPr lang="en-IN" sz="1400" b="1" u="sng" spc="-88" dirty="0" smtClean="0">
                <a:solidFill>
                  <a:schemeClr val="tx1"/>
                </a:solidFill>
              </a:rPr>
              <a:t>actions (System Change /Improvement) </a:t>
            </a:r>
            <a:r>
              <a:rPr lang="en-IN" sz="1400" b="1" u="sng" dirty="0">
                <a:solidFill>
                  <a:schemeClr val="tx1"/>
                </a:solidFill>
              </a:rPr>
              <a:t/>
            </a:r>
            <a:br>
              <a:rPr lang="en-IN" sz="1400" b="1" u="sng" dirty="0">
                <a:solidFill>
                  <a:schemeClr val="tx1"/>
                </a:solidFill>
              </a:rPr>
            </a:br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</a:rPr>
              <a:t>Your proposal to reach the future state, the target condition.</a:t>
            </a:r>
          </a:p>
          <a:p>
            <a:pPr>
              <a:lnSpc>
                <a:spcPct val="85000"/>
              </a:lnSpc>
            </a:pPr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</a:rPr>
              <a:t>  - What alternatives could be considered?</a:t>
            </a:r>
          </a:p>
          <a:p>
            <a:pPr>
              <a:lnSpc>
                <a:spcPct val="85000"/>
              </a:lnSpc>
            </a:pPr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</a:rPr>
              <a:t>  - How will you choose among the options? What decision criteria? </a:t>
            </a:r>
          </a:p>
          <a:p>
            <a:pPr>
              <a:lnSpc>
                <a:spcPct val="85000"/>
              </a:lnSpc>
            </a:pPr>
            <a:r>
              <a:rPr lang="en-IN" sz="1100" b="1" i="1" dirty="0">
                <a:solidFill>
                  <a:schemeClr val="bg1">
                    <a:lumMod val="65000"/>
                  </a:schemeClr>
                </a:solidFill>
              </a:rPr>
              <a:t>How your recommended countermeasures will impact the root cause to change the current situation and achieve the target.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145238" y="3851088"/>
            <a:ext cx="5945161" cy="70595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pPr>
              <a:spcBef>
                <a:spcPct val="50000"/>
              </a:spcBef>
            </a:pPr>
            <a:r>
              <a:rPr lang="en-IN" sz="1400" b="1" u="sng" spc="-88" dirty="0">
                <a:solidFill>
                  <a:schemeClr val="tx1"/>
                </a:solidFill>
              </a:rPr>
              <a:t>6. </a:t>
            </a:r>
            <a:r>
              <a:rPr lang="en-IN" sz="1400" b="1" u="sng" spc="-88" dirty="0" smtClean="0">
                <a:solidFill>
                  <a:schemeClr val="tx1"/>
                </a:solidFill>
              </a:rPr>
              <a:t>Plan / Project Completion Timeline </a:t>
            </a:r>
            <a:r>
              <a:rPr lang="en-IN" sz="1400" b="1" u="sng" dirty="0">
                <a:solidFill>
                  <a:schemeClr val="tx1"/>
                </a:solidFill>
              </a:rPr>
              <a:t/>
            </a:r>
            <a:br>
              <a:rPr lang="en-IN" sz="1400" b="1" u="sng" dirty="0">
                <a:solidFill>
                  <a:schemeClr val="tx1"/>
                </a:solidFill>
              </a:rPr>
            </a:br>
            <a:r>
              <a:rPr lang="en-US" sz="1100" b="1" i="1" dirty="0">
                <a:solidFill>
                  <a:schemeClr val="bg1">
                    <a:lumMod val="65000"/>
                  </a:schemeClr>
                </a:solidFill>
              </a:rPr>
              <a:t>What activities will be required for implementation and who will be responsible for what and when?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45238" y="4596181"/>
            <a:ext cx="5945161" cy="1077709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0083" tIns="40083" rIns="40083" bIns="40083" rtlCol="0" anchor="t"/>
          <a:lstStyle/>
          <a:p>
            <a:pPr>
              <a:spcBef>
                <a:spcPct val="50000"/>
              </a:spcBef>
            </a:pPr>
            <a:r>
              <a:rPr lang="en-IN" sz="1400" b="1" u="sng" spc="-88" dirty="0">
                <a:solidFill>
                  <a:schemeClr val="tx1"/>
                </a:solidFill>
              </a:rPr>
              <a:t>7. Status update </a:t>
            </a:r>
            <a:r>
              <a:rPr lang="en-IN" sz="1400" b="1" u="sng" spc="-88" dirty="0" smtClean="0">
                <a:solidFill>
                  <a:schemeClr val="tx1"/>
                </a:solidFill>
              </a:rPr>
              <a:t>summary &amp; Way Forward</a:t>
            </a:r>
            <a:r>
              <a:rPr lang="en-IN" sz="1400" b="1" u="sng" spc="-88" dirty="0">
                <a:solidFill>
                  <a:schemeClr val="tx1"/>
                </a:solidFill>
              </a:rPr>
              <a:t/>
            </a:r>
            <a:br>
              <a:rPr lang="en-IN" sz="1400" b="1" u="sng" spc="-88" dirty="0">
                <a:solidFill>
                  <a:schemeClr val="tx1"/>
                </a:solidFill>
              </a:rPr>
            </a:br>
            <a: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  <a:t>What is the current status of the project? (RED / YELLOW / GREEN)</a:t>
            </a:r>
            <a:b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  <a:t>What are the CSF’s from this point forward?</a:t>
            </a:r>
            <a:b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  <a:t>Are there any additional issues since the start of the projects which may delay / dilute the  realization of target success condition?</a:t>
            </a:r>
            <a:b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b="1" i="1" spc="-88" dirty="0">
                <a:solidFill>
                  <a:schemeClr val="bg1">
                    <a:lumMod val="65000"/>
                  </a:schemeClr>
                </a:solidFill>
              </a:rPr>
              <a:t>Any additional support </a:t>
            </a:r>
            <a:r>
              <a:rPr lang="en-US" sz="1100" b="1" i="1" spc="-88" dirty="0" smtClean="0">
                <a:solidFill>
                  <a:schemeClr val="bg1">
                    <a:lumMod val="65000"/>
                  </a:schemeClr>
                </a:solidFill>
              </a:rPr>
              <a:t>required</a:t>
            </a:r>
            <a:endParaRPr lang="en-US" sz="1100" b="1" i="1" spc="-88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6140085" y="28856"/>
            <a:ext cx="5945161" cy="688502"/>
          </a:xfrm>
        </p:spPr>
        <p:txBody>
          <a:bodyPr/>
          <a:lstStyle>
            <a:lvl1pPr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marL="0" lvl="0" indent="0" algn="l"/>
            <a:r>
              <a:rPr lang="en-US" smtClean="0"/>
              <a:t>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 hasCustomPrompt="1"/>
          </p:nvPr>
        </p:nvSpPr>
        <p:spPr>
          <a:xfrm>
            <a:off x="81677" y="-5365"/>
            <a:ext cx="5945161" cy="688502"/>
          </a:xfrm>
        </p:spPr>
        <p:txBody>
          <a:bodyPr/>
          <a:lstStyle>
            <a:lvl1pPr marL="0" indent="0" algn="l">
              <a:buNone/>
              <a:defRPr sz="2800" b="0">
                <a:solidFill>
                  <a:schemeClr val="tx1"/>
                </a:solidFill>
              </a:defRPr>
            </a:lvl1pPr>
          </a:lstStyle>
          <a:p>
            <a:pPr marL="0" indent="0" algn="l"/>
            <a:r>
              <a:rPr lang="en-IN" dirty="0" smtClean="0"/>
              <a:t># : Shining Project Theme </a:t>
            </a:r>
            <a:br>
              <a:rPr lang="en-IN" dirty="0" smtClean="0"/>
            </a:br>
            <a:r>
              <a:rPr lang="en-IN" dirty="0" smtClean="0"/>
              <a:t>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5662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Agenda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6" y="82920"/>
            <a:ext cx="11890324" cy="58042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101606" y="746263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101606" y="1457236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25"/>
          </p:nvPr>
        </p:nvSpPr>
        <p:spPr>
          <a:xfrm>
            <a:off x="101606" y="2879180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101606" y="3590152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101606" y="4301121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8"/>
          </p:nvPr>
        </p:nvSpPr>
        <p:spPr>
          <a:xfrm>
            <a:off x="101606" y="5012093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9"/>
          </p:nvPr>
        </p:nvSpPr>
        <p:spPr>
          <a:xfrm>
            <a:off x="101606" y="5723063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30"/>
          </p:nvPr>
        </p:nvSpPr>
        <p:spPr>
          <a:xfrm>
            <a:off x="101606" y="2168208"/>
            <a:ext cx="11890324" cy="580425"/>
          </a:xfrm>
        </p:spPr>
        <p:txBody>
          <a:bodyPr/>
          <a:lstStyle>
            <a:lvl1pPr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defRPr sz="2000" b="1">
                <a:solidFill>
                  <a:srgbClr val="0070C0"/>
                </a:solidFill>
                <a:latin typeface="+mj-lt"/>
              </a:defRPr>
            </a:lvl1pPr>
            <a:lvl2pPr marL="141681" indent="0">
              <a:lnSpc>
                <a:spcPct val="85000"/>
              </a:lnSpc>
              <a:spcBef>
                <a:spcPts val="0"/>
              </a:spcBef>
              <a:buFont typeface="Calibri" pitchFamily="34" charset="0"/>
              <a:buChar char="—"/>
              <a:defRPr sz="1600" spc="-31" baseline="0">
                <a:latin typeface="+mj-lt"/>
              </a:defRPr>
            </a:lvl2pPr>
            <a:lvl3pPr>
              <a:lnSpc>
                <a:spcPct val="85000"/>
              </a:lnSpc>
              <a:spcBef>
                <a:spcPts val="0"/>
              </a:spcBef>
              <a:defRPr/>
            </a:lvl3pPr>
            <a:lvl4pPr>
              <a:lnSpc>
                <a:spcPct val="85000"/>
              </a:lnSpc>
              <a:spcBef>
                <a:spcPts val="0"/>
              </a:spcBef>
              <a:defRPr/>
            </a:lvl4pPr>
            <a:lvl5pPr>
              <a:lnSpc>
                <a:spcPct val="85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4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11277597" y="6381757"/>
            <a:ext cx="793751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751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0495128" y="4419601"/>
            <a:ext cx="1696872" cy="2438400"/>
          </a:xfrm>
          <a:prstGeom prst="rect">
            <a:avLst/>
          </a:prstGeom>
          <a:solidFill>
            <a:srgbClr val="ED1B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2" name="Right Triangle 21"/>
          <p:cNvSpPr>
            <a:spLocks noChangeArrowheads="1"/>
          </p:cNvSpPr>
          <p:nvPr/>
        </p:nvSpPr>
        <p:spPr bwMode="auto">
          <a:xfrm rot="16200000">
            <a:off x="8422944" y="4785819"/>
            <a:ext cx="2438400" cy="1705964"/>
          </a:xfrm>
          <a:prstGeom prst="rtTriangle">
            <a:avLst/>
          </a:prstGeom>
          <a:solidFill>
            <a:srgbClr val="ED1B24"/>
          </a:solidFill>
          <a:ln w="25400" algn="ctr">
            <a:noFill/>
            <a:miter lim="800000"/>
            <a:headEnd/>
            <a:tailEnd/>
          </a:ln>
        </p:spPr>
        <p:txBody>
          <a:bodyPr vert="eaVert"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23" name="Parallelogram 22"/>
          <p:cNvSpPr/>
          <p:nvPr/>
        </p:nvSpPr>
        <p:spPr>
          <a:xfrm>
            <a:off x="3048005" y="4419601"/>
            <a:ext cx="4775201" cy="2438400"/>
          </a:xfrm>
          <a:prstGeom prst="parallelogram">
            <a:avLst>
              <a:gd name="adj" fmla="val 6968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4" name="Parallelogram 23"/>
          <p:cNvSpPr/>
          <p:nvPr/>
        </p:nvSpPr>
        <p:spPr>
          <a:xfrm>
            <a:off x="7823202" y="1981203"/>
            <a:ext cx="4368801" cy="2438400"/>
          </a:xfrm>
          <a:prstGeom prst="parallelogram">
            <a:avLst>
              <a:gd name="adj" fmla="val 6968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4626" tIns="32314" rIns="64626" bIns="3231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2067" y="1655067"/>
            <a:ext cx="7522467" cy="1618488"/>
          </a:xfrm>
        </p:spPr>
        <p:txBody>
          <a:bodyPr anchor="b" anchorCtr="0"/>
          <a:lstStyle>
            <a:lvl1pPr algn="l">
              <a:defRPr sz="29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2067" y="3429000"/>
            <a:ext cx="7522467" cy="9144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23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46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69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92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15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3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6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85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13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9600" y="6419850"/>
            <a:ext cx="1320800" cy="304800"/>
          </a:xfrm>
          <a:prstGeom prst="rect">
            <a:avLst/>
          </a:prstGeom>
        </p:spPr>
        <p:txBody>
          <a:bodyPr/>
          <a:lstStyle>
            <a:lvl1pPr>
              <a:buNone/>
              <a:defRPr sz="1244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0F5BDC1-8473-4FA3-A602-65AC0359CA9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07929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5" y="82920"/>
            <a:ext cx="11890324" cy="580425"/>
          </a:xfrm>
          <a:prstGeom prst="rect">
            <a:avLst/>
          </a:prstGeom>
        </p:spPr>
        <p:txBody>
          <a:bodyPr vert="horz" lIns="64633" tIns="32317" rIns="64633" bIns="32317" rtlCol="0" anchor="ctr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9" y="1298576"/>
            <a:ext cx="11988796" cy="4525962"/>
          </a:xfrm>
          <a:prstGeom prst="rect">
            <a:avLst/>
          </a:prstGeom>
        </p:spPr>
        <p:txBody>
          <a:bodyPr vert="horz" lIns="64633" tIns="32317" rIns="64633" bIns="32317" rtlCol="0">
            <a:no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19"/>
          <p:cNvGrpSpPr/>
          <p:nvPr/>
        </p:nvGrpSpPr>
        <p:grpSpPr>
          <a:xfrm>
            <a:off x="585709" y="6390873"/>
            <a:ext cx="1584963" cy="386171"/>
            <a:chOff x="439281" y="6390868"/>
            <a:chExt cx="1188720" cy="386171"/>
          </a:xfrm>
        </p:grpSpPr>
        <p:sp>
          <p:nvSpPr>
            <p:cNvPr id="162" name="Freeform 5"/>
            <p:cNvSpPr>
              <a:spLocks/>
            </p:cNvSpPr>
            <p:nvPr/>
          </p:nvSpPr>
          <p:spPr bwMode="auto">
            <a:xfrm>
              <a:off x="827254" y="6470851"/>
              <a:ext cx="202159" cy="216940"/>
            </a:xfrm>
            <a:custGeom>
              <a:avLst/>
              <a:gdLst/>
              <a:ahLst/>
              <a:cxnLst>
                <a:cxn ang="0">
                  <a:pos x="147" y="77"/>
                </a:cxn>
                <a:cxn ang="0">
                  <a:pos x="57" y="77"/>
                </a:cxn>
                <a:cxn ang="0">
                  <a:pos x="57" y="0"/>
                </a:cxn>
                <a:cxn ang="0">
                  <a:pos x="0" y="0"/>
                </a:cxn>
                <a:cxn ang="0">
                  <a:pos x="0" y="209"/>
                </a:cxn>
                <a:cxn ang="0">
                  <a:pos x="57" y="209"/>
                </a:cxn>
                <a:cxn ang="0">
                  <a:pos x="57" y="126"/>
                </a:cxn>
                <a:cxn ang="0">
                  <a:pos x="147" y="126"/>
                </a:cxn>
                <a:cxn ang="0">
                  <a:pos x="147" y="209"/>
                </a:cxn>
                <a:cxn ang="0">
                  <a:pos x="205" y="209"/>
                </a:cxn>
                <a:cxn ang="0">
                  <a:pos x="205" y="0"/>
                </a:cxn>
                <a:cxn ang="0">
                  <a:pos x="147" y="0"/>
                </a:cxn>
                <a:cxn ang="0">
                  <a:pos x="147" y="77"/>
                </a:cxn>
              </a:cxnLst>
              <a:rect l="0" t="0" r="r" b="b"/>
              <a:pathLst>
                <a:path w="205" h="209">
                  <a:moveTo>
                    <a:pt x="147" y="77"/>
                  </a:moveTo>
                  <a:lnTo>
                    <a:pt x="57" y="77"/>
                  </a:lnTo>
                  <a:lnTo>
                    <a:pt x="57" y="0"/>
                  </a:lnTo>
                  <a:lnTo>
                    <a:pt x="0" y="0"/>
                  </a:lnTo>
                  <a:lnTo>
                    <a:pt x="0" y="209"/>
                  </a:lnTo>
                  <a:lnTo>
                    <a:pt x="57" y="209"/>
                  </a:lnTo>
                  <a:lnTo>
                    <a:pt x="57" y="126"/>
                  </a:lnTo>
                  <a:lnTo>
                    <a:pt x="147" y="126"/>
                  </a:lnTo>
                  <a:lnTo>
                    <a:pt x="147" y="209"/>
                  </a:lnTo>
                  <a:lnTo>
                    <a:pt x="205" y="209"/>
                  </a:lnTo>
                  <a:lnTo>
                    <a:pt x="205" y="0"/>
                  </a:lnTo>
                  <a:lnTo>
                    <a:pt x="147" y="0"/>
                  </a:lnTo>
                  <a:lnTo>
                    <a:pt x="147" y="77"/>
                  </a:lnTo>
                  <a:close/>
                </a:path>
              </a:pathLst>
            </a:custGeom>
            <a:solidFill>
              <a:srgbClr val="ED1C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3" name="Freeform 6"/>
            <p:cNvSpPr>
              <a:spLocks noEditPoints="1"/>
            </p:cNvSpPr>
            <p:nvPr/>
          </p:nvSpPr>
          <p:spPr bwMode="auto">
            <a:xfrm>
              <a:off x="1052094" y="6464623"/>
              <a:ext cx="206104" cy="229396"/>
            </a:xfrm>
            <a:custGeom>
              <a:avLst/>
              <a:gdLst/>
              <a:ahLst/>
              <a:cxnLst>
                <a:cxn ang="0">
                  <a:pos x="123" y="0"/>
                </a:cxn>
                <a:cxn ang="0">
                  <a:pos x="0" y="127"/>
                </a:cxn>
                <a:cxn ang="0">
                  <a:pos x="125" y="257"/>
                </a:cxn>
                <a:cxn ang="0">
                  <a:pos x="243" y="176"/>
                </a:cxn>
                <a:cxn ang="0">
                  <a:pos x="171" y="176"/>
                </a:cxn>
                <a:cxn ang="0">
                  <a:pos x="126" y="205"/>
                </a:cxn>
                <a:cxn ang="0">
                  <a:pos x="70" y="149"/>
                </a:cxn>
                <a:cxn ang="0">
                  <a:pos x="243" y="149"/>
                </a:cxn>
                <a:cxn ang="0">
                  <a:pos x="244" y="134"/>
                </a:cxn>
                <a:cxn ang="0">
                  <a:pos x="123" y="0"/>
                </a:cxn>
                <a:cxn ang="0">
                  <a:pos x="69" y="101"/>
                </a:cxn>
                <a:cxn ang="0">
                  <a:pos x="69" y="101"/>
                </a:cxn>
                <a:cxn ang="0">
                  <a:pos x="122" y="50"/>
                </a:cxn>
                <a:cxn ang="0">
                  <a:pos x="174" y="101"/>
                </a:cxn>
                <a:cxn ang="0">
                  <a:pos x="69" y="101"/>
                </a:cxn>
              </a:cxnLst>
              <a:rect l="0" t="0" r="r" b="b"/>
              <a:pathLst>
                <a:path w="244" h="257">
                  <a:moveTo>
                    <a:pt x="123" y="0"/>
                  </a:moveTo>
                  <a:cubicBezTo>
                    <a:pt x="49" y="0"/>
                    <a:pt x="0" y="51"/>
                    <a:pt x="0" y="127"/>
                  </a:cubicBezTo>
                  <a:cubicBezTo>
                    <a:pt x="0" y="207"/>
                    <a:pt x="49" y="257"/>
                    <a:pt x="125" y="257"/>
                  </a:cubicBezTo>
                  <a:cubicBezTo>
                    <a:pt x="186" y="257"/>
                    <a:pt x="228" y="229"/>
                    <a:pt x="243" y="176"/>
                  </a:cubicBezTo>
                  <a:cubicBezTo>
                    <a:pt x="171" y="176"/>
                    <a:pt x="171" y="176"/>
                    <a:pt x="171" y="176"/>
                  </a:cubicBezTo>
                  <a:cubicBezTo>
                    <a:pt x="165" y="196"/>
                    <a:pt x="149" y="205"/>
                    <a:pt x="126" y="205"/>
                  </a:cubicBezTo>
                  <a:cubicBezTo>
                    <a:pt x="92" y="205"/>
                    <a:pt x="71" y="185"/>
                    <a:pt x="70" y="149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1"/>
                    <a:pt x="244" y="138"/>
                    <a:pt x="244" y="134"/>
                  </a:cubicBezTo>
                  <a:cubicBezTo>
                    <a:pt x="244" y="51"/>
                    <a:pt x="197" y="0"/>
                    <a:pt x="123" y="0"/>
                  </a:cubicBezTo>
                  <a:close/>
                  <a:moveTo>
                    <a:pt x="69" y="101"/>
                  </a:moveTo>
                  <a:cubicBezTo>
                    <a:pt x="69" y="101"/>
                    <a:pt x="69" y="101"/>
                    <a:pt x="69" y="101"/>
                  </a:cubicBezTo>
                  <a:cubicBezTo>
                    <a:pt x="75" y="68"/>
                    <a:pt x="93" y="50"/>
                    <a:pt x="122" y="50"/>
                  </a:cubicBezTo>
                  <a:cubicBezTo>
                    <a:pt x="152" y="50"/>
                    <a:pt x="173" y="71"/>
                    <a:pt x="174" y="101"/>
                  </a:cubicBezTo>
                  <a:lnTo>
                    <a:pt x="69" y="101"/>
                  </a:lnTo>
                  <a:close/>
                </a:path>
              </a:pathLst>
            </a:custGeom>
            <a:solidFill>
              <a:srgbClr val="ED1C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4" name="Freeform 7"/>
            <p:cNvSpPr>
              <a:spLocks/>
            </p:cNvSpPr>
            <p:nvPr/>
          </p:nvSpPr>
          <p:spPr bwMode="auto">
            <a:xfrm>
              <a:off x="1282851" y="6461509"/>
              <a:ext cx="128198" cy="226283"/>
            </a:xfrm>
            <a:custGeom>
              <a:avLst/>
              <a:gdLst/>
              <a:ahLst/>
              <a:cxnLst>
                <a:cxn ang="0">
                  <a:pos x="85" y="8"/>
                </a:cxn>
                <a:cxn ang="0">
                  <a:pos x="0" y="123"/>
                </a:cxn>
                <a:cxn ang="0">
                  <a:pos x="0" y="254"/>
                </a:cxn>
                <a:cxn ang="0">
                  <a:pos x="68" y="254"/>
                </a:cxn>
                <a:cxn ang="0">
                  <a:pos x="68" y="146"/>
                </a:cxn>
                <a:cxn ang="0">
                  <a:pos x="90" y="75"/>
                </a:cxn>
                <a:cxn ang="0">
                  <a:pos x="132" y="62"/>
                </a:cxn>
                <a:cxn ang="0">
                  <a:pos x="151" y="64"/>
                </a:cxn>
                <a:cxn ang="0">
                  <a:pos x="151" y="9"/>
                </a:cxn>
                <a:cxn ang="0">
                  <a:pos x="85" y="8"/>
                </a:cxn>
              </a:cxnLst>
              <a:rect l="0" t="0" r="r" b="b"/>
              <a:pathLst>
                <a:path w="151" h="254">
                  <a:moveTo>
                    <a:pt x="85" y="8"/>
                  </a:moveTo>
                  <a:cubicBezTo>
                    <a:pt x="61" y="13"/>
                    <a:pt x="0" y="31"/>
                    <a:pt x="0" y="12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8" y="254"/>
                    <a:pt x="68" y="254"/>
                    <a:pt x="68" y="254"/>
                  </a:cubicBezTo>
                  <a:cubicBezTo>
                    <a:pt x="68" y="146"/>
                    <a:pt x="68" y="146"/>
                    <a:pt x="68" y="146"/>
                  </a:cubicBezTo>
                  <a:cubicBezTo>
                    <a:pt x="68" y="106"/>
                    <a:pt x="73" y="87"/>
                    <a:pt x="90" y="75"/>
                  </a:cubicBezTo>
                  <a:cubicBezTo>
                    <a:pt x="100" y="67"/>
                    <a:pt x="115" y="62"/>
                    <a:pt x="132" y="62"/>
                  </a:cubicBezTo>
                  <a:cubicBezTo>
                    <a:pt x="139" y="62"/>
                    <a:pt x="142" y="63"/>
                    <a:pt x="151" y="64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23" y="0"/>
                    <a:pt x="85" y="8"/>
                  </a:cubicBezTo>
                  <a:close/>
                </a:path>
              </a:pathLst>
            </a:custGeom>
            <a:solidFill>
              <a:srgbClr val="ED1C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65" name="Freeform 8"/>
            <p:cNvSpPr>
              <a:spLocks noEditPoints="1"/>
            </p:cNvSpPr>
            <p:nvPr/>
          </p:nvSpPr>
          <p:spPr bwMode="auto">
            <a:xfrm>
              <a:off x="1417953" y="6464623"/>
              <a:ext cx="210048" cy="229396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0" y="129"/>
                </a:cxn>
                <a:cxn ang="0">
                  <a:pos x="124" y="257"/>
                </a:cxn>
                <a:cxn ang="0">
                  <a:pos x="248" y="129"/>
                </a:cxn>
                <a:cxn ang="0">
                  <a:pos x="124" y="0"/>
                </a:cxn>
                <a:cxn ang="0">
                  <a:pos x="124" y="206"/>
                </a:cxn>
                <a:cxn ang="0">
                  <a:pos x="124" y="206"/>
                </a:cxn>
                <a:cxn ang="0">
                  <a:pos x="68" y="129"/>
                </a:cxn>
                <a:cxn ang="0">
                  <a:pos x="124" y="52"/>
                </a:cxn>
                <a:cxn ang="0">
                  <a:pos x="180" y="128"/>
                </a:cxn>
                <a:cxn ang="0">
                  <a:pos x="124" y="206"/>
                </a:cxn>
              </a:cxnLst>
              <a:rect l="0" t="0" r="r" b="b"/>
              <a:pathLst>
                <a:path w="248" h="257">
                  <a:moveTo>
                    <a:pt x="124" y="0"/>
                  </a:moveTo>
                  <a:cubicBezTo>
                    <a:pt x="49" y="0"/>
                    <a:pt x="0" y="51"/>
                    <a:pt x="0" y="129"/>
                  </a:cubicBezTo>
                  <a:cubicBezTo>
                    <a:pt x="0" y="207"/>
                    <a:pt x="49" y="257"/>
                    <a:pt x="124" y="257"/>
                  </a:cubicBezTo>
                  <a:cubicBezTo>
                    <a:pt x="199" y="257"/>
                    <a:pt x="248" y="207"/>
                    <a:pt x="248" y="129"/>
                  </a:cubicBezTo>
                  <a:cubicBezTo>
                    <a:pt x="248" y="51"/>
                    <a:pt x="199" y="0"/>
                    <a:pt x="124" y="0"/>
                  </a:cubicBezTo>
                  <a:close/>
                  <a:moveTo>
                    <a:pt x="124" y="206"/>
                  </a:moveTo>
                  <a:cubicBezTo>
                    <a:pt x="124" y="206"/>
                    <a:pt x="124" y="206"/>
                    <a:pt x="124" y="206"/>
                  </a:cubicBezTo>
                  <a:cubicBezTo>
                    <a:pt x="89" y="206"/>
                    <a:pt x="68" y="177"/>
                    <a:pt x="68" y="129"/>
                  </a:cubicBezTo>
                  <a:cubicBezTo>
                    <a:pt x="68" y="80"/>
                    <a:pt x="88" y="52"/>
                    <a:pt x="124" y="52"/>
                  </a:cubicBezTo>
                  <a:cubicBezTo>
                    <a:pt x="160" y="52"/>
                    <a:pt x="180" y="80"/>
                    <a:pt x="180" y="128"/>
                  </a:cubicBezTo>
                  <a:cubicBezTo>
                    <a:pt x="180" y="178"/>
                    <a:pt x="160" y="206"/>
                    <a:pt x="124" y="206"/>
                  </a:cubicBezTo>
                  <a:close/>
                </a:path>
              </a:pathLst>
            </a:custGeom>
            <a:solidFill>
              <a:srgbClr val="ED1C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grpSp>
          <p:nvGrpSpPr>
            <p:cNvPr id="6" name="Group 18"/>
            <p:cNvGrpSpPr/>
            <p:nvPr/>
          </p:nvGrpSpPr>
          <p:grpSpPr>
            <a:xfrm>
              <a:off x="439281" y="6390868"/>
              <a:ext cx="228821" cy="386171"/>
              <a:chOff x="6018212" y="534988"/>
              <a:chExt cx="568326" cy="911225"/>
            </a:xfrm>
          </p:grpSpPr>
          <p:sp>
            <p:nvSpPr>
              <p:cNvPr id="159" name="Freeform 9"/>
              <p:cNvSpPr>
                <a:spLocks/>
              </p:cNvSpPr>
              <p:nvPr/>
            </p:nvSpPr>
            <p:spPr bwMode="auto">
              <a:xfrm>
                <a:off x="6378575" y="534988"/>
                <a:ext cx="207963" cy="4365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5"/>
                  </a:cxn>
                  <a:cxn ang="0">
                    <a:pos x="131" y="185"/>
                  </a:cxn>
                  <a:cxn ang="0">
                    <a:pos x="131" y="97"/>
                  </a:cxn>
                  <a:cxn ang="0">
                    <a:pos x="0" y="0"/>
                  </a:cxn>
                </a:cxnLst>
                <a:rect l="0" t="0" r="r" b="b"/>
                <a:pathLst>
                  <a:path w="131" h="275">
                    <a:moveTo>
                      <a:pt x="0" y="0"/>
                    </a:moveTo>
                    <a:lnTo>
                      <a:pt x="0" y="275"/>
                    </a:lnTo>
                    <a:lnTo>
                      <a:pt x="131" y="185"/>
                    </a:lnTo>
                    <a:lnTo>
                      <a:pt x="131" y="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60" name="Freeform 10"/>
              <p:cNvSpPr>
                <a:spLocks/>
              </p:cNvSpPr>
              <p:nvPr/>
            </p:nvSpPr>
            <p:spPr bwMode="auto">
              <a:xfrm>
                <a:off x="6378575" y="1012825"/>
                <a:ext cx="207963" cy="300037"/>
              </a:xfrm>
              <a:custGeom>
                <a:avLst/>
                <a:gdLst/>
                <a:ahLst/>
                <a:cxnLst>
                  <a:cxn ang="0">
                    <a:pos x="131" y="189"/>
                  </a:cxn>
                  <a:cxn ang="0">
                    <a:pos x="131" y="0"/>
                  </a:cxn>
                  <a:cxn ang="0">
                    <a:pos x="0" y="93"/>
                  </a:cxn>
                  <a:cxn ang="0">
                    <a:pos x="131" y="189"/>
                  </a:cxn>
                </a:cxnLst>
                <a:rect l="0" t="0" r="r" b="b"/>
                <a:pathLst>
                  <a:path w="131" h="189">
                    <a:moveTo>
                      <a:pt x="131" y="189"/>
                    </a:moveTo>
                    <a:lnTo>
                      <a:pt x="131" y="0"/>
                    </a:lnTo>
                    <a:lnTo>
                      <a:pt x="0" y="93"/>
                    </a:lnTo>
                    <a:lnTo>
                      <a:pt x="131" y="18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61" name="Freeform 11"/>
              <p:cNvSpPr>
                <a:spLocks/>
              </p:cNvSpPr>
              <p:nvPr/>
            </p:nvSpPr>
            <p:spPr bwMode="auto">
              <a:xfrm>
                <a:off x="6018212" y="668338"/>
                <a:ext cx="206375" cy="777875"/>
              </a:xfrm>
              <a:custGeom>
                <a:avLst/>
                <a:gdLst/>
                <a:ahLst/>
                <a:cxnLst>
                  <a:cxn ang="0">
                    <a:pos x="0" y="395"/>
                  </a:cxn>
                  <a:cxn ang="0">
                    <a:pos x="130" y="490"/>
                  </a:cxn>
                  <a:cxn ang="0">
                    <a:pos x="130" y="96"/>
                  </a:cxn>
                  <a:cxn ang="0">
                    <a:pos x="0" y="0"/>
                  </a:cxn>
                  <a:cxn ang="0">
                    <a:pos x="0" y="395"/>
                  </a:cxn>
                </a:cxnLst>
                <a:rect l="0" t="0" r="r" b="b"/>
                <a:pathLst>
                  <a:path w="130" h="490">
                    <a:moveTo>
                      <a:pt x="0" y="395"/>
                    </a:moveTo>
                    <a:lnTo>
                      <a:pt x="130" y="490"/>
                    </a:lnTo>
                    <a:lnTo>
                      <a:pt x="130" y="96"/>
                    </a:lnTo>
                    <a:lnTo>
                      <a:pt x="0" y="0"/>
                    </a:lnTo>
                    <a:lnTo>
                      <a:pt x="0" y="395"/>
                    </a:lnTo>
                    <a:close/>
                  </a:path>
                </a:pathLst>
              </a:custGeom>
              <a:solidFill>
                <a:srgbClr val="ED1C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</p:grpSp>
      </p:grpSp>
      <p:sp>
        <p:nvSpPr>
          <p:cNvPr id="177" name="Parallelogram 176"/>
          <p:cNvSpPr/>
          <p:nvPr/>
        </p:nvSpPr>
        <p:spPr>
          <a:xfrm>
            <a:off x="3000453" y="6361454"/>
            <a:ext cx="956241" cy="509995"/>
          </a:xfrm>
          <a:custGeom>
            <a:avLst/>
            <a:gdLst/>
            <a:ahLst/>
            <a:cxnLst/>
            <a:rect l="l" t="t" r="r" b="b"/>
            <a:pathLst>
              <a:path w="717182" h="509996">
                <a:moveTo>
                  <a:pt x="177700" y="254998"/>
                </a:moveTo>
                <a:lnTo>
                  <a:pt x="374528" y="254998"/>
                </a:lnTo>
                <a:lnTo>
                  <a:pt x="196828" y="509996"/>
                </a:lnTo>
                <a:lnTo>
                  <a:pt x="0" y="509996"/>
                </a:lnTo>
                <a:close/>
                <a:moveTo>
                  <a:pt x="552228" y="0"/>
                </a:moveTo>
                <a:lnTo>
                  <a:pt x="717182" y="0"/>
                </a:lnTo>
                <a:lnTo>
                  <a:pt x="539482" y="254998"/>
                </a:lnTo>
                <a:lnTo>
                  <a:pt x="374528" y="254998"/>
                </a:lnTo>
                <a:close/>
              </a:path>
            </a:pathLst>
          </a:cu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4633" tIns="32317" rIns="64633" bIns="3231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4" name="Rectangle 3"/>
          <p:cNvSpPr/>
          <p:nvPr/>
        </p:nvSpPr>
        <p:spPr>
          <a:xfrm>
            <a:off x="3502222" y="6361454"/>
            <a:ext cx="8692189" cy="509995"/>
          </a:xfrm>
          <a:custGeom>
            <a:avLst/>
            <a:gdLst/>
            <a:ahLst/>
            <a:cxnLst/>
            <a:rect l="l" t="t" r="r" b="b"/>
            <a:pathLst>
              <a:path w="6519141" h="509996">
                <a:moveTo>
                  <a:pt x="542205" y="251091"/>
                </a:moveTo>
                <a:lnTo>
                  <a:pt x="539482" y="254998"/>
                </a:lnTo>
                <a:lnTo>
                  <a:pt x="542205" y="254998"/>
                </a:lnTo>
                <a:close/>
                <a:moveTo>
                  <a:pt x="542205" y="0"/>
                </a:moveTo>
                <a:lnTo>
                  <a:pt x="552228" y="0"/>
                </a:lnTo>
                <a:lnTo>
                  <a:pt x="717182" y="0"/>
                </a:lnTo>
                <a:lnTo>
                  <a:pt x="6519141" y="0"/>
                </a:lnTo>
                <a:lnTo>
                  <a:pt x="6519141" y="509996"/>
                </a:lnTo>
                <a:lnTo>
                  <a:pt x="6181005" y="509996"/>
                </a:lnTo>
                <a:lnTo>
                  <a:pt x="542205" y="509996"/>
                </a:lnTo>
                <a:lnTo>
                  <a:pt x="304800" y="509996"/>
                </a:lnTo>
                <a:lnTo>
                  <a:pt x="237405" y="509996"/>
                </a:lnTo>
                <a:lnTo>
                  <a:pt x="196828" y="509996"/>
                </a:lnTo>
                <a:lnTo>
                  <a:pt x="152400" y="509996"/>
                </a:lnTo>
                <a:lnTo>
                  <a:pt x="0" y="509996"/>
                </a:lnTo>
                <a:lnTo>
                  <a:pt x="177700" y="254998"/>
                </a:lnTo>
                <a:lnTo>
                  <a:pt x="237405" y="254998"/>
                </a:lnTo>
                <a:lnTo>
                  <a:pt x="374528" y="254998"/>
                </a:lnTo>
                <a:lnTo>
                  <a:pt x="542205" y="143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633" tIns="32317" rIns="64633" bIns="32317"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en-US" sz="1800" dirty="0"/>
          </a:p>
        </p:txBody>
      </p:sp>
      <p:sp>
        <p:nvSpPr>
          <p:cNvPr id="21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11277597" y="6381757"/>
            <a:ext cx="793751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9" name="Shape 48"/>
          <p:cNvSpPr/>
          <p:nvPr userDrawn="1"/>
        </p:nvSpPr>
        <p:spPr>
          <a:xfrm flipV="1">
            <a:off x="523163" y="597564"/>
            <a:ext cx="11145687" cy="45719"/>
          </a:xfrm>
          <a:custGeom>
            <a:avLst/>
            <a:gdLst/>
            <a:ahLst/>
            <a:cxnLst/>
            <a:rect l="0" t="0" r="0" b="0"/>
            <a:pathLst>
              <a:path w="7467600">
                <a:moveTo>
                  <a:pt x="0" y="0"/>
                </a:moveTo>
                <a:lnTo>
                  <a:pt x="7467600" y="0"/>
                </a:lnTo>
              </a:path>
            </a:pathLst>
          </a:custGeom>
          <a:noFill/>
          <a:ln w="53340" cap="flat" cmpd="sng" algn="ctr">
            <a:solidFill>
              <a:srgbClr val="FF0000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Rectangle 19"/>
          <p:cNvSpPr/>
          <p:nvPr userDrawn="1"/>
        </p:nvSpPr>
        <p:spPr>
          <a:xfrm>
            <a:off x="685800" y="202565"/>
            <a:ext cx="2860040" cy="54102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4365838" y="6513830"/>
            <a:ext cx="3053927" cy="26924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600" b="1" dirty="0" smtClean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 the</a:t>
            </a:r>
            <a:r>
              <a:rPr lang="en-IN" sz="1600" b="1" baseline="0" dirty="0" smtClean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IN" sz="1600" b="1" dirty="0" smtClean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Future </a:t>
            </a:r>
            <a:r>
              <a:rPr lang="en-IN" sz="1600" b="1" dirty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 Mobility </a:t>
            </a:r>
            <a:endParaRPr lang="en-IN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7960951" y="6513830"/>
            <a:ext cx="3870536" cy="26924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600" b="1" dirty="0" smtClean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Create </a:t>
            </a:r>
            <a:r>
              <a:rPr lang="en-IN" sz="1600" b="1" dirty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| </a:t>
            </a:r>
            <a:r>
              <a:rPr lang="en-IN" sz="1600" b="1" dirty="0" smtClean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Collaborate </a:t>
            </a:r>
            <a:r>
              <a:rPr lang="en-IN" sz="1600" b="1" dirty="0">
                <a:solidFill>
                  <a:srgbClr val="FFFFF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| Inspire </a:t>
            </a:r>
            <a:endParaRPr lang="en-IN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035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3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46331" rtl="0" eaLnBrk="1" latinLnBrk="0" hangingPunct="1">
        <a:lnSpc>
          <a:spcPct val="80000"/>
        </a:lnSpc>
        <a:spcBef>
          <a:spcPct val="0"/>
        </a:spcBef>
        <a:buNone/>
        <a:defRPr sz="3200" kern="1200">
          <a:solidFill>
            <a:schemeClr val="tx1"/>
          </a:solidFill>
          <a:latin typeface="Cambria" panose="02040503050406030204" pitchFamily="18" charset="0"/>
          <a:ea typeface="+mj-ea"/>
          <a:cs typeface="+mj-cs"/>
        </a:defRPr>
      </a:lvl1pPr>
    </p:titleStyle>
    <p:bodyStyle>
      <a:lvl1pPr marL="242373" indent="-242373" algn="l" defTabSz="64633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1pPr>
      <a:lvl2pPr marL="525145" indent="-201978" algn="l" defTabSz="646331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2pPr>
      <a:lvl3pPr marL="807915" indent="-161583" algn="l" defTabSz="646331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3pPr>
      <a:lvl4pPr marL="1131081" indent="-161583" algn="l" defTabSz="646331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4pPr>
      <a:lvl5pPr marL="1454247" indent="-161583" algn="l" defTabSz="646331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5pPr>
      <a:lvl6pPr marL="1777412" indent="-161583" algn="l" defTabSz="646331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0578" indent="-161583" algn="l" defTabSz="646331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23743" indent="-161583" algn="l" defTabSz="646331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6910" indent="-161583" algn="l" defTabSz="646331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3166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6331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9498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2664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5829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8996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62161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5327" algn="l" defTabSz="64633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9391" y="316041"/>
            <a:ext cx="111970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Safety</a:t>
            </a:r>
            <a:r>
              <a:rPr lang="en-US" b="1" spc="-3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Induction</a:t>
            </a:r>
            <a:r>
              <a:rPr lang="en-US" b="1" spc="-3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Training</a:t>
            </a:r>
            <a:r>
              <a:rPr lang="en-US" b="1" spc="-4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en-US" b="1" spc="-875" dirty="0" smtClean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en-US" b="1" spc="-5" dirty="0" smtClean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endParaRPr lang="en-US" sz="2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object 4"/>
          <p:cNvSpPr txBox="1"/>
          <p:nvPr/>
        </p:nvSpPr>
        <p:spPr>
          <a:xfrm>
            <a:off x="474454" y="932873"/>
            <a:ext cx="2499655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u="sng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Topics</a:t>
            </a:r>
            <a:r>
              <a:rPr sz="2000" b="1" u="sng" spc="-6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2000" b="1" u="sng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Covered</a:t>
            </a:r>
            <a:endParaRPr sz="2000" b="1" u="sng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sp>
        <p:nvSpPr>
          <p:cNvPr id="6" name="object 5"/>
          <p:cNvSpPr txBox="1"/>
          <p:nvPr/>
        </p:nvSpPr>
        <p:spPr>
          <a:xfrm>
            <a:off x="323274" y="1207934"/>
            <a:ext cx="3462596" cy="4480073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212090" indent="-200025">
              <a:lnSpc>
                <a:spcPct val="100000"/>
              </a:lnSpc>
              <a:spcBef>
                <a:spcPts val="1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Occupational</a:t>
            </a:r>
            <a:r>
              <a:rPr sz="130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Health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and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safety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policy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Definitions</a:t>
            </a:r>
            <a:r>
              <a:rPr sz="1300" spc="-1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of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Accident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Hazard,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Danger,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Risk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1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Un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1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safe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act&amp;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unsafe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condition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Safety</a:t>
            </a:r>
            <a:r>
              <a:rPr sz="1300" spc="-1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Philosophy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Types</a:t>
            </a:r>
            <a:r>
              <a:rPr sz="1300" spc="-2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of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Accidents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Types</a:t>
            </a:r>
            <a:r>
              <a:rPr sz="1300" spc="-2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of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Accidents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Accident</a:t>
            </a:r>
            <a:r>
              <a:rPr sz="1300" spc="-2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Prevention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Method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Accident</a:t>
            </a:r>
            <a:r>
              <a:rPr sz="1300" spc="-2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Prevention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Method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Accident</a:t>
            </a:r>
            <a:r>
              <a:rPr sz="1300" spc="-2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Prevention</a:t>
            </a:r>
            <a:r>
              <a:rPr sz="1300" spc="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Method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1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work</a:t>
            </a:r>
            <a:r>
              <a:rPr sz="1300" spc="-1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environment noise, lux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respiratory</a:t>
            </a:r>
            <a:r>
              <a:rPr sz="1300" spc="-2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protection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general</a:t>
            </a:r>
            <a:r>
              <a:rPr sz="1300" spc="-1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instructions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in</a:t>
            </a:r>
            <a:r>
              <a:rPr sz="1300" spc="-1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case</a:t>
            </a:r>
            <a:r>
              <a:rPr sz="1300" spc="-1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of</a:t>
            </a:r>
            <a:r>
              <a:rPr sz="1300" spc="-1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any</a:t>
            </a:r>
            <a:r>
              <a:rPr sz="1300" spc="-1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emergency</a:t>
            </a:r>
          </a:p>
          <a:p>
            <a:pPr marL="212090" indent="-20002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Safety</a:t>
            </a:r>
            <a:r>
              <a:rPr sz="130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Precaution 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in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Welding Operation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Hazards</a:t>
            </a:r>
            <a:r>
              <a:rPr sz="1300" spc="-1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of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Electricity.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Incident</a:t>
            </a:r>
            <a:r>
              <a:rPr sz="1300" spc="-2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Reporting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3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Fire</a:t>
            </a:r>
            <a:r>
              <a:rPr sz="1300" spc="-2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classes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Manual</a:t>
            </a:r>
            <a:r>
              <a:rPr sz="1300" spc="-1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call</a:t>
            </a:r>
            <a:r>
              <a:rPr sz="1300" spc="-1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points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1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Manual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call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points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&amp;manual release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70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20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Emergency</a:t>
            </a:r>
            <a:r>
              <a:rPr sz="1300" spc="-1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contact numbers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212090" indent="-200025">
              <a:lnSpc>
                <a:spcPct val="100000"/>
              </a:lnSpc>
              <a:spcBef>
                <a:spcPts val="85"/>
              </a:spcBef>
              <a:buFont typeface="Arial MT"/>
              <a:buChar char="•"/>
              <a:tabLst>
                <a:tab pos="212090" algn="l"/>
                <a:tab pos="212725" algn="l"/>
              </a:tabLst>
            </a:pPr>
            <a:r>
              <a:rPr sz="1300" spc="-15" dirty="0" smtClean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Manual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call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points</a:t>
            </a:r>
            <a:r>
              <a:rPr sz="130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1300" spc="-5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&amp;manual release</a:t>
            </a:r>
            <a:endParaRPr sz="13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354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MCL Jan 21">
  <a:themeElements>
    <a:clrScheme name="Hero MotoCorp">
      <a:dk1>
        <a:sysClr val="windowText" lastClr="000000"/>
      </a:dk1>
      <a:lt1>
        <a:sysClr val="window" lastClr="FFFFFF"/>
      </a:lt1>
      <a:dk2>
        <a:srgbClr val="9E0C13"/>
      </a:dk2>
      <a:lt2>
        <a:srgbClr val="E2DFCC"/>
      </a:lt2>
      <a:accent1>
        <a:srgbClr val="4F81BD"/>
      </a:accent1>
      <a:accent2>
        <a:srgbClr val="BDA04F"/>
      </a:accent2>
      <a:accent3>
        <a:srgbClr val="4FBDAD"/>
      </a:accent3>
      <a:accent4>
        <a:srgbClr val="BD4F98"/>
      </a:accent4>
      <a:accent5>
        <a:srgbClr val="4FBD5F"/>
      </a:accent5>
      <a:accent6>
        <a:srgbClr val="964FBD"/>
      </a:accent6>
      <a:hlink>
        <a:srgbClr val="6969FF"/>
      </a:hlink>
      <a:folHlink>
        <a:srgbClr val="7E7B00"/>
      </a:folHlink>
    </a:clrScheme>
    <a:fontScheme name="Hero MotoCorp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Hero MotoCorp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lIns="45720" rIns="45720"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45720" rIns="45720" rtlCol="0">
        <a:noAutofit/>
      </a:bodyPr>
      <a:lstStyle>
        <a:defPPr>
          <a:defRPr sz="16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MCL Jan 21" id="{D9DD7844-02C2-456A-89C0-9447EBE0ED29}" vid="{7DD2DC8C-50A3-45A3-A48F-5430D88E01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HMCL Jan 21</Template>
  <TotalTime>24323</TotalTime>
  <Words>102</Words>
  <Application>Microsoft Office PowerPoint</Application>
  <PresentationFormat>Widescreen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Arial MT</vt:lpstr>
      <vt:lpstr>Calibri</vt:lpstr>
      <vt:lpstr>Cambria</vt:lpstr>
      <vt:lpstr>HMCL Jan 21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KAUSHIK YADAV</dc:creator>
  <cp:lastModifiedBy>HM6C ENVIRONMENTAL  HEALTH &amp; SAFETY</cp:lastModifiedBy>
  <cp:revision>3009</cp:revision>
  <cp:lastPrinted>2020-11-24T05:53:54Z</cp:lastPrinted>
  <dcterms:created xsi:type="dcterms:W3CDTF">2020-06-02T06:57:59Z</dcterms:created>
  <dcterms:modified xsi:type="dcterms:W3CDTF">2023-02-08T08:10:28Z</dcterms:modified>
</cp:coreProperties>
</file>