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autoCompressPictures="0" embedTrueTypeFonts="1" saveSubsetFonts="1">
  <p:sldMasterIdLst>
    <p:sldMasterId id="2147483660" r:id="rId1"/>
  </p:sldMasterIdLst>
  <p:notesMasterIdLst>
    <p:notesMasterId r:id="rId2"/>
  </p:notesMasterIdLst>
  <p:sldIdLst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</p:sldIdLst>
  <p:sldSz cy="8229600" cx="14630400"/>
  <p:notesSz cx="8229600" cy="14630400"/>
  <p:embeddedFontLst>
    <p:embeddedFont>
      <p:font typeface="Lora"/>
      <p:regular r:id="rId13"/>
    </p:embeddedFont>
    <p:embeddedFont>
      <p:font typeface="Lora"/>
      <p:regular r:id="rId14"/>
    </p:embeddedFont>
    <p:embeddedFont>
      <p:font typeface="Lora"/>
      <p:regular r:id="rId15"/>
    </p:embeddedFont>
    <p:embeddedFont>
      <p:font typeface="Lora"/>
      <p:regular r:id="rId16"/>
    </p:embeddedFont>
    <p:embeddedFont>
      <p:font typeface="Source Sans 3"/>
      <p:regular r:id="rId17"/>
    </p:embeddedFont>
    <p:embeddedFont>
      <p:font typeface="Source Sans 3"/>
      <p:regular r:id="rId18"/>
    </p:embeddedFont>
  </p:embeddedFontLst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font" Target="fonts/font1.fntdata"/><Relationship Id="rId14" Type="http://schemas.openxmlformats.org/officeDocument/2006/relationships/font" Target="fonts/font2.fntdata"/><Relationship Id="rId15" Type="http://schemas.openxmlformats.org/officeDocument/2006/relationships/font" Target="fonts/font3.fntdata"/><Relationship Id="rId16" Type="http://schemas.openxmlformats.org/officeDocument/2006/relationships/font" Target="fonts/font4.fntdata"/><Relationship Id="rId17" Type="http://schemas.openxmlformats.org/officeDocument/2006/relationships/font" Target="fonts/font5.fntdata"/><Relationship Id="rId18" Type="http://schemas.openxmlformats.org/officeDocument/2006/relationships/font" Target="fonts/font6.fntdata"/><Relationship Id="rId19" Type="http://schemas.openxmlformats.org/officeDocument/2006/relationships/tableStyles" Target="tableStyles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2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6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9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/>
        </p:spPr>
        <p:txBody>
          <a:bodyPr bIns="45720" lIns="91440" rIns="91440" rtlCol="0" tIns="45720" vert="horz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48760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/>
        </p:spPr>
        <p:txBody>
          <a:bodyPr bIns="45720" lIns="91440" rIns="91440" rtlCol="0" tIns="45720" vert="horz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1048761" name="Slide Image Placeholder 3"/>
          <p:cNvSpPr>
            <a:spLocks noChangeAspect="1" noRot="1" noGrp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/>
          <a:noFill/>
          <a:ln w="12700">
            <a:solidFill>
              <a:prstClr val="black"/>
            </a:solidFill>
          </a:ln>
        </p:spPr>
        <p:txBody>
          <a:bodyPr anchor="ctr" bIns="45720" lIns="91440" rIns="91440" rtlCol="0" tIns="45720" vert="horz"/>
          <a:p>
            <a:endParaRPr lang="en-US"/>
          </a:p>
        </p:txBody>
      </p:sp>
      <p:sp>
        <p:nvSpPr>
          <p:cNvPr id="1048762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/>
        </p:spPr>
        <p:txBody>
          <a:bodyPr bIns="45720" lIns="91440" rIns="91440" rtlCol="0" tIns="45720" vert="horz"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763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/>
        </p:spPr>
        <p:txBody>
          <a:bodyPr anchor="b" bIns="45720" lIns="91440" rIns="91440" rtlCol="0" tIns="45720" vert="horz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48764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/>
        </p:spPr>
        <p:txBody>
          <a:bodyPr anchor="b" bIns="45720" lIns="91440" rIns="91440" rtlCol="0" tIns="45720" vert="horz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defTabSz="914400" eaLnBrk="1" hangingPunct="1" latinLnBrk="0" marL="0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0" name="Slide Image Placeholder 1"/>
          <p:cNvSpPr>
            <a:spLocks noChangeAspect="1" noRot="1" noGrp="1"/>
          </p:cNvSpPr>
          <p:nvPr>
            <p:ph type="sldImg"/>
          </p:nvPr>
        </p:nvSpPr>
        <p:spPr/>
      </p:sp>
      <p:sp>
        <p:nvSpPr>
          <p:cNvPr id="1048581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dirty="0" lang="en-US"/>
              <a:t/>
            </a:r>
            <a:endParaRPr dirty="0" lang="en-US"/>
          </a:p>
        </p:txBody>
      </p:sp>
      <p:sp>
        <p:nvSpPr>
          <p:cNvPr id="1048582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Slide Image Placeholder 1"/>
          <p:cNvSpPr>
            <a:spLocks noChangeAspect="1" noRot="1" noGrp="1"/>
          </p:cNvSpPr>
          <p:nvPr>
            <p:ph type="sldImg"/>
          </p:nvPr>
        </p:nvSpPr>
        <p:spPr/>
      </p:sp>
      <p:sp>
        <p:nvSpPr>
          <p:cNvPr id="1048597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dirty="0" lang="en-US"/>
              <a:t/>
            </a:r>
            <a:endParaRPr dirty="0" lang="en-US"/>
          </a:p>
        </p:txBody>
      </p:sp>
      <p:sp>
        <p:nvSpPr>
          <p:cNvPr id="104859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1" name="Slide Image Placeholder 1"/>
          <p:cNvSpPr>
            <a:spLocks noChangeAspect="1" noRot="1" noGrp="1"/>
          </p:cNvSpPr>
          <p:nvPr>
            <p:ph type="sldImg"/>
          </p:nvPr>
        </p:nvSpPr>
        <p:spPr/>
      </p:sp>
      <p:sp>
        <p:nvSpPr>
          <p:cNvPr id="1048612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dirty="0" lang="en-US"/>
              <a:t/>
            </a:r>
            <a:endParaRPr dirty="0" lang="en-US"/>
          </a:p>
        </p:txBody>
      </p:sp>
      <p:sp>
        <p:nvSpPr>
          <p:cNvPr id="104861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3" name="Slide Image Placeholder 1"/>
          <p:cNvSpPr>
            <a:spLocks noChangeAspect="1" noRot="1" noGrp="1"/>
          </p:cNvSpPr>
          <p:nvPr>
            <p:ph type="sldImg"/>
          </p:nvPr>
        </p:nvSpPr>
        <p:spPr/>
      </p:sp>
      <p:sp>
        <p:nvSpPr>
          <p:cNvPr id="1048634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dirty="0" lang="en-US"/>
              <a:t/>
            </a:r>
            <a:endParaRPr dirty="0" lang="en-US"/>
          </a:p>
        </p:txBody>
      </p:sp>
      <p:sp>
        <p:nvSpPr>
          <p:cNvPr id="104863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Slide Image Placeholder 1"/>
          <p:cNvSpPr>
            <a:spLocks noChangeAspect="1" noRot="1" noGrp="1"/>
          </p:cNvSpPr>
          <p:nvPr>
            <p:ph type="sldImg"/>
          </p:nvPr>
        </p:nvSpPr>
        <p:spPr/>
      </p:sp>
      <p:sp>
        <p:nvSpPr>
          <p:cNvPr id="1048651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dirty="0" lang="en-US"/>
              <a:t/>
            </a:r>
            <a:endParaRPr dirty="0" lang="en-US"/>
          </a:p>
        </p:txBody>
      </p:sp>
      <p:sp>
        <p:nvSpPr>
          <p:cNvPr id="1048652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0" name="Slide Image Placeholder 1"/>
          <p:cNvSpPr>
            <a:spLocks noChangeAspect="1" noRot="1" noGrp="1"/>
          </p:cNvSpPr>
          <p:nvPr>
            <p:ph type="sldImg"/>
          </p:nvPr>
        </p:nvSpPr>
        <p:spPr/>
      </p:sp>
      <p:sp>
        <p:nvSpPr>
          <p:cNvPr id="1048671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dirty="0" lang="en-US"/>
              <a:t/>
            </a:r>
            <a:endParaRPr dirty="0" lang="en-US"/>
          </a:p>
        </p:txBody>
      </p:sp>
      <p:sp>
        <p:nvSpPr>
          <p:cNvPr id="1048672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7" name="Slide Image Placeholder 1"/>
          <p:cNvSpPr>
            <a:spLocks noChangeAspect="1" noRot="1" noGrp="1"/>
          </p:cNvSpPr>
          <p:nvPr>
            <p:ph type="sldImg"/>
          </p:nvPr>
        </p:nvSpPr>
        <p:spPr/>
      </p:sp>
      <p:sp>
        <p:nvSpPr>
          <p:cNvPr id="1048698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dirty="0" lang="en-US"/>
              <a:t/>
            </a:r>
            <a:endParaRPr dirty="0" lang="en-US"/>
          </a:p>
        </p:txBody>
      </p:sp>
      <p:sp>
        <p:nvSpPr>
          <p:cNvPr id="104869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9" name="Slide Image Placeholder 1"/>
          <p:cNvSpPr>
            <a:spLocks noChangeAspect="1" noRot="1" noGrp="1"/>
          </p:cNvSpPr>
          <p:nvPr>
            <p:ph type="sldImg"/>
          </p:nvPr>
        </p:nvSpPr>
        <p:spPr/>
      </p:sp>
      <p:sp>
        <p:nvSpPr>
          <p:cNvPr id="1048710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dirty="0" lang="en-US"/>
              <a:t/>
            </a:r>
            <a:endParaRPr dirty="0" lang="en-US"/>
          </a:p>
        </p:txBody>
      </p:sp>
      <p:sp>
        <p:nvSpPr>
          <p:cNvPr id="1048711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6" name="Slide Image Placeholder 1"/>
          <p:cNvSpPr>
            <a:spLocks noChangeAspect="1" noRot="1" noGrp="1"/>
          </p:cNvSpPr>
          <p:nvPr>
            <p:ph type="sldImg"/>
          </p:nvPr>
        </p:nvSpPr>
        <p:spPr/>
      </p:sp>
      <p:sp>
        <p:nvSpPr>
          <p:cNvPr id="1048737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dirty="0" lang="en-US"/>
              <a:t/>
            </a:r>
            <a:endParaRPr dirty="0" lang="en-US"/>
          </a:p>
        </p:txBody>
      </p:sp>
      <p:sp>
        <p:nvSpPr>
          <p:cNvPr id="104873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6" name="Slide Image Placeholder 1"/>
          <p:cNvSpPr>
            <a:spLocks noChangeAspect="1" noRot="1" noGrp="1"/>
          </p:cNvSpPr>
          <p:nvPr>
            <p:ph type="sldImg"/>
          </p:nvPr>
        </p:nvSpPr>
        <p:spPr/>
      </p:sp>
      <p:sp>
        <p:nvSpPr>
          <p:cNvPr id="1048757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dirty="0" lang="en-US"/>
              <a:t/>
            </a:r>
            <a:endParaRPr dirty="0" lang="en-US"/>
          </a:p>
        </p:txBody>
      </p:sp>
      <p:sp>
        <p:nvSpPr>
          <p:cNvPr id="104875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2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3.png"/><Relationship Id="rId3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4.png"/><Relationship Id="rId3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5.png"/><Relationship Id="rId3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6.png"/><Relationship Id="rId3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7.png"/><Relationship Id="rId3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8.png"/><Relationship Id="rId3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9.png"/><Relationship Id="rId3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0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</p:bgPr>
    </p:bg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Shape 0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181A24"/>
          </a:solidFill>
        </p:spPr>
      </p:sp>
      <p:sp>
        <p:nvSpPr>
          <p:cNvPr id="1048577" name="Shape 1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252833"/>
          </a:solidFill>
        </p:spPr>
      </p:sp>
      <p:pic>
        <p:nvPicPr>
          <p:cNvPr id="2097152" name="Image 0" descr="preencoded.png">
            <a:hlinkClick r:id="rId1" tooltip=""/>
          </p:cNvPr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</p:bgPr>
    </p:bg>
    <p:spTree>
      <p:nvGrpSpPr>
        <p:cNvPr id="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3" name="Shape 0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181A24"/>
          </a:solidFill>
        </p:spPr>
      </p:sp>
      <p:sp>
        <p:nvSpPr>
          <p:cNvPr id="1048584" name="Shape 1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252833"/>
          </a:solidFill>
        </p:spPr>
      </p:sp>
      <p:pic>
        <p:nvPicPr>
          <p:cNvPr id="2097154" name="Image 0" descr="preencoded.png">
            <a:hlinkClick r:id="rId1" tooltip=""/>
          </p:cNvPr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/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</p:bgPr>
    </p:bg>
    <p:spTree>
      <p:nvGrpSpPr>
        <p:cNvPr id="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Shape 0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181A24"/>
          </a:solidFill>
        </p:spPr>
      </p:sp>
      <p:sp>
        <p:nvSpPr>
          <p:cNvPr id="1048600" name="Shape 1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252833"/>
          </a:solidFill>
        </p:spPr>
      </p:sp>
      <p:pic>
        <p:nvPicPr>
          <p:cNvPr id="2097156" name="Image 0" descr="preencoded.png">
            <a:hlinkClick r:id="rId1" tooltip=""/>
          </p:cNvPr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/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</p:bgPr>
    </p:bg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4" name="Shape 0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181A24"/>
          </a:solidFill>
        </p:spPr>
      </p:sp>
      <p:sp>
        <p:nvSpPr>
          <p:cNvPr id="1048615" name="Shape 1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252833"/>
          </a:solidFill>
        </p:spPr>
      </p:sp>
      <p:pic>
        <p:nvPicPr>
          <p:cNvPr id="2097164" name="Image 0" descr="preencoded.png">
            <a:hlinkClick r:id="rId1" tooltip=""/>
          </p:cNvPr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/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</p:bgPr>
    </p:bg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6" name="Shape 0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181A24"/>
          </a:solidFill>
        </p:spPr>
      </p:sp>
      <p:sp>
        <p:nvSpPr>
          <p:cNvPr id="1048637" name="Shape 1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252833"/>
          </a:solidFill>
        </p:spPr>
      </p:sp>
      <p:pic>
        <p:nvPicPr>
          <p:cNvPr id="2097170" name="Image 0" descr="preencoded.png">
            <a:hlinkClick r:id="rId1" tooltip=""/>
          </p:cNvPr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/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</p:bgPr>
    </p:bg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3" name="Shape 0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181A24"/>
          </a:solidFill>
        </p:spPr>
      </p:sp>
      <p:sp>
        <p:nvSpPr>
          <p:cNvPr id="1048654" name="Shape 1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252833"/>
          </a:solidFill>
        </p:spPr>
      </p:sp>
      <p:pic>
        <p:nvPicPr>
          <p:cNvPr id="2097176" name="Image 0" descr="preencoded.png">
            <a:hlinkClick r:id="rId1" tooltip=""/>
          </p:cNvPr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/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</p:bgPr>
    </p:bg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3" name="Shape 0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181A24"/>
          </a:solidFill>
        </p:spPr>
      </p:sp>
      <p:sp>
        <p:nvSpPr>
          <p:cNvPr id="1048674" name="Shape 1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252833"/>
          </a:solidFill>
        </p:spPr>
      </p:sp>
      <p:pic>
        <p:nvPicPr>
          <p:cNvPr id="2097178" name="Image 0" descr="preencoded.png">
            <a:hlinkClick r:id="rId1" tooltip=""/>
          </p:cNvPr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/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</p:bgPr>
    </p:bg>
    <p:spTree>
      <p:nvGrpSpPr>
        <p:cNvPr id="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0" name="Shape 0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181A24"/>
          </a:solidFill>
        </p:spPr>
      </p:sp>
      <p:sp>
        <p:nvSpPr>
          <p:cNvPr id="1048701" name="Shape 1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252833"/>
          </a:solidFill>
        </p:spPr>
      </p:sp>
      <p:pic>
        <p:nvPicPr>
          <p:cNvPr id="2097180" name="Image 0" descr="preencoded.png">
            <a:hlinkClick r:id="rId1" tooltip=""/>
          </p:cNvPr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/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</p:bgPr>
    </p:bg>
    <p:spTree>
      <p:nvGrpSpPr>
        <p:cNvPr id="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2" name="Shape 0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181A24"/>
          </a:solidFill>
        </p:spPr>
      </p:sp>
      <p:sp>
        <p:nvSpPr>
          <p:cNvPr id="1048713" name="Shape 1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252833"/>
          </a:solidFill>
        </p:spPr>
      </p:sp>
      <p:pic>
        <p:nvPicPr>
          <p:cNvPr id="2097184" name="Image 0" descr="preencoded.png">
            <a:hlinkClick r:id="rId1" tooltip=""/>
          </p:cNvPr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/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</p:bgPr>
    </p:bg>
    <p:spTree>
      <p:nvGrpSpPr>
        <p:cNvPr id="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9" name="Shape 0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181A24"/>
          </a:solidFill>
        </p:spPr>
      </p:sp>
      <p:sp>
        <p:nvSpPr>
          <p:cNvPr id="1048740" name="Shape 1"/>
          <p:cNvSpPr/>
          <p:nvPr/>
        </p:nvSpPr>
        <p:spPr>
          <a:xfrm>
            <a:off x="0" y="0"/>
            <a:ext cx="14630400" cy="8229600"/>
          </a:xfrm>
          <a:prstGeom prst="rect"/>
          <a:solidFill>
            <a:srgbClr val="252833"/>
          </a:solidFill>
        </p:spPr>
      </p:sp>
      <p:pic>
        <p:nvPicPr>
          <p:cNvPr id="2097190" name="Image 0" descr="preencoded.png">
            <a:hlinkClick r:id="rId1" tooltip=""/>
          </p:cNvPr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/>
        </p:spPr>
      </p:pic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lt2" tx1="dk1" tx2="dk2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dt="0" ftr="0" hdr="0" sldNum="0"/>
  <p:txStyles>
    <p:titleStyle>
      <a:lvl1pPr algn="ctr" defTabSz="914400" eaLnBrk="1" hangingPunct="1" latinLnBrk="0" rtl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342900" latinLnBrk="0" marL="342900" rtl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85750" latinLnBrk="0" marL="742950" rtl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image" Target="../media/image14.png"/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6" Type="http://schemas.openxmlformats.org/officeDocument/2006/relationships/image" Target="../media/image18.png"/><Relationship Id="rId7" Type="http://schemas.openxmlformats.org/officeDocument/2006/relationships/image" Target="../media/image19.png"/><Relationship Id="rId8" Type="http://schemas.openxmlformats.org/officeDocument/2006/relationships/slideLayout" Target="../slideLayouts/slideLayout4.xml"/><Relationship Id="rId9" Type="http://schemas.openxmlformats.org/officeDocument/2006/relationships/notesSlide" Target="../notesSlides/notesSlide3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image" Target="../media/image21.png"/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5" Type="http://schemas.openxmlformats.org/officeDocument/2006/relationships/image" Target="../media/image24.png"/><Relationship Id="rId6" Type="http://schemas.openxmlformats.org/officeDocument/2006/relationships/slideLayout" Target="../slideLayouts/slideLayout5.xml"/><Relationship Id="rId7" Type="http://schemas.openxmlformats.org/officeDocument/2006/relationships/notesSlide" Target="../notesSlides/notesSlide4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25.png"/><Relationship Id="rId2" Type="http://schemas.openxmlformats.org/officeDocument/2006/relationships/image" Target="../media/image26.png"/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5" Type="http://schemas.openxmlformats.org/officeDocument/2006/relationships/image" Target="../media/image29.png"/><Relationship Id="rId6" Type="http://schemas.openxmlformats.org/officeDocument/2006/relationships/slideLayout" Target="../slideLayouts/slideLayout6.xml"/><Relationship Id="rId7" Type="http://schemas.openxmlformats.org/officeDocument/2006/relationships/notesSlide" Target="../notesSlides/notesSlide5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30.png"/><Relationship Id="rId2" Type="http://schemas.openxmlformats.org/officeDocument/2006/relationships/slideLayout" Target="../slideLayouts/slideLayout7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31.png"/><Relationship Id="rId2" Type="http://schemas.openxmlformats.org/officeDocument/2006/relationships/slideLayout" Target="../slideLayouts/slideLayout8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32.png"/><Relationship Id="rId2" Type="http://schemas.openxmlformats.org/officeDocument/2006/relationships/image" Target="../media/image33.png"/><Relationship Id="rId3" Type="http://schemas.openxmlformats.org/officeDocument/2006/relationships/image" Target="../media/image34.png"/><Relationship Id="rId4" Type="http://schemas.openxmlformats.org/officeDocument/2006/relationships/slideLayout" Target="../slideLayouts/slideLayout9.xml"/><Relationship Id="rId5" Type="http://schemas.openxmlformats.org/officeDocument/2006/relationships/notesSlide" Target="../notesSlides/notesSlide8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35.png"/><Relationship Id="rId2" Type="http://schemas.openxmlformats.org/officeDocument/2006/relationships/image" Target="../media/image36.png"/><Relationship Id="rId3" Type="http://schemas.openxmlformats.org/officeDocument/2006/relationships/image" Target="../media/image37.png"/><Relationship Id="rId4" Type="http://schemas.openxmlformats.org/officeDocument/2006/relationships/image" Target="../media/image38.png"/><Relationship Id="rId5" Type="http://schemas.openxmlformats.org/officeDocument/2006/relationships/image" Target="../media/image39.png"/><Relationship Id="rId6" Type="http://schemas.openxmlformats.org/officeDocument/2006/relationships/slideLayout" Target="../slideLayouts/slideLayout10.xml"/><Relationship Id="rId7" Type="http://schemas.openxmlformats.org/officeDocument/2006/relationships/notesSlide" Target="../notesSlides/notesSlide9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40.png"/><Relationship Id="rId2" Type="http://schemas.openxmlformats.org/officeDocument/2006/relationships/slideLayout" Target="../slideLayouts/slideLayout11.xml"/><Relationship Id="rId3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3" name="Image 0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/>
        </p:spPr>
      </p:pic>
      <p:sp>
        <p:nvSpPr>
          <p:cNvPr id="1048578" name="Text 0"/>
          <p:cNvSpPr/>
          <p:nvPr/>
        </p:nvSpPr>
        <p:spPr>
          <a:xfrm>
            <a:off x="837724" y="2304693"/>
            <a:ext cx="7468553" cy="2112050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5500"/>
              </a:lnSpc>
              <a:buNone/>
            </a:pPr>
            <a:r>
              <a:rPr dirty="0" sz="4400" lang="en-US">
                <a:solidFill>
                  <a:srgbClr val="F98AC7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Newborn Neonatal Resuscitation: Saving Lives in the First Minute</a:t>
            </a:r>
            <a:endParaRPr dirty="0" sz="4400" lang="en-US"/>
          </a:p>
        </p:txBody>
      </p:sp>
      <p:sp>
        <p:nvSpPr>
          <p:cNvPr id="1048579" name="Text 1"/>
          <p:cNvSpPr/>
          <p:nvPr/>
        </p:nvSpPr>
        <p:spPr>
          <a:xfrm>
            <a:off x="837724" y="4775716"/>
            <a:ext cx="7468553" cy="1149072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3000"/>
              </a:lnSpc>
              <a:buNone/>
            </a:pPr>
            <a:r>
              <a:rPr dirty="0" sz="185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Every second counts when a newborn needs help breathing. Skilled, immediate intervention can mean the difference between life and death, between disability and a healthy future.</a:t>
            </a:r>
            <a:endParaRPr dirty="0" sz="1850" lang="en-US"/>
          </a:p>
          <a:p>
            <a:pPr algn="l" indent="0" marL="0">
              <a:lnSpc>
                <a:spcPts val="3000"/>
              </a:lnSpc>
              <a:buNone/>
            </a:pPr>
            <a:endParaRPr dirty="0" sz="1850" lang="en-US"/>
          </a:p>
          <a:p>
            <a:pPr algn="l" indent="0" marL="0">
              <a:lnSpc>
                <a:spcPts val="3000"/>
              </a:lnSpc>
              <a:buNone/>
            </a:pPr>
            <a:endParaRPr dirty="0" sz="1850" lang="en-US"/>
          </a:p>
          <a:p>
            <a:pPr algn="l" indent="0" marL="0">
              <a:lnSpc>
                <a:spcPts val="3000"/>
              </a:lnSpc>
              <a:buNone/>
            </a:pPr>
            <a:r>
              <a:rPr b="1" dirty="0" sz="1850" lang="en-US">
                <a:solidFill>
                  <a:srgbClr val="CC99FF"/>
                </a:solidFill>
              </a:rPr>
              <a:t>B</a:t>
            </a:r>
            <a:r>
              <a:rPr b="1" dirty="0" sz="1850" lang="en-US">
                <a:solidFill>
                  <a:srgbClr val="CC99FF"/>
                </a:solidFill>
              </a:rPr>
              <a:t>y</a:t>
            </a:r>
            <a:r>
              <a:rPr b="1" dirty="0" sz="1850" lang="en-US">
                <a:solidFill>
                  <a:srgbClr val="CC99FF"/>
                </a:solidFill>
              </a:rPr>
              <a:t> </a:t>
            </a:r>
            <a:r>
              <a:rPr b="1" dirty="0" sz="1850" lang="en-US">
                <a:solidFill>
                  <a:srgbClr val="CC99FF"/>
                </a:solidFill>
              </a:rPr>
              <a:t>D</a:t>
            </a:r>
            <a:r>
              <a:rPr b="1" dirty="0" sz="1850" lang="en-US">
                <a:solidFill>
                  <a:srgbClr val="CC99FF"/>
                </a:solidFill>
              </a:rPr>
              <a:t>r</a:t>
            </a:r>
            <a:r>
              <a:rPr b="1" dirty="0" sz="1850" lang="en-US">
                <a:solidFill>
                  <a:srgbClr val="CC99FF"/>
                </a:solidFill>
              </a:rPr>
              <a:t>.</a:t>
            </a:r>
            <a:r>
              <a:rPr b="1" dirty="0" sz="1850" lang="en-US">
                <a:solidFill>
                  <a:srgbClr val="CC99FF"/>
                </a:solidFill>
              </a:rPr>
              <a:t>M</a:t>
            </a:r>
            <a:r>
              <a:rPr b="1" dirty="0" sz="1850" lang="en-US">
                <a:solidFill>
                  <a:srgbClr val="CC99FF"/>
                </a:solidFill>
              </a:rPr>
              <a:t>.</a:t>
            </a:r>
            <a:r>
              <a:rPr b="1" dirty="0" sz="1850" lang="en-US">
                <a:solidFill>
                  <a:srgbClr val="CC99FF"/>
                </a:solidFill>
              </a:rPr>
              <a:t>A</a:t>
            </a:r>
            <a:r>
              <a:rPr b="1" dirty="0" sz="1850" lang="en-US">
                <a:solidFill>
                  <a:srgbClr val="CC99FF"/>
                </a:solidFill>
              </a:rPr>
              <a:t>l</a:t>
            </a:r>
            <a:r>
              <a:rPr b="1" dirty="0" sz="1850" lang="en-US">
                <a:solidFill>
                  <a:srgbClr val="CC99FF"/>
                </a:solidFill>
              </a:rPr>
              <a:t>k</a:t>
            </a:r>
            <a:r>
              <a:rPr b="1" dirty="0" sz="1850" lang="en-US">
                <a:solidFill>
                  <a:srgbClr val="CC99FF"/>
                </a:solidFill>
              </a:rPr>
              <a:t>a</a:t>
            </a:r>
            <a:r>
              <a:rPr b="1" dirty="0" sz="1850" lang="en-US">
                <a:solidFill>
                  <a:srgbClr val="CC99FF"/>
                </a:solidFill>
              </a:rPr>
              <a:t>w</a:t>
            </a:r>
            <a:r>
              <a:rPr b="1" dirty="0" sz="1850" lang="en-US">
                <a:solidFill>
                  <a:srgbClr val="CC99FF"/>
                </a:solidFill>
              </a:rPr>
              <a:t>a</a:t>
            </a:r>
            <a:r>
              <a:rPr b="1" dirty="0" sz="1850" lang="en-US">
                <a:solidFill>
                  <a:srgbClr val="CC99FF"/>
                </a:solidFill>
              </a:rPr>
              <a:t>t</a:t>
            </a:r>
            <a:r>
              <a:rPr b="1" dirty="0" sz="1850" lang="en-US">
                <a:solidFill>
                  <a:srgbClr val="CC99FF"/>
                </a:solidFill>
              </a:rPr>
              <a:t>i</a:t>
            </a:r>
            <a:endParaRPr b="1" dirty="0" sz="1850" lang="en-US">
              <a:solidFill>
                <a:srgbClr val="CC99FF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5" name="Text 0"/>
          <p:cNvSpPr/>
          <p:nvPr/>
        </p:nvSpPr>
        <p:spPr>
          <a:xfrm>
            <a:off x="755213" y="593408"/>
            <a:ext cx="7339965" cy="539472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4200"/>
              </a:lnSpc>
              <a:buNone/>
            </a:pPr>
            <a:r>
              <a:rPr dirty="0" sz="3350" lang="en-US">
                <a:solidFill>
                  <a:srgbClr val="F98AC7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Why Neonatal Resuscitation Matters</a:t>
            </a:r>
            <a:endParaRPr dirty="0" sz="3350" lang="en-US"/>
          </a:p>
        </p:txBody>
      </p:sp>
      <p:sp>
        <p:nvSpPr>
          <p:cNvPr id="1048586" name="Text 1"/>
          <p:cNvSpPr/>
          <p:nvPr/>
        </p:nvSpPr>
        <p:spPr>
          <a:xfrm>
            <a:off x="755213" y="1705928"/>
            <a:ext cx="3053477" cy="605314"/>
          </a:xfrm>
          <a:prstGeom prst="rect"/>
          <a:noFill/>
        </p:spPr>
        <p:txBody>
          <a:bodyPr anchor="t" bIns="0" lIns="0" rIns="0" rtlCol="0" tIns="0" wrap="none"/>
          <a:p>
            <a:pPr algn="ctr" indent="0" marL="0">
              <a:lnSpc>
                <a:spcPts val="4750"/>
              </a:lnSpc>
              <a:buNone/>
            </a:pPr>
            <a:r>
              <a:rPr dirty="0" sz="47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10%</a:t>
            </a:r>
            <a:endParaRPr dirty="0" sz="4750" lang="en-US"/>
          </a:p>
        </p:txBody>
      </p:sp>
      <p:sp>
        <p:nvSpPr>
          <p:cNvPr id="1048587" name="Text 2"/>
          <p:cNvSpPr/>
          <p:nvPr/>
        </p:nvSpPr>
        <p:spPr>
          <a:xfrm>
            <a:off x="1084540" y="2540437"/>
            <a:ext cx="2394823" cy="269796"/>
          </a:xfrm>
          <a:prstGeom prst="rect"/>
          <a:noFill/>
        </p:spPr>
        <p:txBody>
          <a:bodyPr anchor="t" bIns="0" lIns="0" rIns="0" rtlCol="0" tIns="0" wrap="none"/>
          <a:p>
            <a:pPr algn="ctr" indent="0" marL="0">
              <a:lnSpc>
                <a:spcPts val="2100"/>
              </a:lnSpc>
              <a:buNone/>
            </a:pPr>
            <a:r>
              <a:rPr dirty="0" sz="16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Need breathing support</a:t>
            </a:r>
            <a:endParaRPr dirty="0" sz="1650" lang="en-US"/>
          </a:p>
        </p:txBody>
      </p:sp>
      <p:sp>
        <p:nvSpPr>
          <p:cNvPr id="1048588" name="Text 3"/>
          <p:cNvSpPr/>
          <p:nvPr/>
        </p:nvSpPr>
        <p:spPr>
          <a:xfrm>
            <a:off x="755213" y="2993588"/>
            <a:ext cx="3053477" cy="880467"/>
          </a:xfrm>
          <a:prstGeom prst="rect"/>
          <a:noFill/>
        </p:spPr>
        <p:txBody>
          <a:bodyPr anchor="t" bIns="0" lIns="0" rIns="0" rtlCol="0" tIns="0" wrap="square"/>
          <a:p>
            <a:pPr algn="ctr" indent="0" marL="0">
              <a:lnSpc>
                <a:spcPts val="2300"/>
              </a:lnSpc>
              <a:buNone/>
            </a:pPr>
            <a:r>
              <a:rPr dirty="0" sz="14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Approximately 10% of newborns require assistance to initiate breathing at birth</a:t>
            </a:r>
            <a:endParaRPr dirty="0" sz="1400" lang="en-US"/>
          </a:p>
        </p:txBody>
      </p:sp>
      <p:sp>
        <p:nvSpPr>
          <p:cNvPr id="1048589" name="Text 4"/>
          <p:cNvSpPr/>
          <p:nvPr/>
        </p:nvSpPr>
        <p:spPr>
          <a:xfrm>
            <a:off x="4037886" y="1705928"/>
            <a:ext cx="3053596" cy="605314"/>
          </a:xfrm>
          <a:prstGeom prst="rect"/>
          <a:noFill/>
        </p:spPr>
        <p:txBody>
          <a:bodyPr anchor="t" bIns="0" lIns="0" rIns="0" rtlCol="0" tIns="0" wrap="none"/>
          <a:p>
            <a:pPr algn="ctr" indent="0" marL="0">
              <a:lnSpc>
                <a:spcPts val="4750"/>
              </a:lnSpc>
              <a:buNone/>
            </a:pPr>
            <a:r>
              <a:rPr dirty="0" sz="47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&lt;1%</a:t>
            </a:r>
            <a:endParaRPr dirty="0" sz="4750" lang="en-US"/>
          </a:p>
        </p:txBody>
      </p:sp>
      <p:sp>
        <p:nvSpPr>
          <p:cNvPr id="1048590" name="Text 5"/>
          <p:cNvSpPr/>
          <p:nvPr/>
        </p:nvSpPr>
        <p:spPr>
          <a:xfrm>
            <a:off x="4485680" y="2540437"/>
            <a:ext cx="2158008" cy="269796"/>
          </a:xfrm>
          <a:prstGeom prst="rect"/>
          <a:noFill/>
        </p:spPr>
        <p:txBody>
          <a:bodyPr anchor="t" bIns="0" lIns="0" rIns="0" rtlCol="0" tIns="0" wrap="none"/>
          <a:p>
            <a:pPr algn="ctr" indent="0" marL="0">
              <a:lnSpc>
                <a:spcPts val="2100"/>
              </a:lnSpc>
              <a:buNone/>
            </a:pPr>
            <a:r>
              <a:rPr dirty="0" sz="16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Need advanced care</a:t>
            </a:r>
            <a:endParaRPr dirty="0" sz="1650" lang="en-US"/>
          </a:p>
        </p:txBody>
      </p:sp>
      <p:sp>
        <p:nvSpPr>
          <p:cNvPr id="1048591" name="Text 6"/>
          <p:cNvSpPr/>
          <p:nvPr/>
        </p:nvSpPr>
        <p:spPr>
          <a:xfrm>
            <a:off x="4037886" y="2993588"/>
            <a:ext cx="3053596" cy="880467"/>
          </a:xfrm>
          <a:prstGeom prst="rect"/>
          <a:noFill/>
        </p:spPr>
        <p:txBody>
          <a:bodyPr anchor="t" bIns="0" lIns="0" rIns="0" rtlCol="0" tIns="0" wrap="square"/>
          <a:p>
            <a:pPr algn="ctr" indent="0" marL="0">
              <a:lnSpc>
                <a:spcPts val="2300"/>
              </a:lnSpc>
              <a:buNone/>
            </a:pPr>
            <a:r>
              <a:rPr dirty="0" sz="14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Less than 1% require comprehensive resuscitation with advanced interventions</a:t>
            </a:r>
            <a:endParaRPr dirty="0" sz="1400" lang="en-US"/>
          </a:p>
        </p:txBody>
      </p:sp>
      <p:sp>
        <p:nvSpPr>
          <p:cNvPr id="1048592" name="Text 7"/>
          <p:cNvSpPr/>
          <p:nvPr/>
        </p:nvSpPr>
        <p:spPr>
          <a:xfrm>
            <a:off x="2396490" y="4332565"/>
            <a:ext cx="3053596" cy="605314"/>
          </a:xfrm>
          <a:prstGeom prst="rect"/>
          <a:noFill/>
        </p:spPr>
        <p:txBody>
          <a:bodyPr anchor="t" bIns="0" lIns="0" rIns="0" rtlCol="0" tIns="0" wrap="none"/>
          <a:p>
            <a:pPr algn="ctr" indent="0" marL="0">
              <a:lnSpc>
                <a:spcPts val="4750"/>
              </a:lnSpc>
              <a:buNone/>
            </a:pPr>
            <a:r>
              <a:rPr dirty="0" sz="47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23%</a:t>
            </a:r>
            <a:endParaRPr dirty="0" sz="4750" lang="en-US"/>
          </a:p>
        </p:txBody>
      </p:sp>
      <p:sp>
        <p:nvSpPr>
          <p:cNvPr id="1048593" name="Text 8"/>
          <p:cNvSpPr/>
          <p:nvPr/>
        </p:nvSpPr>
        <p:spPr>
          <a:xfrm>
            <a:off x="2844284" y="5167074"/>
            <a:ext cx="2158008" cy="269796"/>
          </a:xfrm>
          <a:prstGeom prst="rect"/>
          <a:noFill/>
        </p:spPr>
        <p:txBody>
          <a:bodyPr anchor="t" bIns="0" lIns="0" rIns="0" rtlCol="0" tIns="0" wrap="none"/>
          <a:p>
            <a:pPr algn="ctr" indent="0" marL="0">
              <a:lnSpc>
                <a:spcPts val="2100"/>
              </a:lnSpc>
              <a:buNone/>
            </a:pPr>
            <a:r>
              <a:rPr dirty="0" sz="16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Preventable deaths</a:t>
            </a:r>
            <a:endParaRPr dirty="0" sz="1650" lang="en-US"/>
          </a:p>
        </p:txBody>
      </p:sp>
      <p:sp>
        <p:nvSpPr>
          <p:cNvPr id="1048594" name="Text 9"/>
          <p:cNvSpPr/>
          <p:nvPr/>
        </p:nvSpPr>
        <p:spPr>
          <a:xfrm>
            <a:off x="2396490" y="5620226"/>
            <a:ext cx="3053596" cy="880467"/>
          </a:xfrm>
          <a:prstGeom prst="rect"/>
          <a:noFill/>
        </p:spPr>
        <p:txBody>
          <a:bodyPr anchor="t" bIns="0" lIns="0" rIns="0" rtlCol="0" tIns="0" wrap="square"/>
          <a:p>
            <a:pPr algn="ctr" indent="0" marL="0">
              <a:lnSpc>
                <a:spcPts val="2300"/>
              </a:lnSpc>
              <a:buNone/>
            </a:pPr>
            <a:r>
              <a:rPr dirty="0" sz="14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Birth asphyxia accounts for nearly a quarter of neonatal deaths in some regions</a:t>
            </a:r>
            <a:endParaRPr dirty="0" sz="1400" lang="en-US"/>
          </a:p>
        </p:txBody>
      </p:sp>
      <p:pic>
        <p:nvPicPr>
          <p:cNvPr id="2097155" name="Image 0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7546538" y="1614249"/>
            <a:ext cx="5385792" cy="5385792"/>
          </a:xfrm>
          <a:prstGeom prst="rect"/>
        </p:spPr>
      </p:pic>
      <p:sp>
        <p:nvSpPr>
          <p:cNvPr id="1048595" name="Text 10"/>
          <p:cNvSpPr/>
          <p:nvPr/>
        </p:nvSpPr>
        <p:spPr>
          <a:xfrm>
            <a:off x="7546538" y="7206377"/>
            <a:ext cx="6336268" cy="880467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300"/>
              </a:lnSpc>
              <a:buNone/>
            </a:pPr>
            <a:r>
              <a:rPr dirty="0" sz="14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Prompt, skilled intervention during those critical first moments can prevent death and long-term neurological disability. Every healthcare provider attending births must be prepared to act swiftly and effectively.</a:t>
            </a:r>
            <a:endParaRPr dirty="0" sz="1400"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7" name="Image 0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/>
        </p:spPr>
      </p:pic>
      <p:sp>
        <p:nvSpPr>
          <p:cNvPr id="1048601" name="Text 0"/>
          <p:cNvSpPr/>
          <p:nvPr/>
        </p:nvSpPr>
        <p:spPr>
          <a:xfrm>
            <a:off x="837724" y="695087"/>
            <a:ext cx="7468553" cy="1126569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4400"/>
              </a:lnSpc>
              <a:buNone/>
            </a:pPr>
            <a:r>
              <a:rPr dirty="0" sz="3500" lang="en-US">
                <a:solidFill>
                  <a:srgbClr val="F98AC7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Anticipation &amp; Preparation: The Foundation of Success</a:t>
            </a:r>
            <a:endParaRPr dirty="0" sz="3500" lang="en-US"/>
          </a:p>
        </p:txBody>
      </p:sp>
      <p:sp>
        <p:nvSpPr>
          <p:cNvPr id="1048602" name="Shape 1"/>
          <p:cNvSpPr/>
          <p:nvPr/>
        </p:nvSpPr>
        <p:spPr>
          <a:xfrm>
            <a:off x="837724" y="2108835"/>
            <a:ext cx="3638550" cy="3076456"/>
          </a:xfrm>
          <a:prstGeom prst="roundRect">
            <a:avLst>
              <a:gd name="adj" fmla="val 934"/>
            </a:avLst>
          </a:prstGeom>
          <a:solidFill>
            <a:srgbClr val="444752"/>
          </a:solidFill>
        </p:spPr>
      </p:sp>
      <p:pic>
        <p:nvPicPr>
          <p:cNvPr id="2097158" name="Image 1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1029176" y="2300288"/>
            <a:ext cx="574477" cy="574477"/>
          </a:xfrm>
          <a:prstGeom prst="rect"/>
        </p:spPr>
      </p:pic>
      <p:pic>
        <p:nvPicPr>
          <p:cNvPr id="2097159" name="Image 2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1187172" y="2458164"/>
            <a:ext cx="258485" cy="258485"/>
          </a:xfrm>
          <a:prstGeom prst="rect"/>
        </p:spPr>
      </p:pic>
      <p:sp>
        <p:nvSpPr>
          <p:cNvPr id="1048603" name="Text 2"/>
          <p:cNvSpPr/>
          <p:nvPr/>
        </p:nvSpPr>
        <p:spPr>
          <a:xfrm>
            <a:off x="1029176" y="3066217"/>
            <a:ext cx="3002637" cy="281583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200"/>
              </a:lnSpc>
              <a:buNone/>
            </a:pPr>
            <a:r>
              <a:rPr dirty="0" sz="17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Identify High-Risk Deliveries</a:t>
            </a:r>
            <a:endParaRPr dirty="0" sz="1750" lang="en-US"/>
          </a:p>
        </p:txBody>
      </p:sp>
      <p:sp>
        <p:nvSpPr>
          <p:cNvPr id="1048604" name="Text 3"/>
          <p:cNvSpPr/>
          <p:nvPr/>
        </p:nvSpPr>
        <p:spPr>
          <a:xfrm>
            <a:off x="1029176" y="3462695"/>
            <a:ext cx="3255645" cy="1531144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400"/>
              </a:lnSpc>
              <a:buNone/>
            </a:pPr>
            <a:r>
              <a:rPr dirty="0" sz="15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Screen for prematurity, foetal distress, maternal complications such as pre-eclampsia, meconium-stained fluid, or multiple gestations that may require immediate intervention</a:t>
            </a:r>
            <a:endParaRPr dirty="0" sz="1500" lang="en-US"/>
          </a:p>
        </p:txBody>
      </p:sp>
      <p:sp>
        <p:nvSpPr>
          <p:cNvPr id="1048605" name="Shape 4"/>
          <p:cNvSpPr/>
          <p:nvPr/>
        </p:nvSpPr>
        <p:spPr>
          <a:xfrm>
            <a:off x="4667726" y="2108835"/>
            <a:ext cx="3638550" cy="3076456"/>
          </a:xfrm>
          <a:prstGeom prst="roundRect">
            <a:avLst>
              <a:gd name="adj" fmla="val 934"/>
            </a:avLst>
          </a:prstGeom>
          <a:solidFill>
            <a:srgbClr val="444752"/>
          </a:solidFill>
        </p:spPr>
      </p:sp>
      <p:pic>
        <p:nvPicPr>
          <p:cNvPr id="2097160" name="Image 3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4"/>
          <a:stretch>
            <a:fillRect/>
          </a:stretch>
        </p:blipFill>
        <p:spPr>
          <a:xfrm>
            <a:off x="4859179" y="2300288"/>
            <a:ext cx="574477" cy="574477"/>
          </a:xfrm>
          <a:prstGeom prst="rect"/>
        </p:spPr>
      </p:pic>
      <p:pic>
        <p:nvPicPr>
          <p:cNvPr id="2097161" name="Image 4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5"/>
          <a:stretch>
            <a:fillRect/>
          </a:stretch>
        </p:blipFill>
        <p:spPr>
          <a:xfrm>
            <a:off x="5017175" y="2458164"/>
            <a:ext cx="258485" cy="258485"/>
          </a:xfrm>
          <a:prstGeom prst="rect"/>
        </p:spPr>
      </p:pic>
      <p:sp>
        <p:nvSpPr>
          <p:cNvPr id="1048606" name="Text 5"/>
          <p:cNvSpPr/>
          <p:nvPr/>
        </p:nvSpPr>
        <p:spPr>
          <a:xfrm>
            <a:off x="4859179" y="3066217"/>
            <a:ext cx="2252901" cy="281583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200"/>
              </a:lnSpc>
              <a:buNone/>
            </a:pPr>
            <a:r>
              <a:rPr dirty="0" sz="17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Prepare Equipment</a:t>
            </a:r>
            <a:endParaRPr dirty="0" sz="1750" lang="en-US"/>
          </a:p>
        </p:txBody>
      </p:sp>
      <p:sp>
        <p:nvSpPr>
          <p:cNvPr id="1048607" name="Text 6"/>
          <p:cNvSpPr/>
          <p:nvPr/>
        </p:nvSpPr>
        <p:spPr>
          <a:xfrm>
            <a:off x="4859179" y="3462695"/>
            <a:ext cx="3255645" cy="1531144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400"/>
              </a:lnSpc>
              <a:buNone/>
            </a:pPr>
            <a:r>
              <a:rPr dirty="0" sz="15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Ensure readiness of radiant warmer, suction devices, bag-mask ventilation system, oxygen source, intubation tools, and emergency medications before delivery</a:t>
            </a:r>
            <a:endParaRPr dirty="0" sz="1500" lang="en-US"/>
          </a:p>
        </p:txBody>
      </p:sp>
      <p:sp>
        <p:nvSpPr>
          <p:cNvPr id="1048608" name="Shape 7"/>
          <p:cNvSpPr/>
          <p:nvPr/>
        </p:nvSpPr>
        <p:spPr>
          <a:xfrm>
            <a:off x="837724" y="5376743"/>
            <a:ext cx="7468553" cy="2157770"/>
          </a:xfrm>
          <a:prstGeom prst="roundRect">
            <a:avLst>
              <a:gd name="adj" fmla="val 1331"/>
            </a:avLst>
          </a:prstGeom>
          <a:solidFill>
            <a:srgbClr val="444752"/>
          </a:solidFill>
        </p:spPr>
      </p:sp>
      <p:pic>
        <p:nvPicPr>
          <p:cNvPr id="2097162" name="Image 5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6"/>
          <a:stretch>
            <a:fillRect/>
          </a:stretch>
        </p:blipFill>
        <p:spPr>
          <a:xfrm>
            <a:off x="1029176" y="5568196"/>
            <a:ext cx="574477" cy="574477"/>
          </a:xfrm>
          <a:prstGeom prst="rect"/>
        </p:spPr>
      </p:pic>
      <p:pic>
        <p:nvPicPr>
          <p:cNvPr id="2097163" name="Image 6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7"/>
          <a:stretch>
            <a:fillRect/>
          </a:stretch>
        </p:blipFill>
        <p:spPr>
          <a:xfrm>
            <a:off x="1187172" y="5726073"/>
            <a:ext cx="258485" cy="258485"/>
          </a:xfrm>
          <a:prstGeom prst="rect"/>
        </p:spPr>
      </p:pic>
      <p:sp>
        <p:nvSpPr>
          <p:cNvPr id="1048609" name="Text 8"/>
          <p:cNvSpPr/>
          <p:nvPr/>
        </p:nvSpPr>
        <p:spPr>
          <a:xfrm>
            <a:off x="1029176" y="6334125"/>
            <a:ext cx="2525316" cy="281583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200"/>
              </a:lnSpc>
              <a:buNone/>
            </a:pPr>
            <a:r>
              <a:rPr dirty="0" sz="17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Assign Roles &amp; Rehearse</a:t>
            </a:r>
            <a:endParaRPr dirty="0" sz="1750" lang="en-US"/>
          </a:p>
        </p:txBody>
      </p:sp>
      <p:sp>
        <p:nvSpPr>
          <p:cNvPr id="1048610" name="Text 9"/>
          <p:cNvSpPr/>
          <p:nvPr/>
        </p:nvSpPr>
        <p:spPr>
          <a:xfrm>
            <a:off x="1029176" y="6730603"/>
            <a:ext cx="7085648" cy="612458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400"/>
              </a:lnSpc>
              <a:buNone/>
            </a:pPr>
            <a:r>
              <a:rPr dirty="0" sz="15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Designate clear team roles, establish communication protocols, and conduct briefings to ensure seamless coordination during resuscitation efforts</a:t>
            </a:r>
            <a:endParaRPr dirty="0" sz="1500"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Text 0"/>
          <p:cNvSpPr/>
          <p:nvPr/>
        </p:nvSpPr>
        <p:spPr>
          <a:xfrm>
            <a:off x="837724" y="798552"/>
            <a:ext cx="11330226" cy="633651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4950"/>
              </a:lnSpc>
              <a:buNone/>
            </a:pPr>
            <a:r>
              <a:rPr dirty="0" sz="3950" lang="en-US">
                <a:solidFill>
                  <a:srgbClr val="F98AC7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Initial Assessment: The Three Critical Questions</a:t>
            </a:r>
            <a:endParaRPr dirty="0" sz="3950" lang="en-US"/>
          </a:p>
        </p:txBody>
      </p:sp>
      <p:sp>
        <p:nvSpPr>
          <p:cNvPr id="1048617" name="Text 1"/>
          <p:cNvSpPr/>
          <p:nvPr/>
        </p:nvSpPr>
        <p:spPr>
          <a:xfrm>
            <a:off x="837724" y="1862971"/>
            <a:ext cx="12954952" cy="344567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700"/>
              </a:lnSpc>
              <a:buNone/>
            </a:pPr>
            <a:r>
              <a:rPr dirty="0" sz="165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Within seconds of birth, assess these three vital parameters to determine the need for resuscitation:</a:t>
            </a:r>
            <a:endParaRPr dirty="0" sz="1650" lang="en-US"/>
          </a:p>
        </p:txBody>
      </p:sp>
      <p:sp>
        <p:nvSpPr>
          <p:cNvPr id="1048618" name="Text 2"/>
          <p:cNvSpPr/>
          <p:nvPr/>
        </p:nvSpPr>
        <p:spPr>
          <a:xfrm>
            <a:off x="837724" y="2449830"/>
            <a:ext cx="215384" cy="269200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700"/>
              </a:lnSpc>
              <a:buNone/>
            </a:pPr>
            <a:r>
              <a:rPr dirty="0" sz="1650" lang="en-US">
                <a:solidFill>
                  <a:srgbClr val="D6E5EF"/>
                </a:solidFill>
                <a:latin typeface="Lora Light" pitchFamily="34" charset="0"/>
                <a:ea typeface="Lora Light" pitchFamily="34" charset="-122"/>
                <a:cs typeface="Lora Light" pitchFamily="34" charset="-120"/>
              </a:rPr>
              <a:t>01</a:t>
            </a:r>
            <a:endParaRPr dirty="0" sz="1650" lang="en-US"/>
          </a:p>
        </p:txBody>
      </p:sp>
      <p:pic>
        <p:nvPicPr>
          <p:cNvPr id="2097165" name="Image 0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837724" y="2785348"/>
            <a:ext cx="4174688" cy="30480"/>
          </a:xfrm>
          <a:prstGeom prst="rect"/>
        </p:spPr>
      </p:pic>
      <p:sp>
        <p:nvSpPr>
          <p:cNvPr id="1048619" name="Text 3"/>
          <p:cNvSpPr/>
          <p:nvPr/>
        </p:nvSpPr>
        <p:spPr>
          <a:xfrm>
            <a:off x="837724" y="2953941"/>
            <a:ext cx="2606159" cy="316825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450"/>
              </a:lnSpc>
              <a:buNone/>
            </a:pPr>
            <a:r>
              <a:rPr dirty="0" sz="19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Is the infant full term?</a:t>
            </a:r>
            <a:endParaRPr dirty="0" sz="1950" lang="en-US"/>
          </a:p>
        </p:txBody>
      </p:sp>
      <p:sp>
        <p:nvSpPr>
          <p:cNvPr id="1048620" name="Text 4"/>
          <p:cNvSpPr/>
          <p:nvPr/>
        </p:nvSpPr>
        <p:spPr>
          <a:xfrm>
            <a:off x="837724" y="3399949"/>
            <a:ext cx="4174688" cy="1033701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700"/>
              </a:lnSpc>
              <a:buNone/>
            </a:pPr>
            <a:r>
              <a:rPr dirty="0" sz="165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Gestational age affects thermoregulation and respiratory maturity, influencing resuscitation approach</a:t>
            </a:r>
            <a:endParaRPr dirty="0" sz="1650" lang="en-US"/>
          </a:p>
        </p:txBody>
      </p:sp>
      <p:sp>
        <p:nvSpPr>
          <p:cNvPr id="1048621" name="Text 5"/>
          <p:cNvSpPr/>
          <p:nvPr/>
        </p:nvSpPr>
        <p:spPr>
          <a:xfrm>
            <a:off x="5227796" y="2449830"/>
            <a:ext cx="215384" cy="269200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700"/>
              </a:lnSpc>
              <a:buNone/>
            </a:pPr>
            <a:r>
              <a:rPr dirty="0" sz="1650" lang="en-US">
                <a:solidFill>
                  <a:srgbClr val="D6E5EF"/>
                </a:solidFill>
                <a:latin typeface="Lora Light" pitchFamily="34" charset="0"/>
                <a:ea typeface="Lora Light" pitchFamily="34" charset="-122"/>
                <a:cs typeface="Lora Light" pitchFamily="34" charset="-120"/>
              </a:rPr>
              <a:t>02</a:t>
            </a:r>
            <a:endParaRPr dirty="0" sz="1650" lang="en-US"/>
          </a:p>
        </p:txBody>
      </p:sp>
      <p:pic>
        <p:nvPicPr>
          <p:cNvPr id="2097166" name="Image 1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5227796" y="2785348"/>
            <a:ext cx="4174688" cy="30480"/>
          </a:xfrm>
          <a:prstGeom prst="rect"/>
        </p:spPr>
      </p:pic>
      <p:sp>
        <p:nvSpPr>
          <p:cNvPr id="1048622" name="Text 6"/>
          <p:cNvSpPr/>
          <p:nvPr/>
        </p:nvSpPr>
        <p:spPr>
          <a:xfrm>
            <a:off x="5227796" y="2953941"/>
            <a:ext cx="4174688" cy="633651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450"/>
              </a:lnSpc>
              <a:buNone/>
            </a:pPr>
            <a:r>
              <a:rPr dirty="0" sz="19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Does the infant have good muscle tone?</a:t>
            </a:r>
            <a:endParaRPr dirty="0" sz="1950" lang="en-US"/>
          </a:p>
        </p:txBody>
      </p:sp>
      <p:sp>
        <p:nvSpPr>
          <p:cNvPr id="1048623" name="Text 7"/>
          <p:cNvSpPr/>
          <p:nvPr/>
        </p:nvSpPr>
        <p:spPr>
          <a:xfrm>
            <a:off x="5227796" y="3716774"/>
            <a:ext cx="4174688" cy="1033701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700"/>
              </a:lnSpc>
              <a:buNone/>
            </a:pPr>
            <a:r>
              <a:rPr dirty="0" sz="165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Active movement and flexed posture indicate neurological function and adequate oxygenation</a:t>
            </a:r>
            <a:endParaRPr dirty="0" sz="1650" lang="en-US"/>
          </a:p>
        </p:txBody>
      </p:sp>
      <p:sp>
        <p:nvSpPr>
          <p:cNvPr id="1048624" name="Text 8"/>
          <p:cNvSpPr/>
          <p:nvPr/>
        </p:nvSpPr>
        <p:spPr>
          <a:xfrm>
            <a:off x="9617869" y="2449830"/>
            <a:ext cx="215384" cy="269200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700"/>
              </a:lnSpc>
              <a:buNone/>
            </a:pPr>
            <a:r>
              <a:rPr dirty="0" sz="1650" lang="en-US">
                <a:solidFill>
                  <a:srgbClr val="D6E5EF"/>
                </a:solidFill>
                <a:latin typeface="Lora Light" pitchFamily="34" charset="0"/>
                <a:ea typeface="Lora Light" pitchFamily="34" charset="-122"/>
                <a:cs typeface="Lora Light" pitchFamily="34" charset="-120"/>
              </a:rPr>
              <a:t>03</a:t>
            </a:r>
            <a:endParaRPr dirty="0" sz="1650" lang="en-US"/>
          </a:p>
        </p:txBody>
      </p:sp>
      <p:pic>
        <p:nvPicPr>
          <p:cNvPr id="2097167" name="Image 2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9617869" y="2806898"/>
            <a:ext cx="4174688" cy="30480"/>
          </a:xfrm>
          <a:prstGeom prst="rect"/>
        </p:spPr>
      </p:pic>
      <p:sp>
        <p:nvSpPr>
          <p:cNvPr id="1048625" name="Text 9"/>
          <p:cNvSpPr/>
          <p:nvPr/>
        </p:nvSpPr>
        <p:spPr>
          <a:xfrm>
            <a:off x="9617869" y="2953941"/>
            <a:ext cx="3876080" cy="316825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450"/>
              </a:lnSpc>
              <a:buNone/>
            </a:pPr>
            <a:r>
              <a:rPr dirty="0" sz="19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Is the infant breathing or crying?</a:t>
            </a:r>
            <a:endParaRPr dirty="0" sz="1950" lang="en-US"/>
          </a:p>
        </p:txBody>
      </p:sp>
      <p:sp>
        <p:nvSpPr>
          <p:cNvPr id="1048626" name="Text 10"/>
          <p:cNvSpPr/>
          <p:nvPr/>
        </p:nvSpPr>
        <p:spPr>
          <a:xfrm>
            <a:off x="9617869" y="3399949"/>
            <a:ext cx="4174688" cy="1033701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700"/>
              </a:lnSpc>
              <a:buNone/>
            </a:pPr>
            <a:r>
              <a:rPr dirty="0" sz="165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Spontaneous respirations or vigorous crying demonstrate effective air exchange and transition</a:t>
            </a:r>
            <a:endParaRPr dirty="0" sz="1650" lang="en-US"/>
          </a:p>
        </p:txBody>
      </p:sp>
      <p:sp>
        <p:nvSpPr>
          <p:cNvPr id="1048627" name="Shape 11"/>
          <p:cNvSpPr/>
          <p:nvPr/>
        </p:nvSpPr>
        <p:spPr>
          <a:xfrm>
            <a:off x="837724" y="5375196"/>
            <a:ext cx="6214705" cy="1792010"/>
          </a:xfrm>
          <a:prstGeom prst="roundRect">
            <a:avLst>
              <a:gd name="adj" fmla="val 1803"/>
            </a:avLst>
          </a:prstGeom>
          <a:solidFill>
            <a:srgbClr val="49042A"/>
          </a:solidFill>
        </p:spPr>
      </p:sp>
      <p:pic>
        <p:nvPicPr>
          <p:cNvPr id="2097168" name="Image 3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4"/>
          <a:stretch>
            <a:fillRect/>
          </a:stretch>
        </p:blipFill>
        <p:spPr>
          <a:xfrm>
            <a:off x="1053108" y="5666542"/>
            <a:ext cx="316825" cy="253365"/>
          </a:xfrm>
          <a:prstGeom prst="rect"/>
        </p:spPr>
      </p:pic>
      <p:sp>
        <p:nvSpPr>
          <p:cNvPr id="1048628" name="Text 12"/>
          <p:cNvSpPr/>
          <p:nvPr/>
        </p:nvSpPr>
        <p:spPr>
          <a:xfrm>
            <a:off x="1585317" y="5665827"/>
            <a:ext cx="2534603" cy="316825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450"/>
              </a:lnSpc>
              <a:buNone/>
            </a:pPr>
            <a:r>
              <a:rPr dirty="0" sz="1950" lang="en-US">
                <a:solidFill>
                  <a:srgbClr val="FFFFF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✓ All "Yes"</a:t>
            </a:r>
            <a:endParaRPr dirty="0" sz="1950" lang="en-US"/>
          </a:p>
        </p:txBody>
      </p:sp>
      <p:sp>
        <p:nvSpPr>
          <p:cNvPr id="1048629" name="Text 13"/>
          <p:cNvSpPr/>
          <p:nvPr/>
        </p:nvSpPr>
        <p:spPr>
          <a:xfrm>
            <a:off x="1585317" y="6198037"/>
            <a:ext cx="5251728" cy="689134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700"/>
              </a:lnSpc>
              <a:buNone/>
            </a:pPr>
            <a:r>
              <a:rPr dirty="0" sz="1650" lang="en-US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Provide routine care with skin-to-skin contact, continuous monitoring, and support for breastfeeding initiation</a:t>
            </a:r>
            <a:endParaRPr dirty="0" sz="1650" lang="en-US"/>
          </a:p>
        </p:txBody>
      </p:sp>
      <p:sp>
        <p:nvSpPr>
          <p:cNvPr id="1048630" name="Shape 14"/>
          <p:cNvSpPr/>
          <p:nvPr/>
        </p:nvSpPr>
        <p:spPr>
          <a:xfrm>
            <a:off x="7585591" y="5375196"/>
            <a:ext cx="6214705" cy="1792010"/>
          </a:xfrm>
          <a:prstGeom prst="roundRect">
            <a:avLst>
              <a:gd name="adj" fmla="val 1803"/>
            </a:avLst>
          </a:prstGeom>
          <a:solidFill>
            <a:srgbClr val="49042A"/>
          </a:solidFill>
        </p:spPr>
      </p:sp>
      <p:pic>
        <p:nvPicPr>
          <p:cNvPr id="2097169" name="Image 4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5"/>
          <a:stretch>
            <a:fillRect/>
          </a:stretch>
        </p:blipFill>
        <p:spPr>
          <a:xfrm>
            <a:off x="7800975" y="5666542"/>
            <a:ext cx="316825" cy="253365"/>
          </a:xfrm>
          <a:prstGeom prst="rect"/>
        </p:spPr>
      </p:pic>
      <p:sp>
        <p:nvSpPr>
          <p:cNvPr id="1048631" name="Text 15"/>
          <p:cNvSpPr/>
          <p:nvPr/>
        </p:nvSpPr>
        <p:spPr>
          <a:xfrm>
            <a:off x="8333184" y="5665827"/>
            <a:ext cx="2534603" cy="316825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450"/>
              </a:lnSpc>
              <a:buNone/>
            </a:pPr>
            <a:r>
              <a:rPr dirty="0" sz="1950" lang="en-US">
                <a:solidFill>
                  <a:srgbClr val="FFFFF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✗ Any "No"</a:t>
            </a:r>
            <a:endParaRPr dirty="0" sz="1950" lang="en-US"/>
          </a:p>
        </p:txBody>
      </p:sp>
      <p:sp>
        <p:nvSpPr>
          <p:cNvPr id="1048632" name="Text 16"/>
          <p:cNvSpPr/>
          <p:nvPr/>
        </p:nvSpPr>
        <p:spPr>
          <a:xfrm>
            <a:off x="8333184" y="6198037"/>
            <a:ext cx="5251728" cy="689134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700"/>
              </a:lnSpc>
              <a:buNone/>
            </a:pPr>
            <a:r>
              <a:rPr dirty="0" sz="1650" lang="en-US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Move immediately to resuscitation under radiant warmer for warmth and complete assessment</a:t>
            </a:r>
            <a:endParaRPr dirty="0" sz="1650"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8" name="Text 0"/>
          <p:cNvSpPr/>
          <p:nvPr/>
        </p:nvSpPr>
        <p:spPr>
          <a:xfrm>
            <a:off x="837724" y="733782"/>
            <a:ext cx="9356050" cy="528042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4150"/>
              </a:lnSpc>
              <a:buNone/>
            </a:pPr>
            <a:r>
              <a:rPr dirty="0" sz="3300" lang="en-US">
                <a:solidFill>
                  <a:srgbClr val="F98AC7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The Golden Minute: First Steps of Resuscitation</a:t>
            </a:r>
            <a:endParaRPr dirty="0" sz="3300" lang="en-US"/>
          </a:p>
        </p:txBody>
      </p:sp>
      <p:sp>
        <p:nvSpPr>
          <p:cNvPr id="1048639" name="Text 1"/>
          <p:cNvSpPr/>
          <p:nvPr/>
        </p:nvSpPr>
        <p:spPr>
          <a:xfrm>
            <a:off x="837724" y="1620798"/>
            <a:ext cx="12954952" cy="287179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250"/>
              </a:lnSpc>
              <a:buNone/>
            </a:pPr>
            <a:r>
              <a:rPr dirty="0" sz="14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The first 60 seconds after birth are crucial. These rapid, sequential interventions can restore breathing and heart rate:</a:t>
            </a:r>
            <a:endParaRPr dirty="0" sz="1400" lang="en-US"/>
          </a:p>
        </p:txBody>
      </p:sp>
      <p:pic>
        <p:nvPicPr>
          <p:cNvPr id="2097171" name="Image 0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837724" y="2109907"/>
            <a:ext cx="897612" cy="1077158"/>
          </a:xfrm>
          <a:prstGeom prst="rect"/>
        </p:spPr>
      </p:pic>
      <p:sp>
        <p:nvSpPr>
          <p:cNvPr id="1048640" name="Text 2"/>
          <p:cNvSpPr/>
          <p:nvPr/>
        </p:nvSpPr>
        <p:spPr>
          <a:xfrm>
            <a:off x="1914763" y="2289334"/>
            <a:ext cx="2112169" cy="263962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050"/>
              </a:lnSpc>
              <a:buNone/>
            </a:pPr>
            <a:r>
              <a:rPr dirty="0" sz="16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Provide Warmth</a:t>
            </a:r>
            <a:endParaRPr dirty="0" sz="1650" lang="en-US"/>
          </a:p>
        </p:txBody>
      </p:sp>
      <p:sp>
        <p:nvSpPr>
          <p:cNvPr id="1048641" name="Text 3"/>
          <p:cNvSpPr/>
          <p:nvPr/>
        </p:nvSpPr>
        <p:spPr>
          <a:xfrm>
            <a:off x="1914763" y="2660928"/>
            <a:ext cx="11877913" cy="287179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250"/>
              </a:lnSpc>
              <a:buNone/>
            </a:pPr>
            <a:r>
              <a:rPr dirty="0" sz="14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Dry infant thoroughly, remove wet linens, cover with warm blankets, and maintain temperature under radiant warmer to prevent hypothermia</a:t>
            </a:r>
            <a:endParaRPr dirty="0" sz="1400" lang="en-US"/>
          </a:p>
        </p:txBody>
      </p:sp>
      <p:pic>
        <p:nvPicPr>
          <p:cNvPr id="2097172" name="Image 1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837724" y="3187065"/>
            <a:ext cx="897612" cy="1077158"/>
          </a:xfrm>
          <a:prstGeom prst="rect"/>
        </p:spPr>
      </p:pic>
      <p:sp>
        <p:nvSpPr>
          <p:cNvPr id="1048642" name="Text 4"/>
          <p:cNvSpPr/>
          <p:nvPr/>
        </p:nvSpPr>
        <p:spPr>
          <a:xfrm>
            <a:off x="1914763" y="3366492"/>
            <a:ext cx="2112169" cy="263962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050"/>
              </a:lnSpc>
              <a:buNone/>
            </a:pPr>
            <a:r>
              <a:rPr dirty="0" sz="16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Position Airway</a:t>
            </a:r>
            <a:endParaRPr dirty="0" sz="1650" lang="en-US"/>
          </a:p>
        </p:txBody>
      </p:sp>
      <p:sp>
        <p:nvSpPr>
          <p:cNvPr id="1048643" name="Text 5"/>
          <p:cNvSpPr/>
          <p:nvPr/>
        </p:nvSpPr>
        <p:spPr>
          <a:xfrm>
            <a:off x="1914763" y="3738086"/>
            <a:ext cx="11877913" cy="287179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250"/>
              </a:lnSpc>
              <a:buNone/>
            </a:pPr>
            <a:r>
              <a:rPr dirty="0" sz="14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Place infant in "sniffing position" with neck slightly extended to open airway and facilitate spontaneous breathing</a:t>
            </a:r>
            <a:endParaRPr dirty="0" sz="1400" lang="en-US"/>
          </a:p>
        </p:txBody>
      </p:sp>
      <p:pic>
        <p:nvPicPr>
          <p:cNvPr id="2097173" name="Image 2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837724" y="4264223"/>
            <a:ext cx="897612" cy="1077158"/>
          </a:xfrm>
          <a:prstGeom prst="rect"/>
        </p:spPr>
      </p:pic>
      <p:sp>
        <p:nvSpPr>
          <p:cNvPr id="1048644" name="Text 6"/>
          <p:cNvSpPr/>
          <p:nvPr/>
        </p:nvSpPr>
        <p:spPr>
          <a:xfrm>
            <a:off x="1914763" y="4443651"/>
            <a:ext cx="2112169" cy="263962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050"/>
              </a:lnSpc>
              <a:buNone/>
            </a:pPr>
            <a:r>
              <a:rPr dirty="0" sz="16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Clear Airway</a:t>
            </a:r>
            <a:endParaRPr dirty="0" sz="1650" lang="en-US"/>
          </a:p>
        </p:txBody>
      </p:sp>
      <p:sp>
        <p:nvSpPr>
          <p:cNvPr id="1048645" name="Text 7"/>
          <p:cNvSpPr/>
          <p:nvPr/>
        </p:nvSpPr>
        <p:spPr>
          <a:xfrm>
            <a:off x="1914763" y="4815245"/>
            <a:ext cx="11877913" cy="287179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250"/>
              </a:lnSpc>
              <a:buNone/>
            </a:pPr>
            <a:r>
              <a:rPr dirty="0" sz="14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Gently suction mouth then nose if secretions present, limiting to 5 seconds maximum to avoid vagal stimulation</a:t>
            </a:r>
            <a:endParaRPr dirty="0" sz="1400" lang="en-US"/>
          </a:p>
        </p:txBody>
      </p:sp>
      <p:pic>
        <p:nvPicPr>
          <p:cNvPr id="2097174" name="Image 3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4"/>
          <a:stretch>
            <a:fillRect/>
          </a:stretch>
        </p:blipFill>
        <p:spPr>
          <a:xfrm>
            <a:off x="837724" y="5341382"/>
            <a:ext cx="897612" cy="1077158"/>
          </a:xfrm>
          <a:prstGeom prst="rect"/>
        </p:spPr>
      </p:pic>
      <p:sp>
        <p:nvSpPr>
          <p:cNvPr id="1048646" name="Text 8"/>
          <p:cNvSpPr/>
          <p:nvPr/>
        </p:nvSpPr>
        <p:spPr>
          <a:xfrm>
            <a:off x="1914763" y="5520809"/>
            <a:ext cx="2112169" cy="263962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050"/>
              </a:lnSpc>
              <a:buNone/>
            </a:pPr>
            <a:r>
              <a:rPr dirty="0" sz="16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Stimulate Breathing</a:t>
            </a:r>
            <a:endParaRPr dirty="0" sz="1650" lang="en-US"/>
          </a:p>
        </p:txBody>
      </p:sp>
      <p:sp>
        <p:nvSpPr>
          <p:cNvPr id="1048647" name="Text 9"/>
          <p:cNvSpPr/>
          <p:nvPr/>
        </p:nvSpPr>
        <p:spPr>
          <a:xfrm>
            <a:off x="1914763" y="5892403"/>
            <a:ext cx="11877913" cy="287179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250"/>
              </a:lnSpc>
              <a:buNone/>
            </a:pPr>
            <a:r>
              <a:rPr dirty="0" sz="14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Provide tactile stimulation by rubbing back or flicking soles of feet to encourage spontaneous respirations</a:t>
            </a:r>
            <a:endParaRPr dirty="0" sz="1400" lang="en-US"/>
          </a:p>
        </p:txBody>
      </p:sp>
      <p:pic>
        <p:nvPicPr>
          <p:cNvPr id="2097175" name="Image 4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5"/>
          <a:stretch>
            <a:fillRect/>
          </a:stretch>
        </p:blipFill>
        <p:spPr>
          <a:xfrm>
            <a:off x="837724" y="6418540"/>
            <a:ext cx="897612" cy="1077158"/>
          </a:xfrm>
          <a:prstGeom prst="rect"/>
        </p:spPr>
      </p:pic>
      <p:sp>
        <p:nvSpPr>
          <p:cNvPr id="1048648" name="Text 10"/>
          <p:cNvSpPr/>
          <p:nvPr/>
        </p:nvSpPr>
        <p:spPr>
          <a:xfrm>
            <a:off x="1914763" y="6597968"/>
            <a:ext cx="2222540" cy="263962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050"/>
              </a:lnSpc>
              <a:buNone/>
            </a:pPr>
            <a:r>
              <a:rPr dirty="0" sz="16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Reassess Continuously</a:t>
            </a:r>
            <a:endParaRPr dirty="0" sz="1650" lang="en-US"/>
          </a:p>
        </p:txBody>
      </p:sp>
      <p:sp>
        <p:nvSpPr>
          <p:cNvPr id="1048649" name="Text 11"/>
          <p:cNvSpPr/>
          <p:nvPr/>
        </p:nvSpPr>
        <p:spPr>
          <a:xfrm>
            <a:off x="1914763" y="6969562"/>
            <a:ext cx="11877913" cy="287179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250"/>
              </a:lnSpc>
              <a:buNone/>
            </a:pPr>
            <a:r>
              <a:rPr dirty="0" sz="14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Monitor breathing effort, heart rate, and colour throughout, adjusting interventions based on infant's response</a:t>
            </a:r>
            <a:endParaRPr dirty="0" sz="1400"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5" name="Text 0"/>
          <p:cNvSpPr/>
          <p:nvPr/>
        </p:nvSpPr>
        <p:spPr>
          <a:xfrm>
            <a:off x="594598" y="467201"/>
            <a:ext cx="6427946" cy="499705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3900"/>
              </a:lnSpc>
              <a:buNone/>
            </a:pPr>
            <a:r>
              <a:rPr dirty="0" sz="3100" lang="en-US">
                <a:solidFill>
                  <a:srgbClr val="F98AC7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Positive Pressure Ventilation (PPV)</a:t>
            </a:r>
            <a:endParaRPr dirty="0" sz="3100" lang="en-US"/>
          </a:p>
        </p:txBody>
      </p:sp>
      <p:pic>
        <p:nvPicPr>
          <p:cNvPr id="2097177" name="Image 0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594598" y="1412796"/>
            <a:ext cx="5127784" cy="5127784"/>
          </a:xfrm>
          <a:prstGeom prst="rect"/>
        </p:spPr>
      </p:pic>
      <p:sp>
        <p:nvSpPr>
          <p:cNvPr id="1048656" name="Text 1"/>
          <p:cNvSpPr/>
          <p:nvPr/>
        </p:nvSpPr>
        <p:spPr>
          <a:xfrm>
            <a:off x="6144339" y="1391483"/>
            <a:ext cx="2398514" cy="299799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350"/>
              </a:lnSpc>
              <a:buNone/>
            </a:pPr>
            <a:r>
              <a:rPr dirty="0" sz="1850" lang="en-US">
                <a:solidFill>
                  <a:srgbClr val="F98AC7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When to Initiate PPV</a:t>
            </a:r>
            <a:endParaRPr dirty="0" sz="1850" lang="en-US"/>
          </a:p>
        </p:txBody>
      </p:sp>
      <p:sp>
        <p:nvSpPr>
          <p:cNvPr id="1048657" name="Text 2"/>
          <p:cNvSpPr/>
          <p:nvPr/>
        </p:nvSpPr>
        <p:spPr>
          <a:xfrm>
            <a:off x="6144339" y="1861066"/>
            <a:ext cx="7898963" cy="543639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100"/>
              </a:lnSpc>
              <a:buNone/>
            </a:pPr>
            <a:r>
              <a:rPr dirty="0" sz="13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Begin positive pressure ventilation immediately if the infant is apnoeic, gasping, or has a heart rate below 100 beats per minute after completing initial resuscitation steps.</a:t>
            </a:r>
            <a:endParaRPr dirty="0" sz="1300" lang="en-US"/>
          </a:p>
        </p:txBody>
      </p:sp>
      <p:sp>
        <p:nvSpPr>
          <p:cNvPr id="1048658" name="Shape 3"/>
          <p:cNvSpPr/>
          <p:nvPr/>
        </p:nvSpPr>
        <p:spPr>
          <a:xfrm>
            <a:off x="594598" y="6922770"/>
            <a:ext cx="4367213" cy="1552456"/>
          </a:xfrm>
          <a:prstGeom prst="roundRect">
            <a:avLst>
              <a:gd name="adj" fmla="val 7068"/>
            </a:avLst>
          </a:prstGeom>
          <a:solidFill>
            <a:srgbClr val="252833"/>
          </a:solidFill>
          <a:ln w="22860">
            <a:solidFill>
              <a:srgbClr val="F98AC7"/>
            </a:solidFill>
            <a:prstDash val="solid"/>
          </a:ln>
        </p:spPr>
      </p:sp>
      <p:sp>
        <p:nvSpPr>
          <p:cNvPr id="1048659" name="Shape 4"/>
          <p:cNvSpPr/>
          <p:nvPr/>
        </p:nvSpPr>
        <p:spPr>
          <a:xfrm>
            <a:off x="571738" y="6922770"/>
            <a:ext cx="91440" cy="1552456"/>
          </a:xfrm>
          <a:prstGeom prst="roundRect">
            <a:avLst>
              <a:gd name="adj" fmla="val 27871"/>
            </a:avLst>
          </a:prstGeom>
          <a:solidFill>
            <a:srgbClr val="F98AC7"/>
          </a:solidFill>
        </p:spPr>
      </p:sp>
      <p:sp>
        <p:nvSpPr>
          <p:cNvPr id="1048660" name="Text 5"/>
          <p:cNvSpPr/>
          <p:nvPr/>
        </p:nvSpPr>
        <p:spPr>
          <a:xfrm>
            <a:off x="855821" y="7115413"/>
            <a:ext cx="1998702" cy="249793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1950"/>
              </a:lnSpc>
              <a:buNone/>
            </a:pPr>
            <a:r>
              <a:rPr dirty="0" sz="15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Technique</a:t>
            </a:r>
            <a:endParaRPr dirty="0" sz="1550" lang="en-US"/>
          </a:p>
        </p:txBody>
      </p:sp>
      <p:sp>
        <p:nvSpPr>
          <p:cNvPr id="1048661" name="Text 6"/>
          <p:cNvSpPr/>
          <p:nvPr/>
        </p:nvSpPr>
        <p:spPr>
          <a:xfrm>
            <a:off x="855821" y="7467124"/>
            <a:ext cx="3913346" cy="815459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100"/>
              </a:lnSpc>
              <a:buNone/>
            </a:pPr>
            <a:r>
              <a:rPr dirty="0" sz="13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Use bag-mask device at 40-60 breaths per minute, delivering sufficient pressure to achieve visible chest rise with each breath</a:t>
            </a:r>
            <a:endParaRPr dirty="0" sz="1300" lang="en-US"/>
          </a:p>
        </p:txBody>
      </p:sp>
      <p:sp>
        <p:nvSpPr>
          <p:cNvPr id="1048662" name="Shape 7"/>
          <p:cNvSpPr/>
          <p:nvPr/>
        </p:nvSpPr>
        <p:spPr>
          <a:xfrm>
            <a:off x="5131594" y="6922770"/>
            <a:ext cx="4367213" cy="1552456"/>
          </a:xfrm>
          <a:prstGeom prst="roundRect">
            <a:avLst>
              <a:gd name="adj" fmla="val 7068"/>
            </a:avLst>
          </a:prstGeom>
          <a:solidFill>
            <a:srgbClr val="252833"/>
          </a:solidFill>
          <a:ln w="22860">
            <a:solidFill>
              <a:srgbClr val="F98AC7"/>
            </a:solidFill>
            <a:prstDash val="solid"/>
          </a:ln>
        </p:spPr>
      </p:sp>
      <p:sp>
        <p:nvSpPr>
          <p:cNvPr id="1048663" name="Shape 8"/>
          <p:cNvSpPr/>
          <p:nvPr/>
        </p:nvSpPr>
        <p:spPr>
          <a:xfrm>
            <a:off x="5108734" y="6922770"/>
            <a:ext cx="91440" cy="1552456"/>
          </a:xfrm>
          <a:prstGeom prst="roundRect">
            <a:avLst>
              <a:gd name="adj" fmla="val 27871"/>
            </a:avLst>
          </a:prstGeom>
          <a:solidFill>
            <a:srgbClr val="F98AC7"/>
          </a:solidFill>
        </p:spPr>
      </p:sp>
      <p:sp>
        <p:nvSpPr>
          <p:cNvPr id="1048664" name="Text 9"/>
          <p:cNvSpPr/>
          <p:nvPr/>
        </p:nvSpPr>
        <p:spPr>
          <a:xfrm>
            <a:off x="5392817" y="7115413"/>
            <a:ext cx="1998702" cy="249793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1950"/>
              </a:lnSpc>
              <a:buNone/>
            </a:pPr>
            <a:r>
              <a:rPr dirty="0" sz="15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Critical Importance</a:t>
            </a:r>
            <a:endParaRPr dirty="0" sz="1550" lang="en-US"/>
          </a:p>
        </p:txBody>
      </p:sp>
      <p:sp>
        <p:nvSpPr>
          <p:cNvPr id="1048665" name="Text 10"/>
          <p:cNvSpPr/>
          <p:nvPr/>
        </p:nvSpPr>
        <p:spPr>
          <a:xfrm>
            <a:off x="5392817" y="7467124"/>
            <a:ext cx="3913346" cy="815459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100"/>
              </a:lnSpc>
              <a:buNone/>
            </a:pPr>
            <a:r>
              <a:rPr dirty="0" sz="13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Effective ventilation is the single most crucial intervention to improve heart rate and establish adequate oxygenation</a:t>
            </a:r>
            <a:endParaRPr dirty="0" sz="1300" lang="en-US"/>
          </a:p>
        </p:txBody>
      </p:sp>
      <p:sp>
        <p:nvSpPr>
          <p:cNvPr id="1048666" name="Shape 11"/>
          <p:cNvSpPr/>
          <p:nvPr/>
        </p:nvSpPr>
        <p:spPr>
          <a:xfrm>
            <a:off x="9668589" y="6922770"/>
            <a:ext cx="4367213" cy="1552456"/>
          </a:xfrm>
          <a:prstGeom prst="roundRect">
            <a:avLst>
              <a:gd name="adj" fmla="val 7068"/>
            </a:avLst>
          </a:prstGeom>
          <a:solidFill>
            <a:srgbClr val="252833"/>
          </a:solidFill>
          <a:ln w="22860">
            <a:solidFill>
              <a:srgbClr val="F98AC7"/>
            </a:solidFill>
            <a:prstDash val="solid"/>
          </a:ln>
        </p:spPr>
      </p:sp>
      <p:sp>
        <p:nvSpPr>
          <p:cNvPr id="1048667" name="Shape 12"/>
          <p:cNvSpPr/>
          <p:nvPr/>
        </p:nvSpPr>
        <p:spPr>
          <a:xfrm>
            <a:off x="9645729" y="6922770"/>
            <a:ext cx="91440" cy="1552456"/>
          </a:xfrm>
          <a:prstGeom prst="roundRect">
            <a:avLst>
              <a:gd name="adj" fmla="val 27871"/>
            </a:avLst>
          </a:prstGeom>
          <a:solidFill>
            <a:srgbClr val="F98AC7"/>
          </a:solidFill>
        </p:spPr>
      </p:sp>
      <p:sp>
        <p:nvSpPr>
          <p:cNvPr id="1048668" name="Text 13"/>
          <p:cNvSpPr/>
          <p:nvPr/>
        </p:nvSpPr>
        <p:spPr>
          <a:xfrm>
            <a:off x="9929813" y="7115413"/>
            <a:ext cx="1998702" cy="249793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1950"/>
              </a:lnSpc>
              <a:buNone/>
            </a:pPr>
            <a:r>
              <a:rPr dirty="0" sz="15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Troubleshooting</a:t>
            </a:r>
            <a:endParaRPr dirty="0" sz="1550" lang="en-US"/>
          </a:p>
        </p:txBody>
      </p:sp>
      <p:sp>
        <p:nvSpPr>
          <p:cNvPr id="1048669" name="Text 14"/>
          <p:cNvSpPr/>
          <p:nvPr/>
        </p:nvSpPr>
        <p:spPr>
          <a:xfrm>
            <a:off x="9929813" y="7467124"/>
            <a:ext cx="3913346" cy="815459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100"/>
              </a:lnSpc>
              <a:buNone/>
            </a:pPr>
            <a:r>
              <a:rPr dirty="0" sz="13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If ventilation proves ineffective, systematically check mask seal, head position, airway patency, and consider need for airway adjuncts</a:t>
            </a:r>
            <a:endParaRPr dirty="0" sz="1300"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9" name="Image 0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0" y="0"/>
            <a:ext cx="14630400" cy="2079069"/>
          </a:xfrm>
          <a:prstGeom prst="rect"/>
        </p:spPr>
      </p:pic>
      <p:sp>
        <p:nvSpPr>
          <p:cNvPr id="1048675" name="Text 0"/>
          <p:cNvSpPr/>
          <p:nvPr/>
        </p:nvSpPr>
        <p:spPr>
          <a:xfrm>
            <a:off x="831652" y="2732484"/>
            <a:ext cx="10958155" cy="489109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3850"/>
              </a:lnSpc>
              <a:buNone/>
            </a:pPr>
            <a:r>
              <a:rPr dirty="0" sz="3050" lang="en-US">
                <a:solidFill>
                  <a:srgbClr val="F98AC7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Advanced Interventions: Chest Compressions &amp; Medications</a:t>
            </a:r>
            <a:endParaRPr dirty="0" sz="3050" lang="en-US"/>
          </a:p>
        </p:txBody>
      </p:sp>
      <p:sp>
        <p:nvSpPr>
          <p:cNvPr id="1048676" name="Shape 1"/>
          <p:cNvSpPr/>
          <p:nvPr/>
        </p:nvSpPr>
        <p:spPr>
          <a:xfrm>
            <a:off x="7303770" y="3471029"/>
            <a:ext cx="22860" cy="4106228"/>
          </a:xfrm>
          <a:prstGeom prst="roundRect">
            <a:avLst>
              <a:gd name="adj" fmla="val 109144"/>
            </a:avLst>
          </a:prstGeom>
          <a:solidFill>
            <a:srgbClr val="5D606B"/>
          </a:solidFill>
        </p:spPr>
      </p:sp>
      <p:sp>
        <p:nvSpPr>
          <p:cNvPr id="1048677" name="Shape 2"/>
          <p:cNvSpPr/>
          <p:nvPr/>
        </p:nvSpPr>
        <p:spPr>
          <a:xfrm>
            <a:off x="6651962" y="3646646"/>
            <a:ext cx="498991" cy="22860"/>
          </a:xfrm>
          <a:prstGeom prst="roundRect">
            <a:avLst>
              <a:gd name="adj" fmla="val 109144"/>
            </a:avLst>
          </a:prstGeom>
          <a:solidFill>
            <a:srgbClr val="5D606B"/>
          </a:solidFill>
        </p:spPr>
      </p:sp>
      <p:sp>
        <p:nvSpPr>
          <p:cNvPr id="1048678" name="Shape 3"/>
          <p:cNvSpPr/>
          <p:nvPr/>
        </p:nvSpPr>
        <p:spPr>
          <a:xfrm>
            <a:off x="7128093" y="3471029"/>
            <a:ext cx="374213" cy="374213"/>
          </a:xfrm>
          <a:prstGeom prst="roundRect">
            <a:avLst>
              <a:gd name="adj" fmla="val 6667"/>
            </a:avLst>
          </a:prstGeom>
          <a:solidFill>
            <a:srgbClr val="444752"/>
          </a:solidFill>
        </p:spPr>
      </p:sp>
      <p:sp>
        <p:nvSpPr>
          <p:cNvPr id="1048679" name="Text 4"/>
          <p:cNvSpPr/>
          <p:nvPr/>
        </p:nvSpPr>
        <p:spPr>
          <a:xfrm>
            <a:off x="7197745" y="3511332"/>
            <a:ext cx="234791" cy="293489"/>
          </a:xfrm>
          <a:prstGeom prst="rect"/>
          <a:noFill/>
        </p:spPr>
        <p:txBody>
          <a:bodyPr anchor="t" bIns="0" lIns="0" rIns="0" rtlCol="0" tIns="0" wrap="none"/>
          <a:p>
            <a:pPr algn="ctr" indent="0" marL="0">
              <a:lnSpc>
                <a:spcPts val="1800"/>
              </a:lnSpc>
              <a:buNone/>
            </a:pPr>
            <a:r>
              <a:rPr dirty="0" sz="180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1</a:t>
            </a:r>
            <a:endParaRPr dirty="0" sz="1800" lang="en-US"/>
          </a:p>
        </p:txBody>
      </p:sp>
      <p:sp>
        <p:nvSpPr>
          <p:cNvPr id="1048680" name="Text 5"/>
          <p:cNvSpPr/>
          <p:nvPr/>
        </p:nvSpPr>
        <p:spPr>
          <a:xfrm>
            <a:off x="3640574" y="3528179"/>
            <a:ext cx="2842974" cy="244673"/>
          </a:xfrm>
          <a:prstGeom prst="rect"/>
          <a:noFill/>
        </p:spPr>
        <p:txBody>
          <a:bodyPr anchor="t" bIns="0" lIns="0" rIns="0" rtlCol="0" tIns="0" wrap="none"/>
          <a:p>
            <a:pPr algn="r" indent="0" marL="0">
              <a:lnSpc>
                <a:spcPts val="1900"/>
              </a:lnSpc>
              <a:buNone/>
            </a:pPr>
            <a:r>
              <a:rPr dirty="0" sz="150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Chest Compressions Indication</a:t>
            </a:r>
            <a:endParaRPr dirty="0" sz="1500" lang="en-US"/>
          </a:p>
        </p:txBody>
      </p:sp>
      <p:sp>
        <p:nvSpPr>
          <p:cNvPr id="1048681" name="Text 6"/>
          <p:cNvSpPr/>
          <p:nvPr/>
        </p:nvSpPr>
        <p:spPr>
          <a:xfrm>
            <a:off x="831652" y="3872627"/>
            <a:ext cx="5651897" cy="532209"/>
          </a:xfrm>
          <a:prstGeom prst="rect"/>
          <a:noFill/>
        </p:spPr>
        <p:txBody>
          <a:bodyPr anchor="t" bIns="0" lIns="0" rIns="0" rtlCol="0" tIns="0" wrap="square"/>
          <a:p>
            <a:pPr algn="r" indent="0" marL="0">
              <a:lnSpc>
                <a:spcPts val="2050"/>
              </a:lnSpc>
              <a:buNone/>
            </a:pPr>
            <a:r>
              <a:rPr dirty="0" sz="13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Initiate if heart rate remains below 60 bpm despite 30 seconds of effective positive pressure ventilation with good chest rise</a:t>
            </a:r>
            <a:endParaRPr dirty="0" sz="1300" lang="en-US"/>
          </a:p>
        </p:txBody>
      </p:sp>
      <p:sp>
        <p:nvSpPr>
          <p:cNvPr id="1048682" name="Shape 7"/>
          <p:cNvSpPr/>
          <p:nvPr/>
        </p:nvSpPr>
        <p:spPr>
          <a:xfrm>
            <a:off x="7479447" y="4644628"/>
            <a:ext cx="498991" cy="22860"/>
          </a:xfrm>
          <a:prstGeom prst="roundRect">
            <a:avLst>
              <a:gd name="adj" fmla="val 109144"/>
            </a:avLst>
          </a:prstGeom>
          <a:solidFill>
            <a:srgbClr val="5D606B"/>
          </a:solidFill>
        </p:spPr>
      </p:sp>
      <p:sp>
        <p:nvSpPr>
          <p:cNvPr id="1048683" name="Shape 8"/>
          <p:cNvSpPr/>
          <p:nvPr/>
        </p:nvSpPr>
        <p:spPr>
          <a:xfrm>
            <a:off x="7128093" y="4469011"/>
            <a:ext cx="374213" cy="374213"/>
          </a:xfrm>
          <a:prstGeom prst="roundRect">
            <a:avLst>
              <a:gd name="adj" fmla="val 6667"/>
            </a:avLst>
          </a:prstGeom>
          <a:solidFill>
            <a:srgbClr val="444752"/>
          </a:solidFill>
        </p:spPr>
      </p:sp>
      <p:sp>
        <p:nvSpPr>
          <p:cNvPr id="1048684" name="Text 9"/>
          <p:cNvSpPr/>
          <p:nvPr/>
        </p:nvSpPr>
        <p:spPr>
          <a:xfrm>
            <a:off x="7197745" y="4509314"/>
            <a:ext cx="234791" cy="293489"/>
          </a:xfrm>
          <a:prstGeom prst="rect"/>
          <a:noFill/>
        </p:spPr>
        <p:txBody>
          <a:bodyPr anchor="t" bIns="0" lIns="0" rIns="0" rtlCol="0" tIns="0" wrap="none"/>
          <a:p>
            <a:pPr algn="ctr" indent="0" marL="0">
              <a:lnSpc>
                <a:spcPts val="1800"/>
              </a:lnSpc>
              <a:buNone/>
            </a:pPr>
            <a:r>
              <a:rPr dirty="0" sz="180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2</a:t>
            </a:r>
            <a:endParaRPr dirty="0" sz="1800" lang="en-US"/>
          </a:p>
        </p:txBody>
      </p:sp>
      <p:sp>
        <p:nvSpPr>
          <p:cNvPr id="1048685" name="Text 10"/>
          <p:cNvSpPr/>
          <p:nvPr/>
        </p:nvSpPr>
        <p:spPr>
          <a:xfrm>
            <a:off x="8146852" y="4526161"/>
            <a:ext cx="2204085" cy="244673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1900"/>
              </a:lnSpc>
              <a:buNone/>
            </a:pPr>
            <a:r>
              <a:rPr dirty="0" sz="150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Compression Technique</a:t>
            </a:r>
            <a:endParaRPr dirty="0" sz="1500" lang="en-US"/>
          </a:p>
        </p:txBody>
      </p:sp>
      <p:sp>
        <p:nvSpPr>
          <p:cNvPr id="1048686" name="Text 11"/>
          <p:cNvSpPr/>
          <p:nvPr/>
        </p:nvSpPr>
        <p:spPr>
          <a:xfrm>
            <a:off x="8146852" y="4870609"/>
            <a:ext cx="5651897" cy="532209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050"/>
              </a:lnSpc>
              <a:buNone/>
            </a:pPr>
            <a:r>
              <a:rPr dirty="0" sz="13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Use 3:1 ratio—three chest compressions to one ventilation—delivering 90 compressions per minute coordinated with 30 breaths per minute</a:t>
            </a:r>
            <a:endParaRPr dirty="0" sz="1300" lang="en-US"/>
          </a:p>
        </p:txBody>
      </p:sp>
      <p:sp>
        <p:nvSpPr>
          <p:cNvPr id="1048687" name="Shape 12"/>
          <p:cNvSpPr/>
          <p:nvPr/>
        </p:nvSpPr>
        <p:spPr>
          <a:xfrm>
            <a:off x="6651962" y="5504855"/>
            <a:ext cx="498991" cy="22860"/>
          </a:xfrm>
          <a:prstGeom prst="roundRect">
            <a:avLst>
              <a:gd name="adj" fmla="val 109144"/>
            </a:avLst>
          </a:prstGeom>
          <a:solidFill>
            <a:srgbClr val="5D606B"/>
          </a:solidFill>
        </p:spPr>
      </p:sp>
      <p:sp>
        <p:nvSpPr>
          <p:cNvPr id="1048688" name="Shape 13"/>
          <p:cNvSpPr/>
          <p:nvPr/>
        </p:nvSpPr>
        <p:spPr>
          <a:xfrm>
            <a:off x="7128093" y="5329238"/>
            <a:ext cx="374213" cy="374213"/>
          </a:xfrm>
          <a:prstGeom prst="roundRect">
            <a:avLst>
              <a:gd name="adj" fmla="val 6667"/>
            </a:avLst>
          </a:prstGeom>
          <a:solidFill>
            <a:srgbClr val="444752"/>
          </a:solidFill>
        </p:spPr>
      </p:sp>
      <p:sp>
        <p:nvSpPr>
          <p:cNvPr id="1048689" name="Text 14"/>
          <p:cNvSpPr/>
          <p:nvPr/>
        </p:nvSpPr>
        <p:spPr>
          <a:xfrm>
            <a:off x="7197745" y="5369540"/>
            <a:ext cx="234791" cy="293489"/>
          </a:xfrm>
          <a:prstGeom prst="rect"/>
          <a:noFill/>
        </p:spPr>
        <p:txBody>
          <a:bodyPr anchor="t" bIns="0" lIns="0" rIns="0" rtlCol="0" tIns="0" wrap="none"/>
          <a:p>
            <a:pPr algn="ctr" indent="0" marL="0">
              <a:lnSpc>
                <a:spcPts val="1800"/>
              </a:lnSpc>
              <a:buNone/>
            </a:pPr>
            <a:r>
              <a:rPr dirty="0" sz="180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3</a:t>
            </a:r>
            <a:endParaRPr dirty="0" sz="1800" lang="en-US"/>
          </a:p>
        </p:txBody>
      </p:sp>
      <p:sp>
        <p:nvSpPr>
          <p:cNvPr id="1048690" name="Text 15"/>
          <p:cNvSpPr/>
          <p:nvPr/>
        </p:nvSpPr>
        <p:spPr>
          <a:xfrm>
            <a:off x="4053721" y="5386388"/>
            <a:ext cx="2429828" cy="244673"/>
          </a:xfrm>
          <a:prstGeom prst="rect"/>
          <a:noFill/>
        </p:spPr>
        <p:txBody>
          <a:bodyPr anchor="t" bIns="0" lIns="0" rIns="0" rtlCol="0" tIns="0" wrap="none"/>
          <a:p>
            <a:pPr algn="r" indent="0" marL="0">
              <a:lnSpc>
                <a:spcPts val="1900"/>
              </a:lnSpc>
              <a:buNone/>
            </a:pPr>
            <a:r>
              <a:rPr dirty="0" sz="150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Medication Administration</a:t>
            </a:r>
            <a:endParaRPr dirty="0" sz="1500" lang="en-US"/>
          </a:p>
        </p:txBody>
      </p:sp>
      <p:sp>
        <p:nvSpPr>
          <p:cNvPr id="1048691" name="Text 16"/>
          <p:cNvSpPr/>
          <p:nvPr/>
        </p:nvSpPr>
        <p:spPr>
          <a:xfrm>
            <a:off x="831652" y="5730835"/>
            <a:ext cx="5651897" cy="532209"/>
          </a:xfrm>
          <a:prstGeom prst="rect"/>
          <a:noFill/>
        </p:spPr>
        <p:txBody>
          <a:bodyPr anchor="t" bIns="0" lIns="0" rIns="0" rtlCol="0" tIns="0" wrap="square"/>
          <a:p>
            <a:pPr algn="r" indent="0" marL="0">
              <a:lnSpc>
                <a:spcPts val="2050"/>
              </a:lnSpc>
              <a:buNone/>
            </a:pPr>
            <a:r>
              <a:rPr dirty="0" sz="13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Epinephrine (adrenaline) rarely needed; reserved for cases where heart rate remains below 60 bpm after adequate ventilation and compressions</a:t>
            </a:r>
            <a:endParaRPr dirty="0" sz="1300" lang="en-US"/>
          </a:p>
        </p:txBody>
      </p:sp>
      <p:sp>
        <p:nvSpPr>
          <p:cNvPr id="1048692" name="Shape 17"/>
          <p:cNvSpPr/>
          <p:nvPr/>
        </p:nvSpPr>
        <p:spPr>
          <a:xfrm>
            <a:off x="7479447" y="6365081"/>
            <a:ext cx="498991" cy="22860"/>
          </a:xfrm>
          <a:prstGeom prst="roundRect">
            <a:avLst>
              <a:gd name="adj" fmla="val 109144"/>
            </a:avLst>
          </a:prstGeom>
          <a:solidFill>
            <a:srgbClr val="5D606B"/>
          </a:solidFill>
        </p:spPr>
      </p:sp>
      <p:sp>
        <p:nvSpPr>
          <p:cNvPr id="1048693" name="Shape 18"/>
          <p:cNvSpPr/>
          <p:nvPr/>
        </p:nvSpPr>
        <p:spPr>
          <a:xfrm>
            <a:off x="7128093" y="6189464"/>
            <a:ext cx="374213" cy="374213"/>
          </a:xfrm>
          <a:prstGeom prst="roundRect">
            <a:avLst>
              <a:gd name="adj" fmla="val 6667"/>
            </a:avLst>
          </a:prstGeom>
          <a:solidFill>
            <a:srgbClr val="444752"/>
          </a:solidFill>
        </p:spPr>
      </p:sp>
      <p:sp>
        <p:nvSpPr>
          <p:cNvPr id="1048694" name="Text 19"/>
          <p:cNvSpPr/>
          <p:nvPr/>
        </p:nvSpPr>
        <p:spPr>
          <a:xfrm>
            <a:off x="7197745" y="6229767"/>
            <a:ext cx="234791" cy="293489"/>
          </a:xfrm>
          <a:prstGeom prst="rect"/>
          <a:noFill/>
        </p:spPr>
        <p:txBody>
          <a:bodyPr anchor="t" bIns="0" lIns="0" rIns="0" rtlCol="0" tIns="0" wrap="none"/>
          <a:p>
            <a:pPr algn="ctr" indent="0" marL="0">
              <a:lnSpc>
                <a:spcPts val="1800"/>
              </a:lnSpc>
              <a:buNone/>
            </a:pPr>
            <a:r>
              <a:rPr dirty="0" sz="180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4</a:t>
            </a:r>
            <a:endParaRPr dirty="0" sz="1800" lang="en-US"/>
          </a:p>
        </p:txBody>
      </p:sp>
      <p:sp>
        <p:nvSpPr>
          <p:cNvPr id="1048695" name="Text 20"/>
          <p:cNvSpPr/>
          <p:nvPr/>
        </p:nvSpPr>
        <p:spPr>
          <a:xfrm>
            <a:off x="8146852" y="6246614"/>
            <a:ext cx="1956792" cy="244673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1900"/>
              </a:lnSpc>
              <a:buNone/>
            </a:pPr>
            <a:r>
              <a:rPr dirty="0" sz="150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Volume Expansion</a:t>
            </a:r>
            <a:endParaRPr dirty="0" sz="1500" lang="en-US"/>
          </a:p>
        </p:txBody>
      </p:sp>
      <p:sp>
        <p:nvSpPr>
          <p:cNvPr id="1048696" name="Text 21"/>
          <p:cNvSpPr/>
          <p:nvPr/>
        </p:nvSpPr>
        <p:spPr>
          <a:xfrm>
            <a:off x="8146852" y="6591062"/>
            <a:ext cx="5651897" cy="532209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050"/>
              </a:lnSpc>
              <a:buNone/>
            </a:pPr>
            <a:r>
              <a:rPr dirty="0" sz="13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Consider isotonic crystalloid or blood products if significant blood loss suspected or infant appears pale with poor perfusion despite resuscitation</a:t>
            </a:r>
            <a:endParaRPr dirty="0" sz="1300"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2" name="Text 0"/>
          <p:cNvSpPr/>
          <p:nvPr/>
        </p:nvSpPr>
        <p:spPr>
          <a:xfrm>
            <a:off x="555308" y="436364"/>
            <a:ext cx="6360676" cy="396716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3100"/>
              </a:lnSpc>
              <a:buNone/>
            </a:pPr>
            <a:r>
              <a:rPr dirty="0" sz="2450" lang="en-US">
                <a:solidFill>
                  <a:srgbClr val="F98AC7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Umbilical Cord Management &amp; Oxygen Use</a:t>
            </a:r>
            <a:endParaRPr dirty="0" sz="2450" lang="en-US"/>
          </a:p>
        </p:txBody>
      </p:sp>
      <p:sp>
        <p:nvSpPr>
          <p:cNvPr id="1048703" name="Text 1"/>
          <p:cNvSpPr/>
          <p:nvPr/>
        </p:nvSpPr>
        <p:spPr>
          <a:xfrm>
            <a:off x="555308" y="1170146"/>
            <a:ext cx="2088713" cy="237887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1850"/>
              </a:lnSpc>
              <a:buNone/>
            </a:pPr>
            <a:r>
              <a:rPr dirty="0" sz="1450" lang="en-US">
                <a:solidFill>
                  <a:srgbClr val="F98AC7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Delayed Cord Clamping</a:t>
            </a:r>
            <a:endParaRPr dirty="0" sz="1450" lang="en-US"/>
          </a:p>
        </p:txBody>
      </p:sp>
      <p:pic>
        <p:nvPicPr>
          <p:cNvPr id="2097181" name="Image 0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555308" y="1559719"/>
            <a:ext cx="5605939" cy="5605939"/>
          </a:xfrm>
          <a:prstGeom prst="rect"/>
        </p:spPr>
      </p:pic>
      <p:sp>
        <p:nvSpPr>
          <p:cNvPr id="1048704" name="Text 2"/>
          <p:cNvSpPr/>
          <p:nvPr/>
        </p:nvSpPr>
        <p:spPr>
          <a:xfrm>
            <a:off x="555308" y="7317343"/>
            <a:ext cx="6595348" cy="431483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1650"/>
              </a:lnSpc>
              <a:buNone/>
            </a:pPr>
            <a:r>
              <a:rPr dirty="0" sz="105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Waiting at least 60 seconds before clamping benefits preterm infants by reducing intraventricular haemorrhage, improving blood volume, and enhancing iron stores.</a:t>
            </a:r>
            <a:endParaRPr dirty="0" sz="1050" lang="en-US"/>
          </a:p>
        </p:txBody>
      </p:sp>
      <p:sp>
        <p:nvSpPr>
          <p:cNvPr id="1048705" name="Text 3"/>
          <p:cNvSpPr/>
          <p:nvPr/>
        </p:nvSpPr>
        <p:spPr>
          <a:xfrm>
            <a:off x="7487364" y="1170146"/>
            <a:ext cx="2727841" cy="237887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1850"/>
              </a:lnSpc>
              <a:buNone/>
            </a:pPr>
            <a:r>
              <a:rPr dirty="0" sz="1450" lang="en-US">
                <a:solidFill>
                  <a:srgbClr val="F98AC7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Strategic Oxygen Management</a:t>
            </a:r>
            <a:endParaRPr dirty="0" sz="1450" lang="en-US"/>
          </a:p>
        </p:txBody>
      </p:sp>
      <p:pic>
        <p:nvPicPr>
          <p:cNvPr id="2097182" name="Image 1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7487364" y="1559719"/>
            <a:ext cx="5605939" cy="5605939"/>
          </a:xfrm>
          <a:prstGeom prst="rect"/>
        </p:spPr>
      </p:pic>
      <p:sp>
        <p:nvSpPr>
          <p:cNvPr id="1048706" name="Text 4"/>
          <p:cNvSpPr/>
          <p:nvPr/>
        </p:nvSpPr>
        <p:spPr>
          <a:xfrm>
            <a:off x="7487364" y="7317343"/>
            <a:ext cx="6595348" cy="431483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1650"/>
              </a:lnSpc>
              <a:buNone/>
            </a:pPr>
            <a:r>
              <a:rPr dirty="0" sz="105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Begin ventilation with room air (21% oxygen) for term infants. For preterm babies, titrate oxygen carefully based on pulse oximetry readings to meet target saturations whilst avoiding hyperoxia-related injury.</a:t>
            </a:r>
            <a:endParaRPr dirty="0" sz="1050" lang="en-US"/>
          </a:p>
        </p:txBody>
      </p:sp>
      <p:sp>
        <p:nvSpPr>
          <p:cNvPr id="1048707" name="Shape 5"/>
          <p:cNvSpPr/>
          <p:nvPr/>
        </p:nvSpPr>
        <p:spPr>
          <a:xfrm>
            <a:off x="555308" y="8021836"/>
            <a:ext cx="13519785" cy="572929"/>
          </a:xfrm>
          <a:prstGeom prst="roundRect">
            <a:avLst>
              <a:gd name="adj" fmla="val 3532"/>
            </a:avLst>
          </a:prstGeom>
          <a:solidFill>
            <a:srgbClr val="49042A"/>
          </a:solidFill>
        </p:spPr>
      </p:sp>
      <p:pic>
        <p:nvPicPr>
          <p:cNvPr id="2097183" name="Image 2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690086" y="8217098"/>
            <a:ext cx="168593" cy="134779"/>
          </a:xfrm>
          <a:prstGeom prst="rect"/>
        </p:spPr>
      </p:pic>
      <p:sp>
        <p:nvSpPr>
          <p:cNvPr id="1048708" name="Text 6"/>
          <p:cNvSpPr/>
          <p:nvPr/>
        </p:nvSpPr>
        <p:spPr>
          <a:xfrm>
            <a:off x="993458" y="8190309"/>
            <a:ext cx="12946856" cy="215741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1650"/>
              </a:lnSpc>
              <a:buNone/>
            </a:pPr>
            <a:r>
              <a:rPr b="1" dirty="0" sz="1050" lang="en-US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Clinical Guidance:</a:t>
            </a:r>
            <a:r>
              <a:rPr dirty="0" sz="1050" lang="en-US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Use pulse oximetry from the first minute to guide oxygen delivery decisions. Target saturations increase progressively: 60-65% at 1 minute, 70-75% at 3 minutes, 80-85% at 5 minutes, and 85-95% at 10 minutes.</a:t>
            </a:r>
            <a:endParaRPr dirty="0" sz="1050"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4" name="Text 0"/>
          <p:cNvSpPr/>
          <p:nvPr/>
        </p:nvSpPr>
        <p:spPr>
          <a:xfrm>
            <a:off x="832366" y="654010"/>
            <a:ext cx="12730163" cy="559594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4400"/>
              </a:lnSpc>
              <a:buNone/>
            </a:pPr>
            <a:r>
              <a:rPr dirty="0" sz="3500" lang="en-US">
                <a:solidFill>
                  <a:srgbClr val="F98AC7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Apgar Score: Monitoring Progress, Not Guiding Resuscitation</a:t>
            </a:r>
            <a:endParaRPr dirty="0" sz="3500" lang="en-US"/>
          </a:p>
        </p:txBody>
      </p:sp>
      <p:sp>
        <p:nvSpPr>
          <p:cNvPr id="1048715" name="Shape 1"/>
          <p:cNvSpPr/>
          <p:nvPr/>
        </p:nvSpPr>
        <p:spPr>
          <a:xfrm>
            <a:off x="856059" y="1584603"/>
            <a:ext cx="428030" cy="494586"/>
          </a:xfrm>
          <a:prstGeom prst="roundRect">
            <a:avLst>
              <a:gd name="adj" fmla="val 12818"/>
            </a:avLst>
          </a:prstGeom>
          <a:solidFill>
            <a:srgbClr val="4D4D51"/>
          </a:solidFill>
        </p:spPr>
      </p:sp>
      <p:pic>
        <p:nvPicPr>
          <p:cNvPr id="2097185" name="Image 0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951190" y="1718905"/>
            <a:ext cx="237768" cy="190262"/>
          </a:xfrm>
          <a:prstGeom prst="rect"/>
        </p:spPr>
      </p:pic>
      <p:sp>
        <p:nvSpPr>
          <p:cNvPr id="1048716" name="Text 2"/>
          <p:cNvSpPr/>
          <p:nvPr/>
        </p:nvSpPr>
        <p:spPr>
          <a:xfrm>
            <a:off x="832366" y="2307550"/>
            <a:ext cx="2238375" cy="279797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200"/>
              </a:lnSpc>
              <a:buNone/>
            </a:pPr>
            <a:r>
              <a:rPr dirty="0" sz="17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Appearance</a:t>
            </a:r>
            <a:endParaRPr dirty="0" sz="1750" lang="en-US"/>
          </a:p>
        </p:txBody>
      </p:sp>
      <p:sp>
        <p:nvSpPr>
          <p:cNvPr id="1048717" name="Text 3"/>
          <p:cNvSpPr/>
          <p:nvPr/>
        </p:nvSpPr>
        <p:spPr>
          <a:xfrm>
            <a:off x="832366" y="2701409"/>
            <a:ext cx="4163377" cy="608648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350"/>
              </a:lnSpc>
              <a:buNone/>
            </a:pPr>
            <a:r>
              <a:rPr dirty="0" sz="145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Skin colour assessment: pink, acrocyanotic, or completely blue/pale</a:t>
            </a:r>
            <a:endParaRPr dirty="0" sz="1450" lang="en-US"/>
          </a:p>
        </p:txBody>
      </p:sp>
      <p:sp>
        <p:nvSpPr>
          <p:cNvPr id="1048718" name="Shape 4"/>
          <p:cNvSpPr/>
          <p:nvPr/>
        </p:nvSpPr>
        <p:spPr>
          <a:xfrm>
            <a:off x="5257205" y="1584603"/>
            <a:ext cx="428030" cy="494586"/>
          </a:xfrm>
          <a:prstGeom prst="roundRect">
            <a:avLst>
              <a:gd name="adj" fmla="val 12818"/>
            </a:avLst>
          </a:prstGeom>
          <a:solidFill>
            <a:srgbClr val="4D4D51"/>
          </a:solidFill>
        </p:spPr>
      </p:sp>
      <p:pic>
        <p:nvPicPr>
          <p:cNvPr id="2097186" name="Image 1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5352336" y="1718905"/>
            <a:ext cx="237768" cy="190262"/>
          </a:xfrm>
          <a:prstGeom prst="rect"/>
        </p:spPr>
      </p:pic>
      <p:sp>
        <p:nvSpPr>
          <p:cNvPr id="1048719" name="Text 5"/>
          <p:cNvSpPr/>
          <p:nvPr/>
        </p:nvSpPr>
        <p:spPr>
          <a:xfrm>
            <a:off x="5233511" y="2307550"/>
            <a:ext cx="2238375" cy="279797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200"/>
              </a:lnSpc>
              <a:buNone/>
            </a:pPr>
            <a:r>
              <a:rPr dirty="0" sz="17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Pulse</a:t>
            </a:r>
            <a:endParaRPr dirty="0" sz="1750" lang="en-US"/>
          </a:p>
        </p:txBody>
      </p:sp>
      <p:sp>
        <p:nvSpPr>
          <p:cNvPr id="1048720" name="Text 6"/>
          <p:cNvSpPr/>
          <p:nvPr/>
        </p:nvSpPr>
        <p:spPr>
          <a:xfrm>
            <a:off x="5233511" y="2701409"/>
            <a:ext cx="4163377" cy="608648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350"/>
              </a:lnSpc>
              <a:buNone/>
            </a:pPr>
            <a:r>
              <a:rPr dirty="0" sz="145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Heart rate evaluation: absent, below 100, or above 100 beats per minute</a:t>
            </a:r>
            <a:endParaRPr dirty="0" sz="1450" lang="en-US"/>
          </a:p>
        </p:txBody>
      </p:sp>
      <p:sp>
        <p:nvSpPr>
          <p:cNvPr id="1048721" name="Shape 7"/>
          <p:cNvSpPr/>
          <p:nvPr/>
        </p:nvSpPr>
        <p:spPr>
          <a:xfrm>
            <a:off x="9658350" y="1584603"/>
            <a:ext cx="428030" cy="494586"/>
          </a:xfrm>
          <a:prstGeom prst="roundRect">
            <a:avLst>
              <a:gd name="adj" fmla="val 12818"/>
            </a:avLst>
          </a:prstGeom>
          <a:solidFill>
            <a:srgbClr val="4D4D51"/>
          </a:solidFill>
        </p:spPr>
      </p:sp>
      <p:pic>
        <p:nvPicPr>
          <p:cNvPr id="2097187" name="Image 2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9753481" y="1718905"/>
            <a:ext cx="237768" cy="190262"/>
          </a:xfrm>
          <a:prstGeom prst="rect"/>
        </p:spPr>
      </p:pic>
      <p:sp>
        <p:nvSpPr>
          <p:cNvPr id="1048722" name="Text 8"/>
          <p:cNvSpPr/>
          <p:nvPr/>
        </p:nvSpPr>
        <p:spPr>
          <a:xfrm>
            <a:off x="9634657" y="2307550"/>
            <a:ext cx="2238375" cy="279797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200"/>
              </a:lnSpc>
              <a:buNone/>
            </a:pPr>
            <a:r>
              <a:rPr dirty="0" sz="17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Grimace</a:t>
            </a:r>
            <a:endParaRPr dirty="0" sz="1750" lang="en-US"/>
          </a:p>
        </p:txBody>
      </p:sp>
      <p:sp>
        <p:nvSpPr>
          <p:cNvPr id="1048723" name="Text 9"/>
          <p:cNvSpPr/>
          <p:nvPr/>
        </p:nvSpPr>
        <p:spPr>
          <a:xfrm>
            <a:off x="9634657" y="2701409"/>
            <a:ext cx="4163377" cy="608648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350"/>
              </a:lnSpc>
              <a:buNone/>
            </a:pPr>
            <a:r>
              <a:rPr dirty="0" sz="145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Reflex irritability response to stimulation: none, grimace, or cry</a:t>
            </a:r>
            <a:endParaRPr dirty="0" sz="1450" lang="en-US"/>
          </a:p>
        </p:txBody>
      </p:sp>
      <p:pic>
        <p:nvPicPr>
          <p:cNvPr id="2097188" name="Image 3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4"/>
          <a:stretch>
            <a:fillRect/>
          </a:stretch>
        </p:blipFill>
        <p:spPr>
          <a:xfrm>
            <a:off x="832366" y="3690580"/>
            <a:ext cx="475655" cy="475655"/>
          </a:xfrm>
          <a:prstGeom prst="rect"/>
        </p:spPr>
      </p:pic>
      <p:sp>
        <p:nvSpPr>
          <p:cNvPr id="1048724" name="Text 10"/>
          <p:cNvSpPr/>
          <p:nvPr/>
        </p:nvSpPr>
        <p:spPr>
          <a:xfrm>
            <a:off x="832366" y="4404003"/>
            <a:ext cx="2238375" cy="279797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200"/>
              </a:lnSpc>
              <a:buNone/>
            </a:pPr>
            <a:r>
              <a:rPr dirty="0" sz="17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Activity</a:t>
            </a:r>
            <a:endParaRPr dirty="0" sz="1750" lang="en-US"/>
          </a:p>
        </p:txBody>
      </p:sp>
      <p:sp>
        <p:nvSpPr>
          <p:cNvPr id="1048725" name="Text 11"/>
          <p:cNvSpPr/>
          <p:nvPr/>
        </p:nvSpPr>
        <p:spPr>
          <a:xfrm>
            <a:off x="832366" y="4797862"/>
            <a:ext cx="4163377" cy="608648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350"/>
              </a:lnSpc>
              <a:buNone/>
            </a:pPr>
            <a:r>
              <a:rPr dirty="0" sz="145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Muscle tone observation: limp, some flexion, or active movement</a:t>
            </a:r>
            <a:endParaRPr dirty="0" sz="1450" lang="en-US"/>
          </a:p>
        </p:txBody>
      </p:sp>
      <p:sp>
        <p:nvSpPr>
          <p:cNvPr id="1048726" name="Shape 12"/>
          <p:cNvSpPr/>
          <p:nvPr/>
        </p:nvSpPr>
        <p:spPr>
          <a:xfrm>
            <a:off x="5257205" y="3681055"/>
            <a:ext cx="428030" cy="494586"/>
          </a:xfrm>
          <a:prstGeom prst="roundRect">
            <a:avLst>
              <a:gd name="adj" fmla="val 12818"/>
            </a:avLst>
          </a:prstGeom>
          <a:solidFill>
            <a:srgbClr val="4D4D51"/>
          </a:solidFill>
        </p:spPr>
      </p:sp>
      <p:pic>
        <p:nvPicPr>
          <p:cNvPr id="2097189" name="Image 4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5"/>
          <a:stretch>
            <a:fillRect/>
          </a:stretch>
        </p:blipFill>
        <p:spPr>
          <a:xfrm>
            <a:off x="5352336" y="3815358"/>
            <a:ext cx="237768" cy="190262"/>
          </a:xfrm>
          <a:prstGeom prst="rect"/>
        </p:spPr>
      </p:pic>
      <p:sp>
        <p:nvSpPr>
          <p:cNvPr id="1048727" name="Text 13"/>
          <p:cNvSpPr/>
          <p:nvPr/>
        </p:nvSpPr>
        <p:spPr>
          <a:xfrm>
            <a:off x="5233511" y="4404003"/>
            <a:ext cx="2238375" cy="279797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200"/>
              </a:lnSpc>
              <a:buNone/>
            </a:pPr>
            <a:r>
              <a:rPr dirty="0" sz="1750" lang="en-US">
                <a:solidFill>
                  <a:srgbClr val="D6E5E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Respiration</a:t>
            </a:r>
            <a:endParaRPr dirty="0" sz="1750" lang="en-US"/>
          </a:p>
        </p:txBody>
      </p:sp>
      <p:sp>
        <p:nvSpPr>
          <p:cNvPr id="1048728" name="Text 14"/>
          <p:cNvSpPr/>
          <p:nvPr/>
        </p:nvSpPr>
        <p:spPr>
          <a:xfrm>
            <a:off x="5233511" y="4797862"/>
            <a:ext cx="4163377" cy="608648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350"/>
              </a:lnSpc>
              <a:buNone/>
            </a:pPr>
            <a:r>
              <a:rPr dirty="0" sz="145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Respiratory effort: absent, slow/irregular, or good crying</a:t>
            </a:r>
            <a:endParaRPr dirty="0" sz="1450" lang="en-US"/>
          </a:p>
        </p:txBody>
      </p:sp>
      <p:sp>
        <p:nvSpPr>
          <p:cNvPr id="1048729" name="Text 15"/>
          <p:cNvSpPr/>
          <p:nvPr/>
        </p:nvSpPr>
        <p:spPr>
          <a:xfrm>
            <a:off x="832366" y="5810726"/>
            <a:ext cx="2238375" cy="279797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200"/>
              </a:lnSpc>
              <a:buNone/>
            </a:pPr>
            <a:r>
              <a:rPr dirty="0" sz="1750" lang="en-US">
                <a:solidFill>
                  <a:srgbClr val="F98AC7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Score 7-10</a:t>
            </a:r>
            <a:endParaRPr dirty="0" sz="1750" lang="en-US"/>
          </a:p>
        </p:txBody>
      </p:sp>
      <p:sp>
        <p:nvSpPr>
          <p:cNvPr id="1048730" name="Text 16"/>
          <p:cNvSpPr/>
          <p:nvPr/>
        </p:nvSpPr>
        <p:spPr>
          <a:xfrm>
            <a:off x="832366" y="6280785"/>
            <a:ext cx="3967639" cy="304324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350"/>
              </a:lnSpc>
              <a:buNone/>
            </a:pPr>
            <a:r>
              <a:rPr dirty="0" sz="145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Normal range indicating good condition</a:t>
            </a:r>
            <a:endParaRPr dirty="0" sz="1450" lang="en-US"/>
          </a:p>
        </p:txBody>
      </p:sp>
      <p:sp>
        <p:nvSpPr>
          <p:cNvPr id="1048731" name="Text 17"/>
          <p:cNvSpPr/>
          <p:nvPr/>
        </p:nvSpPr>
        <p:spPr>
          <a:xfrm>
            <a:off x="5271730" y="5810726"/>
            <a:ext cx="2238375" cy="279797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200"/>
              </a:lnSpc>
              <a:buNone/>
            </a:pPr>
            <a:r>
              <a:rPr dirty="0" sz="1750" lang="en-US">
                <a:solidFill>
                  <a:srgbClr val="F98AC7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Score 4-6</a:t>
            </a:r>
            <a:endParaRPr dirty="0" sz="1750" lang="en-US"/>
          </a:p>
        </p:txBody>
      </p:sp>
      <p:sp>
        <p:nvSpPr>
          <p:cNvPr id="1048732" name="Text 18"/>
          <p:cNvSpPr/>
          <p:nvPr/>
        </p:nvSpPr>
        <p:spPr>
          <a:xfrm>
            <a:off x="5271730" y="6280785"/>
            <a:ext cx="4101941" cy="304324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350"/>
              </a:lnSpc>
              <a:buNone/>
            </a:pPr>
            <a:r>
              <a:rPr dirty="0" sz="145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Moderately abnormal, requires monitoring</a:t>
            </a:r>
            <a:endParaRPr dirty="0" sz="1450" lang="en-US"/>
          </a:p>
        </p:txBody>
      </p:sp>
      <p:sp>
        <p:nvSpPr>
          <p:cNvPr id="1048733" name="Text 19"/>
          <p:cNvSpPr/>
          <p:nvPr/>
        </p:nvSpPr>
        <p:spPr>
          <a:xfrm>
            <a:off x="9845397" y="5810726"/>
            <a:ext cx="2238375" cy="279797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200"/>
              </a:lnSpc>
              <a:buNone/>
            </a:pPr>
            <a:r>
              <a:rPr dirty="0" sz="1750" lang="en-US">
                <a:solidFill>
                  <a:srgbClr val="F98AC7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Score 0-3</a:t>
            </a:r>
            <a:endParaRPr dirty="0" sz="1750" lang="en-US"/>
          </a:p>
        </p:txBody>
      </p:sp>
      <p:sp>
        <p:nvSpPr>
          <p:cNvPr id="1048734" name="Text 20"/>
          <p:cNvSpPr/>
          <p:nvPr/>
        </p:nvSpPr>
        <p:spPr>
          <a:xfrm>
            <a:off x="9845397" y="6280785"/>
            <a:ext cx="3967639" cy="304324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2350"/>
              </a:lnSpc>
              <a:buNone/>
            </a:pPr>
            <a:r>
              <a:rPr dirty="0" sz="145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Critically low, immediate intervention essential</a:t>
            </a:r>
            <a:endParaRPr dirty="0" sz="1450" lang="en-US"/>
          </a:p>
        </p:txBody>
      </p:sp>
      <p:sp>
        <p:nvSpPr>
          <p:cNvPr id="1048735" name="Text 21"/>
          <p:cNvSpPr/>
          <p:nvPr/>
        </p:nvSpPr>
        <p:spPr>
          <a:xfrm>
            <a:off x="832366" y="6970276"/>
            <a:ext cx="12965668" cy="608648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2350"/>
              </a:lnSpc>
              <a:buNone/>
            </a:pPr>
            <a:r>
              <a:rPr dirty="0" sz="145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Assessed at 1 and 5 minutes (and every 5 minutes thereafter if low), the Apgar score guides continuation of resuscitation efforts and need for neonatal intensive care transfer, but never dictates initial resuscitation decisions.</a:t>
            </a:r>
            <a:endParaRPr dirty="0" sz="1450"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6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1" name="Image 0" descr="preencoded.png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/>
        </p:spPr>
      </p:pic>
      <p:sp>
        <p:nvSpPr>
          <p:cNvPr id="1048741" name="Text 0"/>
          <p:cNvSpPr/>
          <p:nvPr/>
        </p:nvSpPr>
        <p:spPr>
          <a:xfrm>
            <a:off x="6324124" y="762595"/>
            <a:ext cx="7018853" cy="457557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3600"/>
              </a:lnSpc>
              <a:buNone/>
            </a:pPr>
            <a:r>
              <a:rPr dirty="0" sz="2850" lang="en-US">
                <a:solidFill>
                  <a:srgbClr val="F98AC7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Conclusion: Key to Saving Newborn Lives</a:t>
            </a:r>
            <a:endParaRPr dirty="0" sz="2850" lang="en-US"/>
          </a:p>
        </p:txBody>
      </p:sp>
      <p:sp>
        <p:nvSpPr>
          <p:cNvPr id="1048742" name="Shape 1"/>
          <p:cNvSpPr/>
          <p:nvPr/>
        </p:nvSpPr>
        <p:spPr>
          <a:xfrm>
            <a:off x="6324124" y="1453515"/>
            <a:ext cx="7468553" cy="1130975"/>
          </a:xfrm>
          <a:prstGeom prst="roundRect">
            <a:avLst>
              <a:gd name="adj" fmla="val 2064"/>
            </a:avLst>
          </a:prstGeom>
          <a:solidFill>
            <a:srgbClr val="F98AC7"/>
          </a:solidFill>
        </p:spPr>
      </p:sp>
      <p:sp>
        <p:nvSpPr>
          <p:cNvPr id="1048743" name="Text 2"/>
          <p:cNvSpPr/>
          <p:nvPr/>
        </p:nvSpPr>
        <p:spPr>
          <a:xfrm>
            <a:off x="6479619" y="1609011"/>
            <a:ext cx="1830467" cy="228719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1800"/>
              </a:lnSpc>
              <a:buNone/>
            </a:pPr>
            <a:r>
              <a:rPr dirty="0" sz="1400" lang="en-US">
                <a:solidFill>
                  <a:srgbClr val="00000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The Golden Minute</a:t>
            </a:r>
            <a:endParaRPr dirty="0" sz="1400" lang="en-US"/>
          </a:p>
        </p:txBody>
      </p:sp>
      <p:sp>
        <p:nvSpPr>
          <p:cNvPr id="1048744" name="Text 3"/>
          <p:cNvSpPr/>
          <p:nvPr/>
        </p:nvSpPr>
        <p:spPr>
          <a:xfrm>
            <a:off x="6479619" y="1931075"/>
            <a:ext cx="7157561" cy="497919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1950"/>
              </a:lnSpc>
              <a:buNone/>
            </a:pPr>
            <a:r>
              <a:rPr dirty="0" sz="1200" lang="en-US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Early recognition, meticulous preparation, and prompt action within the first 60 seconds are the cornerstones of successful neonatal resuscitation</a:t>
            </a:r>
            <a:endParaRPr dirty="0" sz="1200" lang="en-US"/>
          </a:p>
        </p:txBody>
      </p:sp>
      <p:sp>
        <p:nvSpPr>
          <p:cNvPr id="1048745" name="Shape 4"/>
          <p:cNvSpPr/>
          <p:nvPr/>
        </p:nvSpPr>
        <p:spPr>
          <a:xfrm>
            <a:off x="6324124" y="2739985"/>
            <a:ext cx="7468553" cy="1130975"/>
          </a:xfrm>
          <a:prstGeom prst="roundRect">
            <a:avLst>
              <a:gd name="adj" fmla="val 2064"/>
            </a:avLst>
          </a:prstGeom>
          <a:solidFill>
            <a:srgbClr val="F98AC7"/>
          </a:solidFill>
        </p:spPr>
      </p:sp>
      <p:sp>
        <p:nvSpPr>
          <p:cNvPr id="1048746" name="Text 5"/>
          <p:cNvSpPr/>
          <p:nvPr/>
        </p:nvSpPr>
        <p:spPr>
          <a:xfrm>
            <a:off x="6479619" y="2895481"/>
            <a:ext cx="1830467" cy="228719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1800"/>
              </a:lnSpc>
              <a:buNone/>
            </a:pPr>
            <a:r>
              <a:rPr dirty="0" sz="1400" lang="en-US">
                <a:solidFill>
                  <a:srgbClr val="00000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Team Excellence</a:t>
            </a:r>
            <a:endParaRPr dirty="0" sz="1400" lang="en-US"/>
          </a:p>
        </p:txBody>
      </p:sp>
      <p:sp>
        <p:nvSpPr>
          <p:cNvPr id="1048747" name="Text 6"/>
          <p:cNvSpPr/>
          <p:nvPr/>
        </p:nvSpPr>
        <p:spPr>
          <a:xfrm>
            <a:off x="6479619" y="3217545"/>
            <a:ext cx="7157561" cy="497919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1950"/>
              </a:lnSpc>
              <a:buNone/>
            </a:pPr>
            <a:r>
              <a:rPr dirty="0" sz="1200" lang="en-US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Comprehensive team training, equipment readiness, and strict adherence to evidence-based algorithms ensure optimal outcomes</a:t>
            </a:r>
            <a:endParaRPr dirty="0" sz="1200" lang="en-US"/>
          </a:p>
        </p:txBody>
      </p:sp>
      <p:sp>
        <p:nvSpPr>
          <p:cNvPr id="1048748" name="Shape 7"/>
          <p:cNvSpPr/>
          <p:nvPr/>
        </p:nvSpPr>
        <p:spPr>
          <a:xfrm>
            <a:off x="6324124" y="4026456"/>
            <a:ext cx="7468553" cy="1130975"/>
          </a:xfrm>
          <a:prstGeom prst="roundRect">
            <a:avLst>
              <a:gd name="adj" fmla="val 2064"/>
            </a:avLst>
          </a:prstGeom>
          <a:solidFill>
            <a:srgbClr val="F98AC7"/>
          </a:solidFill>
        </p:spPr>
      </p:sp>
      <p:sp>
        <p:nvSpPr>
          <p:cNvPr id="1048749" name="Text 8"/>
          <p:cNvSpPr/>
          <p:nvPr/>
        </p:nvSpPr>
        <p:spPr>
          <a:xfrm>
            <a:off x="6479619" y="4181951"/>
            <a:ext cx="1830467" cy="228719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1800"/>
              </a:lnSpc>
              <a:buNone/>
            </a:pPr>
            <a:r>
              <a:rPr dirty="0" sz="1400" lang="en-US">
                <a:solidFill>
                  <a:srgbClr val="00000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Family-Centred Care</a:t>
            </a:r>
            <a:endParaRPr dirty="0" sz="1400" lang="en-US"/>
          </a:p>
        </p:txBody>
      </p:sp>
      <p:sp>
        <p:nvSpPr>
          <p:cNvPr id="1048750" name="Text 9"/>
          <p:cNvSpPr/>
          <p:nvPr/>
        </p:nvSpPr>
        <p:spPr>
          <a:xfrm>
            <a:off x="6479619" y="4504015"/>
            <a:ext cx="7157561" cy="497919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1950"/>
              </a:lnSpc>
              <a:buNone/>
            </a:pPr>
            <a:r>
              <a:rPr dirty="0" sz="1200" lang="en-US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Keeping mother and baby together whenever safely possible supports crucial bonding, breastfeeding initiation, and emotional recovery</a:t>
            </a:r>
            <a:endParaRPr dirty="0" sz="1200" lang="en-US"/>
          </a:p>
        </p:txBody>
      </p:sp>
      <p:sp>
        <p:nvSpPr>
          <p:cNvPr id="1048751" name="Shape 10"/>
          <p:cNvSpPr/>
          <p:nvPr/>
        </p:nvSpPr>
        <p:spPr>
          <a:xfrm>
            <a:off x="6324124" y="5312926"/>
            <a:ext cx="7468553" cy="1130975"/>
          </a:xfrm>
          <a:prstGeom prst="roundRect">
            <a:avLst>
              <a:gd name="adj" fmla="val 2064"/>
            </a:avLst>
          </a:prstGeom>
          <a:solidFill>
            <a:srgbClr val="F98AC7"/>
          </a:solidFill>
        </p:spPr>
      </p:sp>
      <p:sp>
        <p:nvSpPr>
          <p:cNvPr id="1048752" name="Text 11"/>
          <p:cNvSpPr/>
          <p:nvPr/>
        </p:nvSpPr>
        <p:spPr>
          <a:xfrm>
            <a:off x="6479619" y="5468422"/>
            <a:ext cx="2186702" cy="228719"/>
          </a:xfrm>
          <a:prstGeom prst="rect"/>
          <a:noFill/>
        </p:spPr>
        <p:txBody>
          <a:bodyPr anchor="t" bIns="0" lIns="0" rIns="0" rtlCol="0" tIns="0" wrap="none"/>
          <a:p>
            <a:pPr algn="l" indent="0" marL="0">
              <a:lnSpc>
                <a:spcPts val="1800"/>
              </a:lnSpc>
              <a:buNone/>
            </a:pPr>
            <a:r>
              <a:rPr dirty="0" sz="1400" lang="en-US">
                <a:solidFill>
                  <a:srgbClr val="00000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Continuous Improvement</a:t>
            </a:r>
            <a:endParaRPr dirty="0" sz="1400" lang="en-US"/>
          </a:p>
        </p:txBody>
      </p:sp>
      <p:sp>
        <p:nvSpPr>
          <p:cNvPr id="1048753" name="Text 12"/>
          <p:cNvSpPr/>
          <p:nvPr/>
        </p:nvSpPr>
        <p:spPr>
          <a:xfrm>
            <a:off x="6479619" y="5790486"/>
            <a:ext cx="7157561" cy="497919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1950"/>
              </a:lnSpc>
              <a:buNone/>
            </a:pPr>
            <a:r>
              <a:rPr dirty="0" sz="1200" lang="en-US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Ongoing education, simulation training, and quality improvement initiatives progressively enhance neonatal outcomes worldwide</a:t>
            </a:r>
            <a:endParaRPr dirty="0" sz="1200" lang="en-US"/>
          </a:p>
        </p:txBody>
      </p:sp>
      <p:sp>
        <p:nvSpPr>
          <p:cNvPr id="1048754" name="Text 13"/>
          <p:cNvSpPr/>
          <p:nvPr/>
        </p:nvSpPr>
        <p:spPr>
          <a:xfrm>
            <a:off x="6557486" y="6793944"/>
            <a:ext cx="7235190" cy="497919"/>
          </a:xfrm>
          <a:prstGeom prst="rect"/>
          <a:noFill/>
        </p:spPr>
        <p:txBody>
          <a:bodyPr anchor="t" bIns="0" lIns="0" rIns="0" rtlCol="0" tIns="0" wrap="square"/>
          <a:p>
            <a:pPr algn="l" indent="0" marL="0">
              <a:lnSpc>
                <a:spcPts val="1950"/>
              </a:lnSpc>
              <a:buNone/>
            </a:pPr>
            <a:r>
              <a:rPr dirty="0" sz="1200" lang="en-US">
                <a:solidFill>
                  <a:srgbClr val="D6E5E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"Every newborn deserves the best possible start in life. With knowledge, preparation, and swift action, we can ensure that every baby has the chance to thrive."</a:t>
            </a:r>
            <a:endParaRPr dirty="0" sz="1200" lang="en-US"/>
          </a:p>
        </p:txBody>
      </p:sp>
      <p:sp>
        <p:nvSpPr>
          <p:cNvPr id="1048755" name="Shape 14"/>
          <p:cNvSpPr/>
          <p:nvPr/>
        </p:nvSpPr>
        <p:spPr>
          <a:xfrm>
            <a:off x="6324124" y="6618923"/>
            <a:ext cx="22860" cy="847963"/>
          </a:xfrm>
          <a:prstGeom prst="rect"/>
          <a:solidFill>
            <a:srgbClr val="F98AC7"/>
          </a:solid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creator>SM-N986U1</dc:creator>
  <dcterms:created xsi:type="dcterms:W3CDTF">٢٠٢٥-١١-١٨T١١:٢٠:٢٢Z</dcterms:created>
  <dcterms:modified xsi:type="dcterms:W3CDTF">٢٠٢٥-١١-١٨T١٧:٢٤:٥٧Z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f2552721507a4c34a47c71d61825cc62</vt:lpwstr>
  </property>
</Properties>
</file>