
<file path=[Content_Types].xml><?xml version="1.0" encoding="utf-8"?>
<Types xmlns="http://schemas.openxmlformats.org/package/2006/content-types">
  <Default Extension="fntdata" ContentType="application/x-fontdata"/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notesMasterIdLst>
    <p:notesMasterId r:id="rId8"/>
  </p:notesMasterIdLst>
  <p:sldSz cx="14630400" cy="8229600"/>
  <p:notesSz cx="8229600" cy="14630400"/>
  <p:embeddedFontLst>
    <p:embeddedFont>
      <p:font typeface="Prata"/>
      <p:regular r:id="rId13"/>
    </p:embeddedFont>
    <p:embeddedFont>
      <p:font typeface="Prata"/>
      <p:regular r:id="rId14"/>
    </p:embeddedFont>
    <p:embeddedFont>
      <p:font typeface="Raleway"/>
      <p:regular r:id="rId15"/>
    </p:embeddedFont>
    <p:embeddedFont>
      <p:font typeface="Raleway"/>
      <p:regular r:id="rId16"/>
    </p:embeddedFont>
    <p:embeddedFont>
      <p:font typeface="Raleway"/>
      <p:regular r:id="rId17"/>
    </p:embeddedFont>
    <p:embeddedFont>
      <p:font typeface="Raleway"/>
      <p:regular r:id="rId18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esProps" Target="presProps.xml"/><Relationship Id="rId10" Type="http://schemas.openxmlformats.org/officeDocument/2006/relationships/viewProps" Target="viewProps.xml"/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3" Type="http://schemas.openxmlformats.org/officeDocument/2006/relationships/font" Target="fonts/font1.fntdata"/><Relationship Id="rId14" Type="http://schemas.openxmlformats.org/officeDocument/2006/relationships/font" Target="fonts/font2.fntdata"/><Relationship Id="rId15" Type="http://schemas.openxmlformats.org/officeDocument/2006/relationships/font" Target="fonts/font3.fntdata"/><Relationship Id="rId16" Type="http://schemas.openxmlformats.org/officeDocument/2006/relationships/font" Target="fonts/font4.fntdata"/><Relationship Id="rId17" Type="http://schemas.openxmlformats.org/officeDocument/2006/relationships/font" Target="fonts/font5.fntdata"/><Relationship Id="rId18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4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3-1.png"/><Relationship Id="rId2" Type="http://schemas.openxmlformats.org/officeDocument/2006/relationships/image" Target="../media/image-1003-2.png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4-1.png"/><Relationship Id="rId2" Type="http://schemas.openxmlformats.org/officeDocument/2006/relationships/image" Target="../media/image-1004-2.png"/><Relationship Id="rId4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5-1.png"/><Relationship Id="rId2" Type="http://schemas.openxmlformats.org/officeDocument/2006/relationships/image" Target="../media/image-1005-2.png"/><Relationship Id="rId4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6-1.png"/><Relationship Id="rId2" Type="http://schemas.openxmlformats.org/officeDocument/2006/relationships/image" Target="../media/image-1006-2.png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1" Type="http://schemas.openxmlformats.org/officeDocument/2006/relationships/image" Target="../media/image-1007-1.png"/><Relationship Id="rId2" Type="http://schemas.openxmlformats.org/officeDocument/2006/relationships/image" Target="../media/image-1007-2.pn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C1D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C1D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C1D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C1D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C1D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C1D"/>
          </a:solidFill>
          <a:ln/>
        </p:spPr>
      </p:sp>
      <p:pic>
        <p:nvPicPr>
          <p:cNvPr id="4" name="Image 1" descr="preencoded.png">
            <a:hlinkClick r:id="rId3" tooltip="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slideLayout" Target="../slideLayouts/slideLayout5.xml"/><Relationship Id="rId6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image" Target="../media/image-6-5.png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002631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Significance of the PAN Card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3760351"/>
            <a:ext cx="755642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PAN Card, or Permanent Account Number Card, is a crucial document in India that serves as a unique identifier for taxpayers and plays a vital role in financial transactions. Its significance stems from its ability to streamline tax collection, curb tax evasion, and facilitate transparent financial transactions.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793790" y="5846921"/>
            <a:ext cx="362903" cy="362903"/>
          </a:xfrm>
          <a:prstGeom prst="roundRect">
            <a:avLst>
              <a:gd name="adj" fmla="val 25194296"/>
            </a:avLst>
          </a:prstGeom>
          <a:solidFill>
            <a:srgbClr val="248208"/>
          </a:solidFill>
          <a:ln w="7620">
            <a:solidFill>
              <a:srgbClr val="FFFF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99517" y="5979557"/>
            <a:ext cx="151328" cy="975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750"/>
              </a:lnSpc>
              <a:buNone/>
            </a:pPr>
            <a:r>
              <a:rPr lang="en-US" sz="750" dirty="0">
                <a:solidFill>
                  <a:srgbClr val="FFFFFF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am</a:t>
            </a:r>
            <a:endParaRPr lang="en-US" sz="750" dirty="0"/>
          </a:p>
        </p:txBody>
      </p:sp>
      <p:sp>
        <p:nvSpPr>
          <p:cNvPr id="7" name="Text 4"/>
          <p:cNvSpPr/>
          <p:nvPr/>
        </p:nvSpPr>
        <p:spPr>
          <a:xfrm>
            <a:off x="1270040" y="5830014"/>
            <a:ext cx="2223373" cy="3968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3100"/>
              </a:lnSpc>
              <a:buNone/>
            </a:pPr>
            <a:r>
              <a:rPr lang="en-US" sz="2200" b="1" dirty="0">
                <a:solidFill>
                  <a:srgbClr val="CFCBBF"/>
                </a:solidFill>
                <a:latin typeface="Raleway Bold" pitchFamily="34" charset="0"/>
                <a:ea typeface="Raleway Bold" pitchFamily="34" charset="-122"/>
                <a:cs typeface="Raleway Bold" pitchFamily="34" charset="-120"/>
              </a:rPr>
              <a:t>by agnes mithila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1410295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550"/>
              </a:lnSpc>
              <a:buNone/>
            </a:pPr>
            <a:r>
              <a:rPr lang="en-US" sz="44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What is a PAN Card?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2572703"/>
            <a:ext cx="130428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Issued by the Income Tax Department, the PAN Card is a 10-digit alphanumeric card containing a unique identifier. This card functions as a primary identification document for individuals and entities in India, acting as a bridge between the taxpayer and the government for all financial transactions.</a:t>
            </a:r>
            <a:endParaRPr lang="en-US" sz="1750" dirty="0"/>
          </a:p>
        </p:txBody>
      </p:sp>
      <p:sp>
        <p:nvSpPr>
          <p:cNvPr id="4" name="Text 2"/>
          <p:cNvSpPr/>
          <p:nvPr/>
        </p:nvSpPr>
        <p:spPr>
          <a:xfrm>
            <a:off x="793790" y="4120634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PAN Cards are mandatory for individuals who: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793790" y="468761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File income tax returns</a:t>
            </a:r>
            <a:endParaRPr lang="en-US" sz="1750" dirty="0"/>
          </a:p>
        </p:txBody>
      </p:sp>
      <p:sp>
        <p:nvSpPr>
          <p:cNvPr id="6" name="Text 4"/>
          <p:cNvSpPr/>
          <p:nvPr/>
        </p:nvSpPr>
        <p:spPr>
          <a:xfrm>
            <a:off x="793790" y="5129808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Engage in financial transactions exceeding certain thresholds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93790" y="5934908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Purchase or sell property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793790" y="6377107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Operate a business or profession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7599521" y="4120634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850"/>
              </a:lnSpc>
              <a:buNone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PAN Card is a mandatory document for a variety of financial and legal activities, including:</a:t>
            </a:r>
            <a:endParaRPr lang="en-US" sz="1750" dirty="0"/>
          </a:p>
        </p:txBody>
      </p:sp>
      <p:sp>
        <p:nvSpPr>
          <p:cNvPr id="10" name="Text 8"/>
          <p:cNvSpPr/>
          <p:nvPr/>
        </p:nvSpPr>
        <p:spPr>
          <a:xfrm>
            <a:off x="7599521" y="5050512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Opening bank accounts</a:t>
            </a:r>
            <a:endParaRPr lang="en-US" sz="1750" dirty="0"/>
          </a:p>
        </p:txBody>
      </p:sp>
      <p:sp>
        <p:nvSpPr>
          <p:cNvPr id="11" name="Text 9"/>
          <p:cNvSpPr/>
          <p:nvPr/>
        </p:nvSpPr>
        <p:spPr>
          <a:xfrm>
            <a:off x="7599521" y="5492710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Investing in stocks and mutual funds</a:t>
            </a:r>
            <a:endParaRPr lang="en-US" sz="1750" dirty="0"/>
          </a:p>
        </p:txBody>
      </p:sp>
      <p:sp>
        <p:nvSpPr>
          <p:cNvPr id="12" name="Text 10"/>
          <p:cNvSpPr/>
          <p:nvPr/>
        </p:nvSpPr>
        <p:spPr>
          <a:xfrm>
            <a:off x="7599521" y="5934908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Applying for loans</a:t>
            </a:r>
            <a:endParaRPr lang="en-US" sz="1750" dirty="0"/>
          </a:p>
        </p:txBody>
      </p:sp>
      <p:sp>
        <p:nvSpPr>
          <p:cNvPr id="13" name="Text 11"/>
          <p:cNvSpPr/>
          <p:nvPr/>
        </p:nvSpPr>
        <p:spPr>
          <a:xfrm>
            <a:off x="7599521" y="6377107"/>
            <a:ext cx="624470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marL="342900" indent="-342900">
              <a:lnSpc>
                <a:spcPts val="2850"/>
              </a:lnSpc>
              <a:buSzPct val="100000"/>
              <a:buChar char="•"/>
            </a:pPr>
            <a:r>
              <a:rPr lang="en-US" sz="17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Paying utility bills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15420" y="1227058"/>
            <a:ext cx="7099221" cy="6509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5100"/>
              </a:lnSpc>
              <a:buNone/>
            </a:pPr>
            <a:r>
              <a:rPr lang="en-US" sz="410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Importance of the PAN Card</a:t>
            </a:r>
            <a:endParaRPr lang="en-US" sz="4100" dirty="0"/>
          </a:p>
        </p:txBody>
      </p:sp>
      <p:sp>
        <p:nvSpPr>
          <p:cNvPr id="4" name="Text 1"/>
          <p:cNvSpPr/>
          <p:nvPr/>
        </p:nvSpPr>
        <p:spPr>
          <a:xfrm>
            <a:off x="6215420" y="2190393"/>
            <a:ext cx="7685961" cy="10001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16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PAN Card holds immense importance for both individuals and the Indian economy. It plays a pivotal role in ensuring tax compliance and facilitating transparent financial transactions.</a:t>
            </a:r>
            <a:endParaRPr lang="en-US" sz="1600" dirty="0"/>
          </a:p>
        </p:txBody>
      </p:sp>
      <p:sp>
        <p:nvSpPr>
          <p:cNvPr id="5" name="Shape 2"/>
          <p:cNvSpPr/>
          <p:nvPr/>
        </p:nvSpPr>
        <p:spPr>
          <a:xfrm>
            <a:off x="6215420" y="3659148"/>
            <a:ext cx="468630" cy="468630"/>
          </a:xfrm>
          <a:prstGeom prst="roundRect">
            <a:avLst>
              <a:gd name="adj" fmla="val 6668"/>
            </a:avLst>
          </a:prstGeom>
          <a:solidFill>
            <a:srgbClr val="3A3B3C"/>
          </a:solidFill>
          <a:ln/>
        </p:spPr>
      </p:sp>
      <p:sp>
        <p:nvSpPr>
          <p:cNvPr id="6" name="Text 3"/>
          <p:cNvSpPr/>
          <p:nvPr/>
        </p:nvSpPr>
        <p:spPr>
          <a:xfrm>
            <a:off x="6395799" y="3737253"/>
            <a:ext cx="107871" cy="3124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1</a:t>
            </a:r>
            <a:endParaRPr lang="en-US" sz="2450" dirty="0"/>
          </a:p>
        </p:txBody>
      </p:sp>
      <p:sp>
        <p:nvSpPr>
          <p:cNvPr id="7" name="Text 4"/>
          <p:cNvSpPr/>
          <p:nvPr/>
        </p:nvSpPr>
        <p:spPr>
          <a:xfrm>
            <a:off x="6892290" y="3659148"/>
            <a:ext cx="2603778" cy="325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Tax Compliance</a:t>
            </a:r>
            <a:endParaRPr lang="en-US" sz="2050" dirty="0"/>
          </a:p>
        </p:txBody>
      </p:sp>
      <p:sp>
        <p:nvSpPr>
          <p:cNvPr id="8" name="Text 5"/>
          <p:cNvSpPr/>
          <p:nvPr/>
        </p:nvSpPr>
        <p:spPr>
          <a:xfrm>
            <a:off x="6892290" y="4109442"/>
            <a:ext cx="3062049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16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It helps the government track income and taxes paid, promoting fairness and accountability in the tax system.</a:t>
            </a:r>
            <a:endParaRPr lang="en-US" sz="1600" dirty="0"/>
          </a:p>
        </p:txBody>
      </p:sp>
      <p:sp>
        <p:nvSpPr>
          <p:cNvPr id="9" name="Shape 6"/>
          <p:cNvSpPr/>
          <p:nvPr/>
        </p:nvSpPr>
        <p:spPr>
          <a:xfrm>
            <a:off x="10162580" y="3659148"/>
            <a:ext cx="468630" cy="468630"/>
          </a:xfrm>
          <a:prstGeom prst="roundRect">
            <a:avLst>
              <a:gd name="adj" fmla="val 6668"/>
            </a:avLst>
          </a:prstGeom>
          <a:solidFill>
            <a:srgbClr val="3A3B3C"/>
          </a:solidFill>
          <a:ln/>
        </p:spPr>
      </p:sp>
      <p:sp>
        <p:nvSpPr>
          <p:cNvPr id="10" name="Text 7"/>
          <p:cNvSpPr/>
          <p:nvPr/>
        </p:nvSpPr>
        <p:spPr>
          <a:xfrm>
            <a:off x="10301049" y="3737253"/>
            <a:ext cx="191572" cy="3124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2</a:t>
            </a:r>
            <a:endParaRPr lang="en-US" sz="2450" dirty="0"/>
          </a:p>
        </p:txBody>
      </p:sp>
      <p:sp>
        <p:nvSpPr>
          <p:cNvPr id="11" name="Text 8"/>
          <p:cNvSpPr/>
          <p:nvPr/>
        </p:nvSpPr>
        <p:spPr>
          <a:xfrm>
            <a:off x="10839450" y="3659148"/>
            <a:ext cx="2965847" cy="325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Financial Transparency</a:t>
            </a:r>
            <a:endParaRPr lang="en-US" sz="2050" dirty="0"/>
          </a:p>
        </p:txBody>
      </p:sp>
      <p:sp>
        <p:nvSpPr>
          <p:cNvPr id="12" name="Text 9"/>
          <p:cNvSpPr/>
          <p:nvPr/>
        </p:nvSpPr>
        <p:spPr>
          <a:xfrm>
            <a:off x="10839450" y="4109442"/>
            <a:ext cx="3062049" cy="1333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16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It enhances transparency in financial transactions, preventing money laundering and black market activities.</a:t>
            </a: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6215420" y="5885498"/>
            <a:ext cx="468630" cy="468630"/>
          </a:xfrm>
          <a:prstGeom prst="roundRect">
            <a:avLst>
              <a:gd name="adj" fmla="val 6668"/>
            </a:avLst>
          </a:prstGeom>
          <a:solidFill>
            <a:srgbClr val="3A3B3C"/>
          </a:solidFill>
          <a:ln/>
        </p:spPr>
      </p:sp>
      <p:sp>
        <p:nvSpPr>
          <p:cNvPr id="14" name="Text 11"/>
          <p:cNvSpPr/>
          <p:nvPr/>
        </p:nvSpPr>
        <p:spPr>
          <a:xfrm>
            <a:off x="6352818" y="5963602"/>
            <a:ext cx="193715" cy="3124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450"/>
              </a:lnSpc>
              <a:buNone/>
            </a:pPr>
            <a:r>
              <a:rPr lang="en-US" sz="24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3</a:t>
            </a:r>
            <a:endParaRPr lang="en-US" sz="2450" dirty="0"/>
          </a:p>
        </p:txBody>
      </p:sp>
      <p:sp>
        <p:nvSpPr>
          <p:cNvPr id="15" name="Text 12"/>
          <p:cNvSpPr/>
          <p:nvPr/>
        </p:nvSpPr>
        <p:spPr>
          <a:xfrm>
            <a:off x="6892290" y="5885498"/>
            <a:ext cx="2603778" cy="325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2550"/>
              </a:lnSpc>
              <a:buNone/>
            </a:pPr>
            <a:r>
              <a:rPr lang="en-US" sz="20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Financial Inclusion</a:t>
            </a:r>
            <a:endParaRPr lang="en-US" sz="2050" dirty="0"/>
          </a:p>
        </p:txBody>
      </p:sp>
      <p:sp>
        <p:nvSpPr>
          <p:cNvPr id="16" name="Text 13"/>
          <p:cNvSpPr/>
          <p:nvPr/>
        </p:nvSpPr>
        <p:spPr>
          <a:xfrm>
            <a:off x="6892290" y="6335792"/>
            <a:ext cx="7009090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600"/>
              </a:lnSpc>
              <a:buNone/>
            </a:pPr>
            <a:r>
              <a:rPr lang="en-US" sz="160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It facilitates access to financial services for all citizens, promoting financial inclusion and economic growth.</a:t>
            </a:r>
            <a:endParaRPr lang="en-US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94373" y="1013222"/>
            <a:ext cx="7620000" cy="6199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4850"/>
              </a:lnSpc>
              <a:buNone/>
            </a:pPr>
            <a:r>
              <a:rPr lang="en-US" sz="390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PAN Card as a Unique Identifier</a:t>
            </a:r>
            <a:endParaRPr lang="en-US" sz="3900" dirty="0"/>
          </a:p>
        </p:txBody>
      </p:sp>
      <p:sp>
        <p:nvSpPr>
          <p:cNvPr id="4" name="Text 1"/>
          <p:cNvSpPr/>
          <p:nvPr/>
        </p:nvSpPr>
        <p:spPr>
          <a:xfrm>
            <a:off x="694373" y="1930718"/>
            <a:ext cx="7755255" cy="9519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450"/>
              </a:lnSpc>
              <a:buNone/>
            </a:pPr>
            <a:r>
              <a:rPr lang="en-US" sz="15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PAN Card serves as a unique identifier for all individuals and entities in India. It is a primary document for verification and identification in various financial and legal transactions, ensuring authenticity and preventing fraudulent activities.</a:t>
            </a:r>
            <a:endParaRPr lang="en-US" sz="15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373" y="3105745"/>
            <a:ext cx="495895" cy="495895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694373" y="3799999"/>
            <a:ext cx="2479953" cy="309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9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Identification</a:t>
            </a:r>
            <a:endParaRPr lang="en-US" sz="1950" dirty="0"/>
          </a:p>
        </p:txBody>
      </p:sp>
      <p:sp>
        <p:nvSpPr>
          <p:cNvPr id="7" name="Text 3"/>
          <p:cNvSpPr/>
          <p:nvPr/>
        </p:nvSpPr>
        <p:spPr>
          <a:xfrm>
            <a:off x="694373" y="4228862"/>
            <a:ext cx="3728799" cy="6346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50"/>
              </a:lnSpc>
              <a:buNone/>
            </a:pPr>
            <a:r>
              <a:rPr lang="en-US" sz="15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It acts as a reliable and verifiable identifier for individuals and businesses.</a:t>
            </a:r>
            <a:endParaRPr lang="en-US" sz="15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0709" y="3105745"/>
            <a:ext cx="495895" cy="495895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720709" y="3799999"/>
            <a:ext cx="2479953" cy="309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9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Security</a:t>
            </a:r>
            <a:endParaRPr lang="en-US" sz="1950" dirty="0"/>
          </a:p>
        </p:txBody>
      </p:sp>
      <p:sp>
        <p:nvSpPr>
          <p:cNvPr id="10" name="Text 5"/>
          <p:cNvSpPr/>
          <p:nvPr/>
        </p:nvSpPr>
        <p:spPr>
          <a:xfrm>
            <a:off x="4720709" y="4228862"/>
            <a:ext cx="3728918" cy="6346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50"/>
              </a:lnSpc>
              <a:buNone/>
            </a:pPr>
            <a:r>
              <a:rPr lang="en-US" sz="15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It helps mitigate risks associated with identity theft and fraudulent activities.</a:t>
            </a:r>
            <a:endParaRPr lang="en-US" sz="155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373" y="5458658"/>
            <a:ext cx="495895" cy="495895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694373" y="6152912"/>
            <a:ext cx="2479953" cy="309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2400"/>
              </a:lnSpc>
              <a:buNone/>
            </a:pPr>
            <a:r>
              <a:rPr lang="en-US" sz="19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Access</a:t>
            </a:r>
            <a:endParaRPr lang="en-US" sz="1950" dirty="0"/>
          </a:p>
        </p:txBody>
      </p:sp>
      <p:sp>
        <p:nvSpPr>
          <p:cNvPr id="13" name="Text 7"/>
          <p:cNvSpPr/>
          <p:nvPr/>
        </p:nvSpPr>
        <p:spPr>
          <a:xfrm>
            <a:off x="694373" y="6581775"/>
            <a:ext cx="3728799" cy="6346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450"/>
              </a:lnSpc>
              <a:buNone/>
            </a:pPr>
            <a:r>
              <a:rPr lang="en-US" sz="15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It grants access to essential financial services and other legal requirements.</a:t>
            </a:r>
            <a:endParaRPr lang="en-US" sz="15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0" y="0"/>
            <a:ext cx="5486400" cy="823126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50689" y="589836"/>
            <a:ext cx="7642622" cy="13406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5250"/>
              </a:lnSpc>
              <a:buNone/>
            </a:pPr>
            <a:r>
              <a:rPr lang="en-US" sz="420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PAN Card and Tax Compliance</a:t>
            </a:r>
            <a:endParaRPr lang="en-US" sz="4200" dirty="0"/>
          </a:p>
        </p:txBody>
      </p:sp>
      <p:sp>
        <p:nvSpPr>
          <p:cNvPr id="4" name="Text 1"/>
          <p:cNvSpPr/>
          <p:nvPr/>
        </p:nvSpPr>
        <p:spPr>
          <a:xfrm>
            <a:off x="750689" y="2252186"/>
            <a:ext cx="7642622" cy="10297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700"/>
              </a:lnSpc>
              <a:buNone/>
            </a:pPr>
            <a:r>
              <a:rPr lang="en-US" sz="16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PAN Card is integral to tax compliance in India. It allows the government to efficiently track taxpayers and their income, leading to a fairer and more transparent tax system.</a:t>
            </a:r>
            <a:endParaRPr lang="en-US" sz="1650" dirty="0"/>
          </a:p>
        </p:txBody>
      </p:sp>
      <p:sp>
        <p:nvSpPr>
          <p:cNvPr id="5" name="Shape 2"/>
          <p:cNvSpPr/>
          <p:nvPr/>
        </p:nvSpPr>
        <p:spPr>
          <a:xfrm>
            <a:off x="1057156" y="3523178"/>
            <a:ext cx="30480" cy="4118253"/>
          </a:xfrm>
          <a:prstGeom prst="roundRect">
            <a:avLst>
              <a:gd name="adj" fmla="val 105568"/>
            </a:avLst>
          </a:prstGeom>
          <a:solidFill>
            <a:srgbClr val="535455"/>
          </a:solidFill>
          <a:ln/>
        </p:spPr>
      </p:sp>
      <p:sp>
        <p:nvSpPr>
          <p:cNvPr id="6" name="Shape 3"/>
          <p:cNvSpPr/>
          <p:nvPr/>
        </p:nvSpPr>
        <p:spPr>
          <a:xfrm>
            <a:off x="1283196" y="3990380"/>
            <a:ext cx="750689" cy="30480"/>
          </a:xfrm>
          <a:prstGeom prst="roundRect">
            <a:avLst>
              <a:gd name="adj" fmla="val 105568"/>
            </a:avLst>
          </a:prstGeom>
          <a:solidFill>
            <a:srgbClr val="535455"/>
          </a:solidFill>
          <a:ln/>
        </p:spPr>
      </p:sp>
      <p:sp>
        <p:nvSpPr>
          <p:cNvPr id="7" name="Shape 4"/>
          <p:cNvSpPr/>
          <p:nvPr/>
        </p:nvSpPr>
        <p:spPr>
          <a:xfrm>
            <a:off x="831116" y="3764399"/>
            <a:ext cx="482560" cy="482560"/>
          </a:xfrm>
          <a:prstGeom prst="roundRect">
            <a:avLst>
              <a:gd name="adj" fmla="val 6668"/>
            </a:avLst>
          </a:prstGeom>
          <a:solidFill>
            <a:srgbClr val="3A3B3C"/>
          </a:solidFill>
          <a:ln/>
        </p:spPr>
      </p:sp>
      <p:sp>
        <p:nvSpPr>
          <p:cNvPr id="8" name="Text 5"/>
          <p:cNvSpPr/>
          <p:nvPr/>
        </p:nvSpPr>
        <p:spPr>
          <a:xfrm>
            <a:off x="1016853" y="3844766"/>
            <a:ext cx="111085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5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1</a:t>
            </a:r>
            <a:endParaRPr lang="en-US" sz="2500" dirty="0"/>
          </a:p>
        </p:txBody>
      </p:sp>
      <p:sp>
        <p:nvSpPr>
          <p:cNvPr id="9" name="Text 6"/>
          <p:cNvSpPr/>
          <p:nvPr/>
        </p:nvSpPr>
        <p:spPr>
          <a:xfrm>
            <a:off x="2252186" y="3737610"/>
            <a:ext cx="6141125" cy="686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16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Taxpayers use their PAN Card to file income tax returns, ensuring accurate reporting of income and taxes paid.</a:t>
            </a:r>
            <a:endParaRPr lang="en-US" sz="1650" dirty="0"/>
          </a:p>
        </p:txBody>
      </p:sp>
      <p:sp>
        <p:nvSpPr>
          <p:cNvPr id="10" name="Shape 7"/>
          <p:cNvSpPr/>
          <p:nvPr/>
        </p:nvSpPr>
        <p:spPr>
          <a:xfrm>
            <a:off x="1283196" y="5320189"/>
            <a:ext cx="750689" cy="30480"/>
          </a:xfrm>
          <a:prstGeom prst="roundRect">
            <a:avLst>
              <a:gd name="adj" fmla="val 105568"/>
            </a:avLst>
          </a:prstGeom>
          <a:solidFill>
            <a:srgbClr val="535455"/>
          </a:solidFill>
          <a:ln/>
        </p:spPr>
      </p:sp>
      <p:sp>
        <p:nvSpPr>
          <p:cNvPr id="11" name="Shape 8"/>
          <p:cNvSpPr/>
          <p:nvPr/>
        </p:nvSpPr>
        <p:spPr>
          <a:xfrm>
            <a:off x="831116" y="5094208"/>
            <a:ext cx="482560" cy="482560"/>
          </a:xfrm>
          <a:prstGeom prst="roundRect">
            <a:avLst>
              <a:gd name="adj" fmla="val 6668"/>
            </a:avLst>
          </a:prstGeom>
          <a:solidFill>
            <a:srgbClr val="3A3B3C"/>
          </a:solidFill>
          <a:ln/>
        </p:spPr>
      </p:sp>
      <p:sp>
        <p:nvSpPr>
          <p:cNvPr id="12" name="Text 9"/>
          <p:cNvSpPr/>
          <p:nvPr/>
        </p:nvSpPr>
        <p:spPr>
          <a:xfrm>
            <a:off x="973753" y="5174575"/>
            <a:ext cx="197287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5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2</a:t>
            </a:r>
            <a:endParaRPr lang="en-US" sz="2500" dirty="0"/>
          </a:p>
        </p:txBody>
      </p:sp>
      <p:sp>
        <p:nvSpPr>
          <p:cNvPr id="13" name="Text 10"/>
          <p:cNvSpPr/>
          <p:nvPr/>
        </p:nvSpPr>
        <p:spPr>
          <a:xfrm>
            <a:off x="2252186" y="5067419"/>
            <a:ext cx="6141125" cy="686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16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government uses PAN Card data to identify potential tax evasion and enforce tax regulations.</a:t>
            </a:r>
            <a:endParaRPr lang="en-US" sz="1650" dirty="0"/>
          </a:p>
        </p:txBody>
      </p:sp>
      <p:sp>
        <p:nvSpPr>
          <p:cNvPr id="14" name="Shape 11"/>
          <p:cNvSpPr/>
          <p:nvPr/>
        </p:nvSpPr>
        <p:spPr>
          <a:xfrm>
            <a:off x="1283196" y="6649998"/>
            <a:ext cx="750689" cy="30480"/>
          </a:xfrm>
          <a:prstGeom prst="roundRect">
            <a:avLst>
              <a:gd name="adj" fmla="val 105568"/>
            </a:avLst>
          </a:prstGeom>
          <a:solidFill>
            <a:srgbClr val="535455"/>
          </a:solidFill>
          <a:ln/>
        </p:spPr>
      </p:sp>
      <p:sp>
        <p:nvSpPr>
          <p:cNvPr id="15" name="Shape 12"/>
          <p:cNvSpPr/>
          <p:nvPr/>
        </p:nvSpPr>
        <p:spPr>
          <a:xfrm>
            <a:off x="831116" y="6424017"/>
            <a:ext cx="482560" cy="482560"/>
          </a:xfrm>
          <a:prstGeom prst="roundRect">
            <a:avLst>
              <a:gd name="adj" fmla="val 6668"/>
            </a:avLst>
          </a:prstGeom>
          <a:solidFill>
            <a:srgbClr val="3A3B3C"/>
          </a:solidFill>
          <a:ln/>
        </p:spPr>
      </p:sp>
      <p:sp>
        <p:nvSpPr>
          <p:cNvPr id="16" name="Text 13"/>
          <p:cNvSpPr/>
          <p:nvPr/>
        </p:nvSpPr>
        <p:spPr>
          <a:xfrm>
            <a:off x="972562" y="6504384"/>
            <a:ext cx="199549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 indent="0" marL="0">
              <a:lnSpc>
                <a:spcPts val="2500"/>
              </a:lnSpc>
              <a:buNone/>
            </a:pPr>
            <a:r>
              <a:rPr lang="en-US" sz="250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3</a:t>
            </a:r>
            <a:endParaRPr lang="en-US" sz="2500" dirty="0"/>
          </a:p>
        </p:txBody>
      </p:sp>
      <p:sp>
        <p:nvSpPr>
          <p:cNvPr id="17" name="Text 14"/>
          <p:cNvSpPr/>
          <p:nvPr/>
        </p:nvSpPr>
        <p:spPr>
          <a:xfrm>
            <a:off x="2252186" y="6397228"/>
            <a:ext cx="6141125" cy="10297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700"/>
              </a:lnSpc>
              <a:buNone/>
            </a:pPr>
            <a:r>
              <a:rPr lang="en-US" sz="16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PAN Card contributes to a robust and efficient tax system that fuels economic development and social welfare programs.</a:t>
            </a:r>
            <a:endParaRPr lang="en-US" sz="16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049328" y="821769"/>
            <a:ext cx="7251502" cy="5025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marL="0">
              <a:lnSpc>
                <a:spcPts val="3950"/>
              </a:lnSpc>
              <a:buNone/>
            </a:pPr>
            <a:r>
              <a:rPr lang="en-US" sz="3150" dirty="0">
                <a:solidFill>
                  <a:srgbClr val="F2E782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PAN Card and Financial Transactions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6049328" y="1565553"/>
            <a:ext cx="8018145" cy="5145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ts val="2000"/>
              </a:lnSpc>
              <a:buNone/>
            </a:pPr>
            <a:r>
              <a:rPr lang="en-US" sz="12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PAN Card plays a crucial role in various financial transactions, ensuring transparency and accountability. It is essential for a range of activities, from opening bank accounts to investing in financial instruments.</a:t>
            </a:r>
            <a:endParaRPr lang="en-US" sz="1250" dirty="0"/>
          </a:p>
        </p:txBody>
      </p:sp>
      <p:pic>
        <p:nvPicPr>
          <p:cNvPr id="5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9328" y="2260997"/>
            <a:ext cx="804148" cy="1286708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094696" y="2421731"/>
            <a:ext cx="2010608" cy="2513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Bank Accounts</a:t>
            </a:r>
            <a:endParaRPr lang="en-US" sz="1550" dirty="0"/>
          </a:p>
        </p:txBody>
      </p:sp>
      <p:sp>
        <p:nvSpPr>
          <p:cNvPr id="7" name="Text 3"/>
          <p:cNvSpPr/>
          <p:nvPr/>
        </p:nvSpPr>
        <p:spPr>
          <a:xfrm>
            <a:off x="7094696" y="2769513"/>
            <a:ext cx="6972776" cy="5145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Individuals need a PAN Card to open a bank account, enabling access to a range of financial services.</a:t>
            </a:r>
            <a:endParaRPr lang="en-US" sz="1250" dirty="0"/>
          </a:p>
        </p:txBody>
      </p:sp>
      <p:pic>
        <p:nvPicPr>
          <p:cNvPr id="8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9328" y="3547705"/>
            <a:ext cx="804148" cy="1286708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7094696" y="3708440"/>
            <a:ext cx="2119193" cy="2513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Financial Investments</a:t>
            </a:r>
            <a:endParaRPr lang="en-US" sz="1550" dirty="0"/>
          </a:p>
        </p:txBody>
      </p:sp>
      <p:sp>
        <p:nvSpPr>
          <p:cNvPr id="10" name="Text 5"/>
          <p:cNvSpPr/>
          <p:nvPr/>
        </p:nvSpPr>
        <p:spPr>
          <a:xfrm>
            <a:off x="7094696" y="4056221"/>
            <a:ext cx="6972776" cy="5145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A PAN Card is mandatory for investments in stocks, mutual funds, and other financial instruments.</a:t>
            </a:r>
            <a:endParaRPr lang="en-US" sz="1250" dirty="0"/>
          </a:p>
        </p:txBody>
      </p:sp>
      <p:pic>
        <p:nvPicPr>
          <p:cNvPr id="1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9328" y="4834414"/>
            <a:ext cx="804148" cy="1286708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7094696" y="4995148"/>
            <a:ext cx="2150745" cy="2513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Property Transactions</a:t>
            </a:r>
            <a:endParaRPr lang="en-US" sz="1550" dirty="0"/>
          </a:p>
        </p:txBody>
      </p:sp>
      <p:sp>
        <p:nvSpPr>
          <p:cNvPr id="13" name="Text 7"/>
          <p:cNvSpPr/>
          <p:nvPr/>
        </p:nvSpPr>
        <p:spPr>
          <a:xfrm>
            <a:off x="7094696" y="5342930"/>
            <a:ext cx="6972776" cy="5145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The PAN Card is required for buying, selling, or renting properties, ensuring proper documentation.</a:t>
            </a:r>
            <a:endParaRPr lang="en-US" sz="1250" dirty="0"/>
          </a:p>
        </p:txBody>
      </p:sp>
      <p:pic>
        <p:nvPicPr>
          <p:cNvPr id="14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9328" y="6121122"/>
            <a:ext cx="804148" cy="1286708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7094696" y="6281857"/>
            <a:ext cx="2010608" cy="25134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l" indent="0" marL="0">
              <a:lnSpc>
                <a:spcPts val="1950"/>
              </a:lnSpc>
              <a:buNone/>
            </a:pPr>
            <a:r>
              <a:rPr lang="en-US" sz="1550" dirty="0">
                <a:solidFill>
                  <a:srgbClr val="CFCBBF"/>
                </a:solidFill>
                <a:latin typeface="Prata" pitchFamily="34" charset="0"/>
                <a:ea typeface="Prata" pitchFamily="34" charset="-122"/>
                <a:cs typeface="Prata" pitchFamily="34" charset="-120"/>
              </a:rPr>
              <a:t>Insurance Policies</a:t>
            </a:r>
            <a:endParaRPr lang="en-US" sz="1550" dirty="0"/>
          </a:p>
        </p:txBody>
      </p:sp>
      <p:sp>
        <p:nvSpPr>
          <p:cNvPr id="16" name="Text 9"/>
          <p:cNvSpPr/>
          <p:nvPr/>
        </p:nvSpPr>
        <p:spPr>
          <a:xfrm>
            <a:off x="7094696" y="6629638"/>
            <a:ext cx="6972776" cy="51458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ts val="2000"/>
              </a:lnSpc>
              <a:buNone/>
            </a:pPr>
            <a:r>
              <a:rPr lang="en-US" sz="1250" dirty="0">
                <a:solidFill>
                  <a:srgbClr val="CFCBBF"/>
                </a:solidFill>
                <a:latin typeface="Raleway" pitchFamily="34" charset="0"/>
                <a:ea typeface="Raleway" pitchFamily="34" charset="-122"/>
                <a:cs typeface="Raleway" pitchFamily="34" charset="-120"/>
              </a:rPr>
              <a:t>PAN Card details are required for purchasing insurance policies, enabling accurate recordkeeping and claims processing.</a:t>
            </a:r>
            <a:endParaRPr lang="en-US" sz="12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2025-01-19T12:20:03Z</dcterms:created>
  <dcterms:modified xsi:type="dcterms:W3CDTF">2025-01-19T12:20:03Z</dcterms:modified>
</cp:coreProperties>
</file>