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8288000" cy="10287000"/>
  <p:notesSz cx="6858000" cy="9144000"/>
  <p:embeddedFontLst>
    <p:embeddedFont>
      <p:font typeface="Open Sans Extra Bold" charset="0"/>
      <p:regular r:id="rId11"/>
    </p:embeddedFont>
    <p:embeddedFont>
      <p:font typeface="Calibri" pitchFamily="34" charset="0"/>
      <p:regular r:id="rId12"/>
      <p:bold r:id="rId13"/>
      <p:italic r:id="rId14"/>
      <p:boldItalic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51" d="100"/>
          <a:sy n="51" d="100"/>
        </p:scale>
        <p:origin x="-456" y="1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123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9.3.2022</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solidFill>
                  <a:srgbClr val="FFFFFF"/>
                </a:solidFill>
                <a:latin typeface="Open Sauce SemiBold"/>
              </a:rPr>
              <a:t>Reasonable Suspicion Training for Supervisors</a:t>
            </a:r>
          </a:p>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t>
            </a:r>
            <a:r>
              <a:rPr lang="en-US" sz="1200" dirty="0" smtClean="0">
                <a:solidFill>
                  <a:srgbClr val="FFFFFF"/>
                </a:solidFill>
                <a:latin typeface="Open Sauce"/>
              </a:rPr>
              <a:t> Helping Managers Fight Workplace Substance</a:t>
            </a:r>
          </a:p>
          <a:p>
            <a:endParaRPr lang="en-US" dirty="0"/>
          </a:p>
        </p:txBody>
      </p:sp>
      <p:sp>
        <p:nvSpPr>
          <p:cNvPr id="4" name="Slide Number Placeholder 3"/>
          <p:cNvSpPr>
            <a:spLocks noGrp="1"/>
          </p:cNvSpPr>
          <p:nvPr>
            <p:ph type="sldNum" sz="quarter" idx="10"/>
          </p:nvPr>
        </p:nvSpPr>
        <p:spPr/>
        <p:txBody>
          <a:bodyPr/>
          <a:lstStyle/>
          <a:p>
            <a:fld id="{871B2431-D351-4C6E-A3CF-9DFAC0E3E050}" type="slidenum">
              <a:rPr lang="cs-CZ" smtClean="0"/>
              <a:t>1</a:t>
            </a:fld>
            <a:endParaRPr lang="cs-CZ"/>
          </a:p>
        </p:txBody>
      </p:sp>
    </p:spTree>
    <p:extLst>
      <p:ext uri="{BB962C8B-B14F-4D97-AF65-F5344CB8AC3E}">
        <p14:creationId xmlns:p14="http://schemas.microsoft.com/office/powerpoint/2010/main" val="1614017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9.3.2022</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sz="1200" b="0" i="0" u="none" strike="noStrike" kern="1200" baseline="0" dirty="0" smtClean="0">
                <a:solidFill>
                  <a:schemeClr val="tx1"/>
                </a:solidFill>
                <a:latin typeface="+mn-lt"/>
                <a:ea typeface="+mn-ea"/>
                <a:cs typeface="+mn-cs"/>
              </a:rPr>
              <a:t>Question: </a:t>
            </a:r>
          </a:p>
          <a:p>
            <a:r>
              <a:rPr lang="en-US" sz="1200" b="0" i="0" u="none" strike="noStrike" kern="1200" baseline="0" dirty="0" smtClean="0">
                <a:solidFill>
                  <a:schemeClr val="tx1"/>
                </a:solidFill>
                <a:latin typeface="+mn-lt"/>
                <a:ea typeface="+mn-ea"/>
                <a:cs typeface="+mn-cs"/>
              </a:rPr>
              <a:t>1. Documenting incidents that support a request for a reasonable suspicion drug test is important because organizational or legal challenges, if they arise, will require that you demonstrated a credible basis for requesting a test. True False </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3</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Answer: </a:t>
            </a:r>
          </a:p>
          <a:p>
            <a:r>
              <a:rPr lang="en-US" sz="1200" b="0" i="0" u="none" strike="noStrike" kern="1200" baseline="0" dirty="0" smtClean="0">
                <a:solidFill>
                  <a:schemeClr val="tx1"/>
                </a:solidFill>
                <a:latin typeface="+mn-lt"/>
                <a:ea typeface="+mn-ea"/>
                <a:cs typeface="+mn-cs"/>
              </a:rPr>
              <a:t>1: TRUE Reasonable suspicion testing for substance abuse in the workplace has been upheld by the courts, but it is still necessary to have appropriate documentation that supports the request for the test. Additionally, the employee will be strongly inclined to argue against the facts as the supervisor recalls them, if the supervisor does not have proper documentation. </a:t>
            </a:r>
          </a:p>
          <a:p>
            <a:r>
              <a:rPr lang="en-US" sz="1200" b="0" i="0" u="none" strike="noStrike" kern="1200" baseline="0" dirty="0" smtClean="0">
                <a:solidFill>
                  <a:schemeClr val="tx1"/>
                </a:solidFill>
                <a:latin typeface="+mn-lt"/>
                <a:ea typeface="+mn-ea"/>
                <a:cs typeface="+mn-cs"/>
              </a:rPr>
              <a:t>Study Guide: </a:t>
            </a:r>
          </a:p>
          <a:p>
            <a:r>
              <a:rPr lang="en-US" sz="1200" b="0" i="0" u="none" strike="noStrike" kern="1200" baseline="0" dirty="0" smtClean="0">
                <a:solidFill>
                  <a:schemeClr val="tx1"/>
                </a:solidFill>
                <a:latin typeface="+mn-lt"/>
                <a:ea typeface="+mn-ea"/>
                <a:cs typeface="+mn-cs"/>
              </a:rPr>
              <a:t>Documentation is crucial in demonstrating a credible basis for making a reasonable suspicion testing request. Reasonable suspicion testing for substance abuse in the workplace has been upheld by the courts; however, it is still necessary to have appropriate documentation that supports the request for the test. Additionally, if the supervisor does not have proper documentation, the employee will be strongly inclined to argue against the facts as the supervisor recalls them. Documenting incidents that support a request for a reasonable suspicion drug test is also important because organizational or legal challenges may arise and will require that you demonstrated a credible basis for requesting a test. </a:t>
            </a:r>
            <a:endParaRPr lang="en-US" dirty="0"/>
          </a:p>
        </p:txBody>
      </p:sp>
      <p:sp>
        <p:nvSpPr>
          <p:cNvPr id="4" name="Slide Number Placeholder 3"/>
          <p:cNvSpPr>
            <a:spLocks noGrp="1"/>
          </p:cNvSpPr>
          <p:nvPr>
            <p:ph type="sldNum" sz="quarter" idx="10"/>
          </p:nvPr>
        </p:nvSpPr>
        <p:spPr/>
        <p:txBody>
          <a:bodyPr/>
          <a:lstStyle/>
          <a:p>
            <a:fld id="{871B2431-D351-4C6E-A3CF-9DFAC0E3E050}" type="slidenum">
              <a:rPr lang="cs-CZ" smtClean="0"/>
              <a:t>4</a:t>
            </a:fld>
            <a:endParaRPr lang="cs-CZ"/>
          </a:p>
        </p:txBody>
      </p:sp>
    </p:spTree>
    <p:extLst>
      <p:ext uri="{BB962C8B-B14F-4D97-AF65-F5344CB8AC3E}">
        <p14:creationId xmlns:p14="http://schemas.microsoft.com/office/powerpoint/2010/main" val="18078682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 </a:t>
            </a:r>
          </a:p>
          <a:p>
            <a:r>
              <a:rPr lang="en-US" sz="1200" b="0" i="0" u="none" strike="noStrike" kern="1200" baseline="0" dirty="0" smtClean="0">
                <a:solidFill>
                  <a:schemeClr val="tx1"/>
                </a:solidFill>
                <a:latin typeface="+mn-lt"/>
                <a:ea typeface="+mn-ea"/>
                <a:cs typeface="+mn-cs"/>
              </a:rPr>
              <a:t>2. The following is an example of useful and correctly written documentation: "Tom S. arrived twenty minutes late to work today and was witnessed, by several employees, damaging another vehicle while trying to park his car. He was heard yelling obscenities from within car. When I met with him immediately after the incident, I could smell alcohol on his breath." True False </a:t>
            </a:r>
            <a:endParaRPr lang="en-US" dirty="0"/>
          </a:p>
        </p:txBody>
      </p:sp>
      <p:sp>
        <p:nvSpPr>
          <p:cNvPr id="4" name="Slide Number Placeholder 3"/>
          <p:cNvSpPr>
            <a:spLocks noGrp="1"/>
          </p:cNvSpPr>
          <p:nvPr>
            <p:ph type="sldNum" sz="quarter" idx="10"/>
          </p:nvPr>
        </p:nvSpPr>
        <p:spPr/>
        <p:txBody>
          <a:bodyPr/>
          <a:lstStyle/>
          <a:p>
            <a:fld id="{871B2431-D351-4C6E-A3CF-9DFAC0E3E050}" type="slidenum">
              <a:rPr lang="cs-CZ" smtClean="0"/>
              <a:t>5</a:t>
            </a:fld>
            <a:endParaRPr lang="cs-CZ"/>
          </a:p>
        </p:txBody>
      </p:sp>
    </p:spTree>
    <p:extLst>
      <p:ext uri="{BB962C8B-B14F-4D97-AF65-F5344CB8AC3E}">
        <p14:creationId xmlns:p14="http://schemas.microsoft.com/office/powerpoint/2010/main" val="25406269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Answer: </a:t>
            </a:r>
          </a:p>
          <a:p>
            <a:r>
              <a:rPr lang="en-US" sz="1200" b="0" i="0" u="none" strike="noStrike" kern="1200" baseline="0" dirty="0" smtClean="0">
                <a:solidFill>
                  <a:schemeClr val="tx1"/>
                </a:solidFill>
                <a:latin typeface="+mn-lt"/>
                <a:ea typeface="+mn-ea"/>
                <a:cs typeface="+mn-cs"/>
              </a:rPr>
              <a:t>2: TRUE This is an example of documentation that is specific and clear. There are no subjective or opinionated comments or conclusions about the employee's condition. It is written in a factual, unemotional way, with attention to that which can be sensed- in this case what can be seen, heard, and smelled. </a:t>
            </a:r>
          </a:p>
          <a:p>
            <a:r>
              <a:rPr lang="en-US" sz="1200" b="0" i="0" u="none" strike="noStrike" kern="1200" baseline="0" dirty="0" smtClean="0">
                <a:solidFill>
                  <a:schemeClr val="tx1"/>
                </a:solidFill>
                <a:latin typeface="+mn-lt"/>
                <a:ea typeface="+mn-ea"/>
                <a:cs typeface="+mn-cs"/>
              </a:rPr>
              <a:t>Study Guide: </a:t>
            </a:r>
          </a:p>
          <a:p>
            <a:r>
              <a:rPr lang="en-US" sz="1200" b="0" i="0" u="none" strike="noStrike" kern="1200" baseline="0" dirty="0" smtClean="0">
                <a:solidFill>
                  <a:schemeClr val="tx1"/>
                </a:solidFill>
                <a:latin typeface="+mn-lt"/>
                <a:ea typeface="+mn-ea"/>
                <a:cs typeface="+mn-cs"/>
              </a:rPr>
              <a:t>Written documentation must be factual, unemotional, and give attention to that which can be sensed, in other words, that which can be seen, heard, and smelled. Written documentation should not be subjective, contain opinionated comments, or reach conclusions about the employee’s condition. The following is an example of useful and correctly written documentation: “Tom S. arrived twenty minutes late to work today and was witnessed, by several employees, damaging another vehicle while trying to park his car. He was heard yelling obscenities from within car. When I met with him immediately after the incident, I could smell alcohol on his breath.” </a:t>
            </a:r>
            <a:endParaRPr lang="en-US" dirty="0"/>
          </a:p>
        </p:txBody>
      </p:sp>
      <p:sp>
        <p:nvSpPr>
          <p:cNvPr id="4" name="Slide Number Placeholder 3"/>
          <p:cNvSpPr>
            <a:spLocks noGrp="1"/>
          </p:cNvSpPr>
          <p:nvPr>
            <p:ph type="sldNum" sz="quarter" idx="10"/>
          </p:nvPr>
        </p:nvSpPr>
        <p:spPr/>
        <p:txBody>
          <a:bodyPr/>
          <a:lstStyle/>
          <a:p>
            <a:fld id="{871B2431-D351-4C6E-A3CF-9DFAC0E3E050}" type="slidenum">
              <a:rPr lang="cs-CZ" smtClean="0"/>
              <a:t>6</a:t>
            </a:fld>
            <a:endParaRPr lang="cs-CZ"/>
          </a:p>
        </p:txBody>
      </p:sp>
    </p:spTree>
    <p:extLst>
      <p:ext uri="{BB962C8B-B14F-4D97-AF65-F5344CB8AC3E}">
        <p14:creationId xmlns:p14="http://schemas.microsoft.com/office/powerpoint/2010/main" val="30323576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Question: </a:t>
            </a:r>
          </a:p>
          <a:p>
            <a:r>
              <a:rPr lang="en-US" sz="1200" b="0" i="0" u="none" strike="noStrike" kern="1200" baseline="0" dirty="0" smtClean="0">
                <a:solidFill>
                  <a:schemeClr val="tx1"/>
                </a:solidFill>
                <a:latin typeface="+mn-lt"/>
                <a:ea typeface="+mn-ea"/>
                <a:cs typeface="+mn-cs"/>
              </a:rPr>
              <a:t>3. The following is an example of inadequate documentation that would be inadmissible in a disciplinary proceeding, or for use to support a request that the employee submit to a reasonable suspicion drug test: "Tom Smith arrived at work late with reports by others of being drunk. He scraped a car in the parking lot and when confronted by me- after the incident- became defensive and immature like a </a:t>
            </a:r>
          </a:p>
          <a:p>
            <a:r>
              <a:rPr lang="en-US" sz="1200" b="0" i="0" u="none" strike="noStrike" kern="1200" baseline="0" dirty="0" smtClean="0">
                <a:solidFill>
                  <a:schemeClr val="tx1"/>
                </a:solidFill>
                <a:latin typeface="+mn-lt"/>
                <a:ea typeface="+mn-ea"/>
                <a:cs typeface="+mn-cs"/>
              </a:rPr>
              <a:t>person who had something to hide. He denied he was drunk but admitted he had been drinking before midnight." True False </a:t>
            </a:r>
            <a:endParaRPr lang="en-US" dirty="0"/>
          </a:p>
        </p:txBody>
      </p:sp>
      <p:sp>
        <p:nvSpPr>
          <p:cNvPr id="4" name="Slide Number Placeholder 3"/>
          <p:cNvSpPr>
            <a:spLocks noGrp="1"/>
          </p:cNvSpPr>
          <p:nvPr>
            <p:ph type="sldNum" sz="quarter" idx="10"/>
          </p:nvPr>
        </p:nvSpPr>
        <p:spPr/>
        <p:txBody>
          <a:bodyPr/>
          <a:lstStyle/>
          <a:p>
            <a:fld id="{871B2431-D351-4C6E-A3CF-9DFAC0E3E050}" type="slidenum">
              <a:rPr lang="cs-CZ" smtClean="0"/>
              <a:t>7</a:t>
            </a:fld>
            <a:endParaRPr lang="cs-CZ"/>
          </a:p>
        </p:txBody>
      </p:sp>
    </p:spTree>
    <p:extLst>
      <p:ext uri="{BB962C8B-B14F-4D97-AF65-F5344CB8AC3E}">
        <p14:creationId xmlns:p14="http://schemas.microsoft.com/office/powerpoint/2010/main" val="8966519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90763" y="512763"/>
            <a:ext cx="4562475" cy="2566987"/>
          </a:xfrm>
        </p:spPr>
      </p:sp>
      <p:sp>
        <p:nvSpPr>
          <p:cNvPr id="3" name="Notes Placeholder 2"/>
          <p:cNvSpPr>
            <a:spLocks noGrp="1"/>
          </p:cNvSpPr>
          <p:nvPr>
            <p:ph type="body" idx="1"/>
          </p:nvPr>
        </p:nvSpPr>
        <p:spPr/>
        <p:txBody>
          <a:bodyPr/>
          <a:lstStyle/>
          <a:p>
            <a:r>
              <a:rPr lang="en-US" sz="1200" b="0" i="0" u="none" strike="noStrike" kern="1200" baseline="0" dirty="0" smtClean="0">
                <a:solidFill>
                  <a:schemeClr val="tx1"/>
                </a:solidFill>
                <a:latin typeface="+mn-lt"/>
                <a:ea typeface="+mn-ea"/>
                <a:cs typeface="+mn-cs"/>
              </a:rPr>
              <a:t>Answer: </a:t>
            </a:r>
          </a:p>
          <a:p>
            <a:r>
              <a:rPr lang="en-US" sz="1200" b="0" i="0" u="none" strike="noStrike" kern="1200" baseline="0" dirty="0" smtClean="0">
                <a:solidFill>
                  <a:schemeClr val="tx1"/>
                </a:solidFill>
                <a:latin typeface="+mn-lt"/>
                <a:ea typeface="+mn-ea"/>
                <a:cs typeface="+mn-cs"/>
              </a:rPr>
              <a:t>3: TRUE This documentation lacks specific details and instead appears to be conjecture; it would be difficult to defend. It would not support a disciplinary action or a reasonable suspicion drug test. </a:t>
            </a:r>
          </a:p>
          <a:p>
            <a:r>
              <a:rPr lang="en-US" sz="1200" b="0" i="0" u="none" strike="noStrike" kern="1200" baseline="0" dirty="0" smtClean="0">
                <a:solidFill>
                  <a:schemeClr val="tx1"/>
                </a:solidFill>
                <a:latin typeface="+mn-lt"/>
                <a:ea typeface="+mn-ea"/>
                <a:cs typeface="+mn-cs"/>
              </a:rPr>
              <a:t>Study Guide: </a:t>
            </a:r>
          </a:p>
          <a:p>
            <a:r>
              <a:rPr lang="en-US" sz="1200" b="0" i="0" u="none" strike="noStrike" kern="1200" baseline="0" dirty="0" smtClean="0">
                <a:solidFill>
                  <a:schemeClr val="tx1"/>
                </a:solidFill>
                <a:latin typeface="+mn-lt"/>
                <a:ea typeface="+mn-ea"/>
                <a:cs typeface="+mn-cs"/>
              </a:rPr>
              <a:t>Inadequate documentation would be inadmissible in a disciplinary proceeding and would not be used to support a request that the employee submit to a reasonable suspicion drug test. Written documentation must be factual, unemotional, and give attention to that which can be sensed, in other words, that which can be seen, heard, and smelled. Written documentation should not be subjective, contain opinionated comments, or reach conclusions about the employee’s condition. Insufficient documentation lacks specific details and instead appears to be speculation. It would be difficult to defend. It would not support a disciplinary action or a reasonable suspicion drug test. The following </a:t>
            </a:r>
          </a:p>
          <a:p>
            <a:r>
              <a:rPr lang="en-US" sz="1200" b="0" i="0" u="none" strike="noStrike" kern="1200" baseline="0" dirty="0" smtClean="0">
                <a:solidFill>
                  <a:schemeClr val="tx1"/>
                </a:solidFill>
                <a:latin typeface="+mn-lt"/>
                <a:ea typeface="+mn-ea"/>
                <a:cs typeface="+mn-cs"/>
              </a:rPr>
              <a:t>is an example of incorrectly written documentation and would not be useful: “Tom Smith arrived at work late with reports by others of being drunk. He scraped a car in the parking lot and when confronted by me, after the incident, became defensive and immature like a person who had something to hide. </a:t>
            </a:r>
            <a:r>
              <a:rPr lang="en-US" sz="1200" b="0" i="0" u="none" strike="noStrike" kern="1200" baseline="0" smtClean="0">
                <a:solidFill>
                  <a:schemeClr val="tx1"/>
                </a:solidFill>
                <a:latin typeface="+mn-lt"/>
                <a:ea typeface="+mn-ea"/>
                <a:cs typeface="+mn-cs"/>
              </a:rPr>
              <a:t>He denied he was drunk but admitted he had been drinking before midnight.” </a:t>
            </a:r>
            <a:endParaRPr lang="en-US"/>
          </a:p>
        </p:txBody>
      </p:sp>
      <p:sp>
        <p:nvSpPr>
          <p:cNvPr id="4" name="Slide Number Placeholder 3"/>
          <p:cNvSpPr>
            <a:spLocks noGrp="1"/>
          </p:cNvSpPr>
          <p:nvPr>
            <p:ph type="sldNum" sz="quarter" idx="10"/>
          </p:nvPr>
        </p:nvSpPr>
        <p:spPr/>
        <p:txBody>
          <a:bodyPr/>
          <a:lstStyle/>
          <a:p>
            <a:fld id="{871B2431-D351-4C6E-A3CF-9DFAC0E3E050}" type="slidenum">
              <a:rPr lang="cs-CZ" smtClean="0"/>
              <a:t>8</a:t>
            </a:fld>
            <a:endParaRPr lang="cs-CZ"/>
          </a:p>
        </p:txBody>
      </p:sp>
    </p:spTree>
    <p:extLst>
      <p:ext uri="{BB962C8B-B14F-4D97-AF65-F5344CB8AC3E}">
        <p14:creationId xmlns:p14="http://schemas.microsoft.com/office/powerpoint/2010/main" val="23620463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09/3/2022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09/3/2022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09/3/2022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09/3/2022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09/3/2022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09/3/2022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09/3/2022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09/3/2022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09/3/2022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3.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5.svg"/><Relationship Id="rId5" Type="http://schemas.openxmlformats.org/officeDocument/2006/relationships/image" Target="../media/image10.png"/><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8.sv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6.sv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srcRect t="1650" b="1650"/>
          <a:stretch>
            <a:fillRect/>
          </a:stretch>
        </p:blipFill>
        <p:spPr>
          <a:xfrm>
            <a:off x="0" y="0"/>
            <a:ext cx="18288000" cy="10287000"/>
          </a:xfrm>
          <a:prstGeom prst="rect">
            <a:avLst/>
          </a:prstGeom>
        </p:spPr>
      </p:pic>
      <p:grpSp>
        <p:nvGrpSpPr>
          <p:cNvPr id="3" name="Group 3"/>
          <p:cNvGrpSpPr/>
          <p:nvPr/>
        </p:nvGrpSpPr>
        <p:grpSpPr>
          <a:xfrm>
            <a:off x="0" y="6694308"/>
            <a:ext cx="18288000" cy="3592692"/>
            <a:chOff x="0" y="0"/>
            <a:chExt cx="6186311" cy="1215306"/>
          </a:xfrm>
        </p:grpSpPr>
        <p:sp>
          <p:nvSpPr>
            <p:cNvPr id="4" name="Freeform 4"/>
            <p:cNvSpPr/>
            <p:nvPr/>
          </p:nvSpPr>
          <p:spPr>
            <a:xfrm>
              <a:off x="0" y="0"/>
              <a:ext cx="6186311" cy="1215306"/>
            </a:xfrm>
            <a:custGeom>
              <a:avLst/>
              <a:gdLst/>
              <a:ahLst/>
              <a:cxnLst/>
              <a:rect l="l" t="t" r="r" b="b"/>
              <a:pathLst>
                <a:path w="6186311" h="1215306">
                  <a:moveTo>
                    <a:pt x="0" y="0"/>
                  </a:moveTo>
                  <a:lnTo>
                    <a:pt x="6186311" y="0"/>
                  </a:lnTo>
                  <a:lnTo>
                    <a:pt x="6186311" y="1215306"/>
                  </a:lnTo>
                  <a:lnTo>
                    <a:pt x="0" y="1215306"/>
                  </a:lnTo>
                  <a:close/>
                </a:path>
              </a:pathLst>
            </a:custGeom>
            <a:solidFill>
              <a:srgbClr val="2E266D"/>
            </a:solidFill>
          </p:spPr>
        </p:sp>
      </p:grpSp>
      <p:pic>
        <p:nvPicPr>
          <p:cNvPr id="5" name="Picture 5"/>
          <p:cNvPicPr>
            <a:picLocks noChangeAspect="1"/>
          </p:cNvPicPr>
          <p:nvPr/>
        </p:nvPicPr>
        <p:blipFill>
          <a:blip r:embed="rId4">
            <a:alphaModFix amt="43000"/>
            <a:extLst>
              <a:ext uri="{28A0092B-C50C-407E-A947-70E740481C1C}">
                <a14:useLocalDpi xmlns:a14="http://schemas.microsoft.com/office/drawing/2010/main" val="0"/>
              </a:ext>
              <a:ext uri="{96DAC541-7B7A-43D3-8B79-37D633B846F1}">
                <asvg:svgBlip xmlns="" xmlns:asvg="http://schemas.microsoft.com/office/drawing/2016/SVG/main" r:embed="rId5"/>
              </a:ext>
            </a:extLst>
          </a:blip>
          <a:srcRect t="133" r="133"/>
          <a:stretch>
            <a:fillRect/>
          </a:stretch>
        </p:blipFill>
        <p:spPr>
          <a:xfrm>
            <a:off x="-282422" y="9258300"/>
            <a:ext cx="18288000" cy="4111700"/>
          </a:xfrm>
          <a:prstGeom prst="rect">
            <a:avLst/>
          </a:prstGeom>
        </p:spPr>
      </p:pic>
      <p:grpSp>
        <p:nvGrpSpPr>
          <p:cNvPr id="6" name="Group 6"/>
          <p:cNvGrpSpPr>
            <a:grpSpLocks noChangeAspect="1"/>
          </p:cNvGrpSpPr>
          <p:nvPr/>
        </p:nvGrpSpPr>
        <p:grpSpPr>
          <a:xfrm>
            <a:off x="14763050" y="6694308"/>
            <a:ext cx="3242528" cy="3242515"/>
            <a:chOff x="0" y="0"/>
            <a:chExt cx="6350000" cy="6349975"/>
          </a:xfrm>
        </p:grpSpPr>
        <p:sp>
          <p:nvSpPr>
            <p:cNvPr id="7" name="Freeform 7"/>
            <p:cNvSpPr/>
            <p:nvPr/>
          </p:nvSpPr>
          <p:spPr>
            <a:xfrm>
              <a:off x="0" y="0"/>
              <a:ext cx="6350000" cy="6349974"/>
            </a:xfrm>
            <a:custGeom>
              <a:avLst/>
              <a:gdLst/>
              <a:ahLst/>
              <a:cxnLst/>
              <a:rect l="l" t="t" r="r" b="b"/>
              <a:pathLst>
                <a:path w="6350000" h="6349974">
                  <a:moveTo>
                    <a:pt x="6350000" y="3175025"/>
                  </a:moveTo>
                  <a:cubicBezTo>
                    <a:pt x="6350000" y="4928451"/>
                    <a:pt x="4928476" y="6349974"/>
                    <a:pt x="3175000" y="6349974"/>
                  </a:cubicBezTo>
                  <a:cubicBezTo>
                    <a:pt x="1421498" y="6349974"/>
                    <a:pt x="0" y="4928451"/>
                    <a:pt x="0" y="3175025"/>
                  </a:cubicBezTo>
                  <a:cubicBezTo>
                    <a:pt x="0" y="1421511"/>
                    <a:pt x="1421498" y="0"/>
                    <a:pt x="3175000" y="0"/>
                  </a:cubicBezTo>
                  <a:cubicBezTo>
                    <a:pt x="4928501" y="0"/>
                    <a:pt x="6350000" y="1421511"/>
                    <a:pt x="6350000" y="3175025"/>
                  </a:cubicBezTo>
                  <a:close/>
                </a:path>
              </a:pathLst>
            </a:custGeom>
            <a:blipFill>
              <a:blip r:embed="rId6"/>
              <a:stretch>
                <a:fillRect l="-2850" r="-2850"/>
              </a:stretch>
            </a:blipFill>
          </p:spPr>
        </p:sp>
      </p:grpSp>
      <p:sp>
        <p:nvSpPr>
          <p:cNvPr id="8" name="TextBox 8"/>
          <p:cNvSpPr txBox="1"/>
          <p:nvPr/>
        </p:nvSpPr>
        <p:spPr>
          <a:xfrm>
            <a:off x="392689" y="6653699"/>
            <a:ext cx="13188623" cy="2390775"/>
          </a:xfrm>
          <a:prstGeom prst="rect">
            <a:avLst/>
          </a:prstGeom>
        </p:spPr>
        <p:txBody>
          <a:bodyPr lIns="0" tIns="0" rIns="0" bIns="0" rtlCol="0" anchor="t">
            <a:spAutoFit/>
          </a:bodyPr>
          <a:lstStyle/>
          <a:p>
            <a:pPr>
              <a:lnSpc>
                <a:spcPts val="9480"/>
              </a:lnSpc>
            </a:pPr>
            <a:r>
              <a:rPr lang="en-US" sz="7900" dirty="0" smtClean="0">
                <a:solidFill>
                  <a:srgbClr val="FFFFFF"/>
                </a:solidFill>
                <a:latin typeface="Open Sauce SemiBold"/>
              </a:rPr>
              <a:t>Reasonable </a:t>
            </a:r>
            <a:r>
              <a:rPr lang="en-US" sz="7900" dirty="0">
                <a:solidFill>
                  <a:srgbClr val="FFFFFF"/>
                </a:solidFill>
                <a:latin typeface="Open Sauce SemiBold"/>
              </a:rPr>
              <a:t>Suspicion Training for Supervisors</a:t>
            </a:r>
          </a:p>
        </p:txBody>
      </p:sp>
      <p:sp>
        <p:nvSpPr>
          <p:cNvPr id="9" name="TextBox 9"/>
          <p:cNvSpPr txBox="1"/>
          <p:nvPr/>
        </p:nvSpPr>
        <p:spPr>
          <a:xfrm>
            <a:off x="392689" y="9156669"/>
            <a:ext cx="13188623" cy="1180465"/>
          </a:xfrm>
          <a:prstGeom prst="rect">
            <a:avLst/>
          </a:prstGeom>
        </p:spPr>
        <p:txBody>
          <a:bodyPr lIns="0" tIns="0" rIns="0" bIns="0" rtlCol="0" anchor="t">
            <a:spAutoFit/>
          </a:bodyPr>
          <a:lstStyle/>
          <a:p>
            <a:pPr>
              <a:lnSpc>
                <a:spcPts val="4759"/>
              </a:lnSpc>
            </a:pPr>
            <a:r>
              <a:rPr lang="en-US" sz="3399" dirty="0">
                <a:solidFill>
                  <a:srgbClr val="FFFFFF"/>
                </a:solidFill>
                <a:latin typeface="Open Sauce"/>
              </a:rPr>
              <a:t>Helping Managers Fight Workplace Substance</a:t>
            </a:r>
          </a:p>
          <a:p>
            <a:pPr>
              <a:lnSpc>
                <a:spcPts val="4759"/>
              </a:lnSpc>
            </a:pPr>
            <a:endParaRPr lang="en-US" sz="3399" dirty="0">
              <a:solidFill>
                <a:srgbClr val="FFFFFF"/>
              </a:solidFill>
              <a:latin typeface="Open Sauce"/>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9999"/>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flipV="1">
            <a:off x="-7336559" y="-988090"/>
            <a:ext cx="17601622" cy="3957381"/>
          </a:xfrm>
          <a:prstGeom prst="rect">
            <a:avLst/>
          </a:prstGeom>
        </p:spPr>
      </p:pic>
      <p:pic>
        <p:nvPicPr>
          <p:cNvPr id="3" name="Picture 3"/>
          <p:cNvPicPr>
            <a:picLocks noChangeAspect="1"/>
          </p:cNvPicPr>
          <p:nvPr/>
        </p:nvPicPr>
        <p:blipFill>
          <a:blip r:embed="rId5"/>
          <a:srcRect/>
          <a:stretch>
            <a:fillRect/>
          </a:stretch>
        </p:blipFill>
        <p:spPr>
          <a:xfrm>
            <a:off x="10265062" y="1225589"/>
            <a:ext cx="8022938" cy="7585890"/>
          </a:xfrm>
          <a:prstGeom prst="rect">
            <a:avLst/>
          </a:prstGeom>
        </p:spPr>
      </p:pic>
      <p:sp>
        <p:nvSpPr>
          <p:cNvPr id="4" name="TextBox 4"/>
          <p:cNvSpPr txBox="1"/>
          <p:nvPr/>
        </p:nvSpPr>
        <p:spPr>
          <a:xfrm>
            <a:off x="1028700" y="2778833"/>
            <a:ext cx="8570452" cy="971550"/>
          </a:xfrm>
          <a:prstGeom prst="rect">
            <a:avLst/>
          </a:prstGeom>
        </p:spPr>
        <p:txBody>
          <a:bodyPr lIns="0" tIns="0" rIns="0" bIns="0" rtlCol="0" anchor="t">
            <a:spAutoFit/>
          </a:bodyPr>
          <a:lstStyle/>
          <a:p>
            <a:pPr>
              <a:lnSpc>
                <a:spcPts val="7680"/>
              </a:lnSpc>
            </a:pPr>
            <a:endParaRPr/>
          </a:p>
        </p:txBody>
      </p:sp>
      <p:grpSp>
        <p:nvGrpSpPr>
          <p:cNvPr id="5" name="Group 5"/>
          <p:cNvGrpSpPr/>
          <p:nvPr/>
        </p:nvGrpSpPr>
        <p:grpSpPr>
          <a:xfrm>
            <a:off x="1028700" y="487268"/>
            <a:ext cx="8570452" cy="9062533"/>
            <a:chOff x="0" y="0"/>
            <a:chExt cx="11427270" cy="12083377"/>
          </a:xfrm>
        </p:grpSpPr>
        <p:sp>
          <p:nvSpPr>
            <p:cNvPr id="6" name="TextBox 6"/>
            <p:cNvSpPr txBox="1"/>
            <p:nvPr/>
          </p:nvSpPr>
          <p:spPr>
            <a:xfrm>
              <a:off x="0" y="3938232"/>
              <a:ext cx="11427270" cy="8145146"/>
            </a:xfrm>
            <a:prstGeom prst="rect">
              <a:avLst/>
            </a:prstGeom>
          </p:spPr>
          <p:txBody>
            <a:bodyPr lIns="0" tIns="0" rIns="0" bIns="0" rtlCol="0" anchor="t">
              <a:spAutoFit/>
            </a:bodyPr>
            <a:lstStyle/>
            <a:p>
              <a:pPr>
                <a:lnSpc>
                  <a:spcPts val="6149"/>
                </a:lnSpc>
              </a:pPr>
              <a:r>
                <a:rPr lang="en-US" sz="4099">
                  <a:solidFill>
                    <a:srgbClr val="004AAD"/>
                  </a:solidFill>
                  <a:latin typeface="Open Sauce"/>
                </a:rPr>
                <a:t>Documenting incidents that support a request for a reasonable suspicion drug test is important because organizational or legal challenges, if they arise, will require that you demonstrated a credible basis for requesting a test.</a:t>
              </a:r>
            </a:p>
          </p:txBody>
        </p:sp>
        <p:sp>
          <p:nvSpPr>
            <p:cNvPr id="7" name="TextBox 7"/>
            <p:cNvSpPr txBox="1"/>
            <p:nvPr/>
          </p:nvSpPr>
          <p:spPr>
            <a:xfrm>
              <a:off x="0" y="0"/>
              <a:ext cx="9730890" cy="1295400"/>
            </a:xfrm>
            <a:prstGeom prst="rect">
              <a:avLst/>
            </a:prstGeom>
          </p:spPr>
          <p:txBody>
            <a:bodyPr lIns="0" tIns="0" rIns="0" bIns="0" rtlCol="0" anchor="t">
              <a:spAutoFit/>
            </a:bodyPr>
            <a:lstStyle/>
            <a:p>
              <a:pPr>
                <a:lnSpc>
                  <a:spcPts val="7680"/>
                </a:lnSpc>
              </a:pPr>
              <a:r>
                <a:rPr lang="en-US" sz="6400">
                  <a:solidFill>
                    <a:srgbClr val="373737"/>
                  </a:solidFill>
                  <a:latin typeface="Open Sauce Bold"/>
                </a:rPr>
                <a:t>Question</a:t>
              </a:r>
            </a:p>
          </p:txBody>
        </p:sp>
        <p:sp>
          <p:nvSpPr>
            <p:cNvPr id="8" name="TextBox 8"/>
            <p:cNvSpPr txBox="1"/>
            <p:nvPr/>
          </p:nvSpPr>
          <p:spPr>
            <a:xfrm>
              <a:off x="0" y="1497216"/>
              <a:ext cx="9730890" cy="836295"/>
            </a:xfrm>
            <a:prstGeom prst="rect">
              <a:avLst/>
            </a:prstGeom>
          </p:spPr>
          <p:txBody>
            <a:bodyPr lIns="0" tIns="0" rIns="0" bIns="0" rtlCol="0" anchor="t">
              <a:spAutoFit/>
            </a:bodyPr>
            <a:lstStyle/>
            <a:p>
              <a:pPr>
                <a:lnSpc>
                  <a:spcPts val="5400"/>
                </a:lnSpc>
              </a:pPr>
              <a:endParaRPr/>
            </a:p>
          </p:txBody>
        </p:sp>
        <p:sp>
          <p:nvSpPr>
            <p:cNvPr id="9" name="TextBox 9"/>
            <p:cNvSpPr txBox="1"/>
            <p:nvPr/>
          </p:nvSpPr>
          <p:spPr>
            <a:xfrm>
              <a:off x="0" y="1861197"/>
              <a:ext cx="9730890" cy="1194223"/>
            </a:xfrm>
            <a:prstGeom prst="rect">
              <a:avLst/>
            </a:prstGeom>
          </p:spPr>
          <p:txBody>
            <a:bodyPr lIns="0" tIns="0" rIns="0" bIns="0" rtlCol="0" anchor="t">
              <a:spAutoFit/>
            </a:bodyPr>
            <a:lstStyle/>
            <a:p>
              <a:pPr>
                <a:lnSpc>
                  <a:spcPts val="7280"/>
                </a:lnSpc>
              </a:pPr>
              <a:r>
                <a:rPr lang="en-US" sz="5600">
                  <a:solidFill>
                    <a:srgbClr val="004AAD"/>
                  </a:solidFill>
                  <a:latin typeface="Open Sauce Bold"/>
                </a:rPr>
                <a:t>01</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12256F"/>
        </a:solidFill>
        <a:effectLst/>
      </p:bgPr>
    </p:bg>
    <p:spTree>
      <p:nvGrpSpPr>
        <p:cNvPr id="1" name=""/>
        <p:cNvGrpSpPr/>
        <p:nvPr/>
      </p:nvGrpSpPr>
      <p:grpSpPr>
        <a:xfrm>
          <a:off x="0" y="0"/>
          <a:ext cx="0" cy="0"/>
          <a:chOff x="0" y="0"/>
          <a:chExt cx="0" cy="0"/>
        </a:xfrm>
      </p:grpSpPr>
      <p:grpSp>
        <p:nvGrpSpPr>
          <p:cNvPr id="2" name="Group 2"/>
          <p:cNvGrpSpPr/>
          <p:nvPr/>
        </p:nvGrpSpPr>
        <p:grpSpPr>
          <a:xfrm>
            <a:off x="0" y="-2085395"/>
            <a:ext cx="12587660" cy="14554200"/>
            <a:chOff x="0" y="0"/>
            <a:chExt cx="4258048" cy="4923273"/>
          </a:xfrm>
        </p:grpSpPr>
        <p:sp>
          <p:nvSpPr>
            <p:cNvPr id="3" name="Freeform 3"/>
            <p:cNvSpPr/>
            <p:nvPr/>
          </p:nvSpPr>
          <p:spPr>
            <a:xfrm>
              <a:off x="0" y="0"/>
              <a:ext cx="4258048" cy="4923272"/>
            </a:xfrm>
            <a:custGeom>
              <a:avLst/>
              <a:gdLst/>
              <a:ahLst/>
              <a:cxnLst/>
              <a:rect l="l" t="t" r="r" b="b"/>
              <a:pathLst>
                <a:path w="4258048" h="4923272">
                  <a:moveTo>
                    <a:pt x="0" y="0"/>
                  </a:moveTo>
                  <a:lnTo>
                    <a:pt x="4258048" y="0"/>
                  </a:lnTo>
                  <a:lnTo>
                    <a:pt x="4258048" y="4923272"/>
                  </a:lnTo>
                  <a:lnTo>
                    <a:pt x="0" y="4923272"/>
                  </a:lnTo>
                  <a:close/>
                </a:path>
              </a:pathLst>
            </a:custGeom>
            <a:solidFill>
              <a:srgbClr val="FFFFFF"/>
            </a:solidFill>
          </p:spPr>
        </p:sp>
      </p:grpSp>
      <p:pic>
        <p:nvPicPr>
          <p:cNvPr id="4" name="Picture 4"/>
          <p:cNvPicPr>
            <a:picLocks noChangeAspect="1"/>
          </p:cNvPicPr>
          <p:nvPr/>
        </p:nvPicPr>
        <p:blipFill>
          <a:blip r:embed="rId3">
            <a:alphaModFix amt="9999"/>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t="133" r="133"/>
          <a:stretch>
            <a:fillRect/>
          </a:stretch>
        </p:blipFill>
        <p:spPr>
          <a:xfrm>
            <a:off x="-8457622" y="7540350"/>
            <a:ext cx="17601622" cy="3957381"/>
          </a:xfrm>
          <a:prstGeom prst="rect">
            <a:avLst/>
          </a:prstGeom>
        </p:spPr>
      </p:pic>
      <p:pic>
        <p:nvPicPr>
          <p:cNvPr id="5" name="Picture 5"/>
          <p:cNvPicPr>
            <a:picLocks noChangeAspect="1"/>
          </p:cNvPicPr>
          <p:nvPr/>
        </p:nvPicPr>
        <p:blipFill>
          <a:blip r:embed="rId5">
            <a:alphaModFix amt="43000"/>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t="133" r="133"/>
          <a:stretch>
            <a:fillRect/>
          </a:stretch>
        </p:blipFill>
        <p:spPr>
          <a:xfrm flipV="1">
            <a:off x="9144000" y="-1647245"/>
            <a:ext cx="17601622" cy="3957381"/>
          </a:xfrm>
          <a:prstGeom prst="rect">
            <a:avLst/>
          </a:prstGeom>
        </p:spPr>
      </p:pic>
      <p:pic>
        <p:nvPicPr>
          <p:cNvPr id="6" name="Picture 6"/>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rcRect/>
          <a:stretch>
            <a:fillRect/>
          </a:stretch>
        </p:blipFill>
        <p:spPr>
          <a:xfrm>
            <a:off x="13286887" y="721433"/>
            <a:ext cx="4347643" cy="4114800"/>
          </a:xfrm>
          <a:prstGeom prst="rect">
            <a:avLst/>
          </a:prstGeom>
        </p:spPr>
      </p:pic>
      <p:grpSp>
        <p:nvGrpSpPr>
          <p:cNvPr id="7" name="Group 7"/>
          <p:cNvGrpSpPr/>
          <p:nvPr/>
        </p:nvGrpSpPr>
        <p:grpSpPr>
          <a:xfrm>
            <a:off x="1028700" y="560002"/>
            <a:ext cx="11232575" cy="9305431"/>
            <a:chOff x="0" y="0"/>
            <a:chExt cx="14976767" cy="12407241"/>
          </a:xfrm>
        </p:grpSpPr>
        <p:sp>
          <p:nvSpPr>
            <p:cNvPr id="8" name="TextBox 8"/>
            <p:cNvSpPr txBox="1"/>
            <p:nvPr/>
          </p:nvSpPr>
          <p:spPr>
            <a:xfrm>
              <a:off x="0" y="1548741"/>
              <a:ext cx="14976767" cy="10858500"/>
            </a:xfrm>
            <a:prstGeom prst="rect">
              <a:avLst/>
            </a:prstGeom>
          </p:spPr>
          <p:txBody>
            <a:bodyPr lIns="0" tIns="0" rIns="0" bIns="0" rtlCol="0" anchor="t">
              <a:spAutoFit/>
            </a:bodyPr>
            <a:lstStyle/>
            <a:p>
              <a:pPr>
                <a:lnSpc>
                  <a:spcPts val="5850"/>
                </a:lnSpc>
              </a:pPr>
              <a:r>
                <a:rPr lang="en-US" sz="4500" dirty="0">
                  <a:solidFill>
                    <a:srgbClr val="004AAD"/>
                  </a:solidFill>
                  <a:latin typeface="Open Sauce"/>
                </a:rPr>
                <a:t>Reasonable suspicion testing for substance abuse in the workplace has been upheld by the courts, but it is still necessary to have appropriate documentation that supports the request for the test. Additionally, the employee will be strongly inclined to argue against the facts as the supervisor recalls them, if the supervisor does not have proper documentation.</a:t>
              </a:r>
            </a:p>
          </p:txBody>
        </p:sp>
        <p:sp>
          <p:nvSpPr>
            <p:cNvPr id="9" name="TextBox 9"/>
            <p:cNvSpPr txBox="1"/>
            <p:nvPr/>
          </p:nvSpPr>
          <p:spPr>
            <a:xfrm>
              <a:off x="0" y="0"/>
              <a:ext cx="9730890" cy="1295400"/>
            </a:xfrm>
            <a:prstGeom prst="rect">
              <a:avLst/>
            </a:prstGeom>
          </p:spPr>
          <p:txBody>
            <a:bodyPr lIns="0" tIns="0" rIns="0" bIns="0" rtlCol="0" anchor="t">
              <a:spAutoFit/>
            </a:bodyPr>
            <a:lstStyle/>
            <a:p>
              <a:pPr>
                <a:lnSpc>
                  <a:spcPts val="7680"/>
                </a:lnSpc>
              </a:pPr>
              <a:r>
                <a:rPr lang="en-US" sz="6400">
                  <a:solidFill>
                    <a:srgbClr val="373737"/>
                  </a:solidFill>
                  <a:latin typeface="Open Sauce Bold"/>
                </a:rPr>
                <a:t>Answer</a:t>
              </a:r>
            </a:p>
          </p:txBody>
        </p:sp>
        <p:sp>
          <p:nvSpPr>
            <p:cNvPr id="10" name="TextBox 10"/>
            <p:cNvSpPr txBox="1"/>
            <p:nvPr/>
          </p:nvSpPr>
          <p:spPr>
            <a:xfrm>
              <a:off x="0" y="1497216"/>
              <a:ext cx="9730890" cy="836295"/>
            </a:xfrm>
            <a:prstGeom prst="rect">
              <a:avLst/>
            </a:prstGeom>
          </p:spPr>
          <p:txBody>
            <a:bodyPr lIns="0" tIns="0" rIns="0" bIns="0" rtlCol="0" anchor="t">
              <a:spAutoFit/>
            </a:bodyPr>
            <a:lstStyle/>
            <a:p>
              <a:pPr>
                <a:lnSpc>
                  <a:spcPts val="5400"/>
                </a:lnSpc>
              </a:pPr>
              <a:endParaRPr/>
            </a:p>
          </p:txBody>
        </p:sp>
      </p:grpSp>
      <p:sp>
        <p:nvSpPr>
          <p:cNvPr id="11" name="TextBox 11"/>
          <p:cNvSpPr txBox="1"/>
          <p:nvPr/>
        </p:nvSpPr>
        <p:spPr>
          <a:xfrm>
            <a:off x="14118726" y="5248983"/>
            <a:ext cx="2683966" cy="1533525"/>
          </a:xfrm>
          <a:prstGeom prst="rect">
            <a:avLst/>
          </a:prstGeom>
        </p:spPr>
        <p:txBody>
          <a:bodyPr lIns="0" tIns="0" rIns="0" bIns="0" rtlCol="0" anchor="t">
            <a:spAutoFit/>
          </a:bodyPr>
          <a:lstStyle/>
          <a:p>
            <a:pPr algn="ctr">
              <a:lnSpc>
                <a:spcPts val="12599"/>
              </a:lnSpc>
            </a:pPr>
            <a:r>
              <a:rPr lang="en-US" sz="9000">
                <a:solidFill>
                  <a:srgbClr val="FFFFFF"/>
                </a:solidFill>
                <a:latin typeface="Open Sans Extra Bold"/>
              </a:rPr>
              <a:t>True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9999"/>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flipV="1">
            <a:off x="8115300" y="-988090"/>
            <a:ext cx="18288000" cy="4111700"/>
          </a:xfrm>
          <a:prstGeom prst="rect">
            <a:avLst/>
          </a:prstGeom>
        </p:spPr>
      </p:pic>
      <p:sp>
        <p:nvSpPr>
          <p:cNvPr id="3" name="AutoShape 3"/>
          <p:cNvSpPr/>
          <p:nvPr/>
        </p:nvSpPr>
        <p:spPr>
          <a:xfrm>
            <a:off x="0" y="0"/>
            <a:ext cx="8115301" cy="10896600"/>
          </a:xfrm>
          <a:prstGeom prst="rect">
            <a:avLst/>
          </a:prstGeom>
          <a:solidFill>
            <a:srgbClr val="2E266D"/>
          </a:solidFill>
        </p:spPr>
      </p:sp>
      <p:pic>
        <p:nvPicPr>
          <p:cNvPr id="4" name="Picture 4"/>
          <p:cNvPicPr>
            <a:picLocks noChangeAspect="1"/>
          </p:cNvPicPr>
          <p:nvPr/>
        </p:nvPicPr>
        <p:blipFill>
          <a:blip r:embed="rId5"/>
          <a:srcRect/>
          <a:stretch>
            <a:fillRect/>
          </a:stretch>
        </p:blipFill>
        <p:spPr>
          <a:xfrm>
            <a:off x="0" y="2190156"/>
            <a:ext cx="7875585" cy="5906689"/>
          </a:xfrm>
          <a:prstGeom prst="rect">
            <a:avLst/>
          </a:prstGeom>
        </p:spPr>
      </p:pic>
      <p:sp>
        <p:nvSpPr>
          <p:cNvPr id="5" name="TextBox 5"/>
          <p:cNvSpPr txBox="1"/>
          <p:nvPr/>
        </p:nvSpPr>
        <p:spPr>
          <a:xfrm>
            <a:off x="8580561" y="3028359"/>
            <a:ext cx="9184075" cy="6629400"/>
          </a:xfrm>
          <a:prstGeom prst="rect">
            <a:avLst/>
          </a:prstGeom>
        </p:spPr>
        <p:txBody>
          <a:bodyPr lIns="0" tIns="0" rIns="0" bIns="0" rtlCol="0" anchor="t">
            <a:spAutoFit/>
          </a:bodyPr>
          <a:lstStyle/>
          <a:p>
            <a:pPr>
              <a:lnSpc>
                <a:spcPts val="5250"/>
              </a:lnSpc>
            </a:pPr>
            <a:r>
              <a:rPr lang="en-US" sz="3500">
                <a:solidFill>
                  <a:srgbClr val="12256F"/>
                </a:solidFill>
                <a:latin typeface="Open Sauce"/>
              </a:rPr>
              <a:t>The following is an example of useful and correctly written documentation: "Tom S. arrived twenty minutes late to work today and was witnessed, by several employees, damaging another vehicle while trying to park his car. He was heard yelling obscenities from within car. When I met with him immediately after the incident, I could smell alcohol on his breath."</a:t>
            </a:r>
          </a:p>
        </p:txBody>
      </p:sp>
      <p:sp>
        <p:nvSpPr>
          <p:cNvPr id="6" name="TextBox 6"/>
          <p:cNvSpPr txBox="1"/>
          <p:nvPr/>
        </p:nvSpPr>
        <p:spPr>
          <a:xfrm>
            <a:off x="8580561" y="353154"/>
            <a:ext cx="7820699" cy="971550"/>
          </a:xfrm>
          <a:prstGeom prst="rect">
            <a:avLst/>
          </a:prstGeom>
        </p:spPr>
        <p:txBody>
          <a:bodyPr lIns="0" tIns="0" rIns="0" bIns="0" rtlCol="0" anchor="t">
            <a:spAutoFit/>
          </a:bodyPr>
          <a:lstStyle/>
          <a:p>
            <a:pPr>
              <a:lnSpc>
                <a:spcPts val="7680"/>
              </a:lnSpc>
            </a:pPr>
            <a:r>
              <a:rPr lang="en-US" sz="6400">
                <a:solidFill>
                  <a:srgbClr val="373737"/>
                </a:solidFill>
                <a:latin typeface="Open Sauce Bold"/>
              </a:rPr>
              <a:t>Question</a:t>
            </a:r>
          </a:p>
        </p:txBody>
      </p:sp>
      <p:sp>
        <p:nvSpPr>
          <p:cNvPr id="7" name="TextBox 7"/>
          <p:cNvSpPr txBox="1"/>
          <p:nvPr/>
        </p:nvSpPr>
        <p:spPr>
          <a:xfrm>
            <a:off x="8580561" y="1449872"/>
            <a:ext cx="7820699" cy="653415"/>
          </a:xfrm>
          <a:prstGeom prst="rect">
            <a:avLst/>
          </a:prstGeom>
        </p:spPr>
        <p:txBody>
          <a:bodyPr lIns="0" tIns="0" rIns="0" bIns="0" rtlCol="0" anchor="t">
            <a:spAutoFit/>
          </a:bodyPr>
          <a:lstStyle/>
          <a:p>
            <a:pPr>
              <a:lnSpc>
                <a:spcPts val="5400"/>
              </a:lnSpc>
            </a:pPr>
            <a:endParaRPr/>
          </a:p>
        </p:txBody>
      </p:sp>
      <p:sp>
        <p:nvSpPr>
          <p:cNvPr id="8" name="TextBox 8"/>
          <p:cNvSpPr txBox="1"/>
          <p:nvPr/>
        </p:nvSpPr>
        <p:spPr>
          <a:xfrm>
            <a:off x="8580561" y="1734764"/>
            <a:ext cx="7820699" cy="909955"/>
          </a:xfrm>
          <a:prstGeom prst="rect">
            <a:avLst/>
          </a:prstGeom>
        </p:spPr>
        <p:txBody>
          <a:bodyPr lIns="0" tIns="0" rIns="0" bIns="0" rtlCol="0" anchor="t">
            <a:spAutoFit/>
          </a:bodyPr>
          <a:lstStyle/>
          <a:p>
            <a:pPr>
              <a:lnSpc>
                <a:spcPts val="7280"/>
              </a:lnSpc>
            </a:pPr>
            <a:r>
              <a:rPr lang="en-US" sz="5600">
                <a:solidFill>
                  <a:srgbClr val="004AAD"/>
                </a:solidFill>
                <a:latin typeface="Open Sauce Bold"/>
              </a:rPr>
              <a:t>02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5831696" y="0"/>
            <a:ext cx="12456304" cy="2346430"/>
            <a:chOff x="0" y="0"/>
            <a:chExt cx="10850664" cy="2043971"/>
          </a:xfrm>
        </p:grpSpPr>
        <p:sp>
          <p:nvSpPr>
            <p:cNvPr id="3" name="Freeform 3"/>
            <p:cNvSpPr/>
            <p:nvPr/>
          </p:nvSpPr>
          <p:spPr>
            <a:xfrm>
              <a:off x="0" y="0"/>
              <a:ext cx="10850665" cy="2043971"/>
            </a:xfrm>
            <a:custGeom>
              <a:avLst/>
              <a:gdLst/>
              <a:ahLst/>
              <a:cxnLst/>
              <a:rect l="l" t="t" r="r" b="b"/>
              <a:pathLst>
                <a:path w="10850665" h="2043971">
                  <a:moveTo>
                    <a:pt x="0" y="0"/>
                  </a:moveTo>
                  <a:lnTo>
                    <a:pt x="10850665" y="0"/>
                  </a:lnTo>
                  <a:lnTo>
                    <a:pt x="10850665" y="2043971"/>
                  </a:lnTo>
                  <a:lnTo>
                    <a:pt x="0" y="2043971"/>
                  </a:lnTo>
                  <a:close/>
                </a:path>
              </a:pathLst>
            </a:custGeom>
            <a:solidFill>
              <a:srgbClr val="12256F"/>
            </a:solidFill>
          </p:spPr>
        </p:sp>
      </p:grpSp>
      <p:grpSp>
        <p:nvGrpSpPr>
          <p:cNvPr id="4" name="Group 4"/>
          <p:cNvGrpSpPr/>
          <p:nvPr/>
        </p:nvGrpSpPr>
        <p:grpSpPr>
          <a:xfrm>
            <a:off x="0" y="0"/>
            <a:ext cx="5831696" cy="10287000"/>
            <a:chOff x="0" y="0"/>
            <a:chExt cx="7775595" cy="13716000"/>
          </a:xfrm>
        </p:grpSpPr>
        <p:pic>
          <p:nvPicPr>
            <p:cNvPr id="5" name="Picture 5"/>
            <p:cNvPicPr>
              <a:picLocks noChangeAspect="1"/>
            </p:cNvPicPr>
            <p:nvPr/>
          </p:nvPicPr>
          <p:blipFill>
            <a:blip r:embed="rId3"/>
            <a:srcRect l="31079" r="31079"/>
            <a:stretch>
              <a:fillRect/>
            </a:stretch>
          </p:blipFill>
          <p:spPr>
            <a:xfrm>
              <a:off x="0" y="0"/>
              <a:ext cx="7775595" cy="13716000"/>
            </a:xfrm>
            <a:prstGeom prst="rect">
              <a:avLst/>
            </a:prstGeom>
          </p:spPr>
        </p:pic>
      </p:grpSp>
      <p:sp>
        <p:nvSpPr>
          <p:cNvPr id="6" name="TextBox 6"/>
          <p:cNvSpPr txBox="1"/>
          <p:nvPr/>
        </p:nvSpPr>
        <p:spPr>
          <a:xfrm>
            <a:off x="6443561" y="3333750"/>
            <a:ext cx="11232575" cy="5924550"/>
          </a:xfrm>
          <a:prstGeom prst="rect">
            <a:avLst/>
          </a:prstGeom>
        </p:spPr>
        <p:txBody>
          <a:bodyPr lIns="0" tIns="0" rIns="0" bIns="0" rtlCol="0" anchor="t">
            <a:spAutoFit/>
          </a:bodyPr>
          <a:lstStyle/>
          <a:p>
            <a:pPr>
              <a:lnSpc>
                <a:spcPts val="5850"/>
              </a:lnSpc>
            </a:pPr>
            <a:r>
              <a:rPr lang="en-US" sz="4500">
                <a:solidFill>
                  <a:srgbClr val="2E266D"/>
                </a:solidFill>
                <a:latin typeface="Open Sauce"/>
              </a:rPr>
              <a:t>This is an example of documentation that is specific and clear. There are no subjective or opinionated comments or conclusions about the employee's condition. It is written in a factual, unemotional way, with attention to that which can be sensed- in this case, what can be seen, heard, and smelled.</a:t>
            </a:r>
          </a:p>
        </p:txBody>
      </p:sp>
      <p:pic>
        <p:nvPicPr>
          <p:cNvPr id="7" name="Picture 7"/>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rcRect/>
          <a:stretch>
            <a:fillRect/>
          </a:stretch>
        </p:blipFill>
        <p:spPr>
          <a:xfrm>
            <a:off x="16018362" y="0"/>
            <a:ext cx="2269638" cy="2346430"/>
          </a:xfrm>
          <a:prstGeom prst="rect">
            <a:avLst/>
          </a:prstGeom>
        </p:spPr>
      </p:pic>
      <p:sp>
        <p:nvSpPr>
          <p:cNvPr id="8" name="TextBox 8"/>
          <p:cNvSpPr txBox="1"/>
          <p:nvPr/>
        </p:nvSpPr>
        <p:spPr>
          <a:xfrm>
            <a:off x="6026725" y="687440"/>
            <a:ext cx="7298168" cy="971550"/>
          </a:xfrm>
          <a:prstGeom prst="rect">
            <a:avLst/>
          </a:prstGeom>
        </p:spPr>
        <p:txBody>
          <a:bodyPr lIns="0" tIns="0" rIns="0" bIns="0" rtlCol="0" anchor="t">
            <a:spAutoFit/>
          </a:bodyPr>
          <a:lstStyle/>
          <a:p>
            <a:pPr>
              <a:lnSpc>
                <a:spcPts val="7680"/>
              </a:lnSpc>
            </a:pPr>
            <a:r>
              <a:rPr lang="en-US" sz="6400">
                <a:solidFill>
                  <a:srgbClr val="FFFFFF"/>
                </a:solidFill>
                <a:latin typeface="Open Sauce Bold"/>
              </a:rPr>
              <a:t>Answer</a:t>
            </a:r>
          </a:p>
        </p:txBody>
      </p:sp>
      <p:sp>
        <p:nvSpPr>
          <p:cNvPr id="9" name="TextBox 9"/>
          <p:cNvSpPr txBox="1"/>
          <p:nvPr/>
        </p:nvSpPr>
        <p:spPr>
          <a:xfrm>
            <a:off x="6026725" y="2829413"/>
            <a:ext cx="7298168" cy="653415"/>
          </a:xfrm>
          <a:prstGeom prst="rect">
            <a:avLst/>
          </a:prstGeom>
        </p:spPr>
        <p:txBody>
          <a:bodyPr lIns="0" tIns="0" rIns="0" bIns="0" rtlCol="0" anchor="t">
            <a:spAutoFit/>
          </a:bodyPr>
          <a:lstStyle/>
          <a:p>
            <a:pPr>
              <a:lnSpc>
                <a:spcPts val="5400"/>
              </a:lnSpc>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3">
            <a:alphaModFix amt="9999"/>
            <a:extLst>
              <a:ext uri="{28A0092B-C50C-407E-A947-70E740481C1C}">
                <a14:useLocalDpi xmlns:a14="http://schemas.microsoft.com/office/drawing/2010/main" val="0"/>
              </a:ext>
              <a:ext uri="{96DAC541-7B7A-43D3-8B79-37D633B846F1}">
                <asvg:svgBlip xmlns="" xmlns:asvg="http://schemas.microsoft.com/office/drawing/2016/SVG/main" r:embed="rId4"/>
              </a:ext>
            </a:extLst>
          </a:blip>
          <a:srcRect/>
          <a:stretch>
            <a:fillRect/>
          </a:stretch>
        </p:blipFill>
        <p:spPr>
          <a:xfrm flipV="1">
            <a:off x="0" y="-988090"/>
            <a:ext cx="18288000" cy="4111700"/>
          </a:xfrm>
          <a:prstGeom prst="rect">
            <a:avLst/>
          </a:prstGeom>
        </p:spPr>
      </p:pic>
      <p:grpSp>
        <p:nvGrpSpPr>
          <p:cNvPr id="3" name="Group 3"/>
          <p:cNvGrpSpPr/>
          <p:nvPr/>
        </p:nvGrpSpPr>
        <p:grpSpPr>
          <a:xfrm>
            <a:off x="1028700" y="487268"/>
            <a:ext cx="16844223" cy="9062533"/>
            <a:chOff x="0" y="0"/>
            <a:chExt cx="22458964" cy="12083377"/>
          </a:xfrm>
        </p:grpSpPr>
        <p:sp>
          <p:nvSpPr>
            <p:cNvPr id="4" name="TextBox 4"/>
            <p:cNvSpPr txBox="1"/>
            <p:nvPr/>
          </p:nvSpPr>
          <p:spPr>
            <a:xfrm>
              <a:off x="0" y="3938232"/>
              <a:ext cx="22458964" cy="8145146"/>
            </a:xfrm>
            <a:prstGeom prst="rect">
              <a:avLst/>
            </a:prstGeom>
          </p:spPr>
          <p:txBody>
            <a:bodyPr lIns="0" tIns="0" rIns="0" bIns="0" rtlCol="0" anchor="t">
              <a:spAutoFit/>
            </a:bodyPr>
            <a:lstStyle/>
            <a:p>
              <a:pPr>
                <a:lnSpc>
                  <a:spcPts val="6149"/>
                </a:lnSpc>
              </a:pPr>
              <a:r>
                <a:rPr lang="en-US" sz="4099">
                  <a:solidFill>
                    <a:srgbClr val="2E266D"/>
                  </a:solidFill>
                  <a:latin typeface="Open Sauce"/>
                </a:rPr>
                <a:t>The following is an example of inadequate documentation that would be inadmissible in a disciplinary proceeding, or for use to support a request that the employee submits to a reasonable suspicion drug test: "Tom Smith arrived at work late with reports by others of being drunk. He scraped a car in the parking lot and when confronted by me- after the incident- became defensive and immature like a person who had something to hide. He denied he was drunk but admitted he had been drinking before midnight.".</a:t>
              </a:r>
            </a:p>
          </p:txBody>
        </p:sp>
        <p:sp>
          <p:nvSpPr>
            <p:cNvPr id="5" name="TextBox 5"/>
            <p:cNvSpPr txBox="1"/>
            <p:nvPr/>
          </p:nvSpPr>
          <p:spPr>
            <a:xfrm>
              <a:off x="0" y="0"/>
              <a:ext cx="19124929" cy="1295400"/>
            </a:xfrm>
            <a:prstGeom prst="rect">
              <a:avLst/>
            </a:prstGeom>
          </p:spPr>
          <p:txBody>
            <a:bodyPr lIns="0" tIns="0" rIns="0" bIns="0" rtlCol="0" anchor="t">
              <a:spAutoFit/>
            </a:bodyPr>
            <a:lstStyle/>
            <a:p>
              <a:pPr>
                <a:lnSpc>
                  <a:spcPts val="7680"/>
                </a:lnSpc>
              </a:pPr>
              <a:r>
                <a:rPr lang="en-US" sz="6400">
                  <a:solidFill>
                    <a:srgbClr val="373737"/>
                  </a:solidFill>
                  <a:latin typeface="Open Sauce Bold"/>
                </a:rPr>
                <a:t>Question</a:t>
              </a:r>
            </a:p>
          </p:txBody>
        </p:sp>
        <p:sp>
          <p:nvSpPr>
            <p:cNvPr id="6" name="TextBox 6"/>
            <p:cNvSpPr txBox="1"/>
            <p:nvPr/>
          </p:nvSpPr>
          <p:spPr>
            <a:xfrm>
              <a:off x="0" y="1497216"/>
              <a:ext cx="19124929" cy="836295"/>
            </a:xfrm>
            <a:prstGeom prst="rect">
              <a:avLst/>
            </a:prstGeom>
          </p:spPr>
          <p:txBody>
            <a:bodyPr lIns="0" tIns="0" rIns="0" bIns="0" rtlCol="0" anchor="t">
              <a:spAutoFit/>
            </a:bodyPr>
            <a:lstStyle/>
            <a:p>
              <a:pPr>
                <a:lnSpc>
                  <a:spcPts val="5400"/>
                </a:lnSpc>
              </a:pPr>
              <a:endParaRPr/>
            </a:p>
          </p:txBody>
        </p:sp>
        <p:sp>
          <p:nvSpPr>
            <p:cNvPr id="7" name="TextBox 7"/>
            <p:cNvSpPr txBox="1"/>
            <p:nvPr/>
          </p:nvSpPr>
          <p:spPr>
            <a:xfrm>
              <a:off x="0" y="1861197"/>
              <a:ext cx="19124929" cy="1194223"/>
            </a:xfrm>
            <a:prstGeom prst="rect">
              <a:avLst/>
            </a:prstGeom>
          </p:spPr>
          <p:txBody>
            <a:bodyPr lIns="0" tIns="0" rIns="0" bIns="0" rtlCol="0" anchor="t">
              <a:spAutoFit/>
            </a:bodyPr>
            <a:lstStyle/>
            <a:p>
              <a:pPr>
                <a:lnSpc>
                  <a:spcPts val="7280"/>
                </a:lnSpc>
              </a:pPr>
              <a:r>
                <a:rPr lang="en-US" sz="5600">
                  <a:solidFill>
                    <a:srgbClr val="12256F"/>
                  </a:solidFill>
                  <a:latin typeface="Open Sauce Bold"/>
                </a:rPr>
                <a:t>03</a:t>
              </a:r>
            </a:p>
          </p:txBody>
        </p:sp>
      </p:grpSp>
      <p:pic>
        <p:nvPicPr>
          <p:cNvPr id="8" name="Picture 8"/>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a:fillRect/>
          </a:stretch>
        </p:blipFill>
        <p:spPr>
          <a:xfrm>
            <a:off x="15371660" y="0"/>
            <a:ext cx="2916340" cy="2924672"/>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0" y="3184922"/>
            <a:ext cx="9144000" cy="7102078"/>
            <a:chOff x="0" y="0"/>
            <a:chExt cx="12192000" cy="9469438"/>
          </a:xfrm>
        </p:grpSpPr>
        <p:pic>
          <p:nvPicPr>
            <p:cNvPr id="3" name="Picture 3"/>
            <p:cNvPicPr>
              <a:picLocks noChangeAspect="1"/>
            </p:cNvPicPr>
            <p:nvPr/>
          </p:nvPicPr>
          <p:blipFill>
            <a:blip r:embed="rId3"/>
            <a:srcRect t="9935" b="9935"/>
            <a:stretch>
              <a:fillRect/>
            </a:stretch>
          </p:blipFill>
          <p:spPr>
            <a:xfrm>
              <a:off x="0" y="0"/>
              <a:ext cx="12192000" cy="9469438"/>
            </a:xfrm>
            <a:prstGeom prst="rect">
              <a:avLst/>
            </a:prstGeom>
          </p:spPr>
        </p:pic>
      </p:grpSp>
      <p:grpSp>
        <p:nvGrpSpPr>
          <p:cNvPr id="4" name="Group 4"/>
          <p:cNvGrpSpPr/>
          <p:nvPr/>
        </p:nvGrpSpPr>
        <p:grpSpPr>
          <a:xfrm>
            <a:off x="9144000" y="3184922"/>
            <a:ext cx="9144000" cy="7102078"/>
            <a:chOff x="0" y="0"/>
            <a:chExt cx="7965323" cy="6186608"/>
          </a:xfrm>
        </p:grpSpPr>
        <p:sp>
          <p:nvSpPr>
            <p:cNvPr id="5" name="Freeform 5"/>
            <p:cNvSpPr/>
            <p:nvPr/>
          </p:nvSpPr>
          <p:spPr>
            <a:xfrm>
              <a:off x="0" y="0"/>
              <a:ext cx="7965322" cy="6186608"/>
            </a:xfrm>
            <a:custGeom>
              <a:avLst/>
              <a:gdLst/>
              <a:ahLst/>
              <a:cxnLst/>
              <a:rect l="l" t="t" r="r" b="b"/>
              <a:pathLst>
                <a:path w="7965322" h="6186608">
                  <a:moveTo>
                    <a:pt x="0" y="0"/>
                  </a:moveTo>
                  <a:lnTo>
                    <a:pt x="7965322" y="0"/>
                  </a:lnTo>
                  <a:lnTo>
                    <a:pt x="7965322" y="6186608"/>
                  </a:lnTo>
                  <a:lnTo>
                    <a:pt x="0" y="6186608"/>
                  </a:lnTo>
                  <a:close/>
                </a:path>
              </a:pathLst>
            </a:custGeom>
            <a:solidFill>
              <a:srgbClr val="12256F"/>
            </a:solidFill>
          </p:spPr>
        </p:sp>
      </p:grpSp>
      <p:pic>
        <p:nvPicPr>
          <p:cNvPr id="6" name="Picture 6"/>
          <p:cNvPicPr>
            <a:picLocks noChangeAspect="1"/>
          </p:cNvPicPr>
          <p:nvPr/>
        </p:nvPicPr>
        <p:blipFill>
          <a:blip r:embed="rId4">
            <a:alphaModFix amt="9999"/>
            <a:extLst>
              <a:ext uri="{28A0092B-C50C-407E-A947-70E740481C1C}">
                <a14:useLocalDpi xmlns:a14="http://schemas.microsoft.com/office/drawing/2010/main" val="0"/>
              </a:ext>
              <a:ext uri="{96DAC541-7B7A-43D3-8B79-37D633B846F1}">
                <asvg:svgBlip xmlns="" xmlns:asvg="http://schemas.microsoft.com/office/drawing/2016/SVG/main" r:embed="rId5"/>
              </a:ext>
            </a:extLst>
          </a:blip>
          <a:srcRect/>
          <a:stretch>
            <a:fillRect/>
          </a:stretch>
        </p:blipFill>
        <p:spPr>
          <a:xfrm flipV="1">
            <a:off x="0" y="-1559590"/>
            <a:ext cx="18288000" cy="4111700"/>
          </a:xfrm>
          <a:prstGeom prst="rect">
            <a:avLst/>
          </a:prstGeom>
        </p:spPr>
      </p:pic>
      <p:pic>
        <p:nvPicPr>
          <p:cNvPr id="7" name="Picture 7"/>
          <p:cNvPicPr>
            <a:picLocks noChangeAspect="1"/>
          </p:cNvPicPr>
          <p:nvPr/>
        </p:nvPicPr>
        <p:blipFill>
          <a:blip r:embed="rId6">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a:fillRect/>
          </a:stretch>
        </p:blipFill>
        <p:spPr>
          <a:xfrm>
            <a:off x="15033485" y="0"/>
            <a:ext cx="2797315" cy="2797315"/>
          </a:xfrm>
          <a:prstGeom prst="rect">
            <a:avLst/>
          </a:prstGeom>
        </p:spPr>
      </p:pic>
      <p:sp>
        <p:nvSpPr>
          <p:cNvPr id="8" name="TextBox 8"/>
          <p:cNvSpPr txBox="1"/>
          <p:nvPr/>
        </p:nvSpPr>
        <p:spPr>
          <a:xfrm>
            <a:off x="1028700" y="1028700"/>
            <a:ext cx="6836902" cy="971550"/>
          </a:xfrm>
          <a:prstGeom prst="rect">
            <a:avLst/>
          </a:prstGeom>
        </p:spPr>
        <p:txBody>
          <a:bodyPr lIns="0" tIns="0" rIns="0" bIns="0" rtlCol="0" anchor="t">
            <a:spAutoFit/>
          </a:bodyPr>
          <a:lstStyle/>
          <a:p>
            <a:pPr>
              <a:lnSpc>
                <a:spcPts val="7680"/>
              </a:lnSpc>
            </a:pPr>
            <a:r>
              <a:rPr lang="en-US" sz="6400">
                <a:solidFill>
                  <a:srgbClr val="CA6E3F"/>
                </a:solidFill>
                <a:latin typeface="Open Sauce Bold"/>
              </a:rPr>
              <a:t>Answer</a:t>
            </a:r>
          </a:p>
        </p:txBody>
      </p:sp>
      <p:grpSp>
        <p:nvGrpSpPr>
          <p:cNvPr id="9" name="Group 9"/>
          <p:cNvGrpSpPr/>
          <p:nvPr/>
        </p:nvGrpSpPr>
        <p:grpSpPr>
          <a:xfrm>
            <a:off x="10297549" y="4211729"/>
            <a:ext cx="6836902" cy="6075271"/>
            <a:chOff x="0" y="0"/>
            <a:chExt cx="9115870" cy="8100361"/>
          </a:xfrm>
        </p:grpSpPr>
        <p:sp>
          <p:nvSpPr>
            <p:cNvPr id="10" name="TextBox 10"/>
            <p:cNvSpPr txBox="1"/>
            <p:nvPr/>
          </p:nvSpPr>
          <p:spPr>
            <a:xfrm>
              <a:off x="0" y="-104775"/>
              <a:ext cx="9115870" cy="7237095"/>
            </a:xfrm>
            <a:prstGeom prst="rect">
              <a:avLst/>
            </a:prstGeom>
          </p:spPr>
          <p:txBody>
            <a:bodyPr lIns="0" tIns="0" rIns="0" bIns="0" rtlCol="0" anchor="t">
              <a:spAutoFit/>
            </a:bodyPr>
            <a:lstStyle/>
            <a:p>
              <a:pPr>
                <a:lnSpc>
                  <a:spcPts val="5400"/>
                </a:lnSpc>
              </a:pPr>
              <a:r>
                <a:rPr lang="en-US" sz="3600">
                  <a:solidFill>
                    <a:srgbClr val="FFFFFF"/>
                  </a:solidFill>
                  <a:latin typeface="Open Sauce Bold"/>
                </a:rPr>
                <a:t>This documentation lacks specific details and instead appears to be conjecture; it would be difficult to defend. It would not support a disciplinary action or a reasonable suspicion drug test.</a:t>
              </a:r>
            </a:p>
          </p:txBody>
        </p:sp>
        <p:sp>
          <p:nvSpPr>
            <p:cNvPr id="11" name="TextBox 11"/>
            <p:cNvSpPr txBox="1"/>
            <p:nvPr/>
          </p:nvSpPr>
          <p:spPr>
            <a:xfrm>
              <a:off x="0" y="7536481"/>
              <a:ext cx="9115870" cy="563880"/>
            </a:xfrm>
            <a:prstGeom prst="rect">
              <a:avLst/>
            </a:prstGeom>
          </p:spPr>
          <p:txBody>
            <a:bodyPr lIns="0" tIns="0" rIns="0" bIns="0" rtlCol="0" anchor="t">
              <a:spAutoFit/>
            </a:bodyPr>
            <a:lstStyle/>
            <a:p>
              <a:pPr>
                <a:lnSpc>
                  <a:spcPts val="3600"/>
                </a:lnSpc>
              </a:pPr>
              <a:endParaRP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TotalTime>
  <Words>1203</Words>
  <Application>Microsoft Office PowerPoint</Application>
  <PresentationFormat>Custom</PresentationFormat>
  <Paragraphs>48</Paragraphs>
  <Slides>8</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Open Sauce SemiBold</vt:lpstr>
      <vt:lpstr>Open Sans Extra Bold</vt:lpstr>
      <vt:lpstr>Open Sauce</vt:lpstr>
      <vt:lpstr>Calibri</vt:lpstr>
      <vt:lpstr>Open Sauce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Reasonable Suspicion Training for Supervisors</dc:title>
  <cp:lastModifiedBy>cw</cp:lastModifiedBy>
  <cp:revision>4</cp:revision>
  <dcterms:created xsi:type="dcterms:W3CDTF">2006-08-16T00:00:00Z</dcterms:created>
  <dcterms:modified xsi:type="dcterms:W3CDTF">2022-03-09T14:56:56Z</dcterms:modified>
  <dc:identifier>DAE6c6c5e6A</dc:identifier>
</cp:coreProperties>
</file>