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3" r:id="rId4"/>
  </p:sldMasterIdLst>
  <p:notesMasterIdLst>
    <p:notesMasterId r:id="rId10"/>
  </p:notesMasterIdLst>
  <p:sldIdLst>
    <p:sldId id="256" r:id="rId5"/>
    <p:sldId id="260" r:id="rId6"/>
    <p:sldId id="259" r:id="rId7"/>
    <p:sldId id="258" r:id="rId8"/>
    <p:sldId id="257"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57" autoAdjust="0"/>
  </p:normalViewPr>
  <p:slideViewPr>
    <p:cSldViewPr snapToGrid="0">
      <p:cViewPr varScale="1">
        <p:scale>
          <a:sx n="109" d="100"/>
          <a:sy n="109" d="100"/>
        </p:scale>
        <p:origin x="612" y="108"/>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D2688DE-2538-4AF6-A499-7CDA55203716}" type="datetimeFigureOut">
              <a:rPr lang="en-AU" smtClean="0"/>
              <a:t>19/06/2022</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DA6A32E-9D06-4060-AAD0-F5D3C60A2566}" type="slidenum">
              <a:rPr lang="en-AU" smtClean="0"/>
              <a:t>‹#›</a:t>
            </a:fld>
            <a:endParaRPr lang="en-AU"/>
          </a:p>
        </p:txBody>
      </p:sp>
    </p:spTree>
    <p:extLst>
      <p:ext uri="{BB962C8B-B14F-4D97-AF65-F5344CB8AC3E}">
        <p14:creationId xmlns:p14="http://schemas.microsoft.com/office/powerpoint/2010/main" val="15508549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lathe is a type of machining tool that is usually used to shape metal or wood. The workpiece is rotated around a fixed cutting tool. By exposing workpieces to a cutting tool, lathes are used to remove material. The workpiece is clamped to the lathe and rotated while being pressed onto a cutting tool. Material can be removed quickly, efficiently, and precisely thanks to the circular movement of the work piece. Lathes have been used to create parts for other machines as well as unique things such as bowls and musical instruments. This basic gripping and rotating mechanism is used by all of them, regardless of their type or purpose.</a:t>
            </a:r>
          </a:p>
          <a:p>
            <a:endParaRPr lang="en-AU" dirty="0"/>
          </a:p>
        </p:txBody>
      </p:sp>
      <p:sp>
        <p:nvSpPr>
          <p:cNvPr id="4" name="Slide Number Placeholder 3"/>
          <p:cNvSpPr>
            <a:spLocks noGrp="1"/>
          </p:cNvSpPr>
          <p:nvPr>
            <p:ph type="sldNum" sz="quarter" idx="5"/>
          </p:nvPr>
        </p:nvSpPr>
        <p:spPr/>
        <p:txBody>
          <a:bodyPr/>
          <a:lstStyle/>
          <a:p>
            <a:fld id="{ADA6A32E-9D06-4060-AAD0-F5D3C60A2566}" type="slidenum">
              <a:rPr lang="en-AU" smtClean="0"/>
              <a:t>2</a:t>
            </a:fld>
            <a:endParaRPr lang="en-AU"/>
          </a:p>
        </p:txBody>
      </p:sp>
    </p:spTree>
    <p:extLst>
      <p:ext uri="{BB962C8B-B14F-4D97-AF65-F5344CB8AC3E}">
        <p14:creationId xmlns:p14="http://schemas.microsoft.com/office/powerpoint/2010/main" val="3746867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operating lathes, remember to take the following safety precautions:</a:t>
            </a:r>
          </a:p>
          <a:p>
            <a:r>
              <a:rPr lang="en-US" dirty="0"/>
              <a:t>It's important to dress properly; take off your jewelry and watches, and roll your sleeves over your elbows.</a:t>
            </a:r>
          </a:p>
          <a:p>
            <a:r>
              <a:rPr lang="en-US" dirty="0"/>
              <a:t>Before making any modifications, always turn off the lathe.</a:t>
            </a:r>
          </a:p>
          <a:p>
            <a:r>
              <a:rPr lang="en-US" dirty="0"/>
              <a:t>Wait until the lathe has come to a complete stop before changing spindle speeds.</a:t>
            </a:r>
          </a:p>
          <a:p>
            <a:r>
              <a:rPr lang="en-US" dirty="0"/>
              <a:t>Wear safety glasses always.</a:t>
            </a:r>
          </a:p>
          <a:p>
            <a:r>
              <a:rPr lang="en-US" dirty="0"/>
              <a:t>Laying tools directly on the lathe ways is never a good idea. If a separate table is not available, arrange the ways on a broad board with a cleat on each side.</a:t>
            </a:r>
          </a:p>
          <a:p>
            <a:r>
              <a:rPr lang="en-US" dirty="0"/>
              <a:t>When sanding the workpiece, use two hands. Sandpaper or emery cloth should not be wrapped around the workpiece.</a:t>
            </a:r>
          </a:p>
          <a:p>
            <a:r>
              <a:rPr lang="en-US" dirty="0"/>
              <a:t>Long hair must be tied and worn back to avoid hair getting stuck in the machine</a:t>
            </a:r>
          </a:p>
          <a:p>
            <a:endParaRPr lang="en-AU" dirty="0"/>
          </a:p>
        </p:txBody>
      </p:sp>
      <p:sp>
        <p:nvSpPr>
          <p:cNvPr id="4" name="Slide Number Placeholder 3"/>
          <p:cNvSpPr>
            <a:spLocks noGrp="1"/>
          </p:cNvSpPr>
          <p:nvPr>
            <p:ph type="sldNum" sz="quarter" idx="5"/>
          </p:nvPr>
        </p:nvSpPr>
        <p:spPr/>
        <p:txBody>
          <a:bodyPr/>
          <a:lstStyle/>
          <a:p>
            <a:fld id="{ADA6A32E-9D06-4060-AAD0-F5D3C60A2566}" type="slidenum">
              <a:rPr lang="en-AU" smtClean="0"/>
              <a:t>3</a:t>
            </a:fld>
            <a:endParaRPr lang="en-AU"/>
          </a:p>
        </p:txBody>
      </p:sp>
    </p:spTree>
    <p:extLst>
      <p:ext uri="{BB962C8B-B14F-4D97-AF65-F5344CB8AC3E}">
        <p14:creationId xmlns:p14="http://schemas.microsoft.com/office/powerpoint/2010/main" val="34548704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What is Facing? On the lathe, a facing tool is used to carve a flat surface perpendicular to the rotational axis of the workpiece. A facing tool is installed in a tool holder that is attached to the lathe carriage. As the component rotates in the chuck's jaws, the tool will feed perpendicularly across the part's rotational axis.</a:t>
            </a:r>
          </a:p>
          <a:p>
            <a:r>
              <a:rPr lang="en-US" dirty="0"/>
              <a:t>Set up the tool by securing it, levelling it, and screwing it in. Place the component you're working on away from the chuck in a place where it won't be struck by the tool. Then, as directed by the safety instructions, examine all the equipment.</a:t>
            </a:r>
          </a:p>
          <a:p>
            <a:r>
              <a:rPr lang="en-US" dirty="0"/>
              <a:t>Making a tiny incision around the object to indicate when to stop facing and using a sharpie to make the mark stand out more. Facing to a length: Roughly measure out a length and set up the machine. Undo the chunk and place the object into the jaws after marking and setting up the machine, then tighten using the given tool.</a:t>
            </a:r>
          </a:p>
          <a:p>
            <a:r>
              <a:rPr lang="en-US" dirty="0"/>
              <a:t>With the machine on, slowly spin the carriage handler which moves horizontally and removes the desired amount of metal, slowly go in and out until you managed to achieve a finished and smooth cut without any bumps or uneven levelling</a:t>
            </a:r>
          </a:p>
          <a:p>
            <a:endParaRPr lang="en-AU" dirty="0"/>
          </a:p>
        </p:txBody>
      </p:sp>
      <p:sp>
        <p:nvSpPr>
          <p:cNvPr id="4" name="Slide Number Placeholder 3"/>
          <p:cNvSpPr>
            <a:spLocks noGrp="1"/>
          </p:cNvSpPr>
          <p:nvPr>
            <p:ph type="sldNum" sz="quarter" idx="5"/>
          </p:nvPr>
        </p:nvSpPr>
        <p:spPr/>
        <p:txBody>
          <a:bodyPr/>
          <a:lstStyle/>
          <a:p>
            <a:fld id="{ADA6A32E-9D06-4060-AAD0-F5D3C60A2566}" type="slidenum">
              <a:rPr lang="en-AU" smtClean="0"/>
              <a:t>4</a:t>
            </a:fld>
            <a:endParaRPr lang="en-AU"/>
          </a:p>
        </p:txBody>
      </p:sp>
    </p:spTree>
    <p:extLst>
      <p:ext uri="{BB962C8B-B14F-4D97-AF65-F5344CB8AC3E}">
        <p14:creationId xmlns:p14="http://schemas.microsoft.com/office/powerpoint/2010/main" val="7884661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What is Parallel turning? Parallel turning is a cutting technique used on a center lathe to reduce the diameter of a workpiece. If a long length needs to be cut, the automated feed can help ensure a smooth, even cut, while the live center can help support the material and keep it from bending away from the tool.</a:t>
            </a:r>
          </a:p>
          <a:p>
            <a:r>
              <a:rPr lang="en-US" dirty="0"/>
              <a:t>Just like facing you must secure the tool, levelling it, and screwing it in are all steps in the setup process. Place the component you're working on far enough away from the chuck, so it won't be hit by the tool. Examine all the equipment as directed by the safety regulations.</a:t>
            </a:r>
          </a:p>
          <a:p>
            <a:r>
              <a:rPr lang="en-US" dirty="0"/>
              <a:t>With the object secured you can now start shaving off the objects, it is advised to turn the compound rest travel handle slowly to get an even and smooth finish</a:t>
            </a:r>
          </a:p>
          <a:p>
            <a:endParaRPr lang="en-AU" dirty="0"/>
          </a:p>
        </p:txBody>
      </p:sp>
      <p:sp>
        <p:nvSpPr>
          <p:cNvPr id="4" name="Slide Number Placeholder 3"/>
          <p:cNvSpPr>
            <a:spLocks noGrp="1"/>
          </p:cNvSpPr>
          <p:nvPr>
            <p:ph type="sldNum" sz="quarter" idx="5"/>
          </p:nvPr>
        </p:nvSpPr>
        <p:spPr/>
        <p:txBody>
          <a:bodyPr/>
          <a:lstStyle/>
          <a:p>
            <a:fld id="{ADA6A32E-9D06-4060-AAD0-F5D3C60A2566}" type="slidenum">
              <a:rPr lang="en-AU" smtClean="0"/>
              <a:t>5</a:t>
            </a:fld>
            <a:endParaRPr lang="en-AU"/>
          </a:p>
        </p:txBody>
      </p:sp>
    </p:spTree>
    <p:extLst>
      <p:ext uri="{BB962C8B-B14F-4D97-AF65-F5344CB8AC3E}">
        <p14:creationId xmlns:p14="http://schemas.microsoft.com/office/powerpoint/2010/main" val="29686076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0D4E46AA-1EC0-4433-9956-E798E94A6FB7}" type="datetimeFigureOut">
              <a:rPr lang="en-US" smtClean="0"/>
              <a:t>6/19/2022</a:t>
            </a:fld>
            <a:endParaRPr lang="en-US"/>
          </a:p>
        </p:txBody>
      </p:sp>
      <p:sp>
        <p:nvSpPr>
          <p:cNvPr id="5" name="Footer Placeholder 4"/>
          <p:cNvSpPr>
            <a:spLocks noGrp="1"/>
          </p:cNvSpPr>
          <p:nvPr>
            <p:ph type="ftr" sz="quarter" idx="11"/>
          </p:nvPr>
        </p:nvSpPr>
        <p:spPr>
          <a:xfrm>
            <a:off x="3962399" y="5870575"/>
            <a:ext cx="4893958" cy="377825"/>
          </a:xfrm>
        </p:spPr>
        <p:txBody>
          <a:bodyPr/>
          <a:lstStyle/>
          <a:p>
            <a:endParaRPr lang="en-US"/>
          </a:p>
        </p:txBody>
      </p:sp>
      <p:sp>
        <p:nvSpPr>
          <p:cNvPr id="6" name="Slide Number Placeholder 5"/>
          <p:cNvSpPr>
            <a:spLocks noGrp="1"/>
          </p:cNvSpPr>
          <p:nvPr>
            <p:ph type="sldNum" sz="quarter" idx="12"/>
          </p:nvPr>
        </p:nvSpPr>
        <p:spPr>
          <a:xfrm>
            <a:off x="10608958" y="5870575"/>
            <a:ext cx="551167" cy="377825"/>
          </a:xfrm>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1827322113"/>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4E46AA-1EC0-4433-9956-E798E94A6FB7}" type="datetimeFigureOut">
              <a:rPr lang="en-US" smtClean="0"/>
              <a:t>6/19/2022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19025334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D4E46AA-1EC0-4433-9956-E798E94A6FB7}" type="datetimeFigureOut">
              <a:rPr lang="en-US" smtClean="0"/>
              <a:t>6/19/2022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27636858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D4E46AA-1EC0-4433-9956-E798E94A6FB7}" type="datetimeFigureOut">
              <a:rPr lang="en-US" smtClean="0"/>
              <a:t>6/19/2022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26628996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D4E46AA-1EC0-4433-9956-E798E94A6FB7}" type="datetimeFigureOut">
              <a:rPr lang="en-US" smtClean="0"/>
              <a:t>6/19/2022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30070575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D4E46AA-1EC0-4433-9956-E798E94A6FB7}" type="datetimeFigureOut">
              <a:rPr lang="en-US" smtClean="0"/>
              <a:t>6/19/2022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33620169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0D4E46AA-1EC0-4433-9956-E798E94A6FB7}" type="datetimeFigureOut">
              <a:rPr lang="en-US" smtClean="0"/>
              <a:t>6/19/2022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38817806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D4E46AA-1EC0-4433-9956-E798E94A6FB7}" type="datetimeFigureOut">
              <a:rPr lang="en-US" smtClean="0"/>
              <a:t>6/19/2022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35658515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D4E46AA-1EC0-4433-9956-E798E94A6FB7}" type="datetimeFigureOut">
              <a:rPr lang="en-US" smtClean="0"/>
              <a:t>6/19/2022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26292835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D4E46AA-1EC0-4433-9956-E798E94A6FB7}" type="datetimeFigureOut">
              <a:rPr lang="en-US" smtClean="0"/>
              <a:pPr/>
              <a:t>6/19/2022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0C38C08-47C7-4847-B0BE-B9D8DEEB3D1B}" type="slidenum">
              <a:rPr lang="en-US" smtClean="0"/>
              <a:pPr/>
              <a:t>‹#›</a:t>
            </a:fld>
            <a:endParaRPr lang="en-US" dirty="0"/>
          </a:p>
        </p:txBody>
      </p:sp>
    </p:spTree>
    <p:extLst>
      <p:ext uri="{BB962C8B-B14F-4D97-AF65-F5344CB8AC3E}">
        <p14:creationId xmlns:p14="http://schemas.microsoft.com/office/powerpoint/2010/main" val="11162797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D4E46AA-1EC0-4433-9956-E798E94A6FB7}" type="datetimeFigureOut">
              <a:rPr lang="en-US" smtClean="0"/>
              <a:pPr/>
              <a:t>6/19/2022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0C38C08-47C7-4847-B0BE-B9D8DEEB3D1B}" type="slidenum">
              <a:rPr lang="en-US" smtClean="0"/>
              <a:pPr/>
              <a:t>‹#›</a:t>
            </a:fld>
            <a:endParaRPr lang="en-US" dirty="0"/>
          </a:p>
        </p:txBody>
      </p:sp>
    </p:spTree>
    <p:extLst>
      <p:ext uri="{BB962C8B-B14F-4D97-AF65-F5344CB8AC3E}">
        <p14:creationId xmlns:p14="http://schemas.microsoft.com/office/powerpoint/2010/main" val="18369714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D4E46AA-1EC0-4433-9956-E798E94A6FB7}" type="datetimeFigureOut">
              <a:rPr lang="en-US" smtClean="0"/>
              <a:pPr/>
              <a:t>6/19/2022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0C38C08-47C7-4847-B0BE-B9D8DEEB3D1B}" type="slidenum">
              <a:rPr lang="en-US" smtClean="0"/>
              <a:pPr/>
              <a:t>‹#›</a:t>
            </a:fld>
            <a:endParaRPr lang="en-US" dirty="0"/>
          </a:p>
        </p:txBody>
      </p:sp>
    </p:spTree>
    <p:extLst>
      <p:ext uri="{BB962C8B-B14F-4D97-AF65-F5344CB8AC3E}">
        <p14:creationId xmlns:p14="http://schemas.microsoft.com/office/powerpoint/2010/main" val="24255433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D4E46AA-1EC0-4433-9956-E798E94A6FB7}" type="datetimeFigureOut">
              <a:rPr lang="en-US" smtClean="0"/>
              <a:pPr/>
              <a:t>6/19/2022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0C38C08-47C7-4847-B0BE-B9D8DEEB3D1B}" type="slidenum">
              <a:rPr lang="en-US" smtClean="0"/>
              <a:pPr/>
              <a:t>‹#›</a:t>
            </a:fld>
            <a:endParaRPr lang="en-US" dirty="0"/>
          </a:p>
        </p:txBody>
      </p:sp>
    </p:spTree>
    <p:extLst>
      <p:ext uri="{BB962C8B-B14F-4D97-AF65-F5344CB8AC3E}">
        <p14:creationId xmlns:p14="http://schemas.microsoft.com/office/powerpoint/2010/main" val="23449836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D4E46AA-1EC0-4433-9956-E798E94A6FB7}" type="datetimeFigureOut">
              <a:rPr lang="en-US" smtClean="0"/>
              <a:pPr/>
              <a:t>6/19/2022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0C38C08-47C7-4847-B0BE-B9D8DEEB3D1B}" type="slidenum">
              <a:rPr lang="en-US" smtClean="0"/>
              <a:pPr/>
              <a:t>‹#›</a:t>
            </a:fld>
            <a:endParaRPr lang="en-US" dirty="0"/>
          </a:p>
        </p:txBody>
      </p:sp>
    </p:spTree>
    <p:extLst>
      <p:ext uri="{BB962C8B-B14F-4D97-AF65-F5344CB8AC3E}">
        <p14:creationId xmlns:p14="http://schemas.microsoft.com/office/powerpoint/2010/main" val="34110020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D4E46AA-1EC0-4433-9956-E798E94A6FB7}" type="datetimeFigureOut">
              <a:rPr lang="en-US" smtClean="0"/>
              <a:pPr/>
              <a:t>6/19/2022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0C38C08-47C7-4847-B0BE-B9D8DEEB3D1B}" type="slidenum">
              <a:rPr lang="en-US" smtClean="0"/>
              <a:pPr/>
              <a:t>‹#›</a:t>
            </a:fld>
            <a:endParaRPr lang="en-US" dirty="0"/>
          </a:p>
        </p:txBody>
      </p:sp>
    </p:spTree>
    <p:extLst>
      <p:ext uri="{BB962C8B-B14F-4D97-AF65-F5344CB8AC3E}">
        <p14:creationId xmlns:p14="http://schemas.microsoft.com/office/powerpoint/2010/main" val="11866123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4E46AA-1EC0-4433-9956-E798E94A6FB7}" type="datetimeFigureOut">
              <a:rPr lang="en-US" smtClean="0"/>
              <a:t>6/19/2022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C38C08-47C7-4847-B0BE-B9D8DEEB3D1B}" type="slidenum">
              <a:rPr lang="en-US" smtClean="0"/>
              <a:t>‹#›</a:t>
            </a:fld>
            <a:endParaRPr lang="en-US"/>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22452293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4E46AA-1EC0-4433-9956-E798E94A6FB7}" type="datetimeFigureOut">
              <a:rPr lang="en-US" smtClean="0"/>
              <a:t>6/19/2022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C38C08-47C7-4847-B0BE-B9D8DEEB3D1B}" type="slidenum">
              <a:rPr lang="en-US" smtClean="0"/>
              <a:t>‹#›</a:t>
            </a:fld>
            <a:endParaRPr lang="en-US"/>
          </a:p>
        </p:txBody>
      </p:sp>
    </p:spTree>
    <p:extLst>
      <p:ext uri="{BB962C8B-B14F-4D97-AF65-F5344CB8AC3E}">
        <p14:creationId xmlns:p14="http://schemas.microsoft.com/office/powerpoint/2010/main" val="12935020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D4E46AA-1EC0-4433-9956-E798E94A6FB7}" type="datetimeFigureOut">
              <a:rPr lang="en-US" smtClean="0"/>
              <a:pPr/>
              <a:t>6/19/2022</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0C38C08-47C7-4847-B0BE-B9D8DEEB3D1B}" type="slidenum">
              <a:rPr lang="en-US" smtClean="0"/>
              <a:pPr/>
              <a:t>‹#›</a:t>
            </a:fld>
            <a:endParaRPr lang="en-US" dirty="0"/>
          </a:p>
        </p:txBody>
      </p:sp>
    </p:spTree>
    <p:extLst>
      <p:ext uri="{BB962C8B-B14F-4D97-AF65-F5344CB8AC3E}">
        <p14:creationId xmlns:p14="http://schemas.microsoft.com/office/powerpoint/2010/main" val="1268984414"/>
      </p:ext>
    </p:extLst>
  </p:cSld>
  <p:clrMap bg1="dk1" tx1="lt1" bg2="dk2" tx2="lt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25" r:id="rId12"/>
    <p:sldLayoutId id="2147483726" r:id="rId13"/>
    <p:sldLayoutId id="2147483727" r:id="rId14"/>
    <p:sldLayoutId id="2147483728" r:id="rId15"/>
    <p:sldLayoutId id="2147483729" r:id="rId16"/>
    <p:sldLayoutId id="2147483730"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7.jpe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Black 3D wave patterns">
            <a:extLst>
              <a:ext uri="{FF2B5EF4-FFF2-40B4-BE49-F238E27FC236}">
                <a16:creationId xmlns:a16="http://schemas.microsoft.com/office/drawing/2014/main" id="{FD28BFB0-EAF4-0F6E-6C4A-0005EC3B7F5F}"/>
              </a:ext>
            </a:extLst>
          </p:cNvPr>
          <p:cNvPicPr>
            <a:picLocks noChangeAspect="1"/>
          </p:cNvPicPr>
          <p:nvPr/>
        </p:nvPicPr>
        <p:blipFill rotWithShape="1">
          <a:blip r:embed="rId2"/>
          <a:srcRect r="4000"/>
          <a:stretch/>
        </p:blipFill>
        <p:spPr>
          <a:xfrm>
            <a:off x="1" y="10"/>
            <a:ext cx="12192000" cy="6857990"/>
          </a:xfrm>
          <a:prstGeom prst="rect">
            <a:avLst/>
          </a:prstGeom>
        </p:spPr>
      </p:pic>
      <p:sp>
        <p:nvSpPr>
          <p:cNvPr id="2" name="Title 1">
            <a:extLst>
              <a:ext uri="{FF2B5EF4-FFF2-40B4-BE49-F238E27FC236}">
                <a16:creationId xmlns:a16="http://schemas.microsoft.com/office/drawing/2014/main" id="{CB2926CB-EC58-C79F-FF6D-59F53E120AEB}"/>
              </a:ext>
            </a:extLst>
          </p:cNvPr>
          <p:cNvSpPr>
            <a:spLocks noGrp="1"/>
          </p:cNvSpPr>
          <p:nvPr>
            <p:ph type="title"/>
          </p:nvPr>
        </p:nvSpPr>
        <p:spPr/>
        <p:txBody>
          <a:bodyPr anchor="t">
            <a:normAutofit/>
          </a:bodyPr>
          <a:lstStyle/>
          <a:p>
            <a:r>
              <a:rPr lang="en-AU" dirty="0"/>
              <a:t>Lathe presentation</a:t>
            </a:r>
          </a:p>
        </p:txBody>
      </p:sp>
      <p:sp>
        <p:nvSpPr>
          <p:cNvPr id="3" name="Subtitle 2">
            <a:extLst>
              <a:ext uri="{FF2B5EF4-FFF2-40B4-BE49-F238E27FC236}">
                <a16:creationId xmlns:a16="http://schemas.microsoft.com/office/drawing/2014/main" id="{9CBD8846-19A5-5293-4E84-778FAA398526}"/>
              </a:ext>
            </a:extLst>
          </p:cNvPr>
          <p:cNvSpPr>
            <a:spLocks noGrp="1"/>
          </p:cNvSpPr>
          <p:nvPr>
            <p:ph idx="1"/>
          </p:nvPr>
        </p:nvSpPr>
        <p:spPr/>
        <p:txBody>
          <a:bodyPr>
            <a:normAutofit/>
          </a:bodyPr>
          <a:lstStyle/>
          <a:p>
            <a:r>
              <a:rPr lang="en-AU" dirty="0"/>
              <a:t>By Guardxavier</a:t>
            </a:r>
          </a:p>
        </p:txBody>
      </p:sp>
    </p:spTree>
    <p:extLst>
      <p:ext uri="{BB962C8B-B14F-4D97-AF65-F5344CB8AC3E}">
        <p14:creationId xmlns:p14="http://schemas.microsoft.com/office/powerpoint/2010/main" val="114782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51BCEB-1DB0-7EE7-1CD9-80D885662460}"/>
              </a:ext>
            </a:extLst>
          </p:cNvPr>
          <p:cNvSpPr>
            <a:spLocks noGrp="1"/>
          </p:cNvSpPr>
          <p:nvPr>
            <p:ph type="title"/>
          </p:nvPr>
        </p:nvSpPr>
        <p:spPr/>
        <p:txBody>
          <a:bodyPr>
            <a:normAutofit/>
          </a:bodyPr>
          <a:lstStyle/>
          <a:p>
            <a:r>
              <a:rPr lang="en-US" sz="1800" dirty="0">
                <a:latin typeface="+mn-lt"/>
              </a:rPr>
              <a:t>What is a lathe and how does it work?</a:t>
            </a:r>
            <a:endParaRPr lang="en-AU" sz="1800" dirty="0">
              <a:latin typeface="+mn-lt"/>
            </a:endParaRPr>
          </a:p>
        </p:txBody>
      </p:sp>
      <p:sp>
        <p:nvSpPr>
          <p:cNvPr id="3" name="Content Placeholder 2">
            <a:extLst>
              <a:ext uri="{FF2B5EF4-FFF2-40B4-BE49-F238E27FC236}">
                <a16:creationId xmlns:a16="http://schemas.microsoft.com/office/drawing/2014/main" id="{9E7D0FB6-87EC-B54D-161C-8D5A0EACC1EF}"/>
              </a:ext>
            </a:extLst>
          </p:cNvPr>
          <p:cNvSpPr>
            <a:spLocks noGrp="1"/>
          </p:cNvSpPr>
          <p:nvPr>
            <p:ph idx="1"/>
          </p:nvPr>
        </p:nvSpPr>
        <p:spPr>
          <a:xfrm>
            <a:off x="685801" y="609600"/>
            <a:ext cx="10131425" cy="5181600"/>
          </a:xfrm>
        </p:spPr>
        <p:txBody>
          <a:bodyPr/>
          <a:lstStyle/>
          <a:p>
            <a:pPr marL="0" indent="0">
              <a:buNone/>
            </a:pPr>
            <a:r>
              <a:rPr lang="en-US" dirty="0"/>
              <a:t>A lathe is a type of machining tool that is usually used to shape metal or wood. The workpiece is rotated around a fixed cutting tool. By exposing workpieces to a cutting tool, lathes are used to remove material. The workpiece is clamped to the lathe and rotated while being pressed onto a cutting tool. Material can be removed quickly, efficiently, and precisely thanks to the circular movement of the work piece. Lathes have been used to create parts for other machines as well as unique things such as bowls and musical instruments. This basic gripping and rotating mechanism is used by all of them, regardless of their type or purpose.</a:t>
            </a:r>
          </a:p>
        </p:txBody>
      </p:sp>
      <p:pic>
        <p:nvPicPr>
          <p:cNvPr id="3076" name="Picture 4">
            <a:extLst>
              <a:ext uri="{FF2B5EF4-FFF2-40B4-BE49-F238E27FC236}">
                <a16:creationId xmlns:a16="http://schemas.microsoft.com/office/drawing/2014/main" id="{AAF18E64-ADB8-2A51-8770-03FF65ECBE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4913" y="4472722"/>
            <a:ext cx="2750580" cy="206293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3078" name="Picture 6">
            <a:extLst>
              <a:ext uri="{FF2B5EF4-FFF2-40B4-BE49-F238E27FC236}">
                <a16:creationId xmlns:a16="http://schemas.microsoft.com/office/drawing/2014/main" id="{B173CE3B-7EE3-7EC2-6584-F7E7A516A7A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4462255" y="4730591"/>
            <a:ext cx="2062936" cy="154720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3082" name="Picture 10">
            <a:extLst>
              <a:ext uri="{FF2B5EF4-FFF2-40B4-BE49-F238E27FC236}">
                <a16:creationId xmlns:a16="http://schemas.microsoft.com/office/drawing/2014/main" id="{DE2DE1EB-5E26-4DC9-B4B1-2A6751C8F80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6254086" y="4730591"/>
            <a:ext cx="2062938" cy="154720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A3259316-39AA-85A7-BE8E-DCF3358CE8E1}"/>
              </a:ext>
            </a:extLst>
          </p:cNvPr>
          <p:cNvSpPr txBox="1"/>
          <p:nvPr/>
        </p:nvSpPr>
        <p:spPr>
          <a:xfrm>
            <a:off x="1643733" y="6227885"/>
            <a:ext cx="1539084" cy="276999"/>
          </a:xfrm>
          <a:prstGeom prst="rect">
            <a:avLst/>
          </a:prstGeom>
          <a:noFill/>
        </p:spPr>
        <p:txBody>
          <a:bodyPr wrap="square" rtlCol="0">
            <a:spAutoFit/>
          </a:bodyPr>
          <a:lstStyle/>
          <a:p>
            <a:r>
              <a:rPr lang="en-US" sz="1200" b="1" dirty="0">
                <a:solidFill>
                  <a:schemeClr val="bg1"/>
                </a:solidFill>
              </a:rPr>
              <a:t>By Weasley</a:t>
            </a:r>
            <a:endParaRPr lang="en-AU" sz="1200" b="1" dirty="0">
              <a:solidFill>
                <a:schemeClr val="bg1"/>
              </a:solidFill>
            </a:endParaRPr>
          </a:p>
        </p:txBody>
      </p:sp>
      <p:sp>
        <p:nvSpPr>
          <p:cNvPr id="15" name="TextBox 14">
            <a:extLst>
              <a:ext uri="{FF2B5EF4-FFF2-40B4-BE49-F238E27FC236}">
                <a16:creationId xmlns:a16="http://schemas.microsoft.com/office/drawing/2014/main" id="{718BD11C-41A6-C896-D2FB-3D88B0086F7D}"/>
              </a:ext>
            </a:extLst>
          </p:cNvPr>
          <p:cNvSpPr txBox="1"/>
          <p:nvPr/>
        </p:nvSpPr>
        <p:spPr>
          <a:xfrm>
            <a:off x="4720122" y="6258658"/>
            <a:ext cx="1539084" cy="276999"/>
          </a:xfrm>
          <a:prstGeom prst="rect">
            <a:avLst/>
          </a:prstGeom>
          <a:noFill/>
        </p:spPr>
        <p:txBody>
          <a:bodyPr wrap="square" rtlCol="0">
            <a:spAutoFit/>
          </a:bodyPr>
          <a:lstStyle/>
          <a:p>
            <a:r>
              <a:rPr lang="en-US" sz="1200" b="1" dirty="0">
                <a:solidFill>
                  <a:schemeClr val="bg1"/>
                </a:solidFill>
              </a:rPr>
              <a:t>By Weasley</a:t>
            </a:r>
            <a:endParaRPr lang="en-AU" sz="1200" b="1" dirty="0">
              <a:solidFill>
                <a:schemeClr val="bg1"/>
              </a:solidFill>
            </a:endParaRPr>
          </a:p>
        </p:txBody>
      </p:sp>
      <p:sp>
        <p:nvSpPr>
          <p:cNvPr id="16" name="TextBox 15">
            <a:extLst>
              <a:ext uri="{FF2B5EF4-FFF2-40B4-BE49-F238E27FC236}">
                <a16:creationId xmlns:a16="http://schemas.microsoft.com/office/drawing/2014/main" id="{0F352557-179E-D5F9-D84C-53B6DF3EBE33}"/>
              </a:ext>
            </a:extLst>
          </p:cNvPr>
          <p:cNvSpPr txBox="1"/>
          <p:nvPr/>
        </p:nvSpPr>
        <p:spPr>
          <a:xfrm>
            <a:off x="6490559" y="4472722"/>
            <a:ext cx="1225950" cy="276999"/>
          </a:xfrm>
          <a:prstGeom prst="rect">
            <a:avLst/>
          </a:prstGeom>
          <a:noFill/>
        </p:spPr>
        <p:txBody>
          <a:bodyPr wrap="square" rtlCol="0">
            <a:spAutoFit/>
          </a:bodyPr>
          <a:lstStyle/>
          <a:p>
            <a:r>
              <a:rPr lang="en-US" sz="1200" b="1" dirty="0">
                <a:solidFill>
                  <a:schemeClr val="bg1"/>
                </a:solidFill>
              </a:rPr>
              <a:t>By Weasley</a:t>
            </a:r>
            <a:endParaRPr lang="en-AU" sz="1200" b="1" dirty="0">
              <a:solidFill>
                <a:schemeClr val="bg1"/>
              </a:solidFill>
            </a:endParaRPr>
          </a:p>
        </p:txBody>
      </p:sp>
    </p:spTree>
    <p:extLst>
      <p:ext uri="{BB962C8B-B14F-4D97-AF65-F5344CB8AC3E}">
        <p14:creationId xmlns:p14="http://schemas.microsoft.com/office/powerpoint/2010/main" val="24933101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6A4926-86DE-BEDD-E3DD-E91572915884}"/>
              </a:ext>
            </a:extLst>
          </p:cNvPr>
          <p:cNvSpPr>
            <a:spLocks noGrp="1"/>
          </p:cNvSpPr>
          <p:nvPr>
            <p:ph type="title"/>
          </p:nvPr>
        </p:nvSpPr>
        <p:spPr/>
        <p:txBody>
          <a:bodyPr>
            <a:normAutofit/>
          </a:bodyPr>
          <a:lstStyle/>
          <a:p>
            <a:r>
              <a:rPr lang="en-US" sz="1800" dirty="0">
                <a:latin typeface="+mn-lt"/>
              </a:rPr>
              <a:t>Safety procedures for lathes</a:t>
            </a:r>
            <a:endParaRPr lang="en-AU" sz="1800" dirty="0">
              <a:latin typeface="+mn-lt"/>
            </a:endParaRPr>
          </a:p>
        </p:txBody>
      </p:sp>
      <p:sp>
        <p:nvSpPr>
          <p:cNvPr id="3" name="Content Placeholder 2">
            <a:extLst>
              <a:ext uri="{FF2B5EF4-FFF2-40B4-BE49-F238E27FC236}">
                <a16:creationId xmlns:a16="http://schemas.microsoft.com/office/drawing/2014/main" id="{F71A6F27-B3F4-7C12-1DB7-CC99A2B7D86E}"/>
              </a:ext>
            </a:extLst>
          </p:cNvPr>
          <p:cNvSpPr>
            <a:spLocks noGrp="1"/>
          </p:cNvSpPr>
          <p:nvPr>
            <p:ph idx="1"/>
          </p:nvPr>
        </p:nvSpPr>
        <p:spPr>
          <a:xfrm>
            <a:off x="685801" y="2212405"/>
            <a:ext cx="10131425" cy="3649133"/>
          </a:xfrm>
        </p:spPr>
        <p:txBody>
          <a:bodyPr>
            <a:normAutofit fontScale="92500"/>
          </a:bodyPr>
          <a:lstStyle/>
          <a:p>
            <a:pPr marL="0" indent="0">
              <a:buNone/>
            </a:pPr>
            <a:r>
              <a:rPr lang="en-US" dirty="0"/>
              <a:t>When operating lathes, remember to take the following safety precautions:</a:t>
            </a:r>
          </a:p>
          <a:p>
            <a:r>
              <a:rPr lang="en-US" dirty="0"/>
              <a:t>It's important to dress properly; take off your jewelry and watches, and roll your sleeves over your elbows.</a:t>
            </a:r>
          </a:p>
          <a:p>
            <a:r>
              <a:rPr lang="en-US" dirty="0"/>
              <a:t>Before making any modifications, always turn off the lathe.</a:t>
            </a:r>
          </a:p>
          <a:p>
            <a:r>
              <a:rPr lang="en-US" dirty="0"/>
              <a:t>Wait until the lathe has come to a complete stop before changing spindle speeds.</a:t>
            </a:r>
          </a:p>
          <a:p>
            <a:r>
              <a:rPr lang="en-US" dirty="0"/>
              <a:t>Wear safety glasses always.</a:t>
            </a:r>
          </a:p>
          <a:p>
            <a:r>
              <a:rPr lang="en-US" dirty="0"/>
              <a:t>Laying tools directly on the lathe ways is never a good idea. If a separate table is not available, arrange the ways on a broad board with a cleat on each side.</a:t>
            </a:r>
          </a:p>
          <a:p>
            <a:r>
              <a:rPr lang="en-US" dirty="0"/>
              <a:t>When sanding the workpiece, use two hands. Sandpaper or emery cloth should not be wrapped around the workpiece.</a:t>
            </a:r>
          </a:p>
          <a:p>
            <a:r>
              <a:rPr lang="en-AU" dirty="0"/>
              <a:t>Long hair must be tied and worn back to avoid hair getting stuck in the machine</a:t>
            </a:r>
          </a:p>
        </p:txBody>
      </p:sp>
      <p:pic>
        <p:nvPicPr>
          <p:cNvPr id="4098" name="Picture 2">
            <a:extLst>
              <a:ext uri="{FF2B5EF4-FFF2-40B4-BE49-F238E27FC236}">
                <a16:creationId xmlns:a16="http://schemas.microsoft.com/office/drawing/2014/main" id="{7480E5A2-6E7F-772C-C684-EF3742F7B9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4303612" y="458279"/>
            <a:ext cx="2048443" cy="153633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2A48A59-3D8E-B621-DBB5-D1D9409745F5}"/>
              </a:ext>
            </a:extLst>
          </p:cNvPr>
          <p:cNvSpPr txBox="1"/>
          <p:nvPr/>
        </p:nvSpPr>
        <p:spPr>
          <a:xfrm>
            <a:off x="4981971" y="202222"/>
            <a:ext cx="1539084" cy="276999"/>
          </a:xfrm>
          <a:prstGeom prst="rect">
            <a:avLst/>
          </a:prstGeom>
          <a:noFill/>
        </p:spPr>
        <p:txBody>
          <a:bodyPr wrap="square" rtlCol="0">
            <a:spAutoFit/>
          </a:bodyPr>
          <a:lstStyle/>
          <a:p>
            <a:r>
              <a:rPr lang="en-US" sz="1200" b="1" dirty="0">
                <a:solidFill>
                  <a:schemeClr val="bg1"/>
                </a:solidFill>
              </a:rPr>
              <a:t>Not Safe</a:t>
            </a:r>
            <a:endParaRPr lang="en-AU" sz="1200" b="1" dirty="0">
              <a:solidFill>
                <a:schemeClr val="bg1"/>
              </a:solidFill>
            </a:endParaRPr>
          </a:p>
        </p:txBody>
      </p:sp>
      <p:pic>
        <p:nvPicPr>
          <p:cNvPr id="4102" name="Picture 6">
            <a:extLst>
              <a:ext uri="{FF2B5EF4-FFF2-40B4-BE49-F238E27FC236}">
                <a16:creationId xmlns:a16="http://schemas.microsoft.com/office/drawing/2014/main" id="{05BC0668-42B3-D0BB-67DE-3835FE1864F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6731500" y="458278"/>
            <a:ext cx="2048444" cy="153633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8F2CE6B6-2D59-297A-1E00-3582EEA5196E}"/>
              </a:ext>
            </a:extLst>
          </p:cNvPr>
          <p:cNvSpPr txBox="1"/>
          <p:nvPr/>
        </p:nvSpPr>
        <p:spPr>
          <a:xfrm>
            <a:off x="7490617" y="150853"/>
            <a:ext cx="1539084" cy="276999"/>
          </a:xfrm>
          <a:prstGeom prst="rect">
            <a:avLst/>
          </a:prstGeom>
          <a:noFill/>
        </p:spPr>
        <p:txBody>
          <a:bodyPr wrap="square" rtlCol="0">
            <a:spAutoFit/>
          </a:bodyPr>
          <a:lstStyle/>
          <a:p>
            <a:r>
              <a:rPr lang="en-US" sz="1200" b="1" dirty="0">
                <a:solidFill>
                  <a:schemeClr val="bg1"/>
                </a:solidFill>
              </a:rPr>
              <a:t>Safe</a:t>
            </a:r>
            <a:endParaRPr lang="en-AU" sz="1200" b="1" dirty="0">
              <a:solidFill>
                <a:schemeClr val="bg1"/>
              </a:solidFill>
            </a:endParaRPr>
          </a:p>
        </p:txBody>
      </p:sp>
    </p:spTree>
    <p:extLst>
      <p:ext uri="{BB962C8B-B14F-4D97-AF65-F5344CB8AC3E}">
        <p14:creationId xmlns:p14="http://schemas.microsoft.com/office/powerpoint/2010/main" val="13305771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2F2943-F825-C1E1-C3C6-C6D795B83618}"/>
              </a:ext>
            </a:extLst>
          </p:cNvPr>
          <p:cNvSpPr>
            <a:spLocks noGrp="1"/>
          </p:cNvSpPr>
          <p:nvPr>
            <p:ph type="title"/>
          </p:nvPr>
        </p:nvSpPr>
        <p:spPr/>
        <p:txBody>
          <a:bodyPr/>
          <a:lstStyle/>
          <a:p>
            <a:r>
              <a:rPr lang="en-SG" sz="1800" dirty="0">
                <a:effectLst/>
                <a:latin typeface="Calibri" panose="020F0502020204030204" pitchFamily="34" charset="0"/>
                <a:ea typeface="Calibri" panose="020F0502020204030204" pitchFamily="34" charset="0"/>
              </a:rPr>
              <a:t>Facing</a:t>
            </a:r>
            <a:endParaRPr lang="en-AU" dirty="0"/>
          </a:p>
        </p:txBody>
      </p:sp>
      <p:sp>
        <p:nvSpPr>
          <p:cNvPr id="3" name="Content Placeholder 2">
            <a:extLst>
              <a:ext uri="{FF2B5EF4-FFF2-40B4-BE49-F238E27FC236}">
                <a16:creationId xmlns:a16="http://schemas.microsoft.com/office/drawing/2014/main" id="{487828C2-A791-C679-C25B-FEA9C901D134}"/>
              </a:ext>
            </a:extLst>
          </p:cNvPr>
          <p:cNvSpPr>
            <a:spLocks noGrp="1"/>
          </p:cNvSpPr>
          <p:nvPr>
            <p:ph idx="1"/>
          </p:nvPr>
        </p:nvSpPr>
        <p:spPr>
          <a:xfrm>
            <a:off x="793866" y="2112973"/>
            <a:ext cx="10131425" cy="3725334"/>
          </a:xfrm>
        </p:spPr>
        <p:txBody>
          <a:bodyPr>
            <a:normAutofit lnSpcReduction="10000"/>
          </a:bodyPr>
          <a:lstStyle/>
          <a:p>
            <a:pPr marL="0" indent="0">
              <a:buNone/>
            </a:pPr>
            <a:r>
              <a:rPr lang="en-US" dirty="0"/>
              <a:t>What is Facing? On the lathe, a facing tool is used to carve a flat surface perpendicular to the rotational axis of the workpiece. A facing tool is installed in a tool holder that is attached to the lathe carriage. As the component rotates in the chuck's jaws, the tool will feed perpendicularly across the part's rotational axis.</a:t>
            </a:r>
          </a:p>
          <a:p>
            <a:pPr marL="0" indent="0">
              <a:buNone/>
            </a:pPr>
            <a:r>
              <a:rPr lang="en-US" dirty="0"/>
              <a:t>Set up the tool by securing it, levelling it, and screwing it in. Place the component you're working on away from the chuck in a place where it won't be struck by the tool. Then, as directed by the safety instructions, examine all the equipment.</a:t>
            </a:r>
          </a:p>
          <a:p>
            <a:pPr marL="0" indent="0">
              <a:buNone/>
            </a:pPr>
            <a:r>
              <a:rPr lang="en-US" dirty="0"/>
              <a:t>Making a tiny incision around the object to indicate when to stop facing and using a sharpie to make the mark stand out more. Facing to a length: Roughly measure out a length and set up the machine. Undo the chunk and place the object into the jaws after marking and setting up the machine, then tighten using the given tool.</a:t>
            </a:r>
          </a:p>
          <a:p>
            <a:pPr marL="0" indent="0">
              <a:buNone/>
            </a:pPr>
            <a:r>
              <a:rPr lang="en-US" dirty="0"/>
              <a:t>With the machine on, slowly spin the carriage handler which moves horizontally and removes the desired amount of metal, slowly go in and out until you managed to achieve a finished and smooth cut without any bumps or uneven levelling</a:t>
            </a:r>
          </a:p>
        </p:txBody>
      </p:sp>
      <p:pic>
        <p:nvPicPr>
          <p:cNvPr id="2050" name="Picture 2">
            <a:extLst>
              <a:ext uri="{FF2B5EF4-FFF2-40B4-BE49-F238E27FC236}">
                <a16:creationId xmlns:a16="http://schemas.microsoft.com/office/drawing/2014/main" id="{27B0D963-7F64-4EF3-7F44-B42DBE3697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19497" y="151474"/>
            <a:ext cx="3444587" cy="183064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08535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B7F5C-4C92-1031-D5B6-36343C8F4D19}"/>
              </a:ext>
            </a:extLst>
          </p:cNvPr>
          <p:cNvSpPr>
            <a:spLocks noGrp="1"/>
          </p:cNvSpPr>
          <p:nvPr>
            <p:ph type="title"/>
          </p:nvPr>
        </p:nvSpPr>
        <p:spPr/>
        <p:txBody>
          <a:bodyPr/>
          <a:lstStyle/>
          <a:p>
            <a:r>
              <a:rPr lang="en-SG" sz="1800" dirty="0">
                <a:latin typeface="Calibri" panose="020F0502020204030204" pitchFamily="34" charset="0"/>
              </a:rPr>
              <a:t>Parallel turning</a:t>
            </a:r>
            <a:endParaRPr lang="en-AU" dirty="0"/>
          </a:p>
        </p:txBody>
      </p:sp>
      <p:sp>
        <p:nvSpPr>
          <p:cNvPr id="3" name="Content Placeholder 2">
            <a:extLst>
              <a:ext uri="{FF2B5EF4-FFF2-40B4-BE49-F238E27FC236}">
                <a16:creationId xmlns:a16="http://schemas.microsoft.com/office/drawing/2014/main" id="{1BC80363-114D-5C83-7855-3091A402E144}"/>
              </a:ext>
            </a:extLst>
          </p:cNvPr>
          <p:cNvSpPr>
            <a:spLocks noGrp="1"/>
          </p:cNvSpPr>
          <p:nvPr>
            <p:ph idx="1"/>
          </p:nvPr>
        </p:nvSpPr>
        <p:spPr>
          <a:xfrm>
            <a:off x="685801" y="609599"/>
            <a:ext cx="10131425" cy="5181601"/>
          </a:xfrm>
        </p:spPr>
        <p:txBody>
          <a:bodyPr/>
          <a:lstStyle/>
          <a:p>
            <a:pPr marL="0" indent="0">
              <a:buNone/>
            </a:pPr>
            <a:r>
              <a:rPr lang="en-US" dirty="0"/>
              <a:t>What is Parallel turning? Parallel turning is a cutting technique used on a center lathe to reduce the diameter of a workpiece. If a long length needs to be cut, the automated feed can help ensure a smooth, even cut, while the live center can help support the material and keep it from bending away from the tool.</a:t>
            </a:r>
          </a:p>
          <a:p>
            <a:pPr marL="0" indent="0">
              <a:buNone/>
            </a:pPr>
            <a:r>
              <a:rPr lang="en-US" dirty="0"/>
              <a:t>Just like facing you must secure the tool, levelling it, and screwing it in are all steps in the setup process. Place the component you're working on far enough away from the chuck, so it won't be hit by the tool. Examine all the equipment as directed by the safety regulations.</a:t>
            </a:r>
          </a:p>
          <a:p>
            <a:pPr marL="0" indent="0">
              <a:buNone/>
            </a:pPr>
            <a:r>
              <a:rPr lang="en-US" dirty="0"/>
              <a:t>With the object secured you can now start shaving off the objects, it is advised to turn the compound rest travel handle slowly to get an even and smooth finish</a:t>
            </a:r>
            <a:endParaRPr lang="en-AU" dirty="0"/>
          </a:p>
        </p:txBody>
      </p:sp>
      <p:pic>
        <p:nvPicPr>
          <p:cNvPr id="1026" name="Picture 2">
            <a:extLst>
              <a:ext uri="{FF2B5EF4-FFF2-40B4-BE49-F238E27FC236}">
                <a16:creationId xmlns:a16="http://schemas.microsoft.com/office/drawing/2014/main" id="{D3E3AF49-0B52-24A5-F263-AC7472D1D9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80325" y="4588625"/>
            <a:ext cx="2989298" cy="1997133"/>
          </a:xfrm>
          <a:prstGeom prst="rect">
            <a:avLst/>
          </a:prstGeom>
          <a:ln w="889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964388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506D5CEA4F1FF488269578E2ADB0658" ma:contentTypeVersion="13" ma:contentTypeDescription="Create a new document." ma:contentTypeScope="" ma:versionID="a4d92017fbab5017e3c9c45d36e29a8d">
  <xsd:schema xmlns:xsd="http://www.w3.org/2001/XMLSchema" xmlns:xs="http://www.w3.org/2001/XMLSchema" xmlns:p="http://schemas.microsoft.com/office/2006/metadata/properties" xmlns:ns3="469b0c55-d954-44a2-9ba5-60c03b283d97" xmlns:ns4="6a137ebd-de8d-4680-8e80-035300fe46e8" targetNamespace="http://schemas.microsoft.com/office/2006/metadata/properties" ma:root="true" ma:fieldsID="c5d5bc6e1f3392d1c498117dd735dde4" ns3:_="" ns4:_="">
    <xsd:import namespace="469b0c55-d954-44a2-9ba5-60c03b283d97"/>
    <xsd:import namespace="6a137ebd-de8d-4680-8e80-035300fe46e8"/>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DateTaken" minOccurs="0"/>
                <xsd:element ref="ns3:MediaServiceOCR" minOccurs="0"/>
                <xsd:element ref="ns3:MediaLengthInSecond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69b0c55-d954-44a2-9ba5-60c03b283d9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6a137ebd-de8d-4680-8e80-035300fe46e8"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4014ED6-ECA2-4BE3-B3A6-E8FA206E362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69b0c55-d954-44a2-9ba5-60c03b283d97"/>
    <ds:schemaRef ds:uri="6a137ebd-de8d-4680-8e80-035300fe46e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E0B1679-2764-4157-8CF9-9D83327338C0}">
  <ds:schemaRefs>
    <ds:schemaRef ds:uri="http://schemas.microsoft.com/sharepoint/v3/contenttype/forms"/>
  </ds:schemaRefs>
</ds:datastoreItem>
</file>

<file path=customXml/itemProps3.xml><?xml version="1.0" encoding="utf-8"?>
<ds:datastoreItem xmlns:ds="http://schemas.openxmlformats.org/officeDocument/2006/customXml" ds:itemID="{057436AD-ECE4-4E2C-AF99-8D1CBA95B384}">
  <ds:schemaRefs>
    <ds:schemaRef ds:uri="http://purl.org/dc/elements/1.1/"/>
    <ds:schemaRef ds:uri="http://purl.org/dc/terms/"/>
    <ds:schemaRef ds:uri="http://schemas.openxmlformats.org/package/2006/metadata/core-properties"/>
    <ds:schemaRef ds:uri="469b0c55-d954-44a2-9ba5-60c03b283d97"/>
    <ds:schemaRef ds:uri="http://purl.org/dc/dcmitype/"/>
    <ds:schemaRef ds:uri="http://schemas.microsoft.com/office/2006/documentManagement/types"/>
    <ds:schemaRef ds:uri="http://schemas.microsoft.com/office/infopath/2007/PartnerControls"/>
    <ds:schemaRef ds:uri="6a137ebd-de8d-4680-8e80-035300fe46e8"/>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TM03457452[[fn=Celestial]]</Template>
  <TotalTime>221</TotalTime>
  <Words>1302</Words>
  <Application>Microsoft Office PowerPoint</Application>
  <PresentationFormat>Widescreen</PresentationFormat>
  <Paragraphs>47</Paragraphs>
  <Slides>5</Slides>
  <Notes>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Celestial</vt:lpstr>
      <vt:lpstr>Lathe presentation</vt:lpstr>
      <vt:lpstr>What is a lathe and how does it work?</vt:lpstr>
      <vt:lpstr>Safety procedures for lathes</vt:lpstr>
      <vt:lpstr>Facing</vt:lpstr>
      <vt:lpstr>Parallel turning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Lathe presentation</dc:title>
  <dc:creator>Leccio, Guardxavier (School SA)</dc:creator>
  <cp:lastModifiedBy>Leccio, Guardxavier (School SA)</cp:lastModifiedBy>
  <cp:revision>2</cp:revision>
  <dcterms:created xsi:type="dcterms:W3CDTF">2022-06-17T02:13:35Z</dcterms:created>
  <dcterms:modified xsi:type="dcterms:W3CDTF">2022-06-19T11:01:18Z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0x0101003506D5CEA4F1FF488269578E2ADB0658</vt:lpwstr>
  </property>
</Properties>
</file>