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7" r:id="rId3"/>
    <p:sldId id="258" r:id="rId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87" autoAdjust="0"/>
    <p:restoredTop sz="86405" autoAdjust="0"/>
  </p:normalViewPr>
  <p:slideViewPr>
    <p:cSldViewPr snapToGrid="0">
      <p:cViewPr varScale="1">
        <p:scale>
          <a:sx n="71" d="100"/>
          <a:sy n="71" d="100"/>
        </p:scale>
        <p:origin x="235" y="5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17AA7F-26CE-48E9-AABB-20ADE49DE027}" type="datetimeFigureOut">
              <a:rPr lang="fr-FR" smtClean="0"/>
              <a:t>20/04/2023</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A5452B-B6C7-4644-9379-36F8B374EB61}" type="slidenum">
              <a:rPr lang="fr-FR" smtClean="0"/>
              <a:t>‹N°›</a:t>
            </a:fld>
            <a:endParaRPr lang="fr-FR"/>
          </a:p>
        </p:txBody>
      </p:sp>
    </p:spTree>
    <p:extLst>
      <p:ext uri="{BB962C8B-B14F-4D97-AF65-F5344CB8AC3E}">
        <p14:creationId xmlns:p14="http://schemas.microsoft.com/office/powerpoint/2010/main" val="2495445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 modèle Entité-Relation est un outil graphique pour concevoir des bases de données relationnelles. Il permet de représenter les entités, les relations et les attributs de manière graphique, ce qui facilite la compréhension pour les utilisateurs non techniques. Le modèle ER est largement utilisé dans l'industrie pour concevoir des bases de données. Dans ce cours, nous allons explorer les concepts clés du modèle ER, tels que les entités, les relations, les attributs, les clés primaires et étrangères, les cardinalités, les associations et la normalisation.</a:t>
            </a:r>
          </a:p>
        </p:txBody>
      </p:sp>
      <p:sp>
        <p:nvSpPr>
          <p:cNvPr id="4" name="Espace réservé du numéro de diapositive 3"/>
          <p:cNvSpPr>
            <a:spLocks noGrp="1"/>
          </p:cNvSpPr>
          <p:nvPr>
            <p:ph type="sldNum" sz="quarter" idx="5"/>
          </p:nvPr>
        </p:nvSpPr>
        <p:spPr/>
        <p:txBody>
          <a:bodyPr/>
          <a:lstStyle/>
          <a:p>
            <a:fld id="{B8A5452B-B6C7-4644-9379-36F8B374EB61}" type="slidenum">
              <a:rPr lang="fr-FR" smtClean="0"/>
              <a:t>1</a:t>
            </a:fld>
            <a:endParaRPr lang="fr-FR"/>
          </a:p>
        </p:txBody>
      </p:sp>
    </p:spTree>
    <p:extLst>
      <p:ext uri="{BB962C8B-B14F-4D97-AF65-F5344CB8AC3E}">
        <p14:creationId xmlns:p14="http://schemas.microsoft.com/office/powerpoint/2010/main" val="922582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Une entité représente un objet ou une chose dans le monde réel, comme un client, un produit ou une commande. Chaque entité est identifiée par un ensemble d'attributs uniques qui décrivent les caractéristiques de l'entité. Les attributs peuvent être simples ou composés, et peuvent être obligatoires ou facultatifs. Les entités sont généralement représentées par des rectangles dans le modèle ER. Les clés primaires sont utilisées pour identifier de manière unique chaque entité dans une table de base de données.</a:t>
            </a:r>
          </a:p>
        </p:txBody>
      </p:sp>
      <p:sp>
        <p:nvSpPr>
          <p:cNvPr id="4" name="Espace réservé du numéro de diapositive 3"/>
          <p:cNvSpPr>
            <a:spLocks noGrp="1"/>
          </p:cNvSpPr>
          <p:nvPr>
            <p:ph type="sldNum" sz="quarter" idx="5"/>
          </p:nvPr>
        </p:nvSpPr>
        <p:spPr/>
        <p:txBody>
          <a:bodyPr/>
          <a:lstStyle/>
          <a:p>
            <a:fld id="{B8A5452B-B6C7-4644-9379-36F8B374EB61}" type="slidenum">
              <a:rPr lang="fr-FR" smtClean="0"/>
              <a:t>2</a:t>
            </a:fld>
            <a:endParaRPr lang="fr-FR"/>
          </a:p>
        </p:txBody>
      </p:sp>
    </p:spTree>
    <p:extLst>
      <p:ext uri="{BB962C8B-B14F-4D97-AF65-F5344CB8AC3E}">
        <p14:creationId xmlns:p14="http://schemas.microsoft.com/office/powerpoint/2010/main" val="949791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Les relations représentent des liens entre des entités. Les relations peuvent être un-à-un, un-à-plusieurs ou plusieurs-à-plusieurs. Les relations sont généralement nommées pour décrire leur fonction, telles que "achète", "fournit" ou "travaille pour". Les relations sont souvent représentées par des diamants dans le modèle ER. </a:t>
            </a:r>
            <a:r>
              <a:rPr lang="fr-FR"/>
              <a:t>Les clés étrangères sont utilisées pour relier les tables de base de données entre elles</a:t>
            </a:r>
          </a:p>
        </p:txBody>
      </p:sp>
      <p:sp>
        <p:nvSpPr>
          <p:cNvPr id="4" name="Espace réservé du numéro de diapositive 3"/>
          <p:cNvSpPr>
            <a:spLocks noGrp="1"/>
          </p:cNvSpPr>
          <p:nvPr>
            <p:ph type="sldNum" sz="quarter" idx="5"/>
          </p:nvPr>
        </p:nvSpPr>
        <p:spPr/>
        <p:txBody>
          <a:bodyPr/>
          <a:lstStyle/>
          <a:p>
            <a:fld id="{B8A5452B-B6C7-4644-9379-36F8B374EB61}" type="slidenum">
              <a:rPr lang="fr-FR" smtClean="0"/>
              <a:t>3</a:t>
            </a:fld>
            <a:endParaRPr lang="fr-FR"/>
          </a:p>
        </p:txBody>
      </p:sp>
    </p:spTree>
    <p:extLst>
      <p:ext uri="{BB962C8B-B14F-4D97-AF65-F5344CB8AC3E}">
        <p14:creationId xmlns:p14="http://schemas.microsoft.com/office/powerpoint/2010/main" val="1294309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4EC468-AB7F-65D3-3C43-F6C80867E07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8348ABB-14A0-F4BB-3890-311E498546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131EA49-6925-214A-8C6F-B5741208F6E5}"/>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5" name="Espace réservé du pied de page 4">
            <a:extLst>
              <a:ext uri="{FF2B5EF4-FFF2-40B4-BE49-F238E27FC236}">
                <a16:creationId xmlns:a16="http://schemas.microsoft.com/office/drawing/2014/main" id="{04D0EBD0-7B33-F8A6-ED56-C094B9A5B03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6153B4E-F20E-EC93-75DD-EBA665E54DFA}"/>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3140479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762F6-AEB5-5163-17F4-6BE6D390E49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B8F04FD-2346-7109-BDCC-9779EFC99DC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3B1324A-EA84-FD52-BF05-73956C2E76FC}"/>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5" name="Espace réservé du pied de page 4">
            <a:extLst>
              <a:ext uri="{FF2B5EF4-FFF2-40B4-BE49-F238E27FC236}">
                <a16:creationId xmlns:a16="http://schemas.microsoft.com/office/drawing/2014/main" id="{900826C8-DFF3-989D-4258-2F3ED20021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F6CD17-4F2A-4EBD-1B8B-516D3205DF7E}"/>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3047967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E1D6A6-21CC-F260-F087-6C1B3B41ADE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0DC2639-AE88-DD1A-9764-8751CB5356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26B3238-667C-0B9A-F32E-136F3B9BF75A}"/>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5" name="Espace réservé du pied de page 4">
            <a:extLst>
              <a:ext uri="{FF2B5EF4-FFF2-40B4-BE49-F238E27FC236}">
                <a16:creationId xmlns:a16="http://schemas.microsoft.com/office/drawing/2014/main" id="{BCBDFA7D-CA03-671C-85A5-3D25A2FB7AC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CF4D4EC-19E7-1534-F6C1-BDBD01FC303F}"/>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1303949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C25F0E-82CF-4B63-3207-13078690B00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07777EA-E76A-3A17-5103-0E2B495FEFF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DE55DF4-9306-A7A0-1259-740E58E4EFD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F59B3CD-4C7B-1302-F61A-680261367791}"/>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6" name="Espace réservé du pied de page 5">
            <a:extLst>
              <a:ext uri="{FF2B5EF4-FFF2-40B4-BE49-F238E27FC236}">
                <a16:creationId xmlns:a16="http://schemas.microsoft.com/office/drawing/2014/main" id="{B5CBD44A-9FBD-9FB8-EF2D-30FA8A3A440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121A3BC-7624-FB2B-DB58-67442326BC54}"/>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2830794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B75237-C43A-EE3B-7534-E43AE50D3FF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E69965E-FBC0-51A6-9480-85A0E17AC8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75D7EEE-A40B-9B1A-E586-65AAE054406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4A38232-514D-9848-0B60-DE3ECABBB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71BBE75-9FE4-B188-3DFB-C9DE0D92552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342B377-C8CB-3FA6-19A8-7E9324639E83}"/>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8" name="Espace réservé du pied de page 7">
            <a:extLst>
              <a:ext uri="{FF2B5EF4-FFF2-40B4-BE49-F238E27FC236}">
                <a16:creationId xmlns:a16="http://schemas.microsoft.com/office/drawing/2014/main" id="{7BA45A92-5506-AA03-132A-321AD63F287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9C48F4B-FD59-CC8D-8B7C-E5A13913928E}"/>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81714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5D91B2-7DA9-D615-7974-93C85FCC49C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4310069-B715-C37E-856A-995C50CA8A02}"/>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4" name="Espace réservé du pied de page 3">
            <a:extLst>
              <a:ext uri="{FF2B5EF4-FFF2-40B4-BE49-F238E27FC236}">
                <a16:creationId xmlns:a16="http://schemas.microsoft.com/office/drawing/2014/main" id="{03A4D0AC-942D-04F3-47D4-B173724C547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16DF32A-909E-23AA-AEAE-BE1824F1D74D}"/>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787754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D72C436-8900-3705-5B17-31EF993ACBD4}"/>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3" name="Espace réservé du pied de page 2">
            <a:extLst>
              <a:ext uri="{FF2B5EF4-FFF2-40B4-BE49-F238E27FC236}">
                <a16:creationId xmlns:a16="http://schemas.microsoft.com/office/drawing/2014/main" id="{B564AE92-5DEE-038A-C57A-7C2804CEE6E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E684A10-30A0-AABB-0368-20A8196D8B77}"/>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2080130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F05198-74E6-5A27-253C-5988BDB5029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1AE3244-871E-23B6-3B42-E7DC8226C1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60435AA-38DC-956B-22E5-61F2A623D7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EEE26B0-B4BF-B300-522F-8096B3A2D276}"/>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6" name="Espace réservé du pied de page 5">
            <a:extLst>
              <a:ext uri="{FF2B5EF4-FFF2-40B4-BE49-F238E27FC236}">
                <a16:creationId xmlns:a16="http://schemas.microsoft.com/office/drawing/2014/main" id="{7929F05F-E48C-86D7-FE9B-B6A6C84C9B8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B41FBDC-8B21-E011-25DD-B87D719D632B}"/>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2503193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2EE314-D9B3-4DB6-D63D-371703E2D0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D817403-BACD-0C04-9D77-06D010EC40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2EE3960-FE7E-81EB-2C88-E12BE09D62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4847D91-4FAD-3AD0-04DD-5841DADFDD75}"/>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6" name="Espace réservé du pied de page 5">
            <a:extLst>
              <a:ext uri="{FF2B5EF4-FFF2-40B4-BE49-F238E27FC236}">
                <a16:creationId xmlns:a16="http://schemas.microsoft.com/office/drawing/2014/main" id="{304CB836-890E-39DD-B91C-5634841F939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E8B542C-7C01-D8D9-123D-51A152853B50}"/>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1522181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496190-B7A0-98F8-58D2-991096324D8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D94E8AC-2D42-3E68-5A76-91AB8E8B193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B4932A2-7FAB-0BFD-E8BF-0096B81A946D}"/>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5" name="Espace réservé du pied de page 4">
            <a:extLst>
              <a:ext uri="{FF2B5EF4-FFF2-40B4-BE49-F238E27FC236}">
                <a16:creationId xmlns:a16="http://schemas.microsoft.com/office/drawing/2014/main" id="{61218715-323D-A917-9BAB-06F465085AE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03635D-1A95-8ED8-CA74-32830621DFA3}"/>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2281300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8FCEB7B-6507-FB7F-FEAF-6C4197E622F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AE15712-81BC-A301-C744-178F0F02619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C16457-EF50-6E6B-D3C8-1F51319EBE67}"/>
              </a:ext>
            </a:extLst>
          </p:cNvPr>
          <p:cNvSpPr>
            <a:spLocks noGrp="1"/>
          </p:cNvSpPr>
          <p:nvPr>
            <p:ph type="dt" sz="half" idx="10"/>
          </p:nvPr>
        </p:nvSpPr>
        <p:spPr/>
        <p:txBody>
          <a:bodyPr/>
          <a:lstStyle/>
          <a:p>
            <a:fld id="{FF246E3C-C536-4C65-B5C8-AD50BD35FE3E}" type="datetimeFigureOut">
              <a:rPr lang="fr-FR" smtClean="0"/>
              <a:t>20/04/2023</a:t>
            </a:fld>
            <a:endParaRPr lang="fr-FR"/>
          </a:p>
        </p:txBody>
      </p:sp>
      <p:sp>
        <p:nvSpPr>
          <p:cNvPr id="5" name="Espace réservé du pied de page 4">
            <a:extLst>
              <a:ext uri="{FF2B5EF4-FFF2-40B4-BE49-F238E27FC236}">
                <a16:creationId xmlns:a16="http://schemas.microsoft.com/office/drawing/2014/main" id="{5937788A-1810-AC35-CAD3-3531E45A4FD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74BAF86-7445-791B-B326-7260F3128CC8}"/>
              </a:ext>
            </a:extLst>
          </p:cNvPr>
          <p:cNvSpPr>
            <a:spLocks noGrp="1"/>
          </p:cNvSpPr>
          <p:nvPr>
            <p:ph type="sldNum" sz="quarter" idx="12"/>
          </p:nvPr>
        </p:nvSpPr>
        <p:spPr/>
        <p:txBody>
          <a:bodyPr/>
          <a:lstStyle/>
          <a:p>
            <a:fld id="{A4531D8A-769B-4F6D-A11F-1539B71E554D}" type="slidenum">
              <a:rPr lang="fr-FR" smtClean="0"/>
              <a:t>‹N°›</a:t>
            </a:fld>
            <a:endParaRPr lang="fr-FR"/>
          </a:p>
        </p:txBody>
      </p:sp>
    </p:spTree>
    <p:extLst>
      <p:ext uri="{BB962C8B-B14F-4D97-AF65-F5344CB8AC3E}">
        <p14:creationId xmlns:p14="http://schemas.microsoft.com/office/powerpoint/2010/main" val="1370258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32866A9-843B-A0CC-A165-1977AADAC6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CB607D0-B8FF-8A85-A2EC-FCCDEA8A04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BD49389-D6A6-58EE-9E82-F73EC582E8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46E3C-C536-4C65-B5C8-AD50BD35FE3E}" type="datetimeFigureOut">
              <a:rPr lang="fr-FR" smtClean="0"/>
              <a:t>20/04/2023</a:t>
            </a:fld>
            <a:endParaRPr lang="fr-FR"/>
          </a:p>
        </p:txBody>
      </p:sp>
      <p:sp>
        <p:nvSpPr>
          <p:cNvPr id="5" name="Espace réservé du pied de page 4">
            <a:extLst>
              <a:ext uri="{FF2B5EF4-FFF2-40B4-BE49-F238E27FC236}">
                <a16:creationId xmlns:a16="http://schemas.microsoft.com/office/drawing/2014/main" id="{9A18AF74-2F7A-1D19-16FA-E01EACC5A4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1C6026E-8BE5-137F-0A6B-624ED12E37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531D8A-769B-4F6D-A11F-1539B71E554D}" type="slidenum">
              <a:rPr lang="fr-FR" smtClean="0"/>
              <a:t>‹N°›</a:t>
            </a:fld>
            <a:endParaRPr lang="fr-FR"/>
          </a:p>
        </p:txBody>
      </p:sp>
    </p:spTree>
    <p:extLst>
      <p:ext uri="{BB962C8B-B14F-4D97-AF65-F5344CB8AC3E}">
        <p14:creationId xmlns:p14="http://schemas.microsoft.com/office/powerpoint/2010/main" val="31548239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5377E5CB-DFE4-1924-F17D-3053EC5709A8}"/>
              </a:ext>
            </a:extLst>
          </p:cNvPr>
          <p:cNvSpPr>
            <a:spLocks noGrp="1"/>
          </p:cNvSpPr>
          <p:nvPr>
            <p:ph type="title"/>
          </p:nvPr>
        </p:nvSpPr>
        <p:spPr/>
        <p:txBody>
          <a:bodyPr/>
          <a:lstStyle/>
          <a:p>
            <a:r>
              <a:rPr lang="fr-FR" dirty="0"/>
              <a:t>Introduction à la modélisation de données avec le modèle Entité-Relation</a:t>
            </a:r>
          </a:p>
        </p:txBody>
      </p:sp>
      <p:sp>
        <p:nvSpPr>
          <p:cNvPr id="5" name="Espace réservé du contenu 4">
            <a:extLst>
              <a:ext uri="{FF2B5EF4-FFF2-40B4-BE49-F238E27FC236}">
                <a16:creationId xmlns:a16="http://schemas.microsoft.com/office/drawing/2014/main" id="{A0B21ABE-2D36-84B4-F954-4BF60E201D08}"/>
              </a:ext>
            </a:extLst>
          </p:cNvPr>
          <p:cNvSpPr>
            <a:spLocks noGrp="1"/>
          </p:cNvSpPr>
          <p:nvPr>
            <p:ph idx="1"/>
          </p:nvPr>
        </p:nvSpPr>
        <p:spPr/>
        <p:txBody>
          <a:bodyPr/>
          <a:lstStyle/>
          <a:p>
            <a:pPr>
              <a:buFont typeface="Arial" panose="020B0604020202020204" pitchFamily="34" charset="0"/>
              <a:buChar char="•"/>
            </a:pPr>
            <a:r>
              <a:rPr lang="fr-FR" dirty="0"/>
              <a:t>Le modèle Entité-Relation est un outil pour concevoir des bases de données.</a:t>
            </a:r>
          </a:p>
          <a:p>
            <a:pPr>
              <a:buFont typeface="Arial" panose="020B0604020202020204" pitchFamily="34" charset="0"/>
              <a:buChar char="•"/>
            </a:pPr>
            <a:r>
              <a:rPr lang="fr-FR" dirty="0"/>
              <a:t>Il permet de décrire la structure de données en termes d'entités, de relations et d'attributs.</a:t>
            </a:r>
          </a:p>
          <a:p>
            <a:pPr>
              <a:buFont typeface="Arial" panose="020B0604020202020204" pitchFamily="34" charset="0"/>
              <a:buChar char="•"/>
            </a:pPr>
            <a:r>
              <a:rPr lang="fr-FR" dirty="0"/>
              <a:t>Le modèle est graphique et facile à comprendre pour les utilisateurs non techniques.</a:t>
            </a:r>
          </a:p>
          <a:p>
            <a:pPr>
              <a:buFont typeface="Arial" panose="020B0604020202020204" pitchFamily="34" charset="0"/>
              <a:buChar char="•"/>
            </a:pPr>
            <a:r>
              <a:rPr lang="fr-FR" dirty="0"/>
              <a:t>Le modèle ER est largement utilisé dans le développement de bases de données relationnelles.</a:t>
            </a:r>
          </a:p>
          <a:p>
            <a:pPr>
              <a:buFont typeface="Arial" panose="020B0604020202020204" pitchFamily="34" charset="0"/>
              <a:buChar char="•"/>
            </a:pPr>
            <a:r>
              <a:rPr lang="fr-FR" dirty="0"/>
              <a:t>Nous allons maintenant explorer les concepts clés du modèle ER.</a:t>
            </a:r>
          </a:p>
          <a:p>
            <a:endParaRPr lang="fr-FR" dirty="0"/>
          </a:p>
        </p:txBody>
      </p:sp>
    </p:spTree>
    <p:extLst>
      <p:ext uri="{BB962C8B-B14F-4D97-AF65-F5344CB8AC3E}">
        <p14:creationId xmlns:p14="http://schemas.microsoft.com/office/powerpoint/2010/main" val="22456342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8F2F6F-74C1-2B85-FCAE-30C83FFFC728}"/>
              </a:ext>
            </a:extLst>
          </p:cNvPr>
          <p:cNvSpPr>
            <a:spLocks noGrp="1"/>
          </p:cNvSpPr>
          <p:nvPr>
            <p:ph type="title"/>
          </p:nvPr>
        </p:nvSpPr>
        <p:spPr/>
        <p:txBody>
          <a:bodyPr/>
          <a:lstStyle/>
          <a:p>
            <a:r>
              <a:rPr lang="fr-FR" dirty="0"/>
              <a:t>Les entités dans le modèle Entité-Relation</a:t>
            </a:r>
          </a:p>
        </p:txBody>
      </p:sp>
      <p:sp>
        <p:nvSpPr>
          <p:cNvPr id="3" name="Espace réservé du contenu 2">
            <a:extLst>
              <a:ext uri="{FF2B5EF4-FFF2-40B4-BE49-F238E27FC236}">
                <a16:creationId xmlns:a16="http://schemas.microsoft.com/office/drawing/2014/main" id="{A350D890-D936-B838-1AA2-C6C2053CC350}"/>
              </a:ext>
            </a:extLst>
          </p:cNvPr>
          <p:cNvSpPr>
            <a:spLocks noGrp="1"/>
          </p:cNvSpPr>
          <p:nvPr>
            <p:ph idx="1"/>
          </p:nvPr>
        </p:nvSpPr>
        <p:spPr/>
        <p:txBody>
          <a:bodyPr/>
          <a:lstStyle/>
          <a:p>
            <a:r>
              <a:rPr lang="fr-FR" dirty="0"/>
              <a:t>Une entité représente un objet ou une chose dans le monde réel.</a:t>
            </a:r>
          </a:p>
          <a:p>
            <a:r>
              <a:rPr lang="fr-FR" dirty="0"/>
              <a:t>Chaque entité est identifiée par un ensemble d'attributs uniques.</a:t>
            </a:r>
          </a:p>
          <a:p>
            <a:r>
              <a:rPr lang="fr-FR" dirty="0"/>
              <a:t>Les attributs décrivent les caractéristiques de l'entité.</a:t>
            </a:r>
          </a:p>
          <a:p>
            <a:r>
              <a:rPr lang="fr-FR" dirty="0"/>
              <a:t>Les entités sont généralement représentées par des rectangles dans le modèle ER.</a:t>
            </a:r>
          </a:p>
          <a:p>
            <a:r>
              <a:rPr lang="fr-FR" dirty="0"/>
              <a:t>Les exemples d'entités peuvent inclure des clients, des produits et des employés.</a:t>
            </a:r>
          </a:p>
          <a:p>
            <a:endParaRPr lang="fr-FR" dirty="0"/>
          </a:p>
        </p:txBody>
      </p:sp>
    </p:spTree>
    <p:extLst>
      <p:ext uri="{BB962C8B-B14F-4D97-AF65-F5344CB8AC3E}">
        <p14:creationId xmlns:p14="http://schemas.microsoft.com/office/powerpoint/2010/main" val="3851218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3C5CA1-BC21-FDA8-D8C8-0A778A5C5E35}"/>
              </a:ext>
            </a:extLst>
          </p:cNvPr>
          <p:cNvSpPr>
            <a:spLocks noGrp="1"/>
          </p:cNvSpPr>
          <p:nvPr>
            <p:ph type="title"/>
          </p:nvPr>
        </p:nvSpPr>
        <p:spPr/>
        <p:txBody>
          <a:bodyPr/>
          <a:lstStyle/>
          <a:p>
            <a:r>
              <a:rPr lang="fr-FR" dirty="0"/>
              <a:t>Les relations dans le modèle Entité-Relation</a:t>
            </a:r>
          </a:p>
        </p:txBody>
      </p:sp>
      <p:sp>
        <p:nvSpPr>
          <p:cNvPr id="3" name="Espace réservé du contenu 2">
            <a:extLst>
              <a:ext uri="{FF2B5EF4-FFF2-40B4-BE49-F238E27FC236}">
                <a16:creationId xmlns:a16="http://schemas.microsoft.com/office/drawing/2014/main" id="{0E801309-5C06-F614-D2CE-A49AF177B423}"/>
              </a:ext>
            </a:extLst>
          </p:cNvPr>
          <p:cNvSpPr>
            <a:spLocks noGrp="1"/>
          </p:cNvSpPr>
          <p:nvPr>
            <p:ph idx="1"/>
          </p:nvPr>
        </p:nvSpPr>
        <p:spPr/>
        <p:txBody>
          <a:bodyPr/>
          <a:lstStyle/>
          <a:p>
            <a:r>
              <a:rPr lang="fr-FR" dirty="0"/>
              <a:t>Les relations représentent des liens entre des entités.</a:t>
            </a:r>
          </a:p>
          <a:p>
            <a:r>
              <a:rPr lang="fr-FR" dirty="0"/>
              <a:t>Les relations sont souvent représentées par des diamants dans le modèle ER.</a:t>
            </a:r>
          </a:p>
          <a:p>
            <a:r>
              <a:rPr lang="fr-FR" dirty="0"/>
              <a:t>Les relations peuvent être un-à-un, un-à-plusieurs ou plusieurs-à-plusieurs.</a:t>
            </a:r>
          </a:p>
          <a:p>
            <a:r>
              <a:rPr lang="fr-FR" dirty="0"/>
              <a:t>Les relations sont généralement nommées pour décrire leur fonction.</a:t>
            </a:r>
          </a:p>
          <a:p>
            <a:r>
              <a:rPr lang="fr-FR" dirty="0"/>
              <a:t>Les exemples de relations peuvent inclure des commandes passées par des clients, des produits achetés par des clients, etc.</a:t>
            </a:r>
          </a:p>
          <a:p>
            <a:endParaRPr lang="fr-FR" dirty="0"/>
          </a:p>
        </p:txBody>
      </p:sp>
    </p:spTree>
    <p:extLst>
      <p:ext uri="{BB962C8B-B14F-4D97-AF65-F5344CB8AC3E}">
        <p14:creationId xmlns:p14="http://schemas.microsoft.com/office/powerpoint/2010/main" val="284045337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471</Words>
  <Application>Microsoft Office PowerPoint</Application>
  <PresentationFormat>Grand écran</PresentationFormat>
  <Paragraphs>24</Paragraphs>
  <Slides>3</Slides>
  <Notes>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vt:i4>
      </vt:variant>
    </vt:vector>
  </HeadingPairs>
  <TitlesOfParts>
    <vt:vector size="7" baseType="lpstr">
      <vt:lpstr>Arial</vt:lpstr>
      <vt:lpstr>Calibri</vt:lpstr>
      <vt:lpstr>Calibri Light</vt:lpstr>
      <vt:lpstr>Thème Office</vt:lpstr>
      <vt:lpstr>Introduction à la modélisation de données avec le modèle Entité-Relation</vt:lpstr>
      <vt:lpstr>Les entités dans le modèle Entité-Relation</vt:lpstr>
      <vt:lpstr>Les relations dans le modèle Entité-Relation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à la modélisation de données avec le modèle Entité-Relation</dc:title>
  <dc:creator>Antoine Dubost</dc:creator>
  <cp:lastModifiedBy>Antoine Dubost</cp:lastModifiedBy>
  <cp:revision>1</cp:revision>
  <dcterms:created xsi:type="dcterms:W3CDTF">2023-04-20T21:15:56Z</dcterms:created>
  <dcterms:modified xsi:type="dcterms:W3CDTF">2023-04-20T21:21:22Z</dcterms:modified>
</cp:coreProperties>
</file>