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1264" r:id="rId2"/>
    <p:sldId id="1319" r:id="rId3"/>
    <p:sldId id="1320"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7224" autoAdjust="0"/>
  </p:normalViewPr>
  <p:slideViewPr>
    <p:cSldViewPr snapToGrid="0">
      <p:cViewPr varScale="1">
        <p:scale>
          <a:sx n="83" d="100"/>
          <a:sy n="83" d="100"/>
        </p:scale>
        <p:origin x="159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FE30F1-6604-405B-83CB-A6109690DE9D}"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2A9786-09F9-49BE-908B-439E61D90974}" type="slidenum">
              <a:rPr lang="en-US" smtClean="0"/>
              <a:t>‹#›</a:t>
            </a:fld>
            <a:endParaRPr lang="en-US"/>
          </a:p>
        </p:txBody>
      </p:sp>
    </p:spTree>
    <p:extLst>
      <p:ext uri="{BB962C8B-B14F-4D97-AF65-F5344CB8AC3E}">
        <p14:creationId xmlns:p14="http://schemas.microsoft.com/office/powerpoint/2010/main" val="3756548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US" dirty="0"/>
              <a:t>Namaste, my dear brothers and sisters of Miryalguda Assembly Constituency.</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At the outset, I wish to put on record, my immense gratitude for electing me as your representative in the Legislative Assembly. As you are aware, our Hon’ble Chief Minister has used the platform of ‘</a:t>
            </a:r>
            <a:r>
              <a:rPr lang="en-US" b="1" dirty="0"/>
              <a:t>T</a:t>
            </a:r>
            <a:r>
              <a:rPr lang="nn-NO" sz="1200" b="1" i="0" kern="1200" dirty="0">
                <a:solidFill>
                  <a:schemeClr val="tx1"/>
                </a:solidFill>
                <a:effectLst/>
                <a:latin typeface="+mn-lt"/>
                <a:ea typeface="+mn-ea"/>
                <a:cs typeface="+mn-cs"/>
              </a:rPr>
              <a:t>elangana Rising Global Summit 2025</a:t>
            </a:r>
            <a:r>
              <a:rPr lang="nn-NO" sz="1200" b="0" i="0" kern="1200" dirty="0">
                <a:solidFill>
                  <a:schemeClr val="tx1"/>
                </a:solidFill>
                <a:effectLst/>
                <a:latin typeface="+mn-lt"/>
                <a:ea typeface="+mn-ea"/>
                <a:cs typeface="+mn-cs"/>
              </a:rPr>
              <a:t>’ t</a:t>
            </a:r>
            <a:r>
              <a:rPr lang="en-US" dirty="0"/>
              <a:t>o unveil the government’s vision for a $3 trillion economy by 2047. </a:t>
            </a:r>
          </a:p>
          <a:p>
            <a:endParaRPr lang="en-US" dirty="0">
              <a:effectLst/>
            </a:endParaRPr>
          </a:p>
        </p:txBody>
      </p:sp>
      <p:sp>
        <p:nvSpPr>
          <p:cNvPr id="4" name="Slide Number Placeholder 3"/>
          <p:cNvSpPr>
            <a:spLocks noGrp="1"/>
          </p:cNvSpPr>
          <p:nvPr>
            <p:ph type="sldNum" sz="quarter" idx="5"/>
          </p:nvPr>
        </p:nvSpPr>
        <p:spPr/>
        <p:txBody>
          <a:bodyPr/>
          <a:lstStyle/>
          <a:p>
            <a:fld id="{1D9D4C8D-4103-4622-9837-990FEA8B3789}" type="slidenum">
              <a:rPr lang="en-IN" smtClean="0"/>
              <a:t>1</a:t>
            </a:fld>
            <a:endParaRPr lang="en-IN"/>
          </a:p>
        </p:txBody>
      </p:sp>
    </p:spTree>
    <p:extLst>
      <p:ext uri="{BB962C8B-B14F-4D97-AF65-F5344CB8AC3E}">
        <p14:creationId xmlns:p14="http://schemas.microsoft.com/office/powerpoint/2010/main" val="2727708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effectLst/>
              </a:rPr>
              <a:t>It is of immense pleasure for me to state that, I, along with the public of my constituency, extend unwavering support to our beloved Chief Minister in realizing the vision of economic prosperity and all round development of the state of Telangana. </a:t>
            </a:r>
          </a:p>
          <a:p>
            <a:endParaRPr lang="en-IN" dirty="0">
              <a:effectLst/>
            </a:endParaRPr>
          </a:p>
          <a:p>
            <a:endParaRPr lang="en-IN" dirty="0"/>
          </a:p>
        </p:txBody>
      </p:sp>
      <p:sp>
        <p:nvSpPr>
          <p:cNvPr id="4" name="Slide Number Placeholder 3"/>
          <p:cNvSpPr>
            <a:spLocks noGrp="1"/>
          </p:cNvSpPr>
          <p:nvPr>
            <p:ph type="sldNum" sz="quarter" idx="5"/>
          </p:nvPr>
        </p:nvSpPr>
        <p:spPr/>
        <p:txBody>
          <a:bodyPr/>
          <a:lstStyle/>
          <a:p>
            <a:fld id="{1D9D4C8D-4103-4622-9837-990FEA8B3789}" type="slidenum">
              <a:rPr lang="en-IN" smtClean="0"/>
              <a:t>2</a:t>
            </a:fld>
            <a:endParaRPr lang="en-IN"/>
          </a:p>
        </p:txBody>
      </p:sp>
    </p:spTree>
    <p:extLst>
      <p:ext uri="{BB962C8B-B14F-4D97-AF65-F5344CB8AC3E}">
        <p14:creationId xmlns:p14="http://schemas.microsoft.com/office/powerpoint/2010/main" val="3057174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dirty="0">
                <a:effectLst/>
              </a:rPr>
              <a:t>Let me take this opportunity to state that our state's rise is the rise of all its villages, towns and cities put together.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IN" dirty="0">
                <a:effectLst/>
              </a:rPr>
              <a:t>This is the time for hard work – a time to conceive and implement developmental works  which make Miryalguda constituency more prosperous and self-reliant in the times ahead. </a:t>
            </a:r>
            <a:endParaRPr lang="en-IN" dirty="0"/>
          </a:p>
          <a:p>
            <a:endParaRPr lang="en-IN" dirty="0"/>
          </a:p>
        </p:txBody>
      </p:sp>
      <p:sp>
        <p:nvSpPr>
          <p:cNvPr id="4" name="Slide Number Placeholder 3"/>
          <p:cNvSpPr>
            <a:spLocks noGrp="1"/>
          </p:cNvSpPr>
          <p:nvPr>
            <p:ph type="sldNum" sz="quarter" idx="5"/>
          </p:nvPr>
        </p:nvSpPr>
        <p:spPr/>
        <p:txBody>
          <a:bodyPr/>
          <a:lstStyle/>
          <a:p>
            <a:fld id="{1D9D4C8D-4103-4622-9837-990FEA8B3789}" type="slidenum">
              <a:rPr lang="en-IN" smtClean="0"/>
              <a:t>3</a:t>
            </a:fld>
            <a:endParaRPr lang="en-IN"/>
          </a:p>
        </p:txBody>
      </p:sp>
    </p:spTree>
    <p:extLst>
      <p:ext uri="{BB962C8B-B14F-4D97-AF65-F5344CB8AC3E}">
        <p14:creationId xmlns:p14="http://schemas.microsoft.com/office/powerpoint/2010/main" val="26037181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79D16-40BF-42A0-94D6-150F3F52D1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498ACE-99A8-4162-940D-6D48757C17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1FCDBAE-3B61-4BC7-A676-CCCF27D56CBA}"/>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14304C6A-AC99-4510-B314-7757E5A953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7ABCE-0DA2-4876-BF59-D117FCD09F86}"/>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3606118910"/>
      </p:ext>
    </p:extLst>
  </p:cSld>
  <p:clrMapOvr>
    <a:masterClrMapping/>
  </p:clrMapOvr>
  <p:transition spd="slow" advClick="0" advTm="2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64794-CFAE-4CFB-8910-8EFD3C323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65ABC7-62CF-419C-8D54-987B72115A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DCA0CA-3CA6-4F44-B9B2-D441038BD840}"/>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43C596FA-F313-4741-B7EE-D4E4707F77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417ACD-9844-4797-961A-E5E7598B6AB1}"/>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19532530"/>
      </p:ext>
    </p:extLst>
  </p:cSld>
  <p:clrMapOvr>
    <a:masterClrMapping/>
  </p:clrMapOvr>
  <p:transition spd="slow" advClick="0" advTm="2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629B3-2F55-451F-A070-AA1B0B8620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ED1C774-378C-4A01-B333-B609495F9E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E71303-B4DC-48EF-8B2D-17E473F6778A}"/>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48135D4B-4192-425C-9461-5D4F84189B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FAE3E3-90C7-4AAD-8D18-48BFD4D331FE}"/>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3710417603"/>
      </p:ext>
    </p:extLst>
  </p:cSld>
  <p:clrMapOvr>
    <a:masterClrMapping/>
  </p:clrMapOvr>
  <p:transition spd="slow" advClick="0" advTm="2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4BA69-7B82-42AC-B33F-2E6DDCD55D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618C7D-5A89-487F-82D2-9F0C8464FD5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5C802E8-4AC1-40C4-BD3B-A99DE662A67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A17FD7F-9D19-40AE-AA02-9F32CC501CEF}"/>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6" name="Footer Placeholder 5">
            <a:extLst>
              <a:ext uri="{FF2B5EF4-FFF2-40B4-BE49-F238E27FC236}">
                <a16:creationId xmlns:a16="http://schemas.microsoft.com/office/drawing/2014/main" id="{5D489AC6-3EBE-4CFE-8FFE-8AFBD419FF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3E620D-4954-496A-ABA5-0658E952DF1B}"/>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528161713"/>
      </p:ext>
    </p:extLst>
  </p:cSld>
  <p:clrMapOvr>
    <a:masterClrMapping/>
  </p:clrMapOvr>
  <p:transition spd="slow" advClick="0" advTm="2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648A5-83F4-4E86-87E4-7801B2F8E44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6C2E9FE-B9C9-4ED9-886D-A4434F0750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D2A35C-A5FD-46C2-8021-919CF257D77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C70775B-B080-4F3E-BB78-4233474C0A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F83392-B79F-444E-818E-1EDC256940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A700DDE-D7D3-46F2-B6B6-70B8D544B900}"/>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8" name="Footer Placeholder 7">
            <a:extLst>
              <a:ext uri="{FF2B5EF4-FFF2-40B4-BE49-F238E27FC236}">
                <a16:creationId xmlns:a16="http://schemas.microsoft.com/office/drawing/2014/main" id="{462E99EC-F7FC-4CAA-B577-2BD5DB7CADB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8D1F55B-4D48-4857-943B-8BF0BEFA9D3A}"/>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021396955"/>
      </p:ext>
    </p:extLst>
  </p:cSld>
  <p:clrMapOvr>
    <a:masterClrMapping/>
  </p:clrMapOvr>
  <p:transition spd="slow" advClick="0" advTm="2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A918F-2180-4DCD-8B59-828CC90698F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828F366-B2DA-4D5A-B11E-3C6DB636FEEB}"/>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4" name="Footer Placeholder 3">
            <a:extLst>
              <a:ext uri="{FF2B5EF4-FFF2-40B4-BE49-F238E27FC236}">
                <a16:creationId xmlns:a16="http://schemas.microsoft.com/office/drawing/2014/main" id="{5FDAB469-54CA-47DB-A876-894D2B34E7B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B6124A-5C02-410E-9EB8-FA3557CAA857}"/>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947455975"/>
      </p:ext>
    </p:extLst>
  </p:cSld>
  <p:clrMapOvr>
    <a:masterClrMapping/>
  </p:clrMapOvr>
  <p:transition spd="slow" advClick="0" advTm="2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5F0DCF-0AA0-4838-8964-6AF6FD2B0D8C}"/>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3" name="Footer Placeholder 2">
            <a:extLst>
              <a:ext uri="{FF2B5EF4-FFF2-40B4-BE49-F238E27FC236}">
                <a16:creationId xmlns:a16="http://schemas.microsoft.com/office/drawing/2014/main" id="{156BFD77-802A-49F7-AE32-61AE0D93D02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5AF4FD-2132-4690-A15F-D259C85683C0}"/>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3036196856"/>
      </p:ext>
    </p:extLst>
  </p:cSld>
  <p:clrMapOvr>
    <a:masterClrMapping/>
  </p:clrMapOvr>
  <p:transition spd="slow" advClick="0" advTm="2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D830E-5502-4DDB-8336-8E51DB9DB8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3350015-119A-4CB1-80E9-CE8764261CE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2E9F3B5-7D7F-4EF8-8C21-7D2EEBE278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F24A20-A61E-42B5-8D9D-D3BA6189C5E3}"/>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6" name="Footer Placeholder 5">
            <a:extLst>
              <a:ext uri="{FF2B5EF4-FFF2-40B4-BE49-F238E27FC236}">
                <a16:creationId xmlns:a16="http://schemas.microsoft.com/office/drawing/2014/main" id="{6BD9AB17-DBAC-4B5F-A859-355BAD0D4D6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6AE606-0FF8-4DFB-B872-81C017715903}"/>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815623722"/>
      </p:ext>
    </p:extLst>
  </p:cSld>
  <p:clrMapOvr>
    <a:masterClrMapping/>
  </p:clrMapOvr>
  <p:transition spd="slow" advClick="0" advTm="2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6DDA1-4596-4B02-AFB7-3C5D42F84C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81E5E73-5C48-43B5-9D31-1AE29A013C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5EA2043-A37F-45F3-8169-BE6374A2EC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E3A982-2743-405C-BCED-E35594F4F53C}"/>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6" name="Footer Placeholder 5">
            <a:extLst>
              <a:ext uri="{FF2B5EF4-FFF2-40B4-BE49-F238E27FC236}">
                <a16:creationId xmlns:a16="http://schemas.microsoft.com/office/drawing/2014/main" id="{339325AE-22E7-4FF5-B1A4-A69F494DF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AA68F7-F520-472D-BB25-E18650751493}"/>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801834476"/>
      </p:ext>
    </p:extLst>
  </p:cSld>
  <p:clrMapOvr>
    <a:masterClrMapping/>
  </p:clrMapOvr>
  <p:transition spd="slow" advClick="0" advTm="2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5E1D5-36F1-4C71-9D8F-FD4AF427A64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10625C-2EAD-467D-A622-286E65FCD1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9F4103-F677-4C73-9CFD-ADB522EFE717}"/>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1D1B3AD9-9E58-4BDC-A99A-6EDBD5F85C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D10EB0-4083-4AD9-84C4-D36A635FA8E0}"/>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1393549707"/>
      </p:ext>
    </p:extLst>
  </p:cSld>
  <p:clrMapOvr>
    <a:masterClrMapping/>
  </p:clrMapOvr>
  <p:transition spd="slow" advClick="0" advTm="2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8C743E-C1BC-40B7-8257-998838C536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8AD5581-E5B3-43F4-8776-E4194E3E404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C1882D-D5CB-4565-B10F-A5272782800E}"/>
              </a:ext>
            </a:extLst>
          </p:cNvPr>
          <p:cNvSpPr>
            <a:spLocks noGrp="1"/>
          </p:cNvSpPr>
          <p:nvPr>
            <p:ph type="dt" sz="half" idx="10"/>
          </p:nvPr>
        </p:nvSpPr>
        <p:spPr/>
        <p:txBody>
          <a:body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4E33A32C-279E-4DE4-84DC-6D8BB5BA50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689C12-18B9-4E60-8086-0E16A283BCA4}"/>
              </a:ext>
            </a:extLst>
          </p:cNvPr>
          <p:cNvSpPr>
            <a:spLocks noGrp="1"/>
          </p:cNvSpPr>
          <p:nvPr>
            <p:ph type="sldNum" sz="quarter" idx="12"/>
          </p:nvPr>
        </p:nvSpPr>
        <p:spPr/>
        <p:txBody>
          <a:bodyPr/>
          <a:lstStyle/>
          <a:p>
            <a:fld id="{8DCC6808-E5CC-4DB8-ABCA-B052F5A83DD4}" type="slidenum">
              <a:rPr lang="en-US" smtClean="0"/>
              <a:t>‹#›</a:t>
            </a:fld>
            <a:endParaRPr lang="en-US"/>
          </a:p>
        </p:txBody>
      </p:sp>
    </p:spTree>
    <p:extLst>
      <p:ext uri="{BB962C8B-B14F-4D97-AF65-F5344CB8AC3E}">
        <p14:creationId xmlns:p14="http://schemas.microsoft.com/office/powerpoint/2010/main" val="2583579027"/>
      </p:ext>
    </p:extLst>
  </p:cSld>
  <p:clrMapOvr>
    <a:masterClrMapping/>
  </p:clrMapOvr>
  <p:transition spd="slow" advClick="0" advTm="2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7A19C5-436A-4C93-9639-1DF8AF5458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E113B1-6DA1-47E1-A5B7-B10FD76B44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458FFE-6719-404C-8B15-4C0820DED3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5AB018-05FE-418D-8892-F78EA83F9203}" type="datetimeFigureOut">
              <a:rPr lang="en-US" smtClean="0"/>
              <a:t>1/25/2026</a:t>
            </a:fld>
            <a:endParaRPr lang="en-US"/>
          </a:p>
        </p:txBody>
      </p:sp>
      <p:sp>
        <p:nvSpPr>
          <p:cNvPr id="5" name="Footer Placeholder 4">
            <a:extLst>
              <a:ext uri="{FF2B5EF4-FFF2-40B4-BE49-F238E27FC236}">
                <a16:creationId xmlns:a16="http://schemas.microsoft.com/office/drawing/2014/main" id="{30FE8272-B035-4306-977A-D3DC08F60D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FB7F5EB-264F-4CA5-8BEC-3F4B12AB46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CC6808-E5CC-4DB8-ABCA-B052F5A83DD4}" type="slidenum">
              <a:rPr lang="en-US" smtClean="0"/>
              <a:t>‹#›</a:t>
            </a:fld>
            <a:endParaRPr lang="en-US"/>
          </a:p>
        </p:txBody>
      </p:sp>
    </p:spTree>
    <p:extLst>
      <p:ext uri="{BB962C8B-B14F-4D97-AF65-F5344CB8AC3E}">
        <p14:creationId xmlns:p14="http://schemas.microsoft.com/office/powerpoint/2010/main" val="4111128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2000">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7070" y="161979"/>
            <a:ext cx="977860" cy="977860"/>
          </a:xfrm>
          <a:prstGeom prst="rect">
            <a:avLst/>
          </a:prstGeom>
        </p:spPr>
      </p:pic>
      <p:sp>
        <p:nvSpPr>
          <p:cNvPr id="8" name="TextBox 7">
            <a:extLst>
              <a:ext uri="{FF2B5EF4-FFF2-40B4-BE49-F238E27FC236}">
                <a16:creationId xmlns:a16="http://schemas.microsoft.com/office/drawing/2014/main" id="{56ADE56B-B878-F196-386D-473676ADEA18}"/>
              </a:ext>
            </a:extLst>
          </p:cNvPr>
          <p:cNvSpPr txBox="1"/>
          <p:nvPr/>
        </p:nvSpPr>
        <p:spPr>
          <a:xfrm>
            <a:off x="1158674" y="6059853"/>
            <a:ext cx="9906000" cy="677108"/>
          </a:xfrm>
          <a:prstGeom prst="rect">
            <a:avLst/>
          </a:prstGeom>
          <a:noFill/>
        </p:spPr>
        <p:txBody>
          <a:bodyPr wrap="square">
            <a:spAutoFit/>
          </a:bodyPr>
          <a:lstStyle/>
          <a:p>
            <a:pPr algn="ctr" defTabSz="603647">
              <a:defRPr/>
            </a:pPr>
            <a:r>
              <a:rPr lang="en-IN" sz="1200" dirty="0">
                <a:solidFill>
                  <a:prstClr val="black"/>
                </a:solidFill>
                <a:latin typeface="Calibri" panose="020F0502020204030204"/>
              </a:rPr>
              <a:t>Technical Associate</a:t>
            </a:r>
          </a:p>
          <a:p>
            <a:pPr algn="ctr" defTabSz="603647">
              <a:defRPr/>
            </a:pPr>
            <a:r>
              <a:rPr lang="en-IN" sz="1400" b="1" dirty="0">
                <a:solidFill>
                  <a:prstClr val="black"/>
                </a:solidFill>
                <a:latin typeface="Calibri" panose="020F0502020204030204"/>
              </a:rPr>
              <a:t>NCPE Infrastructure India Private Ltd.</a:t>
            </a:r>
          </a:p>
          <a:p>
            <a:pPr algn="ctr" defTabSz="603647">
              <a:defRPr/>
            </a:pPr>
            <a:r>
              <a:rPr lang="en-IN" sz="1200" dirty="0">
                <a:solidFill>
                  <a:prstClr val="black"/>
                </a:solidFill>
                <a:latin typeface="Calibri" panose="020F0502020204030204"/>
              </a:rPr>
              <a:t>Infrastructure Designers, Urban Planners and Project Management Consultants</a:t>
            </a:r>
          </a:p>
        </p:txBody>
      </p:sp>
      <p:pic>
        <p:nvPicPr>
          <p:cNvPr id="6146" name="Picture 2">
            <a:extLst>
              <a:ext uri="{FF2B5EF4-FFF2-40B4-BE49-F238E27FC236}">
                <a16:creationId xmlns:a16="http://schemas.microsoft.com/office/drawing/2014/main" id="{7CF245B6-B558-D785-DCD4-03342CBB01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2320" y="2321080"/>
            <a:ext cx="2486263" cy="3008587"/>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BE15F535-BC15-ABF6-5F00-6CEE3BAF9ECD}"/>
              </a:ext>
            </a:extLst>
          </p:cNvPr>
          <p:cNvPicPr>
            <a:picLocks noChangeAspect="1"/>
          </p:cNvPicPr>
          <p:nvPr/>
        </p:nvPicPr>
        <p:blipFill rotWithShape="1">
          <a:blip r:embed="rId5">
            <a:extLst>
              <a:ext uri="{28A0092B-C50C-407E-A947-70E740481C1C}">
                <a14:useLocalDpi xmlns:a14="http://schemas.microsoft.com/office/drawing/2010/main" val="0"/>
              </a:ext>
            </a:extLst>
          </a:blip>
          <a:srcRect l="16101" t="10229" r="10408" b="16458"/>
          <a:stretch/>
        </p:blipFill>
        <p:spPr>
          <a:xfrm>
            <a:off x="7833159" y="2338832"/>
            <a:ext cx="2486263" cy="3019245"/>
          </a:xfrm>
          <a:prstGeom prst="rect">
            <a:avLst/>
          </a:prstGeom>
          <a:ln w="12700">
            <a:solidFill>
              <a:schemeClr val="tx1"/>
            </a:solidFill>
          </a:ln>
        </p:spPr>
      </p:pic>
      <p:sp>
        <p:nvSpPr>
          <p:cNvPr id="16" name="TextBox 15">
            <a:extLst>
              <a:ext uri="{FF2B5EF4-FFF2-40B4-BE49-F238E27FC236}">
                <a16:creationId xmlns:a16="http://schemas.microsoft.com/office/drawing/2014/main" id="{799F37EA-9D21-DBC7-89AB-C2691CD351A2}"/>
              </a:ext>
            </a:extLst>
          </p:cNvPr>
          <p:cNvSpPr txBox="1"/>
          <p:nvPr/>
        </p:nvSpPr>
        <p:spPr>
          <a:xfrm>
            <a:off x="1142998" y="1036914"/>
            <a:ext cx="9906000" cy="1200329"/>
          </a:xfrm>
          <a:prstGeom prst="rect">
            <a:avLst/>
          </a:prstGeom>
          <a:noFill/>
        </p:spPr>
        <p:txBody>
          <a:bodyPr wrap="square">
            <a:spAutoFit/>
          </a:bodyPr>
          <a:lstStyle/>
          <a:p>
            <a:pPr algn="ctr"/>
            <a:r>
              <a:rPr lang="en-US" sz="3600" b="1" dirty="0">
                <a:solidFill>
                  <a:schemeClr val="accent5">
                    <a:lumMod val="50000"/>
                  </a:schemeClr>
                </a:solidFill>
                <a:effectLst>
                  <a:outerShdw blurRad="38100" dist="38100" dir="2700000" algn="tl">
                    <a:srgbClr val="000000">
                      <a:alpha val="43137"/>
                    </a:srgbClr>
                  </a:outerShdw>
                </a:effectLst>
              </a:rPr>
              <a:t>Developmental Work Proposals </a:t>
            </a:r>
            <a:br>
              <a:rPr lang="en-US" sz="3600" b="1" dirty="0">
                <a:solidFill>
                  <a:schemeClr val="accent5">
                    <a:lumMod val="50000"/>
                  </a:schemeClr>
                </a:solidFill>
                <a:effectLst>
                  <a:outerShdw blurRad="38100" dist="38100" dir="2700000" algn="tl">
                    <a:srgbClr val="000000">
                      <a:alpha val="43137"/>
                    </a:srgbClr>
                  </a:outerShdw>
                </a:effectLst>
              </a:rPr>
            </a:br>
            <a:r>
              <a:rPr lang="en-US" sz="3600" b="1" dirty="0">
                <a:solidFill>
                  <a:schemeClr val="accent5">
                    <a:lumMod val="50000"/>
                  </a:schemeClr>
                </a:solidFill>
                <a:effectLst>
                  <a:outerShdw blurRad="38100" dist="38100" dir="2700000" algn="tl">
                    <a:srgbClr val="000000">
                      <a:alpha val="43137"/>
                    </a:srgbClr>
                  </a:outerShdw>
                </a:effectLst>
              </a:rPr>
              <a:t>MIRYALAGUDA MUNICIPALITY</a:t>
            </a:r>
            <a:endParaRPr lang="en-US" sz="3600" dirty="0"/>
          </a:p>
        </p:txBody>
      </p:sp>
      <p:pic>
        <p:nvPicPr>
          <p:cNvPr id="20" name="Picture 19">
            <a:extLst>
              <a:ext uri="{FF2B5EF4-FFF2-40B4-BE49-F238E27FC236}">
                <a16:creationId xmlns:a16="http://schemas.microsoft.com/office/drawing/2014/main" id="{88FA4A06-29A1-31C8-234A-1E5D80F811E2}"/>
              </a:ext>
            </a:extLst>
          </p:cNvPr>
          <p:cNvPicPr>
            <a:picLocks noChangeAspect="1"/>
          </p:cNvPicPr>
          <p:nvPr/>
        </p:nvPicPr>
        <p:blipFill rotWithShape="1">
          <a:blip r:embed="rId6">
            <a:extLst>
              <a:ext uri="{28A0092B-C50C-407E-A947-70E740481C1C}">
                <a14:useLocalDpi xmlns:a14="http://schemas.microsoft.com/office/drawing/2010/main" val="0"/>
              </a:ext>
            </a:extLst>
          </a:blip>
          <a:srcRect t="5874" b="9306"/>
          <a:stretch/>
        </p:blipFill>
        <p:spPr>
          <a:xfrm>
            <a:off x="4835427" y="2560870"/>
            <a:ext cx="2680853" cy="2487204"/>
          </a:xfrm>
          <a:prstGeom prst="rect">
            <a:avLst/>
          </a:prstGeom>
        </p:spPr>
      </p:pic>
      <p:sp>
        <p:nvSpPr>
          <p:cNvPr id="21" name="TextBox 20">
            <a:extLst>
              <a:ext uri="{FF2B5EF4-FFF2-40B4-BE49-F238E27FC236}">
                <a16:creationId xmlns:a16="http://schemas.microsoft.com/office/drawing/2014/main" id="{4FFE7A2F-1E9B-C27D-AD64-76AFDFC7293B}"/>
              </a:ext>
            </a:extLst>
          </p:cNvPr>
          <p:cNvSpPr txBox="1"/>
          <p:nvPr/>
        </p:nvSpPr>
        <p:spPr>
          <a:xfrm>
            <a:off x="1812319" y="5308767"/>
            <a:ext cx="2486264" cy="646331"/>
          </a:xfrm>
          <a:prstGeom prst="rect">
            <a:avLst/>
          </a:prstGeom>
          <a:noFill/>
        </p:spPr>
        <p:txBody>
          <a:bodyPr wrap="square">
            <a:spAutoFit/>
          </a:bodyPr>
          <a:lstStyle/>
          <a:p>
            <a:pPr algn="ctr" defTabSz="603647">
              <a:defRPr/>
            </a:pPr>
            <a:r>
              <a:rPr lang="en-IN" sz="1200" b="1" dirty="0">
                <a:solidFill>
                  <a:prstClr val="black"/>
                </a:solidFill>
                <a:latin typeface="Calibri" panose="020F0502020204030204"/>
              </a:rPr>
              <a:t>Shri </a:t>
            </a:r>
            <a:r>
              <a:rPr lang="en-IN" sz="1200" b="1" dirty="0" err="1">
                <a:solidFill>
                  <a:prstClr val="black"/>
                </a:solidFill>
                <a:latin typeface="Calibri" panose="020F0502020204030204"/>
              </a:rPr>
              <a:t>Revanth</a:t>
            </a:r>
            <a:r>
              <a:rPr lang="en-IN" sz="1200" b="1" dirty="0">
                <a:solidFill>
                  <a:prstClr val="black"/>
                </a:solidFill>
                <a:latin typeface="Calibri" panose="020F0502020204030204"/>
              </a:rPr>
              <a:t> Reddy</a:t>
            </a:r>
          </a:p>
          <a:p>
            <a:pPr algn="ctr" defTabSz="603647">
              <a:defRPr/>
            </a:pPr>
            <a:r>
              <a:rPr lang="en-IN" sz="1200" dirty="0">
                <a:solidFill>
                  <a:prstClr val="black"/>
                </a:solidFill>
                <a:latin typeface="Calibri" panose="020F0502020204030204"/>
              </a:rPr>
              <a:t>Hon’ble Chief Minister, </a:t>
            </a:r>
          </a:p>
          <a:p>
            <a:pPr algn="ctr" defTabSz="603647">
              <a:defRPr/>
            </a:pPr>
            <a:r>
              <a:rPr lang="en-IN" sz="1200" dirty="0">
                <a:solidFill>
                  <a:prstClr val="black"/>
                </a:solidFill>
                <a:latin typeface="Calibri" panose="020F0502020204030204"/>
              </a:rPr>
              <a:t>Government of Telangana</a:t>
            </a:r>
          </a:p>
        </p:txBody>
      </p:sp>
      <p:sp>
        <p:nvSpPr>
          <p:cNvPr id="22" name="TextBox 21">
            <a:extLst>
              <a:ext uri="{FF2B5EF4-FFF2-40B4-BE49-F238E27FC236}">
                <a16:creationId xmlns:a16="http://schemas.microsoft.com/office/drawing/2014/main" id="{08E25119-F1E8-B53E-461A-1E35ECC077C5}"/>
              </a:ext>
            </a:extLst>
          </p:cNvPr>
          <p:cNvSpPr txBox="1"/>
          <p:nvPr/>
        </p:nvSpPr>
        <p:spPr>
          <a:xfrm>
            <a:off x="7833158" y="5311934"/>
            <a:ext cx="2546524" cy="646331"/>
          </a:xfrm>
          <a:prstGeom prst="rect">
            <a:avLst/>
          </a:prstGeom>
          <a:noFill/>
        </p:spPr>
        <p:txBody>
          <a:bodyPr wrap="square">
            <a:spAutoFit/>
          </a:bodyPr>
          <a:lstStyle/>
          <a:p>
            <a:pPr algn="ctr" defTabSz="603647">
              <a:defRPr/>
            </a:pPr>
            <a:r>
              <a:rPr lang="en-IN" sz="1200" b="1" dirty="0">
                <a:solidFill>
                  <a:prstClr val="black"/>
                </a:solidFill>
                <a:latin typeface="Calibri" panose="020F0502020204030204"/>
              </a:rPr>
              <a:t>Shri </a:t>
            </a:r>
            <a:r>
              <a:rPr lang="en-IN" sz="1200" b="1" dirty="0" err="1">
                <a:solidFill>
                  <a:prstClr val="black"/>
                </a:solidFill>
                <a:latin typeface="Calibri" panose="020F0502020204030204"/>
              </a:rPr>
              <a:t>Bathula</a:t>
            </a:r>
            <a:r>
              <a:rPr lang="en-IN" sz="1200" b="1" dirty="0">
                <a:solidFill>
                  <a:prstClr val="black"/>
                </a:solidFill>
                <a:latin typeface="Calibri" panose="020F0502020204030204"/>
              </a:rPr>
              <a:t> </a:t>
            </a:r>
            <a:r>
              <a:rPr lang="en-IN" sz="1200" b="1" dirty="0" err="1">
                <a:solidFill>
                  <a:prstClr val="black"/>
                </a:solidFill>
                <a:latin typeface="Calibri" panose="020F0502020204030204"/>
              </a:rPr>
              <a:t>Laxma</a:t>
            </a:r>
            <a:r>
              <a:rPr lang="en-IN" sz="1200" b="1" dirty="0">
                <a:solidFill>
                  <a:prstClr val="black"/>
                </a:solidFill>
                <a:latin typeface="Calibri" panose="020F0502020204030204"/>
              </a:rPr>
              <a:t> Reddy</a:t>
            </a:r>
          </a:p>
          <a:p>
            <a:pPr algn="ctr" defTabSz="603647">
              <a:defRPr/>
            </a:pPr>
            <a:r>
              <a:rPr lang="en-IN" sz="1200" dirty="0">
                <a:solidFill>
                  <a:prstClr val="black"/>
                </a:solidFill>
                <a:latin typeface="Calibri" panose="020F0502020204030204"/>
              </a:rPr>
              <a:t>Hon’ble MLA</a:t>
            </a:r>
          </a:p>
          <a:p>
            <a:pPr algn="ctr" defTabSz="603647">
              <a:defRPr/>
            </a:pPr>
            <a:r>
              <a:rPr lang="en-IN" sz="1200" dirty="0" err="1">
                <a:solidFill>
                  <a:prstClr val="black"/>
                </a:solidFill>
                <a:latin typeface="Calibri" panose="020F0502020204030204"/>
              </a:rPr>
              <a:t>Miryalaguda</a:t>
            </a:r>
            <a:r>
              <a:rPr lang="en-IN" sz="1200" dirty="0">
                <a:solidFill>
                  <a:prstClr val="black"/>
                </a:solidFill>
                <a:latin typeface="Calibri" panose="020F0502020204030204"/>
              </a:rPr>
              <a:t> Assembly Constituency</a:t>
            </a:r>
          </a:p>
        </p:txBody>
      </p:sp>
      <p:cxnSp>
        <p:nvCxnSpPr>
          <p:cNvPr id="24" name="Straight Connector 23">
            <a:extLst>
              <a:ext uri="{FF2B5EF4-FFF2-40B4-BE49-F238E27FC236}">
                <a16:creationId xmlns:a16="http://schemas.microsoft.com/office/drawing/2014/main" id="{A6F5A526-45F3-0EEF-FD9D-829654461824}"/>
              </a:ext>
            </a:extLst>
          </p:cNvPr>
          <p:cNvCxnSpPr/>
          <p:nvPr/>
        </p:nvCxnSpPr>
        <p:spPr>
          <a:xfrm>
            <a:off x="1127322" y="6065078"/>
            <a:ext cx="9921676"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1179659"/>
      </p:ext>
    </p:extLst>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500"/>
                                        <p:tgtEl>
                                          <p:spTgt spid="16"/>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6146"/>
                                        </p:tgtEl>
                                        <p:attrNameLst>
                                          <p:attrName>style.visibility</p:attrName>
                                        </p:attrNameLst>
                                      </p:cBhvr>
                                      <p:to>
                                        <p:strVal val="visible"/>
                                      </p:to>
                                    </p:set>
                                    <p:animEffect transition="in" filter="fade">
                                      <p:cBhvr>
                                        <p:cTn id="15" dur="1500"/>
                                        <p:tgtEl>
                                          <p:spTgt spid="6146"/>
                                        </p:tgtEl>
                                      </p:cBhvr>
                                    </p:animEffect>
                                  </p:childTnLst>
                                </p:cTn>
                              </p:par>
                            </p:childTnLst>
                          </p:cTn>
                        </p:par>
                        <p:par>
                          <p:cTn id="16" fill="hold">
                            <p:stCondLst>
                              <p:cond delay="4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500"/>
                                        <p:tgtEl>
                                          <p:spTgt spid="2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500"/>
                                        <p:tgtEl>
                                          <p:spTgt spid="2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500"/>
                                        <p:tgtEl>
                                          <p:spTgt spid="2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500"/>
                                        <p:tgtEl>
                                          <p:spTgt spid="2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1" grpId="0"/>
      <p:bldP spid="2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1242201-1BE6-105E-E248-49167F918295}"/>
              </a:ext>
            </a:extLst>
          </p:cNvPr>
          <p:cNvPicPr>
            <a:picLocks noChangeAspect="1"/>
          </p:cNvPicPr>
          <p:nvPr/>
        </p:nvPicPr>
        <p:blipFill>
          <a:blip r:embed="rId3"/>
          <a:stretch>
            <a:fillRect/>
          </a:stretch>
        </p:blipFill>
        <p:spPr>
          <a:xfrm>
            <a:off x="1143000" y="642938"/>
            <a:ext cx="9906000" cy="5572125"/>
          </a:xfrm>
          <a:prstGeom prst="rect">
            <a:avLst/>
          </a:prstGeom>
        </p:spPr>
      </p:pic>
    </p:spTree>
    <p:extLst>
      <p:ext uri="{BB962C8B-B14F-4D97-AF65-F5344CB8AC3E}">
        <p14:creationId xmlns:p14="http://schemas.microsoft.com/office/powerpoint/2010/main" val="1411844643"/>
      </p:ext>
    </p:extLst>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167B56-B187-E838-E8FC-D1EAD41F399C}"/>
              </a:ext>
            </a:extLst>
          </p:cNvPr>
          <p:cNvPicPr>
            <a:picLocks noChangeAspect="1"/>
          </p:cNvPicPr>
          <p:nvPr/>
        </p:nvPicPr>
        <p:blipFill>
          <a:blip r:embed="rId3"/>
          <a:stretch>
            <a:fillRect/>
          </a:stretch>
        </p:blipFill>
        <p:spPr>
          <a:xfrm>
            <a:off x="1144704" y="533400"/>
            <a:ext cx="9904296" cy="6379038"/>
          </a:xfrm>
          <a:prstGeom prst="rect">
            <a:avLst/>
          </a:prstGeom>
        </p:spPr>
      </p:pic>
    </p:spTree>
    <p:extLst>
      <p:ext uri="{BB962C8B-B14F-4D97-AF65-F5344CB8AC3E}">
        <p14:creationId xmlns:p14="http://schemas.microsoft.com/office/powerpoint/2010/main" val="3177490491"/>
      </p:ext>
    </p:extLst>
  </p:cSld>
  <p:clrMapOvr>
    <a:masterClrMapping/>
  </p:clrMapOvr>
  <p:transition spd="slow" advClick="0" advTm="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219</Words>
  <Application>Microsoft Office PowerPoint</Application>
  <PresentationFormat>Widescreen</PresentationFormat>
  <Paragraphs>20</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Reshma Reshma</dc:creator>
  <cp:lastModifiedBy>Reshma Reshma</cp:lastModifiedBy>
  <cp:revision>2</cp:revision>
  <dcterms:created xsi:type="dcterms:W3CDTF">2026-01-25T13:13:47Z</dcterms:created>
  <dcterms:modified xsi:type="dcterms:W3CDTF">2026-01-25T14:06:34Z</dcterms:modified>
</cp:coreProperties>
</file>