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7556500" cy="10693400"/>
  <p:notesSz cx="7556500" cy="10693400"/>
  <p:custShowLst>
    <p:custShow name="Custom Show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</p:sldLst>
    </p:custShow>
  </p:custShow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2382" y="-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9D046C-D9FB-4C02-BFD6-1642B3ECBD4A}" type="datetimeFigureOut">
              <a:rPr lang="en-US" smtClean="0"/>
              <a:t>2/15/2022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080000"/>
            <a:ext cx="6045200" cy="4811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33D96-DE2B-4DC9-B214-DDA2C7A80F2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F33D96-DE2B-4DC9-B214-DDA2C7A80F27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2/15/2022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2/15/2022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2/15/2022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2/15/2022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png"/><Relationship Id="rId4" Type="http://schemas.openxmlformats.org/officeDocument/2006/relationships/hyperlink" Target="mailto:grmperkasa@gmail.com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7562088" cy="1068933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315200" cy="106893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59039" cy="106923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2088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2088" cy="1046073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5200" y="9931400"/>
            <a:ext cx="1117600" cy="5587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25450" y="9848850"/>
            <a:ext cx="6718300" cy="71120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260350" marR="1135380" indent="-190500">
              <a:lnSpc>
                <a:spcPts val="800"/>
              </a:lnSpc>
              <a:spcBef>
                <a:spcPts val="610"/>
              </a:spcBef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diterbitkan sistem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OSS berdasarkan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data dari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 Usaha,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tersimpan dalam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sistem OSS,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menjadi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tanggung jawab 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</a:t>
            </a:r>
            <a:r>
              <a:rPr sz="700" i="1" spc="-10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Usaha.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76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Dalam hal terjadi kekeliruan isi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dokumen ini akan dilakukan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perbaikan sebagaimana mestinya.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0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 telah ditandatangani secara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elektronik menggunakan sertifikat elektronik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diterbitkan oleh BSrE-BSSN.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19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Data lengkap Perizinan Berusaha dapat diperoleh melalui sistem OSS menggunakan hak akses.</a:t>
            </a:r>
            <a:endParaRPr sz="700">
              <a:latin typeface="Arial"/>
              <a:cs typeface="Arial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1191" y="952500"/>
            <a:ext cx="964108" cy="1054100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19100" y="2133600"/>
            <a:ext cx="6724015" cy="1267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985" algn="ctr">
              <a:lnSpc>
                <a:spcPct val="100000"/>
              </a:lnSpc>
              <a:spcBef>
                <a:spcPts val="100"/>
              </a:spcBef>
            </a:pPr>
            <a:r>
              <a:rPr sz="1100" b="1" spc="-15" dirty="0">
                <a:latin typeface="Arial"/>
                <a:cs typeface="Arial"/>
              </a:rPr>
              <a:t>PEMERINTAH</a:t>
            </a:r>
            <a:r>
              <a:rPr sz="1100" b="1" spc="-25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REPUBLIK</a:t>
            </a:r>
            <a:r>
              <a:rPr sz="1100" b="1" spc="-25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INDONESIA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150">
              <a:latin typeface="Arial"/>
              <a:cs typeface="Arial"/>
            </a:endParaRPr>
          </a:p>
          <a:p>
            <a:pPr marL="1895475" marR="1880870" algn="ctr">
              <a:lnSpc>
                <a:spcPts val="1300"/>
              </a:lnSpc>
            </a:pPr>
            <a:r>
              <a:rPr sz="1100" b="1" spc="-5" dirty="0">
                <a:latin typeface="Arial"/>
                <a:cs typeface="Arial"/>
              </a:rPr>
              <a:t>PERIZINAN BERUSAHA BERBASIS RISIKO </a:t>
            </a:r>
            <a:r>
              <a:rPr sz="1100" b="1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NOMOR</a:t>
            </a:r>
            <a:r>
              <a:rPr sz="1100" b="1" spc="-3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INDUK</a:t>
            </a:r>
            <a:r>
              <a:rPr sz="1100" b="1" spc="-30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BERUSAHA:</a:t>
            </a:r>
            <a:r>
              <a:rPr sz="1100" b="1" spc="-25" dirty="0">
                <a:latin typeface="Arial"/>
                <a:cs typeface="Arial"/>
              </a:rPr>
              <a:t> </a:t>
            </a:r>
            <a:r>
              <a:rPr sz="1100" b="1" spc="-5" dirty="0">
                <a:latin typeface="Arial"/>
                <a:cs typeface="Arial"/>
              </a:rPr>
              <a:t>0712210046437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000">
              <a:latin typeface="Arial"/>
              <a:cs typeface="Arial"/>
            </a:endParaRPr>
          </a:p>
          <a:p>
            <a:pPr marL="12700" marR="5080">
              <a:lnSpc>
                <a:spcPts val="1000"/>
              </a:lnSpc>
            </a:pPr>
            <a:r>
              <a:rPr sz="900" spc="-5" dirty="0">
                <a:latin typeface="Arial MT"/>
                <a:cs typeface="Arial MT"/>
              </a:rPr>
              <a:t>Berdasarkan Undang-Undang Nomor </a:t>
            </a:r>
            <a:r>
              <a:rPr sz="900" spc="-35" dirty="0">
                <a:latin typeface="Arial MT"/>
                <a:cs typeface="Arial MT"/>
              </a:rPr>
              <a:t>11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25" dirty="0">
                <a:latin typeface="Arial MT"/>
                <a:cs typeface="Arial MT"/>
              </a:rPr>
              <a:t>Tahun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2020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tentang</a:t>
            </a:r>
            <a:r>
              <a:rPr sz="900" spc="2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Cipta</a:t>
            </a:r>
            <a:r>
              <a:rPr sz="900" spc="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Kerja, Pemerintah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Republik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Indonesia</a:t>
            </a:r>
            <a:r>
              <a:rPr sz="900" spc="3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menerbitkan</a:t>
            </a:r>
            <a:r>
              <a:rPr sz="900" spc="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Nomor</a:t>
            </a:r>
            <a:r>
              <a:rPr sz="900" spc="3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Induk 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Berusaha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(NIB) kepada: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9100" y="3505200"/>
            <a:ext cx="1199515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0" indent="-127000">
              <a:lnSpc>
                <a:spcPts val="1040"/>
              </a:lnSpc>
              <a:spcBef>
                <a:spcPts val="100"/>
              </a:spcBef>
              <a:buAutoNum type="arabicPeriod"/>
              <a:tabLst>
                <a:tab pos="139700" algn="l"/>
              </a:tabLst>
            </a:pPr>
            <a:r>
              <a:rPr sz="900" spc="-5" dirty="0">
                <a:latin typeface="Arial MT"/>
                <a:cs typeface="Arial MT"/>
              </a:rPr>
              <a:t>Nama</a:t>
            </a:r>
            <a:r>
              <a:rPr sz="900" spc="-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Pelaku</a:t>
            </a:r>
            <a:r>
              <a:rPr sz="900" spc="-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Usaha</a:t>
            </a:r>
            <a:endParaRPr sz="900">
              <a:latin typeface="Arial MT"/>
              <a:cs typeface="Arial MT"/>
            </a:endParaRPr>
          </a:p>
          <a:p>
            <a:pPr marL="139700" indent="-127000">
              <a:lnSpc>
                <a:spcPts val="1040"/>
              </a:lnSpc>
              <a:buAutoNum type="arabicPeriod"/>
              <a:tabLst>
                <a:tab pos="139700" algn="l"/>
              </a:tabLst>
            </a:pPr>
            <a:r>
              <a:rPr sz="900" spc="-5" dirty="0">
                <a:latin typeface="Arial MT"/>
                <a:cs typeface="Arial MT"/>
              </a:rPr>
              <a:t>Alamat</a:t>
            </a:r>
            <a:r>
              <a:rPr sz="900" spc="-4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Kantor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89300" y="3505200"/>
            <a:ext cx="3730625" cy="924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040"/>
              </a:lnSpc>
              <a:spcBef>
                <a:spcPts val="100"/>
              </a:spcBef>
            </a:pPr>
            <a:r>
              <a:rPr sz="900" dirty="0">
                <a:latin typeface="Arial MT"/>
                <a:cs typeface="Arial MT"/>
              </a:rPr>
              <a:t>:</a:t>
            </a:r>
            <a:r>
              <a:rPr sz="900" spc="-5" dirty="0">
                <a:latin typeface="Arial MT"/>
                <a:cs typeface="Arial MT"/>
              </a:rPr>
              <a:t> P</a:t>
            </a:r>
            <a:r>
              <a:rPr sz="900" dirty="0">
                <a:latin typeface="Arial MT"/>
                <a:cs typeface="Arial MT"/>
              </a:rPr>
              <a:t>T</a:t>
            </a:r>
            <a:r>
              <a:rPr sz="900" spc="-2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G</a:t>
            </a:r>
            <a:r>
              <a:rPr sz="900" spc="-5" dirty="0">
                <a:latin typeface="Arial MT"/>
                <a:cs typeface="Arial MT"/>
              </a:rPr>
              <a:t>ARD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-5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R</a:t>
            </a:r>
            <a:r>
              <a:rPr sz="900" spc="-70" dirty="0">
                <a:latin typeface="Arial MT"/>
                <a:cs typeface="Arial MT"/>
              </a:rPr>
              <a:t>AY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-5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</a:t>
            </a:r>
            <a:r>
              <a:rPr sz="900" dirty="0">
                <a:latin typeface="Arial MT"/>
                <a:cs typeface="Arial MT"/>
              </a:rPr>
              <a:t>I</a:t>
            </a:r>
            <a:r>
              <a:rPr sz="900" spc="-5" dirty="0">
                <a:latin typeface="Arial MT"/>
                <a:cs typeface="Arial MT"/>
              </a:rPr>
              <a:t>TR</a:t>
            </a:r>
            <a:r>
              <a:rPr sz="900" dirty="0">
                <a:latin typeface="Arial MT"/>
                <a:cs typeface="Arial MT"/>
              </a:rPr>
              <a:t>A</a:t>
            </a:r>
            <a:r>
              <a:rPr sz="900" spc="-5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PERKAS</a:t>
            </a:r>
            <a:r>
              <a:rPr sz="900" dirty="0">
                <a:latin typeface="Arial MT"/>
                <a:cs typeface="Arial MT"/>
              </a:rPr>
              <a:t>A</a:t>
            </a:r>
            <a:endParaRPr sz="900">
              <a:latin typeface="Arial MT"/>
              <a:cs typeface="Arial MT"/>
            </a:endParaRPr>
          </a:p>
          <a:p>
            <a:pPr marL="76200" marR="5080" indent="-63500">
              <a:lnSpc>
                <a:spcPts val="1000"/>
              </a:lnSpc>
              <a:spcBef>
                <a:spcPts val="60"/>
              </a:spcBef>
            </a:pPr>
            <a:r>
              <a:rPr sz="900" dirty="0">
                <a:latin typeface="Arial MT"/>
                <a:cs typeface="Arial MT"/>
              </a:rPr>
              <a:t>:</a:t>
            </a:r>
            <a:r>
              <a:rPr sz="900" spc="-5" dirty="0">
                <a:latin typeface="Arial MT"/>
                <a:cs typeface="Arial MT"/>
              </a:rPr>
              <a:t> Jalan Haji Riman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Nomor 38, </a:t>
            </a:r>
            <a:r>
              <a:rPr sz="900" dirty="0">
                <a:latin typeface="Arial MT"/>
                <a:cs typeface="Arial MT"/>
              </a:rPr>
              <a:t>,</a:t>
            </a:r>
            <a:r>
              <a:rPr sz="900" spc="-5" dirty="0">
                <a:latin typeface="Arial MT"/>
                <a:cs typeface="Arial MT"/>
              </a:rPr>
              <a:t> Kota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20" dirty="0">
                <a:latin typeface="Arial MT"/>
                <a:cs typeface="Arial MT"/>
              </a:rPr>
              <a:t>Tangerang</a:t>
            </a:r>
            <a:r>
              <a:rPr sz="900" spc="-5" dirty="0">
                <a:latin typeface="Arial MT"/>
                <a:cs typeface="Arial MT"/>
              </a:rPr>
              <a:t> Selatan, Provinsi Banten,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Kode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Pos: 15221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ts val="940"/>
              </a:lnSpc>
            </a:pPr>
            <a:r>
              <a:rPr sz="900" dirty="0">
                <a:latin typeface="Arial MT"/>
                <a:cs typeface="Arial MT"/>
              </a:rPr>
              <a:t>: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02127659977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ts val="1000"/>
              </a:lnSpc>
            </a:pPr>
            <a:r>
              <a:rPr sz="900" dirty="0">
                <a:latin typeface="Arial MT"/>
                <a:cs typeface="Arial MT"/>
              </a:rPr>
              <a:t>:</a:t>
            </a:r>
            <a:r>
              <a:rPr sz="900" spc="-4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  <a:hlinkClick r:id="rId4"/>
              </a:rPr>
              <a:t>grmperkasa@gmail.com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ts val="1000"/>
              </a:lnSpc>
            </a:pPr>
            <a:r>
              <a:rPr sz="900" dirty="0">
                <a:latin typeface="Arial MT"/>
                <a:cs typeface="Arial MT"/>
              </a:rPr>
              <a:t>:</a:t>
            </a:r>
            <a:r>
              <a:rPr sz="900" spc="-5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PMDN</a:t>
            </a:r>
            <a:endParaRPr sz="900">
              <a:latin typeface="Arial MT"/>
              <a:cs typeface="Arial MT"/>
            </a:endParaRPr>
          </a:p>
          <a:p>
            <a:pPr marL="12700">
              <a:lnSpc>
                <a:spcPts val="1040"/>
              </a:lnSpc>
            </a:pPr>
            <a:r>
              <a:rPr sz="900" dirty="0">
                <a:latin typeface="Arial MT"/>
                <a:cs typeface="Arial MT"/>
              </a:rPr>
              <a:t>:</a:t>
            </a:r>
            <a:r>
              <a:rPr sz="900" spc="-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Lihat</a:t>
            </a:r>
            <a:r>
              <a:rPr sz="900" spc="-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Lampiran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19100" y="3886200"/>
            <a:ext cx="2679065" cy="67056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39700" marR="1922145">
              <a:lnSpc>
                <a:spcPts val="1000"/>
              </a:lnSpc>
              <a:spcBef>
                <a:spcPts val="200"/>
              </a:spcBef>
            </a:pPr>
            <a:r>
              <a:rPr sz="900" spc="-5" dirty="0">
                <a:latin typeface="Arial MT"/>
                <a:cs typeface="Arial MT"/>
              </a:rPr>
              <a:t>No</a:t>
            </a:r>
            <a:r>
              <a:rPr sz="900" dirty="0">
                <a:latin typeface="Arial MT"/>
                <a:cs typeface="Arial MT"/>
              </a:rPr>
              <a:t>.</a:t>
            </a:r>
            <a:r>
              <a:rPr sz="900" spc="-5" dirty="0">
                <a:latin typeface="Arial MT"/>
                <a:cs typeface="Arial MT"/>
              </a:rPr>
              <a:t> </a:t>
            </a:r>
            <a:r>
              <a:rPr sz="900" spc="-105" dirty="0">
                <a:latin typeface="Arial MT"/>
                <a:cs typeface="Arial MT"/>
              </a:rPr>
              <a:t>T</a:t>
            </a:r>
            <a:r>
              <a:rPr sz="900" spc="-5" dirty="0">
                <a:latin typeface="Arial MT"/>
                <a:cs typeface="Arial MT"/>
              </a:rPr>
              <a:t>elepo</a:t>
            </a:r>
            <a:r>
              <a:rPr sz="900" dirty="0">
                <a:latin typeface="Arial MT"/>
                <a:cs typeface="Arial MT"/>
              </a:rPr>
              <a:t>n  </a:t>
            </a:r>
            <a:r>
              <a:rPr sz="900" spc="-5" dirty="0">
                <a:latin typeface="Arial MT"/>
                <a:cs typeface="Arial MT"/>
              </a:rPr>
              <a:t>Email</a:t>
            </a:r>
            <a:endParaRPr sz="900">
              <a:latin typeface="Arial MT"/>
              <a:cs typeface="Arial MT"/>
            </a:endParaRPr>
          </a:p>
          <a:p>
            <a:pPr marL="139700" indent="-127000">
              <a:lnSpc>
                <a:spcPts val="940"/>
              </a:lnSpc>
              <a:buAutoNum type="arabicPeriod" startAt="3"/>
              <a:tabLst>
                <a:tab pos="139700" algn="l"/>
              </a:tabLst>
            </a:pPr>
            <a:r>
              <a:rPr sz="900" spc="-5" dirty="0">
                <a:latin typeface="Arial MT"/>
                <a:cs typeface="Arial MT"/>
              </a:rPr>
              <a:t>Status</a:t>
            </a:r>
            <a:r>
              <a:rPr sz="900" spc="-2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Penanaman</a:t>
            </a:r>
            <a:r>
              <a:rPr sz="900" spc="-3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Modal</a:t>
            </a:r>
            <a:endParaRPr sz="900">
              <a:latin typeface="Arial MT"/>
              <a:cs typeface="Arial MT"/>
            </a:endParaRPr>
          </a:p>
          <a:p>
            <a:pPr marL="139700" marR="5080" indent="-127000">
              <a:lnSpc>
                <a:spcPts val="1000"/>
              </a:lnSpc>
              <a:spcBef>
                <a:spcPts val="60"/>
              </a:spcBef>
              <a:buAutoNum type="arabicPeriod" startAt="3"/>
              <a:tabLst>
                <a:tab pos="139700" algn="l"/>
              </a:tabLst>
            </a:pPr>
            <a:r>
              <a:rPr sz="900" spc="-5" dirty="0">
                <a:latin typeface="Arial MT"/>
                <a:cs typeface="Arial MT"/>
              </a:rPr>
              <a:t>Kode Klasifikasi Baku Lapangan Usaha Indonesia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(KBLI)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9100" y="4660900"/>
            <a:ext cx="6728459" cy="1597660"/>
          </a:xfrm>
          <a:prstGeom prst="rect">
            <a:avLst/>
          </a:prstGeom>
        </p:spPr>
        <p:txBody>
          <a:bodyPr vert="horz" wrap="square" lIns="0" tIns="25400" rIns="0" bIns="0" rtlCol="0">
            <a:spAutoFit/>
          </a:bodyPr>
          <a:lstStyle/>
          <a:p>
            <a:pPr marL="12700" marR="11430" algn="just">
              <a:lnSpc>
                <a:spcPts val="1000"/>
              </a:lnSpc>
              <a:spcBef>
                <a:spcPts val="200"/>
              </a:spcBef>
            </a:pPr>
            <a:r>
              <a:rPr sz="900" spc="-5" dirty="0">
                <a:latin typeface="Arial MT"/>
                <a:cs typeface="Arial MT"/>
              </a:rPr>
              <a:t>NIB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ini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berlaku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di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seluruh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wilayah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Republik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Indonesia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selama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menjalankan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kegiatan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usaha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berlaku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sebagai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hak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akses 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kepabeanan,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pendaftaran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kepesertaan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jaminan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sosial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kesehatan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jaminan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sosial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ketenagakerjaan,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serta</a:t>
            </a:r>
            <a:r>
              <a:rPr sz="900" spc="24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bukti</a:t>
            </a:r>
            <a:r>
              <a:rPr sz="900" spc="24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pemenuhan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laporan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pertama </a:t>
            </a:r>
            <a:r>
              <a:rPr sz="900" spc="-10" dirty="0">
                <a:latin typeface="Arial MT"/>
                <a:cs typeface="Arial MT"/>
              </a:rPr>
              <a:t>Wajib</a:t>
            </a:r>
            <a:r>
              <a:rPr sz="900" spc="-5" dirty="0">
                <a:latin typeface="Arial MT"/>
                <a:cs typeface="Arial MT"/>
              </a:rPr>
              <a:t> Lapor Ketenagakerjaan di Perusahaan (WLKP).</a:t>
            </a:r>
            <a:endParaRPr sz="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950">
              <a:latin typeface="Arial MT"/>
              <a:cs typeface="Arial MT"/>
            </a:endParaRPr>
          </a:p>
          <a:p>
            <a:pPr marL="12700" marR="5080" algn="just">
              <a:lnSpc>
                <a:spcPts val="1000"/>
              </a:lnSpc>
            </a:pPr>
            <a:r>
              <a:rPr sz="900" spc="-5" dirty="0">
                <a:latin typeface="Arial MT"/>
                <a:cs typeface="Arial MT"/>
              </a:rPr>
              <a:t>Pelaku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Usaha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dengan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NIB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tersebut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di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atas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dapat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melaksanakan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kegiatan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berusaha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sebagaimana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terlampir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dengan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tetap 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memperhatikan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ketentuan peraturan perundang-undangan.</a:t>
            </a:r>
            <a:endParaRPr sz="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950">
              <a:latin typeface="Arial MT"/>
              <a:cs typeface="Arial MT"/>
            </a:endParaRPr>
          </a:p>
          <a:p>
            <a:pPr marL="12700" marR="4226560">
              <a:lnSpc>
                <a:spcPts val="1000"/>
              </a:lnSpc>
            </a:pPr>
            <a:r>
              <a:rPr sz="900" spc="-5" dirty="0">
                <a:latin typeface="Arial MT"/>
                <a:cs typeface="Arial MT"/>
              </a:rPr>
              <a:t>Diterbitkan di Jakarta, tanggal: </a:t>
            </a:r>
            <a:r>
              <a:rPr sz="900" dirty="0">
                <a:latin typeface="Arial MT"/>
                <a:cs typeface="Arial MT"/>
              </a:rPr>
              <a:t>7 </a:t>
            </a:r>
            <a:r>
              <a:rPr sz="900" spc="-5" dirty="0">
                <a:latin typeface="Arial MT"/>
                <a:cs typeface="Arial MT"/>
              </a:rPr>
              <a:t>Desember 2021 </a:t>
            </a:r>
            <a:r>
              <a:rPr sz="900" spc="-23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Perubahan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ke-33,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tanggal: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7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Desember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2021</a:t>
            </a:r>
            <a:endParaRPr sz="9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850">
              <a:latin typeface="Arial MT"/>
              <a:cs typeface="Arial MT"/>
            </a:endParaRPr>
          </a:p>
          <a:p>
            <a:pPr marL="3355340" algn="ctr">
              <a:lnSpc>
                <a:spcPts val="1040"/>
              </a:lnSpc>
            </a:pPr>
            <a:r>
              <a:rPr sz="900" b="1" spc="-5" dirty="0">
                <a:latin typeface="Arial"/>
                <a:cs typeface="Arial"/>
              </a:rPr>
              <a:t>Menteri</a:t>
            </a:r>
            <a:r>
              <a:rPr sz="900" b="1" spc="-45" dirty="0">
                <a:latin typeface="Arial"/>
                <a:cs typeface="Arial"/>
              </a:rPr>
              <a:t> </a:t>
            </a:r>
            <a:r>
              <a:rPr sz="900" b="1" spc="-5" dirty="0">
                <a:latin typeface="Arial"/>
                <a:cs typeface="Arial"/>
              </a:rPr>
              <a:t>Investasi/</a:t>
            </a:r>
            <a:endParaRPr sz="900">
              <a:latin typeface="Arial"/>
              <a:cs typeface="Arial"/>
            </a:endParaRPr>
          </a:p>
          <a:p>
            <a:pPr marL="3355340" algn="ctr">
              <a:lnSpc>
                <a:spcPts val="1040"/>
              </a:lnSpc>
            </a:pPr>
            <a:r>
              <a:rPr sz="900" b="1" spc="-5" dirty="0">
                <a:latin typeface="Arial"/>
                <a:cs typeface="Arial"/>
              </a:rPr>
              <a:t>Kepala</a:t>
            </a:r>
            <a:r>
              <a:rPr sz="900" b="1" spc="-20" dirty="0">
                <a:latin typeface="Arial"/>
                <a:cs typeface="Arial"/>
              </a:rPr>
              <a:t> </a:t>
            </a:r>
            <a:r>
              <a:rPr sz="900" b="1" spc="-5" dirty="0">
                <a:latin typeface="Arial"/>
                <a:cs typeface="Arial"/>
              </a:rPr>
              <a:t>Badan</a:t>
            </a:r>
            <a:r>
              <a:rPr sz="900" b="1" spc="-15" dirty="0">
                <a:latin typeface="Arial"/>
                <a:cs typeface="Arial"/>
              </a:rPr>
              <a:t> </a:t>
            </a:r>
            <a:r>
              <a:rPr sz="900" b="1" spc="-5" dirty="0">
                <a:latin typeface="Arial"/>
                <a:cs typeface="Arial"/>
              </a:rPr>
              <a:t>Koordinasi</a:t>
            </a:r>
            <a:r>
              <a:rPr sz="900" b="1" spc="-15" dirty="0">
                <a:latin typeface="Arial"/>
                <a:cs typeface="Arial"/>
              </a:rPr>
              <a:t> </a:t>
            </a:r>
            <a:r>
              <a:rPr sz="900" b="1" spc="-5" dirty="0">
                <a:latin typeface="Arial"/>
                <a:cs typeface="Arial"/>
              </a:rPr>
              <a:t>Penanaman</a:t>
            </a:r>
            <a:r>
              <a:rPr sz="900" b="1" spc="-20" dirty="0">
                <a:latin typeface="Arial"/>
                <a:cs typeface="Arial"/>
              </a:rPr>
              <a:t> </a:t>
            </a:r>
            <a:r>
              <a:rPr sz="900" b="1" spc="-5" dirty="0">
                <a:latin typeface="Arial"/>
                <a:cs typeface="Arial"/>
              </a:rPr>
              <a:t>Modal,</a:t>
            </a:r>
            <a:endParaRPr sz="900">
              <a:latin typeface="Arial"/>
              <a:cs typeface="Arial"/>
            </a:endParaRPr>
          </a:p>
        </p:txBody>
      </p:sp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257800" y="6286500"/>
            <a:ext cx="419099" cy="419099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4617045" y="6718300"/>
            <a:ext cx="168783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 MT"/>
                <a:cs typeface="Arial MT"/>
              </a:rPr>
              <a:t>Ditandatangani</a:t>
            </a:r>
            <a:r>
              <a:rPr sz="900" spc="-2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secara</a:t>
            </a:r>
            <a:r>
              <a:rPr sz="900" spc="-2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elektronik</a:t>
            </a:r>
            <a:endParaRPr sz="9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19100" y="7188200"/>
            <a:ext cx="178371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5" dirty="0">
                <a:latin typeface="Arial MT"/>
                <a:cs typeface="Arial MT"/>
              </a:rPr>
              <a:t>Dicetak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tanggal:</a:t>
            </a:r>
            <a:r>
              <a:rPr sz="900" spc="-20" dirty="0">
                <a:latin typeface="Arial MT"/>
                <a:cs typeface="Arial MT"/>
              </a:rPr>
              <a:t> </a:t>
            </a:r>
            <a:r>
              <a:rPr sz="900" dirty="0">
                <a:latin typeface="Arial MT"/>
                <a:cs typeface="Arial MT"/>
              </a:rPr>
              <a:t>7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Desember</a:t>
            </a:r>
            <a:r>
              <a:rPr sz="900" spc="-1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2021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5200" y="9931400"/>
            <a:ext cx="1117600" cy="5587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25450" y="9848850"/>
            <a:ext cx="6718300" cy="71120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260350" marR="1135380" indent="-190500">
              <a:lnSpc>
                <a:spcPts val="800"/>
              </a:lnSpc>
              <a:spcBef>
                <a:spcPts val="610"/>
              </a:spcBef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diterbitkan sistem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OSS berdasarkan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data dari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 Usaha,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tersimpan dalam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sistem OSS,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menjadi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tanggung jawab 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</a:t>
            </a:r>
            <a:r>
              <a:rPr sz="700" i="1" spc="-10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Usaha.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76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Dalam hal terjadi kekeliruan isi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dokumen ini akan dilakukan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perbaikan sebagaimana mestinya.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0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 telah ditandatangani secara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elektronik menggunakan sertifikat elektronik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diterbitkan oleh BSrE-BSSN.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19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Data lengkap Perizinan Berusaha dapat diperoleh melalui sistem OSS menggunakan hak akses.</a:t>
            </a:r>
            <a:endParaRPr sz="7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24700" y="9702800"/>
            <a:ext cx="12700" cy="88900"/>
          </a:xfrm>
          <a:custGeom>
            <a:avLst/>
            <a:gdLst/>
            <a:ahLst/>
            <a:cxnLst/>
            <a:rect l="l" t="t" r="r" b="b"/>
            <a:pathLst>
              <a:path w="12700" h="88900">
                <a:moveTo>
                  <a:pt x="0" y="0"/>
                </a:moveTo>
                <a:lnTo>
                  <a:pt x="12700" y="0"/>
                </a:lnTo>
                <a:lnTo>
                  <a:pt x="12700" y="88900"/>
                </a:lnTo>
                <a:lnTo>
                  <a:pt x="0" y="889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44500" y="9702800"/>
            <a:ext cx="12700" cy="88900"/>
          </a:xfrm>
          <a:custGeom>
            <a:avLst/>
            <a:gdLst/>
            <a:ahLst/>
            <a:cxnLst/>
            <a:rect l="l" t="t" r="r" b="b"/>
            <a:pathLst>
              <a:path w="12700" h="88900">
                <a:moveTo>
                  <a:pt x="0" y="0"/>
                </a:moveTo>
                <a:lnTo>
                  <a:pt x="12700" y="0"/>
                </a:lnTo>
                <a:lnTo>
                  <a:pt x="12700" y="88900"/>
                </a:lnTo>
                <a:lnTo>
                  <a:pt x="0" y="889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1191" y="901700"/>
            <a:ext cx="964108" cy="10541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419100" y="2070100"/>
            <a:ext cx="4714240" cy="12420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16760" algn="ctr">
              <a:lnSpc>
                <a:spcPct val="100000"/>
              </a:lnSpc>
              <a:spcBef>
                <a:spcPts val="100"/>
              </a:spcBef>
            </a:pPr>
            <a:r>
              <a:rPr sz="1000" b="1" spc="-15" dirty="0">
                <a:latin typeface="Arial"/>
                <a:cs typeface="Arial"/>
              </a:rPr>
              <a:t>PEMERINTAH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REPUBLIK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INDONESIA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000">
              <a:latin typeface="Arial"/>
              <a:cs typeface="Arial"/>
            </a:endParaRPr>
          </a:p>
          <a:p>
            <a:pPr marL="2067560" marR="42545" algn="ctr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PERIZINAN BERUSAHA BERBASIS RISIKO </a:t>
            </a:r>
            <a:r>
              <a:rPr sz="1000" b="1" spc="-26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LAMPIRAN</a:t>
            </a:r>
            <a:endParaRPr sz="1000">
              <a:latin typeface="Arial"/>
              <a:cs typeface="Arial"/>
            </a:endParaRPr>
          </a:p>
          <a:p>
            <a:pPr marL="2029460">
              <a:lnSpc>
                <a:spcPct val="100000"/>
              </a:lnSpc>
            </a:pPr>
            <a:r>
              <a:rPr sz="1000" b="1" spc="-5" dirty="0">
                <a:latin typeface="Arial"/>
                <a:cs typeface="Arial"/>
              </a:rPr>
              <a:t>NOMOR</a:t>
            </a:r>
            <a:r>
              <a:rPr sz="1000" b="1" spc="-30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INDUK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BERUSAHA:</a:t>
            </a:r>
            <a:r>
              <a:rPr sz="1000" b="1" spc="-25" dirty="0">
                <a:latin typeface="Arial"/>
                <a:cs typeface="Arial"/>
              </a:rPr>
              <a:t> </a:t>
            </a:r>
            <a:r>
              <a:rPr sz="1000" b="1" spc="-5" dirty="0">
                <a:latin typeface="Arial"/>
                <a:cs typeface="Arial"/>
              </a:rPr>
              <a:t>0712210046437</a:t>
            </a:r>
            <a:endParaRPr sz="1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900" spc="-5" dirty="0">
                <a:latin typeface="Arial MT"/>
                <a:cs typeface="Arial MT"/>
              </a:rPr>
              <a:t>Lampiran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berikut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ini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memuat daftar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bidang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usaha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untuk:</a:t>
            </a:r>
            <a:endParaRPr sz="900">
              <a:latin typeface="Arial MT"/>
              <a:cs typeface="Arial MT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444500" y="3302000"/>
          <a:ext cx="6689725" cy="6400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500"/>
                <a:gridCol w="635000"/>
                <a:gridCol w="809625"/>
                <a:gridCol w="1905000"/>
                <a:gridCol w="1295400"/>
                <a:gridCol w="673100"/>
                <a:gridCol w="1181100"/>
              </a:tblGrid>
              <a:tr h="139700">
                <a:tc rowSpan="2">
                  <a:txBody>
                    <a:bodyPr/>
                    <a:lstStyle/>
                    <a:p>
                      <a:pPr marL="1270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No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.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5715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KBLI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136525" marR="3175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Judul</a:t>
                      </a:r>
                      <a:r>
                        <a:rPr sz="9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KBLI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619125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Lokasi</a:t>
                      </a:r>
                      <a:r>
                        <a:rPr sz="9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>
                  <a:txBody>
                    <a:bodyPr/>
                    <a:lstStyle/>
                    <a:p>
                      <a:pPr marL="234950">
                        <a:lnSpc>
                          <a:spcPct val="100000"/>
                        </a:lnSpc>
                        <a:spcBef>
                          <a:spcPts val="4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Klasifikasi</a:t>
                      </a:r>
                      <a:r>
                        <a:rPr sz="9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Risiko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43497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Perizinan</a:t>
                      </a:r>
                      <a:r>
                        <a:rPr sz="900" spc="-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Berusaha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39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571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90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Jenis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6830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Legalitas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12700" algn="ctr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46599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270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Perdagangan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Besar Mesin,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Perala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Da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Perlengkapan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Lainnya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Rendah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58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persiapan,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opera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ional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,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komersial kegiatan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>
                  <a:txBody>
                    <a:bodyPr/>
                    <a:lstStyle/>
                    <a:p>
                      <a:pPr marL="12700" algn="ctr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2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68200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Real</a:t>
                      </a:r>
                      <a:r>
                        <a:rPr sz="9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Estat</a:t>
                      </a:r>
                      <a:r>
                        <a:rPr sz="9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Atas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Dasar Balas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Jasa</a:t>
                      </a:r>
                      <a:r>
                        <a:rPr sz="900" spc="2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(Fee)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Atau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Kontrak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Rendah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58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persiapan,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opera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ional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,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komersial kegiatan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28700">
                <a:tc>
                  <a:txBody>
                    <a:bodyPr/>
                    <a:lstStyle/>
                    <a:p>
                      <a:pPr marL="12700" algn="ctr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3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46422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8445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Perdagangan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Baran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g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Percetakan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Penerbitan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Dalam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Berbagai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Bentuk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Rendah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558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persiapan,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opera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ional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,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komersial kegiatan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69850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4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21907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Instalasi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Salura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Ai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r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(Plambing)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69850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5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43303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3175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Pengecatan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69850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6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42919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14604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Konstruksi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Banguna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Sipi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Lainnya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Ytdl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object 9"/>
          <p:cNvSpPr/>
          <p:nvPr/>
        </p:nvSpPr>
        <p:spPr>
          <a:xfrm>
            <a:off x="635000" y="9715500"/>
            <a:ext cx="12700" cy="76200"/>
          </a:xfrm>
          <a:custGeom>
            <a:avLst/>
            <a:gdLst/>
            <a:ahLst/>
            <a:cxnLst/>
            <a:rect l="l" t="t" r="r" b="b"/>
            <a:pathLst>
              <a:path w="12700" h="76200">
                <a:moveTo>
                  <a:pt x="0" y="0"/>
                </a:moveTo>
                <a:lnTo>
                  <a:pt x="12700" y="0"/>
                </a:lnTo>
                <a:lnTo>
                  <a:pt x="127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270000" y="9715500"/>
            <a:ext cx="12700" cy="76200"/>
          </a:xfrm>
          <a:custGeom>
            <a:avLst/>
            <a:gdLst/>
            <a:ahLst/>
            <a:cxnLst/>
            <a:rect l="l" t="t" r="r" b="b"/>
            <a:pathLst>
              <a:path w="12700" h="76200">
                <a:moveTo>
                  <a:pt x="0" y="0"/>
                </a:moveTo>
                <a:lnTo>
                  <a:pt x="12700" y="0"/>
                </a:lnTo>
                <a:lnTo>
                  <a:pt x="127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070100" y="9715500"/>
            <a:ext cx="12700" cy="76200"/>
          </a:xfrm>
          <a:custGeom>
            <a:avLst/>
            <a:gdLst/>
            <a:ahLst/>
            <a:cxnLst/>
            <a:rect l="l" t="t" r="r" b="b"/>
            <a:pathLst>
              <a:path w="12700" h="76200">
                <a:moveTo>
                  <a:pt x="0" y="0"/>
                </a:moveTo>
                <a:lnTo>
                  <a:pt x="12700" y="0"/>
                </a:lnTo>
                <a:lnTo>
                  <a:pt x="127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975100" y="9715500"/>
            <a:ext cx="12700" cy="76200"/>
          </a:xfrm>
          <a:custGeom>
            <a:avLst/>
            <a:gdLst/>
            <a:ahLst/>
            <a:cxnLst/>
            <a:rect l="l" t="t" r="r" b="b"/>
            <a:pathLst>
              <a:path w="12700" h="76200">
                <a:moveTo>
                  <a:pt x="0" y="0"/>
                </a:moveTo>
                <a:lnTo>
                  <a:pt x="12700" y="0"/>
                </a:lnTo>
                <a:lnTo>
                  <a:pt x="127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270500" y="9715500"/>
            <a:ext cx="12700" cy="76200"/>
          </a:xfrm>
          <a:custGeom>
            <a:avLst/>
            <a:gdLst/>
            <a:ahLst/>
            <a:cxnLst/>
            <a:rect l="l" t="t" r="r" b="b"/>
            <a:pathLst>
              <a:path w="12700" h="76200">
                <a:moveTo>
                  <a:pt x="0" y="0"/>
                </a:moveTo>
                <a:lnTo>
                  <a:pt x="12700" y="0"/>
                </a:lnTo>
                <a:lnTo>
                  <a:pt x="127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943600" y="9715500"/>
            <a:ext cx="12700" cy="76200"/>
          </a:xfrm>
          <a:custGeom>
            <a:avLst/>
            <a:gdLst/>
            <a:ahLst/>
            <a:cxnLst/>
            <a:rect l="l" t="t" r="r" b="b"/>
            <a:pathLst>
              <a:path w="12700" h="76200">
                <a:moveTo>
                  <a:pt x="0" y="0"/>
                </a:moveTo>
                <a:lnTo>
                  <a:pt x="12700" y="0"/>
                </a:lnTo>
                <a:lnTo>
                  <a:pt x="127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5200" y="9931400"/>
            <a:ext cx="1117600" cy="5587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25450" y="9848850"/>
            <a:ext cx="6718300" cy="71120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260350" marR="1135380" indent="-190500">
              <a:lnSpc>
                <a:spcPts val="800"/>
              </a:lnSpc>
              <a:spcBef>
                <a:spcPts val="610"/>
              </a:spcBef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diterbitkan sistem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OSS berdasarkan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data dari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 Usaha,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tersimpan dalam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sistem OSS,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menjadi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tanggung jawab 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</a:t>
            </a:r>
            <a:r>
              <a:rPr sz="700" i="1" spc="-10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Usaha.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76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Dalam hal terjadi kekeliruan isi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dokumen ini akan dilakukan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perbaikan sebagaimana mestinya.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0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 telah ditandatangani secara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elektronik menggunakan sertifikat elektronik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diterbitkan oleh BSrE-BSSN.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19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Data lengkap Perizinan Berusaha dapat diperoleh melalui sistem OSS menggunakan hak akses.</a:t>
            </a:r>
            <a:endParaRPr sz="7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44500" y="895350"/>
          <a:ext cx="6680200" cy="88900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500"/>
                <a:gridCol w="635000"/>
                <a:gridCol w="800100"/>
                <a:gridCol w="1905000"/>
                <a:gridCol w="1295400"/>
                <a:gridCol w="673100"/>
                <a:gridCol w="1181100"/>
              </a:tblGrid>
              <a:tr h="260350">
                <a:tc rowSpan="3">
                  <a:txBody>
                    <a:bodyPr/>
                    <a:lstStyle/>
                    <a:p>
                      <a:pPr marL="69850">
                        <a:lnSpc>
                          <a:spcPts val="98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7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98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43304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De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Interior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98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98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69850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8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43305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De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kst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erio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r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69850">
                        <a:lnSpc>
                          <a:spcPts val="1030"/>
                        </a:lnSpc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9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43301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1003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Pengerjaan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Pema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anga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Kaca Dan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Alumunium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3810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10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20" dirty="0">
                          <a:latin typeface="Arial MT"/>
                          <a:cs typeface="Arial MT"/>
                        </a:rPr>
                        <a:t>43110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Pembong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41910">
                        <a:lnSpc>
                          <a:spcPts val="1030"/>
                        </a:lnSpc>
                      </a:pPr>
                      <a:r>
                        <a:rPr sz="900" spc="-35" dirty="0">
                          <a:latin typeface="Arial MT"/>
                          <a:cs typeface="Arial MT"/>
                        </a:rPr>
                        <a:t>11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43302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1701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Pengerjaan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Lantai,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Dinding,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Peralatan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Sani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r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Da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Plafon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3810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12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43291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259079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Instalasi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Me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ani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3810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13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43309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19050" marR="876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Pen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y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ele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Konstruksi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Bangunan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Lainnya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035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0" marR="20193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45200" y="9931400"/>
            <a:ext cx="1117600" cy="5587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425450" y="9848850"/>
            <a:ext cx="6718300" cy="711200"/>
          </a:xfrm>
          <a:prstGeom prst="rect">
            <a:avLst/>
          </a:prstGeom>
          <a:ln w="12700">
            <a:solidFill>
              <a:srgbClr val="000000"/>
            </a:solidFill>
          </a:ln>
        </p:spPr>
        <p:txBody>
          <a:bodyPr vert="horz" wrap="square" lIns="0" tIns="77470" rIns="0" bIns="0" rtlCol="0">
            <a:spAutoFit/>
          </a:bodyPr>
          <a:lstStyle/>
          <a:p>
            <a:pPr marL="260350" marR="1135380" indent="-190500">
              <a:lnSpc>
                <a:spcPts val="800"/>
              </a:lnSpc>
              <a:spcBef>
                <a:spcPts val="610"/>
              </a:spcBef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diterbitkan sistem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OSS berdasarkan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data dari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 Usaha,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tersimpan dalam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sistem OSS,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menjadi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tanggung jawab 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Pelaku</a:t>
            </a:r>
            <a:r>
              <a:rPr sz="700" i="1" spc="-10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Usaha.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76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Dalam hal terjadi kekeliruan isi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dokumen ini akan dilakukan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perbaikan sebagaimana mestinya.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00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Dokumen ini telah ditandatangani secara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elektronik menggunakan sertifikat elektronik</a:t>
            </a:r>
            <a:r>
              <a:rPr sz="700" i="1" dirty="0">
                <a:latin typeface="Arial"/>
                <a:cs typeface="Arial"/>
              </a:rPr>
              <a:t> </a:t>
            </a:r>
            <a:r>
              <a:rPr sz="700" i="1" spc="-5" dirty="0">
                <a:latin typeface="Arial"/>
                <a:cs typeface="Arial"/>
              </a:rPr>
              <a:t>yang diterbitkan oleh BSrE-BSSN.</a:t>
            </a:r>
            <a:endParaRPr sz="700">
              <a:latin typeface="Arial"/>
              <a:cs typeface="Arial"/>
            </a:endParaRPr>
          </a:p>
          <a:p>
            <a:pPr marL="260350" indent="-190500">
              <a:lnSpc>
                <a:spcPts val="819"/>
              </a:lnSpc>
              <a:buAutoNum type="arabicPeriod"/>
              <a:tabLst>
                <a:tab pos="260350" algn="l"/>
              </a:tabLst>
            </a:pPr>
            <a:r>
              <a:rPr sz="700" i="1" spc="-5" dirty="0">
                <a:latin typeface="Arial"/>
                <a:cs typeface="Arial"/>
              </a:rPr>
              <a:t>Data lengkap Perizinan Berusaha dapat diperoleh melalui sistem OSS menggunakan hak akses.</a:t>
            </a:r>
            <a:endParaRPr sz="70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444500" y="895350"/>
          <a:ext cx="6680200" cy="42608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500"/>
                <a:gridCol w="635000"/>
                <a:gridCol w="800100"/>
                <a:gridCol w="1905000"/>
                <a:gridCol w="1295400"/>
                <a:gridCol w="673100"/>
                <a:gridCol w="1181100"/>
              </a:tblGrid>
              <a:tr h="33655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98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3810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14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20" dirty="0">
                          <a:latin typeface="Arial MT"/>
                          <a:cs typeface="Arial MT"/>
                        </a:rPr>
                        <a:t>41011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240029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Kon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ksi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Gedung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Hunian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3810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15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41012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1511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Konstruksi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Gedung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ora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66700">
                <a:tc rowSpan="3">
                  <a:txBody>
                    <a:bodyPr/>
                    <a:lstStyle/>
                    <a:p>
                      <a:pPr marL="3810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16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43224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7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Instalasi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Pendingin Dan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5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ila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Udar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 marR="56515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dirty="0">
                          <a:latin typeface="Arial MT"/>
                          <a:cs typeface="Arial MT"/>
                        </a:rPr>
                        <a:t>Jl H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RIMAN No. 38, Kel. Pondok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Betung, Kec. Pondok Aren, Kota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Tangerang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Selatan, Provinsi Banten </a:t>
                      </a:r>
                      <a:r>
                        <a:rPr sz="900" spc="-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Kode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Pos: 15221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Menengah</a:t>
                      </a:r>
                      <a:r>
                        <a:rPr sz="900" spc="-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10" dirty="0">
                          <a:latin typeface="Arial MT"/>
                          <a:cs typeface="Arial MT"/>
                        </a:rPr>
                        <a:t>Tinggi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>
                        <a:lnSpc>
                          <a:spcPts val="103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NIB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belum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32258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per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iapa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n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2070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69215">
                        <a:lnSpc>
                          <a:spcPts val="1000"/>
                        </a:lnSpc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Sertifikat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Standar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telah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v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eri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f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si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0" marR="189230">
                        <a:lnSpc>
                          <a:spcPts val="1000"/>
                        </a:lnSpc>
                        <a:spcBef>
                          <a:spcPts val="50"/>
                        </a:spcBef>
                      </a:pPr>
                      <a:r>
                        <a:rPr sz="900" spc="-5" dirty="0">
                          <a:latin typeface="Arial MT"/>
                          <a:cs typeface="Arial MT"/>
                        </a:rPr>
                        <a:t>Untuk operasional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dan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/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t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u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k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omer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s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ia</a:t>
                      </a:r>
                      <a:r>
                        <a:rPr sz="900" dirty="0">
                          <a:latin typeface="Arial MT"/>
                          <a:cs typeface="Arial MT"/>
                        </a:rPr>
                        <a:t>l 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kegiatan</a:t>
                      </a:r>
                      <a:r>
                        <a:rPr sz="9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900" spc="-5" dirty="0">
                          <a:latin typeface="Arial MT"/>
                          <a:cs typeface="Arial MT"/>
                        </a:rPr>
                        <a:t>usaha</a:t>
                      </a:r>
                      <a:endParaRPr sz="900">
                        <a:latin typeface="Arial MT"/>
                        <a:cs typeface="Arial MT"/>
                      </a:endParaRPr>
                    </a:p>
                  </a:txBody>
                  <a:tcPr marL="0" marR="0" marT="63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419100" y="5346700"/>
            <a:ext cx="6722109" cy="797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0" indent="-190500">
              <a:lnSpc>
                <a:spcPts val="1040"/>
              </a:lnSpc>
              <a:spcBef>
                <a:spcPts val="100"/>
              </a:spcBef>
              <a:buAutoNum type="arabicPeriod"/>
              <a:tabLst>
                <a:tab pos="203200" algn="l"/>
              </a:tabLst>
            </a:pPr>
            <a:r>
              <a:rPr sz="900" spc="-5" dirty="0">
                <a:latin typeface="Arial MT"/>
                <a:cs typeface="Arial MT"/>
              </a:rPr>
              <a:t>Dengan ketentuan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bahwa NIB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tersebut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hanya berlaku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untuk</a:t>
            </a:r>
            <a:r>
              <a:rPr sz="900" spc="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Kode dan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Judul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KBLI yang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tercantum dalam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lampiran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ini.</a:t>
            </a:r>
            <a:endParaRPr sz="900">
              <a:latin typeface="Arial MT"/>
              <a:cs typeface="Arial MT"/>
            </a:endParaRPr>
          </a:p>
          <a:p>
            <a:pPr marL="203200" marR="6985" indent="-190500">
              <a:lnSpc>
                <a:spcPts val="1000"/>
              </a:lnSpc>
              <a:spcBef>
                <a:spcPts val="60"/>
              </a:spcBef>
              <a:buAutoNum type="arabicPeriod"/>
              <a:tabLst>
                <a:tab pos="203200" algn="l"/>
              </a:tabLst>
            </a:pPr>
            <a:r>
              <a:rPr sz="900" spc="-5" dirty="0">
                <a:latin typeface="Arial MT"/>
                <a:cs typeface="Arial MT"/>
              </a:rPr>
              <a:t>Pelaku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Usaha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wajib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memenuhi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persyaratan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dan/atau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kewajiban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sesuai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Norma,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Standar,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spc="-10" dirty="0">
                <a:latin typeface="Arial MT"/>
                <a:cs typeface="Arial MT"/>
              </a:rPr>
              <a:t>Prosedur,</a:t>
            </a:r>
            <a:r>
              <a:rPr sz="900" spc="7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dan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Kriteria</a:t>
            </a:r>
            <a:r>
              <a:rPr sz="900" spc="65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(NSPK) 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Kementerian/Lembaga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(K/L).</a:t>
            </a:r>
            <a:endParaRPr sz="900">
              <a:latin typeface="Arial MT"/>
              <a:cs typeface="Arial MT"/>
            </a:endParaRPr>
          </a:p>
          <a:p>
            <a:pPr marL="203200" marR="5080" indent="-190500">
              <a:lnSpc>
                <a:spcPts val="1000"/>
              </a:lnSpc>
              <a:buAutoNum type="arabicPeriod"/>
              <a:tabLst>
                <a:tab pos="203200" algn="l"/>
                <a:tab pos="801370" algn="l"/>
                <a:tab pos="1388110" algn="l"/>
                <a:tab pos="2178050" algn="l"/>
                <a:tab pos="2922905" algn="l"/>
                <a:tab pos="3668395" algn="l"/>
                <a:tab pos="4255135" algn="l"/>
                <a:tab pos="4904740" algn="l"/>
                <a:tab pos="5396230" algn="l"/>
                <a:tab pos="5868035" algn="l"/>
                <a:tab pos="6492875" algn="l"/>
              </a:tabLst>
            </a:pPr>
            <a:r>
              <a:rPr sz="900" spc="-55" dirty="0">
                <a:latin typeface="Arial MT"/>
                <a:cs typeface="Arial MT"/>
              </a:rPr>
              <a:t>V</a:t>
            </a:r>
            <a:r>
              <a:rPr sz="900" spc="-5" dirty="0">
                <a:latin typeface="Arial MT"/>
                <a:cs typeface="Arial MT"/>
              </a:rPr>
              <a:t>eri</a:t>
            </a:r>
            <a:r>
              <a:rPr sz="900" dirty="0">
                <a:latin typeface="Arial MT"/>
                <a:cs typeface="Arial MT"/>
              </a:rPr>
              <a:t>f</a:t>
            </a:r>
            <a:r>
              <a:rPr sz="900" spc="-5" dirty="0">
                <a:latin typeface="Arial MT"/>
                <a:cs typeface="Arial MT"/>
              </a:rPr>
              <a:t>i</a:t>
            </a:r>
            <a:r>
              <a:rPr sz="900" dirty="0">
                <a:latin typeface="Arial MT"/>
                <a:cs typeface="Arial MT"/>
              </a:rPr>
              <a:t>k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si	</a:t>
            </a:r>
            <a:r>
              <a:rPr sz="900" spc="-5" dirty="0">
                <a:latin typeface="Arial MT"/>
                <a:cs typeface="Arial MT"/>
              </a:rPr>
              <a:t>dan</a:t>
            </a:r>
            <a:r>
              <a:rPr sz="900" dirty="0">
                <a:latin typeface="Arial MT"/>
                <a:cs typeface="Arial MT"/>
              </a:rPr>
              <a:t>/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t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u	</a:t>
            </a:r>
            <a:r>
              <a:rPr sz="900" spc="-5" dirty="0">
                <a:latin typeface="Arial MT"/>
                <a:cs typeface="Arial MT"/>
              </a:rPr>
              <a:t>pengawa</a:t>
            </a:r>
            <a:r>
              <a:rPr sz="900" dirty="0">
                <a:latin typeface="Arial MT"/>
                <a:cs typeface="Arial MT"/>
              </a:rPr>
              <a:t>s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n	</a:t>
            </a:r>
            <a:r>
              <a:rPr sz="900" spc="-5" dirty="0">
                <a:latin typeface="Arial MT"/>
                <a:cs typeface="Arial MT"/>
              </a:rPr>
              <a:t>pemenuha</a:t>
            </a:r>
            <a:r>
              <a:rPr sz="900" dirty="0">
                <a:latin typeface="Arial MT"/>
                <a:cs typeface="Arial MT"/>
              </a:rPr>
              <a:t>n	</a:t>
            </a:r>
            <a:r>
              <a:rPr sz="900" spc="-5" dirty="0">
                <a:latin typeface="Arial MT"/>
                <a:cs typeface="Arial MT"/>
              </a:rPr>
              <a:t>per</a:t>
            </a:r>
            <a:r>
              <a:rPr sz="900" dirty="0">
                <a:latin typeface="Arial MT"/>
                <a:cs typeface="Arial MT"/>
              </a:rPr>
              <a:t>sy</a:t>
            </a:r>
            <a:r>
              <a:rPr sz="900" spc="-5" dirty="0">
                <a:latin typeface="Arial MT"/>
                <a:cs typeface="Arial MT"/>
              </a:rPr>
              <a:t>ara</a:t>
            </a:r>
            <a:r>
              <a:rPr sz="900" dirty="0">
                <a:latin typeface="Arial MT"/>
                <a:cs typeface="Arial MT"/>
              </a:rPr>
              <a:t>t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n	</a:t>
            </a:r>
            <a:r>
              <a:rPr sz="900" spc="-5" dirty="0">
                <a:latin typeface="Arial MT"/>
                <a:cs typeface="Arial MT"/>
              </a:rPr>
              <a:t>dan</a:t>
            </a:r>
            <a:r>
              <a:rPr sz="900" dirty="0">
                <a:latin typeface="Arial MT"/>
                <a:cs typeface="Arial MT"/>
              </a:rPr>
              <a:t>/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t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u	k</a:t>
            </a:r>
            <a:r>
              <a:rPr sz="900" spc="-5" dirty="0">
                <a:latin typeface="Arial MT"/>
                <a:cs typeface="Arial MT"/>
              </a:rPr>
              <a:t>ewajiba</a:t>
            </a:r>
            <a:r>
              <a:rPr sz="900" dirty="0">
                <a:latin typeface="Arial MT"/>
                <a:cs typeface="Arial MT"/>
              </a:rPr>
              <a:t>n	</a:t>
            </a:r>
            <a:r>
              <a:rPr sz="900" spc="-5" dirty="0">
                <a:latin typeface="Arial MT"/>
                <a:cs typeface="Arial MT"/>
              </a:rPr>
              <a:t>Pela</a:t>
            </a:r>
            <a:r>
              <a:rPr sz="900" dirty="0">
                <a:latin typeface="Arial MT"/>
                <a:cs typeface="Arial MT"/>
              </a:rPr>
              <a:t>ku	</a:t>
            </a:r>
            <a:r>
              <a:rPr sz="900" spc="-5" dirty="0">
                <a:latin typeface="Arial MT"/>
                <a:cs typeface="Arial MT"/>
              </a:rPr>
              <a:t>U</a:t>
            </a:r>
            <a:r>
              <a:rPr sz="900" dirty="0">
                <a:latin typeface="Arial MT"/>
                <a:cs typeface="Arial MT"/>
              </a:rPr>
              <a:t>s</a:t>
            </a:r>
            <a:r>
              <a:rPr sz="900" spc="-5" dirty="0">
                <a:latin typeface="Arial MT"/>
                <a:cs typeface="Arial MT"/>
              </a:rPr>
              <a:t>ah</a:t>
            </a:r>
            <a:r>
              <a:rPr sz="900" dirty="0">
                <a:latin typeface="Arial MT"/>
                <a:cs typeface="Arial MT"/>
              </a:rPr>
              <a:t>a	</a:t>
            </a:r>
            <a:r>
              <a:rPr sz="900" spc="-5" dirty="0">
                <a:latin typeface="Arial MT"/>
                <a:cs typeface="Arial MT"/>
              </a:rPr>
              <a:t>dila</a:t>
            </a:r>
            <a:r>
              <a:rPr sz="900" dirty="0">
                <a:latin typeface="Arial MT"/>
                <a:cs typeface="Arial MT"/>
              </a:rPr>
              <a:t>k</a:t>
            </a:r>
            <a:r>
              <a:rPr sz="900" spc="-5" dirty="0">
                <a:latin typeface="Arial MT"/>
                <a:cs typeface="Arial MT"/>
              </a:rPr>
              <a:t>u</a:t>
            </a:r>
            <a:r>
              <a:rPr sz="900" dirty="0">
                <a:latin typeface="Arial MT"/>
                <a:cs typeface="Arial MT"/>
              </a:rPr>
              <a:t>k</a:t>
            </a:r>
            <a:r>
              <a:rPr sz="900" spc="-5" dirty="0">
                <a:latin typeface="Arial MT"/>
                <a:cs typeface="Arial MT"/>
              </a:rPr>
              <a:t>a</a:t>
            </a:r>
            <a:r>
              <a:rPr sz="900" dirty="0">
                <a:latin typeface="Arial MT"/>
                <a:cs typeface="Arial MT"/>
              </a:rPr>
              <a:t>n	</a:t>
            </a:r>
            <a:r>
              <a:rPr sz="900" spc="-5" dirty="0">
                <a:latin typeface="Arial MT"/>
                <a:cs typeface="Arial MT"/>
              </a:rPr>
              <a:t>ole</a:t>
            </a:r>
            <a:r>
              <a:rPr sz="900" dirty="0">
                <a:latin typeface="Arial MT"/>
                <a:cs typeface="Arial MT"/>
              </a:rPr>
              <a:t>h  </a:t>
            </a:r>
            <a:r>
              <a:rPr sz="900" spc="-5" dirty="0">
                <a:latin typeface="Arial MT"/>
                <a:cs typeface="Arial MT"/>
              </a:rPr>
              <a:t>Kementerian/Lembaga/Pemerintah</a:t>
            </a:r>
            <a:r>
              <a:rPr sz="900" spc="-1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Daerah terkait.</a:t>
            </a:r>
            <a:endParaRPr sz="900">
              <a:latin typeface="Arial MT"/>
              <a:cs typeface="Arial MT"/>
            </a:endParaRPr>
          </a:p>
          <a:p>
            <a:pPr marL="203200" indent="-190500">
              <a:lnSpc>
                <a:spcPts val="980"/>
              </a:lnSpc>
              <a:buAutoNum type="arabicPeriod"/>
              <a:tabLst>
                <a:tab pos="203200" algn="l"/>
              </a:tabLst>
            </a:pPr>
            <a:r>
              <a:rPr sz="900" spc="-5" dirty="0">
                <a:latin typeface="Arial MT"/>
                <a:cs typeface="Arial MT"/>
              </a:rPr>
              <a:t>Lampiran ini merupakan bagian tidak</a:t>
            </a:r>
            <a:r>
              <a:rPr sz="900" dirty="0">
                <a:latin typeface="Arial MT"/>
                <a:cs typeface="Arial MT"/>
              </a:rPr>
              <a:t> </a:t>
            </a:r>
            <a:r>
              <a:rPr sz="900" spc="-5" dirty="0">
                <a:latin typeface="Arial MT"/>
                <a:cs typeface="Arial MT"/>
              </a:rPr>
              <a:t>terpisahkan dari dokumen NIB tersebut.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315200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562088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470648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315200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388352" cy="10689335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296912" cy="1068933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1415</Words>
  <Application>Microsoft Office PowerPoint</Application>
  <PresentationFormat>Custom</PresentationFormat>
  <Paragraphs>229</Paragraphs>
  <Slides>22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  <vt:variant>
        <vt:lpstr>Custom Shows</vt:lpstr>
      </vt:variant>
      <vt:variant>
        <vt:i4>1</vt:i4>
      </vt:variant>
    </vt:vector>
  </HeadingPairs>
  <TitlesOfParts>
    <vt:vector size="24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Custom Show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Ridho</dc:creator>
  <cp:lastModifiedBy>Ridho</cp:lastModifiedBy>
  <cp:revision>3</cp:revision>
  <dcterms:created xsi:type="dcterms:W3CDTF">2022-02-15T04:55:54Z</dcterms:created>
  <dcterms:modified xsi:type="dcterms:W3CDTF">2022-02-15T05:31:57Z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2022-02-14T00:00:00Z</vt:filetime>
  </property>
  <property fmtid="{D5CDD505-2E9C-101B-9397-08002B2CF9AE}" pid="3" name="LastSaved">
    <vt:filetime>2022-02-15T00:00:00Z</vt:filetime>
  </property>
</Properties>
</file>