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62" r:id="rId2"/>
    <p:sldId id="256" r:id="rId3"/>
    <p:sldId id="301" r:id="rId4"/>
    <p:sldId id="302" r:id="rId5"/>
    <p:sldId id="303" r:id="rId6"/>
    <p:sldId id="304" r:id="rId7"/>
    <p:sldId id="305" r:id="rId8"/>
    <p:sldId id="306" r:id="rId9"/>
    <p:sldId id="309" r:id="rId10"/>
    <p:sldId id="318" r:id="rId11"/>
    <p:sldId id="310" r:id="rId12"/>
    <p:sldId id="307" r:id="rId13"/>
    <p:sldId id="308" r:id="rId14"/>
    <p:sldId id="311" r:id="rId15"/>
    <p:sldId id="312" r:id="rId16"/>
    <p:sldId id="317" r:id="rId17"/>
    <p:sldId id="313" r:id="rId18"/>
    <p:sldId id="314" r:id="rId19"/>
    <p:sldId id="315" r:id="rId20"/>
    <p:sldId id="316" r:id="rId21"/>
    <p:sldId id="285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434" autoAdjust="0"/>
  </p:normalViewPr>
  <p:slideViewPr>
    <p:cSldViewPr>
      <p:cViewPr varScale="1">
        <p:scale>
          <a:sx n="77" d="100"/>
          <a:sy n="77" d="100"/>
        </p:scale>
        <p:origin x="1368" y="6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8502"/>
    </p:cViewPr>
  </p:outlineViewPr>
  <p:notesTextViewPr>
    <p:cViewPr>
      <p:scale>
        <a:sx n="125" d="100"/>
        <a:sy n="12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873B5F-8E6F-4890-A3E6-320AFFF2D65D}" type="datetimeFigureOut">
              <a:rPr lang="en-US" smtClean="0"/>
              <a:pPr/>
              <a:t>5/6/2022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EA43E4-8EA2-4A87-A297-3EFA22A40B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90989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E0BF7-B0F0-44B0-9B0A-5289505F0D54}" type="datetimeFigureOut">
              <a:rPr lang="en-US" smtClean="0"/>
              <a:pPr/>
              <a:t>5/6/2022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D8258-063E-4C90-A943-D6A070285BD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E0BF7-B0F0-44B0-9B0A-5289505F0D54}" type="datetimeFigureOut">
              <a:rPr lang="en-US" smtClean="0"/>
              <a:pPr/>
              <a:t>5/6/2022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D8258-063E-4C90-A943-D6A070285BD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E0BF7-B0F0-44B0-9B0A-5289505F0D54}" type="datetimeFigureOut">
              <a:rPr lang="en-US" smtClean="0"/>
              <a:pPr/>
              <a:t>5/6/2022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D8258-063E-4C90-A943-D6A070285BD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E0BF7-B0F0-44B0-9B0A-5289505F0D54}" type="datetimeFigureOut">
              <a:rPr lang="en-US" smtClean="0"/>
              <a:pPr/>
              <a:t>5/6/2022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D8258-063E-4C90-A943-D6A070285BD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E0BF7-B0F0-44B0-9B0A-5289505F0D54}" type="datetimeFigureOut">
              <a:rPr lang="en-US" smtClean="0"/>
              <a:pPr/>
              <a:t>5/6/2022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D8258-063E-4C90-A943-D6A070285BD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E0BF7-B0F0-44B0-9B0A-5289505F0D54}" type="datetimeFigureOut">
              <a:rPr lang="en-US" smtClean="0"/>
              <a:pPr/>
              <a:t>5/6/2022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D8258-063E-4C90-A943-D6A070285BD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E0BF7-B0F0-44B0-9B0A-5289505F0D54}" type="datetimeFigureOut">
              <a:rPr lang="en-US" smtClean="0"/>
              <a:pPr/>
              <a:t>5/6/2022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D8258-063E-4C90-A943-D6A070285BD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E0BF7-B0F0-44B0-9B0A-5289505F0D54}" type="datetimeFigureOut">
              <a:rPr lang="en-US" smtClean="0"/>
              <a:pPr/>
              <a:t>5/6/2022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D8258-063E-4C90-A943-D6A070285BD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E0BF7-B0F0-44B0-9B0A-5289505F0D54}" type="datetimeFigureOut">
              <a:rPr lang="en-US" smtClean="0"/>
              <a:pPr/>
              <a:t>5/6/2022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D8258-063E-4C90-A943-D6A070285BD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E0BF7-B0F0-44B0-9B0A-5289505F0D54}" type="datetimeFigureOut">
              <a:rPr lang="en-US" smtClean="0"/>
              <a:pPr/>
              <a:t>5/6/2022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D8258-063E-4C90-A943-D6A070285BD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E0BF7-B0F0-44B0-9B0A-5289505F0D54}" type="datetimeFigureOut">
              <a:rPr lang="en-US" smtClean="0"/>
              <a:pPr/>
              <a:t>5/6/2022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D8258-063E-4C90-A943-D6A070285BD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1E0BF7-B0F0-44B0-9B0A-5289505F0D54}" type="datetimeFigureOut">
              <a:rPr lang="en-US" smtClean="0"/>
              <a:pPr/>
              <a:t>5/6/2022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9D8258-063E-4C90-A943-D6A070285BD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wma"/><Relationship Id="rId1" Type="http://schemas.microsoft.com/office/2007/relationships/media" Target="../media/media3.wm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wma"/><Relationship Id="rId1" Type="http://schemas.microsoft.com/office/2007/relationships/media" Target="../media/media4.wm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wma"/><Relationship Id="rId1" Type="http://schemas.microsoft.com/office/2007/relationships/media" Target="../media/media5.wma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wma"/><Relationship Id="rId1" Type="http://schemas.microsoft.com/office/2007/relationships/media" Target="../media/media6.wm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wma"/><Relationship Id="rId1" Type="http://schemas.microsoft.com/office/2007/relationships/media" Target="../media/media7.wma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8.wma"/><Relationship Id="rId1" Type="http://schemas.microsoft.com/office/2007/relationships/media" Target="../media/media8.wma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wma"/><Relationship Id="rId1" Type="http://schemas.microsoft.com/office/2007/relationships/media" Target="../media/media9.wm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0.wma"/><Relationship Id="rId1" Type="http://schemas.microsoft.com/office/2007/relationships/media" Target="../media/media10.wma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1.wma"/><Relationship Id="rId1" Type="http://schemas.microsoft.com/office/2007/relationships/media" Target="../media/media11.wma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2.wma"/><Relationship Id="rId1" Type="http://schemas.microsoft.com/office/2007/relationships/media" Target="../media/media12.wma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3.wma"/><Relationship Id="rId1" Type="http://schemas.microsoft.com/office/2007/relationships/media" Target="../media/media13.wma"/><Relationship Id="rId6" Type="http://schemas.openxmlformats.org/officeDocument/2006/relationships/image" Target="../media/image2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4.wma"/><Relationship Id="rId1" Type="http://schemas.microsoft.com/office/2007/relationships/media" Target="../media/media14.wma"/><Relationship Id="rId5" Type="http://schemas.openxmlformats.org/officeDocument/2006/relationships/image" Target="../media/image2.png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5.wma"/><Relationship Id="rId1" Type="http://schemas.microsoft.com/office/2007/relationships/media" Target="../media/media15.wma"/><Relationship Id="rId5" Type="http://schemas.openxmlformats.org/officeDocument/2006/relationships/image" Target="../media/image2.png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6.wma"/><Relationship Id="rId1" Type="http://schemas.microsoft.com/office/2007/relationships/media" Target="../media/media16.wma"/><Relationship Id="rId5" Type="http://schemas.openxmlformats.org/officeDocument/2006/relationships/image" Target="../media/image2.png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17.wma"/><Relationship Id="rId1" Type="http://schemas.microsoft.com/office/2007/relationships/media" Target="../media/media17.wma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18.wma"/><Relationship Id="rId1" Type="http://schemas.microsoft.com/office/2007/relationships/media" Target="../media/media18.wma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9.wma"/><Relationship Id="rId1" Type="http://schemas.microsoft.com/office/2007/relationships/media" Target="../media/media19.wma"/><Relationship Id="rId5" Type="http://schemas.openxmlformats.org/officeDocument/2006/relationships/image" Target="../media/image2.png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0.wma"/><Relationship Id="rId1" Type="http://schemas.microsoft.com/office/2007/relationships/media" Target="../media/media20.wma"/><Relationship Id="rId6" Type="http://schemas.openxmlformats.org/officeDocument/2006/relationships/image" Target="../media/image2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1.wma"/><Relationship Id="rId1" Type="http://schemas.microsoft.com/office/2007/relationships/media" Target="../media/media21.wma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t="20742" b="622"/>
          <a:stretch/>
        </p:blipFill>
        <p:spPr>
          <a:xfrm>
            <a:off x="-36849" y="27384"/>
            <a:ext cx="9265437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7504" y="-33104"/>
            <a:ext cx="687817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 smtClean="0"/>
              <a:t>Molecular Biotechnology</a:t>
            </a:r>
            <a:endParaRPr lang="en-US" sz="4400" b="1" dirty="0"/>
          </a:p>
          <a:p>
            <a:pPr algn="ctr"/>
            <a:r>
              <a:rPr lang="en-US" sz="4400" b="1" dirty="0" smtClean="0"/>
              <a:t>(BIOC 408) </a:t>
            </a:r>
            <a:endParaRPr lang="en-US" sz="4400" b="1" dirty="0"/>
          </a:p>
          <a:p>
            <a:endParaRPr lang="en-US" sz="4000" b="1" dirty="0"/>
          </a:p>
          <a:p>
            <a:r>
              <a:rPr lang="en-US" sz="4000" b="1" dirty="0" smtClean="0"/>
              <a:t>Dr. Rania Hassan Mohamed</a:t>
            </a:r>
            <a:endParaRPr lang="en-US" sz="4000" b="1" dirty="0"/>
          </a:p>
        </p:txBody>
      </p:sp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80438" y="6294438"/>
            <a:ext cx="347662" cy="347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195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85"/>
    </mc:Choice>
    <mc:Fallback xmlns="">
      <p:transition spd="slow" advTm="63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9512" y="2250738"/>
            <a:ext cx="878497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b="1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Therapeutic and commercial use of </a:t>
            </a:r>
            <a:r>
              <a:rPr lang="en-US" sz="54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Biotechnology</a:t>
            </a:r>
            <a:endParaRPr lang="en-US" sz="5400" b="1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80438" y="6294438"/>
            <a:ext cx="347662" cy="3476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515"/>
    </mc:Choice>
    <mc:Fallback xmlns="">
      <p:transition spd="slow" advTm="525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36" y="14900"/>
            <a:ext cx="878497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Techniques </a:t>
            </a:r>
            <a:r>
              <a:rPr lang="en-US" sz="4400" b="1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using Biotechnology: i.e. </a:t>
            </a:r>
            <a:r>
              <a:rPr lang="en-US" sz="44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Microarray</a:t>
            </a:r>
            <a:endParaRPr lang="en-US" sz="4400" b="1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l="12495" t="22770" r="12791" b="8000"/>
          <a:stretch/>
        </p:blipFill>
        <p:spPr>
          <a:xfrm>
            <a:off x="0" y="1700807"/>
            <a:ext cx="9153626" cy="4771029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80438" y="6294438"/>
            <a:ext cx="347662" cy="347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90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246"/>
    </mc:Choice>
    <mc:Fallback xmlns="">
      <p:transition spd="slow" advTm="962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36" y="14900"/>
            <a:ext cx="878497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Techniques </a:t>
            </a:r>
            <a:r>
              <a:rPr lang="en-US" sz="4400" b="1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using Biotechnology: i.e. </a:t>
            </a:r>
            <a:r>
              <a:rPr lang="en-US" sz="44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Microarray</a:t>
            </a:r>
            <a:endParaRPr lang="en-US" sz="4400" b="1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12495" t="23225" r="12791" b="8000"/>
          <a:stretch/>
        </p:blipFill>
        <p:spPr>
          <a:xfrm>
            <a:off x="0" y="1772816"/>
            <a:ext cx="9132264" cy="472856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80438" y="6294438"/>
            <a:ext cx="347662" cy="347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120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980"/>
    </mc:Choice>
    <mc:Fallback xmlns="">
      <p:transition spd="slow" advTm="909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36" y="14900"/>
            <a:ext cx="878497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Techniques </a:t>
            </a:r>
            <a:r>
              <a:rPr lang="en-US" sz="4400" b="1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using Biotechnology: i.e. </a:t>
            </a:r>
            <a:r>
              <a:rPr lang="en-US" sz="44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Microarray</a:t>
            </a:r>
            <a:endParaRPr lang="en-US" sz="4400" b="1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16631" t="23226" r="13973" b="11676"/>
          <a:stretch/>
        </p:blipFill>
        <p:spPr>
          <a:xfrm>
            <a:off x="39229" y="1479706"/>
            <a:ext cx="9144000" cy="48249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/>
          <a:srcRect l="21060" t="24801" r="18107" b="7476"/>
          <a:stretch/>
        </p:blipFill>
        <p:spPr>
          <a:xfrm>
            <a:off x="3180088" y="5348410"/>
            <a:ext cx="2448272" cy="1533141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580438" y="6294438"/>
            <a:ext cx="347662" cy="347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777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834"/>
    </mc:Choice>
    <mc:Fallback xmlns="">
      <p:transition spd="slow" advTm="938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36" y="14900"/>
            <a:ext cx="878497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Techniques </a:t>
            </a:r>
            <a:r>
              <a:rPr lang="en-US" sz="4400" b="1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using Biotechnology: i.e. </a:t>
            </a:r>
            <a:r>
              <a:rPr lang="en-US" sz="44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Microarray</a:t>
            </a:r>
            <a:endParaRPr lang="en-US" sz="4400" b="1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14267" t="2750" r="15744" b="9051"/>
          <a:stretch/>
        </p:blipFill>
        <p:spPr>
          <a:xfrm>
            <a:off x="899592" y="1461450"/>
            <a:ext cx="7296568" cy="517225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80438" y="6294438"/>
            <a:ext cx="347662" cy="347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108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234"/>
    </mc:Choice>
    <mc:Fallback xmlns="">
      <p:transition spd="slow" advTm="1352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36" y="14900"/>
            <a:ext cx="878497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Techniques </a:t>
            </a:r>
            <a:r>
              <a:rPr lang="en-US" sz="4400" b="1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using Biotechnology: i.e. </a:t>
            </a:r>
            <a:r>
              <a:rPr lang="en-US" sz="44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Microarray</a:t>
            </a:r>
            <a:endParaRPr lang="en-US" sz="4400" b="1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l="13677" t="30050" r="13086" b="8000"/>
          <a:stretch/>
        </p:blipFill>
        <p:spPr>
          <a:xfrm>
            <a:off x="3241785" y="4049688"/>
            <a:ext cx="5902215" cy="28083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l="17516" t="29000" r="16630" b="9051"/>
          <a:stretch/>
        </p:blipFill>
        <p:spPr>
          <a:xfrm>
            <a:off x="11736" y="1461451"/>
            <a:ext cx="5496368" cy="2908392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580438" y="6294438"/>
            <a:ext cx="347662" cy="347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282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3654"/>
    </mc:Choice>
    <mc:Fallback xmlns="">
      <p:transition spd="slow" advTm="1936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9512" y="0"/>
            <a:ext cx="878497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Therapeutic use of Biotechnology</a:t>
            </a:r>
            <a:r>
              <a:rPr lang="en-US" sz="4400" b="1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44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1. Monoclonal Antibody</a:t>
            </a:r>
            <a:endParaRPr lang="en-US" sz="4400" b="1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https://onlinelearning.hms.harvard.edu/assets/courseware/v1/0a29e1f71b3be12c8e05d1be7d312a3a/asset-v1:HMX+PIMMU_ONC+2020_04_PRO+type@asset+block/il_PIMMU_ONC_Checkpoint_Antibody.pn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02" r="18791" b="9269"/>
          <a:stretch/>
        </p:blipFill>
        <p:spPr bwMode="auto">
          <a:xfrm>
            <a:off x="755576" y="1340768"/>
            <a:ext cx="2808312" cy="2808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l="19963" t="3337" r="20801" b="1331"/>
          <a:stretch/>
        </p:blipFill>
        <p:spPr>
          <a:xfrm>
            <a:off x="4544041" y="1628800"/>
            <a:ext cx="4176464" cy="4614878"/>
          </a:xfrm>
          <a:prstGeom prst="rect">
            <a:avLst/>
          </a:prstGeom>
        </p:spPr>
      </p:pic>
      <p:pic>
        <p:nvPicPr>
          <p:cNvPr id="6" name="Picture 5" descr="https://onlinelearning.hms.harvard.edu/assets/courseware/v1/0563e19aebbf55046ad5ec0d43994c12/asset-v1:HMX+PIMMU_ONC+2020_04_PRO+type@asset+block/il_PIMMU_ONC_Novel_BiTE.pn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29" b="14152"/>
          <a:stretch/>
        </p:blipFill>
        <p:spPr bwMode="auto">
          <a:xfrm>
            <a:off x="899592" y="4365104"/>
            <a:ext cx="2448272" cy="201184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580438" y="6294438"/>
            <a:ext cx="347662" cy="347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909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1807"/>
    </mc:Choice>
    <mc:Fallback xmlns="">
      <p:transition spd="slow" advTm="5218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9512" y="0"/>
            <a:ext cx="878497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Therapeutic use of Biotechnology</a:t>
            </a:r>
            <a:r>
              <a:rPr lang="en-US" sz="4400" b="1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44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1. Monoclonal Antibody</a:t>
            </a:r>
            <a:endParaRPr lang="en-US" sz="4400" b="1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 descr="https://onlinelearning.hms.harvard.edu/assets/courseware/v1/9a21dcb9b3e311ff9dabc9481626f205/asset-v1:HMX+PIMMU_ONC+2020_04_PRO+type@asset+block/il_PIMMU_ONC_Checkpoint_Producemab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598" y="1700808"/>
            <a:ext cx="7236804" cy="4680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80438" y="6294438"/>
            <a:ext cx="347662" cy="347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806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478"/>
    </mc:Choice>
    <mc:Fallback xmlns="">
      <p:transition spd="slow" advTm="1104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9512" y="0"/>
            <a:ext cx="878497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Therapeutic use of Biotechnology</a:t>
            </a:r>
            <a:r>
              <a:rPr lang="en-US" sz="4400" b="1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44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1. Monoclonal Antibody</a:t>
            </a:r>
            <a:endParaRPr lang="en-US" sz="4400" b="1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5636" y="1340768"/>
            <a:ext cx="6552728" cy="5442831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80438" y="6294438"/>
            <a:ext cx="347662" cy="347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07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7069"/>
    </mc:Choice>
    <mc:Fallback xmlns="">
      <p:transition spd="slow" advTm="2670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9512" y="0"/>
            <a:ext cx="878497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Therapeutic use of Biotechnology</a:t>
            </a:r>
            <a:r>
              <a:rPr lang="en-US" sz="4400" b="1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44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1. Monoclonal Antibody</a:t>
            </a:r>
            <a:endParaRPr lang="en-US" sz="4400" b="1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2928" y="1556792"/>
            <a:ext cx="7138144" cy="507601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80438" y="6294438"/>
            <a:ext cx="347662" cy="347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964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495"/>
    </mc:Choice>
    <mc:Fallback xmlns="">
      <p:transition spd="slow" advTm="1784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9512" y="0"/>
            <a:ext cx="878497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Therapeutic use of Biotechnology</a:t>
            </a:r>
            <a:r>
              <a:rPr lang="en-US" sz="4400" b="1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44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1. Monoclonal Antibody</a:t>
            </a:r>
            <a:endParaRPr lang="en-US" sz="4400" b="1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600" y="1452841"/>
            <a:ext cx="7200800" cy="523290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80438" y="6294438"/>
            <a:ext cx="347662" cy="347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130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688"/>
    </mc:Choice>
    <mc:Fallback xmlns="">
      <p:transition spd="slow" advTm="836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9512" y="0"/>
            <a:ext cx="878497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Therapeutic use of Biotechnology</a:t>
            </a:r>
            <a:r>
              <a:rPr lang="en-US" sz="4400" b="1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: 2</a:t>
            </a:r>
            <a:r>
              <a:rPr lang="en-US" sz="44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. CAR-T cells</a:t>
            </a:r>
            <a:endParaRPr lang="en-US" sz="4400" b="1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https://onlinelearning.hms.harvard.edu/assets/courseware/v1/1ef67ae1d1b527fd12a20a63bf21bfe2/asset-v1:HMX+PIMMU_ONC+2020_04_PRO+type@asset+block/a_il_PIMMU_ONC_Novel_CAR_V1.pn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70" r="16549" b="9455"/>
          <a:stretch/>
        </p:blipFill>
        <p:spPr bwMode="auto">
          <a:xfrm>
            <a:off x="35496" y="1988840"/>
            <a:ext cx="3744416" cy="3312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95936" y="2060848"/>
            <a:ext cx="4911061" cy="372940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580438" y="6294438"/>
            <a:ext cx="347662" cy="347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738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2918"/>
    </mc:Choice>
    <mc:Fallback xmlns="">
      <p:transition spd="slow" advTm="1929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9512" y="-99392"/>
            <a:ext cx="878497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Therapeutic use of Biotechnology</a:t>
            </a:r>
            <a:r>
              <a:rPr lang="en-US" sz="4400" b="1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: 2</a:t>
            </a:r>
            <a:r>
              <a:rPr lang="en-US" sz="44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. CAR-T cells</a:t>
            </a:r>
            <a:endParaRPr lang="en-US" sz="4400" b="1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s://www.cancer.gov/sites/g/files/xnrzdm211/files/styles/cgov_article/public/cgov_image/media_image/100/500/8/files/CAR-T-Cell-therapy-article.jpg?h=c819afb2&amp;itok=M2JRyM6i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97" b="18195"/>
          <a:stretch/>
        </p:blipFill>
        <p:spPr bwMode="auto">
          <a:xfrm>
            <a:off x="2195736" y="1268760"/>
            <a:ext cx="4883473" cy="507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80438" y="6294438"/>
            <a:ext cx="347662" cy="347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139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8749"/>
    </mc:Choice>
    <mc:Fallback xmlns="">
      <p:transition spd="slow" advTm="1887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9512" y="-99392"/>
            <a:ext cx="878497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Therapeutic use of Biotechnology</a:t>
            </a:r>
            <a:r>
              <a:rPr lang="en-US" sz="4400" b="1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: 2</a:t>
            </a:r>
            <a:r>
              <a:rPr lang="en-US" sz="44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. CAR-T cells</a:t>
            </a:r>
            <a:endParaRPr lang="en-US" sz="4400" b="1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6549" r="4040" b="35780"/>
          <a:stretch/>
        </p:blipFill>
        <p:spPr>
          <a:xfrm>
            <a:off x="323528" y="1844824"/>
            <a:ext cx="5400600" cy="446449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t="63856" r="49275"/>
          <a:stretch/>
        </p:blipFill>
        <p:spPr>
          <a:xfrm>
            <a:off x="5724128" y="3043631"/>
            <a:ext cx="2520280" cy="206688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80438" y="6294438"/>
            <a:ext cx="347662" cy="347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914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3897"/>
    </mc:Choice>
    <mc:Fallback xmlns="">
      <p:transition spd="slow" advTm="1838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9512" y="-99392"/>
            <a:ext cx="878497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Therapeutic use of Biotechnology</a:t>
            </a:r>
            <a:r>
              <a:rPr lang="en-US" sz="4400" b="1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: 2</a:t>
            </a:r>
            <a:r>
              <a:rPr lang="en-US" sz="44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. CAR-T cells</a:t>
            </a:r>
            <a:endParaRPr lang="en-US" sz="4400" b="1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 descr="Table displaying FDA approved CAR T-Cell therapies.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7992888" cy="489654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80438" y="6294438"/>
            <a:ext cx="347662" cy="347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639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547"/>
    </mc:Choice>
    <mc:Fallback xmlns="">
      <p:transition spd="slow" advTm="535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9512" y="-99392"/>
            <a:ext cx="878497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Therapeutic use of Biotechnology</a:t>
            </a:r>
            <a:r>
              <a:rPr lang="en-US" sz="4400" b="1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: More commercial </a:t>
            </a:r>
            <a:r>
              <a:rPr lang="en-US" sz="44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products</a:t>
            </a:r>
          </a:p>
          <a:p>
            <a:pPr algn="ctr"/>
            <a:r>
              <a:rPr lang="en-US" sz="44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1- Antibiotics</a:t>
            </a:r>
            <a:endParaRPr lang="en-US" sz="4400" b="1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2088" y="1916832"/>
            <a:ext cx="2936188" cy="349265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20480" y="2024266"/>
            <a:ext cx="3851920" cy="184644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68737" y="3933056"/>
            <a:ext cx="2755405" cy="2776931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580438" y="6294438"/>
            <a:ext cx="347662" cy="347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044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2040"/>
    </mc:Choice>
    <mc:Fallback xmlns="">
      <p:transition spd="slow" advTm="2720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9512" y="-99392"/>
            <a:ext cx="878497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Therapeutic use of Biotechnology</a:t>
            </a:r>
            <a:r>
              <a:rPr lang="en-US" sz="4400" b="1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: More commercial </a:t>
            </a:r>
            <a:r>
              <a:rPr lang="en-US" sz="44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products</a:t>
            </a:r>
          </a:p>
          <a:p>
            <a:pPr algn="ctr"/>
            <a:r>
              <a:rPr lang="en-US" sz="44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1- Antibiotics</a:t>
            </a:r>
            <a:endParaRPr lang="en-US" sz="4400" b="1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520" y="1916832"/>
            <a:ext cx="3244643" cy="379755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16794" y="2132855"/>
            <a:ext cx="3355406" cy="352839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46987" y="3573016"/>
            <a:ext cx="2797013" cy="281876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580438" y="6294438"/>
            <a:ext cx="347662" cy="347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769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078"/>
    </mc:Choice>
    <mc:Fallback xmlns="">
      <p:transition spd="slow" advTm="1560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9512" y="-99392"/>
            <a:ext cx="878497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Therapeutic use of Biotechnology</a:t>
            </a:r>
            <a:r>
              <a:rPr lang="en-US" sz="4400" b="1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: More commercial </a:t>
            </a:r>
            <a:r>
              <a:rPr lang="en-US" sz="44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products</a:t>
            </a:r>
          </a:p>
          <a:p>
            <a:pPr algn="ctr"/>
            <a:r>
              <a:rPr lang="en-US" sz="44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1- Antibiotics</a:t>
            </a:r>
            <a:endParaRPr lang="en-US" sz="4400" b="1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17195" y="1916832"/>
            <a:ext cx="5109609" cy="4837614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80438" y="6294438"/>
            <a:ext cx="347662" cy="347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62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81"/>
    </mc:Choice>
    <mc:Fallback xmlns="">
      <p:transition spd="slow" advTm="129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9512" y="-99392"/>
            <a:ext cx="878497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Therapeutic use of Biotechnology</a:t>
            </a:r>
            <a:r>
              <a:rPr lang="en-US" sz="4400" b="1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: More commercial </a:t>
            </a:r>
            <a:r>
              <a:rPr lang="en-US" sz="44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products</a:t>
            </a:r>
          </a:p>
          <a:p>
            <a:pPr algn="ctr"/>
            <a:r>
              <a:rPr lang="en-US" sz="4400" b="1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4400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- Enzymes</a:t>
            </a:r>
            <a:endParaRPr lang="en-US" sz="4400" b="1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38" y="2132856"/>
            <a:ext cx="4545452" cy="416321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35393" y="2420888"/>
            <a:ext cx="4708607" cy="368071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580438" y="6294438"/>
            <a:ext cx="347662" cy="347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776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2223"/>
    </mc:Choice>
    <mc:Fallback xmlns="">
      <p:transition spd="slow" advTm="2622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67744" y="2420888"/>
            <a:ext cx="4608512" cy="1107996"/>
          </a:xfrm>
          <a:prstGeom prst="rect">
            <a:avLst/>
          </a:prstGeom>
          <a:noFill/>
        </p:spPr>
        <p:txBody>
          <a:bodyPr wrap="square" rtlCol="0" anchor="ctr">
            <a:prstTxWarp prst="textDeflate">
              <a:avLst/>
            </a:prstTxWarp>
            <a:spAutoFit/>
          </a:bodyPr>
          <a:lstStyle/>
          <a:p>
            <a:r>
              <a:rPr lang="en-US" sz="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55000" endA="50" endPos="85000" dist="60007" dir="5400000" sy="-100000" algn="bl" rotWithShape="0"/>
                </a:effectLst>
              </a:rPr>
              <a:t>Thank</a:t>
            </a:r>
            <a:r>
              <a:rPr lang="en-US" sz="6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BF6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  <a:reflection blurRad="6350" stA="55000" endA="50" endPos="85000" dist="60007" dir="5400000" sy="-100000" algn="bl" rotWithShape="0"/>
                </a:effectLst>
              </a:rPr>
              <a:t> </a:t>
            </a:r>
            <a:r>
              <a:rPr lang="en-US" sz="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55000" endA="50" endPos="85000" dist="60007" dir="5400000" sy="-100000" algn="bl" rotWithShape="0"/>
                </a:effectLst>
              </a:rPr>
              <a:t>you</a:t>
            </a:r>
            <a:endParaRPr lang="en-US" sz="6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BF6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  <a:reflection blurRad="6350" stA="55000" endA="50" endPos="85000" dist="60007" dir="5400000" sy="-100000" algn="bl" rotWithShape="0"/>
              </a:effectLst>
            </a:endParaRP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80438" y="6294438"/>
            <a:ext cx="347662" cy="347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495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474"/>
    </mc:Choice>
    <mc:Fallback xmlns="">
      <p:transition spd="slow" advTm="224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8622</TotalTime>
  <Words>175</Words>
  <Application>Microsoft Office PowerPoint</Application>
  <PresentationFormat>On-screen Show (4:3)</PresentationFormat>
  <Paragraphs>28</Paragraphs>
  <Slides>21</Slides>
  <Notes>0</Notes>
  <HiddenSlides>0</HiddenSlides>
  <MMClips>21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rose</dc:creator>
  <cp:lastModifiedBy>word</cp:lastModifiedBy>
  <cp:revision>186</cp:revision>
  <dcterms:created xsi:type="dcterms:W3CDTF">2015-10-24T11:51:44Z</dcterms:created>
  <dcterms:modified xsi:type="dcterms:W3CDTF">2022-05-06T13:28:25Z</dcterms:modified>
</cp:coreProperties>
</file>