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73" r:id="rId6"/>
    <p:sldId id="264" r:id="rId7"/>
    <p:sldId id="262" r:id="rId8"/>
    <p:sldId id="261" r:id="rId9"/>
    <p:sldId id="272" r:id="rId10"/>
    <p:sldId id="265" r:id="rId11"/>
    <p:sldId id="266" r:id="rId12"/>
    <p:sldId id="267" r:id="rId13"/>
    <p:sldId id="268" r:id="rId14"/>
    <p:sldId id="269" r:id="rId15"/>
    <p:sldId id="270"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000" autoAdjust="0"/>
    <p:restoredTop sz="94660"/>
  </p:normalViewPr>
  <p:slideViewPr>
    <p:cSldViewPr snapToGrid="0">
      <p:cViewPr varScale="1">
        <p:scale>
          <a:sx n="69" d="100"/>
          <a:sy n="69" d="100"/>
        </p:scale>
        <p:origin x="-678" y="-10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2383BC-F47A-4EE0-BC76-F42B65665812}" type="doc">
      <dgm:prSet loTypeId="urn:microsoft.com/office/officeart/2005/8/layout/arrow2" loCatId="process" qsTypeId="urn:microsoft.com/office/officeart/2005/8/quickstyle/3d1" qsCatId="3D" csTypeId="urn:microsoft.com/office/officeart/2005/8/colors/accent1_2" csCatId="accent1" phldr="1"/>
      <dgm:spPr>
        <a:scene3d>
          <a:camera prst="orthographicFront">
            <a:rot lat="0" lon="0" rev="0"/>
          </a:camera>
          <a:lightRig rig="contrasting" dir="t">
            <a:rot lat="0" lon="0" rev="7800000"/>
          </a:lightRig>
        </a:scene3d>
      </dgm:spPr>
      <dgm:t>
        <a:bodyPr/>
        <a:lstStyle/>
        <a:p>
          <a:endParaRPr lang="en-US"/>
        </a:p>
      </dgm:t>
    </dgm:pt>
    <dgm:pt modelId="{00F2722B-9FAE-412E-A9D5-A16D7376D32E}">
      <dgm:prSet phldrT="[Text]" custT="1"/>
      <dgm:spPr>
        <a:ln>
          <a:noFill/>
        </a:ln>
        <a:effectLst/>
        <a:scene3d>
          <a:camera prst="orthographicFront">
            <a:rot lat="0" lon="0" rev="0"/>
          </a:camera>
          <a:lightRig rig="contrasting" dir="t">
            <a:rot lat="0" lon="0" rev="7800000"/>
          </a:lightRig>
        </a:scene3d>
        <a:sp3d>
          <a:bevelT w="139700" h="139700"/>
        </a:sp3d>
      </dgm:spPr>
      <dgm:t>
        <a:bodyPr/>
        <a:lstStyle/>
        <a:p>
          <a:r>
            <a:rPr lang="en-US" sz="1400" b="0" dirty="0">
              <a:solidFill>
                <a:schemeClr val="tx2">
                  <a:lumMod val="50000"/>
                </a:schemeClr>
              </a:solidFill>
            </a:rPr>
            <a:t> </a:t>
          </a:r>
        </a:p>
      </dgm:t>
    </dgm:pt>
    <dgm:pt modelId="{F4A49FE6-8DF9-4378-9BC9-5EEB6C3736C6}" type="parTrans" cxnId="{48E478BD-76E1-4AEE-A86D-71B7288AC70D}">
      <dgm:prSet/>
      <dgm:spPr/>
      <dgm:t>
        <a:bodyPr/>
        <a:lstStyle/>
        <a:p>
          <a:endParaRPr lang="en-US" sz="1400" b="0">
            <a:solidFill>
              <a:schemeClr val="tx2">
                <a:lumMod val="50000"/>
              </a:schemeClr>
            </a:solidFill>
          </a:endParaRPr>
        </a:p>
      </dgm:t>
    </dgm:pt>
    <dgm:pt modelId="{B4E29AB5-9499-47DE-ADEF-E7D7D4676F8D}" type="sibTrans" cxnId="{48E478BD-76E1-4AEE-A86D-71B7288AC70D}">
      <dgm:prSet/>
      <dgm:spPr/>
      <dgm:t>
        <a:bodyPr/>
        <a:lstStyle/>
        <a:p>
          <a:endParaRPr lang="en-US" sz="1400" b="0">
            <a:solidFill>
              <a:schemeClr val="tx2">
                <a:lumMod val="50000"/>
              </a:schemeClr>
            </a:solidFill>
          </a:endParaRPr>
        </a:p>
      </dgm:t>
    </dgm:pt>
    <dgm:pt modelId="{BA93AB00-107F-4488-9633-3D71D3B8DF33}">
      <dgm:prSet phldrT="[Text]" custT="1"/>
      <dgm:spPr>
        <a:ln>
          <a:noFill/>
        </a:ln>
        <a:effectLst/>
        <a:scene3d>
          <a:camera prst="orthographicFront">
            <a:rot lat="0" lon="0" rev="0"/>
          </a:camera>
          <a:lightRig rig="contrasting" dir="t">
            <a:rot lat="0" lon="0" rev="7800000"/>
          </a:lightRig>
        </a:scene3d>
        <a:sp3d>
          <a:bevelT w="139700" h="139700"/>
        </a:sp3d>
      </dgm:spPr>
      <dgm:t>
        <a:bodyPr/>
        <a:lstStyle/>
        <a:p>
          <a:pPr marL="0" indent="0" algn="l">
            <a:buFont typeface="Wingdings" panose="05000000000000000000" pitchFamily="2" charset="2"/>
            <a:buNone/>
          </a:pPr>
          <a:r>
            <a:rPr lang="en-US" sz="1400" b="0" kern="1200" dirty="0">
              <a:solidFill>
                <a:schemeClr val="tx2">
                  <a:lumMod val="50000"/>
                </a:schemeClr>
              </a:solidFill>
              <a:latin typeface="+mn-lt"/>
            </a:rPr>
            <a:t>End to </a:t>
          </a:r>
          <a:r>
            <a:rPr lang="en-US" sz="1400" b="0" kern="1200" dirty="0">
              <a:solidFill>
                <a:schemeClr val="tx2">
                  <a:lumMod val="50000"/>
                </a:schemeClr>
              </a:solidFill>
              <a:latin typeface="+mn-lt"/>
              <a:ea typeface="+mn-ea"/>
              <a:cs typeface="+mn-cs"/>
            </a:rPr>
            <a:t>End</a:t>
          </a:r>
          <a:r>
            <a:rPr lang="en-US" sz="1400" b="0" kern="1200" dirty="0">
              <a:solidFill>
                <a:schemeClr val="tx2">
                  <a:lumMod val="50000"/>
                </a:schemeClr>
              </a:solidFill>
              <a:latin typeface="+mn-lt"/>
            </a:rPr>
            <a:t> fully automated SMT lines with latest technology.</a:t>
          </a:r>
        </a:p>
      </dgm:t>
    </dgm:pt>
    <dgm:pt modelId="{E039CAB4-EC22-48AD-8029-2E427F93170F}" type="parTrans" cxnId="{E5A261D5-172A-4FA4-A28F-C773002364C6}">
      <dgm:prSet/>
      <dgm:spPr/>
      <dgm:t>
        <a:bodyPr/>
        <a:lstStyle/>
        <a:p>
          <a:endParaRPr lang="en-US" sz="1400" b="0">
            <a:solidFill>
              <a:schemeClr val="tx2">
                <a:lumMod val="50000"/>
              </a:schemeClr>
            </a:solidFill>
          </a:endParaRPr>
        </a:p>
      </dgm:t>
    </dgm:pt>
    <dgm:pt modelId="{E974491B-2E23-4249-B7A1-73C9DE8DE75E}" type="sibTrans" cxnId="{E5A261D5-172A-4FA4-A28F-C773002364C6}">
      <dgm:prSet/>
      <dgm:spPr/>
      <dgm:t>
        <a:bodyPr/>
        <a:lstStyle/>
        <a:p>
          <a:endParaRPr lang="en-US" sz="1400" b="0">
            <a:solidFill>
              <a:schemeClr val="tx2">
                <a:lumMod val="50000"/>
              </a:schemeClr>
            </a:solidFill>
          </a:endParaRPr>
        </a:p>
      </dgm:t>
    </dgm:pt>
    <dgm:pt modelId="{1BD3C650-B3D3-428A-B173-C1E532F226CC}">
      <dgm:prSet phldrT="[Text]" custT="1"/>
      <dgm:spPr>
        <a:ln>
          <a:noFill/>
        </a:ln>
        <a:effectLst/>
        <a:scene3d>
          <a:camera prst="orthographicFront">
            <a:rot lat="0" lon="0" rev="0"/>
          </a:camera>
          <a:lightRig rig="contrasting" dir="t">
            <a:rot lat="0" lon="0" rev="7800000"/>
          </a:lightRig>
        </a:scene3d>
        <a:sp3d>
          <a:bevelT w="139700" h="139700"/>
        </a:sp3d>
      </dgm:spPr>
      <dgm:t>
        <a:bodyPr/>
        <a:lstStyle/>
        <a:p>
          <a:r>
            <a:rPr lang="en-US" sz="1400" b="0" dirty="0">
              <a:solidFill>
                <a:schemeClr val="tx2">
                  <a:lumMod val="50000"/>
                </a:schemeClr>
              </a:solidFill>
            </a:rPr>
            <a:t> </a:t>
          </a:r>
        </a:p>
      </dgm:t>
    </dgm:pt>
    <dgm:pt modelId="{BA2A0396-461E-476D-BD66-B71C07480EA8}" type="parTrans" cxnId="{E1727341-476C-4C20-8512-B157CAD776DA}">
      <dgm:prSet/>
      <dgm:spPr/>
      <dgm:t>
        <a:bodyPr/>
        <a:lstStyle/>
        <a:p>
          <a:endParaRPr lang="en-US" sz="1400" b="0">
            <a:solidFill>
              <a:schemeClr val="tx2">
                <a:lumMod val="50000"/>
              </a:schemeClr>
            </a:solidFill>
          </a:endParaRPr>
        </a:p>
      </dgm:t>
    </dgm:pt>
    <dgm:pt modelId="{03B751B1-1E3B-45B2-ADB7-A0F3DA738C37}" type="sibTrans" cxnId="{E1727341-476C-4C20-8512-B157CAD776DA}">
      <dgm:prSet/>
      <dgm:spPr/>
      <dgm:t>
        <a:bodyPr/>
        <a:lstStyle/>
        <a:p>
          <a:endParaRPr lang="en-US" sz="1400" b="0">
            <a:solidFill>
              <a:schemeClr val="tx2">
                <a:lumMod val="50000"/>
              </a:schemeClr>
            </a:solidFill>
          </a:endParaRPr>
        </a:p>
      </dgm:t>
    </dgm:pt>
    <dgm:pt modelId="{96953C91-6E80-43A0-894B-EF18435E9CE6}">
      <dgm:prSet phldrT="[Text]" custT="1"/>
      <dgm:spPr>
        <a:ln>
          <a:noFill/>
        </a:ln>
        <a:effectLst/>
        <a:scene3d>
          <a:camera prst="orthographicFront">
            <a:rot lat="0" lon="0" rev="0"/>
          </a:camera>
          <a:lightRig rig="contrasting" dir="t">
            <a:rot lat="0" lon="0" rev="7800000"/>
          </a:lightRig>
        </a:scene3d>
        <a:sp3d>
          <a:bevelT w="139700" h="139700"/>
        </a:sp3d>
      </dgm:spPr>
      <dgm:t>
        <a:bodyPr/>
        <a:lstStyle/>
        <a:p>
          <a:r>
            <a:rPr lang="en-US" sz="1400" b="0" dirty="0">
              <a:solidFill>
                <a:schemeClr val="tx2">
                  <a:lumMod val="50000"/>
                </a:schemeClr>
              </a:solidFill>
            </a:rPr>
            <a:t> </a:t>
          </a:r>
        </a:p>
      </dgm:t>
    </dgm:pt>
    <dgm:pt modelId="{722312E6-F522-4BD7-9F0B-C04173354493}" type="parTrans" cxnId="{0BDDAB16-8A75-4555-B988-C3C10DFE788A}">
      <dgm:prSet/>
      <dgm:spPr/>
      <dgm:t>
        <a:bodyPr/>
        <a:lstStyle/>
        <a:p>
          <a:endParaRPr lang="en-US" sz="1400" b="0">
            <a:solidFill>
              <a:schemeClr val="tx2">
                <a:lumMod val="50000"/>
              </a:schemeClr>
            </a:solidFill>
          </a:endParaRPr>
        </a:p>
      </dgm:t>
    </dgm:pt>
    <dgm:pt modelId="{39000723-EEEA-4C18-A97A-D992B396B8E4}" type="sibTrans" cxnId="{0BDDAB16-8A75-4555-B988-C3C10DFE788A}">
      <dgm:prSet/>
      <dgm:spPr/>
      <dgm:t>
        <a:bodyPr/>
        <a:lstStyle/>
        <a:p>
          <a:endParaRPr lang="en-US" sz="1400" b="0">
            <a:solidFill>
              <a:schemeClr val="tx2">
                <a:lumMod val="50000"/>
              </a:schemeClr>
            </a:solidFill>
          </a:endParaRPr>
        </a:p>
      </dgm:t>
    </dgm:pt>
    <dgm:pt modelId="{2474D444-5DE3-40EA-86DA-C6F0DC2CB78E}">
      <dgm:prSet phldrT="[Text]" custT="1"/>
      <dgm:spPr/>
      <dgm:t>
        <a:bodyPr/>
        <a:lstStyle/>
        <a:p>
          <a:endParaRPr lang="en-US"/>
        </a:p>
      </dgm:t>
    </dgm:pt>
    <dgm:pt modelId="{235C6C5C-5F9F-4B73-A4D2-DB8895E5D5EE}" type="parTrans" cxnId="{5D25D8CA-6F2F-43B3-90A7-D0267E635772}">
      <dgm:prSet/>
      <dgm:spPr/>
      <dgm:t>
        <a:bodyPr/>
        <a:lstStyle/>
        <a:p>
          <a:endParaRPr lang="en-US" sz="1400" b="0">
            <a:solidFill>
              <a:schemeClr val="tx2">
                <a:lumMod val="50000"/>
              </a:schemeClr>
            </a:solidFill>
          </a:endParaRPr>
        </a:p>
      </dgm:t>
    </dgm:pt>
    <dgm:pt modelId="{6D6E12DF-602A-4BDB-B904-E859A7563E36}" type="sibTrans" cxnId="{5D25D8CA-6F2F-43B3-90A7-D0267E635772}">
      <dgm:prSet/>
      <dgm:spPr/>
      <dgm:t>
        <a:bodyPr/>
        <a:lstStyle/>
        <a:p>
          <a:endParaRPr lang="en-US" sz="1400" b="0">
            <a:solidFill>
              <a:schemeClr val="tx2">
                <a:lumMod val="50000"/>
              </a:schemeClr>
            </a:solidFill>
          </a:endParaRPr>
        </a:p>
      </dgm:t>
    </dgm:pt>
    <dgm:pt modelId="{0508E9AD-B824-4772-9EBA-1504FCA0DE0B}">
      <dgm:prSet phldrT="[Text]" custT="1"/>
      <dgm:spPr>
        <a:ln>
          <a:noFill/>
        </a:ln>
        <a:effectLst/>
        <a:scene3d>
          <a:camera prst="orthographicFront">
            <a:rot lat="0" lon="0" rev="0"/>
          </a:camera>
          <a:lightRig rig="contrasting" dir="t">
            <a:rot lat="0" lon="0" rev="7800000"/>
          </a:lightRig>
        </a:scene3d>
        <a:sp3d>
          <a:bevelT w="139700" h="139700"/>
        </a:sp3d>
      </dgm:spPr>
      <dgm:t>
        <a:bodyPr/>
        <a:lstStyle/>
        <a:p>
          <a:pPr>
            <a:buFontTx/>
            <a:buNone/>
          </a:pPr>
          <a:r>
            <a:rPr lang="en-US" sz="1400" b="0" dirty="0">
              <a:solidFill>
                <a:schemeClr val="tx2">
                  <a:lumMod val="50000"/>
                </a:schemeClr>
              </a:solidFill>
            </a:rPr>
            <a:t>Specialize in High mix, low to Medium/High volume assemblies</a:t>
          </a:r>
        </a:p>
      </dgm:t>
    </dgm:pt>
    <dgm:pt modelId="{176DE423-A61D-4D19-993B-C597DA3F4A8D}" type="sibTrans" cxnId="{738A336C-968F-4168-A185-BB978A1FBC6D}">
      <dgm:prSet/>
      <dgm:spPr/>
      <dgm:t>
        <a:bodyPr/>
        <a:lstStyle/>
        <a:p>
          <a:endParaRPr lang="en-US" sz="1400" b="0">
            <a:solidFill>
              <a:schemeClr val="tx2">
                <a:lumMod val="50000"/>
              </a:schemeClr>
            </a:solidFill>
          </a:endParaRPr>
        </a:p>
      </dgm:t>
    </dgm:pt>
    <dgm:pt modelId="{6FB2D3BF-AC61-4BDA-AC6D-C22BA90FC818}" type="parTrans" cxnId="{738A336C-968F-4168-A185-BB978A1FBC6D}">
      <dgm:prSet/>
      <dgm:spPr/>
      <dgm:t>
        <a:bodyPr/>
        <a:lstStyle/>
        <a:p>
          <a:endParaRPr lang="en-US" sz="1400" b="0">
            <a:solidFill>
              <a:schemeClr val="tx2">
                <a:lumMod val="50000"/>
              </a:schemeClr>
            </a:solidFill>
          </a:endParaRPr>
        </a:p>
      </dgm:t>
    </dgm:pt>
    <dgm:pt modelId="{90188CB5-6FA7-4CC5-A3B5-20E851187A9C}">
      <dgm:prSet phldrT="[Text]" custT="1"/>
      <dgm:spPr>
        <a:ln>
          <a:noFill/>
        </a:ln>
        <a:effectLst/>
        <a:scene3d>
          <a:camera prst="orthographicFront">
            <a:rot lat="0" lon="0" rev="0"/>
          </a:camera>
          <a:lightRig rig="contrasting" dir="t">
            <a:rot lat="0" lon="0" rev="7800000"/>
          </a:lightRig>
        </a:scene3d>
        <a:sp3d>
          <a:bevelT w="139700" h="139700"/>
        </a:sp3d>
      </dgm:spPr>
      <dgm:t>
        <a:bodyPr/>
        <a:lstStyle/>
        <a:p>
          <a:endParaRPr lang="en-US" sz="1400" b="0" dirty="0">
            <a:solidFill>
              <a:schemeClr val="tx2">
                <a:lumMod val="50000"/>
              </a:schemeClr>
            </a:solidFill>
          </a:endParaRPr>
        </a:p>
      </dgm:t>
    </dgm:pt>
    <dgm:pt modelId="{01B32E8F-26CF-4230-B841-8EAC77FAEADB}" type="parTrans" cxnId="{7B6AFBD0-F74F-4393-8D9D-63678A186CB8}">
      <dgm:prSet/>
      <dgm:spPr/>
      <dgm:t>
        <a:bodyPr/>
        <a:lstStyle/>
        <a:p>
          <a:endParaRPr lang="en-US" sz="1400" b="0">
            <a:solidFill>
              <a:schemeClr val="tx2">
                <a:lumMod val="50000"/>
              </a:schemeClr>
            </a:solidFill>
          </a:endParaRPr>
        </a:p>
      </dgm:t>
    </dgm:pt>
    <dgm:pt modelId="{E0DFB8BE-E274-4A91-A0BD-F5E61EC15348}" type="sibTrans" cxnId="{7B6AFBD0-F74F-4393-8D9D-63678A186CB8}">
      <dgm:prSet/>
      <dgm:spPr/>
      <dgm:t>
        <a:bodyPr/>
        <a:lstStyle/>
        <a:p>
          <a:endParaRPr lang="en-US" sz="1400" b="0">
            <a:solidFill>
              <a:schemeClr val="tx2">
                <a:lumMod val="50000"/>
              </a:schemeClr>
            </a:solidFill>
          </a:endParaRPr>
        </a:p>
      </dgm:t>
    </dgm:pt>
    <dgm:pt modelId="{E9C34A3E-7071-493C-B9B4-CD94C1F9C3E5}">
      <dgm:prSet custT="1"/>
      <dgm:spPr>
        <a:ln>
          <a:noFill/>
        </a:ln>
        <a:effectLst/>
        <a:scene3d>
          <a:camera prst="orthographicFront">
            <a:rot lat="0" lon="0" rev="0"/>
          </a:camera>
          <a:lightRig rig="contrasting" dir="t">
            <a:rot lat="0" lon="0" rev="7800000"/>
          </a:lightRig>
        </a:scene3d>
        <a:sp3d>
          <a:bevelT w="139700" h="139700"/>
        </a:sp3d>
      </dgm:spPr>
      <dgm:t>
        <a:bodyPr/>
        <a:lstStyle/>
        <a:p>
          <a:pPr>
            <a:buFontTx/>
            <a:buNone/>
          </a:pPr>
          <a:r>
            <a:rPr lang="en-US" sz="1400" b="0" kern="1200">
              <a:solidFill>
                <a:schemeClr val="tx2">
                  <a:lumMod val="50000"/>
                </a:schemeClr>
              </a:solidFill>
            </a:rPr>
            <a:t>Proven Competence in Handling Technical </a:t>
          </a:r>
          <a:r>
            <a:rPr lang="en-US" sz="1400" b="0" kern="1200">
              <a:solidFill>
                <a:schemeClr val="tx2">
                  <a:lumMod val="50000"/>
                </a:schemeClr>
              </a:solidFill>
              <a:latin typeface="Calibri" panose="020F0502020204030204"/>
              <a:ea typeface="+mn-ea"/>
              <a:cs typeface="+mn-cs"/>
            </a:rPr>
            <a:t>Complexity</a:t>
          </a:r>
          <a:r>
            <a:rPr lang="en-US" sz="1400" b="0" kern="1200">
              <a:solidFill>
                <a:schemeClr val="tx2">
                  <a:lumMod val="50000"/>
                </a:schemeClr>
              </a:solidFill>
            </a:rPr>
            <a:t>  </a:t>
          </a:r>
          <a:endParaRPr lang="en-US" sz="1400" b="0" kern="1200" dirty="0">
            <a:solidFill>
              <a:schemeClr val="tx2">
                <a:lumMod val="50000"/>
              </a:schemeClr>
            </a:solidFill>
          </a:endParaRPr>
        </a:p>
      </dgm:t>
    </dgm:pt>
    <dgm:pt modelId="{CBD7F2AC-C464-4470-BC11-F4569BE3AD2E}" type="parTrans" cxnId="{3A649616-4D78-432A-B829-DED6F746FCF8}">
      <dgm:prSet/>
      <dgm:spPr/>
      <dgm:t>
        <a:bodyPr/>
        <a:lstStyle/>
        <a:p>
          <a:endParaRPr lang="en-US" sz="1400" b="0">
            <a:solidFill>
              <a:schemeClr val="tx2">
                <a:lumMod val="50000"/>
              </a:schemeClr>
            </a:solidFill>
          </a:endParaRPr>
        </a:p>
      </dgm:t>
    </dgm:pt>
    <dgm:pt modelId="{B34DCE36-9C3E-4F88-B028-EEF8EC1E21B5}" type="sibTrans" cxnId="{3A649616-4D78-432A-B829-DED6F746FCF8}">
      <dgm:prSet/>
      <dgm:spPr/>
      <dgm:t>
        <a:bodyPr/>
        <a:lstStyle/>
        <a:p>
          <a:endParaRPr lang="en-US" sz="1400" b="0">
            <a:solidFill>
              <a:schemeClr val="tx2">
                <a:lumMod val="50000"/>
              </a:schemeClr>
            </a:solidFill>
          </a:endParaRPr>
        </a:p>
      </dgm:t>
    </dgm:pt>
    <dgm:pt modelId="{62E8CB54-1905-43BD-89F5-F10528B00800}">
      <dgm:prSet custT="1"/>
      <dgm:spPr>
        <a:ln>
          <a:noFill/>
        </a:ln>
        <a:effectLst/>
        <a:scene3d>
          <a:camera prst="orthographicFront">
            <a:rot lat="0" lon="0" rev="0"/>
          </a:camera>
          <a:lightRig rig="contrasting" dir="t">
            <a:rot lat="0" lon="0" rev="7800000"/>
          </a:lightRig>
        </a:scene3d>
        <a:sp3d>
          <a:bevelT w="139700" h="139700"/>
        </a:sp3d>
      </dgm:spPr>
      <dgm:t>
        <a:bodyPr/>
        <a:lstStyle/>
        <a:p>
          <a:pPr>
            <a:buFontTx/>
            <a:buNone/>
          </a:pPr>
          <a:r>
            <a:rPr lang="en-US" sz="1400" b="0" dirty="0">
              <a:solidFill>
                <a:schemeClr val="tx2">
                  <a:lumMod val="50000"/>
                </a:schemeClr>
              </a:solidFill>
            </a:rPr>
            <a:t>Cost Competitiveness and flexible Business Model</a:t>
          </a:r>
        </a:p>
      </dgm:t>
    </dgm:pt>
    <dgm:pt modelId="{BF61AEB8-EAEC-4EE0-9B7F-B2F460757EE4}" type="parTrans" cxnId="{8F811AD6-E665-4778-A6DB-E7E5F9FD8BB4}">
      <dgm:prSet/>
      <dgm:spPr/>
      <dgm:t>
        <a:bodyPr/>
        <a:lstStyle/>
        <a:p>
          <a:endParaRPr lang="en-US" sz="1400" b="0">
            <a:solidFill>
              <a:schemeClr val="tx2">
                <a:lumMod val="50000"/>
              </a:schemeClr>
            </a:solidFill>
          </a:endParaRPr>
        </a:p>
      </dgm:t>
    </dgm:pt>
    <dgm:pt modelId="{967BAC11-C07E-48DC-8554-E2E6CE2C556B}" type="sibTrans" cxnId="{8F811AD6-E665-4778-A6DB-E7E5F9FD8BB4}">
      <dgm:prSet/>
      <dgm:spPr/>
      <dgm:t>
        <a:bodyPr/>
        <a:lstStyle/>
        <a:p>
          <a:endParaRPr lang="en-US" sz="1400" b="0">
            <a:solidFill>
              <a:schemeClr val="tx2">
                <a:lumMod val="50000"/>
              </a:schemeClr>
            </a:solidFill>
          </a:endParaRPr>
        </a:p>
      </dgm:t>
    </dgm:pt>
    <dgm:pt modelId="{44870828-6EEB-445B-8715-B2A8F191CDC2}">
      <dgm:prSet phldrT="[Text]"/>
      <dgm:spPr/>
      <dgm:t>
        <a:bodyPr/>
        <a:lstStyle/>
        <a:p>
          <a:endParaRPr lang="en-US"/>
        </a:p>
      </dgm:t>
    </dgm:pt>
    <dgm:pt modelId="{315321FE-1210-4AF2-BA8A-F0675F903B43}" type="parTrans" cxnId="{04242191-8DCD-4C00-83AF-362D97081BA1}">
      <dgm:prSet/>
      <dgm:spPr/>
      <dgm:t>
        <a:bodyPr/>
        <a:lstStyle/>
        <a:p>
          <a:endParaRPr lang="en-US">
            <a:solidFill>
              <a:schemeClr val="tx2">
                <a:lumMod val="50000"/>
              </a:schemeClr>
            </a:solidFill>
          </a:endParaRPr>
        </a:p>
      </dgm:t>
    </dgm:pt>
    <dgm:pt modelId="{667FADAC-64DC-43B5-8FC8-2726DD4EB37F}" type="sibTrans" cxnId="{04242191-8DCD-4C00-83AF-362D97081BA1}">
      <dgm:prSet/>
      <dgm:spPr/>
      <dgm:t>
        <a:bodyPr/>
        <a:lstStyle/>
        <a:p>
          <a:endParaRPr lang="en-US">
            <a:solidFill>
              <a:schemeClr val="tx2">
                <a:lumMod val="50000"/>
              </a:schemeClr>
            </a:solidFill>
          </a:endParaRPr>
        </a:p>
      </dgm:t>
    </dgm:pt>
    <dgm:pt modelId="{462314AC-77EA-4A2C-8624-B157824896EB}">
      <dgm:prSet phldrT="[Text]" custT="1"/>
      <dgm:spPr/>
      <dgm:t>
        <a:bodyPr/>
        <a:lstStyle/>
        <a:p>
          <a:endParaRPr lang="en-US" sz="1400" b="0" dirty="0">
            <a:solidFill>
              <a:schemeClr val="tx2">
                <a:lumMod val="50000"/>
              </a:schemeClr>
            </a:solidFill>
          </a:endParaRPr>
        </a:p>
      </dgm:t>
    </dgm:pt>
    <dgm:pt modelId="{247C576F-05D3-40F8-8A63-7B13B3E173DC}" type="parTrans" cxnId="{2265EA70-71BD-455E-A53A-7982C5331CAB}">
      <dgm:prSet/>
      <dgm:spPr/>
      <dgm:t>
        <a:bodyPr/>
        <a:lstStyle/>
        <a:p>
          <a:endParaRPr lang="en-US">
            <a:solidFill>
              <a:schemeClr val="tx2">
                <a:lumMod val="50000"/>
              </a:schemeClr>
            </a:solidFill>
          </a:endParaRPr>
        </a:p>
      </dgm:t>
    </dgm:pt>
    <dgm:pt modelId="{73D703E4-34E5-4E33-AFF3-58423B89C27D}" type="sibTrans" cxnId="{2265EA70-71BD-455E-A53A-7982C5331CAB}">
      <dgm:prSet/>
      <dgm:spPr/>
      <dgm:t>
        <a:bodyPr/>
        <a:lstStyle/>
        <a:p>
          <a:endParaRPr lang="en-US">
            <a:solidFill>
              <a:schemeClr val="tx2">
                <a:lumMod val="50000"/>
              </a:schemeClr>
            </a:solidFill>
          </a:endParaRPr>
        </a:p>
      </dgm:t>
    </dgm:pt>
    <dgm:pt modelId="{4815EF98-7605-46FF-85F2-18F2869EB123}">
      <dgm:prSet phldrT="[Text]" custT="1"/>
      <dgm:spPr/>
      <dgm:t>
        <a:bodyPr/>
        <a:lstStyle/>
        <a:p>
          <a:endParaRPr lang="en-US" sz="1400" b="0" dirty="0">
            <a:solidFill>
              <a:schemeClr val="tx2">
                <a:lumMod val="50000"/>
              </a:schemeClr>
            </a:solidFill>
          </a:endParaRPr>
        </a:p>
      </dgm:t>
    </dgm:pt>
    <dgm:pt modelId="{DDB61009-57D1-42A9-AAD4-3BA8BF415714}" type="sibTrans" cxnId="{7C7BA31C-FC83-46A9-BA9F-B74F2677739E}">
      <dgm:prSet/>
      <dgm:spPr/>
      <dgm:t>
        <a:bodyPr/>
        <a:lstStyle/>
        <a:p>
          <a:endParaRPr lang="en-US" sz="1400" b="0">
            <a:solidFill>
              <a:schemeClr val="tx2">
                <a:lumMod val="50000"/>
              </a:schemeClr>
            </a:solidFill>
          </a:endParaRPr>
        </a:p>
      </dgm:t>
    </dgm:pt>
    <dgm:pt modelId="{7C79461E-496D-4CFA-9D3E-37C5722B44CB}" type="parTrans" cxnId="{7C7BA31C-FC83-46A9-BA9F-B74F2677739E}">
      <dgm:prSet/>
      <dgm:spPr/>
      <dgm:t>
        <a:bodyPr/>
        <a:lstStyle/>
        <a:p>
          <a:endParaRPr lang="en-US" sz="1400" b="0">
            <a:solidFill>
              <a:schemeClr val="tx2">
                <a:lumMod val="50000"/>
              </a:schemeClr>
            </a:solidFill>
          </a:endParaRPr>
        </a:p>
      </dgm:t>
    </dgm:pt>
    <dgm:pt modelId="{CC1F8206-041F-4D14-8543-A7AC43553E4B}">
      <dgm:prSet phldrT="[Text]" custT="1"/>
      <dgm:spPr>
        <a:ln>
          <a:noFill/>
        </a:ln>
        <a:effectLst/>
        <a:scene3d>
          <a:camera prst="orthographicFront">
            <a:rot lat="0" lon="0" rev="0"/>
          </a:camera>
          <a:lightRig rig="contrasting" dir="t">
            <a:rot lat="0" lon="0" rev="7800000"/>
          </a:lightRig>
        </a:scene3d>
        <a:sp3d>
          <a:bevelT w="139700" h="139700"/>
        </a:sp3d>
      </dgm:spPr>
      <dgm:t>
        <a:bodyPr/>
        <a:lstStyle/>
        <a:p>
          <a:r>
            <a:rPr lang="en-US" sz="1400" b="0" dirty="0">
              <a:solidFill>
                <a:schemeClr val="tx2">
                  <a:lumMod val="50000"/>
                </a:schemeClr>
              </a:solidFill>
            </a:rPr>
            <a:t>Turnkey &amp; JOB Work Model</a:t>
          </a:r>
        </a:p>
      </dgm:t>
    </dgm:pt>
    <dgm:pt modelId="{883E09E6-E5BF-4A39-A709-E2885E0E0376}" type="parTrans" cxnId="{424EC591-25F9-494A-B9DD-C1604F6266BF}">
      <dgm:prSet/>
      <dgm:spPr/>
      <dgm:t>
        <a:bodyPr/>
        <a:lstStyle/>
        <a:p>
          <a:endParaRPr lang="en-US">
            <a:solidFill>
              <a:schemeClr val="tx2">
                <a:lumMod val="50000"/>
              </a:schemeClr>
            </a:solidFill>
          </a:endParaRPr>
        </a:p>
      </dgm:t>
    </dgm:pt>
    <dgm:pt modelId="{E7322E51-7437-430C-A8C1-11D0E4BF17DC}" type="sibTrans" cxnId="{424EC591-25F9-494A-B9DD-C1604F6266BF}">
      <dgm:prSet/>
      <dgm:spPr/>
      <dgm:t>
        <a:bodyPr/>
        <a:lstStyle/>
        <a:p>
          <a:endParaRPr lang="en-US">
            <a:solidFill>
              <a:schemeClr val="tx2">
                <a:lumMod val="50000"/>
              </a:schemeClr>
            </a:solidFill>
          </a:endParaRPr>
        </a:p>
      </dgm:t>
    </dgm:pt>
    <dgm:pt modelId="{CCECE834-C031-42F1-8C29-CAE3F11E971F}">
      <dgm:prSet phldrT="[Text]" custT="1"/>
      <dgm:spPr/>
      <dgm:t>
        <a:bodyPr/>
        <a:lstStyle/>
        <a:p>
          <a:endParaRPr lang="en-US" sz="1400" b="0" dirty="0">
            <a:solidFill>
              <a:schemeClr val="tx2">
                <a:lumMod val="50000"/>
              </a:schemeClr>
            </a:solidFill>
          </a:endParaRPr>
        </a:p>
      </dgm:t>
    </dgm:pt>
    <dgm:pt modelId="{AA6FDD04-D39B-4180-9B4D-104E9A4E62DF}" type="sibTrans" cxnId="{305D1B1B-97B9-4751-BD7F-BB726B46F702}">
      <dgm:prSet/>
      <dgm:spPr/>
      <dgm:t>
        <a:bodyPr/>
        <a:lstStyle/>
        <a:p>
          <a:endParaRPr lang="en-US">
            <a:solidFill>
              <a:schemeClr val="tx2">
                <a:lumMod val="50000"/>
              </a:schemeClr>
            </a:solidFill>
          </a:endParaRPr>
        </a:p>
      </dgm:t>
    </dgm:pt>
    <dgm:pt modelId="{3FDB91A8-6C79-485A-97AC-79B5F02A861F}" type="parTrans" cxnId="{305D1B1B-97B9-4751-BD7F-BB726B46F702}">
      <dgm:prSet/>
      <dgm:spPr/>
      <dgm:t>
        <a:bodyPr/>
        <a:lstStyle/>
        <a:p>
          <a:endParaRPr lang="en-US">
            <a:solidFill>
              <a:schemeClr val="tx2">
                <a:lumMod val="50000"/>
              </a:schemeClr>
            </a:solidFill>
          </a:endParaRPr>
        </a:p>
      </dgm:t>
    </dgm:pt>
    <dgm:pt modelId="{BB8B8F69-B197-490C-93AF-BB5EDA87741A}" type="pres">
      <dgm:prSet presAssocID="{C32383BC-F47A-4EE0-BC76-F42B65665812}" presName="arrowDiagram" presStyleCnt="0">
        <dgm:presLayoutVars>
          <dgm:chMax val="5"/>
          <dgm:dir/>
          <dgm:resizeHandles val="exact"/>
        </dgm:presLayoutVars>
      </dgm:prSet>
      <dgm:spPr/>
      <dgm:t>
        <a:bodyPr/>
        <a:lstStyle/>
        <a:p>
          <a:endParaRPr lang="en-US"/>
        </a:p>
      </dgm:t>
    </dgm:pt>
    <dgm:pt modelId="{F599341D-1B12-4865-B39E-99EAF6C4E988}" type="pres">
      <dgm:prSet presAssocID="{C32383BC-F47A-4EE0-BC76-F42B65665812}" presName="arrow" presStyleLbl="bgShp" presStyleIdx="0" presStyleCnt="1" custLinFactNeighborX="-1311" custLinFactNeighborY="1092"/>
      <dgm:spPr>
        <a:ln>
          <a:noFill/>
        </a:ln>
        <a:effectLst/>
        <a:scene3d>
          <a:camera prst="orthographicFront">
            <a:rot lat="0" lon="0" rev="0"/>
          </a:camera>
          <a:lightRig rig="contrasting" dir="t">
            <a:rot lat="0" lon="0" rev="7800000"/>
          </a:lightRig>
        </a:scene3d>
        <a:sp3d z="-190500">
          <a:bevelT w="139700" h="139700"/>
        </a:sp3d>
      </dgm:spPr>
    </dgm:pt>
    <dgm:pt modelId="{4AEE9E9E-3702-4572-B9D2-716E014E021A}" type="pres">
      <dgm:prSet presAssocID="{C32383BC-F47A-4EE0-BC76-F42B65665812}" presName="arrowDiagram5" presStyleCnt="0"/>
      <dgm:spPr>
        <a:ln>
          <a:noFill/>
        </a:ln>
        <a:effectLst/>
        <a:scene3d>
          <a:camera prst="orthographicFront">
            <a:rot lat="0" lon="0" rev="0"/>
          </a:camera>
          <a:lightRig rig="contrasting" dir="t">
            <a:rot lat="0" lon="0" rev="7800000"/>
          </a:lightRig>
        </a:scene3d>
        <a:sp3d>
          <a:bevelT w="139700" h="139700"/>
        </a:sp3d>
      </dgm:spPr>
    </dgm:pt>
    <dgm:pt modelId="{2A3D969B-BA85-4D00-A776-64B01C80FFAD}" type="pres">
      <dgm:prSet presAssocID="{00F2722B-9FAE-412E-A9D5-A16D7376D32E}" presName="bullet5a" presStyleLbl="node1" presStyleIdx="0" presStyleCnt="5"/>
      <dgm:spPr>
        <a:ln>
          <a:noFill/>
        </a:ln>
        <a:effectLst/>
        <a:scene3d>
          <a:camera prst="orthographicFront">
            <a:rot lat="0" lon="0" rev="0"/>
          </a:camera>
          <a:lightRig rig="contrasting" dir="t">
            <a:rot lat="0" lon="0" rev="7800000"/>
          </a:lightRig>
        </a:scene3d>
        <a:sp3d>
          <a:bevelT w="139700" h="139700"/>
        </a:sp3d>
      </dgm:spPr>
    </dgm:pt>
    <dgm:pt modelId="{FF7AC003-6173-4EE4-9A2F-287918336438}" type="pres">
      <dgm:prSet presAssocID="{00F2722B-9FAE-412E-A9D5-A16D7376D32E}" presName="textBox5a" presStyleLbl="revTx" presStyleIdx="0" presStyleCnt="5" custScaleX="322232" custLinFactX="13040" custLinFactNeighborX="100000" custLinFactNeighborY="-18199">
        <dgm:presLayoutVars>
          <dgm:bulletEnabled val="1"/>
        </dgm:presLayoutVars>
      </dgm:prSet>
      <dgm:spPr/>
      <dgm:t>
        <a:bodyPr/>
        <a:lstStyle/>
        <a:p>
          <a:endParaRPr lang="en-US"/>
        </a:p>
      </dgm:t>
    </dgm:pt>
    <dgm:pt modelId="{D42AA5D3-D2F8-498B-93F2-7398143F07E8}" type="pres">
      <dgm:prSet presAssocID="{90188CB5-6FA7-4CC5-A3B5-20E851187A9C}" presName="bullet5b" presStyleLbl="node1" presStyleIdx="1" presStyleCnt="5"/>
      <dgm:spPr>
        <a:ln>
          <a:noFill/>
        </a:ln>
        <a:effectLst/>
        <a:scene3d>
          <a:camera prst="orthographicFront">
            <a:rot lat="0" lon="0" rev="0"/>
          </a:camera>
          <a:lightRig rig="contrasting" dir="t">
            <a:rot lat="0" lon="0" rev="7800000"/>
          </a:lightRig>
        </a:scene3d>
        <a:sp3d>
          <a:bevelT w="139700" h="139700"/>
        </a:sp3d>
      </dgm:spPr>
    </dgm:pt>
    <dgm:pt modelId="{ED71E9BB-9AA7-4C11-BF50-9C45A53B05AF}" type="pres">
      <dgm:prSet presAssocID="{90188CB5-6FA7-4CC5-A3B5-20E851187A9C}" presName="textBox5b" presStyleLbl="revTx" presStyleIdx="1" presStyleCnt="5" custScaleX="274562" custLinFactNeighborX="87566" custLinFactNeighborY="0">
        <dgm:presLayoutVars>
          <dgm:bulletEnabled val="1"/>
        </dgm:presLayoutVars>
      </dgm:prSet>
      <dgm:spPr/>
      <dgm:t>
        <a:bodyPr/>
        <a:lstStyle/>
        <a:p>
          <a:endParaRPr lang="en-US"/>
        </a:p>
      </dgm:t>
    </dgm:pt>
    <dgm:pt modelId="{E6750D44-CDF8-42B1-9602-5C85582ED8CC}" type="pres">
      <dgm:prSet presAssocID="{1BD3C650-B3D3-428A-B173-C1E532F226CC}" presName="bullet5c" presStyleLbl="node1" presStyleIdx="2" presStyleCnt="5"/>
      <dgm:spPr>
        <a:ln>
          <a:noFill/>
        </a:ln>
        <a:effectLst/>
        <a:scene3d>
          <a:camera prst="orthographicFront">
            <a:rot lat="0" lon="0" rev="0"/>
          </a:camera>
          <a:lightRig rig="contrasting" dir="t">
            <a:rot lat="0" lon="0" rev="7800000"/>
          </a:lightRig>
        </a:scene3d>
        <a:sp3d>
          <a:bevelT w="139700" h="139700"/>
        </a:sp3d>
      </dgm:spPr>
    </dgm:pt>
    <dgm:pt modelId="{DA38C315-4270-460E-9DA8-66B2D90785FD}" type="pres">
      <dgm:prSet presAssocID="{1BD3C650-B3D3-428A-B173-C1E532F226CC}" presName="textBox5c" presStyleLbl="revTx" presStyleIdx="2" presStyleCnt="5" custScaleX="256433" custLinFactNeighborX="54291" custLinFactNeighborY="0">
        <dgm:presLayoutVars>
          <dgm:bulletEnabled val="1"/>
        </dgm:presLayoutVars>
      </dgm:prSet>
      <dgm:spPr/>
      <dgm:t>
        <a:bodyPr/>
        <a:lstStyle/>
        <a:p>
          <a:endParaRPr lang="en-US"/>
        </a:p>
      </dgm:t>
    </dgm:pt>
    <dgm:pt modelId="{68C355A5-D67B-45FC-880B-55F6D7502125}" type="pres">
      <dgm:prSet presAssocID="{96953C91-6E80-43A0-894B-EF18435E9CE6}" presName="bullet5d" presStyleLbl="node1" presStyleIdx="3" presStyleCnt="5"/>
      <dgm:spPr>
        <a:ln>
          <a:noFill/>
        </a:ln>
        <a:effectLst/>
        <a:scene3d>
          <a:camera prst="orthographicFront">
            <a:rot lat="0" lon="0" rev="0"/>
          </a:camera>
          <a:lightRig rig="contrasting" dir="t">
            <a:rot lat="0" lon="0" rev="7800000"/>
          </a:lightRig>
        </a:scene3d>
        <a:sp3d>
          <a:bevelT w="139700" h="139700"/>
        </a:sp3d>
      </dgm:spPr>
    </dgm:pt>
    <dgm:pt modelId="{78ECC263-22B6-451D-9E34-5591AEF0C145}" type="pres">
      <dgm:prSet presAssocID="{96953C91-6E80-43A0-894B-EF18435E9CE6}" presName="textBox5d" presStyleLbl="revTx" presStyleIdx="3" presStyleCnt="5" custScaleX="188384" custLinFactNeighborX="44588" custLinFactNeighborY="-4618">
        <dgm:presLayoutVars>
          <dgm:bulletEnabled val="1"/>
        </dgm:presLayoutVars>
      </dgm:prSet>
      <dgm:spPr/>
      <dgm:t>
        <a:bodyPr/>
        <a:lstStyle/>
        <a:p>
          <a:endParaRPr lang="en-US"/>
        </a:p>
      </dgm:t>
    </dgm:pt>
    <dgm:pt modelId="{5CFA6481-6F9B-4DEE-B5CE-2B107E6A6BE7}" type="pres">
      <dgm:prSet presAssocID="{CC1F8206-041F-4D14-8543-A7AC43553E4B}" presName="bullet5e" presStyleLbl="node1" presStyleIdx="4" presStyleCnt="5"/>
      <dgm:spPr>
        <a:ln>
          <a:noFill/>
        </a:ln>
        <a:effectLst/>
        <a:scene3d>
          <a:camera prst="orthographicFront">
            <a:rot lat="0" lon="0" rev="0"/>
          </a:camera>
          <a:lightRig rig="contrasting" dir="t">
            <a:rot lat="0" lon="0" rev="7800000"/>
          </a:lightRig>
        </a:scene3d>
        <a:sp3d>
          <a:bevelT w="139700" h="139700"/>
        </a:sp3d>
      </dgm:spPr>
    </dgm:pt>
    <dgm:pt modelId="{236D541B-117F-4251-AA35-AC5E3BDBE874}" type="pres">
      <dgm:prSet presAssocID="{CC1F8206-041F-4D14-8543-A7AC43553E4B}" presName="textBox5e" presStyleLbl="revTx" presStyleIdx="4" presStyleCnt="5" custScaleX="161352" custScaleY="20476" custLinFactNeighborX="41790" custLinFactNeighborY="-43593">
        <dgm:presLayoutVars>
          <dgm:bulletEnabled val="1"/>
        </dgm:presLayoutVars>
      </dgm:prSet>
      <dgm:spPr/>
      <dgm:t>
        <a:bodyPr/>
        <a:lstStyle/>
        <a:p>
          <a:endParaRPr lang="en-US"/>
        </a:p>
      </dgm:t>
    </dgm:pt>
  </dgm:ptLst>
  <dgm:cxnLst>
    <dgm:cxn modelId="{8F811AD6-E665-4778-A6DB-E7E5F9FD8BB4}" srcId="{96953C91-6E80-43A0-894B-EF18435E9CE6}" destId="{62E8CB54-1905-43BD-89F5-F10528B00800}" srcOrd="0" destOrd="0" parTransId="{BF61AEB8-EAEC-4EE0-9B7F-B2F460757EE4}" sibTransId="{967BAC11-C07E-48DC-8554-E2E6CE2C556B}"/>
    <dgm:cxn modelId="{1CC6EBC6-4342-473B-8B63-50F6527E7206}" type="presOf" srcId="{0508E9AD-B824-4772-9EBA-1504FCA0DE0B}" destId="{DA38C315-4270-460E-9DA8-66B2D90785FD}" srcOrd="0" destOrd="1" presId="urn:microsoft.com/office/officeart/2005/8/layout/arrow2"/>
    <dgm:cxn modelId="{600693F9-A130-4F77-941B-B6F828FCA416}" type="presOf" srcId="{E9C34A3E-7071-493C-B9B4-CD94C1F9C3E5}" destId="{ED71E9BB-9AA7-4C11-BF50-9C45A53B05AF}" srcOrd="0" destOrd="1" presId="urn:microsoft.com/office/officeart/2005/8/layout/arrow2"/>
    <dgm:cxn modelId="{ACEBAD3F-D960-4FD2-AA0C-645852657964}" type="presOf" srcId="{62E8CB54-1905-43BD-89F5-F10528B00800}" destId="{78ECC263-22B6-451D-9E34-5591AEF0C145}" srcOrd="0" destOrd="1" presId="urn:microsoft.com/office/officeart/2005/8/layout/arrow2"/>
    <dgm:cxn modelId="{48E478BD-76E1-4AEE-A86D-71B7288AC70D}" srcId="{C32383BC-F47A-4EE0-BC76-F42B65665812}" destId="{00F2722B-9FAE-412E-A9D5-A16D7376D32E}" srcOrd="0" destOrd="0" parTransId="{F4A49FE6-8DF9-4378-9BC9-5EEB6C3736C6}" sibTransId="{B4E29AB5-9499-47DE-ADEF-E7D7D4676F8D}"/>
    <dgm:cxn modelId="{5D25D8CA-6F2F-43B3-90A7-D0267E635772}" srcId="{462314AC-77EA-4A2C-8624-B157824896EB}" destId="{2474D444-5DE3-40EA-86DA-C6F0DC2CB78E}" srcOrd="0" destOrd="0" parTransId="{235C6C5C-5F9F-4B73-A4D2-DB8895E5D5EE}" sibTransId="{6D6E12DF-602A-4BDB-B904-E859A7563E36}"/>
    <dgm:cxn modelId="{E5A261D5-172A-4FA4-A28F-C773002364C6}" srcId="{00F2722B-9FAE-412E-A9D5-A16D7376D32E}" destId="{BA93AB00-107F-4488-9633-3D71D3B8DF33}" srcOrd="0" destOrd="0" parTransId="{E039CAB4-EC22-48AD-8029-2E427F93170F}" sibTransId="{E974491B-2E23-4249-B7A1-73C9DE8DE75E}"/>
    <dgm:cxn modelId="{2265EA70-71BD-455E-A53A-7982C5331CAB}" srcId="{C32383BC-F47A-4EE0-BC76-F42B65665812}" destId="{462314AC-77EA-4A2C-8624-B157824896EB}" srcOrd="7" destOrd="0" parTransId="{247C576F-05D3-40F8-8A63-7B13B3E173DC}" sibTransId="{73D703E4-34E5-4E33-AFF3-58423B89C27D}"/>
    <dgm:cxn modelId="{B6BBF9BC-A478-4E3B-9E63-044F85068247}" type="presOf" srcId="{C32383BC-F47A-4EE0-BC76-F42B65665812}" destId="{BB8B8F69-B197-490C-93AF-BB5EDA87741A}" srcOrd="0" destOrd="0" presId="urn:microsoft.com/office/officeart/2005/8/layout/arrow2"/>
    <dgm:cxn modelId="{1C87DC6B-9F9D-4DCC-95D6-063B28FF7A07}" type="presOf" srcId="{1BD3C650-B3D3-428A-B173-C1E532F226CC}" destId="{DA38C315-4270-460E-9DA8-66B2D90785FD}" srcOrd="0" destOrd="0" presId="urn:microsoft.com/office/officeart/2005/8/layout/arrow2"/>
    <dgm:cxn modelId="{E1727341-476C-4C20-8512-B157CAD776DA}" srcId="{C32383BC-F47A-4EE0-BC76-F42B65665812}" destId="{1BD3C650-B3D3-428A-B173-C1E532F226CC}" srcOrd="2" destOrd="0" parTransId="{BA2A0396-461E-476D-BD66-B71C07480EA8}" sibTransId="{03B751B1-1E3B-45B2-ADB7-A0F3DA738C37}"/>
    <dgm:cxn modelId="{738A336C-968F-4168-A185-BB978A1FBC6D}" srcId="{1BD3C650-B3D3-428A-B173-C1E532F226CC}" destId="{0508E9AD-B824-4772-9EBA-1504FCA0DE0B}" srcOrd="0" destOrd="0" parTransId="{6FB2D3BF-AC61-4BDA-AC6D-C22BA90FC818}" sibTransId="{176DE423-A61D-4D19-993B-C597DA3F4A8D}"/>
    <dgm:cxn modelId="{0BDDAB16-8A75-4555-B988-C3C10DFE788A}" srcId="{C32383BC-F47A-4EE0-BC76-F42B65665812}" destId="{96953C91-6E80-43A0-894B-EF18435E9CE6}" srcOrd="3" destOrd="0" parTransId="{722312E6-F522-4BD7-9F0B-C04173354493}" sibTransId="{39000723-EEEA-4C18-A97A-D992B396B8E4}"/>
    <dgm:cxn modelId="{424EC591-25F9-494A-B9DD-C1604F6266BF}" srcId="{C32383BC-F47A-4EE0-BC76-F42B65665812}" destId="{CC1F8206-041F-4D14-8543-A7AC43553E4B}" srcOrd="4" destOrd="0" parTransId="{883E09E6-E5BF-4A39-A709-E2885E0E0376}" sibTransId="{E7322E51-7437-430C-A8C1-11D0E4BF17DC}"/>
    <dgm:cxn modelId="{3A649616-4D78-432A-B829-DED6F746FCF8}" srcId="{90188CB5-6FA7-4CC5-A3B5-20E851187A9C}" destId="{E9C34A3E-7071-493C-B9B4-CD94C1F9C3E5}" srcOrd="0" destOrd="0" parTransId="{CBD7F2AC-C464-4470-BC11-F4569BE3AD2E}" sibTransId="{B34DCE36-9C3E-4F88-B028-EEF8EC1E21B5}"/>
    <dgm:cxn modelId="{0F7AB71A-5F57-4A2A-9B05-35B78742D30E}" type="presOf" srcId="{00F2722B-9FAE-412E-A9D5-A16D7376D32E}" destId="{FF7AC003-6173-4EE4-9A2F-287918336438}" srcOrd="0" destOrd="0" presId="urn:microsoft.com/office/officeart/2005/8/layout/arrow2"/>
    <dgm:cxn modelId="{4A3FD3EC-2635-43B2-BF13-A49AFD1988C1}" type="presOf" srcId="{90188CB5-6FA7-4CC5-A3B5-20E851187A9C}" destId="{ED71E9BB-9AA7-4C11-BF50-9C45A53B05AF}" srcOrd="0" destOrd="0" presId="urn:microsoft.com/office/officeart/2005/8/layout/arrow2"/>
    <dgm:cxn modelId="{305D1B1B-97B9-4751-BD7F-BB726B46F702}" srcId="{C32383BC-F47A-4EE0-BC76-F42B65665812}" destId="{CCECE834-C031-42F1-8C29-CAE3F11E971F}" srcOrd="5" destOrd="0" parTransId="{3FDB91A8-6C79-485A-97AC-79B5F02A861F}" sibTransId="{AA6FDD04-D39B-4180-9B4D-104E9A4E62DF}"/>
    <dgm:cxn modelId="{7C7BA31C-FC83-46A9-BA9F-B74F2677739E}" srcId="{C32383BC-F47A-4EE0-BC76-F42B65665812}" destId="{4815EF98-7605-46FF-85F2-18F2869EB123}" srcOrd="6" destOrd="0" parTransId="{7C79461E-496D-4CFA-9D3E-37C5722B44CB}" sibTransId="{DDB61009-57D1-42A9-AAD4-3BA8BF415714}"/>
    <dgm:cxn modelId="{7B6AFBD0-F74F-4393-8D9D-63678A186CB8}" srcId="{C32383BC-F47A-4EE0-BC76-F42B65665812}" destId="{90188CB5-6FA7-4CC5-A3B5-20E851187A9C}" srcOrd="1" destOrd="0" parTransId="{01B32E8F-26CF-4230-B841-8EAC77FAEADB}" sibTransId="{E0DFB8BE-E274-4A91-A0BD-F5E61EC15348}"/>
    <dgm:cxn modelId="{FE8F5B1F-38BA-4520-8FC4-2614E816EBB4}" type="presOf" srcId="{96953C91-6E80-43A0-894B-EF18435E9CE6}" destId="{78ECC263-22B6-451D-9E34-5591AEF0C145}" srcOrd="0" destOrd="0" presId="urn:microsoft.com/office/officeart/2005/8/layout/arrow2"/>
    <dgm:cxn modelId="{FE93EBCA-6054-4516-88D4-823ED8CCF684}" type="presOf" srcId="{CC1F8206-041F-4D14-8543-A7AC43553E4B}" destId="{236D541B-117F-4251-AA35-AC5E3BDBE874}" srcOrd="0" destOrd="0" presId="urn:microsoft.com/office/officeart/2005/8/layout/arrow2"/>
    <dgm:cxn modelId="{4A25BE8D-9356-4792-B169-4DB839E3F669}" type="presOf" srcId="{BA93AB00-107F-4488-9633-3D71D3B8DF33}" destId="{FF7AC003-6173-4EE4-9A2F-287918336438}" srcOrd="0" destOrd="1" presId="urn:microsoft.com/office/officeart/2005/8/layout/arrow2"/>
    <dgm:cxn modelId="{04242191-8DCD-4C00-83AF-362D97081BA1}" srcId="{4815EF98-7605-46FF-85F2-18F2869EB123}" destId="{44870828-6EEB-445B-8715-B2A8F191CDC2}" srcOrd="0" destOrd="0" parTransId="{315321FE-1210-4AF2-BA8A-F0675F903B43}" sibTransId="{667FADAC-64DC-43B5-8FC8-2726DD4EB37F}"/>
    <dgm:cxn modelId="{0D0F24E1-D086-43E8-8382-2F5908C6D8D4}" type="presParOf" srcId="{BB8B8F69-B197-490C-93AF-BB5EDA87741A}" destId="{F599341D-1B12-4865-B39E-99EAF6C4E988}" srcOrd="0" destOrd="0" presId="urn:microsoft.com/office/officeart/2005/8/layout/arrow2"/>
    <dgm:cxn modelId="{FC018EFE-D065-4225-B23F-EA9E28DD9A1D}" type="presParOf" srcId="{BB8B8F69-B197-490C-93AF-BB5EDA87741A}" destId="{4AEE9E9E-3702-4572-B9D2-716E014E021A}" srcOrd="1" destOrd="0" presId="urn:microsoft.com/office/officeart/2005/8/layout/arrow2"/>
    <dgm:cxn modelId="{84C1C223-0F47-4A7C-BB3E-2C5512C51584}" type="presParOf" srcId="{4AEE9E9E-3702-4572-B9D2-716E014E021A}" destId="{2A3D969B-BA85-4D00-A776-64B01C80FFAD}" srcOrd="0" destOrd="0" presId="urn:microsoft.com/office/officeart/2005/8/layout/arrow2"/>
    <dgm:cxn modelId="{44C336D8-EBB0-493C-8F78-A35ADD1A9E47}" type="presParOf" srcId="{4AEE9E9E-3702-4572-B9D2-716E014E021A}" destId="{FF7AC003-6173-4EE4-9A2F-287918336438}" srcOrd="1" destOrd="0" presId="urn:microsoft.com/office/officeart/2005/8/layout/arrow2"/>
    <dgm:cxn modelId="{9623723E-0D37-40A0-B25F-3B593C0F9BA6}" type="presParOf" srcId="{4AEE9E9E-3702-4572-B9D2-716E014E021A}" destId="{D42AA5D3-D2F8-498B-93F2-7398143F07E8}" srcOrd="2" destOrd="0" presId="urn:microsoft.com/office/officeart/2005/8/layout/arrow2"/>
    <dgm:cxn modelId="{882E1CF3-B7D6-473C-834C-BF3EF29B59E6}" type="presParOf" srcId="{4AEE9E9E-3702-4572-B9D2-716E014E021A}" destId="{ED71E9BB-9AA7-4C11-BF50-9C45A53B05AF}" srcOrd="3" destOrd="0" presId="urn:microsoft.com/office/officeart/2005/8/layout/arrow2"/>
    <dgm:cxn modelId="{0B0A1CF4-34EE-431D-9413-1F5A5AB3DF37}" type="presParOf" srcId="{4AEE9E9E-3702-4572-B9D2-716E014E021A}" destId="{E6750D44-CDF8-42B1-9602-5C85582ED8CC}" srcOrd="4" destOrd="0" presId="urn:microsoft.com/office/officeart/2005/8/layout/arrow2"/>
    <dgm:cxn modelId="{3F17A3A5-3AE0-48E6-8BBD-D528313ED41B}" type="presParOf" srcId="{4AEE9E9E-3702-4572-B9D2-716E014E021A}" destId="{DA38C315-4270-460E-9DA8-66B2D90785FD}" srcOrd="5" destOrd="0" presId="urn:microsoft.com/office/officeart/2005/8/layout/arrow2"/>
    <dgm:cxn modelId="{890D3A84-4204-45FE-8C61-5AC00F11AF9E}" type="presParOf" srcId="{4AEE9E9E-3702-4572-B9D2-716E014E021A}" destId="{68C355A5-D67B-45FC-880B-55F6D7502125}" srcOrd="6" destOrd="0" presId="urn:microsoft.com/office/officeart/2005/8/layout/arrow2"/>
    <dgm:cxn modelId="{D706C65E-2A45-4E19-A67D-91470767C4F5}" type="presParOf" srcId="{4AEE9E9E-3702-4572-B9D2-716E014E021A}" destId="{78ECC263-22B6-451D-9E34-5591AEF0C145}" srcOrd="7" destOrd="0" presId="urn:microsoft.com/office/officeart/2005/8/layout/arrow2"/>
    <dgm:cxn modelId="{1C38BF27-EA98-467E-B552-33DA5738C01B}" type="presParOf" srcId="{4AEE9E9E-3702-4572-B9D2-716E014E021A}" destId="{5CFA6481-6F9B-4DEE-B5CE-2B107E6A6BE7}" srcOrd="8" destOrd="0" presId="urn:microsoft.com/office/officeart/2005/8/layout/arrow2"/>
    <dgm:cxn modelId="{AD634BF1-EAE0-4C82-AAAA-5F75A073F4AC}" type="presParOf" srcId="{4AEE9E9E-3702-4572-B9D2-716E014E021A}" destId="{236D541B-117F-4251-AA35-AC5E3BDBE874}" srcOrd="9" destOrd="0" presId="urn:microsoft.com/office/officeart/2005/8/layout/arrow2"/>
  </dgm:cxnLst>
  <dgm:bg>
    <a:noFill/>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599341D-1B12-4865-B39E-99EAF6C4E988}">
      <dsp:nvSpPr>
        <dsp:cNvPr id="0" name=""/>
        <dsp:cNvSpPr/>
      </dsp:nvSpPr>
      <dsp:spPr>
        <a:xfrm>
          <a:off x="1292519" y="0"/>
          <a:ext cx="6959273" cy="4349546"/>
        </a:xfrm>
        <a:prstGeom prst="swooshArrow">
          <a:avLst>
            <a:gd name="adj1" fmla="val 25000"/>
            <a:gd name="adj2" fmla="val 25000"/>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z="-190500">
          <a:bevelT w="139700" h="139700"/>
        </a:sp3d>
      </dsp:spPr>
      <dsp:style>
        <a:lnRef idx="0">
          <a:scrgbClr r="0" g="0" b="0"/>
        </a:lnRef>
        <a:fillRef idx="3">
          <a:scrgbClr r="0" g="0" b="0"/>
        </a:fillRef>
        <a:effectRef idx="0">
          <a:scrgbClr r="0" g="0" b="0"/>
        </a:effectRef>
        <a:fontRef idx="minor"/>
      </dsp:style>
    </dsp:sp>
    <dsp:sp modelId="{2A3D969B-BA85-4D00-A776-64B01C80FFAD}">
      <dsp:nvSpPr>
        <dsp:cNvPr id="0" name=""/>
        <dsp:cNvSpPr/>
      </dsp:nvSpPr>
      <dsp:spPr>
        <a:xfrm>
          <a:off x="2069244" y="3234322"/>
          <a:ext cx="160063" cy="16006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a:bevelT w="139700" h="139700"/>
        </a:sp3d>
      </dsp:spPr>
      <dsp:style>
        <a:lnRef idx="0">
          <a:scrgbClr r="0" g="0" b="0"/>
        </a:lnRef>
        <a:fillRef idx="3">
          <a:scrgbClr r="0" g="0" b="0"/>
        </a:fillRef>
        <a:effectRef idx="2">
          <a:scrgbClr r="0" g="0" b="0"/>
        </a:effectRef>
        <a:fontRef idx="minor">
          <a:schemeClr val="lt1"/>
        </a:fontRef>
      </dsp:style>
    </dsp:sp>
    <dsp:sp modelId="{FF7AC003-6173-4EE4-9A2F-287918336438}">
      <dsp:nvSpPr>
        <dsp:cNvPr id="0" name=""/>
        <dsp:cNvSpPr/>
      </dsp:nvSpPr>
      <dsp:spPr>
        <a:xfrm>
          <a:off x="2166816" y="3125959"/>
          <a:ext cx="2937675" cy="1035191"/>
        </a:xfrm>
        <a:prstGeom prst="rect">
          <a:avLst/>
        </a:prstGeom>
        <a:noFill/>
        <a:ln>
          <a:noFill/>
        </a:ln>
        <a:effectLst/>
        <a:scene3d>
          <a:camera prst="orthographicFront">
            <a:rot lat="0" lon="0" rev="0"/>
          </a:camera>
          <a:lightRig rig="contrasting" dir="t">
            <a:rot lat="0" lon="0" rev="7800000"/>
          </a:lightRig>
        </a:scene3d>
        <a:sp3d>
          <a:bevelT w="139700" h="139700"/>
        </a:sp3d>
      </dsp:spPr>
      <dsp:style>
        <a:lnRef idx="0">
          <a:scrgbClr r="0" g="0" b="0"/>
        </a:lnRef>
        <a:fillRef idx="0">
          <a:scrgbClr r="0" g="0" b="0"/>
        </a:fillRef>
        <a:effectRef idx="0">
          <a:scrgbClr r="0" g="0" b="0"/>
        </a:effectRef>
        <a:fontRef idx="minor"/>
      </dsp:style>
      <dsp:txBody>
        <a:bodyPr spcFirstLastPara="0" vert="horz" wrap="square" lIns="84814" tIns="0" rIns="0" bIns="0" numCol="1" spcCol="1270" anchor="t" anchorCtr="0">
          <a:noAutofit/>
        </a:bodyPr>
        <a:lstStyle/>
        <a:p>
          <a:pPr lvl="0" algn="l" defTabSz="622300">
            <a:lnSpc>
              <a:spcPct val="90000"/>
            </a:lnSpc>
            <a:spcBef>
              <a:spcPct val="0"/>
            </a:spcBef>
            <a:spcAft>
              <a:spcPct val="35000"/>
            </a:spcAft>
          </a:pPr>
          <a:r>
            <a:rPr lang="en-US" sz="1400" b="0" kern="1200" dirty="0">
              <a:solidFill>
                <a:schemeClr val="tx2">
                  <a:lumMod val="50000"/>
                </a:schemeClr>
              </a:solidFill>
            </a:rPr>
            <a:t> </a:t>
          </a:r>
        </a:p>
        <a:p>
          <a:pPr marL="0" lvl="1" indent="0" algn="l" defTabSz="622300">
            <a:lnSpc>
              <a:spcPct val="90000"/>
            </a:lnSpc>
            <a:spcBef>
              <a:spcPct val="0"/>
            </a:spcBef>
            <a:spcAft>
              <a:spcPct val="15000"/>
            </a:spcAft>
            <a:buFont typeface="Wingdings" panose="05000000000000000000" pitchFamily="2" charset="2"/>
            <a:buChar char="••"/>
          </a:pPr>
          <a:r>
            <a:rPr lang="en-US" sz="1400" b="0" kern="1200" dirty="0">
              <a:solidFill>
                <a:schemeClr val="tx2">
                  <a:lumMod val="50000"/>
                </a:schemeClr>
              </a:solidFill>
              <a:latin typeface="+mn-lt"/>
            </a:rPr>
            <a:t>End to </a:t>
          </a:r>
          <a:r>
            <a:rPr lang="en-US" sz="1400" b="0" kern="1200" dirty="0">
              <a:solidFill>
                <a:schemeClr val="tx2">
                  <a:lumMod val="50000"/>
                </a:schemeClr>
              </a:solidFill>
              <a:latin typeface="+mn-lt"/>
              <a:ea typeface="+mn-ea"/>
              <a:cs typeface="+mn-cs"/>
            </a:rPr>
            <a:t>End</a:t>
          </a:r>
          <a:r>
            <a:rPr lang="en-US" sz="1400" b="0" kern="1200" dirty="0">
              <a:solidFill>
                <a:schemeClr val="tx2">
                  <a:lumMod val="50000"/>
                </a:schemeClr>
              </a:solidFill>
              <a:latin typeface="+mn-lt"/>
            </a:rPr>
            <a:t> fully automated SMT lines with latest technology.</a:t>
          </a:r>
        </a:p>
      </dsp:txBody>
      <dsp:txXfrm>
        <a:off x="2166816" y="3125959"/>
        <a:ext cx="2937675" cy="1035191"/>
      </dsp:txXfrm>
    </dsp:sp>
    <dsp:sp modelId="{D42AA5D3-D2F8-498B-93F2-7398143F07E8}">
      <dsp:nvSpPr>
        <dsp:cNvPr id="0" name=""/>
        <dsp:cNvSpPr/>
      </dsp:nvSpPr>
      <dsp:spPr>
        <a:xfrm>
          <a:off x="2935673" y="2401819"/>
          <a:ext cx="250533" cy="25053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a:bevelT w="139700" h="139700"/>
        </a:sp3d>
      </dsp:spPr>
      <dsp:style>
        <a:lnRef idx="0">
          <a:scrgbClr r="0" g="0" b="0"/>
        </a:lnRef>
        <a:fillRef idx="3">
          <a:scrgbClr r="0" g="0" b="0"/>
        </a:fillRef>
        <a:effectRef idx="2">
          <a:scrgbClr r="0" g="0" b="0"/>
        </a:effectRef>
        <a:fontRef idx="minor">
          <a:schemeClr val="lt1"/>
        </a:fontRef>
      </dsp:style>
    </dsp:sp>
    <dsp:sp modelId="{ED71E9BB-9AA7-4C11-BF50-9C45A53B05AF}">
      <dsp:nvSpPr>
        <dsp:cNvPr id="0" name=""/>
        <dsp:cNvSpPr/>
      </dsp:nvSpPr>
      <dsp:spPr>
        <a:xfrm>
          <a:off x="3064233" y="2527086"/>
          <a:ext cx="3171848" cy="1822459"/>
        </a:xfrm>
        <a:prstGeom prst="rect">
          <a:avLst/>
        </a:prstGeom>
        <a:noFill/>
        <a:ln>
          <a:noFill/>
        </a:ln>
        <a:effectLst/>
        <a:scene3d>
          <a:camera prst="orthographicFront">
            <a:rot lat="0" lon="0" rev="0"/>
          </a:camera>
          <a:lightRig rig="contrasting" dir="t">
            <a:rot lat="0" lon="0" rev="7800000"/>
          </a:lightRig>
        </a:scene3d>
        <a:sp3d>
          <a:bevelT w="139700" h="139700"/>
        </a:sp3d>
      </dsp:spPr>
      <dsp:style>
        <a:lnRef idx="0">
          <a:scrgbClr r="0" g="0" b="0"/>
        </a:lnRef>
        <a:fillRef idx="0">
          <a:scrgbClr r="0" g="0" b="0"/>
        </a:fillRef>
        <a:effectRef idx="0">
          <a:scrgbClr r="0" g="0" b="0"/>
        </a:effectRef>
        <a:fontRef idx="minor"/>
      </dsp:style>
      <dsp:txBody>
        <a:bodyPr spcFirstLastPara="0" vert="horz" wrap="square" lIns="132753" tIns="0" rIns="0" bIns="0" numCol="1" spcCol="1270" anchor="t" anchorCtr="0">
          <a:noAutofit/>
        </a:bodyPr>
        <a:lstStyle/>
        <a:p>
          <a:pPr lvl="0" algn="l" defTabSz="622300">
            <a:lnSpc>
              <a:spcPct val="90000"/>
            </a:lnSpc>
            <a:spcBef>
              <a:spcPct val="0"/>
            </a:spcBef>
            <a:spcAft>
              <a:spcPct val="35000"/>
            </a:spcAft>
          </a:pPr>
          <a:endParaRPr lang="en-US" sz="1400" b="0" kern="1200" dirty="0">
            <a:solidFill>
              <a:schemeClr val="tx2">
                <a:lumMod val="50000"/>
              </a:schemeClr>
            </a:solidFill>
          </a:endParaRPr>
        </a:p>
        <a:p>
          <a:pPr marL="114300" lvl="1" indent="-114300" algn="l" defTabSz="622300">
            <a:lnSpc>
              <a:spcPct val="90000"/>
            </a:lnSpc>
            <a:spcBef>
              <a:spcPct val="0"/>
            </a:spcBef>
            <a:spcAft>
              <a:spcPct val="15000"/>
            </a:spcAft>
            <a:buFontTx/>
            <a:buChar char="••"/>
          </a:pPr>
          <a:r>
            <a:rPr lang="en-US" sz="1400" b="0" kern="1200">
              <a:solidFill>
                <a:schemeClr val="tx2">
                  <a:lumMod val="50000"/>
                </a:schemeClr>
              </a:solidFill>
            </a:rPr>
            <a:t>Proven Competence in Handling Technical </a:t>
          </a:r>
          <a:r>
            <a:rPr lang="en-US" sz="1400" b="0" kern="1200">
              <a:solidFill>
                <a:schemeClr val="tx2">
                  <a:lumMod val="50000"/>
                </a:schemeClr>
              </a:solidFill>
              <a:latin typeface="Calibri" panose="020F0502020204030204"/>
              <a:ea typeface="+mn-ea"/>
              <a:cs typeface="+mn-cs"/>
            </a:rPr>
            <a:t>Complexity</a:t>
          </a:r>
          <a:r>
            <a:rPr lang="en-US" sz="1400" b="0" kern="1200">
              <a:solidFill>
                <a:schemeClr val="tx2">
                  <a:lumMod val="50000"/>
                </a:schemeClr>
              </a:solidFill>
            </a:rPr>
            <a:t>  </a:t>
          </a:r>
          <a:endParaRPr lang="en-US" sz="1400" b="0" kern="1200" dirty="0">
            <a:solidFill>
              <a:schemeClr val="tx2">
                <a:lumMod val="50000"/>
              </a:schemeClr>
            </a:solidFill>
          </a:endParaRPr>
        </a:p>
      </dsp:txBody>
      <dsp:txXfrm>
        <a:off x="3064233" y="2527086"/>
        <a:ext cx="3171848" cy="1822459"/>
      </dsp:txXfrm>
    </dsp:sp>
    <dsp:sp modelId="{E6750D44-CDF8-42B1-9602-5C85582ED8CC}">
      <dsp:nvSpPr>
        <dsp:cNvPr id="0" name=""/>
        <dsp:cNvSpPr/>
      </dsp:nvSpPr>
      <dsp:spPr>
        <a:xfrm>
          <a:off x="4049157" y="1738078"/>
          <a:ext cx="334045" cy="33404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a:bevelT w="139700" h="139700"/>
        </a:sp3d>
      </dsp:spPr>
      <dsp:style>
        <a:lnRef idx="0">
          <a:scrgbClr r="0" g="0" b="0"/>
        </a:lnRef>
        <a:fillRef idx="3">
          <a:scrgbClr r="0" g="0" b="0"/>
        </a:fillRef>
        <a:effectRef idx="2">
          <a:scrgbClr r="0" g="0" b="0"/>
        </a:effectRef>
        <a:fontRef idx="minor">
          <a:schemeClr val="lt1"/>
        </a:fontRef>
      </dsp:style>
    </dsp:sp>
    <dsp:sp modelId="{DA38C315-4270-460E-9DA8-66B2D90785FD}">
      <dsp:nvSpPr>
        <dsp:cNvPr id="0" name=""/>
        <dsp:cNvSpPr/>
      </dsp:nvSpPr>
      <dsp:spPr>
        <a:xfrm>
          <a:off x="3894827" y="1905101"/>
          <a:ext cx="3444253" cy="2444444"/>
        </a:xfrm>
        <a:prstGeom prst="rect">
          <a:avLst/>
        </a:prstGeom>
        <a:noFill/>
        <a:ln>
          <a:noFill/>
        </a:ln>
        <a:effectLst/>
        <a:scene3d>
          <a:camera prst="orthographicFront">
            <a:rot lat="0" lon="0" rev="0"/>
          </a:camera>
          <a:lightRig rig="contrasting" dir="t">
            <a:rot lat="0" lon="0" rev="7800000"/>
          </a:lightRig>
        </a:scene3d>
        <a:sp3d>
          <a:bevelT w="139700" h="139700"/>
        </a:sp3d>
      </dsp:spPr>
      <dsp:style>
        <a:lnRef idx="0">
          <a:scrgbClr r="0" g="0" b="0"/>
        </a:lnRef>
        <a:fillRef idx="0">
          <a:scrgbClr r="0" g="0" b="0"/>
        </a:fillRef>
        <a:effectRef idx="0">
          <a:scrgbClr r="0" g="0" b="0"/>
        </a:effectRef>
        <a:fontRef idx="minor"/>
      </dsp:style>
      <dsp:txBody>
        <a:bodyPr spcFirstLastPara="0" vert="horz" wrap="square" lIns="177004" tIns="0" rIns="0" bIns="0" numCol="1" spcCol="1270" anchor="t" anchorCtr="0">
          <a:noAutofit/>
        </a:bodyPr>
        <a:lstStyle/>
        <a:p>
          <a:pPr lvl="0" algn="l" defTabSz="622300">
            <a:lnSpc>
              <a:spcPct val="90000"/>
            </a:lnSpc>
            <a:spcBef>
              <a:spcPct val="0"/>
            </a:spcBef>
            <a:spcAft>
              <a:spcPct val="35000"/>
            </a:spcAft>
          </a:pPr>
          <a:r>
            <a:rPr lang="en-US" sz="1400" b="0" kern="1200" dirty="0">
              <a:solidFill>
                <a:schemeClr val="tx2">
                  <a:lumMod val="50000"/>
                </a:schemeClr>
              </a:solidFill>
            </a:rPr>
            <a:t> </a:t>
          </a:r>
        </a:p>
        <a:p>
          <a:pPr marL="114300" lvl="1" indent="-114300" algn="l" defTabSz="622300">
            <a:lnSpc>
              <a:spcPct val="90000"/>
            </a:lnSpc>
            <a:spcBef>
              <a:spcPct val="0"/>
            </a:spcBef>
            <a:spcAft>
              <a:spcPct val="15000"/>
            </a:spcAft>
            <a:buFontTx/>
            <a:buChar char="••"/>
          </a:pPr>
          <a:r>
            <a:rPr lang="en-US" sz="1400" b="0" kern="1200" dirty="0">
              <a:solidFill>
                <a:schemeClr val="tx2">
                  <a:lumMod val="50000"/>
                </a:schemeClr>
              </a:solidFill>
            </a:rPr>
            <a:t>Specialize in High mix, low to Medium/High volume assemblies</a:t>
          </a:r>
        </a:p>
      </dsp:txBody>
      <dsp:txXfrm>
        <a:off x="3894827" y="1905101"/>
        <a:ext cx="3444253" cy="2444444"/>
      </dsp:txXfrm>
    </dsp:sp>
    <dsp:sp modelId="{68C355A5-D67B-45FC-880B-55F6D7502125}">
      <dsp:nvSpPr>
        <dsp:cNvPr id="0" name=""/>
        <dsp:cNvSpPr/>
      </dsp:nvSpPr>
      <dsp:spPr>
        <a:xfrm>
          <a:off x="5343582" y="1219612"/>
          <a:ext cx="431474" cy="431474"/>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a:bevelT w="139700" h="139700"/>
        </a:sp3d>
      </dsp:spPr>
      <dsp:style>
        <a:lnRef idx="0">
          <a:scrgbClr r="0" g="0" b="0"/>
        </a:lnRef>
        <a:fillRef idx="3">
          <a:scrgbClr r="0" g="0" b="0"/>
        </a:fillRef>
        <a:effectRef idx="2">
          <a:scrgbClr r="0" g="0" b="0"/>
        </a:effectRef>
        <a:fontRef idx="minor">
          <a:schemeClr val="lt1"/>
        </a:fontRef>
      </dsp:style>
    </dsp:sp>
    <dsp:sp modelId="{78ECC263-22B6-451D-9E34-5591AEF0C145}">
      <dsp:nvSpPr>
        <dsp:cNvPr id="0" name=""/>
        <dsp:cNvSpPr/>
      </dsp:nvSpPr>
      <dsp:spPr>
        <a:xfrm>
          <a:off x="5564831" y="1300772"/>
          <a:ext cx="2622031" cy="2914195"/>
        </a:xfrm>
        <a:prstGeom prst="rect">
          <a:avLst/>
        </a:prstGeom>
        <a:noFill/>
        <a:ln>
          <a:noFill/>
        </a:ln>
        <a:effectLst/>
        <a:scene3d>
          <a:camera prst="orthographicFront">
            <a:rot lat="0" lon="0" rev="0"/>
          </a:camera>
          <a:lightRig rig="contrasting" dir="t">
            <a:rot lat="0" lon="0" rev="7800000"/>
          </a:lightRig>
        </a:scene3d>
        <a:sp3d>
          <a:bevelT w="139700" h="139700"/>
        </a:sp3d>
      </dsp:spPr>
      <dsp:style>
        <a:lnRef idx="0">
          <a:scrgbClr r="0" g="0" b="0"/>
        </a:lnRef>
        <a:fillRef idx="0">
          <a:scrgbClr r="0" g="0" b="0"/>
        </a:fillRef>
        <a:effectRef idx="0">
          <a:scrgbClr r="0" g="0" b="0"/>
        </a:effectRef>
        <a:fontRef idx="minor"/>
      </dsp:style>
      <dsp:txBody>
        <a:bodyPr spcFirstLastPara="0" vert="horz" wrap="square" lIns="228630" tIns="0" rIns="0" bIns="0" numCol="1" spcCol="1270" anchor="t" anchorCtr="0">
          <a:noAutofit/>
        </a:bodyPr>
        <a:lstStyle/>
        <a:p>
          <a:pPr lvl="0" algn="l" defTabSz="622300">
            <a:lnSpc>
              <a:spcPct val="90000"/>
            </a:lnSpc>
            <a:spcBef>
              <a:spcPct val="0"/>
            </a:spcBef>
            <a:spcAft>
              <a:spcPct val="35000"/>
            </a:spcAft>
          </a:pPr>
          <a:r>
            <a:rPr lang="en-US" sz="1400" b="0" kern="1200" dirty="0">
              <a:solidFill>
                <a:schemeClr val="tx2">
                  <a:lumMod val="50000"/>
                </a:schemeClr>
              </a:solidFill>
            </a:rPr>
            <a:t> </a:t>
          </a:r>
        </a:p>
        <a:p>
          <a:pPr marL="114300" lvl="1" indent="-114300" algn="l" defTabSz="622300">
            <a:lnSpc>
              <a:spcPct val="90000"/>
            </a:lnSpc>
            <a:spcBef>
              <a:spcPct val="0"/>
            </a:spcBef>
            <a:spcAft>
              <a:spcPct val="15000"/>
            </a:spcAft>
            <a:buFontTx/>
            <a:buChar char="••"/>
          </a:pPr>
          <a:r>
            <a:rPr lang="en-US" sz="1400" b="0" kern="1200" dirty="0">
              <a:solidFill>
                <a:schemeClr val="tx2">
                  <a:lumMod val="50000"/>
                </a:schemeClr>
              </a:solidFill>
            </a:rPr>
            <a:t>Cost Competitiveness and flexible Business Model</a:t>
          </a:r>
        </a:p>
      </dsp:txBody>
      <dsp:txXfrm>
        <a:off x="5564831" y="1300772"/>
        <a:ext cx="2622031" cy="2914195"/>
      </dsp:txXfrm>
    </dsp:sp>
    <dsp:sp modelId="{5CFA6481-6F9B-4DEE-B5CE-2B107E6A6BE7}">
      <dsp:nvSpPr>
        <dsp:cNvPr id="0" name=""/>
        <dsp:cNvSpPr/>
      </dsp:nvSpPr>
      <dsp:spPr>
        <a:xfrm>
          <a:off x="6676283" y="873388"/>
          <a:ext cx="549782" cy="5497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7800000"/>
          </a:lightRig>
        </a:scene3d>
        <a:sp3d>
          <a:bevelT w="139700" h="139700"/>
        </a:sp3d>
      </dsp:spPr>
      <dsp:style>
        <a:lnRef idx="0">
          <a:scrgbClr r="0" g="0" b="0"/>
        </a:lnRef>
        <a:fillRef idx="3">
          <a:scrgbClr r="0" g="0" b="0"/>
        </a:fillRef>
        <a:effectRef idx="2">
          <a:scrgbClr r="0" g="0" b="0"/>
        </a:effectRef>
        <a:fontRef idx="minor">
          <a:schemeClr val="lt1"/>
        </a:fontRef>
      </dsp:style>
    </dsp:sp>
    <dsp:sp modelId="{236D541B-117F-4251-AA35-AC5E3BDBE874}">
      <dsp:nvSpPr>
        <dsp:cNvPr id="0" name=""/>
        <dsp:cNvSpPr/>
      </dsp:nvSpPr>
      <dsp:spPr>
        <a:xfrm>
          <a:off x="7105865" y="1025639"/>
          <a:ext cx="2245785" cy="655491"/>
        </a:xfrm>
        <a:prstGeom prst="rect">
          <a:avLst/>
        </a:prstGeom>
        <a:noFill/>
        <a:ln>
          <a:noFill/>
        </a:ln>
        <a:effectLst/>
        <a:scene3d>
          <a:camera prst="orthographicFront">
            <a:rot lat="0" lon="0" rev="0"/>
          </a:camera>
          <a:lightRig rig="contrasting" dir="t">
            <a:rot lat="0" lon="0" rev="7800000"/>
          </a:lightRig>
        </a:scene3d>
        <a:sp3d>
          <a:bevelT w="139700" h="139700"/>
        </a:sp3d>
      </dsp:spPr>
      <dsp:style>
        <a:lnRef idx="0">
          <a:scrgbClr r="0" g="0" b="0"/>
        </a:lnRef>
        <a:fillRef idx="0">
          <a:scrgbClr r="0" g="0" b="0"/>
        </a:fillRef>
        <a:effectRef idx="0">
          <a:scrgbClr r="0" g="0" b="0"/>
        </a:effectRef>
        <a:fontRef idx="minor"/>
      </dsp:style>
      <dsp:txBody>
        <a:bodyPr spcFirstLastPara="0" vert="horz" wrap="square" lIns="291318" tIns="0" rIns="0" bIns="0" numCol="1" spcCol="1270" anchor="t" anchorCtr="0">
          <a:noAutofit/>
        </a:bodyPr>
        <a:lstStyle/>
        <a:p>
          <a:pPr lvl="0" algn="l" defTabSz="622300">
            <a:lnSpc>
              <a:spcPct val="90000"/>
            </a:lnSpc>
            <a:spcBef>
              <a:spcPct val="0"/>
            </a:spcBef>
            <a:spcAft>
              <a:spcPct val="35000"/>
            </a:spcAft>
          </a:pPr>
          <a:r>
            <a:rPr lang="en-US" sz="1400" b="0" kern="1200" dirty="0">
              <a:solidFill>
                <a:schemeClr val="tx2">
                  <a:lumMod val="50000"/>
                </a:schemeClr>
              </a:solidFill>
            </a:rPr>
            <a:t>Turnkey &amp; JOB Work Model</a:t>
          </a:r>
        </a:p>
      </dsp:txBody>
      <dsp:txXfrm>
        <a:off x="7105865" y="1025639"/>
        <a:ext cx="2245785" cy="655491"/>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222442-B904-4A3F-923C-7A62E85CF312}" type="datetimeFigureOut">
              <a:rPr lang="en-US" smtClean="0"/>
              <a:pPr/>
              <a:t>5/26/2022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9C46DD-5730-4DFB-B17A-DF22319EA6F1}" type="slidenum">
              <a:rPr lang="en-US" smtClean="0"/>
              <a:pPr/>
              <a:t>‹#›</a:t>
            </a:fld>
            <a:endParaRPr lang="en-US"/>
          </a:p>
        </p:txBody>
      </p:sp>
    </p:spTree>
    <p:extLst>
      <p:ext uri="{BB962C8B-B14F-4D97-AF65-F5344CB8AC3E}">
        <p14:creationId xmlns:p14="http://schemas.microsoft.com/office/powerpoint/2010/main" xmlns="" val="4045288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78FDA0-B2E8-4CED-82E5-DCF7581536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659481B-FB84-47EC-905D-4F8475F80F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A4E15295-0B4C-4297-9DDA-21D1D3534CFE}"/>
              </a:ext>
            </a:extLst>
          </p:cNvPr>
          <p:cNvSpPr>
            <a:spLocks noGrp="1"/>
          </p:cNvSpPr>
          <p:nvPr>
            <p:ph type="dt" sz="half" idx="10"/>
          </p:nvPr>
        </p:nvSpPr>
        <p:spPr/>
        <p:txBody>
          <a:bodyPr/>
          <a:lstStyle/>
          <a:p>
            <a:fld id="{F4A10FD6-A904-41E0-89BC-B5CA0245D87D}" type="datetime4">
              <a:rPr lang="en-US" smtClean="0"/>
              <a:pPr/>
              <a:t>May 26, 2022</a:t>
            </a:fld>
            <a:endParaRPr lang="en-US"/>
          </a:p>
        </p:txBody>
      </p:sp>
      <p:sp>
        <p:nvSpPr>
          <p:cNvPr id="5" name="Footer Placeholder 4">
            <a:extLst>
              <a:ext uri="{FF2B5EF4-FFF2-40B4-BE49-F238E27FC236}">
                <a16:creationId xmlns:a16="http://schemas.microsoft.com/office/drawing/2014/main" xmlns="" id="{C7A23D79-F44F-4FBD-9FDC-FBB24BCA8174}"/>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53EAB513-A453-4EE7-A9DB-811C1720F226}"/>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3364967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54C5A4-8501-4E54-AA09-AAF21E4FAF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B502112-89AA-42BF-9642-7FEA3769B7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324E34D-9AA6-47E3-825F-C9F5FE3B89F2}"/>
              </a:ext>
            </a:extLst>
          </p:cNvPr>
          <p:cNvSpPr>
            <a:spLocks noGrp="1"/>
          </p:cNvSpPr>
          <p:nvPr>
            <p:ph type="dt" sz="half" idx="10"/>
          </p:nvPr>
        </p:nvSpPr>
        <p:spPr/>
        <p:txBody>
          <a:bodyPr/>
          <a:lstStyle/>
          <a:p>
            <a:fld id="{872BF0B8-9336-4469-A1D2-2B16E95BDD51}" type="datetime4">
              <a:rPr lang="en-US" smtClean="0"/>
              <a:pPr/>
              <a:t>May 26, 2022</a:t>
            </a:fld>
            <a:endParaRPr lang="en-US"/>
          </a:p>
        </p:txBody>
      </p:sp>
      <p:sp>
        <p:nvSpPr>
          <p:cNvPr id="5" name="Footer Placeholder 4">
            <a:extLst>
              <a:ext uri="{FF2B5EF4-FFF2-40B4-BE49-F238E27FC236}">
                <a16:creationId xmlns:a16="http://schemas.microsoft.com/office/drawing/2014/main" xmlns="" id="{82751050-CD48-4412-AD96-BA82B043DFA2}"/>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94AC871D-BF43-49A4-A907-EAEAA79E5BD0}"/>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1170543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D0917B-9EC9-4BEB-996F-CAE955B5FE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2444D55A-E835-4565-A6D6-55D754C7A7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DA39D8B4-06D9-4DE8-8425-EC2C8DAF176E}"/>
              </a:ext>
            </a:extLst>
          </p:cNvPr>
          <p:cNvSpPr>
            <a:spLocks noGrp="1"/>
          </p:cNvSpPr>
          <p:nvPr>
            <p:ph type="dt" sz="half" idx="10"/>
          </p:nvPr>
        </p:nvSpPr>
        <p:spPr/>
        <p:txBody>
          <a:bodyPr/>
          <a:lstStyle/>
          <a:p>
            <a:fld id="{ADBF2461-45B9-4687-A6CC-9B63F5A9464E}" type="datetime4">
              <a:rPr lang="en-US" smtClean="0"/>
              <a:pPr/>
              <a:t>May 26, 2022</a:t>
            </a:fld>
            <a:endParaRPr lang="en-US"/>
          </a:p>
        </p:txBody>
      </p:sp>
      <p:sp>
        <p:nvSpPr>
          <p:cNvPr id="5" name="Footer Placeholder 4">
            <a:extLst>
              <a:ext uri="{FF2B5EF4-FFF2-40B4-BE49-F238E27FC236}">
                <a16:creationId xmlns:a16="http://schemas.microsoft.com/office/drawing/2014/main" xmlns="" id="{78C4BF23-F188-4156-ADCB-86C80E1A2053}"/>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F4D8E220-3F27-4F7B-A4F3-5B03999AA016}"/>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581021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C677B3-E8A0-4A7A-BF11-0A5638490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CE004295-55EF-4AEC-96FC-E95D6E7F8E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C5512C8F-DDE8-4E4C-B604-FE87EA9BFF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D40CA80D-0700-4D6A-A2CB-A1BBB7756D42}"/>
              </a:ext>
            </a:extLst>
          </p:cNvPr>
          <p:cNvSpPr>
            <a:spLocks noGrp="1"/>
          </p:cNvSpPr>
          <p:nvPr>
            <p:ph type="dt" sz="half" idx="10"/>
          </p:nvPr>
        </p:nvSpPr>
        <p:spPr/>
        <p:txBody>
          <a:bodyPr/>
          <a:lstStyle/>
          <a:p>
            <a:fld id="{63ED2431-580D-47B8-8A11-FD8CF1C7B233}" type="datetime4">
              <a:rPr lang="en-US" smtClean="0"/>
              <a:pPr/>
              <a:t>May 26, 2022</a:t>
            </a:fld>
            <a:endParaRPr lang="en-US"/>
          </a:p>
        </p:txBody>
      </p:sp>
      <p:sp>
        <p:nvSpPr>
          <p:cNvPr id="6" name="Footer Placeholder 5">
            <a:extLst>
              <a:ext uri="{FF2B5EF4-FFF2-40B4-BE49-F238E27FC236}">
                <a16:creationId xmlns:a16="http://schemas.microsoft.com/office/drawing/2014/main" xmlns="" id="{F010CEF3-7C12-43AC-BB66-035100BC5EF3}"/>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7" name="Slide Number Placeholder 6">
            <a:extLst>
              <a:ext uri="{FF2B5EF4-FFF2-40B4-BE49-F238E27FC236}">
                <a16:creationId xmlns:a16="http://schemas.microsoft.com/office/drawing/2014/main" xmlns="" id="{5FF494E1-4412-48F6-ADC7-EBA2732323C0}"/>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2689258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910030-078A-40A2-AF64-CECBE90D2B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865F3A21-E33D-4EAE-9B2E-6B3319F555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ECD999F-3460-4B1B-B5AD-CCA20E4E472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A2351CC-2364-4C66-94B9-56B4C45A5B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2F40CC32-0C38-4745-AD92-2490E89967B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9C08BC36-422F-4472-8BDE-06BB619A8DE7}"/>
              </a:ext>
            </a:extLst>
          </p:cNvPr>
          <p:cNvSpPr>
            <a:spLocks noGrp="1"/>
          </p:cNvSpPr>
          <p:nvPr>
            <p:ph type="dt" sz="half" idx="10"/>
          </p:nvPr>
        </p:nvSpPr>
        <p:spPr/>
        <p:txBody>
          <a:bodyPr/>
          <a:lstStyle/>
          <a:p>
            <a:fld id="{EC17451F-3982-4C4A-AB1E-6467E3955429}" type="datetime4">
              <a:rPr lang="en-US" smtClean="0"/>
              <a:pPr/>
              <a:t>May 26, 2022</a:t>
            </a:fld>
            <a:endParaRPr lang="en-US"/>
          </a:p>
        </p:txBody>
      </p:sp>
      <p:sp>
        <p:nvSpPr>
          <p:cNvPr id="8" name="Footer Placeholder 7">
            <a:extLst>
              <a:ext uri="{FF2B5EF4-FFF2-40B4-BE49-F238E27FC236}">
                <a16:creationId xmlns:a16="http://schemas.microsoft.com/office/drawing/2014/main" xmlns="" id="{3A3919D5-F038-4D93-8500-6197CB969249}"/>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9" name="Slide Number Placeholder 8">
            <a:extLst>
              <a:ext uri="{FF2B5EF4-FFF2-40B4-BE49-F238E27FC236}">
                <a16:creationId xmlns:a16="http://schemas.microsoft.com/office/drawing/2014/main" xmlns="" id="{513C5CB5-A514-4A68-854E-D4500FF3E8E0}"/>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3232768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02D4AC-55B5-41F6-BA39-9D6A249EFA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91FC5AA-8C5A-443C-98DE-DB2E94B5BB1C}"/>
              </a:ext>
            </a:extLst>
          </p:cNvPr>
          <p:cNvSpPr>
            <a:spLocks noGrp="1"/>
          </p:cNvSpPr>
          <p:nvPr>
            <p:ph type="dt" sz="half" idx="10"/>
          </p:nvPr>
        </p:nvSpPr>
        <p:spPr/>
        <p:txBody>
          <a:bodyPr/>
          <a:lstStyle/>
          <a:p>
            <a:fld id="{657CDC3B-B5B6-4A13-B98C-75D92C77150D}" type="datetime4">
              <a:rPr lang="en-US" smtClean="0"/>
              <a:pPr/>
              <a:t>May 26, 2022</a:t>
            </a:fld>
            <a:endParaRPr lang="en-US"/>
          </a:p>
        </p:txBody>
      </p:sp>
      <p:sp>
        <p:nvSpPr>
          <p:cNvPr id="4" name="Footer Placeholder 3">
            <a:extLst>
              <a:ext uri="{FF2B5EF4-FFF2-40B4-BE49-F238E27FC236}">
                <a16:creationId xmlns:a16="http://schemas.microsoft.com/office/drawing/2014/main" xmlns="" id="{1B58FE07-A274-4167-9B1D-2A868C9BD541}"/>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5" name="Slide Number Placeholder 4">
            <a:extLst>
              <a:ext uri="{FF2B5EF4-FFF2-40B4-BE49-F238E27FC236}">
                <a16:creationId xmlns:a16="http://schemas.microsoft.com/office/drawing/2014/main" xmlns="" id="{D4DA2BBA-50C9-461D-8D03-E478513B516E}"/>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3081905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01752B0-C641-4156-89B4-6E8B0D8E8671}"/>
              </a:ext>
            </a:extLst>
          </p:cNvPr>
          <p:cNvSpPr>
            <a:spLocks noGrp="1"/>
          </p:cNvSpPr>
          <p:nvPr>
            <p:ph type="dt" sz="half" idx="10"/>
          </p:nvPr>
        </p:nvSpPr>
        <p:spPr/>
        <p:txBody>
          <a:bodyPr/>
          <a:lstStyle/>
          <a:p>
            <a:fld id="{F2C03C97-95CF-4515-AD97-9859EC98683B}" type="datetime4">
              <a:rPr lang="en-US" smtClean="0"/>
              <a:pPr/>
              <a:t>May 26, 2022</a:t>
            </a:fld>
            <a:endParaRPr lang="en-US"/>
          </a:p>
        </p:txBody>
      </p:sp>
      <p:sp>
        <p:nvSpPr>
          <p:cNvPr id="3" name="Footer Placeholder 2">
            <a:extLst>
              <a:ext uri="{FF2B5EF4-FFF2-40B4-BE49-F238E27FC236}">
                <a16:creationId xmlns:a16="http://schemas.microsoft.com/office/drawing/2014/main" xmlns="" id="{03529F1F-49D8-46DF-9ACF-A9A6778FECDE}"/>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4" name="Slide Number Placeholder 3">
            <a:extLst>
              <a:ext uri="{FF2B5EF4-FFF2-40B4-BE49-F238E27FC236}">
                <a16:creationId xmlns:a16="http://schemas.microsoft.com/office/drawing/2014/main" xmlns="" id="{E86F7E9F-E16A-4BCE-851D-2D8F4FDAA080}"/>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2662313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BFA6D9-B9E3-4814-8E82-8EAE9284D5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E7A0B01A-8FE9-4D0F-9564-0A49981F5A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0B2E9EF3-7C9A-4F5C-B02C-CE504B06DE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4AB0746-0252-4E1A-9829-EE1E70675B6A}"/>
              </a:ext>
            </a:extLst>
          </p:cNvPr>
          <p:cNvSpPr>
            <a:spLocks noGrp="1"/>
          </p:cNvSpPr>
          <p:nvPr>
            <p:ph type="dt" sz="half" idx="10"/>
          </p:nvPr>
        </p:nvSpPr>
        <p:spPr/>
        <p:txBody>
          <a:bodyPr/>
          <a:lstStyle/>
          <a:p>
            <a:fld id="{A8D478B4-A265-407A-A386-7E3AA07AE78D}" type="datetime4">
              <a:rPr lang="en-US" smtClean="0"/>
              <a:pPr/>
              <a:t>May 26, 2022</a:t>
            </a:fld>
            <a:endParaRPr lang="en-US"/>
          </a:p>
        </p:txBody>
      </p:sp>
      <p:sp>
        <p:nvSpPr>
          <p:cNvPr id="6" name="Footer Placeholder 5">
            <a:extLst>
              <a:ext uri="{FF2B5EF4-FFF2-40B4-BE49-F238E27FC236}">
                <a16:creationId xmlns:a16="http://schemas.microsoft.com/office/drawing/2014/main" xmlns="" id="{D80690BD-EF4C-4CCF-9E27-D820B69126CC}"/>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7" name="Slide Number Placeholder 6">
            <a:extLst>
              <a:ext uri="{FF2B5EF4-FFF2-40B4-BE49-F238E27FC236}">
                <a16:creationId xmlns:a16="http://schemas.microsoft.com/office/drawing/2014/main" xmlns="" id="{944CC5BE-002F-42DB-88D7-78C6E5858537}"/>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4144687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7B75C8-A200-408C-98D2-4A23A7B732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FD0B994-5798-4918-831C-50CE8F0114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89E20BB-722E-4BF1-A490-7CC7C1D5FA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886F054-CFA7-4A26-AEA0-B6D97F4049BC}"/>
              </a:ext>
            </a:extLst>
          </p:cNvPr>
          <p:cNvSpPr>
            <a:spLocks noGrp="1"/>
          </p:cNvSpPr>
          <p:nvPr>
            <p:ph type="dt" sz="half" idx="10"/>
          </p:nvPr>
        </p:nvSpPr>
        <p:spPr/>
        <p:txBody>
          <a:bodyPr/>
          <a:lstStyle/>
          <a:p>
            <a:fld id="{72CC44F2-0E4A-4C24-88E4-0D0A74D8427B}" type="datetime4">
              <a:rPr lang="en-US" smtClean="0"/>
              <a:pPr/>
              <a:t>May 26, 2022</a:t>
            </a:fld>
            <a:endParaRPr lang="en-US"/>
          </a:p>
        </p:txBody>
      </p:sp>
      <p:sp>
        <p:nvSpPr>
          <p:cNvPr id="6" name="Footer Placeholder 5">
            <a:extLst>
              <a:ext uri="{FF2B5EF4-FFF2-40B4-BE49-F238E27FC236}">
                <a16:creationId xmlns:a16="http://schemas.microsoft.com/office/drawing/2014/main" xmlns="" id="{5BA1FD07-F1C6-4703-AEC1-F8B433C3A83E}"/>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7" name="Slide Number Placeholder 6">
            <a:extLst>
              <a:ext uri="{FF2B5EF4-FFF2-40B4-BE49-F238E27FC236}">
                <a16:creationId xmlns:a16="http://schemas.microsoft.com/office/drawing/2014/main" xmlns="" id="{EE00C78D-AC3A-40E9-84E9-2B32CE60ADED}"/>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3445878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0A2D96-49A5-4049-8571-D639F085529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F1AC7E6B-4544-4DFF-8CF6-B9739BD17A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C719BEF-0AAB-4D47-A7A6-D7CC3A16A14C}"/>
              </a:ext>
            </a:extLst>
          </p:cNvPr>
          <p:cNvSpPr>
            <a:spLocks noGrp="1"/>
          </p:cNvSpPr>
          <p:nvPr>
            <p:ph type="dt" sz="half" idx="10"/>
          </p:nvPr>
        </p:nvSpPr>
        <p:spPr/>
        <p:txBody>
          <a:bodyPr/>
          <a:lstStyle/>
          <a:p>
            <a:fld id="{DCF5E723-CE6B-4BF6-A77E-1ACBCB194AE3}" type="datetime4">
              <a:rPr lang="en-US" smtClean="0"/>
              <a:pPr/>
              <a:t>May 26, 2022</a:t>
            </a:fld>
            <a:endParaRPr lang="en-US"/>
          </a:p>
        </p:txBody>
      </p:sp>
      <p:sp>
        <p:nvSpPr>
          <p:cNvPr id="5" name="Footer Placeholder 4">
            <a:extLst>
              <a:ext uri="{FF2B5EF4-FFF2-40B4-BE49-F238E27FC236}">
                <a16:creationId xmlns:a16="http://schemas.microsoft.com/office/drawing/2014/main" xmlns="" id="{B2E54A6E-3B20-4E72-A500-D29618D14267}"/>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19E4D5EA-5AB4-444E-8A9F-3FD668F130F3}"/>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543447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4496C01-97A0-4102-B525-8F875D2961A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1B13A2F6-7A35-4401-893D-A6380006B0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03047C2-F9DB-4C36-A58A-321D23E694EF}"/>
              </a:ext>
            </a:extLst>
          </p:cNvPr>
          <p:cNvSpPr>
            <a:spLocks noGrp="1"/>
          </p:cNvSpPr>
          <p:nvPr>
            <p:ph type="dt" sz="half" idx="10"/>
          </p:nvPr>
        </p:nvSpPr>
        <p:spPr/>
        <p:txBody>
          <a:bodyPr/>
          <a:lstStyle/>
          <a:p>
            <a:fld id="{C003AA46-4E2E-4FAF-A51A-3EE058B9E60F}" type="datetime4">
              <a:rPr lang="en-US" smtClean="0"/>
              <a:pPr/>
              <a:t>May 26, 2022</a:t>
            </a:fld>
            <a:endParaRPr lang="en-US"/>
          </a:p>
        </p:txBody>
      </p:sp>
      <p:sp>
        <p:nvSpPr>
          <p:cNvPr id="5" name="Footer Placeholder 4">
            <a:extLst>
              <a:ext uri="{FF2B5EF4-FFF2-40B4-BE49-F238E27FC236}">
                <a16:creationId xmlns:a16="http://schemas.microsoft.com/office/drawing/2014/main" xmlns="" id="{90B9176D-35EE-4FD2-A99E-3C301AC40B1B}"/>
              </a:ext>
            </a:extLst>
          </p:cNvPr>
          <p:cNvSpPr>
            <a:spLocks noGrp="1"/>
          </p:cNvSpPr>
          <p:nvPr>
            <p:ph type="ftr" sz="quarter" idx="11"/>
          </p:nvPr>
        </p:nvSpPr>
        <p:spPr/>
        <p:txBody>
          <a:body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AEDCD91E-B267-48B0-A532-DA8D9F61BF45}"/>
              </a:ext>
            </a:extLst>
          </p:cNvPr>
          <p:cNvSpPr>
            <a:spLocks noGrp="1"/>
          </p:cNvSpPr>
          <p:nvPr>
            <p:ph type="sldNum" sz="quarter" idx="12"/>
          </p:nvPr>
        </p:nvSpPr>
        <p:spPr/>
        <p:txBody>
          <a:body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3314567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7FAFEA8-F219-411A-B8CA-6FFADF9898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74EED961-F917-463A-94D1-338588D90E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8E65BE-55D6-44E9-963D-ED43B9F2E2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FD5AA3-E5AE-4C2D-A4BA-8809EAC8D645}" type="datetime4">
              <a:rPr lang="en-US" smtClean="0"/>
              <a:pPr/>
              <a:t>May 26, 2022</a:t>
            </a:fld>
            <a:endParaRPr lang="en-US"/>
          </a:p>
        </p:txBody>
      </p:sp>
      <p:sp>
        <p:nvSpPr>
          <p:cNvPr id="5" name="Footer Placeholder 4">
            <a:extLst>
              <a:ext uri="{FF2B5EF4-FFF2-40B4-BE49-F238E27FC236}">
                <a16:creationId xmlns:a16="http://schemas.microsoft.com/office/drawing/2014/main" xmlns="" id="{B26B3240-B8CA-4C08-9D5C-E6A4B3C9CB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HI-REL TECH (P) LTD , AN AS9100 REV D, ISO 14001:2015, ISO 9001 : 2015, ISO 13485:2016, ESD 20:20  CERTIFIED COMPANY</a:t>
            </a:r>
          </a:p>
        </p:txBody>
      </p:sp>
      <p:sp>
        <p:nvSpPr>
          <p:cNvPr id="6" name="Slide Number Placeholder 5">
            <a:extLst>
              <a:ext uri="{FF2B5EF4-FFF2-40B4-BE49-F238E27FC236}">
                <a16:creationId xmlns:a16="http://schemas.microsoft.com/office/drawing/2014/main" xmlns="" id="{54988404-86B3-45AD-925C-6BB7380587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ADEDD-C155-470D-BA84-9190476C90EE}" type="slidenum">
              <a:rPr lang="en-US" smtClean="0"/>
              <a:pPr/>
              <a:t>‹#›</a:t>
            </a:fld>
            <a:endParaRPr lang="en-US"/>
          </a:p>
        </p:txBody>
      </p:sp>
    </p:spTree>
    <p:extLst>
      <p:ext uri="{BB962C8B-B14F-4D97-AF65-F5344CB8AC3E}">
        <p14:creationId xmlns:p14="http://schemas.microsoft.com/office/powerpoint/2010/main" xmlns="" val="1934116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3" Type="http://schemas.openxmlformats.org/officeDocument/2006/relationships/image" Target="../media/image5.png"/><Relationship Id="rId7" Type="http://schemas.openxmlformats.org/officeDocument/2006/relationships/image" Target="../media/image7.png"/><Relationship Id="rId12" Type="http://schemas.microsoft.com/office/2007/relationships/hdphoto" Target="../media/hdphoto3.wdp"/><Relationship Id="rId2" Type="http://schemas.openxmlformats.org/officeDocument/2006/relationships/image" Target="../media/image2.png"/><Relationship Id="rId16" Type="http://schemas.microsoft.com/office/2007/relationships/hdphoto" Target="../media/hdphoto5.wdp"/><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11.png"/><Relationship Id="rId5" Type="http://schemas.openxmlformats.org/officeDocument/2006/relationships/image" Target="../media/image6.png"/><Relationship Id="rId15" Type="http://schemas.openxmlformats.org/officeDocument/2006/relationships/image" Target="../media/image13.png"/><Relationship Id="rId10" Type="http://schemas.openxmlformats.org/officeDocument/2006/relationships/image" Target="../media/image10.png"/><Relationship Id="rId4" Type="http://schemas.microsoft.com/office/2007/relationships/hdphoto" Target="../media/hdphoto1.wdp"/><Relationship Id="rId9" Type="http://schemas.openxmlformats.org/officeDocument/2006/relationships/image" Target="../media/image9.jpeg"/><Relationship Id="rId14" Type="http://schemas.microsoft.com/office/2007/relationships/hdphoto" Target="../media/hdphoto4.wdp"/></Relationships>
</file>

<file path=ppt/slides/_rels/slide7.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2.jpeg"/><Relationship Id="rId4" Type="http://schemas.openxmlformats.org/officeDocument/2006/relationships/image" Target="../media/image17.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package" Target="../embeddings/Microsoft_Office_Excel_Worksheet1.xlsx"/></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 Id="rId9"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7.wdp"/></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8.wdp"/></Relationships>
</file>

<file path=ppt/slides/_rels/slide14.xml.rels><?xml version="1.0" encoding="UTF-8" standalone="yes"?>
<Relationships xmlns="http://schemas.openxmlformats.org/package/2006/relationships"><Relationship Id="rId13" Type="http://schemas.openxmlformats.org/officeDocument/2006/relationships/image" Target="../media/image47.png"/><Relationship Id="rId18" Type="http://schemas.openxmlformats.org/officeDocument/2006/relationships/image" Target="../media/image52.png"/><Relationship Id="rId26" Type="http://schemas.openxmlformats.org/officeDocument/2006/relationships/image" Target="../media/image60.png"/><Relationship Id="rId39" Type="http://schemas.openxmlformats.org/officeDocument/2006/relationships/image" Target="../media/image73.png"/><Relationship Id="rId21" Type="http://schemas.openxmlformats.org/officeDocument/2006/relationships/image" Target="../media/image55.png"/><Relationship Id="rId34" Type="http://schemas.openxmlformats.org/officeDocument/2006/relationships/image" Target="../media/image68.png"/><Relationship Id="rId42" Type="http://schemas.openxmlformats.org/officeDocument/2006/relationships/image" Target="../media/image76.png"/><Relationship Id="rId47" Type="http://schemas.openxmlformats.org/officeDocument/2006/relationships/image" Target="../media/image81.png"/><Relationship Id="rId50" Type="http://schemas.openxmlformats.org/officeDocument/2006/relationships/image" Target="../media/image84.png"/><Relationship Id="rId55" Type="http://schemas.openxmlformats.org/officeDocument/2006/relationships/image" Target="../media/image89.png"/><Relationship Id="rId7" Type="http://schemas.openxmlformats.org/officeDocument/2006/relationships/image" Target="../media/image41.png"/><Relationship Id="rId12" Type="http://schemas.openxmlformats.org/officeDocument/2006/relationships/image" Target="../media/image46.png"/><Relationship Id="rId17" Type="http://schemas.openxmlformats.org/officeDocument/2006/relationships/image" Target="../media/image51.png"/><Relationship Id="rId25" Type="http://schemas.openxmlformats.org/officeDocument/2006/relationships/image" Target="../media/image59.png"/><Relationship Id="rId33" Type="http://schemas.openxmlformats.org/officeDocument/2006/relationships/image" Target="../media/image67.png"/><Relationship Id="rId38" Type="http://schemas.openxmlformats.org/officeDocument/2006/relationships/image" Target="../media/image72.png"/><Relationship Id="rId46" Type="http://schemas.openxmlformats.org/officeDocument/2006/relationships/image" Target="../media/image80.png"/><Relationship Id="rId2" Type="http://schemas.openxmlformats.org/officeDocument/2006/relationships/image" Target="../media/image2.png"/><Relationship Id="rId16" Type="http://schemas.openxmlformats.org/officeDocument/2006/relationships/image" Target="../media/image50.jpeg"/><Relationship Id="rId20" Type="http://schemas.openxmlformats.org/officeDocument/2006/relationships/image" Target="../media/image54.png"/><Relationship Id="rId29" Type="http://schemas.openxmlformats.org/officeDocument/2006/relationships/image" Target="../media/image63.png"/><Relationship Id="rId41" Type="http://schemas.openxmlformats.org/officeDocument/2006/relationships/image" Target="../media/image75.png"/><Relationship Id="rId54" Type="http://schemas.openxmlformats.org/officeDocument/2006/relationships/image" Target="../media/image88.png"/><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45.png"/><Relationship Id="rId24" Type="http://schemas.openxmlformats.org/officeDocument/2006/relationships/image" Target="../media/image58.png"/><Relationship Id="rId32" Type="http://schemas.openxmlformats.org/officeDocument/2006/relationships/image" Target="../media/image66.png"/><Relationship Id="rId37" Type="http://schemas.openxmlformats.org/officeDocument/2006/relationships/image" Target="../media/image71.png"/><Relationship Id="rId40" Type="http://schemas.openxmlformats.org/officeDocument/2006/relationships/image" Target="../media/image74.png"/><Relationship Id="rId45" Type="http://schemas.openxmlformats.org/officeDocument/2006/relationships/image" Target="../media/image79.png"/><Relationship Id="rId53" Type="http://schemas.openxmlformats.org/officeDocument/2006/relationships/image" Target="../media/image87.png"/><Relationship Id="rId5" Type="http://schemas.openxmlformats.org/officeDocument/2006/relationships/image" Target="../media/image39.png"/><Relationship Id="rId15" Type="http://schemas.openxmlformats.org/officeDocument/2006/relationships/image" Target="../media/image49.png"/><Relationship Id="rId23" Type="http://schemas.openxmlformats.org/officeDocument/2006/relationships/image" Target="../media/image57.png"/><Relationship Id="rId28" Type="http://schemas.openxmlformats.org/officeDocument/2006/relationships/image" Target="../media/image62.png"/><Relationship Id="rId36" Type="http://schemas.openxmlformats.org/officeDocument/2006/relationships/image" Target="../media/image70.png"/><Relationship Id="rId49" Type="http://schemas.openxmlformats.org/officeDocument/2006/relationships/image" Target="../media/image83.png"/><Relationship Id="rId57" Type="http://schemas.openxmlformats.org/officeDocument/2006/relationships/image" Target="../media/image91.png"/><Relationship Id="rId10" Type="http://schemas.openxmlformats.org/officeDocument/2006/relationships/image" Target="../media/image44.png"/><Relationship Id="rId19" Type="http://schemas.openxmlformats.org/officeDocument/2006/relationships/image" Target="../media/image53.png"/><Relationship Id="rId31" Type="http://schemas.openxmlformats.org/officeDocument/2006/relationships/image" Target="../media/image65.png"/><Relationship Id="rId44" Type="http://schemas.openxmlformats.org/officeDocument/2006/relationships/image" Target="../media/image78.png"/><Relationship Id="rId52" Type="http://schemas.openxmlformats.org/officeDocument/2006/relationships/image" Target="../media/image86.png"/><Relationship Id="rId4" Type="http://schemas.openxmlformats.org/officeDocument/2006/relationships/image" Target="../media/image38.png"/><Relationship Id="rId9" Type="http://schemas.openxmlformats.org/officeDocument/2006/relationships/image" Target="../media/image43.png"/><Relationship Id="rId14" Type="http://schemas.openxmlformats.org/officeDocument/2006/relationships/image" Target="../media/image48.png"/><Relationship Id="rId22" Type="http://schemas.openxmlformats.org/officeDocument/2006/relationships/image" Target="../media/image56.png"/><Relationship Id="rId27" Type="http://schemas.openxmlformats.org/officeDocument/2006/relationships/image" Target="../media/image61.png"/><Relationship Id="rId30" Type="http://schemas.openxmlformats.org/officeDocument/2006/relationships/image" Target="../media/image64.png"/><Relationship Id="rId35" Type="http://schemas.openxmlformats.org/officeDocument/2006/relationships/image" Target="../media/image69.png"/><Relationship Id="rId43" Type="http://schemas.openxmlformats.org/officeDocument/2006/relationships/image" Target="../media/image77.png"/><Relationship Id="rId48" Type="http://schemas.openxmlformats.org/officeDocument/2006/relationships/image" Target="../media/image82.png"/><Relationship Id="rId56" Type="http://schemas.openxmlformats.org/officeDocument/2006/relationships/image" Target="../media/image90.png"/><Relationship Id="rId8" Type="http://schemas.openxmlformats.org/officeDocument/2006/relationships/image" Target="../media/image42.png"/><Relationship Id="rId51" Type="http://schemas.openxmlformats.org/officeDocument/2006/relationships/image" Target="../media/image85.png"/><Relationship Id="rId3"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image" Target="../media/image92.png"/><Relationship Id="rId7" Type="http://schemas.openxmlformats.org/officeDocument/2006/relationships/image" Target="../media/image94.png"/><Relationship Id="rId2" Type="http://schemas.openxmlformats.org/officeDocument/2006/relationships/image" Target="../media/image2.png"/><Relationship Id="rId1" Type="http://schemas.openxmlformats.org/officeDocument/2006/relationships/slideLayout" Target="../slideLayouts/slideLayout1.xml"/><Relationship Id="rId6" Type="http://schemas.microsoft.com/office/2007/relationships/hdphoto" Target="../media/hdphoto10.wdp"/><Relationship Id="rId5" Type="http://schemas.openxmlformats.org/officeDocument/2006/relationships/image" Target="../media/image93.png"/><Relationship Id="rId4" Type="http://schemas.microsoft.com/office/2007/relationships/hdphoto" Target="../media/hdphoto9.wdp"/></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655BAC3E-AD5E-4293-AD35-6F5136DD95BB}"/>
              </a:ext>
            </a:extLst>
          </p:cNvPr>
          <p:cNvSpPr txBox="1"/>
          <p:nvPr/>
        </p:nvSpPr>
        <p:spPr>
          <a:xfrm>
            <a:off x="6096000" y="2851943"/>
            <a:ext cx="5361709" cy="584775"/>
          </a:xfrm>
          <a:prstGeom prst="rect">
            <a:avLst/>
          </a:prstGeom>
          <a:noFill/>
        </p:spPr>
        <p:txBody>
          <a:bodyPr wrap="square" rtlCol="0">
            <a:spAutoFit/>
          </a:bodyPr>
          <a:lstStyle/>
          <a:p>
            <a:r>
              <a:rPr lang="en-US" sz="3200" b="1" dirty="0">
                <a:solidFill>
                  <a:schemeClr val="accent1">
                    <a:lumMod val="50000"/>
                  </a:schemeClr>
                </a:solidFill>
                <a:latin typeface="Times New Roman" panose="02020603050405020304" pitchFamily="18" charset="0"/>
                <a:cs typeface="Times New Roman" panose="02020603050405020304" pitchFamily="18" charset="0"/>
              </a:rPr>
              <a:t>HI-REL TECH (P) LTD</a:t>
            </a:r>
          </a:p>
        </p:txBody>
      </p:sp>
      <p:sp>
        <p:nvSpPr>
          <p:cNvPr id="6" name="TextBox 5">
            <a:extLst>
              <a:ext uri="{FF2B5EF4-FFF2-40B4-BE49-F238E27FC236}">
                <a16:creationId xmlns:a16="http://schemas.microsoft.com/office/drawing/2014/main" xmlns="" id="{2650C84E-A2D0-47BE-B34F-86044973BE18}"/>
              </a:ext>
            </a:extLst>
          </p:cNvPr>
          <p:cNvSpPr txBox="1"/>
          <p:nvPr/>
        </p:nvSpPr>
        <p:spPr>
          <a:xfrm>
            <a:off x="6684676" y="3421633"/>
            <a:ext cx="4025070" cy="369332"/>
          </a:xfrm>
          <a:prstGeom prst="rect">
            <a:avLst/>
          </a:prstGeom>
          <a:noFill/>
        </p:spPr>
        <p:txBody>
          <a:bodyPr wrap="square" rtlCol="0">
            <a:spAutoFit/>
          </a:bodyPr>
          <a:lstStyle/>
          <a:p>
            <a:r>
              <a:rPr lang="en-US" b="1" dirty="0">
                <a:solidFill>
                  <a:schemeClr val="accent1">
                    <a:lumMod val="50000"/>
                  </a:schemeClr>
                </a:solidFill>
                <a:latin typeface="Ink Free" panose="03080402000500000000" pitchFamily="66" charset="0"/>
              </a:rPr>
              <a:t>Your Reliable </a:t>
            </a:r>
            <a:r>
              <a:rPr lang="en-US" sz="1600" b="1" dirty="0">
                <a:solidFill>
                  <a:schemeClr val="accent1">
                    <a:lumMod val="50000"/>
                  </a:schemeClr>
                </a:solidFill>
                <a:latin typeface="Ink Free" panose="03080402000500000000" pitchFamily="66" charset="0"/>
              </a:rPr>
              <a:t>Supplychain</a:t>
            </a:r>
            <a:r>
              <a:rPr lang="en-US" b="1" dirty="0">
                <a:solidFill>
                  <a:schemeClr val="accent1">
                    <a:lumMod val="50000"/>
                  </a:schemeClr>
                </a:solidFill>
                <a:latin typeface="Ink Free" panose="03080402000500000000" pitchFamily="66" charset="0"/>
              </a:rPr>
              <a:t> Partner...</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6245B01C-F865-464F-A5B6-2F2728E6334F}"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0" name="Straight Connector 9">
            <a:extLst>
              <a:ext uri="{FF2B5EF4-FFF2-40B4-BE49-F238E27FC236}">
                <a16:creationId xmlns:a16="http://schemas.microsoft.com/office/drawing/2014/main" xmlns="" id="{C8AE7E25-3E68-4EE1-A5FF-609C41F7FFF0}"/>
              </a:ext>
            </a:extLst>
          </p:cNvPr>
          <p:cNvCxnSpPr>
            <a:cxnSpLocks/>
          </p:cNvCxnSpPr>
          <p:nvPr/>
        </p:nvCxnSpPr>
        <p:spPr>
          <a:xfrm>
            <a:off x="5458703" y="3429000"/>
            <a:ext cx="5867400" cy="0"/>
          </a:xfrm>
          <a:prstGeom prst="line">
            <a:avLst/>
          </a:prstGeom>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xmlns="" id="{E4953EB3-E8F2-412E-BF86-B7ED7FB82529}"/>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5017" y="136524"/>
            <a:ext cx="5112308" cy="5892897"/>
          </a:xfrm>
          <a:prstGeom prst="rect">
            <a:avLst/>
          </a:prstGeom>
        </p:spPr>
      </p:pic>
      <p:sp>
        <p:nvSpPr>
          <p:cNvPr id="14" name="Footer Placeholder 9">
            <a:extLst>
              <a:ext uri="{FF2B5EF4-FFF2-40B4-BE49-F238E27FC236}">
                <a16:creationId xmlns:a16="http://schemas.microsoft.com/office/drawing/2014/main" xmlns="" id="{5348D323-5D02-4AF7-B717-D3A9D1693EE7}"/>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Tree>
    <p:extLst>
      <p:ext uri="{BB962C8B-B14F-4D97-AF65-F5344CB8AC3E}">
        <p14:creationId xmlns:p14="http://schemas.microsoft.com/office/powerpoint/2010/main" xmlns="" val="1964912333"/>
      </p:ext>
    </p:extLst>
  </p:cSld>
  <p:clrMapOvr>
    <a:masterClrMapping/>
  </p:clrMapOvr>
  <p:transition spd="slow" advTm="6328"/>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8470F86C-FAE0-4D0C-8FA0-EAFB8BFECA0F}"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2</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5313166" y="505788"/>
            <a:ext cx="2034365"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ABOUT US</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8">
            <a:extLst>
              <a:ext uri="{FF2B5EF4-FFF2-40B4-BE49-F238E27FC236}">
                <a16:creationId xmlns:a16="http://schemas.microsoft.com/office/drawing/2014/main" xmlns="" id="{20C77EDA-C9B1-4B5B-8512-DACE416AF7D3}"/>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40489" t="18000" r="30486" b="1004"/>
          <a:stretch/>
        </p:blipFill>
        <p:spPr bwMode="auto">
          <a:xfrm>
            <a:off x="387986" y="1112200"/>
            <a:ext cx="3193414" cy="477908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3" name="Rectangle 12">
            <a:extLst>
              <a:ext uri="{FF2B5EF4-FFF2-40B4-BE49-F238E27FC236}">
                <a16:creationId xmlns:a16="http://schemas.microsoft.com/office/drawing/2014/main" xmlns="" id="{5877F4B5-608A-4E37-A690-C6367EB24ED5}"/>
              </a:ext>
            </a:extLst>
          </p:cNvPr>
          <p:cNvSpPr/>
          <p:nvPr/>
        </p:nvSpPr>
        <p:spPr>
          <a:xfrm>
            <a:off x="4246305" y="1018176"/>
            <a:ext cx="6904215" cy="2027478"/>
          </a:xfrm>
          <a:prstGeom prst="rect">
            <a:avLst/>
          </a:prstGeom>
          <a:noFill/>
          <a:ln>
            <a:noFill/>
          </a:ln>
          <a:effectLst/>
        </p:spPr>
        <p:txBody>
          <a:bodyPr wrap="square">
            <a:spAutoFit/>
          </a:bodyPr>
          <a:lstStyle/>
          <a:p>
            <a:pPr algn="just">
              <a:lnSpc>
                <a:spcPct val="107000"/>
              </a:lnSpc>
              <a:spcAft>
                <a:spcPts val="800"/>
              </a:spcAft>
            </a:pPr>
            <a:r>
              <a:rPr lang="en-US" sz="1600" dirty="0">
                <a:latin typeface="+mj-lt"/>
                <a:ea typeface="Calibri" panose="020F0502020204030204" pitchFamily="34" charset="0"/>
                <a:cs typeface="Times New Roman" panose="02020603050405020304" pitchFamily="18" charset="0"/>
              </a:rPr>
              <a:t>Hi-Rel Tech is a supplychain solutions provider that delivers comprehensive design, manufacturing, supplychain and product management services for a wide array of industries. </a:t>
            </a:r>
          </a:p>
          <a:p>
            <a:pPr algn="just">
              <a:lnSpc>
                <a:spcPct val="107000"/>
              </a:lnSpc>
              <a:spcAft>
                <a:spcPts val="800"/>
              </a:spcAft>
            </a:pPr>
            <a:r>
              <a:rPr lang="en-US" sz="1600" dirty="0">
                <a:latin typeface="+mj-lt"/>
                <a:ea typeface="Calibri" panose="020F0502020204030204" pitchFamily="34" charset="0"/>
                <a:cs typeface="Times New Roman" panose="02020603050405020304" pitchFamily="18" charset="0"/>
              </a:rPr>
              <a:t>Hi-Rel Tech Private Limited was established in 1998, Our manufacturing team led by senior managers is having more than 25+ years of experience. Our strategic alliances with technology and supply chain partners across the globe enable us to provide our clients, the best cost-effective and tailored solutions.</a:t>
            </a:r>
          </a:p>
        </p:txBody>
      </p:sp>
      <p:sp>
        <p:nvSpPr>
          <p:cNvPr id="14" name="Rectangle 13">
            <a:extLst>
              <a:ext uri="{FF2B5EF4-FFF2-40B4-BE49-F238E27FC236}">
                <a16:creationId xmlns:a16="http://schemas.microsoft.com/office/drawing/2014/main" xmlns="" id="{7398664D-9730-4908-A995-4EFCD41B464D}"/>
              </a:ext>
            </a:extLst>
          </p:cNvPr>
          <p:cNvSpPr/>
          <p:nvPr/>
        </p:nvSpPr>
        <p:spPr>
          <a:xfrm>
            <a:off x="4246304" y="3015384"/>
            <a:ext cx="7027679" cy="1661417"/>
          </a:xfrm>
          <a:prstGeom prst="rect">
            <a:avLst/>
          </a:prstGeom>
        </p:spPr>
        <p:txBody>
          <a:bodyPr wrap="square">
            <a:spAutoFit/>
          </a:bodyPr>
          <a:lstStyle/>
          <a:p>
            <a:pPr algn="just">
              <a:lnSpc>
                <a:spcPct val="107000"/>
              </a:lnSpc>
              <a:spcAft>
                <a:spcPts val="800"/>
              </a:spcAft>
            </a:pPr>
            <a:r>
              <a:rPr lang="en-US" sz="1600" dirty="0">
                <a:latin typeface="+mj-lt"/>
                <a:ea typeface="Calibri" panose="020F0502020204030204" pitchFamily="34" charset="0"/>
                <a:cs typeface="Times New Roman" panose="02020603050405020304" pitchFamily="18" charset="0"/>
              </a:rPr>
              <a:t>We have a class 10000 grade Electronics manufacturing facility including, 3 Fully Automated SMT lines with Wave soldering and manual through hole lines. In order to cater special requirement of our customer, we established a manufacturing facility which uses SPM (special purpose machinery) for our export requirements. Our facility is equipped to provide a fully automated reports and documentations of MIL/Aerospace ,Medical and Automotive standards.</a:t>
            </a:r>
            <a:endParaRPr lang="en-US" sz="1200" dirty="0">
              <a:effectLst/>
              <a:latin typeface="+mj-lt"/>
              <a:ea typeface="Calibri" panose="020F0502020204030204" pitchFamily="34" charset="0"/>
              <a:cs typeface="Times New Roman" panose="02020603050405020304" pitchFamily="18" charset="0"/>
            </a:endParaRPr>
          </a:p>
        </p:txBody>
      </p:sp>
      <p:sp>
        <p:nvSpPr>
          <p:cNvPr id="15" name="Rectangle 14">
            <a:extLst>
              <a:ext uri="{FF2B5EF4-FFF2-40B4-BE49-F238E27FC236}">
                <a16:creationId xmlns:a16="http://schemas.microsoft.com/office/drawing/2014/main" xmlns="" id="{6E2D294C-E4A4-44DC-86A9-A9EF2DDE534A}"/>
              </a:ext>
            </a:extLst>
          </p:cNvPr>
          <p:cNvSpPr/>
          <p:nvPr/>
        </p:nvSpPr>
        <p:spPr>
          <a:xfrm>
            <a:off x="4246304" y="4675999"/>
            <a:ext cx="7027679" cy="1146211"/>
          </a:xfrm>
          <a:prstGeom prst="rect">
            <a:avLst/>
          </a:prstGeom>
        </p:spPr>
        <p:txBody>
          <a:bodyPr wrap="square">
            <a:spAutoFit/>
          </a:bodyPr>
          <a:lstStyle/>
          <a:p>
            <a:pPr algn="just">
              <a:lnSpc>
                <a:spcPct val="107000"/>
              </a:lnSpc>
              <a:spcAft>
                <a:spcPts val="800"/>
              </a:spcAft>
            </a:pPr>
            <a:r>
              <a:rPr lang="en-US" sz="1600" dirty="0">
                <a:latin typeface="+mj-lt"/>
                <a:ea typeface="Calibri" panose="020F0502020204030204" pitchFamily="34" charset="0"/>
                <a:cs typeface="Times New Roman" panose="02020603050405020304" pitchFamily="18" charset="0"/>
              </a:rPr>
              <a:t>We have a strong satisfied customer base which has been the result of our reputation and professionalism in dealing with our customers as well as with our Principals abroad. We are an approved supplier for all the major MIL/Aero PSUs, DRDOs, OEMs and Subcontractors in INDIA. </a:t>
            </a:r>
            <a:endParaRPr lang="en-US" sz="1200" dirty="0">
              <a:effectLst/>
              <a:latin typeface="+mj-lt"/>
              <a:ea typeface="Calibri" panose="020F0502020204030204" pitchFamily="34" charset="0"/>
              <a:cs typeface="Times New Roman" panose="02020603050405020304" pitchFamily="18" charset="0"/>
            </a:endParaRPr>
          </a:p>
        </p:txBody>
      </p:sp>
      <p:sp>
        <p:nvSpPr>
          <p:cNvPr id="16" name="Footer Placeholder 9">
            <a:extLst>
              <a:ext uri="{FF2B5EF4-FFF2-40B4-BE49-F238E27FC236}">
                <a16:creationId xmlns:a16="http://schemas.microsoft.com/office/drawing/2014/main" xmlns="" id="{9716FD90-2CA3-4E73-8FFF-55E4AEB65D55}"/>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Tree>
    <p:extLst>
      <p:ext uri="{BB962C8B-B14F-4D97-AF65-F5344CB8AC3E}">
        <p14:creationId xmlns:p14="http://schemas.microsoft.com/office/powerpoint/2010/main" xmlns="" val="3753043184"/>
      </p:ext>
    </p:extLst>
  </p:cSld>
  <p:clrMapOvr>
    <a:masterClrMapping/>
  </p:clrMapOvr>
  <p:transition spd="slow" advTm="4829"/>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C5E3B7D2-A895-4662-9C29-FAA96D53C327}"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3</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4003636" y="505634"/>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MARKET’S WE SERVE</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xmlns="" id="{3A2CABBB-0E44-428D-8D17-3BF6CD27C4A2}"/>
              </a:ext>
            </a:extLst>
          </p:cNvPr>
          <p:cNvSpPr txBox="1"/>
          <p:nvPr/>
        </p:nvSpPr>
        <p:spPr>
          <a:xfrm>
            <a:off x="1116033" y="4540236"/>
            <a:ext cx="1068011"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SPACE</a:t>
            </a:r>
          </a:p>
        </p:txBody>
      </p:sp>
      <p:sp>
        <p:nvSpPr>
          <p:cNvPr id="17" name="TextBox 16">
            <a:extLst>
              <a:ext uri="{FF2B5EF4-FFF2-40B4-BE49-F238E27FC236}">
                <a16:creationId xmlns:a16="http://schemas.microsoft.com/office/drawing/2014/main" xmlns="" id="{AAEF0D88-A56F-4B48-BB81-A56297C01EB0}"/>
              </a:ext>
            </a:extLst>
          </p:cNvPr>
          <p:cNvSpPr txBox="1"/>
          <p:nvPr/>
        </p:nvSpPr>
        <p:spPr>
          <a:xfrm>
            <a:off x="2730012" y="4540236"/>
            <a:ext cx="1861373"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AEROSPACE</a:t>
            </a:r>
          </a:p>
        </p:txBody>
      </p:sp>
      <p:sp>
        <p:nvSpPr>
          <p:cNvPr id="18" name="TextBox 17">
            <a:extLst>
              <a:ext uri="{FF2B5EF4-FFF2-40B4-BE49-F238E27FC236}">
                <a16:creationId xmlns:a16="http://schemas.microsoft.com/office/drawing/2014/main" xmlns="" id="{4D6F4708-4226-4961-A8DF-3EF1B5BC0BFA}"/>
              </a:ext>
            </a:extLst>
          </p:cNvPr>
          <p:cNvSpPr txBox="1"/>
          <p:nvPr/>
        </p:nvSpPr>
        <p:spPr>
          <a:xfrm>
            <a:off x="4911412" y="4537752"/>
            <a:ext cx="1459047"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DEFENCE</a:t>
            </a:r>
          </a:p>
        </p:txBody>
      </p:sp>
      <p:sp>
        <p:nvSpPr>
          <p:cNvPr id="20" name="TextBox 19">
            <a:extLst>
              <a:ext uri="{FF2B5EF4-FFF2-40B4-BE49-F238E27FC236}">
                <a16:creationId xmlns:a16="http://schemas.microsoft.com/office/drawing/2014/main" xmlns="" id="{0DE180E7-4946-4CE2-9274-371B55EDDB8A}"/>
              </a:ext>
            </a:extLst>
          </p:cNvPr>
          <p:cNvSpPr txBox="1"/>
          <p:nvPr/>
        </p:nvSpPr>
        <p:spPr>
          <a:xfrm>
            <a:off x="6917271" y="4537752"/>
            <a:ext cx="1459158"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RAILWAY</a:t>
            </a:r>
          </a:p>
        </p:txBody>
      </p:sp>
      <p:sp>
        <p:nvSpPr>
          <p:cNvPr id="22" name="Rectangle 21">
            <a:extLst>
              <a:ext uri="{FF2B5EF4-FFF2-40B4-BE49-F238E27FC236}">
                <a16:creationId xmlns:a16="http://schemas.microsoft.com/office/drawing/2014/main" xmlns="" id="{9B040047-4CF0-45CA-94A6-E9E7E163E06E}"/>
              </a:ext>
            </a:extLst>
          </p:cNvPr>
          <p:cNvSpPr/>
          <p:nvPr/>
        </p:nvSpPr>
        <p:spPr>
          <a:xfrm>
            <a:off x="838200" y="1258065"/>
            <a:ext cx="10515601" cy="584775"/>
          </a:xfrm>
          <a:prstGeom prst="rect">
            <a:avLst/>
          </a:prstGeom>
        </p:spPr>
        <p:txBody>
          <a:bodyPr wrap="square">
            <a:spAutoFit/>
          </a:bodyPr>
          <a:lstStyle/>
          <a:p>
            <a:pPr algn="ctr"/>
            <a:r>
              <a:rPr lang="en-US" sz="1600" dirty="0">
                <a:solidFill>
                  <a:schemeClr val="accent1">
                    <a:lumMod val="50000"/>
                  </a:schemeClr>
                </a:solidFill>
                <a:latin typeface="+mj-lt"/>
                <a:cs typeface="Times New Roman" panose="02020603050405020304" pitchFamily="18" charset="0"/>
              </a:rPr>
              <a:t>Hi-Rel Tech’s supplychain solutions increases the profitability to its customers. Technology focused engineering solutions ensures the quality and reliability.</a:t>
            </a:r>
            <a:endParaRPr lang="en-US" sz="1600" i="0" dirty="0">
              <a:solidFill>
                <a:schemeClr val="accent1">
                  <a:lumMod val="50000"/>
                </a:schemeClr>
              </a:solidFill>
              <a:latin typeface="+mj-lt"/>
              <a:cs typeface="Times New Roman" panose="02020603050405020304" pitchFamily="18" charset="0"/>
            </a:endParaRPr>
          </a:p>
        </p:txBody>
      </p:sp>
      <p:sp>
        <p:nvSpPr>
          <p:cNvPr id="24" name="TextBox 23">
            <a:extLst>
              <a:ext uri="{FF2B5EF4-FFF2-40B4-BE49-F238E27FC236}">
                <a16:creationId xmlns:a16="http://schemas.microsoft.com/office/drawing/2014/main" xmlns="" id="{506C151E-22DF-4003-AA57-062CBD45A545}"/>
              </a:ext>
            </a:extLst>
          </p:cNvPr>
          <p:cNvSpPr txBox="1"/>
          <p:nvPr/>
        </p:nvSpPr>
        <p:spPr>
          <a:xfrm>
            <a:off x="10157886" y="4537752"/>
            <a:ext cx="1687482"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INDUSTRIAL</a:t>
            </a:r>
          </a:p>
        </p:txBody>
      </p:sp>
      <p:sp>
        <p:nvSpPr>
          <p:cNvPr id="26" name="TextBox 25">
            <a:extLst>
              <a:ext uri="{FF2B5EF4-FFF2-40B4-BE49-F238E27FC236}">
                <a16:creationId xmlns:a16="http://schemas.microsoft.com/office/drawing/2014/main" xmlns="" id="{B0DFA908-828C-43A0-97C7-648928398669}"/>
              </a:ext>
            </a:extLst>
          </p:cNvPr>
          <p:cNvSpPr txBox="1"/>
          <p:nvPr/>
        </p:nvSpPr>
        <p:spPr>
          <a:xfrm>
            <a:off x="8686549" y="4543514"/>
            <a:ext cx="1455522" cy="307777"/>
          </a:xfrm>
          <a:prstGeom prst="rect">
            <a:avLst/>
          </a:prstGeom>
          <a:noFill/>
        </p:spPr>
        <p:txBody>
          <a:bodyPr wrap="square" rtlCol="0">
            <a:spAutoFit/>
          </a:bodyPr>
          <a:lstStyle/>
          <a:p>
            <a:r>
              <a:rPr lang="en-US" sz="1400" dirty="0">
                <a:solidFill>
                  <a:schemeClr val="accent1">
                    <a:lumMod val="50000"/>
                  </a:schemeClr>
                </a:solidFill>
                <a:latin typeface="Times New Roman" panose="02020603050405020304" pitchFamily="18" charset="0"/>
                <a:cs typeface="Times New Roman" panose="02020603050405020304" pitchFamily="18" charset="0"/>
              </a:rPr>
              <a:t>MEDICAL</a:t>
            </a:r>
          </a:p>
        </p:txBody>
      </p:sp>
      <p:pic>
        <p:nvPicPr>
          <p:cNvPr id="6" name="Picture 5">
            <a:extLst>
              <a:ext uri="{FF2B5EF4-FFF2-40B4-BE49-F238E27FC236}">
                <a16:creationId xmlns:a16="http://schemas.microsoft.com/office/drawing/2014/main" xmlns="" id="{5B5C6D7D-25C0-4416-87E9-2AFADBEA4774}"/>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9242" b="20182"/>
          <a:stretch/>
        </p:blipFill>
        <p:spPr>
          <a:xfrm>
            <a:off x="458546" y="2242546"/>
            <a:ext cx="11544921" cy="1908851"/>
          </a:xfrm>
          <a:prstGeom prst="rect">
            <a:avLst/>
          </a:prstGeom>
        </p:spPr>
      </p:pic>
    </p:spTree>
    <p:extLst>
      <p:ext uri="{BB962C8B-B14F-4D97-AF65-F5344CB8AC3E}">
        <p14:creationId xmlns:p14="http://schemas.microsoft.com/office/powerpoint/2010/main" xmlns="" val="357415895"/>
      </p:ext>
    </p:extLst>
  </p:cSld>
  <p:clrMapOvr>
    <a:masterClrMapping/>
  </p:clrMapOvr>
  <p:transition spd="slow" advTm="4562"/>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299640"/>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D2C714F8-4F36-4832-AAF8-EF9AEF207F55}"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4</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4976093" y="507082"/>
            <a:ext cx="3634507"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POLICIES</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xmlns="" id="{7F98B8B9-9D73-4616-8432-8157A0E1985F}"/>
              </a:ext>
            </a:extLst>
          </p:cNvPr>
          <p:cNvSpPr/>
          <p:nvPr/>
        </p:nvSpPr>
        <p:spPr>
          <a:xfrm>
            <a:off x="720436" y="1548215"/>
            <a:ext cx="3228964" cy="4080861"/>
          </a:xfrm>
          <a:prstGeom prst="rect">
            <a:avLst/>
          </a:prstGeom>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en-IN" u="sng" dirty="0">
                <a:solidFill>
                  <a:schemeClr val="tx1"/>
                </a:solidFill>
                <a:latin typeface="Times New Roman" panose="02020603050405020304" pitchFamily="18" charset="0"/>
                <a:cs typeface="Times New Roman" panose="02020603050405020304" pitchFamily="18" charset="0"/>
              </a:rPr>
              <a:t>VISION</a:t>
            </a:r>
            <a:endParaRPr lang="en-US" u="sng" dirty="0">
              <a:solidFill>
                <a:schemeClr val="tx1"/>
              </a:solidFill>
              <a:latin typeface="Times New Roman" panose="02020603050405020304" pitchFamily="18" charset="0"/>
              <a:cs typeface="Times New Roman" panose="02020603050405020304" pitchFamily="18" charset="0"/>
            </a:endParaRPr>
          </a:p>
          <a:p>
            <a:pPr algn="ctr">
              <a:lnSpc>
                <a:spcPct val="150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To be the symbol of reliable and robust services in the industry</a:t>
            </a:r>
          </a:p>
          <a:p>
            <a:pPr algn="ctr">
              <a:lnSpc>
                <a:spcPct val="150000"/>
              </a:lnSpc>
            </a:pPr>
            <a:endParaRPr lang="en-US" sz="1050" dirty="0">
              <a:solidFill>
                <a:schemeClr val="tx1"/>
              </a:solidFill>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50000"/>
              </a:lnSpc>
            </a:pPr>
            <a:r>
              <a:rPr lang="en-IN" u="sng" dirty="0">
                <a:solidFill>
                  <a:schemeClr val="tx1"/>
                </a:solidFill>
                <a:latin typeface="Times New Roman" panose="02020603050405020304" pitchFamily="18" charset="0"/>
                <a:cs typeface="Times New Roman" panose="02020603050405020304" pitchFamily="18" charset="0"/>
              </a:rPr>
              <a:t>MISSION</a:t>
            </a:r>
            <a:endParaRPr lang="en-US" u="sng" dirty="0">
              <a:solidFill>
                <a:schemeClr val="tx1"/>
              </a:solidFill>
              <a:latin typeface="Times New Roman" panose="02020603050405020304" pitchFamily="18" charset="0"/>
              <a:cs typeface="Times New Roman" panose="02020603050405020304" pitchFamily="18" charset="0"/>
            </a:endParaRPr>
          </a:p>
          <a:p>
            <a:pPr algn="ctr">
              <a:lnSpc>
                <a:spcPct val="150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To provide our clients with cost effective and tailored </a:t>
            </a:r>
          </a:p>
          <a:p>
            <a:pPr algn="ctr">
              <a:lnSpc>
                <a:spcPct val="150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solutions using our </a:t>
            </a:r>
          </a:p>
          <a:p>
            <a:pPr algn="ctr">
              <a:lnSpc>
                <a:spcPct val="150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Technology, expertise </a:t>
            </a:r>
          </a:p>
          <a:p>
            <a:pPr algn="ctr">
              <a:lnSpc>
                <a:spcPct val="150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and global </a:t>
            </a:r>
          </a:p>
          <a:p>
            <a:pPr algn="ctr">
              <a:lnSpc>
                <a:spcPct val="150000"/>
              </a:lnSpc>
            </a:pPr>
            <a:r>
              <a:rPr lang="en-IN" sz="1600" i="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supplychain</a:t>
            </a: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partners</a:t>
            </a:r>
            <a:endParaRPr lang="en-US" sz="1050" dirty="0">
              <a:solidFill>
                <a:schemeClr val="tx1"/>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xmlns="" id="{DEDD5EFB-5BC5-44E3-82D9-EE1A82746B59}"/>
              </a:ext>
            </a:extLst>
          </p:cNvPr>
          <p:cNvSpPr/>
          <p:nvPr/>
        </p:nvSpPr>
        <p:spPr>
          <a:xfrm>
            <a:off x="4448777" y="1547317"/>
            <a:ext cx="6905024" cy="4059958"/>
          </a:xfrm>
          <a:prstGeom prst="rect">
            <a:avLst/>
          </a:prstGeom>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en-IN" u="sng" dirty="0">
                <a:solidFill>
                  <a:schemeClr val="tx1"/>
                </a:solidFill>
                <a:latin typeface="Times New Roman" panose="02020603050405020304" pitchFamily="18" charset="0"/>
                <a:cs typeface="Times New Roman" panose="02020603050405020304" pitchFamily="18" charset="0"/>
              </a:rPr>
              <a:t>QUALITY POLICY</a:t>
            </a:r>
          </a:p>
          <a:p>
            <a:pPr algn="ctr">
              <a:lnSpc>
                <a:spcPct val="150000"/>
              </a:lnSpc>
            </a:pPr>
            <a:endParaRPr lang="en-US" sz="500" u="sng" dirty="0">
              <a:solidFill>
                <a:schemeClr val="tx1"/>
              </a:solidFill>
              <a:latin typeface="Times New Roman" panose="02020603050405020304" pitchFamily="18" charset="0"/>
              <a:cs typeface="Times New Roman" panose="02020603050405020304" pitchFamily="18" charset="0"/>
            </a:endParaRPr>
          </a:p>
          <a:p>
            <a:pPr algn="just">
              <a:lnSpc>
                <a:spcPct val="107000"/>
              </a:lnSpc>
            </a:pPr>
            <a:endParaRPr lang="en-IN" sz="2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Hi-Rel Tech </a:t>
            </a:r>
            <a:r>
              <a:rPr lang="en-IN" sz="1600" i="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Pvt.</a:t>
            </a: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Ltd. will constantly strive to meet or exceed customer expectations of consistent delivery of quality products and services, through active review and improvement of every process, and performance rendered by each and every employee. </a:t>
            </a:r>
          </a:p>
          <a:p>
            <a:pPr algn="just">
              <a:lnSpc>
                <a:spcPct val="107000"/>
              </a:lnSpc>
            </a:pPr>
            <a:endParaRPr lang="en-IN" sz="105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Hi-Rel Tech </a:t>
            </a:r>
            <a:r>
              <a:rPr lang="en-IN" sz="1600" i="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Pvt.</a:t>
            </a: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Ltd. recognizes quality as an important element that provides the company with the key roadmap required to be successful in the industry. </a:t>
            </a:r>
          </a:p>
          <a:p>
            <a:pPr algn="just">
              <a:lnSpc>
                <a:spcPct val="107000"/>
              </a:lnSpc>
            </a:pPr>
            <a:endParaRPr lang="en-IN" sz="105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Hi-Rel Tech </a:t>
            </a:r>
            <a:r>
              <a:rPr lang="en-IN" sz="1600" i="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Pvt.</a:t>
            </a: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Ltd. will comply with all the statutory and regulatory requirements as applicable to its business. </a:t>
            </a:r>
          </a:p>
          <a:p>
            <a:pPr algn="just">
              <a:lnSpc>
                <a:spcPct val="107000"/>
              </a:lnSpc>
            </a:pPr>
            <a:endParaRPr lang="en-IN" sz="105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pP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Hi-Rel Tech </a:t>
            </a:r>
            <a:r>
              <a:rPr lang="en-IN" sz="1600" i="1"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Pvt.</a:t>
            </a:r>
            <a:r>
              <a:rPr lang="en-IN" sz="16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Ltd. considers continuous improvement a part of its company culture and will strive to delight the customers with value added services and continual improvement of all of its activities.</a:t>
            </a:r>
            <a:endParaRPr lang="en-US" sz="1000" dirty="0">
              <a:solidFill>
                <a:schemeClr val="tx1"/>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92211152"/>
      </p:ext>
    </p:extLst>
  </p:cSld>
  <p:clrMapOvr>
    <a:masterClrMapping/>
  </p:clrMapOvr>
  <p:transition spd="slow" advTm="4344"/>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495F0602-B8DB-498D-9B4A-EDDA9EAC9544}"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5</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4394197" y="507081"/>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KEY STRENGTH</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xmlns="" id="{233EBB38-5142-40B7-981E-A7C8240DD455}"/>
              </a:ext>
            </a:extLst>
          </p:cNvPr>
          <p:cNvSpPr/>
          <p:nvPr/>
        </p:nvSpPr>
        <p:spPr>
          <a:xfrm>
            <a:off x="838200" y="1025236"/>
            <a:ext cx="10688782" cy="584775"/>
          </a:xfrm>
          <a:prstGeom prst="rect">
            <a:avLst/>
          </a:prstGeom>
        </p:spPr>
        <p:txBody>
          <a:bodyPr wrap="square">
            <a:spAutoFit/>
          </a:bodyPr>
          <a:lstStyle/>
          <a:p>
            <a:r>
              <a:rPr lang="en-US" sz="1600" dirty="0">
                <a:solidFill>
                  <a:schemeClr val="tx2">
                    <a:lumMod val="50000"/>
                  </a:schemeClr>
                </a:solidFill>
                <a:latin typeface="+mj-lt"/>
                <a:cs typeface="Times New Roman" panose="02020603050405020304" pitchFamily="18" charset="0"/>
              </a:rPr>
              <a:t>Our facilities are equipped with surface mount technology (SMT) lines and plated through holes (PTH) lines, as well as we are expert in new product introduction (NPI) and prototyping. We offers various soldering techniques such as:</a:t>
            </a:r>
          </a:p>
        </p:txBody>
      </p:sp>
      <p:graphicFrame>
        <p:nvGraphicFramePr>
          <p:cNvPr id="2" name="Diagram 1">
            <a:extLst>
              <a:ext uri="{FF2B5EF4-FFF2-40B4-BE49-F238E27FC236}">
                <a16:creationId xmlns:a16="http://schemas.microsoft.com/office/drawing/2014/main" xmlns="" id="{CA37F662-FA1B-41F3-B549-3EDA089F66B6}"/>
              </a:ext>
            </a:extLst>
          </p:cNvPr>
          <p:cNvGraphicFramePr/>
          <p:nvPr>
            <p:extLst>
              <p:ext uri="{D42A27DB-BD31-4B8C-83A1-F6EECF244321}">
                <p14:modId xmlns:p14="http://schemas.microsoft.com/office/powerpoint/2010/main" xmlns="" val="3125458288"/>
              </p:ext>
            </p:extLst>
          </p:nvPr>
        </p:nvGraphicFramePr>
        <p:xfrm>
          <a:off x="1149661" y="1607127"/>
          <a:ext cx="9906265" cy="43495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073042785"/>
      </p:ext>
    </p:extLst>
  </p:cSld>
  <p:clrMapOvr>
    <a:masterClrMapping/>
  </p:clrMapOvr>
  <p:transition spd="slow" advTm="4406"/>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6</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4554570" y="512772"/>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FACILITY</a:t>
            </a:r>
          </a:p>
        </p:txBody>
      </p:sp>
      <p:sp>
        <p:nvSpPr>
          <p:cNvPr id="63" name="TextBox 62">
            <a:extLst>
              <a:ext uri="{FF2B5EF4-FFF2-40B4-BE49-F238E27FC236}">
                <a16:creationId xmlns:a16="http://schemas.microsoft.com/office/drawing/2014/main" xmlns="" id="{AA6CB6D6-08B4-4B6B-8633-7E67741FA254}"/>
              </a:ext>
            </a:extLst>
          </p:cNvPr>
          <p:cNvSpPr txBox="1"/>
          <p:nvPr/>
        </p:nvSpPr>
        <p:spPr>
          <a:xfrm>
            <a:off x="392717" y="946066"/>
            <a:ext cx="11665276" cy="584775"/>
          </a:xfrm>
          <a:prstGeom prst="rect">
            <a:avLst/>
          </a:prstGeom>
          <a:noFill/>
        </p:spPr>
        <p:txBody>
          <a:bodyPr wrap="square" rtlCol="0">
            <a:spAutoFit/>
          </a:bodyPr>
          <a:lstStyle/>
          <a:p>
            <a:pPr algn="ctr"/>
            <a:r>
              <a:rPr lang="en-US" sz="1600" dirty="0">
                <a:latin typeface="+mj-lt"/>
                <a:cs typeface="Times New Roman" panose="02020603050405020304" pitchFamily="18" charset="0"/>
              </a:rPr>
              <a:t>Hi-Rel Tech has State of the art clean room facility including 12000 </a:t>
            </a:r>
            <a:r>
              <a:rPr lang="en-US" sz="1600" dirty="0" err="1">
                <a:latin typeface="+mj-lt"/>
                <a:cs typeface="Times New Roman" panose="02020603050405020304" pitchFamily="18" charset="0"/>
              </a:rPr>
              <a:t>Sqft</a:t>
            </a:r>
            <a:r>
              <a:rPr lang="en-US" sz="1600" dirty="0">
                <a:latin typeface="+mj-lt"/>
                <a:cs typeface="Times New Roman" panose="02020603050405020304" pitchFamily="18" charset="0"/>
              </a:rPr>
              <a:t> production are</a:t>
            </a:r>
          </a:p>
          <a:p>
            <a:pPr algn="ctr"/>
            <a:r>
              <a:rPr lang="en-US" sz="1600" dirty="0">
                <a:latin typeface="+mj-lt"/>
                <a:cs typeface="Times New Roman" panose="02020603050405020304" pitchFamily="18" charset="0"/>
              </a:rPr>
              <a:t>Production Area - 10K Sq Feet / Box building &amp; Testing  - 2K Sq Feet / Clean room - Meets Class 10K</a:t>
            </a:r>
          </a:p>
        </p:txBody>
      </p:sp>
      <p:pic>
        <p:nvPicPr>
          <p:cNvPr id="64" name="Picture 63">
            <a:extLst>
              <a:ext uri="{FF2B5EF4-FFF2-40B4-BE49-F238E27FC236}">
                <a16:creationId xmlns:a16="http://schemas.microsoft.com/office/drawing/2014/main" xmlns="" id="{9F7B36ED-B5EC-49A0-B1A8-8EB3EB5CB60B}"/>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rightnessContrast bright="20000"/>
                    </a14:imgEffect>
                  </a14:imgLayer>
                </a14:imgProps>
              </a:ext>
              <a:ext uri="{28A0092B-C50C-407E-A947-70E740481C1C}">
                <a14:useLocalDpi xmlns:a14="http://schemas.microsoft.com/office/drawing/2010/main" xmlns=""/>
              </a:ext>
            </a:extLst>
          </a:blip>
          <a:stretch>
            <a:fillRect/>
          </a:stretch>
        </p:blipFill>
        <p:spPr>
          <a:xfrm>
            <a:off x="3221922" y="1555693"/>
            <a:ext cx="1667708" cy="2089768"/>
          </a:xfrm>
          <a:prstGeom prst="rect">
            <a:avLst/>
          </a:prstGeom>
          <a:ln>
            <a:noFill/>
          </a:ln>
          <a:effectLst>
            <a:softEdge rad="112500"/>
          </a:effectLst>
        </p:spPr>
      </p:pic>
      <p:pic>
        <p:nvPicPr>
          <p:cNvPr id="65" name="Picture 64">
            <a:extLst>
              <a:ext uri="{FF2B5EF4-FFF2-40B4-BE49-F238E27FC236}">
                <a16:creationId xmlns:a16="http://schemas.microsoft.com/office/drawing/2014/main" xmlns="" id="{6BB912DE-5C5B-4833-84B7-D91785C174D0}"/>
              </a:ext>
            </a:extLst>
          </p:cNvPr>
          <p:cNvPicPr>
            <a:picLocks noChangeAspect="1"/>
          </p:cNvPicPr>
          <p:nvPr/>
        </p:nvPicPr>
        <p:blipFill>
          <a:blip r:embed="rId5" cstate="print">
            <a:extLst>
              <a:ext uri="{BEBA8EAE-BF5A-486C-A8C5-ECC9F3942E4B}">
                <a14:imgProps xmlns:a14="http://schemas.microsoft.com/office/drawing/2010/main" xmlns="">
                  <a14:imgLayer r:embed="rId6">
                    <a14:imgEffect>
                      <a14:brightnessContrast bright="20000"/>
                    </a14:imgEffect>
                  </a14:imgLayer>
                </a14:imgProps>
              </a:ext>
              <a:ext uri="{28A0092B-C50C-407E-A947-70E740481C1C}">
                <a14:useLocalDpi xmlns:a14="http://schemas.microsoft.com/office/drawing/2010/main" xmlns=""/>
              </a:ext>
            </a:extLst>
          </a:blip>
          <a:stretch>
            <a:fillRect/>
          </a:stretch>
        </p:blipFill>
        <p:spPr>
          <a:xfrm>
            <a:off x="405833" y="1562020"/>
            <a:ext cx="2755371" cy="2112067"/>
          </a:xfrm>
          <a:prstGeom prst="rect">
            <a:avLst/>
          </a:prstGeom>
          <a:ln>
            <a:noFill/>
          </a:ln>
          <a:effectLst>
            <a:softEdge rad="112500"/>
          </a:effectLst>
        </p:spPr>
      </p:pic>
      <p:pic>
        <p:nvPicPr>
          <p:cNvPr id="66" name="Picture 65">
            <a:extLst>
              <a:ext uri="{FF2B5EF4-FFF2-40B4-BE49-F238E27FC236}">
                <a16:creationId xmlns:a16="http://schemas.microsoft.com/office/drawing/2014/main" xmlns="" id="{F1ABD7A8-EE1B-4A11-80C8-301613AB59EA}"/>
              </a:ext>
            </a:extLst>
          </p:cNvPr>
          <p:cNvPicPr>
            <a:picLocks noChangeAspect="1"/>
          </p:cNvPicPr>
          <p:nvPr/>
        </p:nvPicPr>
        <p:blipFill>
          <a:blip r:embed="rId7" cstate="print">
            <a:extLst>
              <a:ext uri="{28A0092B-C50C-407E-A947-70E740481C1C}">
                <a14:useLocalDpi xmlns:a14="http://schemas.microsoft.com/office/drawing/2010/main" xmlns=""/>
              </a:ext>
            </a:extLst>
          </a:blip>
          <a:stretch>
            <a:fillRect/>
          </a:stretch>
        </p:blipFill>
        <p:spPr>
          <a:xfrm rot="5400000">
            <a:off x="4577381" y="1835127"/>
            <a:ext cx="2012249" cy="1509187"/>
          </a:xfrm>
          <a:prstGeom prst="rect">
            <a:avLst/>
          </a:prstGeom>
          <a:ln>
            <a:noFill/>
          </a:ln>
          <a:effectLst>
            <a:softEdge rad="112500"/>
          </a:effectLst>
        </p:spPr>
      </p:pic>
      <p:pic>
        <p:nvPicPr>
          <p:cNvPr id="67" name="Picture 66">
            <a:extLst>
              <a:ext uri="{FF2B5EF4-FFF2-40B4-BE49-F238E27FC236}">
                <a16:creationId xmlns:a16="http://schemas.microsoft.com/office/drawing/2014/main" xmlns="" id="{11855E64-9A35-469A-8327-4ACA20C8E381}"/>
              </a:ext>
            </a:extLst>
          </p:cNvPr>
          <p:cNvPicPr>
            <a:picLocks noChangeAspect="1"/>
          </p:cNvPicPr>
          <p:nvPr/>
        </p:nvPicPr>
        <p:blipFill>
          <a:blip r:embed="rId8" cstate="print">
            <a:extLst>
              <a:ext uri="{28A0092B-C50C-407E-A947-70E740481C1C}">
                <a14:useLocalDpi xmlns:a14="http://schemas.microsoft.com/office/drawing/2010/main" xmlns=""/>
              </a:ext>
            </a:extLst>
          </a:blip>
          <a:stretch>
            <a:fillRect/>
          </a:stretch>
        </p:blipFill>
        <p:spPr>
          <a:xfrm>
            <a:off x="8992657" y="3691108"/>
            <a:ext cx="2813751" cy="2110313"/>
          </a:xfrm>
          <a:prstGeom prst="rect">
            <a:avLst/>
          </a:prstGeom>
          <a:ln>
            <a:noFill/>
          </a:ln>
          <a:effectLst>
            <a:softEdge rad="112500"/>
          </a:effectLst>
        </p:spPr>
      </p:pic>
      <p:pic>
        <p:nvPicPr>
          <p:cNvPr id="68" name="Picture 67">
            <a:extLst>
              <a:ext uri="{FF2B5EF4-FFF2-40B4-BE49-F238E27FC236}">
                <a16:creationId xmlns:a16="http://schemas.microsoft.com/office/drawing/2014/main" xmlns="" id="{28689CD4-2DDA-4F26-B628-562C43C77E6A}"/>
              </a:ext>
            </a:extLst>
          </p:cNvPr>
          <p:cNvPicPr>
            <a:picLocks noChangeAspect="1"/>
          </p:cNvPicPr>
          <p:nvPr/>
        </p:nvPicPr>
        <p:blipFill rotWithShape="1">
          <a:blip r:embed="rId9" cstate="print">
            <a:extLst>
              <a:ext uri="{28A0092B-C50C-407E-A947-70E740481C1C}">
                <a14:useLocalDpi xmlns:a14="http://schemas.microsoft.com/office/drawing/2010/main" xmlns=""/>
              </a:ext>
            </a:extLst>
          </a:blip>
          <a:srcRect/>
          <a:stretch/>
        </p:blipFill>
        <p:spPr>
          <a:xfrm>
            <a:off x="6234405" y="3691107"/>
            <a:ext cx="2735249" cy="2110313"/>
          </a:xfrm>
          <a:prstGeom prst="rect">
            <a:avLst/>
          </a:prstGeom>
          <a:ln>
            <a:noFill/>
          </a:ln>
          <a:effectLst>
            <a:softEdge rad="112500"/>
          </a:effectLst>
        </p:spPr>
      </p:pic>
      <p:pic>
        <p:nvPicPr>
          <p:cNvPr id="69" name="Picture 68">
            <a:extLst>
              <a:ext uri="{FF2B5EF4-FFF2-40B4-BE49-F238E27FC236}">
                <a16:creationId xmlns:a16="http://schemas.microsoft.com/office/drawing/2014/main" xmlns="" id="{A3F24A28-84A5-4ADB-839B-5078A5C34DFE}"/>
              </a:ext>
            </a:extLst>
          </p:cNvPr>
          <p:cNvPicPr>
            <a:picLocks noChangeAspect="1"/>
          </p:cNvPicPr>
          <p:nvPr/>
        </p:nvPicPr>
        <p:blipFill>
          <a:blip r:embed="rId10" cstate="print">
            <a:extLst>
              <a:ext uri="{28A0092B-C50C-407E-A947-70E740481C1C}">
                <a14:useLocalDpi xmlns:a14="http://schemas.microsoft.com/office/drawing/2010/main" xmlns=""/>
              </a:ext>
            </a:extLst>
          </a:blip>
          <a:stretch>
            <a:fillRect/>
          </a:stretch>
        </p:blipFill>
        <p:spPr>
          <a:xfrm>
            <a:off x="408171" y="3691107"/>
            <a:ext cx="2813751" cy="2110313"/>
          </a:xfrm>
          <a:prstGeom prst="rect">
            <a:avLst/>
          </a:prstGeom>
          <a:ln>
            <a:noFill/>
          </a:ln>
          <a:effectLst>
            <a:softEdge rad="112500"/>
          </a:effectLst>
        </p:spPr>
      </p:pic>
      <p:pic>
        <p:nvPicPr>
          <p:cNvPr id="70" name="Picture 69">
            <a:extLst>
              <a:ext uri="{FF2B5EF4-FFF2-40B4-BE49-F238E27FC236}">
                <a16:creationId xmlns:a16="http://schemas.microsoft.com/office/drawing/2014/main" xmlns="" id="{10C522D1-6465-485B-86D6-9CA6875DBAD2}"/>
              </a:ext>
            </a:extLst>
          </p:cNvPr>
          <p:cNvPicPr>
            <a:picLocks noChangeAspect="1"/>
          </p:cNvPicPr>
          <p:nvPr/>
        </p:nvPicPr>
        <p:blipFill>
          <a:blip r:embed="rId11" cstate="print">
            <a:extLst>
              <a:ext uri="{BEBA8EAE-BF5A-486C-A8C5-ECC9F3942E4B}">
                <a14:imgProps xmlns:a14="http://schemas.microsoft.com/office/drawing/2010/main" xmlns="">
                  <a14:imgLayer r:embed="rId12">
                    <a14:imgEffect>
                      <a14:brightnessContrast bright="20000" contrast="40000"/>
                    </a14:imgEffect>
                  </a14:imgLayer>
                </a14:imgProps>
              </a:ext>
            </a:extLst>
          </a:blip>
          <a:stretch>
            <a:fillRect/>
          </a:stretch>
        </p:blipFill>
        <p:spPr>
          <a:xfrm>
            <a:off x="9061738" y="1594008"/>
            <a:ext cx="2786358" cy="2012249"/>
          </a:xfrm>
          <a:prstGeom prst="rect">
            <a:avLst/>
          </a:prstGeom>
          <a:ln>
            <a:noFill/>
          </a:ln>
          <a:effectLst>
            <a:softEdge rad="112500"/>
          </a:effectLst>
        </p:spPr>
      </p:pic>
      <p:pic>
        <p:nvPicPr>
          <p:cNvPr id="71" name="Picture 70">
            <a:extLst>
              <a:ext uri="{FF2B5EF4-FFF2-40B4-BE49-F238E27FC236}">
                <a16:creationId xmlns:a16="http://schemas.microsoft.com/office/drawing/2014/main" xmlns="" id="{88177E00-E02C-4612-BB1F-752B397B4DEE}"/>
              </a:ext>
            </a:extLst>
          </p:cNvPr>
          <p:cNvPicPr>
            <a:picLocks noChangeAspect="1"/>
          </p:cNvPicPr>
          <p:nvPr/>
        </p:nvPicPr>
        <p:blipFill>
          <a:blip r:embed="rId13" cstate="print">
            <a:extLst>
              <a:ext uri="{BEBA8EAE-BF5A-486C-A8C5-ECC9F3942E4B}">
                <a14:imgProps xmlns:a14="http://schemas.microsoft.com/office/drawing/2010/main" xmlns="">
                  <a14:imgLayer r:embed="rId14">
                    <a14:imgEffect>
                      <a14:brightnessContrast bright="20000" contrast="40000"/>
                    </a14:imgEffect>
                  </a14:imgLayer>
                </a14:imgProps>
              </a:ext>
            </a:extLst>
          </a:blip>
          <a:stretch>
            <a:fillRect/>
          </a:stretch>
        </p:blipFill>
        <p:spPr>
          <a:xfrm>
            <a:off x="6391985" y="1583596"/>
            <a:ext cx="2659396" cy="1994547"/>
          </a:xfrm>
          <a:prstGeom prst="rect">
            <a:avLst/>
          </a:prstGeom>
          <a:ln>
            <a:noFill/>
          </a:ln>
          <a:effectLst>
            <a:softEdge rad="112500"/>
          </a:effectLst>
        </p:spPr>
      </p:pic>
      <p:pic>
        <p:nvPicPr>
          <p:cNvPr id="72" name="Picture 71">
            <a:extLst>
              <a:ext uri="{FF2B5EF4-FFF2-40B4-BE49-F238E27FC236}">
                <a16:creationId xmlns:a16="http://schemas.microsoft.com/office/drawing/2014/main" xmlns="" id="{22DF7906-6583-4D4E-9245-E417258E81FA}"/>
              </a:ext>
            </a:extLst>
          </p:cNvPr>
          <p:cNvPicPr>
            <a:picLocks noChangeAspect="1"/>
          </p:cNvPicPr>
          <p:nvPr/>
        </p:nvPicPr>
        <p:blipFill>
          <a:blip r:embed="rId15" cstate="print">
            <a:extLst>
              <a:ext uri="{BEBA8EAE-BF5A-486C-A8C5-ECC9F3942E4B}">
                <a14:imgProps xmlns:a14="http://schemas.microsoft.com/office/drawing/2010/main" xmlns="">
                  <a14:imgLayer r:embed="rId16">
                    <a14:imgEffect>
                      <a14:brightnessContrast bright="20000"/>
                    </a14:imgEffect>
                  </a14:imgLayer>
                </a14:imgProps>
              </a:ext>
            </a:extLst>
          </a:blip>
          <a:stretch>
            <a:fillRect/>
          </a:stretch>
        </p:blipFill>
        <p:spPr>
          <a:xfrm>
            <a:off x="3280234" y="3714856"/>
            <a:ext cx="2931168" cy="2198376"/>
          </a:xfrm>
          <a:prstGeom prst="rect">
            <a:avLst/>
          </a:prstGeom>
          <a:ln>
            <a:noFill/>
          </a:ln>
          <a:effectLst>
            <a:softEdge rad="112500"/>
          </a:effectLst>
        </p:spPr>
      </p:pic>
    </p:spTree>
    <p:extLst>
      <p:ext uri="{BB962C8B-B14F-4D97-AF65-F5344CB8AC3E}">
        <p14:creationId xmlns:p14="http://schemas.microsoft.com/office/powerpoint/2010/main" xmlns="" val="2436016840"/>
      </p:ext>
    </p:extLst>
  </p:cSld>
  <p:clrMapOvr>
    <a:masterClrMapping/>
  </p:clrMapOvr>
  <p:transition spd="slow" advTm="4563"/>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7</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4249770" y="506754"/>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MACHINARIES</a:t>
            </a:r>
          </a:p>
        </p:txBody>
      </p:sp>
      <p:sp>
        <p:nvSpPr>
          <p:cNvPr id="29" name="TextBox 28">
            <a:extLst>
              <a:ext uri="{FF2B5EF4-FFF2-40B4-BE49-F238E27FC236}">
                <a16:creationId xmlns:a16="http://schemas.microsoft.com/office/drawing/2014/main" xmlns="" id="{9590BB39-83CB-46DA-B8E2-FD3E443054CC}"/>
              </a:ext>
            </a:extLst>
          </p:cNvPr>
          <p:cNvSpPr txBox="1"/>
          <p:nvPr/>
        </p:nvSpPr>
        <p:spPr>
          <a:xfrm>
            <a:off x="264444" y="5628269"/>
            <a:ext cx="11510575" cy="523220"/>
          </a:xfrm>
          <a:prstGeom prst="rect">
            <a:avLst/>
          </a:prstGeom>
          <a:noFill/>
        </p:spPr>
        <p:txBody>
          <a:bodyPr wrap="square" rtlCol="0">
            <a:spAutoFit/>
          </a:bodyPr>
          <a:lstStyle/>
          <a:p>
            <a:pPr algn="ctr"/>
            <a:r>
              <a:rPr lang="en-US" sz="1400" dirty="0">
                <a:latin typeface="+mj-lt"/>
                <a:cs typeface="Times New Roman" panose="02020603050405020304" pitchFamily="18" charset="0"/>
              </a:rPr>
              <a:t>*1Lakh CPH fully automated  SMT line  Under installation and under trial run, Line will be fully operational by First week of March 2022</a:t>
            </a:r>
            <a:r>
              <a:rPr lang="en-US" sz="1400" dirty="0">
                <a:latin typeface="+mj-lt"/>
              </a:rPr>
              <a:t/>
            </a:r>
            <a:br>
              <a:rPr lang="en-US" sz="1400" dirty="0">
                <a:latin typeface="+mj-lt"/>
              </a:rPr>
            </a:br>
            <a:endParaRPr lang="en-US" sz="1400" dirty="0">
              <a:latin typeface="+mj-lt"/>
            </a:endParaRPr>
          </a:p>
        </p:txBody>
      </p:sp>
      <p:pic>
        <p:nvPicPr>
          <p:cNvPr id="31" name="Picture 2" descr="Nutek">
            <a:extLst>
              <a:ext uri="{FF2B5EF4-FFF2-40B4-BE49-F238E27FC236}">
                <a16:creationId xmlns:a16="http://schemas.microsoft.com/office/drawing/2014/main" xmlns="" id="{DC49F7A9-3F22-4B5D-B388-85EC42BA04E0}"/>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3464" y="1730150"/>
            <a:ext cx="867745" cy="224714"/>
          </a:xfrm>
          <a:prstGeom prst="rect">
            <a:avLst/>
          </a:prstGeom>
          <a:noFill/>
          <a:extLst>
            <a:ext uri="{909E8E84-426E-40DD-AFC4-6F175D3DCCD1}">
              <a14:hiddenFill xmlns:a14="http://schemas.microsoft.com/office/drawing/2010/main" xmlns="">
                <a:solidFill>
                  <a:srgbClr val="FFFFFF"/>
                </a:solidFill>
              </a14:hiddenFill>
            </a:ext>
          </a:extLst>
        </p:spPr>
      </p:pic>
      <p:sp>
        <p:nvSpPr>
          <p:cNvPr id="32" name="TextBox 31">
            <a:extLst>
              <a:ext uri="{FF2B5EF4-FFF2-40B4-BE49-F238E27FC236}">
                <a16:creationId xmlns:a16="http://schemas.microsoft.com/office/drawing/2014/main" xmlns="" id="{8FFF6C43-4FA5-485C-955B-1B53E55F56E7}"/>
              </a:ext>
            </a:extLst>
          </p:cNvPr>
          <p:cNvSpPr txBox="1"/>
          <p:nvPr/>
        </p:nvSpPr>
        <p:spPr>
          <a:xfrm>
            <a:off x="1411209" y="1653303"/>
            <a:ext cx="1928891"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Automatic PCB Loader</a:t>
            </a:r>
          </a:p>
          <a:p>
            <a:pPr algn="ctr"/>
            <a:endParaRPr lang="en-US" sz="1400" dirty="0">
              <a:solidFill>
                <a:srgbClr val="333333"/>
              </a:solidFill>
              <a:latin typeface="+mj-lt"/>
              <a:cs typeface="Times New Roman" panose="02020603050405020304" pitchFamily="18" charset="0"/>
            </a:endParaRPr>
          </a:p>
        </p:txBody>
      </p:sp>
      <p:cxnSp>
        <p:nvCxnSpPr>
          <p:cNvPr id="33" name="Straight Arrow Connector 32">
            <a:extLst>
              <a:ext uri="{FF2B5EF4-FFF2-40B4-BE49-F238E27FC236}">
                <a16:creationId xmlns:a16="http://schemas.microsoft.com/office/drawing/2014/main" xmlns="" id="{7AE4FBEE-453F-4206-BE73-ED44D3956580}"/>
              </a:ext>
            </a:extLst>
          </p:cNvPr>
          <p:cNvCxnSpPr>
            <a:cxnSpLocks/>
          </p:cNvCxnSpPr>
          <p:nvPr/>
        </p:nvCxnSpPr>
        <p:spPr>
          <a:xfrm>
            <a:off x="1104900" y="2019300"/>
            <a:ext cx="0" cy="1066800"/>
          </a:xfrm>
          <a:prstGeom prst="straightConnector1">
            <a:avLst/>
          </a:prstGeom>
          <a:ln w="38100">
            <a:solidFill>
              <a:schemeClr val="accent1"/>
            </a:solidFill>
            <a:tailEnd type="triangle"/>
          </a:ln>
        </p:spPr>
        <p:style>
          <a:lnRef idx="1">
            <a:schemeClr val="dk1"/>
          </a:lnRef>
          <a:fillRef idx="0">
            <a:schemeClr val="dk1"/>
          </a:fillRef>
          <a:effectRef idx="0">
            <a:schemeClr val="dk1"/>
          </a:effectRef>
          <a:fontRef idx="minor">
            <a:schemeClr val="tx1"/>
          </a:fontRef>
        </p:style>
      </p:cxnSp>
      <p:sp>
        <p:nvSpPr>
          <p:cNvPr id="36" name="TextBox 35">
            <a:extLst>
              <a:ext uri="{FF2B5EF4-FFF2-40B4-BE49-F238E27FC236}">
                <a16:creationId xmlns:a16="http://schemas.microsoft.com/office/drawing/2014/main" xmlns="" id="{68D3AE4D-94E9-4BA7-9180-65A487354BDA}"/>
              </a:ext>
            </a:extLst>
          </p:cNvPr>
          <p:cNvSpPr txBox="1"/>
          <p:nvPr/>
        </p:nvSpPr>
        <p:spPr>
          <a:xfrm>
            <a:off x="2012557" y="1895987"/>
            <a:ext cx="3181743"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HIT High Precision Solder Paste Printer</a:t>
            </a:r>
          </a:p>
          <a:p>
            <a:pPr algn="ctr"/>
            <a:endParaRPr lang="en-US" sz="1400" dirty="0">
              <a:solidFill>
                <a:srgbClr val="333333"/>
              </a:solidFill>
              <a:latin typeface="+mj-lt"/>
              <a:cs typeface="Times New Roman" panose="02020603050405020304" pitchFamily="18" charset="0"/>
            </a:endParaRPr>
          </a:p>
        </p:txBody>
      </p:sp>
      <p:cxnSp>
        <p:nvCxnSpPr>
          <p:cNvPr id="37" name="Connector: Elbow 36">
            <a:extLst>
              <a:ext uri="{FF2B5EF4-FFF2-40B4-BE49-F238E27FC236}">
                <a16:creationId xmlns:a16="http://schemas.microsoft.com/office/drawing/2014/main" xmlns="" id="{A913B981-2F1D-4459-8065-035074CD388A}"/>
              </a:ext>
            </a:extLst>
          </p:cNvPr>
          <p:cNvCxnSpPr>
            <a:cxnSpLocks/>
          </p:cNvCxnSpPr>
          <p:nvPr/>
        </p:nvCxnSpPr>
        <p:spPr>
          <a:xfrm rot="5400000">
            <a:off x="1660576" y="2396262"/>
            <a:ext cx="932302" cy="592756"/>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38" name="Picture 4">
            <a:extLst>
              <a:ext uri="{FF2B5EF4-FFF2-40B4-BE49-F238E27FC236}">
                <a16:creationId xmlns:a16="http://schemas.microsoft.com/office/drawing/2014/main" xmlns="" id="{FB13C01F-452F-4AC3-A3C7-27E56FDB7BE4}"/>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779237" y="2256722"/>
            <a:ext cx="1876881" cy="317779"/>
          </a:xfrm>
          <a:prstGeom prst="rect">
            <a:avLst/>
          </a:prstGeom>
          <a:noFill/>
          <a:extLst>
            <a:ext uri="{909E8E84-426E-40DD-AFC4-6F175D3DCCD1}">
              <a14:hiddenFill xmlns:a14="http://schemas.microsoft.com/office/drawing/2010/main" xmlns="">
                <a:solidFill>
                  <a:srgbClr val="FFFFFF"/>
                </a:solidFill>
              </a14:hiddenFill>
            </a:ext>
          </a:extLst>
        </p:spPr>
      </p:pic>
      <p:pic>
        <p:nvPicPr>
          <p:cNvPr id="39" name="Picture 38">
            <a:extLst>
              <a:ext uri="{FF2B5EF4-FFF2-40B4-BE49-F238E27FC236}">
                <a16:creationId xmlns:a16="http://schemas.microsoft.com/office/drawing/2014/main" xmlns="" id="{7DE6DE43-5DB5-4B71-A42D-60397D80CDE8}"/>
              </a:ext>
            </a:extLst>
          </p:cNvPr>
          <p:cNvPicPr>
            <a:picLocks noChangeAspect="1"/>
          </p:cNvPicPr>
          <p:nvPr/>
        </p:nvPicPr>
        <p:blipFill>
          <a:blip r:embed="rId5" cstate="print"/>
          <a:stretch>
            <a:fillRect/>
          </a:stretch>
        </p:blipFill>
        <p:spPr>
          <a:xfrm>
            <a:off x="5059331" y="4819594"/>
            <a:ext cx="1116639" cy="346337"/>
          </a:xfrm>
          <a:prstGeom prst="rect">
            <a:avLst/>
          </a:prstGeom>
        </p:spPr>
      </p:pic>
      <p:sp>
        <p:nvSpPr>
          <p:cNvPr id="40" name="TextBox 39">
            <a:extLst>
              <a:ext uri="{FF2B5EF4-FFF2-40B4-BE49-F238E27FC236}">
                <a16:creationId xmlns:a16="http://schemas.microsoft.com/office/drawing/2014/main" xmlns="" id="{B54C5330-F811-4B94-A8FF-57AA9F98683F}"/>
              </a:ext>
            </a:extLst>
          </p:cNvPr>
          <p:cNvSpPr txBox="1"/>
          <p:nvPr/>
        </p:nvSpPr>
        <p:spPr>
          <a:xfrm>
            <a:off x="6227802" y="4715659"/>
            <a:ext cx="3181743"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11 Zone (9+2) Reflow oven </a:t>
            </a:r>
          </a:p>
          <a:p>
            <a:pPr algn="ctr"/>
            <a:endParaRPr lang="en-US" sz="1400" dirty="0">
              <a:solidFill>
                <a:srgbClr val="333333"/>
              </a:solidFill>
              <a:latin typeface="+mj-lt"/>
              <a:cs typeface="Times New Roman" panose="02020603050405020304" pitchFamily="18" charset="0"/>
            </a:endParaRPr>
          </a:p>
        </p:txBody>
      </p:sp>
      <p:sp>
        <p:nvSpPr>
          <p:cNvPr id="41" name="TextBox 40">
            <a:extLst>
              <a:ext uri="{FF2B5EF4-FFF2-40B4-BE49-F238E27FC236}">
                <a16:creationId xmlns:a16="http://schemas.microsoft.com/office/drawing/2014/main" xmlns="" id="{5B977B91-652E-476B-9C5C-64A2D884F891}"/>
              </a:ext>
            </a:extLst>
          </p:cNvPr>
          <p:cNvSpPr txBox="1"/>
          <p:nvPr/>
        </p:nvSpPr>
        <p:spPr>
          <a:xfrm>
            <a:off x="7083174" y="5009793"/>
            <a:ext cx="3677354"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3D Automatic Optical Inspection Machine</a:t>
            </a:r>
          </a:p>
          <a:p>
            <a:pPr algn="ctr"/>
            <a:endParaRPr lang="en-US" sz="1400" dirty="0">
              <a:solidFill>
                <a:srgbClr val="333333"/>
              </a:solidFill>
              <a:latin typeface="+mj-lt"/>
              <a:cs typeface="Times New Roman" panose="02020603050405020304" pitchFamily="18" charset="0"/>
            </a:endParaRPr>
          </a:p>
        </p:txBody>
      </p:sp>
      <p:pic>
        <p:nvPicPr>
          <p:cNvPr id="42" name="Picture 2" descr="Nutek">
            <a:extLst>
              <a:ext uri="{FF2B5EF4-FFF2-40B4-BE49-F238E27FC236}">
                <a16:creationId xmlns:a16="http://schemas.microsoft.com/office/drawing/2014/main" xmlns="" id="{AA8C417F-F1D4-4ED0-A1E3-5C30C76C0616}"/>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978383" y="5307087"/>
            <a:ext cx="867745" cy="224714"/>
          </a:xfrm>
          <a:prstGeom prst="rect">
            <a:avLst/>
          </a:prstGeom>
          <a:noFill/>
          <a:extLst>
            <a:ext uri="{909E8E84-426E-40DD-AFC4-6F175D3DCCD1}">
              <a14:hiddenFill xmlns:a14="http://schemas.microsoft.com/office/drawing/2010/main" xmlns="">
                <a:solidFill>
                  <a:srgbClr val="FFFFFF"/>
                </a:solidFill>
              </a14:hiddenFill>
            </a:ext>
          </a:extLst>
        </p:spPr>
      </p:pic>
      <p:sp>
        <p:nvSpPr>
          <p:cNvPr id="43" name="TextBox 42">
            <a:extLst>
              <a:ext uri="{FF2B5EF4-FFF2-40B4-BE49-F238E27FC236}">
                <a16:creationId xmlns:a16="http://schemas.microsoft.com/office/drawing/2014/main" xmlns="" id="{A346313D-B3BC-4B04-BB0F-4E587A067479}"/>
              </a:ext>
            </a:extLst>
          </p:cNvPr>
          <p:cNvSpPr txBox="1"/>
          <p:nvPr/>
        </p:nvSpPr>
        <p:spPr>
          <a:xfrm>
            <a:off x="9846128" y="5241533"/>
            <a:ext cx="2081428"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Automatic PCB unloader</a:t>
            </a:r>
          </a:p>
          <a:p>
            <a:pPr algn="ctr"/>
            <a:endParaRPr lang="en-US" sz="1400" dirty="0">
              <a:solidFill>
                <a:srgbClr val="333333"/>
              </a:solidFill>
              <a:latin typeface="+mj-lt"/>
              <a:cs typeface="Times New Roman" panose="02020603050405020304" pitchFamily="18" charset="0"/>
            </a:endParaRPr>
          </a:p>
        </p:txBody>
      </p:sp>
      <p:cxnSp>
        <p:nvCxnSpPr>
          <p:cNvPr id="44" name="Straight Arrow Connector 43">
            <a:extLst>
              <a:ext uri="{FF2B5EF4-FFF2-40B4-BE49-F238E27FC236}">
                <a16:creationId xmlns:a16="http://schemas.microsoft.com/office/drawing/2014/main" xmlns="" id="{703630A6-9DF0-497F-8BCA-8BAE575FCC02}"/>
              </a:ext>
            </a:extLst>
          </p:cNvPr>
          <p:cNvCxnSpPr>
            <a:cxnSpLocks/>
          </p:cNvCxnSpPr>
          <p:nvPr/>
        </p:nvCxnSpPr>
        <p:spPr>
          <a:xfrm flipV="1">
            <a:off x="5453031" y="4064497"/>
            <a:ext cx="0" cy="34540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nector: Elbow 44">
            <a:extLst>
              <a:ext uri="{FF2B5EF4-FFF2-40B4-BE49-F238E27FC236}">
                <a16:creationId xmlns:a16="http://schemas.microsoft.com/office/drawing/2014/main" xmlns="" id="{E3B1E4AD-C089-4AE8-B716-1E0D7FBEDC3D}"/>
              </a:ext>
            </a:extLst>
          </p:cNvPr>
          <p:cNvCxnSpPr>
            <a:cxnSpLocks/>
          </p:cNvCxnSpPr>
          <p:nvPr/>
        </p:nvCxnSpPr>
        <p:spPr>
          <a:xfrm rot="5400000" flipH="1" flipV="1">
            <a:off x="9138058" y="4246083"/>
            <a:ext cx="987219" cy="673467"/>
          </a:xfrm>
          <a:prstGeom prst="bentConnector3">
            <a:avLst>
              <a:gd name="adj1" fmla="val 50000"/>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nector: Elbow 45">
            <a:extLst>
              <a:ext uri="{FF2B5EF4-FFF2-40B4-BE49-F238E27FC236}">
                <a16:creationId xmlns:a16="http://schemas.microsoft.com/office/drawing/2014/main" xmlns="" id="{19548053-256E-4501-B187-9B72BBBCC407}"/>
              </a:ext>
            </a:extLst>
          </p:cNvPr>
          <p:cNvCxnSpPr>
            <a:cxnSpLocks/>
          </p:cNvCxnSpPr>
          <p:nvPr/>
        </p:nvCxnSpPr>
        <p:spPr>
          <a:xfrm rot="5400000" flipH="1" flipV="1">
            <a:off x="10269051" y="4354161"/>
            <a:ext cx="1177229" cy="672153"/>
          </a:xfrm>
          <a:prstGeom prst="bentConnector3">
            <a:avLst>
              <a:gd name="adj1" fmla="val 50000"/>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pic>
        <p:nvPicPr>
          <p:cNvPr id="47" name="Picture 4" descr="Yamaha Motor Revs Your Heart">
            <a:extLst>
              <a:ext uri="{FF2B5EF4-FFF2-40B4-BE49-F238E27FC236}">
                <a16:creationId xmlns:a16="http://schemas.microsoft.com/office/drawing/2014/main" xmlns="" id="{FF131544-FF77-4A69-8D6D-852C73FAB672}"/>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026355" y="2600678"/>
            <a:ext cx="832864" cy="182795"/>
          </a:xfrm>
          <a:prstGeom prst="rect">
            <a:avLst/>
          </a:prstGeom>
          <a:noFill/>
          <a:extLst>
            <a:ext uri="{909E8E84-426E-40DD-AFC4-6F175D3DCCD1}">
              <a14:hiddenFill xmlns:a14="http://schemas.microsoft.com/office/drawing/2010/main" xmlns="">
                <a:solidFill>
                  <a:srgbClr val="FFFFFF"/>
                </a:solidFill>
              </a14:hiddenFill>
            </a:ext>
          </a:extLst>
        </p:spPr>
      </p:pic>
      <p:sp>
        <p:nvSpPr>
          <p:cNvPr id="48" name="TextBox 47">
            <a:extLst>
              <a:ext uri="{FF2B5EF4-FFF2-40B4-BE49-F238E27FC236}">
                <a16:creationId xmlns:a16="http://schemas.microsoft.com/office/drawing/2014/main" xmlns="" id="{22E40C64-4EA4-4139-A54D-E1C081D2BB16}"/>
              </a:ext>
            </a:extLst>
          </p:cNvPr>
          <p:cNvSpPr txBox="1"/>
          <p:nvPr/>
        </p:nvSpPr>
        <p:spPr>
          <a:xfrm>
            <a:off x="3658518" y="4230454"/>
            <a:ext cx="3181743"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High Precision IC Placer</a:t>
            </a:r>
          </a:p>
          <a:p>
            <a:pPr algn="ctr"/>
            <a:endParaRPr lang="en-US" sz="1400" dirty="0">
              <a:solidFill>
                <a:srgbClr val="333333"/>
              </a:solidFill>
              <a:latin typeface="+mj-lt"/>
              <a:cs typeface="Times New Roman" panose="02020603050405020304" pitchFamily="18" charset="0"/>
            </a:endParaRPr>
          </a:p>
        </p:txBody>
      </p:sp>
      <p:pic>
        <p:nvPicPr>
          <p:cNvPr id="49" name="Picture 4" descr="Yamaha Motor Revs Your Heart">
            <a:extLst>
              <a:ext uri="{FF2B5EF4-FFF2-40B4-BE49-F238E27FC236}">
                <a16:creationId xmlns:a16="http://schemas.microsoft.com/office/drawing/2014/main" xmlns="" id="{416B0854-87D9-4087-8719-DBC56932DB1F}"/>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826971" y="4409906"/>
            <a:ext cx="832864" cy="182795"/>
          </a:xfrm>
          <a:prstGeom prst="rect">
            <a:avLst/>
          </a:prstGeom>
          <a:noFill/>
          <a:extLst>
            <a:ext uri="{909E8E84-426E-40DD-AFC4-6F175D3DCCD1}">
              <a14:hiddenFill xmlns:a14="http://schemas.microsoft.com/office/drawing/2010/main" xmlns="">
                <a:solidFill>
                  <a:srgbClr val="FFFFFF"/>
                </a:solidFill>
              </a14:hiddenFill>
            </a:ext>
          </a:extLst>
        </p:spPr>
      </p:pic>
      <p:sp>
        <p:nvSpPr>
          <p:cNvPr id="50" name="TextBox 49">
            <a:extLst>
              <a:ext uri="{FF2B5EF4-FFF2-40B4-BE49-F238E27FC236}">
                <a16:creationId xmlns:a16="http://schemas.microsoft.com/office/drawing/2014/main" xmlns="" id="{12A2FA00-3863-4ADE-AAE4-A8C2A02E96A4}"/>
              </a:ext>
            </a:extLst>
          </p:cNvPr>
          <p:cNvSpPr txBox="1"/>
          <p:nvPr/>
        </p:nvSpPr>
        <p:spPr>
          <a:xfrm>
            <a:off x="4868385" y="2426826"/>
            <a:ext cx="3181743" cy="63094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High Speed Chip Shooter</a:t>
            </a:r>
          </a:p>
          <a:p>
            <a:pPr algn="ctr"/>
            <a:endParaRPr lang="en-US" sz="1400" dirty="0">
              <a:solidFill>
                <a:srgbClr val="333333"/>
              </a:solidFill>
              <a:latin typeface="+mj-lt"/>
              <a:cs typeface="Times New Roman" panose="02020603050405020304" pitchFamily="18" charset="0"/>
            </a:endParaRPr>
          </a:p>
        </p:txBody>
      </p:sp>
      <p:cxnSp>
        <p:nvCxnSpPr>
          <p:cNvPr id="51" name="Straight Arrow Connector 50">
            <a:extLst>
              <a:ext uri="{FF2B5EF4-FFF2-40B4-BE49-F238E27FC236}">
                <a16:creationId xmlns:a16="http://schemas.microsoft.com/office/drawing/2014/main" xmlns="" id="{ADD583B9-B812-4AAF-8ADF-A84039EC75C8}"/>
              </a:ext>
            </a:extLst>
          </p:cNvPr>
          <p:cNvCxnSpPr>
            <a:cxnSpLocks/>
          </p:cNvCxnSpPr>
          <p:nvPr/>
        </p:nvCxnSpPr>
        <p:spPr>
          <a:xfrm flipV="1">
            <a:off x="7498262" y="4115050"/>
            <a:ext cx="0" cy="68313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xmlns="" id="{018C0337-2686-4906-94FC-FDBED020BB33}"/>
              </a:ext>
            </a:extLst>
          </p:cNvPr>
          <p:cNvSpPr txBox="1"/>
          <p:nvPr/>
        </p:nvSpPr>
        <p:spPr>
          <a:xfrm>
            <a:off x="4614436" y="2125229"/>
            <a:ext cx="3181743" cy="38209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3D Solder Paste Inspection Machine</a:t>
            </a:r>
          </a:p>
        </p:txBody>
      </p:sp>
      <p:cxnSp>
        <p:nvCxnSpPr>
          <p:cNvPr id="53" name="Connector: Elbow 52">
            <a:extLst>
              <a:ext uri="{FF2B5EF4-FFF2-40B4-BE49-F238E27FC236}">
                <a16:creationId xmlns:a16="http://schemas.microsoft.com/office/drawing/2014/main" xmlns="" id="{0A5CCDCD-549E-4AF9-B3DF-C57E1053D6FA}"/>
              </a:ext>
            </a:extLst>
          </p:cNvPr>
          <p:cNvCxnSpPr>
            <a:cxnSpLocks/>
          </p:cNvCxnSpPr>
          <p:nvPr/>
        </p:nvCxnSpPr>
        <p:spPr>
          <a:xfrm rot="5400000">
            <a:off x="2821476" y="2620841"/>
            <a:ext cx="562181" cy="392064"/>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xmlns="" id="{0AFA6C43-19AA-43DA-ABCA-B02C256DBDE0}"/>
              </a:ext>
            </a:extLst>
          </p:cNvPr>
          <p:cNvCxnSpPr>
            <a:cxnSpLocks/>
          </p:cNvCxnSpPr>
          <p:nvPr/>
        </p:nvCxnSpPr>
        <p:spPr>
          <a:xfrm>
            <a:off x="4442787" y="2717800"/>
            <a:ext cx="0" cy="304800"/>
          </a:xfrm>
          <a:prstGeom prst="straightConnector1">
            <a:avLst/>
          </a:prstGeom>
          <a:ln w="38100">
            <a:solidFill>
              <a:srgbClr val="0070C0"/>
            </a:solidFill>
            <a:tailEnd type="triangle"/>
          </a:ln>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xmlns="" id="{E9FABCD6-DC37-4550-88F9-FC1AE9DD9ADB}"/>
              </a:ext>
            </a:extLst>
          </p:cNvPr>
          <p:cNvSpPr txBox="1"/>
          <p:nvPr/>
        </p:nvSpPr>
        <p:spPr>
          <a:xfrm>
            <a:off x="4521599" y="4519387"/>
            <a:ext cx="3237036" cy="382092"/>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Inspection Conveyor and conveyors</a:t>
            </a:r>
          </a:p>
        </p:txBody>
      </p:sp>
      <p:cxnSp>
        <p:nvCxnSpPr>
          <p:cNvPr id="56" name="Straight Arrow Connector 55">
            <a:extLst>
              <a:ext uri="{FF2B5EF4-FFF2-40B4-BE49-F238E27FC236}">
                <a16:creationId xmlns:a16="http://schemas.microsoft.com/office/drawing/2014/main" xmlns="" id="{D86032EF-2587-4721-A7F5-909DDE4C5F4E}"/>
              </a:ext>
            </a:extLst>
          </p:cNvPr>
          <p:cNvCxnSpPr>
            <a:cxnSpLocks/>
          </p:cNvCxnSpPr>
          <p:nvPr/>
        </p:nvCxnSpPr>
        <p:spPr>
          <a:xfrm flipH="1" flipV="1">
            <a:off x="6230059" y="4073913"/>
            <a:ext cx="3467" cy="518788"/>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60" name="AutoShape 2">
            <a:extLst>
              <a:ext uri="{FF2B5EF4-FFF2-40B4-BE49-F238E27FC236}">
                <a16:creationId xmlns:a16="http://schemas.microsoft.com/office/drawing/2014/main" xmlns="" id="{72892581-7E9B-4CD6-9FEC-8BAB222E0E53}"/>
              </a:ext>
            </a:extLst>
          </p:cNvPr>
          <p:cNvSpPr>
            <a:spLocks noChangeAspect="1" noChangeArrowheads="1"/>
          </p:cNvSpPr>
          <p:nvPr/>
        </p:nvSpPr>
        <p:spPr bwMode="auto">
          <a:xfrm>
            <a:off x="5943600" y="3425151"/>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400">
              <a:latin typeface="+mj-lt"/>
              <a:cs typeface="Times New Roman" panose="02020603050405020304" pitchFamily="18" charset="0"/>
            </a:endParaRPr>
          </a:p>
        </p:txBody>
      </p:sp>
      <p:pic>
        <p:nvPicPr>
          <p:cNvPr id="61" name="Picture 4">
            <a:extLst>
              <a:ext uri="{FF2B5EF4-FFF2-40B4-BE49-F238E27FC236}">
                <a16:creationId xmlns:a16="http://schemas.microsoft.com/office/drawing/2014/main" xmlns="" id="{C8A4BB95-D0F7-4F1D-85B2-1B2563E566F7}"/>
              </a:ext>
            </a:extLst>
          </p:cNvPr>
          <p:cNvPicPr>
            <a:picLocks noChangeAspect="1" noChangeArrowheads="1"/>
          </p:cNvPicPr>
          <p:nvPr/>
        </p:nvPicPr>
        <p:blipFill>
          <a:blip r:embed="rId7" cstate="print">
            <a:extLst>
              <a:ext uri="{BEBA8EAE-BF5A-486C-A8C5-ECC9F3942E4B}">
                <a14:imgProps xmlns:a14="http://schemas.microsoft.com/office/drawing/2010/main" xmlns="">
                  <a14:imgLayer r:embed="rId8">
                    <a14:imgEffect>
                      <a14:sharpenSoften amount="50000"/>
                    </a14:imgEffect>
                  </a14:imgLayer>
                </a14:imgProps>
              </a:ext>
              <a:ext uri="{28A0092B-C50C-407E-A947-70E740481C1C}">
                <a14:useLocalDpi xmlns:a14="http://schemas.microsoft.com/office/drawing/2010/main" xmlns="" val="0"/>
              </a:ext>
            </a:extLst>
          </a:blip>
          <a:srcRect/>
          <a:stretch>
            <a:fillRect/>
          </a:stretch>
        </p:blipFill>
        <p:spPr bwMode="auto">
          <a:xfrm>
            <a:off x="3816529" y="4549862"/>
            <a:ext cx="742812" cy="474055"/>
          </a:xfrm>
          <a:prstGeom prst="rect">
            <a:avLst/>
          </a:prstGeom>
          <a:noFill/>
          <a:extLst>
            <a:ext uri="{909E8E84-426E-40DD-AFC4-6F175D3DCCD1}">
              <a14:hiddenFill xmlns:a14="http://schemas.microsoft.com/office/drawing/2010/main" xmlns="">
                <a:solidFill>
                  <a:srgbClr val="FFFFFF"/>
                </a:solidFill>
              </a14:hiddenFill>
            </a:ext>
          </a:extLst>
        </p:spPr>
      </p:pic>
      <p:pic>
        <p:nvPicPr>
          <p:cNvPr id="62" name="Picture 4" descr="Yamaha Motor Revs Your Heart">
            <a:extLst>
              <a:ext uri="{FF2B5EF4-FFF2-40B4-BE49-F238E27FC236}">
                <a16:creationId xmlns:a16="http://schemas.microsoft.com/office/drawing/2014/main" xmlns="" id="{903865B0-4E63-4232-932C-B8E6ED926E37}"/>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233526" y="5168304"/>
            <a:ext cx="832864" cy="182795"/>
          </a:xfrm>
          <a:prstGeom prst="rect">
            <a:avLst/>
          </a:prstGeom>
          <a:noFill/>
          <a:extLst>
            <a:ext uri="{909E8E84-426E-40DD-AFC4-6F175D3DCCD1}">
              <a14:hiddenFill xmlns:a14="http://schemas.microsoft.com/office/drawing/2010/main" xmlns="">
                <a:solidFill>
                  <a:srgbClr val="FFFFFF"/>
                </a:solidFill>
              </a14:hiddenFill>
            </a:ext>
          </a:extLst>
        </p:spPr>
      </p:pic>
      <p:sp>
        <p:nvSpPr>
          <p:cNvPr id="63" name="Rectangle 62">
            <a:extLst>
              <a:ext uri="{FF2B5EF4-FFF2-40B4-BE49-F238E27FC236}">
                <a16:creationId xmlns:a16="http://schemas.microsoft.com/office/drawing/2014/main" xmlns="" id="{40837C6B-2372-4AF5-88FC-3401636483DD}"/>
              </a:ext>
            </a:extLst>
          </p:cNvPr>
          <p:cNvSpPr/>
          <p:nvPr/>
        </p:nvSpPr>
        <p:spPr>
          <a:xfrm>
            <a:off x="5115189" y="1472718"/>
            <a:ext cx="2225225" cy="307777"/>
          </a:xfrm>
          <a:prstGeom prst="rect">
            <a:avLst/>
          </a:prstGeom>
        </p:spPr>
        <p:txBody>
          <a:bodyPr wrap="none">
            <a:spAutoFit/>
          </a:bodyPr>
          <a:lstStyle/>
          <a:p>
            <a:r>
              <a:rPr lang="en-US" sz="1400" b="1" u="sng" dirty="0">
                <a:solidFill>
                  <a:srgbClr val="333333"/>
                </a:solidFill>
                <a:latin typeface="Times New Roman" panose="02020603050405020304" pitchFamily="18" charset="0"/>
                <a:cs typeface="Times New Roman" panose="02020603050405020304" pitchFamily="18" charset="0"/>
              </a:rPr>
              <a:t>SMT Line 1 (100000 CPH)</a:t>
            </a:r>
          </a:p>
        </p:txBody>
      </p:sp>
      <p:pic>
        <p:nvPicPr>
          <p:cNvPr id="3" name="Picture 2">
            <a:extLst>
              <a:ext uri="{FF2B5EF4-FFF2-40B4-BE49-F238E27FC236}">
                <a16:creationId xmlns:a16="http://schemas.microsoft.com/office/drawing/2014/main" xmlns="" id="{8613F2AD-3C21-4657-9B35-EE1D1BDC0449}"/>
              </a:ext>
            </a:extLst>
          </p:cNvPr>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24656" y="2719973"/>
            <a:ext cx="12088912" cy="1496533"/>
          </a:xfrm>
          <a:prstGeom prst="rect">
            <a:avLst/>
          </a:prstGeom>
        </p:spPr>
      </p:pic>
      <p:pic>
        <p:nvPicPr>
          <p:cNvPr id="6" name="Picture 5">
            <a:extLst>
              <a:ext uri="{FF2B5EF4-FFF2-40B4-BE49-F238E27FC236}">
                <a16:creationId xmlns:a16="http://schemas.microsoft.com/office/drawing/2014/main" xmlns="" id="{F0477B83-11C2-4F7B-A66D-0C632035889E}"/>
              </a:ext>
            </a:extLst>
          </p:cNvPr>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1568401" y="1924887"/>
            <a:ext cx="533474" cy="495369"/>
          </a:xfrm>
          <a:prstGeom prst="rect">
            <a:avLst/>
          </a:prstGeom>
        </p:spPr>
      </p:pic>
      <p:sp>
        <p:nvSpPr>
          <p:cNvPr id="64" name="TextBox 63">
            <a:extLst>
              <a:ext uri="{FF2B5EF4-FFF2-40B4-BE49-F238E27FC236}">
                <a16:creationId xmlns:a16="http://schemas.microsoft.com/office/drawing/2014/main" xmlns="" id="{68AC9766-3B42-49DF-874A-15334A55B0D0}"/>
              </a:ext>
            </a:extLst>
          </p:cNvPr>
          <p:cNvSpPr txBox="1"/>
          <p:nvPr/>
        </p:nvSpPr>
        <p:spPr>
          <a:xfrm>
            <a:off x="-80304" y="1014227"/>
            <a:ext cx="12088912" cy="338554"/>
          </a:xfrm>
          <a:prstGeom prst="rect">
            <a:avLst/>
          </a:prstGeom>
          <a:noFill/>
        </p:spPr>
        <p:txBody>
          <a:bodyPr wrap="square" rtlCol="0">
            <a:spAutoFit/>
          </a:bodyPr>
          <a:lstStyle/>
          <a:p>
            <a:pPr algn="ctr"/>
            <a:r>
              <a:rPr lang="en-US" sz="1600" dirty="0">
                <a:latin typeface="+mj-lt"/>
                <a:cs typeface="Times New Roman" panose="02020603050405020304" pitchFamily="18" charset="0"/>
              </a:rPr>
              <a:t>Hi-Rel Tech has wide Range of Equipment's &amp; high technology Inspection and testing equipment to ensure zero defect in the services. </a:t>
            </a:r>
            <a:endParaRPr lang="en-US" sz="1600" dirty="0">
              <a:latin typeface="+mj-lt"/>
            </a:endParaRPr>
          </a:p>
        </p:txBody>
      </p:sp>
    </p:spTree>
    <p:extLst>
      <p:ext uri="{BB962C8B-B14F-4D97-AF65-F5344CB8AC3E}">
        <p14:creationId xmlns:p14="http://schemas.microsoft.com/office/powerpoint/2010/main" xmlns="" val="68223099"/>
      </p:ext>
    </p:extLst>
  </p:cSld>
  <p:clrMapOvr>
    <a:masterClrMapping/>
  </p:clrMapOvr>
  <p:transition spd="slow" advTm="489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0F901BA0-1746-40EF-BD2D-6B079219F61E}"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8</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4249770" y="506754"/>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MACHINARIES</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xmlns="" id="{CA7FFE31-55A3-453F-9F2D-75BD1DBAD0A7}"/>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7321" y="1144401"/>
            <a:ext cx="4951342" cy="3213537"/>
          </a:xfrm>
          <a:prstGeom prst="rect">
            <a:avLst/>
          </a:prstGeom>
        </p:spPr>
      </p:pic>
      <p:sp>
        <p:nvSpPr>
          <p:cNvPr id="15" name="TextBox 14">
            <a:extLst>
              <a:ext uri="{FF2B5EF4-FFF2-40B4-BE49-F238E27FC236}">
                <a16:creationId xmlns:a16="http://schemas.microsoft.com/office/drawing/2014/main" xmlns="" id="{00851B60-0C6B-4131-9814-DEABA25CBC40}"/>
              </a:ext>
            </a:extLst>
          </p:cNvPr>
          <p:cNvSpPr txBox="1"/>
          <p:nvPr/>
        </p:nvSpPr>
        <p:spPr>
          <a:xfrm>
            <a:off x="6926857" y="1241357"/>
            <a:ext cx="5201958" cy="1600438"/>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Automatic Solder Paste Printer (YCP-10) with 2D SPI</a:t>
            </a:r>
          </a:p>
          <a:p>
            <a:pPr>
              <a:lnSpc>
                <a:spcPct val="150000"/>
              </a:lnSpc>
            </a:pPr>
            <a:r>
              <a:rPr lang="en-US" sz="1400" dirty="0">
                <a:solidFill>
                  <a:srgbClr val="333333"/>
                </a:solidFill>
                <a:latin typeface="+mj-lt"/>
                <a:cs typeface="Times New Roman" panose="02020603050405020304" pitchFamily="18" charset="0"/>
              </a:rPr>
              <a:t>3D Hybrid Surface Mounter (</a:t>
            </a:r>
            <a:r>
              <a:rPr lang="en-US" sz="1400" dirty="0" err="1">
                <a:solidFill>
                  <a:srgbClr val="333333"/>
                </a:solidFill>
                <a:latin typeface="+mj-lt"/>
                <a:cs typeface="Times New Roman" panose="02020603050405020304" pitchFamily="18" charset="0"/>
              </a:rPr>
              <a:t>i</a:t>
            </a:r>
            <a:r>
              <a:rPr lang="en-US" sz="1400" dirty="0">
                <a:solidFill>
                  <a:srgbClr val="333333"/>
                </a:solidFill>
                <a:latin typeface="+mj-lt"/>
                <a:cs typeface="Times New Roman" panose="02020603050405020304" pitchFamily="18" charset="0"/>
              </a:rPr>
              <a:t>-PULSE S20)</a:t>
            </a:r>
          </a:p>
          <a:p>
            <a:pPr>
              <a:lnSpc>
                <a:spcPct val="150000"/>
              </a:lnSpc>
            </a:pPr>
            <a:r>
              <a:rPr lang="en-US" sz="1400" dirty="0">
                <a:solidFill>
                  <a:srgbClr val="333333"/>
                </a:solidFill>
                <a:latin typeface="+mj-lt"/>
                <a:cs typeface="Times New Roman" panose="02020603050405020304" pitchFamily="18" charset="0"/>
              </a:rPr>
              <a:t>Reflow Over 8 Zone (1707 Mark III)</a:t>
            </a:r>
          </a:p>
          <a:p>
            <a:pPr>
              <a:lnSpc>
                <a:spcPct val="150000"/>
              </a:lnSpc>
            </a:pPr>
            <a:r>
              <a:rPr lang="en-US" sz="1400" dirty="0">
                <a:solidFill>
                  <a:srgbClr val="333333"/>
                </a:solidFill>
                <a:latin typeface="+mj-lt"/>
                <a:cs typeface="Times New Roman" panose="02020603050405020304" pitchFamily="18" charset="0"/>
              </a:rPr>
              <a:t>Loader, Unloader and Conveyor Systems </a:t>
            </a:r>
          </a:p>
          <a:p>
            <a:pPr algn="ctr"/>
            <a:endParaRPr lang="en-US" sz="1400" dirty="0">
              <a:solidFill>
                <a:srgbClr val="333333"/>
              </a:solidFill>
              <a:latin typeface="+mj-lt"/>
              <a:cs typeface="Times New Roman" panose="02020603050405020304" pitchFamily="18" charset="0"/>
            </a:endParaRPr>
          </a:p>
        </p:txBody>
      </p:sp>
      <p:sp>
        <p:nvSpPr>
          <p:cNvPr id="17" name="TextBox 16">
            <a:extLst>
              <a:ext uri="{FF2B5EF4-FFF2-40B4-BE49-F238E27FC236}">
                <a16:creationId xmlns:a16="http://schemas.microsoft.com/office/drawing/2014/main" xmlns="" id="{CD276111-FC57-4559-9547-33C0FBE28E4A}"/>
              </a:ext>
            </a:extLst>
          </p:cNvPr>
          <p:cNvSpPr txBox="1"/>
          <p:nvPr/>
        </p:nvSpPr>
        <p:spPr>
          <a:xfrm>
            <a:off x="5342766" y="2949348"/>
            <a:ext cx="4593504" cy="1600438"/>
          </a:xfrm>
          <a:prstGeom prst="rect">
            <a:avLst/>
          </a:prstGeom>
          <a:noFill/>
        </p:spPr>
        <p:txBody>
          <a:bodyPr wrap="square" rtlCol="0">
            <a:spAutoFit/>
          </a:bodyPr>
          <a:lstStyle/>
          <a:p>
            <a:pPr>
              <a:lnSpc>
                <a:spcPct val="150000"/>
              </a:lnSpc>
            </a:pPr>
            <a:r>
              <a:rPr lang="en-US" sz="1400" dirty="0">
                <a:solidFill>
                  <a:srgbClr val="333333"/>
                </a:solidFill>
                <a:latin typeface="+mj-lt"/>
                <a:cs typeface="Times New Roman" panose="02020603050405020304" pitchFamily="18" charset="0"/>
              </a:rPr>
              <a:t>Semi Automatic Solder Paste Printer ( LY-3050)</a:t>
            </a:r>
          </a:p>
          <a:p>
            <a:pPr>
              <a:lnSpc>
                <a:spcPct val="150000"/>
              </a:lnSpc>
            </a:pPr>
            <a:r>
              <a:rPr lang="en-US" sz="1400" dirty="0">
                <a:solidFill>
                  <a:srgbClr val="333333"/>
                </a:solidFill>
                <a:latin typeface="+mj-lt"/>
                <a:cs typeface="Times New Roman" panose="02020603050405020304" pitchFamily="18" charset="0"/>
              </a:rPr>
              <a:t>Hybrid Surface Mounter (M10)</a:t>
            </a:r>
          </a:p>
          <a:p>
            <a:pPr>
              <a:lnSpc>
                <a:spcPct val="150000"/>
              </a:lnSpc>
            </a:pPr>
            <a:r>
              <a:rPr lang="en-US" sz="1400" dirty="0">
                <a:solidFill>
                  <a:srgbClr val="333333"/>
                </a:solidFill>
                <a:latin typeface="+mj-lt"/>
                <a:cs typeface="Times New Roman" panose="02020603050405020304" pitchFamily="18" charset="0"/>
              </a:rPr>
              <a:t>Reflow Oven 7 Zone (LY-6600-II)</a:t>
            </a:r>
          </a:p>
          <a:p>
            <a:pPr>
              <a:lnSpc>
                <a:spcPct val="150000"/>
              </a:lnSpc>
            </a:pPr>
            <a:r>
              <a:rPr lang="en-US" sz="1400" dirty="0">
                <a:solidFill>
                  <a:srgbClr val="333333"/>
                </a:solidFill>
                <a:latin typeface="+mj-lt"/>
                <a:cs typeface="Times New Roman" panose="02020603050405020304" pitchFamily="18" charset="0"/>
              </a:rPr>
              <a:t>Conveyor Systems</a:t>
            </a:r>
          </a:p>
          <a:p>
            <a:pPr algn="ctr"/>
            <a:endParaRPr lang="en-US" sz="1400" dirty="0">
              <a:solidFill>
                <a:srgbClr val="333333"/>
              </a:solidFill>
              <a:latin typeface="+mj-lt"/>
              <a:cs typeface="Times New Roman" panose="02020603050405020304" pitchFamily="18" charset="0"/>
            </a:endParaRPr>
          </a:p>
        </p:txBody>
      </p:sp>
      <p:sp>
        <p:nvSpPr>
          <p:cNvPr id="18" name="TextBox 17">
            <a:extLst>
              <a:ext uri="{FF2B5EF4-FFF2-40B4-BE49-F238E27FC236}">
                <a16:creationId xmlns:a16="http://schemas.microsoft.com/office/drawing/2014/main" xmlns="" id="{E76FB111-A65B-484C-8E67-312F7BB2F571}"/>
              </a:ext>
            </a:extLst>
          </p:cNvPr>
          <p:cNvSpPr txBox="1"/>
          <p:nvPr/>
        </p:nvSpPr>
        <p:spPr>
          <a:xfrm>
            <a:off x="367862" y="5179095"/>
            <a:ext cx="11406488" cy="954107"/>
          </a:xfrm>
          <a:prstGeom prst="rect">
            <a:avLst/>
          </a:prstGeom>
          <a:noFill/>
        </p:spPr>
        <p:txBody>
          <a:bodyPr wrap="square" rtlCol="0">
            <a:spAutoFit/>
          </a:bodyPr>
          <a:lstStyle/>
          <a:p>
            <a:r>
              <a:rPr lang="en-US" sz="1400" b="1" dirty="0">
                <a:solidFill>
                  <a:srgbClr val="333333"/>
                </a:solidFill>
                <a:latin typeface="+mj-lt"/>
                <a:cs typeface="Times New Roman" panose="02020603050405020304" pitchFamily="18" charset="0"/>
              </a:rPr>
              <a:t> Other Machineries</a:t>
            </a:r>
            <a:endParaRPr lang="en-US" sz="1400" dirty="0">
              <a:latin typeface="+mj-lt"/>
              <a:cs typeface="Times New Roman" panose="02020603050405020304" pitchFamily="18" charset="0"/>
            </a:endParaRPr>
          </a:p>
          <a:p>
            <a:pPr algn="ctr"/>
            <a:r>
              <a:rPr lang="en-US" sz="1400" dirty="0">
                <a:latin typeface="+mj-lt"/>
                <a:cs typeface="Times New Roman" panose="02020603050405020304" pitchFamily="18" charset="0"/>
              </a:rPr>
              <a:t>Semi Automatic SMT (BGA/QFN) REWORK STATION, HD Digital Microscopic Inspection System, Temperature Controlled automatic Baking Oven </a:t>
            </a:r>
          </a:p>
          <a:p>
            <a:pPr algn="ctr"/>
            <a:r>
              <a:rPr lang="en-US" sz="1400" dirty="0">
                <a:latin typeface="+mj-lt"/>
                <a:cs typeface="Times New Roman" panose="02020603050405020304" pitchFamily="18" charset="0"/>
              </a:rPr>
              <a:t>Ultrasonic PCB Cleaner, PTH Soldering Equipment's, Testing and Measuring instruments ,Conformal Coating thickness measurement &amp; Inspection System </a:t>
            </a:r>
          </a:p>
          <a:p>
            <a:pPr marL="285750" indent="-285750">
              <a:buFont typeface="Wingdings" panose="05000000000000000000" pitchFamily="2" charset="2"/>
              <a:buChar char="Ø"/>
            </a:pPr>
            <a:endParaRPr lang="en-US" sz="1400" dirty="0">
              <a:latin typeface="+mj-lt"/>
              <a:cs typeface="Times New Roman" panose="02020603050405020304" pitchFamily="18" charset="0"/>
            </a:endParaRPr>
          </a:p>
        </p:txBody>
      </p:sp>
      <p:pic>
        <p:nvPicPr>
          <p:cNvPr id="19" name="Picture 4" descr="Yamaha Motor Revs Your Heart">
            <a:extLst>
              <a:ext uri="{FF2B5EF4-FFF2-40B4-BE49-F238E27FC236}">
                <a16:creationId xmlns:a16="http://schemas.microsoft.com/office/drawing/2014/main" xmlns="" id="{3F6B162D-63F9-456A-8E3E-E728EABA1223}"/>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076267" y="1416928"/>
            <a:ext cx="832864" cy="182795"/>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Picture 4" descr="Yamaha Motor Revs Your Heart">
            <a:extLst>
              <a:ext uri="{FF2B5EF4-FFF2-40B4-BE49-F238E27FC236}">
                <a16:creationId xmlns:a16="http://schemas.microsoft.com/office/drawing/2014/main" xmlns="" id="{9A527247-F34E-48DF-BB3D-0229A9C2026F}"/>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078489" y="1721561"/>
            <a:ext cx="832864" cy="182795"/>
          </a:xfrm>
          <a:prstGeom prst="rect">
            <a:avLst/>
          </a:prstGeom>
          <a:noFill/>
          <a:extLst>
            <a:ext uri="{909E8E84-426E-40DD-AFC4-6F175D3DCCD1}">
              <a14:hiddenFill xmlns:a14="http://schemas.microsoft.com/office/drawing/2010/main" xmlns="">
                <a:solidFill>
                  <a:srgbClr val="FFFFFF"/>
                </a:solidFill>
              </a14:hiddenFill>
            </a:ext>
          </a:extLst>
        </p:spPr>
      </p:pic>
      <p:pic>
        <p:nvPicPr>
          <p:cNvPr id="21" name="Picture 8" descr="Heller Industries - SMT Reflow Oven Marketplace Leader">
            <a:extLst>
              <a:ext uri="{FF2B5EF4-FFF2-40B4-BE49-F238E27FC236}">
                <a16:creationId xmlns:a16="http://schemas.microsoft.com/office/drawing/2014/main" xmlns="" id="{C1F8D4BA-82D3-4078-B068-E76D0C505177}"/>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078489" y="2057035"/>
            <a:ext cx="848368" cy="146124"/>
          </a:xfrm>
          <a:prstGeom prst="rect">
            <a:avLst/>
          </a:prstGeom>
          <a:noFill/>
          <a:extLst>
            <a:ext uri="{909E8E84-426E-40DD-AFC4-6F175D3DCCD1}">
              <a14:hiddenFill xmlns:a14="http://schemas.microsoft.com/office/drawing/2010/main" xmlns="">
                <a:solidFill>
                  <a:srgbClr val="FFFFFF"/>
                </a:solidFill>
              </a14:hiddenFill>
            </a:ext>
          </a:extLst>
        </p:spPr>
      </p:pic>
      <p:pic>
        <p:nvPicPr>
          <p:cNvPr id="23" name="Picture 2" descr="Nutek">
            <a:extLst>
              <a:ext uri="{FF2B5EF4-FFF2-40B4-BE49-F238E27FC236}">
                <a16:creationId xmlns:a16="http://schemas.microsoft.com/office/drawing/2014/main" xmlns="" id="{CFADADCE-EC53-4618-9302-2E738936C77E}"/>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071106" y="2250028"/>
            <a:ext cx="867745" cy="224714"/>
          </a:xfrm>
          <a:prstGeom prst="rect">
            <a:avLst/>
          </a:prstGeom>
          <a:noFill/>
          <a:extLst>
            <a:ext uri="{909E8E84-426E-40DD-AFC4-6F175D3DCCD1}">
              <a14:hiddenFill xmlns:a14="http://schemas.microsoft.com/office/drawing/2010/main" xmlns="">
                <a:solidFill>
                  <a:srgbClr val="FFFFFF"/>
                </a:solidFill>
              </a14:hiddenFill>
            </a:ext>
          </a:extLst>
        </p:spPr>
      </p:pic>
      <p:pic>
        <p:nvPicPr>
          <p:cNvPr id="24" name="Picture 2" descr="Faroad Logo">
            <a:extLst>
              <a:ext uri="{FF2B5EF4-FFF2-40B4-BE49-F238E27FC236}">
                <a16:creationId xmlns:a16="http://schemas.microsoft.com/office/drawing/2014/main" xmlns="" id="{07627629-1CBC-4F24-932F-C7D4FA5C8E3E}"/>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505094" y="3102257"/>
            <a:ext cx="873542" cy="188685"/>
          </a:xfrm>
          <a:prstGeom prst="rect">
            <a:avLst/>
          </a:prstGeom>
          <a:noFill/>
          <a:extLst>
            <a:ext uri="{909E8E84-426E-40DD-AFC4-6F175D3DCCD1}">
              <a14:hiddenFill xmlns:a14="http://schemas.microsoft.com/office/drawing/2010/main" xmlns="">
                <a:solidFill>
                  <a:srgbClr val="FFFFFF"/>
                </a:solidFill>
              </a14:hiddenFill>
            </a:ext>
          </a:extLst>
        </p:spPr>
      </p:pic>
      <p:pic>
        <p:nvPicPr>
          <p:cNvPr id="25" name="Picture 2" descr="Faroad Logo">
            <a:extLst>
              <a:ext uri="{FF2B5EF4-FFF2-40B4-BE49-F238E27FC236}">
                <a16:creationId xmlns:a16="http://schemas.microsoft.com/office/drawing/2014/main" xmlns="" id="{F0583886-88A5-4C56-B7C8-3DC75CFCE891}"/>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519824" y="3721740"/>
            <a:ext cx="873542" cy="188685"/>
          </a:xfrm>
          <a:prstGeom prst="rect">
            <a:avLst/>
          </a:prstGeom>
          <a:noFill/>
          <a:extLst>
            <a:ext uri="{909E8E84-426E-40DD-AFC4-6F175D3DCCD1}">
              <a14:hiddenFill xmlns:a14="http://schemas.microsoft.com/office/drawing/2010/main" xmlns="">
                <a:solidFill>
                  <a:srgbClr val="FFFFFF"/>
                </a:solidFill>
              </a14:hiddenFill>
            </a:ext>
          </a:extLst>
        </p:spPr>
      </p:pic>
      <p:pic>
        <p:nvPicPr>
          <p:cNvPr id="26" name="Picture 2" descr="Faroad Logo">
            <a:extLst>
              <a:ext uri="{FF2B5EF4-FFF2-40B4-BE49-F238E27FC236}">
                <a16:creationId xmlns:a16="http://schemas.microsoft.com/office/drawing/2014/main" xmlns="" id="{318C6CB0-09AB-4B77-BCC3-B001915A5860}"/>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505094" y="4047582"/>
            <a:ext cx="873542" cy="188685"/>
          </a:xfrm>
          <a:prstGeom prst="rect">
            <a:avLst/>
          </a:prstGeom>
          <a:noFill/>
          <a:extLst>
            <a:ext uri="{909E8E84-426E-40DD-AFC4-6F175D3DCCD1}">
              <a14:hiddenFill xmlns:a14="http://schemas.microsoft.com/office/drawing/2010/main" xmlns="">
                <a:solidFill>
                  <a:srgbClr val="FFFFFF"/>
                </a:solidFill>
              </a14:hiddenFill>
            </a:ext>
          </a:extLst>
        </p:spPr>
      </p:pic>
      <p:pic>
        <p:nvPicPr>
          <p:cNvPr id="27" name="Picture 4" descr="Yamaha Motor Revs Your Heart">
            <a:extLst>
              <a:ext uri="{FF2B5EF4-FFF2-40B4-BE49-F238E27FC236}">
                <a16:creationId xmlns:a16="http://schemas.microsoft.com/office/drawing/2014/main" xmlns="" id="{89019F34-382B-4ADB-B98E-F933CFED813A}"/>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536802" y="3412032"/>
            <a:ext cx="832864" cy="182795"/>
          </a:xfrm>
          <a:prstGeom prst="rect">
            <a:avLst/>
          </a:prstGeom>
          <a:noFill/>
          <a:extLst>
            <a:ext uri="{909E8E84-426E-40DD-AFC4-6F175D3DCCD1}">
              <a14:hiddenFill xmlns:a14="http://schemas.microsoft.com/office/drawing/2010/main" xmlns="">
                <a:solidFill>
                  <a:srgbClr val="FFFFFF"/>
                </a:solidFill>
              </a14:hiddenFill>
            </a:ext>
          </a:extLst>
        </p:spPr>
      </p:pic>
      <p:sp>
        <p:nvSpPr>
          <p:cNvPr id="28" name="Rectangle 27">
            <a:extLst>
              <a:ext uri="{FF2B5EF4-FFF2-40B4-BE49-F238E27FC236}">
                <a16:creationId xmlns:a16="http://schemas.microsoft.com/office/drawing/2014/main" xmlns="" id="{E2FF50B4-A12E-4291-9202-B4799BC8D224}"/>
              </a:ext>
            </a:extLst>
          </p:cNvPr>
          <p:cNvSpPr/>
          <p:nvPr/>
        </p:nvSpPr>
        <p:spPr>
          <a:xfrm>
            <a:off x="4494567" y="2781135"/>
            <a:ext cx="1887055" cy="307777"/>
          </a:xfrm>
          <a:prstGeom prst="rect">
            <a:avLst/>
          </a:prstGeom>
        </p:spPr>
        <p:txBody>
          <a:bodyPr wrap="none">
            <a:spAutoFit/>
          </a:bodyPr>
          <a:lstStyle/>
          <a:p>
            <a:r>
              <a:rPr lang="en-US" sz="1400" b="1" u="sng" dirty="0">
                <a:solidFill>
                  <a:srgbClr val="333333"/>
                </a:solidFill>
                <a:latin typeface="+mj-lt"/>
                <a:cs typeface="Times New Roman" panose="02020603050405020304" pitchFamily="18" charset="0"/>
              </a:rPr>
              <a:t>SMT Line 3 (30000 CPH)</a:t>
            </a:r>
          </a:p>
        </p:txBody>
      </p:sp>
      <p:sp>
        <p:nvSpPr>
          <p:cNvPr id="29" name="Rectangle 28">
            <a:extLst>
              <a:ext uri="{FF2B5EF4-FFF2-40B4-BE49-F238E27FC236}">
                <a16:creationId xmlns:a16="http://schemas.microsoft.com/office/drawing/2014/main" xmlns="" id="{0CF8B53B-6473-427B-BD7A-BE6BA67F601E}"/>
              </a:ext>
            </a:extLst>
          </p:cNvPr>
          <p:cNvSpPr/>
          <p:nvPr/>
        </p:nvSpPr>
        <p:spPr>
          <a:xfrm>
            <a:off x="5874486" y="1109151"/>
            <a:ext cx="1887055" cy="307777"/>
          </a:xfrm>
          <a:prstGeom prst="rect">
            <a:avLst/>
          </a:prstGeom>
        </p:spPr>
        <p:txBody>
          <a:bodyPr wrap="none">
            <a:spAutoFit/>
          </a:bodyPr>
          <a:lstStyle/>
          <a:p>
            <a:r>
              <a:rPr lang="en-US" sz="1400" b="1" u="sng" dirty="0">
                <a:solidFill>
                  <a:srgbClr val="333333"/>
                </a:solidFill>
                <a:latin typeface="+mj-lt"/>
                <a:cs typeface="Times New Roman" panose="02020603050405020304" pitchFamily="18" charset="0"/>
              </a:rPr>
              <a:t>SMT Line 2 (45000 CPH)</a:t>
            </a:r>
          </a:p>
        </p:txBody>
      </p:sp>
      <p:sp>
        <p:nvSpPr>
          <p:cNvPr id="30" name="TextBox 29">
            <a:extLst>
              <a:ext uri="{FF2B5EF4-FFF2-40B4-BE49-F238E27FC236}">
                <a16:creationId xmlns:a16="http://schemas.microsoft.com/office/drawing/2014/main" xmlns="" id="{50858E7D-2061-4FBC-AA05-9B372BACD535}"/>
              </a:ext>
            </a:extLst>
          </p:cNvPr>
          <p:cNvSpPr txBox="1"/>
          <p:nvPr/>
        </p:nvSpPr>
        <p:spPr>
          <a:xfrm>
            <a:off x="6871781" y="4638805"/>
            <a:ext cx="5201958" cy="954107"/>
          </a:xfrm>
          <a:prstGeom prst="rect">
            <a:avLst/>
          </a:prstGeom>
          <a:noFill/>
        </p:spPr>
        <p:txBody>
          <a:bodyPr wrap="square" rtlCol="0">
            <a:spAutoFit/>
          </a:bodyPr>
          <a:lstStyle/>
          <a:p>
            <a:pPr>
              <a:lnSpc>
                <a:spcPct val="150000"/>
              </a:lnSpc>
            </a:pPr>
            <a:r>
              <a:rPr lang="en-US" sz="1400" dirty="0">
                <a:latin typeface="+mj-lt"/>
                <a:cs typeface="Times New Roman" panose="02020603050405020304" pitchFamily="18" charset="0"/>
              </a:rPr>
              <a:t>fully Automatic Conformal Coating Machine (Select Coat SL-940)</a:t>
            </a:r>
          </a:p>
          <a:p>
            <a:pPr>
              <a:lnSpc>
                <a:spcPct val="150000"/>
              </a:lnSpc>
            </a:pPr>
            <a:r>
              <a:rPr lang="en-US" sz="1400" dirty="0">
                <a:latin typeface="+mj-lt"/>
                <a:cs typeface="Times New Roman" panose="02020603050405020304" pitchFamily="18" charset="0"/>
              </a:rPr>
              <a:t>X-ray automatic vision inspection system (XSCAN-A100R)</a:t>
            </a:r>
            <a:endParaRPr lang="en-US" sz="1400" dirty="0">
              <a:solidFill>
                <a:srgbClr val="333333"/>
              </a:solidFill>
              <a:latin typeface="+mj-lt"/>
              <a:cs typeface="Times New Roman" panose="02020603050405020304" pitchFamily="18" charset="0"/>
            </a:endParaRPr>
          </a:p>
          <a:p>
            <a:pPr algn="ctr"/>
            <a:endParaRPr lang="en-US" sz="1400" dirty="0">
              <a:solidFill>
                <a:srgbClr val="333333"/>
              </a:solidFill>
              <a:latin typeface="+mj-lt"/>
              <a:cs typeface="Times New Roman" panose="02020603050405020304" pitchFamily="18" charset="0"/>
            </a:endParaRPr>
          </a:p>
        </p:txBody>
      </p:sp>
      <p:pic>
        <p:nvPicPr>
          <p:cNvPr id="31" name="Picture 30">
            <a:extLst>
              <a:ext uri="{FF2B5EF4-FFF2-40B4-BE49-F238E27FC236}">
                <a16:creationId xmlns:a16="http://schemas.microsoft.com/office/drawing/2014/main" xmlns="" id="{F5D7CFA6-9319-4165-B4BD-2AAFA9C0E1EC}"/>
              </a:ext>
            </a:extLst>
          </p:cNvPr>
          <p:cNvPicPr>
            <a:picLocks noChangeAspect="1"/>
          </p:cNvPicPr>
          <p:nvPr/>
        </p:nvPicPr>
        <p:blipFill>
          <a:blip r:embed="rId8" cstate="print"/>
          <a:stretch>
            <a:fillRect/>
          </a:stretch>
        </p:blipFill>
        <p:spPr>
          <a:xfrm>
            <a:off x="6047710" y="4666341"/>
            <a:ext cx="894504" cy="334552"/>
          </a:xfrm>
          <a:prstGeom prst="rect">
            <a:avLst/>
          </a:prstGeom>
        </p:spPr>
      </p:pic>
      <p:pic>
        <p:nvPicPr>
          <p:cNvPr id="32" name="Picture 4" descr="http://www.xavisxray.com/wp-content/uploads/2018/02/logo.png">
            <a:extLst>
              <a:ext uri="{FF2B5EF4-FFF2-40B4-BE49-F238E27FC236}">
                <a16:creationId xmlns:a16="http://schemas.microsoft.com/office/drawing/2014/main" xmlns="" id="{755BA04F-08F7-4E30-B4CD-62CC1A8966A1}"/>
              </a:ext>
            </a:extLst>
          </p:cNvPr>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6183306" y="5092234"/>
            <a:ext cx="705554" cy="246944"/>
          </a:xfrm>
          <a:prstGeom prst="rect">
            <a:avLst/>
          </a:prstGeom>
          <a:noFill/>
          <a:extLst>
            <a:ext uri="{909E8E84-426E-40DD-AFC4-6F175D3DCCD1}">
              <a14:hiddenFill xmlns:a14="http://schemas.microsoft.com/office/drawing/2010/main" xmlns="">
                <a:solidFill>
                  <a:srgbClr val="FFFFFF"/>
                </a:solidFill>
              </a14:hiddenFill>
            </a:ext>
          </a:extLst>
        </p:spPr>
      </p:pic>
      <p:sp>
        <p:nvSpPr>
          <p:cNvPr id="33" name="Rectangle 32">
            <a:extLst>
              <a:ext uri="{FF2B5EF4-FFF2-40B4-BE49-F238E27FC236}">
                <a16:creationId xmlns:a16="http://schemas.microsoft.com/office/drawing/2014/main" xmlns="" id="{0A9321A3-5D92-4DF8-B15D-A867434B3B0C}"/>
              </a:ext>
            </a:extLst>
          </p:cNvPr>
          <p:cNvSpPr/>
          <p:nvPr/>
        </p:nvSpPr>
        <p:spPr>
          <a:xfrm>
            <a:off x="6071106" y="4347885"/>
            <a:ext cx="1505540" cy="307777"/>
          </a:xfrm>
          <a:prstGeom prst="rect">
            <a:avLst/>
          </a:prstGeom>
        </p:spPr>
        <p:txBody>
          <a:bodyPr wrap="square">
            <a:spAutoFit/>
          </a:bodyPr>
          <a:lstStyle/>
          <a:p>
            <a:r>
              <a:rPr lang="en-US" sz="1400" b="1" u="sng" dirty="0">
                <a:solidFill>
                  <a:srgbClr val="333333"/>
                </a:solidFill>
                <a:latin typeface="+mj-lt"/>
                <a:cs typeface="Times New Roman" panose="02020603050405020304" pitchFamily="18" charset="0"/>
              </a:rPr>
              <a:t>Offline Machines</a:t>
            </a:r>
          </a:p>
        </p:txBody>
      </p:sp>
    </p:spTree>
    <p:extLst>
      <p:ext uri="{BB962C8B-B14F-4D97-AF65-F5344CB8AC3E}">
        <p14:creationId xmlns:p14="http://schemas.microsoft.com/office/powerpoint/2010/main" xmlns="" val="2634720769"/>
      </p:ext>
    </p:extLst>
  </p:cSld>
  <p:clrMapOvr>
    <a:masterClrMapping/>
  </p:clrMapOvr>
  <p:transition spd="slow" advTm="4735"/>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0F901BA0-1746-40EF-BD2D-6B079219F61E}"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9</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xmlns="" id="{9E45661A-AC91-427F-AF36-D65B0CD94758}"/>
              </a:ext>
            </a:extLst>
          </p:cNvPr>
          <p:cNvSpPr txBox="1"/>
          <p:nvPr/>
        </p:nvSpPr>
        <p:spPr>
          <a:xfrm>
            <a:off x="4249770" y="506754"/>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CAPABILITY</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4" name="Object 13">
            <a:extLst>
              <a:ext uri="{FF2B5EF4-FFF2-40B4-BE49-F238E27FC236}">
                <a16:creationId xmlns:a16="http://schemas.microsoft.com/office/drawing/2014/main" xmlns="" id="{2B36F46F-E52F-41B7-99FE-B16F82F2D61C}"/>
              </a:ext>
            </a:extLst>
          </p:cNvPr>
          <p:cNvGraphicFramePr>
            <a:graphicFrameLocks noChangeAspect="1"/>
          </p:cNvGraphicFramePr>
          <p:nvPr>
            <p:extLst>
              <p:ext uri="{D42A27DB-BD31-4B8C-83A1-F6EECF244321}">
                <p14:modId xmlns:p14="http://schemas.microsoft.com/office/powerpoint/2010/main" xmlns="" val="1855001782"/>
              </p:ext>
            </p:extLst>
          </p:nvPr>
        </p:nvGraphicFramePr>
        <p:xfrm>
          <a:off x="1093788" y="1189180"/>
          <a:ext cx="9740900" cy="4713288"/>
        </p:xfrm>
        <a:graphic>
          <a:graphicData uri="http://schemas.openxmlformats.org/presentationml/2006/ole">
            <p:oleObj spid="_x0000_s2093" name="Worksheet" r:id="rId4" imgW="8286713" imgH="4009829" progId="Excel.Sheet.12">
              <p:embed/>
            </p:oleObj>
          </a:graphicData>
        </a:graphic>
      </p:graphicFrame>
      <p:sp>
        <p:nvSpPr>
          <p:cNvPr id="2" name="Rectangle 1">
            <a:extLst>
              <a:ext uri="{FF2B5EF4-FFF2-40B4-BE49-F238E27FC236}">
                <a16:creationId xmlns:a16="http://schemas.microsoft.com/office/drawing/2014/main" xmlns="" id="{C7E8CDA0-4753-42AE-957D-AD69F1A0EB1D}"/>
              </a:ext>
            </a:extLst>
          </p:cNvPr>
          <p:cNvSpPr/>
          <p:nvPr/>
        </p:nvSpPr>
        <p:spPr>
          <a:xfrm>
            <a:off x="1093788" y="1189180"/>
            <a:ext cx="1136794" cy="11799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2337016812"/>
      </p:ext>
    </p:extLst>
  </p:cSld>
  <p:clrMapOvr>
    <a:masterClrMapping/>
  </p:clrMapOvr>
  <p:transition spd="slow" advTm="4937"/>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10</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4554570" y="512772"/>
            <a:ext cx="443279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CERTIFICATIONS</a:t>
            </a:r>
          </a:p>
        </p:txBody>
      </p:sp>
      <p:sp>
        <p:nvSpPr>
          <p:cNvPr id="18" name="Rectangle 17">
            <a:extLst>
              <a:ext uri="{FF2B5EF4-FFF2-40B4-BE49-F238E27FC236}">
                <a16:creationId xmlns:a16="http://schemas.microsoft.com/office/drawing/2014/main" xmlns="" id="{4CE0642C-32CB-425C-958E-385970571FC3}"/>
              </a:ext>
            </a:extLst>
          </p:cNvPr>
          <p:cNvSpPr/>
          <p:nvPr/>
        </p:nvSpPr>
        <p:spPr>
          <a:xfrm>
            <a:off x="1263480" y="1421480"/>
            <a:ext cx="1364616" cy="276999"/>
          </a:xfrm>
          <a:prstGeom prst="rect">
            <a:avLst/>
          </a:prstGeom>
        </p:spPr>
        <p:txBody>
          <a:bodyPr wrap="square">
            <a:spAutoFit/>
          </a:bodyPr>
          <a:lstStyle/>
          <a:p>
            <a:pPr algn="ctr"/>
            <a:r>
              <a:rPr lang="en-IN" sz="1200" b="1" dirty="0">
                <a:latin typeface="Times New Roman" panose="02020603050405020304" pitchFamily="18" charset="0"/>
                <a:cs typeface="Times New Roman" panose="02020603050405020304" pitchFamily="18" charset="0"/>
              </a:rPr>
              <a:t>AS 9100 Rev D</a:t>
            </a:r>
          </a:p>
        </p:txBody>
      </p:sp>
      <p:sp>
        <p:nvSpPr>
          <p:cNvPr id="19" name="Rectangle 18">
            <a:extLst>
              <a:ext uri="{FF2B5EF4-FFF2-40B4-BE49-F238E27FC236}">
                <a16:creationId xmlns:a16="http://schemas.microsoft.com/office/drawing/2014/main" xmlns="" id="{460735C3-7322-4AE1-8C53-EE2E4C3EF578}"/>
              </a:ext>
            </a:extLst>
          </p:cNvPr>
          <p:cNvSpPr/>
          <p:nvPr/>
        </p:nvSpPr>
        <p:spPr>
          <a:xfrm>
            <a:off x="6740066" y="1418411"/>
            <a:ext cx="1432801" cy="276999"/>
          </a:xfrm>
          <a:prstGeom prst="rect">
            <a:avLst/>
          </a:prstGeom>
        </p:spPr>
        <p:txBody>
          <a:bodyPr wrap="square">
            <a:spAutoFit/>
          </a:bodyPr>
          <a:lstStyle/>
          <a:p>
            <a:pPr algn="ctr"/>
            <a:r>
              <a:rPr lang="en-IN" sz="1200" b="1" dirty="0">
                <a:latin typeface="Times New Roman" panose="02020603050405020304" pitchFamily="18" charset="0"/>
                <a:cs typeface="Times New Roman" panose="02020603050405020304" pitchFamily="18" charset="0"/>
              </a:rPr>
              <a:t>ISO 9001:2015</a:t>
            </a:r>
          </a:p>
        </p:txBody>
      </p:sp>
      <p:sp>
        <p:nvSpPr>
          <p:cNvPr id="20" name="Rectangle 19">
            <a:extLst>
              <a:ext uri="{FF2B5EF4-FFF2-40B4-BE49-F238E27FC236}">
                <a16:creationId xmlns:a16="http://schemas.microsoft.com/office/drawing/2014/main" xmlns="" id="{0CF1AC8D-C8CD-4390-B5D4-DD92972E464C}"/>
              </a:ext>
            </a:extLst>
          </p:cNvPr>
          <p:cNvSpPr/>
          <p:nvPr/>
        </p:nvSpPr>
        <p:spPr>
          <a:xfrm>
            <a:off x="8172867" y="3613752"/>
            <a:ext cx="1322349" cy="276999"/>
          </a:xfrm>
          <a:prstGeom prst="rect">
            <a:avLst/>
          </a:prstGeom>
        </p:spPr>
        <p:txBody>
          <a:bodyPr wrap="square">
            <a:spAutoFit/>
          </a:bodyPr>
          <a:lstStyle/>
          <a:p>
            <a:pPr algn="ctr"/>
            <a:r>
              <a:rPr lang="en-US" sz="1200" b="1" dirty="0">
                <a:latin typeface="Times New Roman" panose="02020603050405020304" pitchFamily="18" charset="0"/>
                <a:cs typeface="Times New Roman" panose="02020603050405020304" pitchFamily="18" charset="0"/>
              </a:rPr>
              <a:t>ESD S20.20</a:t>
            </a:r>
            <a:endParaRPr lang="en-IN" sz="1200" b="1" dirty="0">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xmlns="" id="{42F1AC47-4AA3-43D1-B641-EE55974288C6}"/>
              </a:ext>
            </a:extLst>
          </p:cNvPr>
          <p:cNvSpPr/>
          <p:nvPr/>
        </p:nvSpPr>
        <p:spPr>
          <a:xfrm>
            <a:off x="4019871" y="1418358"/>
            <a:ext cx="1493513" cy="276999"/>
          </a:xfrm>
          <a:prstGeom prst="rect">
            <a:avLst/>
          </a:prstGeom>
        </p:spPr>
        <p:txBody>
          <a:bodyPr wrap="square">
            <a:spAutoFit/>
          </a:bodyPr>
          <a:lstStyle/>
          <a:p>
            <a:pPr algn="ctr"/>
            <a:r>
              <a:rPr lang="en-IN" sz="1200" b="1" dirty="0">
                <a:latin typeface="Times New Roman" panose="02020603050405020304" pitchFamily="18" charset="0"/>
                <a:cs typeface="Times New Roman" panose="02020603050405020304" pitchFamily="18" charset="0"/>
              </a:rPr>
              <a:t>IPC-A-610</a:t>
            </a:r>
          </a:p>
        </p:txBody>
      </p:sp>
      <p:pic>
        <p:nvPicPr>
          <p:cNvPr id="22" name="Picture 21">
            <a:extLst>
              <a:ext uri="{FF2B5EF4-FFF2-40B4-BE49-F238E27FC236}">
                <a16:creationId xmlns:a16="http://schemas.microsoft.com/office/drawing/2014/main" xmlns="" id="{87832830-F2BE-4462-A1C4-FD3970CF35B6}"/>
              </a:ext>
            </a:extLst>
          </p:cNvPr>
          <p:cNvPicPr>
            <a:picLocks noChangeAspect="1"/>
          </p:cNvPicPr>
          <p:nvPr/>
        </p:nvPicPr>
        <p:blipFill rotWithShape="1">
          <a:blip r:embed="rId3" cstate="print"/>
          <a:srcRect l="28421" t="10457" r="38200" b="5939"/>
          <a:stretch/>
        </p:blipFill>
        <p:spPr>
          <a:xfrm>
            <a:off x="1283327" y="1723388"/>
            <a:ext cx="1344769" cy="1894610"/>
          </a:xfrm>
          <a:prstGeom prst="rect">
            <a:avLst/>
          </a:prstGeom>
          <a:ln>
            <a:noFill/>
          </a:ln>
          <a:effectLst>
            <a:outerShdw blurRad="292100" dist="139700" dir="2700000" algn="tl" rotWithShape="0">
              <a:srgbClr val="333333">
                <a:alpha val="65000"/>
              </a:srgbClr>
            </a:outerShdw>
          </a:effectLst>
        </p:spPr>
      </p:pic>
      <p:pic>
        <p:nvPicPr>
          <p:cNvPr id="23" name="Picture 22">
            <a:extLst>
              <a:ext uri="{FF2B5EF4-FFF2-40B4-BE49-F238E27FC236}">
                <a16:creationId xmlns:a16="http://schemas.microsoft.com/office/drawing/2014/main" xmlns="" id="{B679BAA2-DA91-48DA-90AD-F91C1D94A633}"/>
              </a:ext>
            </a:extLst>
          </p:cNvPr>
          <p:cNvPicPr>
            <a:picLocks noChangeAspect="1"/>
          </p:cNvPicPr>
          <p:nvPr/>
        </p:nvPicPr>
        <p:blipFill rotWithShape="1">
          <a:blip r:embed="rId4" cstate="print"/>
          <a:srcRect t="464" r="2072"/>
          <a:stretch/>
        </p:blipFill>
        <p:spPr>
          <a:xfrm>
            <a:off x="6837855" y="1690334"/>
            <a:ext cx="1369886" cy="1928981"/>
          </a:xfrm>
          <a:prstGeom prst="rect">
            <a:avLst/>
          </a:prstGeom>
          <a:ln>
            <a:noFill/>
          </a:ln>
          <a:effectLst>
            <a:outerShdw blurRad="292100" dist="139700" dir="2700000" algn="tl" rotWithShape="0">
              <a:srgbClr val="333333">
                <a:alpha val="65000"/>
              </a:srgbClr>
            </a:outerShdw>
          </a:effectLst>
        </p:spPr>
      </p:pic>
      <p:pic>
        <p:nvPicPr>
          <p:cNvPr id="24" name="Picture 23">
            <a:extLst>
              <a:ext uri="{FF2B5EF4-FFF2-40B4-BE49-F238E27FC236}">
                <a16:creationId xmlns:a16="http://schemas.microsoft.com/office/drawing/2014/main" xmlns="" id="{7B8309AF-8454-4C4A-9B31-E65FBD2EEE9C}"/>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596371" y="1671347"/>
            <a:ext cx="1398337" cy="1925525"/>
          </a:xfrm>
          <a:prstGeom prst="rect">
            <a:avLst/>
          </a:prstGeom>
          <a:ln>
            <a:noFill/>
          </a:ln>
          <a:effectLst>
            <a:outerShdw blurRad="292100" dist="139700" dir="2700000" algn="tl" rotWithShape="0">
              <a:srgbClr val="333333">
                <a:alpha val="65000"/>
              </a:srgbClr>
            </a:outerShdw>
          </a:effectLst>
        </p:spPr>
      </p:pic>
      <p:pic>
        <p:nvPicPr>
          <p:cNvPr id="25" name="Picture 24">
            <a:extLst>
              <a:ext uri="{FF2B5EF4-FFF2-40B4-BE49-F238E27FC236}">
                <a16:creationId xmlns:a16="http://schemas.microsoft.com/office/drawing/2014/main" xmlns="" id="{CBB01CF5-0F52-4086-A9DF-352677CC6891}"/>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682640" y="3876939"/>
            <a:ext cx="1392326" cy="1916940"/>
          </a:xfrm>
          <a:prstGeom prst="rect">
            <a:avLst/>
          </a:prstGeom>
          <a:ln>
            <a:noFill/>
          </a:ln>
          <a:effectLst>
            <a:outerShdw blurRad="292100" dist="139700" dir="2700000" algn="tl" rotWithShape="0">
              <a:srgbClr val="333333">
                <a:alpha val="65000"/>
              </a:srgbClr>
            </a:outerShdw>
          </a:effectLst>
        </p:spPr>
      </p:pic>
      <p:sp>
        <p:nvSpPr>
          <p:cNvPr id="26" name="Rectangle 25">
            <a:extLst>
              <a:ext uri="{FF2B5EF4-FFF2-40B4-BE49-F238E27FC236}">
                <a16:creationId xmlns:a16="http://schemas.microsoft.com/office/drawing/2014/main" xmlns="" id="{0298D56C-9F7A-4512-A7BC-B455825713A0}"/>
              </a:ext>
            </a:extLst>
          </p:cNvPr>
          <p:cNvSpPr/>
          <p:nvPr/>
        </p:nvSpPr>
        <p:spPr>
          <a:xfrm>
            <a:off x="2670779" y="3643343"/>
            <a:ext cx="1400344" cy="276999"/>
          </a:xfrm>
          <a:prstGeom prst="rect">
            <a:avLst/>
          </a:prstGeom>
        </p:spPr>
        <p:txBody>
          <a:bodyPr wrap="square">
            <a:spAutoFit/>
          </a:bodyPr>
          <a:lstStyle/>
          <a:p>
            <a:pPr algn="ctr"/>
            <a:r>
              <a:rPr lang="en-US" sz="1200" b="1" dirty="0">
                <a:latin typeface="Times New Roman" panose="02020603050405020304" pitchFamily="18" charset="0"/>
                <a:cs typeface="Times New Roman" panose="02020603050405020304" pitchFamily="18" charset="0"/>
              </a:rPr>
              <a:t>ISO 13485:2016</a:t>
            </a:r>
            <a:endParaRPr lang="en-IN" sz="1200" b="1" dirty="0">
              <a:latin typeface="Times New Roman" panose="02020603050405020304" pitchFamily="18" charset="0"/>
              <a:cs typeface="Times New Roman" panose="02020603050405020304" pitchFamily="18" charset="0"/>
            </a:endParaRPr>
          </a:p>
        </p:txBody>
      </p:sp>
      <p:sp>
        <p:nvSpPr>
          <p:cNvPr id="27" name="Rectangle 26">
            <a:extLst>
              <a:ext uri="{FF2B5EF4-FFF2-40B4-BE49-F238E27FC236}">
                <a16:creationId xmlns:a16="http://schemas.microsoft.com/office/drawing/2014/main" xmlns="" id="{2DBD3E4E-93CE-482B-B19E-A3C4159B21C4}"/>
              </a:ext>
            </a:extLst>
          </p:cNvPr>
          <p:cNvSpPr/>
          <p:nvPr/>
        </p:nvSpPr>
        <p:spPr>
          <a:xfrm>
            <a:off x="9596371" y="1430770"/>
            <a:ext cx="1362853" cy="276999"/>
          </a:xfrm>
          <a:prstGeom prst="rect">
            <a:avLst/>
          </a:prstGeom>
        </p:spPr>
        <p:txBody>
          <a:bodyPr wrap="square">
            <a:spAutoFit/>
          </a:bodyPr>
          <a:lstStyle/>
          <a:p>
            <a:pPr algn="ctr"/>
            <a:r>
              <a:rPr lang="en-IN" sz="1200" b="1" dirty="0">
                <a:latin typeface="Times New Roman" panose="02020603050405020304" pitchFamily="18" charset="0"/>
                <a:cs typeface="Times New Roman" panose="02020603050405020304" pitchFamily="18" charset="0"/>
              </a:rPr>
              <a:t>ISO 14001:2015</a:t>
            </a:r>
          </a:p>
        </p:txBody>
      </p:sp>
      <p:sp>
        <p:nvSpPr>
          <p:cNvPr id="29" name="TextBox 28">
            <a:extLst>
              <a:ext uri="{FF2B5EF4-FFF2-40B4-BE49-F238E27FC236}">
                <a16:creationId xmlns:a16="http://schemas.microsoft.com/office/drawing/2014/main" xmlns="" id="{B7DE4F94-99A0-43C6-8F01-A4FD7DA005D2}"/>
              </a:ext>
            </a:extLst>
          </p:cNvPr>
          <p:cNvSpPr txBox="1"/>
          <p:nvPr/>
        </p:nvSpPr>
        <p:spPr>
          <a:xfrm>
            <a:off x="450708" y="991626"/>
            <a:ext cx="11368545" cy="338554"/>
          </a:xfrm>
          <a:prstGeom prst="rect">
            <a:avLst/>
          </a:prstGeom>
          <a:noFill/>
        </p:spPr>
        <p:txBody>
          <a:bodyPr wrap="square" rtlCol="0">
            <a:spAutoFit/>
          </a:bodyPr>
          <a:lstStyle/>
          <a:p>
            <a:pPr algn="ctr"/>
            <a:r>
              <a:rPr lang="en-US" sz="1600" dirty="0">
                <a:latin typeface="+mj-lt"/>
                <a:cs typeface="Times New Roman" panose="02020603050405020304" pitchFamily="18" charset="0"/>
              </a:rPr>
              <a:t>Hi-Rel Tech Manufacturing process defined to meet its customer quality expectations and also the international standards  </a:t>
            </a:r>
          </a:p>
        </p:txBody>
      </p:sp>
      <p:pic>
        <p:nvPicPr>
          <p:cNvPr id="30" name="Picture 29">
            <a:extLst>
              <a:ext uri="{FF2B5EF4-FFF2-40B4-BE49-F238E27FC236}">
                <a16:creationId xmlns:a16="http://schemas.microsoft.com/office/drawing/2014/main" xmlns="" id="{15062F4D-49FB-4340-A75E-D2B6EF9A25DC}"/>
              </a:ext>
            </a:extLst>
          </p:cNvPr>
          <p:cNvPicPr>
            <a:picLocks noChangeAspect="1"/>
          </p:cNvPicPr>
          <p:nvPr/>
        </p:nvPicPr>
        <p:blipFill rotWithShape="1">
          <a:blip r:embed="rId7" cstate="print"/>
          <a:srcRect l="2564" t="1785" r="1943" b="3038"/>
          <a:stretch/>
        </p:blipFill>
        <p:spPr>
          <a:xfrm>
            <a:off x="8194800" y="3847426"/>
            <a:ext cx="1370690" cy="1916940"/>
          </a:xfrm>
          <a:prstGeom prst="rect">
            <a:avLst/>
          </a:prstGeom>
          <a:ln>
            <a:noFill/>
          </a:ln>
          <a:effectLst>
            <a:outerShdw blurRad="292100" dist="139700" dir="2700000" algn="tl" rotWithShape="0">
              <a:srgbClr val="333333">
                <a:alpha val="65000"/>
              </a:srgbClr>
            </a:outerShdw>
          </a:effectLst>
        </p:spPr>
      </p:pic>
      <p:pic>
        <p:nvPicPr>
          <p:cNvPr id="31" name="Picture 30">
            <a:extLst>
              <a:ext uri="{FF2B5EF4-FFF2-40B4-BE49-F238E27FC236}">
                <a16:creationId xmlns:a16="http://schemas.microsoft.com/office/drawing/2014/main" xmlns="" id="{71D8DEA3-9BD0-4F1B-8112-134F7ECD6721}"/>
              </a:ext>
            </a:extLst>
          </p:cNvPr>
          <p:cNvPicPr>
            <a:picLocks noChangeAspect="1"/>
          </p:cNvPicPr>
          <p:nvPr/>
        </p:nvPicPr>
        <p:blipFill>
          <a:blip r:embed="rId8" cstate="print"/>
          <a:stretch>
            <a:fillRect/>
          </a:stretch>
        </p:blipFill>
        <p:spPr>
          <a:xfrm>
            <a:off x="4049892" y="1691652"/>
            <a:ext cx="1429067" cy="1926346"/>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xmlns="" id="{BD4190C3-DEB3-4C66-9D79-42DF72F634DC}"/>
              </a:ext>
            </a:extLst>
          </p:cNvPr>
          <p:cNvPicPr>
            <a:picLocks noChangeAspect="1"/>
          </p:cNvPicPr>
          <p:nvPr/>
        </p:nvPicPr>
        <p:blipFill>
          <a:blip r:embed="rId9" cstate="print"/>
          <a:stretch>
            <a:fillRect/>
          </a:stretch>
        </p:blipFill>
        <p:spPr>
          <a:xfrm>
            <a:off x="5438819" y="3837085"/>
            <a:ext cx="1392325" cy="1970465"/>
          </a:xfrm>
          <a:prstGeom prst="rect">
            <a:avLst/>
          </a:prstGeom>
          <a:ln>
            <a:noFill/>
          </a:ln>
          <a:effectLst>
            <a:outerShdw blurRad="292100" dist="139700" dir="2700000" algn="tl" rotWithShape="0">
              <a:srgbClr val="333333">
                <a:alpha val="65000"/>
              </a:srgbClr>
            </a:outerShdw>
          </a:effectLst>
        </p:spPr>
      </p:pic>
      <p:sp>
        <p:nvSpPr>
          <p:cNvPr id="32" name="TextBox 31">
            <a:extLst>
              <a:ext uri="{FF2B5EF4-FFF2-40B4-BE49-F238E27FC236}">
                <a16:creationId xmlns:a16="http://schemas.microsoft.com/office/drawing/2014/main" xmlns="" id="{A3C8DA7B-16BE-4F91-B4DA-5755201C12D0}"/>
              </a:ext>
            </a:extLst>
          </p:cNvPr>
          <p:cNvSpPr txBox="1"/>
          <p:nvPr/>
        </p:nvSpPr>
        <p:spPr>
          <a:xfrm>
            <a:off x="5519651" y="3618869"/>
            <a:ext cx="1344769" cy="276999"/>
          </a:xfrm>
          <a:prstGeom prst="rect">
            <a:avLst/>
          </a:prstGeom>
          <a:noFill/>
        </p:spPr>
        <p:txBody>
          <a:bodyPr wrap="square">
            <a:spAutoFit/>
          </a:bodyPr>
          <a:lstStyle/>
          <a:p>
            <a:r>
              <a:rPr lang="en-US" sz="1200" b="1" i="0" u="none" strike="noStrike" baseline="0" dirty="0">
                <a:latin typeface="Times New Roman" panose="02020603050405020304" pitchFamily="18" charset="0"/>
              </a:rPr>
              <a:t>IPC J-STD-001</a:t>
            </a:r>
            <a:endParaRPr lang="en-US" sz="1200" dirty="0"/>
          </a:p>
        </p:txBody>
      </p:sp>
    </p:spTree>
    <p:extLst>
      <p:ext uri="{BB962C8B-B14F-4D97-AF65-F5344CB8AC3E}">
        <p14:creationId xmlns:p14="http://schemas.microsoft.com/office/powerpoint/2010/main" xmlns="" val="3482358870"/>
      </p:ext>
    </p:extLst>
  </p:cSld>
  <p:clrMapOvr>
    <a:masterClrMapping/>
  </p:clrMapOvr>
  <p:transition spd="slow" advTm="5688"/>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11</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3977487" y="512770"/>
            <a:ext cx="4811103"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COMPLEXITY HANDLED </a:t>
            </a:r>
          </a:p>
        </p:txBody>
      </p:sp>
      <p:sp>
        <p:nvSpPr>
          <p:cNvPr id="32" name="Rectangle 31">
            <a:extLst>
              <a:ext uri="{FF2B5EF4-FFF2-40B4-BE49-F238E27FC236}">
                <a16:creationId xmlns:a16="http://schemas.microsoft.com/office/drawing/2014/main" xmlns="" id="{5777CE45-3D9E-456D-BA6C-D7C34ABE05B9}"/>
              </a:ext>
            </a:extLst>
          </p:cNvPr>
          <p:cNvSpPr/>
          <p:nvPr/>
        </p:nvSpPr>
        <p:spPr>
          <a:xfrm>
            <a:off x="667574" y="1098404"/>
            <a:ext cx="11075463" cy="584775"/>
          </a:xfrm>
          <a:prstGeom prst="rect">
            <a:avLst/>
          </a:prstGeom>
        </p:spPr>
        <p:txBody>
          <a:bodyPr wrap="square">
            <a:spAutoFit/>
          </a:bodyPr>
          <a:lstStyle/>
          <a:p>
            <a:pPr algn="ctr"/>
            <a:r>
              <a:rPr lang="en-IN" sz="1600" dirty="0">
                <a:latin typeface="+mj-lt"/>
                <a:cs typeface="Times New Roman" panose="02020603050405020304" pitchFamily="18" charset="0"/>
              </a:rPr>
              <a:t>We focus on low and mid-volume productions with High MIX, High complexity PCBAs. We have done many High-mix MID volume assemblies few of them are below for reference.</a:t>
            </a:r>
          </a:p>
        </p:txBody>
      </p:sp>
      <p:pic>
        <p:nvPicPr>
          <p:cNvPr id="3" name="Picture 2">
            <a:extLst>
              <a:ext uri="{FF2B5EF4-FFF2-40B4-BE49-F238E27FC236}">
                <a16:creationId xmlns:a16="http://schemas.microsoft.com/office/drawing/2014/main" xmlns="" id="{A4FFD9F7-3AF2-4B0E-834D-7D0217164F1D}"/>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22729" b="19606"/>
          <a:stretch/>
        </p:blipFill>
        <p:spPr>
          <a:xfrm>
            <a:off x="330200" y="1807148"/>
            <a:ext cx="11412837" cy="3751914"/>
          </a:xfrm>
          <a:prstGeom prst="rect">
            <a:avLst/>
          </a:prstGeom>
        </p:spPr>
      </p:pic>
    </p:spTree>
    <p:extLst>
      <p:ext uri="{BB962C8B-B14F-4D97-AF65-F5344CB8AC3E}">
        <p14:creationId xmlns:p14="http://schemas.microsoft.com/office/powerpoint/2010/main" xmlns="" val="1936295607"/>
      </p:ext>
    </p:extLst>
  </p:cSld>
  <p:clrMapOvr>
    <a:masterClrMapping/>
  </p:clrMapOvr>
  <p:transition spd="slow" advTm="7203"/>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12</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3224354" y="512379"/>
            <a:ext cx="6417436"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BOX BUILDING &amp; SUB ASSEMBLY </a:t>
            </a:r>
          </a:p>
        </p:txBody>
      </p:sp>
      <p:sp>
        <p:nvSpPr>
          <p:cNvPr id="24" name="TextBox 23">
            <a:extLst>
              <a:ext uri="{FF2B5EF4-FFF2-40B4-BE49-F238E27FC236}">
                <a16:creationId xmlns:a16="http://schemas.microsoft.com/office/drawing/2014/main" xmlns="" id="{CAE21C58-212D-4A6C-83C4-5BB5FB6398AC}"/>
              </a:ext>
            </a:extLst>
          </p:cNvPr>
          <p:cNvSpPr txBox="1"/>
          <p:nvPr/>
        </p:nvSpPr>
        <p:spPr>
          <a:xfrm>
            <a:off x="5825611" y="1537855"/>
            <a:ext cx="5279924" cy="3046988"/>
          </a:xfrm>
          <a:prstGeom prst="rect">
            <a:avLst/>
          </a:prstGeom>
          <a:noFill/>
        </p:spPr>
        <p:txBody>
          <a:bodyPr wrap="square">
            <a:spAutoFit/>
          </a:bodyPr>
          <a:lstStyle/>
          <a:p>
            <a:pPr algn="ctr"/>
            <a:r>
              <a:rPr lang="en-US" sz="1600" b="1" dirty="0">
                <a:latin typeface="+mj-lt"/>
                <a:cs typeface="Times New Roman" panose="02020603050405020304" pitchFamily="18" charset="0"/>
              </a:rPr>
              <a:t>SUB-ASSEMBLY,BOX BUILD &amp; SYSTEM INTEGRATION</a:t>
            </a:r>
          </a:p>
          <a:p>
            <a:pPr algn="just"/>
            <a:endParaRPr lang="en-US" sz="1600" b="1" dirty="0">
              <a:latin typeface="+mj-lt"/>
              <a:cs typeface="Times New Roman" panose="02020603050405020304" pitchFamily="18" charset="0"/>
            </a:endParaRPr>
          </a:p>
          <a:p>
            <a:pPr algn="just"/>
            <a:r>
              <a:rPr lang="en-US" sz="1600" dirty="0">
                <a:latin typeface="+mj-lt"/>
                <a:cs typeface="Times New Roman" panose="02020603050405020304" pitchFamily="18" charset="0"/>
              </a:rPr>
              <a:t>Hi-Rel Tech has extensive experience in the full lifecycle of manufacturing electronic products from a printed circuit assembly, through sub-assembly, testing and on to their final product states.</a:t>
            </a:r>
          </a:p>
          <a:p>
            <a:pPr algn="just"/>
            <a:endParaRPr lang="en-US" sz="1600" dirty="0">
              <a:latin typeface="+mj-lt"/>
              <a:cs typeface="Times New Roman" panose="02020603050405020304" pitchFamily="18" charset="0"/>
            </a:endParaRPr>
          </a:p>
          <a:p>
            <a:pPr algn="just"/>
            <a:r>
              <a:rPr lang="en-US" sz="1600" dirty="0">
                <a:latin typeface="+mj-lt"/>
                <a:cs typeface="Times New Roman" panose="02020603050405020304" pitchFamily="18" charset="0"/>
              </a:rPr>
              <a:t>The design of Hi-Rel Tech’s facilities, technology, processes, and resource expertise position them to optimize the quality of a client’s printed circuit assembly and box build. Achieving efficiency while maintaining flexibility and consistent quality doesn’t happen without a solid plan, team, and experience. </a:t>
            </a:r>
          </a:p>
        </p:txBody>
      </p:sp>
      <p:pic>
        <p:nvPicPr>
          <p:cNvPr id="25" name="Picture 24">
            <a:extLst>
              <a:ext uri="{FF2B5EF4-FFF2-40B4-BE49-F238E27FC236}">
                <a16:creationId xmlns:a16="http://schemas.microsoft.com/office/drawing/2014/main" xmlns="" id="{2EB50AC3-039B-4889-B418-00439A8BFC90}"/>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colorTemperature colorTemp="4700"/>
                    </a14:imgEffect>
                    <a14:imgEffect>
                      <a14:brightnessContrast bright="40000" contrast="40000"/>
                    </a14:imgEffect>
                  </a14:imgLayer>
                </a14:imgProps>
              </a:ext>
            </a:extLst>
          </a:blip>
          <a:stretch>
            <a:fillRect/>
          </a:stretch>
        </p:blipFill>
        <p:spPr>
          <a:xfrm>
            <a:off x="825908" y="1394076"/>
            <a:ext cx="4791262" cy="3293085"/>
          </a:xfrm>
          <a:prstGeom prst="rect">
            <a:avLst/>
          </a:prstGeom>
          <a:ln>
            <a:noFill/>
          </a:ln>
          <a:effectLst>
            <a:softEdge rad="112500"/>
          </a:effectLst>
        </p:spPr>
      </p:pic>
      <p:sp>
        <p:nvSpPr>
          <p:cNvPr id="26" name="TextBox 25">
            <a:extLst>
              <a:ext uri="{FF2B5EF4-FFF2-40B4-BE49-F238E27FC236}">
                <a16:creationId xmlns:a16="http://schemas.microsoft.com/office/drawing/2014/main" xmlns="" id="{60738092-F1BA-468A-8676-C56CAC1D21E6}"/>
              </a:ext>
            </a:extLst>
          </p:cNvPr>
          <p:cNvSpPr txBox="1"/>
          <p:nvPr/>
        </p:nvSpPr>
        <p:spPr>
          <a:xfrm>
            <a:off x="825908" y="4943003"/>
            <a:ext cx="10279627" cy="584775"/>
          </a:xfrm>
          <a:prstGeom prst="rect">
            <a:avLst/>
          </a:prstGeom>
          <a:noFill/>
        </p:spPr>
        <p:txBody>
          <a:bodyPr wrap="square">
            <a:spAutoFit/>
          </a:bodyPr>
          <a:lstStyle/>
          <a:p>
            <a:pPr algn="just"/>
            <a:r>
              <a:rPr lang="en-US" sz="1600" dirty="0">
                <a:latin typeface="+mj-lt"/>
                <a:cs typeface="Times New Roman" panose="02020603050405020304" pitchFamily="18" charset="0"/>
              </a:rPr>
              <a:t>Hi-Rel Tech helps original equipment manufacturer (OEM) customers realize their business goals through a full suite of electronic manufacturing services.</a:t>
            </a:r>
          </a:p>
        </p:txBody>
      </p:sp>
    </p:spTree>
    <p:extLst>
      <p:ext uri="{BB962C8B-B14F-4D97-AF65-F5344CB8AC3E}">
        <p14:creationId xmlns:p14="http://schemas.microsoft.com/office/powerpoint/2010/main" xmlns="" val="2707431558"/>
      </p:ext>
    </p:extLst>
  </p:cSld>
  <p:clrMapOvr>
    <a:masterClrMapping/>
  </p:clrMapOvr>
  <p:transition spd="slow" advTm="5203"/>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13</a:t>
            </a:fld>
            <a:r>
              <a:rPr lang="en-US" dirty="0">
                <a:solidFill>
                  <a:srgbClr val="002E50"/>
                </a:solidFill>
                <a:latin typeface="Times New Roman" panose="02020603050405020304" pitchFamily="18" charset="0"/>
                <a:cs typeface="Times New Roman" panose="02020603050405020304" pitchFamily="18" charset="0"/>
              </a:rPr>
              <a:t> </a:t>
            </a:r>
          </a:p>
        </p:txBody>
      </p:sp>
      <p:cxnSp>
        <p:nvCxnSpPr>
          <p:cNvPr id="12" name="Straight Connector 11">
            <a:extLst>
              <a:ext uri="{FF2B5EF4-FFF2-40B4-BE49-F238E27FC236}">
                <a16:creationId xmlns:a16="http://schemas.microsoft.com/office/drawing/2014/main" xmlns="" id="{2D60689C-0486-4F0E-870E-9E196AC6C2C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D6A3DF18-CF7F-45D1-B594-355698C70CC2}"/>
              </a:ext>
            </a:extLst>
          </p:cNvPr>
          <p:cNvSpPr txBox="1"/>
          <p:nvPr/>
        </p:nvSpPr>
        <p:spPr>
          <a:xfrm>
            <a:off x="5203525" y="514387"/>
            <a:ext cx="2275901"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TEAM</a:t>
            </a:r>
          </a:p>
        </p:txBody>
      </p:sp>
      <p:sp>
        <p:nvSpPr>
          <p:cNvPr id="13" name="TextBox 12">
            <a:extLst>
              <a:ext uri="{FF2B5EF4-FFF2-40B4-BE49-F238E27FC236}">
                <a16:creationId xmlns:a16="http://schemas.microsoft.com/office/drawing/2014/main" xmlns="" id="{008A7F61-F940-42E1-9C30-0D0BDB82D4D0}"/>
              </a:ext>
            </a:extLst>
          </p:cNvPr>
          <p:cNvSpPr txBox="1"/>
          <p:nvPr/>
        </p:nvSpPr>
        <p:spPr>
          <a:xfrm>
            <a:off x="856187" y="1025366"/>
            <a:ext cx="10479625" cy="492443"/>
          </a:xfrm>
          <a:prstGeom prst="rect">
            <a:avLst/>
          </a:prstGeom>
          <a:noFill/>
        </p:spPr>
        <p:txBody>
          <a:bodyPr wrap="square">
            <a:spAutoFit/>
          </a:bodyPr>
          <a:lstStyle/>
          <a:p>
            <a:pPr algn="ctr"/>
            <a:r>
              <a:rPr lang="en-US" sz="1400" dirty="0">
                <a:solidFill>
                  <a:schemeClr val="accent1">
                    <a:lumMod val="50000"/>
                  </a:schemeClr>
                </a:solidFill>
                <a:latin typeface="+mj-lt"/>
              </a:rPr>
              <a:t>WE HAVE WELL TRAINED, CERTIFIED SKILLED RESOURCES TO MEET CUSTOMER QUALITY AND DELIVERY EXPECTATIONS</a:t>
            </a:r>
          </a:p>
          <a:p>
            <a:pPr algn="ctr"/>
            <a:r>
              <a:rPr lang="en-US" sz="1200" dirty="0">
                <a:solidFill>
                  <a:schemeClr val="bg2">
                    <a:lumMod val="25000"/>
                  </a:schemeClr>
                </a:solidFill>
                <a:latin typeface="+mj-lt"/>
                <a:cs typeface="Times New Roman" panose="02020603050405020304" pitchFamily="18" charset="0"/>
              </a:rPr>
              <a:t>Trained operators -  30 Nos / Trainee Operators - 10 Nos /Engineering Team - 7 Nos /Quality  &amp; SCM -  14 Nos / Marketing  - 5 Nos</a:t>
            </a:r>
          </a:p>
        </p:txBody>
      </p:sp>
      <p:pic>
        <p:nvPicPr>
          <p:cNvPr id="6" name="Picture 5">
            <a:extLst>
              <a:ext uri="{FF2B5EF4-FFF2-40B4-BE49-F238E27FC236}">
                <a16:creationId xmlns:a16="http://schemas.microsoft.com/office/drawing/2014/main" xmlns="" id="{85B8885E-71E2-4448-80DE-F5CE09E52D67}"/>
              </a:ext>
            </a:extLst>
          </p:cNvPr>
          <p:cNvPicPr>
            <a:picLocks noChangeAspect="1"/>
          </p:cNvPicPr>
          <p:nvPr/>
        </p:nvPicPr>
        <p:blipFill rotWithShape="1">
          <a:blip r:embed="rId3" cstate="print">
            <a:extLst>
              <a:ext uri="{BEBA8EAE-BF5A-486C-A8C5-ECC9F3942E4B}">
                <a14:imgProps xmlns:a14="http://schemas.microsoft.com/office/drawing/2010/main" xmlns="">
                  <a14:imgLayer r:embed="rId4">
                    <a14:imgEffect>
                      <a14:brightnessContrast bright="20000" contrast="20000"/>
                    </a14:imgEffect>
                  </a14:imgLayer>
                </a14:imgProps>
              </a:ext>
              <a:ext uri="{28A0092B-C50C-407E-A947-70E740481C1C}">
                <a14:useLocalDpi xmlns:a14="http://schemas.microsoft.com/office/drawing/2010/main" xmlns="" val="0"/>
              </a:ext>
            </a:extLst>
          </a:blip>
          <a:srcRect l="5097" t="33982" r="5650" b="20786"/>
          <a:stretch/>
        </p:blipFill>
        <p:spPr>
          <a:xfrm>
            <a:off x="838200" y="1822963"/>
            <a:ext cx="10479625" cy="3540660"/>
          </a:xfrm>
          <a:prstGeom prst="rect">
            <a:avLst/>
          </a:prstGeom>
          <a:ln>
            <a:noFill/>
          </a:ln>
          <a:effectLst>
            <a:softEdge rad="112500"/>
          </a:effectLst>
        </p:spPr>
      </p:pic>
    </p:spTree>
    <p:extLst>
      <p:ext uri="{BB962C8B-B14F-4D97-AF65-F5344CB8AC3E}">
        <p14:creationId xmlns:p14="http://schemas.microsoft.com/office/powerpoint/2010/main" xmlns="" val="82009381"/>
      </p:ext>
    </p:extLst>
  </p:cSld>
  <p:clrMapOvr>
    <a:masterClrMapping/>
  </p:clrMapOvr>
  <p:transition spd="slow" advTm="2453"/>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58EFAC9-4712-4A01-879E-92E786BA2710}"/>
              </a:ext>
            </a:extLst>
          </p:cNvPr>
          <p:cNvSpPr/>
          <p:nvPr/>
        </p:nvSpPr>
        <p:spPr>
          <a:xfrm>
            <a:off x="422033" y="1513707"/>
            <a:ext cx="2542840" cy="43041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14</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28" name="TextBox 27">
            <a:extLst>
              <a:ext uri="{FF2B5EF4-FFF2-40B4-BE49-F238E27FC236}">
                <a16:creationId xmlns:a16="http://schemas.microsoft.com/office/drawing/2014/main" xmlns="" id="{D6A3DF18-CF7F-45D1-B594-355698C70CC2}"/>
              </a:ext>
            </a:extLst>
          </p:cNvPr>
          <p:cNvSpPr txBox="1"/>
          <p:nvPr/>
        </p:nvSpPr>
        <p:spPr>
          <a:xfrm>
            <a:off x="4567800" y="512524"/>
            <a:ext cx="3796734"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OUR CLIENTELE</a:t>
            </a:r>
          </a:p>
        </p:txBody>
      </p:sp>
      <p:cxnSp>
        <p:nvCxnSpPr>
          <p:cNvPr id="56" name="Straight Connector 55">
            <a:extLst>
              <a:ext uri="{FF2B5EF4-FFF2-40B4-BE49-F238E27FC236}">
                <a16:creationId xmlns:a16="http://schemas.microsoft.com/office/drawing/2014/main" xmlns="" id="{5E612B20-16D8-4C7D-9C47-6D5BA621085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xmlns="" id="{AF202919-8FC5-498A-9EB2-6863C98E040C}"/>
              </a:ext>
            </a:extLst>
          </p:cNvPr>
          <p:cNvSpPr txBox="1"/>
          <p:nvPr/>
        </p:nvSpPr>
        <p:spPr>
          <a:xfrm>
            <a:off x="1042544" y="1205930"/>
            <a:ext cx="1194286" cy="307777"/>
          </a:xfrm>
          <a:prstGeom prst="rect">
            <a:avLst/>
          </a:prstGeom>
          <a:noFill/>
        </p:spPr>
        <p:txBody>
          <a:bodyPr wrap="square">
            <a:spAutoFit/>
          </a:bodyPr>
          <a:lstStyle/>
          <a:p>
            <a:pPr algn="ctr"/>
            <a:r>
              <a:rPr lang="en-US" sz="1400" b="1" u="sng" dirty="0">
                <a:solidFill>
                  <a:schemeClr val="bg2">
                    <a:lumMod val="25000"/>
                  </a:schemeClr>
                </a:solidFill>
                <a:cs typeface="Times New Roman" panose="02020603050405020304" pitchFamily="18" charset="0"/>
              </a:rPr>
              <a:t>DEFENCE</a:t>
            </a:r>
          </a:p>
        </p:txBody>
      </p:sp>
      <p:pic>
        <p:nvPicPr>
          <p:cNvPr id="58" name="Picture 4" descr="Six KU students hired by TASL during campus recruitment drive - The Kashmir  Monitor">
            <a:extLst>
              <a:ext uri="{FF2B5EF4-FFF2-40B4-BE49-F238E27FC236}">
                <a16:creationId xmlns:a16="http://schemas.microsoft.com/office/drawing/2014/main" xmlns="" id="{F7EA2ECF-4E07-4BA7-B534-8907D38AB6F5}"/>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35771" t="21762" r="41266" b="39764"/>
          <a:stretch/>
        </p:blipFill>
        <p:spPr bwMode="auto">
          <a:xfrm>
            <a:off x="515816" y="1587501"/>
            <a:ext cx="644767" cy="609520"/>
          </a:xfrm>
          <a:prstGeom prst="rect">
            <a:avLst/>
          </a:prstGeom>
          <a:noFill/>
          <a:extLst>
            <a:ext uri="{909E8E84-426E-40DD-AFC4-6F175D3DCCD1}">
              <a14:hiddenFill xmlns:a14="http://schemas.microsoft.com/office/drawing/2010/main" xmlns="">
                <a:solidFill>
                  <a:srgbClr val="FFFFFF"/>
                </a:solidFill>
              </a14:hiddenFill>
            </a:ext>
          </a:extLst>
        </p:spPr>
      </p:pic>
      <p:pic>
        <p:nvPicPr>
          <p:cNvPr id="59" name="Picture 58">
            <a:extLst>
              <a:ext uri="{FF2B5EF4-FFF2-40B4-BE49-F238E27FC236}">
                <a16:creationId xmlns:a16="http://schemas.microsoft.com/office/drawing/2014/main" xmlns="" id="{F4BB030A-FBB5-489E-94A3-CE6C71EFFFC3}"/>
              </a:ext>
            </a:extLst>
          </p:cNvPr>
          <p:cNvPicPr>
            <a:picLocks noChangeAspect="1"/>
          </p:cNvPicPr>
          <p:nvPr/>
        </p:nvPicPr>
        <p:blipFill>
          <a:blip r:embed="rId4" cstate="print"/>
          <a:stretch>
            <a:fillRect/>
          </a:stretch>
        </p:blipFill>
        <p:spPr>
          <a:xfrm>
            <a:off x="535687" y="2232700"/>
            <a:ext cx="1490288" cy="320758"/>
          </a:xfrm>
          <a:prstGeom prst="rect">
            <a:avLst/>
          </a:prstGeom>
        </p:spPr>
      </p:pic>
      <p:pic>
        <p:nvPicPr>
          <p:cNvPr id="60" name="Picture 4" descr="Dexcel">
            <a:extLst>
              <a:ext uri="{FF2B5EF4-FFF2-40B4-BE49-F238E27FC236}">
                <a16:creationId xmlns:a16="http://schemas.microsoft.com/office/drawing/2014/main" xmlns="" id="{5382602F-E1FA-4967-920D-2B64B41D40F2}"/>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7996" y="2628632"/>
            <a:ext cx="947309" cy="470830"/>
          </a:xfrm>
          <a:prstGeom prst="rect">
            <a:avLst/>
          </a:prstGeom>
          <a:noFill/>
          <a:extLst>
            <a:ext uri="{909E8E84-426E-40DD-AFC4-6F175D3DCCD1}">
              <a14:hiddenFill xmlns:a14="http://schemas.microsoft.com/office/drawing/2010/main" xmlns="">
                <a:solidFill>
                  <a:srgbClr val="FFFFFF"/>
                </a:solidFill>
              </a14:hiddenFill>
            </a:ext>
          </a:extLst>
        </p:spPr>
      </p:pic>
      <p:pic>
        <p:nvPicPr>
          <p:cNvPr id="61" name="Picture 60">
            <a:extLst>
              <a:ext uri="{FF2B5EF4-FFF2-40B4-BE49-F238E27FC236}">
                <a16:creationId xmlns:a16="http://schemas.microsoft.com/office/drawing/2014/main" xmlns="" id="{5D8E716D-757E-41A8-93F0-6F905B38F09D}"/>
              </a:ext>
            </a:extLst>
          </p:cNvPr>
          <p:cNvPicPr>
            <a:picLocks noChangeAspect="1"/>
          </p:cNvPicPr>
          <p:nvPr/>
        </p:nvPicPr>
        <p:blipFill>
          <a:blip r:embed="rId6" cstate="print"/>
          <a:stretch>
            <a:fillRect/>
          </a:stretch>
        </p:blipFill>
        <p:spPr>
          <a:xfrm>
            <a:off x="1639687" y="2598217"/>
            <a:ext cx="1014243" cy="531660"/>
          </a:xfrm>
          <a:prstGeom prst="rect">
            <a:avLst/>
          </a:prstGeom>
        </p:spPr>
      </p:pic>
      <p:pic>
        <p:nvPicPr>
          <p:cNvPr id="62" name="Picture 4" descr="CoreEL Technologies - L2Tek - Representative and UK Distributor">
            <a:extLst>
              <a:ext uri="{FF2B5EF4-FFF2-40B4-BE49-F238E27FC236}">
                <a16:creationId xmlns:a16="http://schemas.microsoft.com/office/drawing/2014/main" xmlns="" id="{982DE3DE-8529-43A1-BD89-79A677DF5242}"/>
              </a:ext>
            </a:extLst>
          </p:cNvPr>
          <p:cNvPicPr>
            <a:picLocks noChangeAspect="1" noChangeArrowheads="1"/>
          </p:cNvPicPr>
          <p:nvPr/>
        </p:nvPicPr>
        <p:blipFill rotWithShape="1">
          <a:blip r:embed="rId7" cstate="print">
            <a:extLst>
              <a:ext uri="{28A0092B-C50C-407E-A947-70E740481C1C}">
                <a14:useLocalDpi xmlns:a14="http://schemas.microsoft.com/office/drawing/2010/main" xmlns="" val="0"/>
              </a:ext>
            </a:extLst>
          </a:blip>
          <a:srcRect t="33129" b="32236"/>
          <a:stretch/>
        </p:blipFill>
        <p:spPr bwMode="auto">
          <a:xfrm>
            <a:off x="491938" y="3184308"/>
            <a:ext cx="1194286" cy="413644"/>
          </a:xfrm>
          <a:prstGeom prst="rect">
            <a:avLst/>
          </a:prstGeom>
          <a:noFill/>
          <a:extLst>
            <a:ext uri="{909E8E84-426E-40DD-AFC4-6F175D3DCCD1}">
              <a14:hiddenFill xmlns:a14="http://schemas.microsoft.com/office/drawing/2010/main" xmlns="">
                <a:solidFill>
                  <a:srgbClr val="FFFFFF"/>
                </a:solidFill>
              </a14:hiddenFill>
            </a:ext>
          </a:extLst>
        </p:spPr>
      </p:pic>
      <p:pic>
        <p:nvPicPr>
          <p:cNvPr id="63" name="Picture 52" descr="Image result for bel logo.png&quot;">
            <a:extLst>
              <a:ext uri="{FF2B5EF4-FFF2-40B4-BE49-F238E27FC236}">
                <a16:creationId xmlns:a16="http://schemas.microsoft.com/office/drawing/2014/main" xmlns="" id="{5030DFE6-8B49-4311-94D4-EA5F69520E67}"/>
              </a:ext>
            </a:extLst>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259797" y="1613982"/>
            <a:ext cx="1375086" cy="444612"/>
          </a:xfrm>
          <a:prstGeom prst="rect">
            <a:avLst/>
          </a:prstGeom>
          <a:noFill/>
          <a:extLst>
            <a:ext uri="{909E8E84-426E-40DD-AFC4-6F175D3DCCD1}">
              <a14:hiddenFill xmlns:a14="http://schemas.microsoft.com/office/drawing/2010/main" xmlns="">
                <a:solidFill>
                  <a:srgbClr val="FFFFFF"/>
                </a:solidFill>
              </a14:hiddenFill>
            </a:ext>
          </a:extLst>
        </p:spPr>
      </p:pic>
      <p:pic>
        <p:nvPicPr>
          <p:cNvPr id="64" name="Picture 63">
            <a:extLst>
              <a:ext uri="{FF2B5EF4-FFF2-40B4-BE49-F238E27FC236}">
                <a16:creationId xmlns:a16="http://schemas.microsoft.com/office/drawing/2014/main" xmlns="" id="{4AF094CA-D7BE-4147-9E6D-103C7DB63D75}"/>
              </a:ext>
            </a:extLst>
          </p:cNvPr>
          <p:cNvPicPr>
            <a:picLocks noChangeAspect="1"/>
          </p:cNvPicPr>
          <p:nvPr/>
        </p:nvPicPr>
        <p:blipFill>
          <a:blip r:embed="rId9" cstate="print"/>
          <a:stretch>
            <a:fillRect/>
          </a:stretch>
        </p:blipFill>
        <p:spPr>
          <a:xfrm>
            <a:off x="575318" y="3737846"/>
            <a:ext cx="1045217" cy="308075"/>
          </a:xfrm>
          <a:prstGeom prst="rect">
            <a:avLst/>
          </a:prstGeom>
        </p:spPr>
      </p:pic>
      <p:pic>
        <p:nvPicPr>
          <p:cNvPr id="65" name="Picture 6" descr="http://www.ecsonweb.com/images/ecs-logo.png">
            <a:extLst>
              <a:ext uri="{FF2B5EF4-FFF2-40B4-BE49-F238E27FC236}">
                <a16:creationId xmlns:a16="http://schemas.microsoft.com/office/drawing/2014/main" xmlns="" id="{778A4F78-B9B0-47C8-A908-533179DD4ED2}"/>
              </a:ext>
            </a:extLst>
          </p:cNvPr>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534846" y="4185680"/>
            <a:ext cx="518631" cy="555943"/>
          </a:xfrm>
          <a:prstGeom prst="rect">
            <a:avLst/>
          </a:prstGeom>
          <a:noFill/>
          <a:extLst>
            <a:ext uri="{909E8E84-426E-40DD-AFC4-6F175D3DCCD1}">
              <a14:hiddenFill xmlns:a14="http://schemas.microsoft.com/office/drawing/2010/main" xmlns="">
                <a:solidFill>
                  <a:srgbClr val="FFFFFF"/>
                </a:solidFill>
              </a14:hiddenFill>
            </a:ext>
          </a:extLst>
        </p:spPr>
      </p:pic>
      <p:sp>
        <p:nvSpPr>
          <p:cNvPr id="66" name="Rectangle 65">
            <a:extLst>
              <a:ext uri="{FF2B5EF4-FFF2-40B4-BE49-F238E27FC236}">
                <a16:creationId xmlns:a16="http://schemas.microsoft.com/office/drawing/2014/main" xmlns="" id="{E90AECD5-CC95-4A57-B9C9-F1561CB9C6CB}"/>
              </a:ext>
            </a:extLst>
          </p:cNvPr>
          <p:cNvSpPr/>
          <p:nvPr/>
        </p:nvSpPr>
        <p:spPr>
          <a:xfrm>
            <a:off x="1066365" y="4187369"/>
            <a:ext cx="1390673" cy="554253"/>
          </a:xfrm>
          <a:prstGeom prst="rect">
            <a:avLst/>
          </a:prstGeom>
        </p:spPr>
        <p:txBody>
          <a:bodyPr wrap="square">
            <a:spAutoFit/>
          </a:bodyPr>
          <a:lstStyle/>
          <a:p>
            <a:r>
              <a:rPr lang="en-US" sz="1000" dirty="0">
                <a:solidFill>
                  <a:srgbClr val="074594"/>
                </a:solidFill>
                <a:latin typeface="Times New Roman" panose="02020603050405020304" pitchFamily="18" charset="0"/>
              </a:rPr>
              <a:t>Electro Circuit Systems</a:t>
            </a:r>
          </a:p>
          <a:p>
            <a:r>
              <a:rPr lang="en-US" sz="1000" dirty="0">
                <a:solidFill>
                  <a:srgbClr val="434343"/>
                </a:solidFill>
                <a:latin typeface="Times New Roman" panose="02020603050405020304" pitchFamily="18" charset="0"/>
              </a:rPr>
              <a:t>An ISO 9001-2015</a:t>
            </a:r>
            <a:br>
              <a:rPr lang="en-US" sz="1000" dirty="0">
                <a:solidFill>
                  <a:srgbClr val="434343"/>
                </a:solidFill>
                <a:latin typeface="Times New Roman" panose="02020603050405020304" pitchFamily="18" charset="0"/>
              </a:rPr>
            </a:br>
            <a:r>
              <a:rPr lang="en-US" sz="1000" dirty="0">
                <a:solidFill>
                  <a:srgbClr val="434343"/>
                </a:solidFill>
                <a:latin typeface="Times New Roman" panose="02020603050405020304" pitchFamily="18" charset="0"/>
              </a:rPr>
              <a:t>ESTD: 1988</a:t>
            </a:r>
            <a:endParaRPr lang="en-IN" sz="1000" dirty="0"/>
          </a:p>
        </p:txBody>
      </p:sp>
      <p:pic>
        <p:nvPicPr>
          <p:cNvPr id="67" name="Picture 66">
            <a:extLst>
              <a:ext uri="{FF2B5EF4-FFF2-40B4-BE49-F238E27FC236}">
                <a16:creationId xmlns:a16="http://schemas.microsoft.com/office/drawing/2014/main" xmlns="" id="{7C28AFBC-44AD-45E4-ABA8-577E2EF5E4CF}"/>
              </a:ext>
            </a:extLst>
          </p:cNvPr>
          <p:cNvPicPr>
            <a:picLocks noChangeAspect="1"/>
          </p:cNvPicPr>
          <p:nvPr/>
        </p:nvPicPr>
        <p:blipFill>
          <a:blip r:embed="rId11" cstate="print"/>
          <a:stretch>
            <a:fillRect/>
          </a:stretch>
        </p:blipFill>
        <p:spPr>
          <a:xfrm>
            <a:off x="1639712" y="3681776"/>
            <a:ext cx="495330" cy="450540"/>
          </a:xfrm>
          <a:prstGeom prst="rect">
            <a:avLst/>
          </a:prstGeom>
        </p:spPr>
      </p:pic>
      <p:pic>
        <p:nvPicPr>
          <p:cNvPr id="68" name="Picture 60" descr="Image result for aeronautical devolopment aggency logo.png&quot;">
            <a:extLst>
              <a:ext uri="{FF2B5EF4-FFF2-40B4-BE49-F238E27FC236}">
                <a16:creationId xmlns:a16="http://schemas.microsoft.com/office/drawing/2014/main" xmlns="" id="{3E353120-59D2-48BB-AC5A-85F570D6AFBE}"/>
              </a:ext>
            </a:extLst>
          </p:cNvPr>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2275165" y="4241132"/>
            <a:ext cx="678159" cy="678159"/>
          </a:xfrm>
          <a:prstGeom prst="rect">
            <a:avLst/>
          </a:prstGeom>
          <a:noFill/>
          <a:extLst>
            <a:ext uri="{909E8E84-426E-40DD-AFC4-6F175D3DCCD1}">
              <a14:hiddenFill xmlns:a14="http://schemas.microsoft.com/office/drawing/2010/main" xmlns="">
                <a:solidFill>
                  <a:srgbClr val="FFFFFF"/>
                </a:solidFill>
              </a14:hiddenFill>
            </a:ext>
          </a:extLst>
        </p:spPr>
      </p:pic>
      <p:pic>
        <p:nvPicPr>
          <p:cNvPr id="69" name="Picture 2" descr="Image result for hal logo .png">
            <a:extLst>
              <a:ext uri="{FF2B5EF4-FFF2-40B4-BE49-F238E27FC236}">
                <a16:creationId xmlns:a16="http://schemas.microsoft.com/office/drawing/2014/main" xmlns="" id="{F59E99F4-BA3D-4F5F-9B08-27D8AC209F8F}"/>
              </a:ext>
            </a:extLst>
          </p:cNvPr>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1811805" y="3163505"/>
            <a:ext cx="892512" cy="396465"/>
          </a:xfrm>
          <a:prstGeom prst="rect">
            <a:avLst/>
          </a:prstGeom>
          <a:noFill/>
          <a:extLst>
            <a:ext uri="{909E8E84-426E-40DD-AFC4-6F175D3DCCD1}">
              <a14:hiddenFill xmlns:a14="http://schemas.microsoft.com/office/drawing/2010/main" xmlns="">
                <a:solidFill>
                  <a:srgbClr val="FFFFFF"/>
                </a:solidFill>
              </a14:hiddenFill>
            </a:ext>
          </a:extLst>
        </p:spPr>
      </p:pic>
      <p:pic>
        <p:nvPicPr>
          <p:cNvPr id="70" name="Picture 2" descr="Saankhya Labs – software defined radios (SDR) Logo">
            <a:extLst>
              <a:ext uri="{FF2B5EF4-FFF2-40B4-BE49-F238E27FC236}">
                <a16:creationId xmlns:a16="http://schemas.microsoft.com/office/drawing/2014/main" xmlns="" id="{5E48179E-7D24-4575-9FC6-C43780B858ED}"/>
              </a:ext>
            </a:extLst>
          </p:cNvPr>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554264" y="4600006"/>
            <a:ext cx="1370791" cy="368273"/>
          </a:xfrm>
          <a:prstGeom prst="rect">
            <a:avLst/>
          </a:prstGeom>
          <a:noFill/>
          <a:extLst>
            <a:ext uri="{909E8E84-426E-40DD-AFC4-6F175D3DCCD1}">
              <a14:hiddenFill xmlns:a14="http://schemas.microsoft.com/office/drawing/2010/main" xmlns="">
                <a:solidFill>
                  <a:srgbClr val="FFFFFF"/>
                </a:solidFill>
              </a14:hiddenFill>
            </a:ext>
          </a:extLst>
        </p:spPr>
      </p:pic>
      <p:pic>
        <p:nvPicPr>
          <p:cNvPr id="71" name="Picture 20" descr="logo">
            <a:extLst>
              <a:ext uri="{FF2B5EF4-FFF2-40B4-BE49-F238E27FC236}">
                <a16:creationId xmlns:a16="http://schemas.microsoft.com/office/drawing/2014/main" xmlns="" id="{FA828AF8-A52C-4D70-9790-0FC7759B8270}"/>
              </a:ext>
            </a:extLst>
          </p:cNvPr>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573722" y="5029715"/>
            <a:ext cx="875856" cy="336735"/>
          </a:xfrm>
          <a:prstGeom prst="rect">
            <a:avLst/>
          </a:prstGeom>
          <a:noFill/>
          <a:extLst>
            <a:ext uri="{909E8E84-426E-40DD-AFC4-6F175D3DCCD1}">
              <a14:hiddenFill xmlns:a14="http://schemas.microsoft.com/office/drawing/2010/main" xmlns="">
                <a:solidFill>
                  <a:srgbClr val="FFFFFF"/>
                </a:solidFill>
              </a14:hiddenFill>
            </a:ext>
          </a:extLst>
        </p:spPr>
      </p:pic>
      <p:pic>
        <p:nvPicPr>
          <p:cNvPr id="72" name="Picture 18" descr="http://www.autotecsystems.com/images/demo/ATS_logo.jpg">
            <a:extLst>
              <a:ext uri="{FF2B5EF4-FFF2-40B4-BE49-F238E27FC236}">
                <a16:creationId xmlns:a16="http://schemas.microsoft.com/office/drawing/2014/main" xmlns="" id="{9F8CA344-2EEC-4AC6-9182-5A00AA3151C4}"/>
              </a:ext>
            </a:extLst>
          </p:cNvPr>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1718463" y="4998427"/>
            <a:ext cx="1162597" cy="206097"/>
          </a:xfrm>
          <a:prstGeom prst="rect">
            <a:avLst/>
          </a:prstGeom>
          <a:noFill/>
          <a:extLst>
            <a:ext uri="{909E8E84-426E-40DD-AFC4-6F175D3DCCD1}">
              <a14:hiddenFill xmlns:a14="http://schemas.microsoft.com/office/drawing/2010/main" xmlns="">
                <a:solidFill>
                  <a:srgbClr val="FFFFFF"/>
                </a:solidFill>
              </a14:hiddenFill>
            </a:ext>
          </a:extLst>
        </p:spPr>
      </p:pic>
      <p:sp>
        <p:nvSpPr>
          <p:cNvPr id="73" name="Rectangle 72">
            <a:extLst>
              <a:ext uri="{FF2B5EF4-FFF2-40B4-BE49-F238E27FC236}">
                <a16:creationId xmlns:a16="http://schemas.microsoft.com/office/drawing/2014/main" xmlns="" id="{37B009BD-D20E-4631-BD32-033413935351}"/>
              </a:ext>
            </a:extLst>
          </p:cNvPr>
          <p:cNvSpPr/>
          <p:nvPr/>
        </p:nvSpPr>
        <p:spPr>
          <a:xfrm>
            <a:off x="3316849" y="1509053"/>
            <a:ext cx="2542840" cy="43041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a:extLst>
              <a:ext uri="{FF2B5EF4-FFF2-40B4-BE49-F238E27FC236}">
                <a16:creationId xmlns:a16="http://schemas.microsoft.com/office/drawing/2014/main" xmlns="" id="{CA31F4F4-DCDF-4424-AF4D-DCE2E005DDE9}"/>
              </a:ext>
            </a:extLst>
          </p:cNvPr>
          <p:cNvSpPr txBox="1"/>
          <p:nvPr/>
        </p:nvSpPr>
        <p:spPr>
          <a:xfrm>
            <a:off x="3697700" y="1200559"/>
            <a:ext cx="1632169" cy="307777"/>
          </a:xfrm>
          <a:prstGeom prst="rect">
            <a:avLst/>
          </a:prstGeom>
          <a:noFill/>
        </p:spPr>
        <p:txBody>
          <a:bodyPr wrap="square">
            <a:spAutoFit/>
          </a:bodyPr>
          <a:lstStyle/>
          <a:p>
            <a:pPr algn="ctr"/>
            <a:r>
              <a:rPr lang="en-US" sz="1400" b="1" u="sng" dirty="0">
                <a:solidFill>
                  <a:schemeClr val="bg2">
                    <a:lumMod val="25000"/>
                  </a:schemeClr>
                </a:solidFill>
                <a:cs typeface="Times New Roman" panose="02020603050405020304" pitchFamily="18" charset="0"/>
              </a:rPr>
              <a:t>SEMICONDUCTOR</a:t>
            </a:r>
          </a:p>
        </p:txBody>
      </p:sp>
      <p:pic>
        <p:nvPicPr>
          <p:cNvPr id="75" name="Picture 46" descr="Image result for tessolve&quot;">
            <a:extLst>
              <a:ext uri="{FF2B5EF4-FFF2-40B4-BE49-F238E27FC236}">
                <a16:creationId xmlns:a16="http://schemas.microsoft.com/office/drawing/2014/main" xmlns="" id="{07063B23-7F4C-4528-B028-5225D1215824}"/>
              </a:ext>
            </a:extLst>
          </p:cNvPr>
          <p:cNvPicPr>
            <a:picLocks noChangeAspect="1"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3346037" y="1615415"/>
            <a:ext cx="1045855" cy="279143"/>
          </a:xfrm>
          <a:prstGeom prst="rect">
            <a:avLst/>
          </a:prstGeom>
          <a:noFill/>
          <a:extLst>
            <a:ext uri="{909E8E84-426E-40DD-AFC4-6F175D3DCCD1}">
              <a14:hiddenFill xmlns:a14="http://schemas.microsoft.com/office/drawing/2010/main" xmlns="">
                <a:solidFill>
                  <a:srgbClr val="FFFFFF"/>
                </a:solidFill>
              </a14:hiddenFill>
            </a:ext>
          </a:extLst>
        </p:spPr>
      </p:pic>
      <p:pic>
        <p:nvPicPr>
          <p:cNvPr id="76" name="Picture 75">
            <a:extLst>
              <a:ext uri="{FF2B5EF4-FFF2-40B4-BE49-F238E27FC236}">
                <a16:creationId xmlns:a16="http://schemas.microsoft.com/office/drawing/2014/main" xmlns="" id="{EF00D73F-00E9-4297-B0AB-EB499D3C81FE}"/>
              </a:ext>
            </a:extLst>
          </p:cNvPr>
          <p:cNvPicPr>
            <a:picLocks noChangeAspect="1"/>
          </p:cNvPicPr>
          <p:nvPr/>
        </p:nvPicPr>
        <p:blipFill>
          <a:blip r:embed="rId18" cstate="print"/>
          <a:stretch>
            <a:fillRect/>
          </a:stretch>
        </p:blipFill>
        <p:spPr>
          <a:xfrm>
            <a:off x="4536048" y="1647121"/>
            <a:ext cx="1238753" cy="280120"/>
          </a:xfrm>
          <a:prstGeom prst="rect">
            <a:avLst/>
          </a:prstGeom>
        </p:spPr>
      </p:pic>
      <p:pic>
        <p:nvPicPr>
          <p:cNvPr id="77" name="Picture 16" descr="PathPartnerTech">
            <a:extLst>
              <a:ext uri="{FF2B5EF4-FFF2-40B4-BE49-F238E27FC236}">
                <a16:creationId xmlns:a16="http://schemas.microsoft.com/office/drawing/2014/main" xmlns="" id="{E89BFF80-51E6-497C-93B0-06D977F8648C}"/>
              </a:ext>
            </a:extLst>
          </p:cNvPr>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6429182" y="5351676"/>
            <a:ext cx="1477718" cy="152697"/>
          </a:xfrm>
          <a:prstGeom prst="rect">
            <a:avLst/>
          </a:prstGeom>
          <a:noFill/>
          <a:extLst>
            <a:ext uri="{909E8E84-426E-40DD-AFC4-6F175D3DCCD1}">
              <a14:hiddenFill xmlns:a14="http://schemas.microsoft.com/office/drawing/2010/main" xmlns="">
                <a:solidFill>
                  <a:srgbClr val="FFFFFF"/>
                </a:solidFill>
              </a14:hiddenFill>
            </a:ext>
          </a:extLst>
        </p:spPr>
      </p:pic>
      <p:pic>
        <p:nvPicPr>
          <p:cNvPr id="78" name="Picture 77">
            <a:extLst>
              <a:ext uri="{FF2B5EF4-FFF2-40B4-BE49-F238E27FC236}">
                <a16:creationId xmlns:a16="http://schemas.microsoft.com/office/drawing/2014/main" xmlns="" id="{A43B9324-0CE9-4D3D-B22E-EC4BB6BEBA58}"/>
              </a:ext>
            </a:extLst>
          </p:cNvPr>
          <p:cNvPicPr>
            <a:picLocks noChangeAspect="1"/>
          </p:cNvPicPr>
          <p:nvPr/>
        </p:nvPicPr>
        <p:blipFill>
          <a:blip r:embed="rId20" cstate="print"/>
          <a:stretch>
            <a:fillRect/>
          </a:stretch>
        </p:blipFill>
        <p:spPr>
          <a:xfrm>
            <a:off x="3389138" y="2194674"/>
            <a:ext cx="1484598" cy="248933"/>
          </a:xfrm>
          <a:prstGeom prst="rect">
            <a:avLst/>
          </a:prstGeom>
        </p:spPr>
      </p:pic>
      <p:pic>
        <p:nvPicPr>
          <p:cNvPr id="79" name="Picture 78">
            <a:extLst>
              <a:ext uri="{FF2B5EF4-FFF2-40B4-BE49-F238E27FC236}">
                <a16:creationId xmlns:a16="http://schemas.microsoft.com/office/drawing/2014/main" xmlns="" id="{81A0E644-10CA-4FC9-8F96-DED4F0A414C9}"/>
              </a:ext>
            </a:extLst>
          </p:cNvPr>
          <p:cNvPicPr>
            <a:picLocks noChangeAspect="1"/>
          </p:cNvPicPr>
          <p:nvPr/>
        </p:nvPicPr>
        <p:blipFill>
          <a:blip r:embed="rId21" cstate="print"/>
          <a:stretch>
            <a:fillRect/>
          </a:stretch>
        </p:blipFill>
        <p:spPr>
          <a:xfrm>
            <a:off x="3433661" y="2598264"/>
            <a:ext cx="1300396" cy="391073"/>
          </a:xfrm>
          <a:prstGeom prst="rect">
            <a:avLst/>
          </a:prstGeom>
        </p:spPr>
      </p:pic>
      <p:pic>
        <p:nvPicPr>
          <p:cNvPr id="80" name="Picture 79">
            <a:extLst>
              <a:ext uri="{FF2B5EF4-FFF2-40B4-BE49-F238E27FC236}">
                <a16:creationId xmlns:a16="http://schemas.microsoft.com/office/drawing/2014/main" xmlns="" id="{2274C346-5E8E-4CB3-8A40-C06F6F990938}"/>
              </a:ext>
            </a:extLst>
          </p:cNvPr>
          <p:cNvPicPr>
            <a:picLocks noChangeAspect="1"/>
          </p:cNvPicPr>
          <p:nvPr/>
        </p:nvPicPr>
        <p:blipFill>
          <a:blip r:embed="rId22" cstate="print"/>
          <a:stretch>
            <a:fillRect/>
          </a:stretch>
        </p:blipFill>
        <p:spPr>
          <a:xfrm>
            <a:off x="3365667" y="3140089"/>
            <a:ext cx="1080802" cy="284033"/>
          </a:xfrm>
          <a:prstGeom prst="rect">
            <a:avLst/>
          </a:prstGeom>
        </p:spPr>
      </p:pic>
      <p:pic>
        <p:nvPicPr>
          <p:cNvPr id="81" name="Picture 6" descr="Innominds Blog | Innominds">
            <a:extLst>
              <a:ext uri="{FF2B5EF4-FFF2-40B4-BE49-F238E27FC236}">
                <a16:creationId xmlns:a16="http://schemas.microsoft.com/office/drawing/2014/main" xmlns="" id="{F204AAF4-98D0-4414-AFBC-F9F00754267A}"/>
              </a:ext>
            </a:extLst>
          </p:cNvPr>
          <p:cNvPicPr>
            <a:picLocks noChangeAspect="1" noChangeArrowheads="1"/>
          </p:cNvPicPr>
          <p:nvPr/>
        </p:nvPicPr>
        <p:blipFill rotWithShape="1">
          <a:blip r:embed="rId23" cstate="print">
            <a:extLst>
              <a:ext uri="{28A0092B-C50C-407E-A947-70E740481C1C}">
                <a14:useLocalDpi xmlns:a14="http://schemas.microsoft.com/office/drawing/2010/main" xmlns="" val="0"/>
              </a:ext>
            </a:extLst>
          </a:blip>
          <a:srcRect t="35822" b="34329"/>
          <a:stretch/>
        </p:blipFill>
        <p:spPr bwMode="auto">
          <a:xfrm>
            <a:off x="4823691" y="2706861"/>
            <a:ext cx="946363" cy="282476"/>
          </a:xfrm>
          <a:prstGeom prst="rect">
            <a:avLst/>
          </a:prstGeom>
          <a:noFill/>
          <a:extLst>
            <a:ext uri="{909E8E84-426E-40DD-AFC4-6F175D3DCCD1}">
              <a14:hiddenFill xmlns:a14="http://schemas.microsoft.com/office/drawing/2010/main" xmlns="">
                <a:solidFill>
                  <a:srgbClr val="FFFFFF"/>
                </a:solidFill>
              </a14:hiddenFill>
            </a:ext>
          </a:extLst>
        </p:spPr>
      </p:pic>
      <p:pic>
        <p:nvPicPr>
          <p:cNvPr id="82" name="Picture 81">
            <a:extLst>
              <a:ext uri="{FF2B5EF4-FFF2-40B4-BE49-F238E27FC236}">
                <a16:creationId xmlns:a16="http://schemas.microsoft.com/office/drawing/2014/main" xmlns="" id="{F56E4534-0753-4C34-AA7C-74470B65A3E8}"/>
              </a:ext>
            </a:extLst>
          </p:cNvPr>
          <p:cNvPicPr>
            <a:picLocks noChangeAspect="1"/>
          </p:cNvPicPr>
          <p:nvPr/>
        </p:nvPicPr>
        <p:blipFill>
          <a:blip r:embed="rId24" cstate="print"/>
          <a:stretch>
            <a:fillRect/>
          </a:stretch>
        </p:blipFill>
        <p:spPr>
          <a:xfrm>
            <a:off x="9344863" y="3090492"/>
            <a:ext cx="1080803" cy="445993"/>
          </a:xfrm>
          <a:prstGeom prst="rect">
            <a:avLst/>
          </a:prstGeom>
        </p:spPr>
      </p:pic>
      <p:pic>
        <p:nvPicPr>
          <p:cNvPr id="83" name="Picture 82">
            <a:extLst>
              <a:ext uri="{FF2B5EF4-FFF2-40B4-BE49-F238E27FC236}">
                <a16:creationId xmlns:a16="http://schemas.microsoft.com/office/drawing/2014/main" xmlns="" id="{6C09590E-A866-4AD8-9F50-9E785C5CFF50}"/>
              </a:ext>
            </a:extLst>
          </p:cNvPr>
          <p:cNvPicPr>
            <a:picLocks noChangeAspect="1"/>
          </p:cNvPicPr>
          <p:nvPr/>
        </p:nvPicPr>
        <p:blipFill>
          <a:blip r:embed="rId25" cstate="print"/>
          <a:stretch>
            <a:fillRect/>
          </a:stretch>
        </p:blipFill>
        <p:spPr>
          <a:xfrm>
            <a:off x="3401031" y="3594646"/>
            <a:ext cx="1213991" cy="385083"/>
          </a:xfrm>
          <a:prstGeom prst="rect">
            <a:avLst/>
          </a:prstGeom>
        </p:spPr>
      </p:pic>
      <p:pic>
        <p:nvPicPr>
          <p:cNvPr id="84" name="Picture 83">
            <a:extLst>
              <a:ext uri="{FF2B5EF4-FFF2-40B4-BE49-F238E27FC236}">
                <a16:creationId xmlns:a16="http://schemas.microsoft.com/office/drawing/2014/main" xmlns="" id="{4254A6B0-44D8-4591-95C6-9B3E29C097E6}"/>
              </a:ext>
            </a:extLst>
          </p:cNvPr>
          <p:cNvPicPr>
            <a:picLocks noChangeAspect="1"/>
          </p:cNvPicPr>
          <p:nvPr/>
        </p:nvPicPr>
        <p:blipFill>
          <a:blip r:embed="rId26" cstate="print"/>
          <a:stretch>
            <a:fillRect/>
          </a:stretch>
        </p:blipFill>
        <p:spPr>
          <a:xfrm>
            <a:off x="5011122" y="2016575"/>
            <a:ext cx="704089" cy="461085"/>
          </a:xfrm>
          <a:prstGeom prst="rect">
            <a:avLst/>
          </a:prstGeom>
        </p:spPr>
      </p:pic>
      <p:pic>
        <p:nvPicPr>
          <p:cNvPr id="85" name="Picture 28" descr="Asteria Aerospace">
            <a:extLst>
              <a:ext uri="{FF2B5EF4-FFF2-40B4-BE49-F238E27FC236}">
                <a16:creationId xmlns:a16="http://schemas.microsoft.com/office/drawing/2014/main" xmlns="" id="{9567347E-8B07-40BB-80CD-C816C2B64405}"/>
              </a:ext>
            </a:extLst>
          </p:cNvPr>
          <p:cNvPicPr>
            <a:picLocks noChangeAspect="1" noChangeArrowheads="1"/>
          </p:cNvPicPr>
          <p:nvPr/>
        </p:nvPicPr>
        <p:blipFill>
          <a:blip r:embed="rId27" cstate="print">
            <a:extLst>
              <a:ext uri="{28A0092B-C50C-407E-A947-70E740481C1C}">
                <a14:useLocalDpi xmlns:a14="http://schemas.microsoft.com/office/drawing/2010/main" xmlns="" val="0"/>
              </a:ext>
            </a:extLst>
          </a:blip>
          <a:srcRect/>
          <a:stretch>
            <a:fillRect/>
          </a:stretch>
        </p:blipFill>
        <p:spPr bwMode="auto">
          <a:xfrm>
            <a:off x="1660469" y="5302571"/>
            <a:ext cx="1229682" cy="473498"/>
          </a:xfrm>
          <a:prstGeom prst="rect">
            <a:avLst/>
          </a:prstGeom>
          <a:noFill/>
          <a:extLst>
            <a:ext uri="{909E8E84-426E-40DD-AFC4-6F175D3DCCD1}">
              <a14:hiddenFill xmlns:a14="http://schemas.microsoft.com/office/drawing/2010/main" xmlns="">
                <a:solidFill>
                  <a:srgbClr val="FFFFFF"/>
                </a:solidFill>
              </a14:hiddenFill>
            </a:ext>
          </a:extLst>
        </p:spPr>
      </p:pic>
      <p:pic>
        <p:nvPicPr>
          <p:cNvPr id="86" name="Picture 85">
            <a:extLst>
              <a:ext uri="{FF2B5EF4-FFF2-40B4-BE49-F238E27FC236}">
                <a16:creationId xmlns:a16="http://schemas.microsoft.com/office/drawing/2014/main" xmlns="" id="{05A78489-0DDF-48D5-BAA3-CA05CAD517C0}"/>
              </a:ext>
            </a:extLst>
          </p:cNvPr>
          <p:cNvPicPr>
            <a:picLocks noChangeAspect="1"/>
          </p:cNvPicPr>
          <p:nvPr/>
        </p:nvPicPr>
        <p:blipFill>
          <a:blip r:embed="rId6" cstate="print"/>
          <a:stretch>
            <a:fillRect/>
          </a:stretch>
        </p:blipFill>
        <p:spPr>
          <a:xfrm>
            <a:off x="2154379" y="3683814"/>
            <a:ext cx="795757" cy="417131"/>
          </a:xfrm>
          <a:prstGeom prst="rect">
            <a:avLst/>
          </a:prstGeom>
        </p:spPr>
      </p:pic>
      <p:pic>
        <p:nvPicPr>
          <p:cNvPr id="87" name="Picture 4" descr="Product Engineering Services">
            <a:extLst>
              <a:ext uri="{FF2B5EF4-FFF2-40B4-BE49-F238E27FC236}">
                <a16:creationId xmlns:a16="http://schemas.microsoft.com/office/drawing/2014/main" xmlns="" id="{5567FB7B-7113-4954-B16F-F7A92C9FE9C1}"/>
              </a:ext>
            </a:extLst>
          </p:cNvPr>
          <p:cNvPicPr>
            <a:picLocks noChangeAspect="1" noChangeArrowheads="1"/>
          </p:cNvPicPr>
          <p:nvPr/>
        </p:nvPicPr>
        <p:blipFill>
          <a:blip r:embed="rId28" cstate="print">
            <a:extLst>
              <a:ext uri="{28A0092B-C50C-407E-A947-70E740481C1C}">
                <a14:useLocalDpi xmlns:a14="http://schemas.microsoft.com/office/drawing/2010/main" xmlns="" val="0"/>
              </a:ext>
            </a:extLst>
          </a:blip>
          <a:srcRect/>
          <a:stretch>
            <a:fillRect/>
          </a:stretch>
        </p:blipFill>
        <p:spPr bwMode="auto">
          <a:xfrm>
            <a:off x="3401031" y="4073603"/>
            <a:ext cx="1291369" cy="266345"/>
          </a:xfrm>
          <a:prstGeom prst="rect">
            <a:avLst/>
          </a:prstGeom>
          <a:noFill/>
          <a:extLst>
            <a:ext uri="{909E8E84-426E-40DD-AFC4-6F175D3DCCD1}">
              <a14:hiddenFill xmlns:a14="http://schemas.microsoft.com/office/drawing/2010/main" xmlns="">
                <a:solidFill>
                  <a:srgbClr val="FFFFFF"/>
                </a:solidFill>
              </a14:hiddenFill>
            </a:ext>
          </a:extLst>
        </p:spPr>
      </p:pic>
      <p:pic>
        <p:nvPicPr>
          <p:cNvPr id="88" name="Picture 87">
            <a:extLst>
              <a:ext uri="{FF2B5EF4-FFF2-40B4-BE49-F238E27FC236}">
                <a16:creationId xmlns:a16="http://schemas.microsoft.com/office/drawing/2014/main" xmlns="" id="{5A9BC76F-5F4A-4E28-8D7E-5FF78DA7CCBB}"/>
              </a:ext>
            </a:extLst>
          </p:cNvPr>
          <p:cNvPicPr>
            <a:picLocks noChangeAspect="1"/>
          </p:cNvPicPr>
          <p:nvPr/>
        </p:nvPicPr>
        <p:blipFill>
          <a:blip r:embed="rId29" cstate="print"/>
          <a:stretch>
            <a:fillRect/>
          </a:stretch>
        </p:blipFill>
        <p:spPr>
          <a:xfrm>
            <a:off x="4692400" y="3093401"/>
            <a:ext cx="1058320" cy="365120"/>
          </a:xfrm>
          <a:prstGeom prst="rect">
            <a:avLst/>
          </a:prstGeom>
        </p:spPr>
      </p:pic>
      <p:sp>
        <p:nvSpPr>
          <p:cNvPr id="89" name="Rectangle 88">
            <a:extLst>
              <a:ext uri="{FF2B5EF4-FFF2-40B4-BE49-F238E27FC236}">
                <a16:creationId xmlns:a16="http://schemas.microsoft.com/office/drawing/2014/main" xmlns="" id="{8A0BF7E4-D639-46BE-B686-9E286BC96E34}"/>
              </a:ext>
            </a:extLst>
          </p:cNvPr>
          <p:cNvSpPr/>
          <p:nvPr/>
        </p:nvSpPr>
        <p:spPr>
          <a:xfrm>
            <a:off x="6225601" y="1506522"/>
            <a:ext cx="2542840" cy="19808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TextBox 89">
            <a:extLst>
              <a:ext uri="{FF2B5EF4-FFF2-40B4-BE49-F238E27FC236}">
                <a16:creationId xmlns:a16="http://schemas.microsoft.com/office/drawing/2014/main" xmlns="" id="{4228AFDF-51C7-4BAA-A773-A30035D4F98B}"/>
              </a:ext>
            </a:extLst>
          </p:cNvPr>
          <p:cNvSpPr txBox="1"/>
          <p:nvPr/>
        </p:nvSpPr>
        <p:spPr>
          <a:xfrm>
            <a:off x="6603938" y="1198027"/>
            <a:ext cx="1632169" cy="307777"/>
          </a:xfrm>
          <a:prstGeom prst="rect">
            <a:avLst/>
          </a:prstGeom>
          <a:noFill/>
        </p:spPr>
        <p:txBody>
          <a:bodyPr wrap="square">
            <a:spAutoFit/>
          </a:bodyPr>
          <a:lstStyle/>
          <a:p>
            <a:pPr algn="ctr"/>
            <a:r>
              <a:rPr lang="en-US" sz="1400" b="1" u="sng" dirty="0">
                <a:solidFill>
                  <a:schemeClr val="bg2">
                    <a:lumMod val="25000"/>
                  </a:schemeClr>
                </a:solidFill>
                <a:cs typeface="Times New Roman" panose="02020603050405020304" pitchFamily="18" charset="0"/>
              </a:rPr>
              <a:t>MEDICAL</a:t>
            </a:r>
          </a:p>
        </p:txBody>
      </p:sp>
      <p:pic>
        <p:nvPicPr>
          <p:cNvPr id="91" name="Picture 90" descr="Developer Jobs in July, 2021 at Ather Energy">
            <a:extLst>
              <a:ext uri="{FF2B5EF4-FFF2-40B4-BE49-F238E27FC236}">
                <a16:creationId xmlns:a16="http://schemas.microsoft.com/office/drawing/2014/main" xmlns="" id="{5C10F790-225F-4EC4-82A1-90089780D6CB}"/>
              </a:ext>
            </a:extLst>
          </p:cNvPr>
          <p:cNvPicPr>
            <a:picLocks noChangeAspect="1" noChangeArrowheads="1"/>
          </p:cNvPicPr>
          <p:nvPr/>
        </p:nvPicPr>
        <p:blipFill rotWithShape="1">
          <a:blip r:embed="rId30" cstate="print">
            <a:extLst>
              <a:ext uri="{28A0092B-C50C-407E-A947-70E740481C1C}">
                <a14:useLocalDpi xmlns:a14="http://schemas.microsoft.com/office/drawing/2010/main" xmlns="" val="0"/>
              </a:ext>
            </a:extLst>
          </a:blip>
          <a:srcRect l="17926" t="31175" r="18593" b="33821"/>
          <a:stretch/>
        </p:blipFill>
        <p:spPr bwMode="auto">
          <a:xfrm>
            <a:off x="6322724" y="4247549"/>
            <a:ext cx="1147228" cy="324056"/>
          </a:xfrm>
          <a:prstGeom prst="rect">
            <a:avLst/>
          </a:prstGeom>
          <a:noFill/>
          <a:extLst>
            <a:ext uri="{909E8E84-426E-40DD-AFC4-6F175D3DCCD1}">
              <a14:hiddenFill xmlns:a14="http://schemas.microsoft.com/office/drawing/2010/main" xmlns="">
                <a:solidFill>
                  <a:srgbClr val="FFFFFF"/>
                </a:solidFill>
              </a14:hiddenFill>
            </a:ext>
          </a:extLst>
        </p:spPr>
      </p:pic>
      <p:pic>
        <p:nvPicPr>
          <p:cNvPr id="92" name="Picture 6" descr="Lekha Wireless Solutions Private Limited">
            <a:extLst>
              <a:ext uri="{FF2B5EF4-FFF2-40B4-BE49-F238E27FC236}">
                <a16:creationId xmlns:a16="http://schemas.microsoft.com/office/drawing/2014/main" xmlns="" id="{528C4D8A-98A2-41ED-9CEE-23D97AF16C5B}"/>
              </a:ext>
            </a:extLst>
          </p:cNvPr>
          <p:cNvPicPr>
            <a:picLocks noChangeAspect="1" noChangeArrowheads="1"/>
          </p:cNvPicPr>
          <p:nvPr/>
        </p:nvPicPr>
        <p:blipFill>
          <a:blip r:embed="rId31" cstate="print">
            <a:extLst>
              <a:ext uri="{28A0092B-C50C-407E-A947-70E740481C1C}">
                <a14:useLocalDpi xmlns:a14="http://schemas.microsoft.com/office/drawing/2010/main" xmlns="" val="0"/>
              </a:ext>
            </a:extLst>
          </a:blip>
          <a:srcRect/>
          <a:stretch>
            <a:fillRect/>
          </a:stretch>
        </p:blipFill>
        <p:spPr bwMode="auto">
          <a:xfrm>
            <a:off x="4695074" y="3537727"/>
            <a:ext cx="1099408" cy="424664"/>
          </a:xfrm>
          <a:prstGeom prst="rect">
            <a:avLst/>
          </a:prstGeom>
          <a:noFill/>
          <a:extLst>
            <a:ext uri="{909E8E84-426E-40DD-AFC4-6F175D3DCCD1}">
              <a14:hiddenFill xmlns:a14="http://schemas.microsoft.com/office/drawing/2010/main" xmlns="">
                <a:solidFill>
                  <a:srgbClr val="FFFFFF"/>
                </a:solidFill>
              </a14:hiddenFill>
            </a:ext>
          </a:extLst>
        </p:spPr>
      </p:pic>
      <p:pic>
        <p:nvPicPr>
          <p:cNvPr id="93" name="Picture 92">
            <a:extLst>
              <a:ext uri="{FF2B5EF4-FFF2-40B4-BE49-F238E27FC236}">
                <a16:creationId xmlns:a16="http://schemas.microsoft.com/office/drawing/2014/main" xmlns="" id="{3C85AC1D-5324-4681-B96A-72DCDC051A22}"/>
              </a:ext>
            </a:extLst>
          </p:cNvPr>
          <p:cNvPicPr>
            <a:picLocks noChangeAspect="1"/>
          </p:cNvPicPr>
          <p:nvPr/>
        </p:nvPicPr>
        <p:blipFill>
          <a:blip r:embed="rId32" cstate="print"/>
          <a:stretch>
            <a:fillRect/>
          </a:stretch>
        </p:blipFill>
        <p:spPr>
          <a:xfrm>
            <a:off x="7564423" y="1670041"/>
            <a:ext cx="1157403" cy="286485"/>
          </a:xfrm>
          <a:prstGeom prst="rect">
            <a:avLst/>
          </a:prstGeom>
        </p:spPr>
      </p:pic>
      <p:pic>
        <p:nvPicPr>
          <p:cNvPr id="94" name="Picture 93">
            <a:extLst>
              <a:ext uri="{FF2B5EF4-FFF2-40B4-BE49-F238E27FC236}">
                <a16:creationId xmlns:a16="http://schemas.microsoft.com/office/drawing/2014/main" xmlns="" id="{274D0BC1-753B-47B1-88FA-48606BB34063}"/>
              </a:ext>
            </a:extLst>
          </p:cNvPr>
          <p:cNvPicPr>
            <a:picLocks noChangeAspect="1"/>
          </p:cNvPicPr>
          <p:nvPr/>
        </p:nvPicPr>
        <p:blipFill>
          <a:blip r:embed="rId33" cstate="print"/>
          <a:stretch>
            <a:fillRect/>
          </a:stretch>
        </p:blipFill>
        <p:spPr>
          <a:xfrm>
            <a:off x="6350951" y="2133544"/>
            <a:ext cx="1118608" cy="466897"/>
          </a:xfrm>
          <a:prstGeom prst="rect">
            <a:avLst/>
          </a:prstGeom>
        </p:spPr>
      </p:pic>
      <p:pic>
        <p:nvPicPr>
          <p:cNvPr id="95" name="Picture 94">
            <a:extLst>
              <a:ext uri="{FF2B5EF4-FFF2-40B4-BE49-F238E27FC236}">
                <a16:creationId xmlns:a16="http://schemas.microsoft.com/office/drawing/2014/main" xmlns="" id="{48695D0B-C3E7-44C2-9C8A-291EC5F5F50E}"/>
              </a:ext>
            </a:extLst>
          </p:cNvPr>
          <p:cNvPicPr>
            <a:picLocks noChangeAspect="1"/>
          </p:cNvPicPr>
          <p:nvPr/>
        </p:nvPicPr>
        <p:blipFill>
          <a:blip r:embed="rId34" cstate="print"/>
          <a:stretch>
            <a:fillRect/>
          </a:stretch>
        </p:blipFill>
        <p:spPr>
          <a:xfrm>
            <a:off x="7585317" y="2288271"/>
            <a:ext cx="1118608" cy="222519"/>
          </a:xfrm>
          <a:prstGeom prst="rect">
            <a:avLst/>
          </a:prstGeom>
        </p:spPr>
      </p:pic>
      <p:pic>
        <p:nvPicPr>
          <p:cNvPr id="96" name="Picture 2" descr="Image result for research center imart logo&quot;">
            <a:extLst>
              <a:ext uri="{FF2B5EF4-FFF2-40B4-BE49-F238E27FC236}">
                <a16:creationId xmlns:a16="http://schemas.microsoft.com/office/drawing/2014/main" xmlns="" id="{D74887DF-E060-43A0-A44A-15F7F2E9B053}"/>
              </a:ext>
            </a:extLst>
          </p:cNvPr>
          <p:cNvPicPr>
            <a:picLocks noChangeAspect="1" noChangeArrowheads="1"/>
          </p:cNvPicPr>
          <p:nvPr/>
        </p:nvPicPr>
        <p:blipFill>
          <a:blip r:embed="rId35" cstate="print">
            <a:extLst>
              <a:ext uri="{28A0092B-C50C-407E-A947-70E740481C1C}">
                <a14:useLocalDpi xmlns:a14="http://schemas.microsoft.com/office/drawing/2010/main" xmlns="" val="0"/>
              </a:ext>
            </a:extLst>
          </a:blip>
          <a:srcRect/>
          <a:stretch>
            <a:fillRect/>
          </a:stretch>
        </p:blipFill>
        <p:spPr bwMode="auto">
          <a:xfrm>
            <a:off x="2033026" y="2158247"/>
            <a:ext cx="705086" cy="705086"/>
          </a:xfrm>
          <a:prstGeom prst="rect">
            <a:avLst/>
          </a:prstGeom>
          <a:noFill/>
          <a:extLst>
            <a:ext uri="{909E8E84-426E-40DD-AFC4-6F175D3DCCD1}">
              <a14:hiddenFill xmlns:a14="http://schemas.microsoft.com/office/drawing/2010/main" xmlns="">
                <a:solidFill>
                  <a:srgbClr val="FFFFFF"/>
                </a:solidFill>
              </a14:hiddenFill>
            </a:ext>
          </a:extLst>
        </p:spPr>
      </p:pic>
      <p:pic>
        <p:nvPicPr>
          <p:cNvPr id="97" name="Picture 50" descr="Image result for TVS logo&quot;">
            <a:extLst>
              <a:ext uri="{FF2B5EF4-FFF2-40B4-BE49-F238E27FC236}">
                <a16:creationId xmlns:a16="http://schemas.microsoft.com/office/drawing/2014/main" xmlns="" id="{41AE8E61-5EBB-4480-9C30-C6255D4996AD}"/>
              </a:ext>
            </a:extLst>
          </p:cNvPr>
          <p:cNvPicPr>
            <a:picLocks noChangeAspect="1" noChangeArrowheads="1"/>
          </p:cNvPicPr>
          <p:nvPr/>
        </p:nvPicPr>
        <p:blipFill>
          <a:blip r:embed="rId36" cstate="print">
            <a:extLst>
              <a:ext uri="{28A0092B-C50C-407E-A947-70E740481C1C}">
                <a14:useLocalDpi xmlns:a14="http://schemas.microsoft.com/office/drawing/2010/main" xmlns="" val="0"/>
              </a:ext>
            </a:extLst>
          </a:blip>
          <a:srcRect/>
          <a:stretch>
            <a:fillRect/>
          </a:stretch>
        </p:blipFill>
        <p:spPr bwMode="auto">
          <a:xfrm>
            <a:off x="6369586" y="4567145"/>
            <a:ext cx="860343" cy="483943"/>
          </a:xfrm>
          <a:prstGeom prst="rect">
            <a:avLst/>
          </a:prstGeom>
          <a:noFill/>
          <a:extLst>
            <a:ext uri="{909E8E84-426E-40DD-AFC4-6F175D3DCCD1}">
              <a14:hiddenFill xmlns:a14="http://schemas.microsoft.com/office/drawing/2010/main" xmlns="">
                <a:solidFill>
                  <a:srgbClr val="FFFFFF"/>
                </a:solidFill>
              </a14:hiddenFill>
            </a:ext>
          </a:extLst>
        </p:spPr>
      </p:pic>
      <p:pic>
        <p:nvPicPr>
          <p:cNvPr id="98" name="Picture 97">
            <a:extLst>
              <a:ext uri="{FF2B5EF4-FFF2-40B4-BE49-F238E27FC236}">
                <a16:creationId xmlns:a16="http://schemas.microsoft.com/office/drawing/2014/main" xmlns="" id="{41F277C5-5FB5-4A91-9CB0-361198F247F5}"/>
              </a:ext>
            </a:extLst>
          </p:cNvPr>
          <p:cNvPicPr>
            <a:picLocks noChangeAspect="1"/>
          </p:cNvPicPr>
          <p:nvPr/>
        </p:nvPicPr>
        <p:blipFill>
          <a:blip r:embed="rId37" cstate="print"/>
          <a:stretch>
            <a:fillRect/>
          </a:stretch>
        </p:blipFill>
        <p:spPr>
          <a:xfrm>
            <a:off x="7539261" y="4692032"/>
            <a:ext cx="1157403" cy="421857"/>
          </a:xfrm>
          <a:prstGeom prst="rect">
            <a:avLst/>
          </a:prstGeom>
        </p:spPr>
      </p:pic>
      <p:pic>
        <p:nvPicPr>
          <p:cNvPr id="99" name="Picture 2" descr="Festo">
            <a:extLst>
              <a:ext uri="{FF2B5EF4-FFF2-40B4-BE49-F238E27FC236}">
                <a16:creationId xmlns:a16="http://schemas.microsoft.com/office/drawing/2014/main" xmlns="" id="{CF6FE121-3B1C-4BA1-B604-3562665AD72C}"/>
              </a:ext>
            </a:extLst>
          </p:cNvPr>
          <p:cNvPicPr>
            <a:picLocks noChangeAspect="1" noChangeArrowheads="1"/>
          </p:cNvPicPr>
          <p:nvPr/>
        </p:nvPicPr>
        <p:blipFill>
          <a:blip r:embed="rId38" cstate="print">
            <a:extLst>
              <a:ext uri="{28A0092B-C50C-407E-A947-70E740481C1C}">
                <a14:useLocalDpi xmlns:a14="http://schemas.microsoft.com/office/drawing/2010/main" xmlns="" val="0"/>
              </a:ext>
            </a:extLst>
          </a:blip>
          <a:srcRect/>
          <a:stretch>
            <a:fillRect/>
          </a:stretch>
        </p:blipFill>
        <p:spPr bwMode="auto">
          <a:xfrm>
            <a:off x="7694742" y="4345214"/>
            <a:ext cx="860343" cy="155484"/>
          </a:xfrm>
          <a:prstGeom prst="rect">
            <a:avLst/>
          </a:prstGeom>
          <a:noFill/>
          <a:extLst>
            <a:ext uri="{909E8E84-426E-40DD-AFC4-6F175D3DCCD1}">
              <a14:hiddenFill xmlns:a14="http://schemas.microsoft.com/office/drawing/2010/main" xmlns="">
                <a:solidFill>
                  <a:srgbClr val="FFFFFF"/>
                </a:solidFill>
              </a14:hiddenFill>
            </a:ext>
          </a:extLst>
        </p:spPr>
      </p:pic>
      <p:pic>
        <p:nvPicPr>
          <p:cNvPr id="100" name="Picture 99">
            <a:extLst>
              <a:ext uri="{FF2B5EF4-FFF2-40B4-BE49-F238E27FC236}">
                <a16:creationId xmlns:a16="http://schemas.microsoft.com/office/drawing/2014/main" xmlns="" id="{355F79B5-5B03-42C1-A0DE-E4D9E23CAF5C}"/>
              </a:ext>
            </a:extLst>
          </p:cNvPr>
          <p:cNvPicPr>
            <a:picLocks noChangeAspect="1"/>
          </p:cNvPicPr>
          <p:nvPr/>
        </p:nvPicPr>
        <p:blipFill>
          <a:blip r:embed="rId39" cstate="print"/>
          <a:stretch>
            <a:fillRect/>
          </a:stretch>
        </p:blipFill>
        <p:spPr>
          <a:xfrm>
            <a:off x="628403" y="5431552"/>
            <a:ext cx="972328" cy="352050"/>
          </a:xfrm>
          <a:prstGeom prst="rect">
            <a:avLst/>
          </a:prstGeom>
        </p:spPr>
      </p:pic>
      <p:sp>
        <p:nvSpPr>
          <p:cNvPr id="101" name="Rectangle 100">
            <a:extLst>
              <a:ext uri="{FF2B5EF4-FFF2-40B4-BE49-F238E27FC236}">
                <a16:creationId xmlns:a16="http://schemas.microsoft.com/office/drawing/2014/main" xmlns="" id="{E49FCD9E-F41F-4B01-B03C-716AED4F70BA}"/>
              </a:ext>
            </a:extLst>
          </p:cNvPr>
          <p:cNvSpPr/>
          <p:nvPr/>
        </p:nvSpPr>
        <p:spPr>
          <a:xfrm>
            <a:off x="9157222" y="1471927"/>
            <a:ext cx="2542840" cy="43041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TextBox 101">
            <a:extLst>
              <a:ext uri="{FF2B5EF4-FFF2-40B4-BE49-F238E27FC236}">
                <a16:creationId xmlns:a16="http://schemas.microsoft.com/office/drawing/2014/main" xmlns="" id="{65769ECD-77BE-4D6F-9E34-4A5867D3DD14}"/>
              </a:ext>
            </a:extLst>
          </p:cNvPr>
          <p:cNvSpPr txBox="1"/>
          <p:nvPr/>
        </p:nvSpPr>
        <p:spPr>
          <a:xfrm>
            <a:off x="9535559" y="1163433"/>
            <a:ext cx="1632169" cy="307777"/>
          </a:xfrm>
          <a:prstGeom prst="rect">
            <a:avLst/>
          </a:prstGeom>
          <a:noFill/>
        </p:spPr>
        <p:txBody>
          <a:bodyPr wrap="square">
            <a:spAutoFit/>
          </a:bodyPr>
          <a:lstStyle/>
          <a:p>
            <a:pPr algn="ctr"/>
            <a:r>
              <a:rPr lang="en-US" sz="1400" b="1" u="sng" dirty="0">
                <a:solidFill>
                  <a:schemeClr val="bg2">
                    <a:lumMod val="25000"/>
                  </a:schemeClr>
                </a:solidFill>
                <a:cs typeface="Times New Roman" panose="02020603050405020304" pitchFamily="18" charset="0"/>
              </a:rPr>
              <a:t>OTHER </a:t>
            </a:r>
          </a:p>
        </p:txBody>
      </p:sp>
      <p:pic>
        <p:nvPicPr>
          <p:cNvPr id="103" name="Picture 2" descr="File:Nordson Corporation Logo.svg - Wikimedia Commons">
            <a:extLst>
              <a:ext uri="{FF2B5EF4-FFF2-40B4-BE49-F238E27FC236}">
                <a16:creationId xmlns:a16="http://schemas.microsoft.com/office/drawing/2014/main" xmlns="" id="{B99B3096-9F68-4E20-AB8B-8133E2B1A5C9}"/>
              </a:ext>
            </a:extLst>
          </p:cNvPr>
          <p:cNvPicPr>
            <a:picLocks noChangeAspect="1" noChangeArrowheads="1"/>
          </p:cNvPicPr>
          <p:nvPr/>
        </p:nvPicPr>
        <p:blipFill>
          <a:blip r:embed="rId40" cstate="print">
            <a:extLst>
              <a:ext uri="{28A0092B-C50C-407E-A947-70E740481C1C}">
                <a14:useLocalDpi xmlns:a14="http://schemas.microsoft.com/office/drawing/2010/main" xmlns="" val="0"/>
              </a:ext>
            </a:extLst>
          </a:blip>
          <a:srcRect/>
          <a:stretch>
            <a:fillRect/>
          </a:stretch>
        </p:blipFill>
        <p:spPr bwMode="auto">
          <a:xfrm>
            <a:off x="9306229" y="1621954"/>
            <a:ext cx="835298" cy="244592"/>
          </a:xfrm>
          <a:prstGeom prst="rect">
            <a:avLst/>
          </a:prstGeom>
          <a:noFill/>
          <a:extLst>
            <a:ext uri="{909E8E84-426E-40DD-AFC4-6F175D3DCCD1}">
              <a14:hiddenFill xmlns:a14="http://schemas.microsoft.com/office/drawing/2010/main" xmlns="">
                <a:solidFill>
                  <a:srgbClr val="FFFFFF"/>
                </a:solidFill>
              </a14:hiddenFill>
            </a:ext>
          </a:extLst>
        </p:spPr>
      </p:pic>
      <p:pic>
        <p:nvPicPr>
          <p:cNvPr id="104" name="Picture 10">
            <a:extLst>
              <a:ext uri="{FF2B5EF4-FFF2-40B4-BE49-F238E27FC236}">
                <a16:creationId xmlns:a16="http://schemas.microsoft.com/office/drawing/2014/main" xmlns="" id="{21CD84D7-464E-47D3-AB60-F3A96E81D9AE}"/>
              </a:ext>
            </a:extLst>
          </p:cNvPr>
          <p:cNvPicPr>
            <a:picLocks noChangeAspect="1" noChangeArrowheads="1"/>
          </p:cNvPicPr>
          <p:nvPr/>
        </p:nvPicPr>
        <p:blipFill>
          <a:blip r:embed="rId41" cstate="print">
            <a:extLst>
              <a:ext uri="{28A0092B-C50C-407E-A947-70E740481C1C}">
                <a14:useLocalDpi xmlns:a14="http://schemas.microsoft.com/office/drawing/2010/main" xmlns="" val="0"/>
              </a:ext>
            </a:extLst>
          </a:blip>
          <a:srcRect/>
          <a:stretch>
            <a:fillRect/>
          </a:stretch>
        </p:blipFill>
        <p:spPr bwMode="auto">
          <a:xfrm>
            <a:off x="10512378" y="1698722"/>
            <a:ext cx="1070573" cy="191811"/>
          </a:xfrm>
          <a:prstGeom prst="rect">
            <a:avLst/>
          </a:prstGeom>
          <a:noFill/>
          <a:extLst>
            <a:ext uri="{909E8E84-426E-40DD-AFC4-6F175D3DCCD1}">
              <a14:hiddenFill xmlns:a14="http://schemas.microsoft.com/office/drawing/2010/main" xmlns="">
                <a:solidFill>
                  <a:srgbClr val="FFFFFF"/>
                </a:solidFill>
              </a14:hiddenFill>
            </a:ext>
          </a:extLst>
        </p:spPr>
      </p:pic>
      <p:pic>
        <p:nvPicPr>
          <p:cNvPr id="105" name="Picture 104">
            <a:extLst>
              <a:ext uri="{FF2B5EF4-FFF2-40B4-BE49-F238E27FC236}">
                <a16:creationId xmlns:a16="http://schemas.microsoft.com/office/drawing/2014/main" xmlns="" id="{78C39341-72AA-4161-8D86-B0EB286AED50}"/>
              </a:ext>
            </a:extLst>
          </p:cNvPr>
          <p:cNvPicPr>
            <a:picLocks noChangeAspect="1"/>
          </p:cNvPicPr>
          <p:nvPr/>
        </p:nvPicPr>
        <p:blipFill>
          <a:blip r:embed="rId42" cstate="print"/>
          <a:stretch>
            <a:fillRect/>
          </a:stretch>
        </p:blipFill>
        <p:spPr>
          <a:xfrm>
            <a:off x="9306229" y="2143936"/>
            <a:ext cx="601253" cy="326031"/>
          </a:xfrm>
          <a:prstGeom prst="rect">
            <a:avLst/>
          </a:prstGeom>
        </p:spPr>
      </p:pic>
      <p:pic>
        <p:nvPicPr>
          <p:cNvPr id="106" name="Picture 2" descr="G1Plus - Unisem Electronics Pvt Ltd - Gadgets | SemiKart India">
            <a:extLst>
              <a:ext uri="{FF2B5EF4-FFF2-40B4-BE49-F238E27FC236}">
                <a16:creationId xmlns:a16="http://schemas.microsoft.com/office/drawing/2014/main" xmlns="" id="{47FCB456-7FFE-4B5E-833A-F40A88CCFB66}"/>
              </a:ext>
            </a:extLst>
          </p:cNvPr>
          <p:cNvPicPr>
            <a:picLocks noChangeAspect="1" noChangeArrowheads="1"/>
          </p:cNvPicPr>
          <p:nvPr/>
        </p:nvPicPr>
        <p:blipFill>
          <a:blip r:embed="rId43" cstate="print">
            <a:extLst>
              <a:ext uri="{28A0092B-C50C-407E-A947-70E740481C1C}">
                <a14:useLocalDpi xmlns:a14="http://schemas.microsoft.com/office/drawing/2010/main" xmlns="" val="0"/>
              </a:ext>
            </a:extLst>
          </a:blip>
          <a:srcRect/>
          <a:stretch>
            <a:fillRect/>
          </a:stretch>
        </p:blipFill>
        <p:spPr bwMode="auto">
          <a:xfrm>
            <a:off x="10482646" y="1970621"/>
            <a:ext cx="897999" cy="640088"/>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How Ultrahuman Tripled Organic Conversions With Data-Driven, Digital  Storytelling | CleverTap">
            <a:extLst>
              <a:ext uri="{FF2B5EF4-FFF2-40B4-BE49-F238E27FC236}">
                <a16:creationId xmlns:a16="http://schemas.microsoft.com/office/drawing/2014/main" xmlns="" id="{6D7D5E8A-7839-40D5-94C9-8CD77A59475E}"/>
              </a:ext>
            </a:extLst>
          </p:cNvPr>
          <p:cNvPicPr>
            <a:picLocks noChangeAspect="1" noChangeArrowheads="1"/>
          </p:cNvPicPr>
          <p:nvPr/>
        </p:nvPicPr>
        <p:blipFill>
          <a:blip r:embed="rId44" cstate="print">
            <a:extLst>
              <a:ext uri="{28A0092B-C50C-407E-A947-70E740481C1C}">
                <a14:useLocalDpi xmlns:a14="http://schemas.microsoft.com/office/drawing/2010/main" xmlns="" val="0"/>
              </a:ext>
            </a:extLst>
          </a:blip>
          <a:srcRect/>
          <a:stretch>
            <a:fillRect/>
          </a:stretch>
        </p:blipFill>
        <p:spPr bwMode="auto">
          <a:xfrm>
            <a:off x="6401647" y="1620870"/>
            <a:ext cx="989381" cy="326653"/>
          </a:xfrm>
          <a:prstGeom prst="rect">
            <a:avLst/>
          </a:prstGeom>
          <a:noFill/>
          <a:extLst>
            <a:ext uri="{909E8E84-426E-40DD-AFC4-6F175D3DCCD1}">
              <a14:hiddenFill xmlns:a14="http://schemas.microsoft.com/office/drawing/2010/main" xmlns="">
                <a:solidFill>
                  <a:srgbClr val="FFFFFF"/>
                </a:solidFill>
              </a14:hiddenFill>
            </a:ext>
          </a:extLst>
        </p:spPr>
      </p:pic>
      <p:sp>
        <p:nvSpPr>
          <p:cNvPr id="107" name="TextBox 106">
            <a:extLst>
              <a:ext uri="{FF2B5EF4-FFF2-40B4-BE49-F238E27FC236}">
                <a16:creationId xmlns:a16="http://schemas.microsoft.com/office/drawing/2014/main" xmlns="" id="{4869FD82-424F-4FFC-A63C-2CDB18199BCB}"/>
              </a:ext>
            </a:extLst>
          </p:cNvPr>
          <p:cNvSpPr txBox="1"/>
          <p:nvPr/>
        </p:nvSpPr>
        <p:spPr>
          <a:xfrm>
            <a:off x="6653475" y="3663585"/>
            <a:ext cx="1632169" cy="307777"/>
          </a:xfrm>
          <a:prstGeom prst="rect">
            <a:avLst/>
          </a:prstGeom>
          <a:noFill/>
        </p:spPr>
        <p:txBody>
          <a:bodyPr wrap="square">
            <a:spAutoFit/>
          </a:bodyPr>
          <a:lstStyle/>
          <a:p>
            <a:pPr algn="ctr"/>
            <a:r>
              <a:rPr lang="en-US" sz="1400" b="1" u="sng" dirty="0">
                <a:solidFill>
                  <a:schemeClr val="bg2">
                    <a:lumMod val="25000"/>
                  </a:schemeClr>
                </a:solidFill>
                <a:cs typeface="Times New Roman" panose="02020603050405020304" pitchFamily="18" charset="0"/>
              </a:rPr>
              <a:t>AUTOMOTIVE</a:t>
            </a:r>
          </a:p>
        </p:txBody>
      </p:sp>
      <p:sp>
        <p:nvSpPr>
          <p:cNvPr id="108" name="Rectangle 107">
            <a:extLst>
              <a:ext uri="{FF2B5EF4-FFF2-40B4-BE49-F238E27FC236}">
                <a16:creationId xmlns:a16="http://schemas.microsoft.com/office/drawing/2014/main" xmlns="" id="{7207DE2F-99F0-46DF-8C8B-2ED0285DD5A3}"/>
              </a:ext>
            </a:extLst>
          </p:cNvPr>
          <p:cNvSpPr/>
          <p:nvPr/>
        </p:nvSpPr>
        <p:spPr>
          <a:xfrm>
            <a:off x="6237035" y="4033476"/>
            <a:ext cx="2542840" cy="1777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a:extLst>
              <a:ext uri="{FF2B5EF4-FFF2-40B4-BE49-F238E27FC236}">
                <a16:creationId xmlns:a16="http://schemas.microsoft.com/office/drawing/2014/main" xmlns="" id="{5CFB9465-4E24-40D5-A4BB-1721829CC398}"/>
              </a:ext>
            </a:extLst>
          </p:cNvPr>
          <p:cNvPicPr>
            <a:picLocks noChangeAspect="1" noChangeArrowheads="1"/>
          </p:cNvPicPr>
          <p:nvPr/>
        </p:nvPicPr>
        <p:blipFill>
          <a:blip r:embed="rId45" cstate="print">
            <a:extLst>
              <a:ext uri="{28A0092B-C50C-407E-A947-70E740481C1C}">
                <a14:useLocalDpi xmlns:a14="http://schemas.microsoft.com/office/drawing/2010/main" xmlns="" val="0"/>
              </a:ext>
            </a:extLst>
          </a:blip>
          <a:srcRect/>
          <a:stretch>
            <a:fillRect/>
          </a:stretch>
        </p:blipFill>
        <p:spPr bwMode="auto">
          <a:xfrm>
            <a:off x="3328616" y="4475204"/>
            <a:ext cx="1072469" cy="526827"/>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Picture 10" descr="Allegion Logo">
            <a:extLst>
              <a:ext uri="{FF2B5EF4-FFF2-40B4-BE49-F238E27FC236}">
                <a16:creationId xmlns:a16="http://schemas.microsoft.com/office/drawing/2014/main" xmlns="" id="{760E29F5-F292-4F29-83CF-86394797C22D}"/>
              </a:ext>
            </a:extLst>
          </p:cNvPr>
          <p:cNvPicPr>
            <a:picLocks noChangeAspect="1" noChangeArrowheads="1"/>
          </p:cNvPicPr>
          <p:nvPr/>
        </p:nvPicPr>
        <p:blipFill>
          <a:blip r:embed="rId46" cstate="print">
            <a:extLst>
              <a:ext uri="{28A0092B-C50C-407E-A947-70E740481C1C}">
                <a14:useLocalDpi xmlns:a14="http://schemas.microsoft.com/office/drawing/2010/main" xmlns="" val="0"/>
              </a:ext>
            </a:extLst>
          </a:blip>
          <a:srcRect/>
          <a:stretch>
            <a:fillRect/>
          </a:stretch>
        </p:blipFill>
        <p:spPr bwMode="auto">
          <a:xfrm>
            <a:off x="10774917" y="2682805"/>
            <a:ext cx="879087" cy="732855"/>
          </a:xfrm>
          <a:prstGeom prst="rect">
            <a:avLst/>
          </a:prstGeom>
          <a:noFill/>
          <a:extLst>
            <a:ext uri="{909E8E84-426E-40DD-AFC4-6F175D3DCCD1}">
              <a14:hiddenFill xmlns:a14="http://schemas.microsoft.com/office/drawing/2010/main" xmlns="">
                <a:solidFill>
                  <a:srgbClr val="FFFFFF"/>
                </a:solidFill>
              </a14:hiddenFill>
            </a:ext>
          </a:extLst>
        </p:spPr>
      </p:pic>
      <p:pic>
        <p:nvPicPr>
          <p:cNvPr id="109" name="Picture 108">
            <a:extLst>
              <a:ext uri="{FF2B5EF4-FFF2-40B4-BE49-F238E27FC236}">
                <a16:creationId xmlns:a16="http://schemas.microsoft.com/office/drawing/2014/main" xmlns="" id="{0050BA40-F5E1-4630-983D-305A7E614456}"/>
              </a:ext>
            </a:extLst>
          </p:cNvPr>
          <p:cNvPicPr>
            <a:picLocks noChangeAspect="1"/>
          </p:cNvPicPr>
          <p:nvPr/>
        </p:nvPicPr>
        <p:blipFill>
          <a:blip r:embed="rId47" cstate="print"/>
          <a:stretch>
            <a:fillRect/>
          </a:stretch>
        </p:blipFill>
        <p:spPr>
          <a:xfrm>
            <a:off x="9330126" y="2684044"/>
            <a:ext cx="1328208" cy="280264"/>
          </a:xfrm>
          <a:prstGeom prst="rect">
            <a:avLst/>
          </a:prstGeom>
        </p:spPr>
      </p:pic>
      <p:pic>
        <p:nvPicPr>
          <p:cNvPr id="111" name="Picture 110">
            <a:extLst>
              <a:ext uri="{FF2B5EF4-FFF2-40B4-BE49-F238E27FC236}">
                <a16:creationId xmlns:a16="http://schemas.microsoft.com/office/drawing/2014/main" xmlns="" id="{248B68CD-723D-4B82-BF76-2F7DF9AC1918}"/>
              </a:ext>
            </a:extLst>
          </p:cNvPr>
          <p:cNvPicPr>
            <a:picLocks noChangeAspect="1"/>
          </p:cNvPicPr>
          <p:nvPr/>
        </p:nvPicPr>
        <p:blipFill>
          <a:blip r:embed="rId48" cstate="print"/>
          <a:stretch>
            <a:fillRect/>
          </a:stretch>
        </p:blipFill>
        <p:spPr>
          <a:xfrm>
            <a:off x="9335177" y="4102202"/>
            <a:ext cx="935445" cy="236679"/>
          </a:xfrm>
          <a:prstGeom prst="rect">
            <a:avLst/>
          </a:prstGeom>
        </p:spPr>
      </p:pic>
      <p:pic>
        <p:nvPicPr>
          <p:cNvPr id="1040" name="Picture 16" descr="Caavo">
            <a:extLst>
              <a:ext uri="{FF2B5EF4-FFF2-40B4-BE49-F238E27FC236}">
                <a16:creationId xmlns:a16="http://schemas.microsoft.com/office/drawing/2014/main" xmlns="" id="{85AEDBCC-E289-4414-A8B0-A438F547EBD4}"/>
              </a:ext>
            </a:extLst>
          </p:cNvPr>
          <p:cNvPicPr>
            <a:picLocks noChangeAspect="1" noChangeArrowheads="1"/>
          </p:cNvPicPr>
          <p:nvPr/>
        </p:nvPicPr>
        <p:blipFill>
          <a:blip r:embed="rId49" cstate="print">
            <a:extLst>
              <a:ext uri="{28A0092B-C50C-407E-A947-70E740481C1C}">
                <a14:useLocalDpi xmlns:a14="http://schemas.microsoft.com/office/drawing/2010/main" xmlns="" val="0"/>
              </a:ext>
            </a:extLst>
          </a:blip>
          <a:srcRect/>
          <a:stretch>
            <a:fillRect/>
          </a:stretch>
        </p:blipFill>
        <p:spPr bwMode="auto">
          <a:xfrm>
            <a:off x="10482646" y="4047897"/>
            <a:ext cx="1130034" cy="290984"/>
          </a:xfrm>
          <a:prstGeom prst="rect">
            <a:avLst/>
          </a:prstGeom>
          <a:noFill/>
          <a:extLst>
            <a:ext uri="{909E8E84-426E-40DD-AFC4-6F175D3DCCD1}">
              <a14:hiddenFill xmlns:a14="http://schemas.microsoft.com/office/drawing/2010/main" xmlns="">
                <a:solidFill>
                  <a:srgbClr val="FFFFFF"/>
                </a:solidFill>
              </a14:hiddenFill>
            </a:ext>
          </a:extLst>
        </p:spPr>
      </p:pic>
      <p:pic>
        <p:nvPicPr>
          <p:cNvPr id="113" name="Picture 112">
            <a:extLst>
              <a:ext uri="{FF2B5EF4-FFF2-40B4-BE49-F238E27FC236}">
                <a16:creationId xmlns:a16="http://schemas.microsoft.com/office/drawing/2014/main" xmlns="" id="{24A9F125-CCAF-44F4-BE4C-DDB72A2F8DA3}"/>
              </a:ext>
            </a:extLst>
          </p:cNvPr>
          <p:cNvPicPr>
            <a:picLocks noChangeAspect="1"/>
          </p:cNvPicPr>
          <p:nvPr/>
        </p:nvPicPr>
        <p:blipFill>
          <a:blip r:embed="rId50" cstate="print"/>
          <a:stretch>
            <a:fillRect/>
          </a:stretch>
        </p:blipFill>
        <p:spPr>
          <a:xfrm>
            <a:off x="9306229" y="4496374"/>
            <a:ext cx="935445" cy="640857"/>
          </a:xfrm>
          <a:prstGeom prst="rect">
            <a:avLst/>
          </a:prstGeom>
        </p:spPr>
      </p:pic>
      <p:pic>
        <p:nvPicPr>
          <p:cNvPr id="117" name="Picture 116">
            <a:extLst>
              <a:ext uri="{FF2B5EF4-FFF2-40B4-BE49-F238E27FC236}">
                <a16:creationId xmlns:a16="http://schemas.microsoft.com/office/drawing/2014/main" xmlns="" id="{7D0FEE01-AFAA-4ABF-80C6-8B1883F7373B}"/>
              </a:ext>
            </a:extLst>
          </p:cNvPr>
          <p:cNvPicPr>
            <a:picLocks noChangeAspect="1"/>
          </p:cNvPicPr>
          <p:nvPr/>
        </p:nvPicPr>
        <p:blipFill>
          <a:blip r:embed="rId51" cstate="print"/>
          <a:stretch>
            <a:fillRect/>
          </a:stretch>
        </p:blipFill>
        <p:spPr>
          <a:xfrm>
            <a:off x="6429182" y="2862265"/>
            <a:ext cx="814364" cy="422723"/>
          </a:xfrm>
          <a:prstGeom prst="rect">
            <a:avLst/>
          </a:prstGeom>
        </p:spPr>
      </p:pic>
      <p:pic>
        <p:nvPicPr>
          <p:cNvPr id="118" name="Picture 117">
            <a:extLst>
              <a:ext uri="{FF2B5EF4-FFF2-40B4-BE49-F238E27FC236}">
                <a16:creationId xmlns:a16="http://schemas.microsoft.com/office/drawing/2014/main" xmlns="" id="{2DD35801-FE0D-4BC2-AF72-2332252DA947}"/>
              </a:ext>
            </a:extLst>
          </p:cNvPr>
          <p:cNvPicPr>
            <a:picLocks noChangeAspect="1"/>
          </p:cNvPicPr>
          <p:nvPr/>
        </p:nvPicPr>
        <p:blipFill>
          <a:blip r:embed="rId52" cstate="print"/>
          <a:stretch>
            <a:fillRect/>
          </a:stretch>
        </p:blipFill>
        <p:spPr>
          <a:xfrm>
            <a:off x="9308411" y="5132140"/>
            <a:ext cx="2213018" cy="574744"/>
          </a:xfrm>
          <a:prstGeom prst="rect">
            <a:avLst/>
          </a:prstGeom>
        </p:spPr>
      </p:pic>
      <p:pic>
        <p:nvPicPr>
          <p:cNvPr id="120" name="Picture 119">
            <a:extLst>
              <a:ext uri="{FF2B5EF4-FFF2-40B4-BE49-F238E27FC236}">
                <a16:creationId xmlns:a16="http://schemas.microsoft.com/office/drawing/2014/main" xmlns="" id="{3060720A-5D36-49E1-81FF-3270494CACE8}"/>
              </a:ext>
            </a:extLst>
          </p:cNvPr>
          <p:cNvPicPr>
            <a:picLocks noChangeAspect="1"/>
          </p:cNvPicPr>
          <p:nvPr/>
        </p:nvPicPr>
        <p:blipFill>
          <a:blip r:embed="rId53" cstate="print"/>
          <a:stretch>
            <a:fillRect/>
          </a:stretch>
        </p:blipFill>
        <p:spPr>
          <a:xfrm>
            <a:off x="10338138" y="4567145"/>
            <a:ext cx="1217287" cy="520495"/>
          </a:xfrm>
          <a:prstGeom prst="rect">
            <a:avLst/>
          </a:prstGeom>
        </p:spPr>
      </p:pic>
      <p:pic>
        <p:nvPicPr>
          <p:cNvPr id="123" name="Picture 122">
            <a:extLst>
              <a:ext uri="{FF2B5EF4-FFF2-40B4-BE49-F238E27FC236}">
                <a16:creationId xmlns:a16="http://schemas.microsoft.com/office/drawing/2014/main" xmlns="" id="{CA2D2411-487A-4F9A-B90D-B003DBA2C203}"/>
              </a:ext>
            </a:extLst>
          </p:cNvPr>
          <p:cNvPicPr>
            <a:picLocks noChangeAspect="1"/>
          </p:cNvPicPr>
          <p:nvPr/>
        </p:nvPicPr>
        <p:blipFill>
          <a:blip r:embed="rId54" cstate="print"/>
          <a:stretch>
            <a:fillRect/>
          </a:stretch>
        </p:blipFill>
        <p:spPr>
          <a:xfrm>
            <a:off x="3416915" y="5255338"/>
            <a:ext cx="2353139" cy="447622"/>
          </a:xfrm>
          <a:prstGeom prst="rect">
            <a:avLst/>
          </a:prstGeom>
        </p:spPr>
      </p:pic>
      <p:pic>
        <p:nvPicPr>
          <p:cNvPr id="126" name="Picture 125">
            <a:extLst>
              <a:ext uri="{FF2B5EF4-FFF2-40B4-BE49-F238E27FC236}">
                <a16:creationId xmlns:a16="http://schemas.microsoft.com/office/drawing/2014/main" xmlns="" id="{810D3B16-D616-4163-9DD8-D2A8580BE101}"/>
              </a:ext>
            </a:extLst>
          </p:cNvPr>
          <p:cNvPicPr>
            <a:picLocks noChangeAspect="1"/>
          </p:cNvPicPr>
          <p:nvPr/>
        </p:nvPicPr>
        <p:blipFill>
          <a:blip r:embed="rId55" cstate="print"/>
          <a:stretch>
            <a:fillRect/>
          </a:stretch>
        </p:blipFill>
        <p:spPr>
          <a:xfrm>
            <a:off x="4737323" y="4031091"/>
            <a:ext cx="1032731" cy="378486"/>
          </a:xfrm>
          <a:prstGeom prst="rect">
            <a:avLst/>
          </a:prstGeom>
        </p:spPr>
      </p:pic>
      <p:pic>
        <p:nvPicPr>
          <p:cNvPr id="1024" name="Picture 1023">
            <a:extLst>
              <a:ext uri="{FF2B5EF4-FFF2-40B4-BE49-F238E27FC236}">
                <a16:creationId xmlns:a16="http://schemas.microsoft.com/office/drawing/2014/main" xmlns="" id="{4CF66CD6-6069-47A5-99BE-BF61EB45AD00}"/>
              </a:ext>
            </a:extLst>
          </p:cNvPr>
          <p:cNvPicPr>
            <a:picLocks noChangeAspect="1"/>
          </p:cNvPicPr>
          <p:nvPr/>
        </p:nvPicPr>
        <p:blipFill>
          <a:blip r:embed="rId56" cstate="print"/>
          <a:stretch>
            <a:fillRect/>
          </a:stretch>
        </p:blipFill>
        <p:spPr>
          <a:xfrm>
            <a:off x="4465148" y="4615217"/>
            <a:ext cx="1304369" cy="386813"/>
          </a:xfrm>
          <a:prstGeom prst="rect">
            <a:avLst/>
          </a:prstGeom>
        </p:spPr>
      </p:pic>
      <p:pic>
        <p:nvPicPr>
          <p:cNvPr id="1025" name="Picture 1024">
            <a:extLst>
              <a:ext uri="{FF2B5EF4-FFF2-40B4-BE49-F238E27FC236}">
                <a16:creationId xmlns:a16="http://schemas.microsoft.com/office/drawing/2014/main" xmlns="" id="{CDD75BAB-92CF-49D3-AF05-C3E101BC1BC1}"/>
              </a:ext>
            </a:extLst>
          </p:cNvPr>
          <p:cNvPicPr>
            <a:picLocks noChangeAspect="1"/>
          </p:cNvPicPr>
          <p:nvPr/>
        </p:nvPicPr>
        <p:blipFill>
          <a:blip r:embed="rId57" cstate="print"/>
          <a:stretch>
            <a:fillRect/>
          </a:stretch>
        </p:blipFill>
        <p:spPr>
          <a:xfrm>
            <a:off x="9903950" y="3580249"/>
            <a:ext cx="1319019" cy="364670"/>
          </a:xfrm>
          <a:prstGeom prst="rect">
            <a:avLst/>
          </a:prstGeom>
        </p:spPr>
      </p:pic>
    </p:spTree>
    <p:extLst>
      <p:ext uri="{BB962C8B-B14F-4D97-AF65-F5344CB8AC3E}">
        <p14:creationId xmlns:p14="http://schemas.microsoft.com/office/powerpoint/2010/main" xmlns="" val="487436078"/>
      </p:ext>
    </p:extLst>
  </p:cSld>
  <p:clrMapOvr>
    <a:masterClrMapping/>
  </p:clrMapOvr>
  <p:transition spd="slow" advTm="5969"/>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BEC05683-50DF-4B94-AD40-A906ED1715C0}"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15</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28" name="TextBox 27">
            <a:extLst>
              <a:ext uri="{FF2B5EF4-FFF2-40B4-BE49-F238E27FC236}">
                <a16:creationId xmlns:a16="http://schemas.microsoft.com/office/drawing/2014/main" xmlns="" id="{D6A3DF18-CF7F-45D1-B594-355698C70CC2}"/>
              </a:ext>
            </a:extLst>
          </p:cNvPr>
          <p:cNvSpPr txBox="1"/>
          <p:nvPr/>
        </p:nvSpPr>
        <p:spPr>
          <a:xfrm>
            <a:off x="4833136" y="513473"/>
            <a:ext cx="2525727" cy="461665"/>
          </a:xfrm>
          <a:prstGeom prst="rect">
            <a:avLst/>
          </a:prstGeom>
          <a:noFill/>
        </p:spPr>
        <p:txBody>
          <a:bodyPr wrap="square" rtlCol="0">
            <a:spAutoFit/>
          </a:bodyPr>
          <a:lstStyle/>
          <a:p>
            <a:r>
              <a:rPr lang="en-US" sz="2400" b="1" dirty="0">
                <a:solidFill>
                  <a:schemeClr val="accent1">
                    <a:lumMod val="50000"/>
                  </a:schemeClr>
                </a:solidFill>
                <a:latin typeface="Times New Roman" panose="02020603050405020304" pitchFamily="18" charset="0"/>
                <a:cs typeface="Times New Roman" panose="02020603050405020304" pitchFamily="18" charset="0"/>
              </a:rPr>
              <a:t>CONTACT US</a:t>
            </a:r>
          </a:p>
        </p:txBody>
      </p:sp>
      <p:cxnSp>
        <p:nvCxnSpPr>
          <p:cNvPr id="56" name="Straight Connector 55">
            <a:extLst>
              <a:ext uri="{FF2B5EF4-FFF2-40B4-BE49-F238E27FC236}">
                <a16:creationId xmlns:a16="http://schemas.microsoft.com/office/drawing/2014/main" xmlns="" id="{5E612B20-16D8-4C7D-9C47-6D5BA6210851}"/>
              </a:ext>
            </a:extLst>
          </p:cNvPr>
          <p:cNvCxnSpPr/>
          <p:nvPr/>
        </p:nvCxnSpPr>
        <p:spPr>
          <a:xfrm>
            <a:off x="3257550" y="966717"/>
            <a:ext cx="5867400" cy="0"/>
          </a:xfrm>
          <a:prstGeom prst="line">
            <a:avLst/>
          </a:prstGeom>
        </p:spPr>
        <p:style>
          <a:lnRef idx="1">
            <a:schemeClr val="accent1"/>
          </a:lnRef>
          <a:fillRef idx="0">
            <a:schemeClr val="accent1"/>
          </a:fillRef>
          <a:effectRef idx="0">
            <a:schemeClr val="accent1"/>
          </a:effectRef>
          <a:fontRef idx="minor">
            <a:schemeClr val="tx1"/>
          </a:fontRef>
        </p:style>
      </p:cxnSp>
      <p:sp>
        <p:nvSpPr>
          <p:cNvPr id="110" name="Rectangle 109">
            <a:extLst>
              <a:ext uri="{FF2B5EF4-FFF2-40B4-BE49-F238E27FC236}">
                <a16:creationId xmlns:a16="http://schemas.microsoft.com/office/drawing/2014/main" xmlns="" id="{E1C4B0BD-E520-4551-A949-4EC9FFF90E48}"/>
              </a:ext>
            </a:extLst>
          </p:cNvPr>
          <p:cNvSpPr/>
          <p:nvPr/>
        </p:nvSpPr>
        <p:spPr>
          <a:xfrm>
            <a:off x="755030" y="3966804"/>
            <a:ext cx="3374512" cy="1600438"/>
          </a:xfrm>
          <a:prstGeom prst="rect">
            <a:avLst/>
          </a:prstGeom>
        </p:spPr>
        <p:txBody>
          <a:bodyPr wrap="square">
            <a:spAutoFit/>
          </a:bodyPr>
          <a:lstStyle/>
          <a:p>
            <a:r>
              <a:rPr lang="en-US" sz="1400" dirty="0">
                <a:solidFill>
                  <a:srgbClr val="03558D"/>
                </a:solidFill>
                <a:latin typeface="+mj-lt"/>
                <a:cs typeface="Times New Roman" panose="02020603050405020304" pitchFamily="18" charset="0"/>
              </a:rPr>
              <a:t>Head-Office</a:t>
            </a:r>
          </a:p>
          <a:p>
            <a:endParaRPr lang="en-US" sz="1400" dirty="0">
              <a:solidFill>
                <a:srgbClr val="333333"/>
              </a:solidFill>
              <a:latin typeface="+mj-lt"/>
              <a:cs typeface="Times New Roman" panose="02020603050405020304" pitchFamily="18" charset="0"/>
            </a:endParaRPr>
          </a:p>
          <a:p>
            <a:r>
              <a:rPr lang="en-US" sz="1400" dirty="0">
                <a:solidFill>
                  <a:srgbClr val="333333"/>
                </a:solidFill>
                <a:latin typeface="+mj-lt"/>
                <a:cs typeface="Times New Roman" panose="02020603050405020304" pitchFamily="18" charset="0"/>
              </a:rPr>
              <a:t>HI-REL TECH PRIVATE LIMITED</a:t>
            </a:r>
          </a:p>
          <a:p>
            <a:r>
              <a:rPr lang="en-US" sz="1400" dirty="0">
                <a:solidFill>
                  <a:srgbClr val="333333"/>
                </a:solidFill>
                <a:latin typeface="+mj-lt"/>
                <a:cs typeface="Times New Roman" panose="02020603050405020304" pitchFamily="18" charset="0"/>
              </a:rPr>
              <a:t>409, 1st floor 4th Main Road,</a:t>
            </a:r>
          </a:p>
          <a:p>
            <a:r>
              <a:rPr lang="en-US" sz="1400" dirty="0">
                <a:solidFill>
                  <a:srgbClr val="333333"/>
                </a:solidFill>
                <a:latin typeface="+mj-lt"/>
                <a:cs typeface="Times New Roman" panose="02020603050405020304" pitchFamily="18" charset="0"/>
              </a:rPr>
              <a:t>Amarjyothi Layout, Domlur,</a:t>
            </a:r>
          </a:p>
          <a:p>
            <a:r>
              <a:rPr lang="en-US" sz="1400" dirty="0">
                <a:solidFill>
                  <a:srgbClr val="333333"/>
                </a:solidFill>
                <a:latin typeface="+mj-lt"/>
                <a:cs typeface="Times New Roman" panose="02020603050405020304" pitchFamily="18" charset="0"/>
              </a:rPr>
              <a:t>Bangalore, Karnataka - 560071</a:t>
            </a:r>
          </a:p>
          <a:p>
            <a:endParaRPr lang="en-US" sz="1400" dirty="0">
              <a:solidFill>
                <a:srgbClr val="03558D"/>
              </a:solidFill>
              <a:latin typeface="+mj-lt"/>
              <a:cs typeface="Times New Roman" panose="02020603050405020304" pitchFamily="18" charset="0"/>
            </a:endParaRPr>
          </a:p>
        </p:txBody>
      </p:sp>
      <p:sp>
        <p:nvSpPr>
          <p:cNvPr id="112" name="Rectangle 111">
            <a:extLst>
              <a:ext uri="{FF2B5EF4-FFF2-40B4-BE49-F238E27FC236}">
                <a16:creationId xmlns:a16="http://schemas.microsoft.com/office/drawing/2014/main" xmlns="" id="{DD91F0FF-CB78-49A2-9609-DF13CC31769E}"/>
              </a:ext>
            </a:extLst>
          </p:cNvPr>
          <p:cNvSpPr/>
          <p:nvPr/>
        </p:nvSpPr>
        <p:spPr>
          <a:xfrm>
            <a:off x="4779057" y="3959210"/>
            <a:ext cx="3374512" cy="1384995"/>
          </a:xfrm>
          <a:prstGeom prst="rect">
            <a:avLst/>
          </a:prstGeom>
        </p:spPr>
        <p:txBody>
          <a:bodyPr wrap="square">
            <a:spAutoFit/>
          </a:bodyPr>
          <a:lstStyle/>
          <a:p>
            <a:r>
              <a:rPr lang="en-US" sz="1400" dirty="0">
                <a:solidFill>
                  <a:srgbClr val="03558D"/>
                </a:solidFill>
                <a:latin typeface="+mj-lt"/>
                <a:cs typeface="Times New Roman" panose="02020603050405020304" pitchFamily="18" charset="0"/>
              </a:rPr>
              <a:t>Plant - I</a:t>
            </a:r>
          </a:p>
          <a:p>
            <a:endParaRPr lang="en-US" sz="1400" dirty="0">
              <a:solidFill>
                <a:srgbClr val="333333"/>
              </a:solidFill>
              <a:latin typeface="+mj-lt"/>
              <a:cs typeface="Times New Roman" panose="02020603050405020304" pitchFamily="18" charset="0"/>
            </a:endParaRPr>
          </a:p>
          <a:p>
            <a:r>
              <a:rPr lang="en-US" sz="1400" dirty="0">
                <a:solidFill>
                  <a:srgbClr val="333333"/>
                </a:solidFill>
                <a:latin typeface="+mj-lt"/>
                <a:cs typeface="Times New Roman" panose="02020603050405020304" pitchFamily="18" charset="0"/>
              </a:rPr>
              <a:t>HI-REL TECH PRIVATE LIMITED</a:t>
            </a:r>
          </a:p>
          <a:p>
            <a:r>
              <a:rPr lang="en-US" sz="1400" dirty="0">
                <a:latin typeface="+mj-lt"/>
                <a:cs typeface="Times New Roman" panose="02020603050405020304" pitchFamily="18" charset="0"/>
              </a:rPr>
              <a:t>No. D-9 G-14, , SIDCO Industrial Estate, </a:t>
            </a:r>
          </a:p>
          <a:p>
            <a:r>
              <a:rPr lang="en-US" sz="1400" dirty="0">
                <a:latin typeface="+mj-lt"/>
                <a:cs typeface="Times New Roman" panose="02020603050405020304" pitchFamily="18" charset="0"/>
              </a:rPr>
              <a:t>Zuzuvadi Village, Hosur Taluk, </a:t>
            </a:r>
          </a:p>
          <a:p>
            <a:r>
              <a:rPr lang="en-US" sz="1400" dirty="0">
                <a:latin typeface="+mj-lt"/>
                <a:cs typeface="Times New Roman" panose="02020603050405020304" pitchFamily="18" charset="0"/>
              </a:rPr>
              <a:t>Krishnagiri, Tamil Nadu, 635126</a:t>
            </a:r>
          </a:p>
        </p:txBody>
      </p:sp>
      <p:sp>
        <p:nvSpPr>
          <p:cNvPr id="114" name="Rectangle 113">
            <a:extLst>
              <a:ext uri="{FF2B5EF4-FFF2-40B4-BE49-F238E27FC236}">
                <a16:creationId xmlns:a16="http://schemas.microsoft.com/office/drawing/2014/main" xmlns="" id="{BED9EB8A-64B3-48E9-8617-6A967DE23961}"/>
              </a:ext>
            </a:extLst>
          </p:cNvPr>
          <p:cNvSpPr/>
          <p:nvPr/>
        </p:nvSpPr>
        <p:spPr>
          <a:xfrm>
            <a:off x="2621520" y="5379874"/>
            <a:ext cx="7769387" cy="738664"/>
          </a:xfrm>
          <a:prstGeom prst="rect">
            <a:avLst/>
          </a:prstGeom>
        </p:spPr>
        <p:txBody>
          <a:bodyPr wrap="square">
            <a:spAutoFit/>
          </a:bodyPr>
          <a:lstStyle/>
          <a:p>
            <a:r>
              <a:rPr lang="en-US" sz="1400" b="1" dirty="0">
                <a:solidFill>
                  <a:srgbClr val="03558D"/>
                </a:solidFill>
                <a:latin typeface="+mj-lt"/>
                <a:cs typeface="Times New Roman" panose="02020603050405020304" pitchFamily="18" charset="0"/>
              </a:rPr>
              <a:t>Contact Us   </a:t>
            </a:r>
            <a:r>
              <a:rPr lang="en-US" sz="1400" b="1" dirty="0">
                <a:solidFill>
                  <a:srgbClr val="00558E"/>
                </a:solidFill>
                <a:latin typeface="+mj-lt"/>
                <a:cs typeface="Times New Roman" panose="02020603050405020304" pitchFamily="18" charset="0"/>
              </a:rPr>
              <a:t>Phone:</a:t>
            </a:r>
            <a:r>
              <a:rPr lang="en-US" sz="1400" b="1" dirty="0">
                <a:solidFill>
                  <a:srgbClr val="333333"/>
                </a:solidFill>
                <a:latin typeface="+mj-lt"/>
                <a:cs typeface="Times New Roman" panose="02020603050405020304" pitchFamily="18" charset="0"/>
              </a:rPr>
              <a:t> </a:t>
            </a:r>
            <a:r>
              <a:rPr lang="en-US" sz="1400" dirty="0">
                <a:solidFill>
                  <a:srgbClr val="333333"/>
                </a:solidFill>
                <a:latin typeface="+mj-lt"/>
                <a:cs typeface="Times New Roman" panose="02020603050405020304" pitchFamily="18" charset="0"/>
              </a:rPr>
              <a:t>+91-7760510006 / </a:t>
            </a:r>
            <a:r>
              <a:rPr lang="en-US" sz="1400" b="1" dirty="0">
                <a:solidFill>
                  <a:srgbClr val="03558D"/>
                </a:solidFill>
                <a:latin typeface="+mj-lt"/>
                <a:cs typeface="Times New Roman" panose="02020603050405020304" pitchFamily="18" charset="0"/>
              </a:rPr>
              <a:t>Email : </a:t>
            </a:r>
            <a:r>
              <a:rPr lang="en-US" sz="1400" dirty="0">
                <a:solidFill>
                  <a:srgbClr val="000000"/>
                </a:solidFill>
                <a:latin typeface="+mj-lt"/>
                <a:cs typeface="Times New Roman" panose="02020603050405020304" pitchFamily="18" charset="0"/>
              </a:rPr>
              <a:t>marketing@hi-reltech.in / </a:t>
            </a:r>
            <a:r>
              <a:rPr lang="en-US" sz="1400" b="1" dirty="0">
                <a:solidFill>
                  <a:srgbClr val="03558D"/>
                </a:solidFill>
                <a:latin typeface="+mj-lt"/>
                <a:cs typeface="Times New Roman" panose="02020603050405020304" pitchFamily="18" charset="0"/>
              </a:rPr>
              <a:t>Website: </a:t>
            </a:r>
            <a:r>
              <a:rPr lang="en-US" sz="1400" dirty="0">
                <a:solidFill>
                  <a:srgbClr val="000000"/>
                </a:solidFill>
                <a:latin typeface="+mj-lt"/>
                <a:cs typeface="Times New Roman" panose="02020603050405020304" pitchFamily="18" charset="0"/>
              </a:rPr>
              <a:t>www.hi-reltech.in</a:t>
            </a:r>
          </a:p>
          <a:p>
            <a:endParaRPr lang="en-US" sz="1400" dirty="0">
              <a:solidFill>
                <a:srgbClr val="000000"/>
              </a:solidFill>
              <a:latin typeface="+mj-lt"/>
              <a:cs typeface="Times New Roman" panose="02020603050405020304" pitchFamily="18" charset="0"/>
            </a:endParaRPr>
          </a:p>
          <a:p>
            <a:endParaRPr lang="en-US" sz="1400" dirty="0">
              <a:solidFill>
                <a:srgbClr val="333333"/>
              </a:solidFill>
              <a:latin typeface="+mj-lt"/>
              <a:cs typeface="Times New Roman" panose="02020603050405020304" pitchFamily="18" charset="0"/>
            </a:endParaRPr>
          </a:p>
        </p:txBody>
      </p:sp>
      <p:pic>
        <p:nvPicPr>
          <p:cNvPr id="115" name="Picture 114">
            <a:extLst>
              <a:ext uri="{FF2B5EF4-FFF2-40B4-BE49-F238E27FC236}">
                <a16:creationId xmlns:a16="http://schemas.microsoft.com/office/drawing/2014/main" xmlns="" id="{25E27037-6342-48B9-9972-3671E644286E}"/>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rightnessContrast bright="40000" contrast="20000"/>
                    </a14:imgEffect>
                  </a14:imgLayer>
                </a14:imgProps>
              </a:ext>
              <a:ext uri="{28A0092B-C50C-407E-A947-70E740481C1C}">
                <a14:useLocalDpi xmlns:a14="http://schemas.microsoft.com/office/drawing/2010/main" xmlns="" val="0"/>
              </a:ext>
            </a:extLst>
          </a:blip>
          <a:stretch>
            <a:fillRect/>
          </a:stretch>
        </p:blipFill>
        <p:spPr>
          <a:xfrm>
            <a:off x="779001" y="1077065"/>
            <a:ext cx="2969189" cy="2882552"/>
          </a:xfrm>
          <a:prstGeom prst="ellipse">
            <a:avLst/>
          </a:prstGeom>
          <a:ln>
            <a:noFill/>
          </a:ln>
          <a:effectLst>
            <a:softEdge rad="112500"/>
          </a:effectLst>
        </p:spPr>
      </p:pic>
      <p:pic>
        <p:nvPicPr>
          <p:cNvPr id="116" name="Picture 115">
            <a:extLst>
              <a:ext uri="{FF2B5EF4-FFF2-40B4-BE49-F238E27FC236}">
                <a16:creationId xmlns:a16="http://schemas.microsoft.com/office/drawing/2014/main" xmlns="" id="{352537B0-24D2-4E8A-BF88-E594D2FA4DDF}"/>
              </a:ext>
            </a:extLst>
          </p:cNvPr>
          <p:cNvPicPr>
            <a:picLocks noChangeAspect="1"/>
          </p:cNvPicPr>
          <p:nvPr/>
        </p:nvPicPr>
        <p:blipFill>
          <a:blip r:embed="rId5" cstate="print">
            <a:extLst>
              <a:ext uri="{BEBA8EAE-BF5A-486C-A8C5-ECC9F3942E4B}">
                <a14:imgProps xmlns:a14="http://schemas.microsoft.com/office/drawing/2010/main" xmlns="">
                  <a14:imgLayer r:embed="rId6">
                    <a14:imgEffect>
                      <a14:brightnessContrast bright="20000" contrast="20000"/>
                    </a14:imgEffect>
                  </a14:imgLayer>
                </a14:imgProps>
              </a:ext>
              <a:ext uri="{28A0092B-C50C-407E-A947-70E740481C1C}">
                <a14:useLocalDpi xmlns:a14="http://schemas.microsoft.com/office/drawing/2010/main" xmlns="" val="0"/>
              </a:ext>
            </a:extLst>
          </a:blip>
          <a:stretch>
            <a:fillRect/>
          </a:stretch>
        </p:blipFill>
        <p:spPr>
          <a:xfrm>
            <a:off x="4566115" y="966717"/>
            <a:ext cx="3119527" cy="2983815"/>
          </a:xfrm>
          <a:prstGeom prst="ellipse">
            <a:avLst/>
          </a:prstGeom>
          <a:ln>
            <a:noFill/>
          </a:ln>
          <a:effectLst>
            <a:softEdge rad="112500"/>
          </a:effectLst>
        </p:spPr>
      </p:pic>
      <p:pic>
        <p:nvPicPr>
          <p:cNvPr id="119" name="Picture 118">
            <a:extLst>
              <a:ext uri="{FF2B5EF4-FFF2-40B4-BE49-F238E27FC236}">
                <a16:creationId xmlns:a16="http://schemas.microsoft.com/office/drawing/2014/main" xmlns="" id="{EEA77439-599C-4E40-A04C-ABFE20E4E32C}"/>
              </a:ext>
            </a:extLst>
          </p:cNvPr>
          <p:cNvPicPr>
            <a:picLocks noChangeAspect="1"/>
          </p:cNvPicPr>
          <p:nvPr/>
        </p:nvPicPr>
        <p:blipFill rotWithShape="1">
          <a:blip r:embed="rId7" cstate="print">
            <a:extLst>
              <a:ext uri="{BEBA8EAE-BF5A-486C-A8C5-ECC9F3942E4B}">
                <a14:imgProps xmlns:a14="http://schemas.microsoft.com/office/drawing/2010/main" xmlns="">
                  <a14:imgLayer r:embed="rId8">
                    <a14:imgEffect>
                      <a14:brightnessContrast bright="40000"/>
                    </a14:imgEffect>
                  </a14:imgLayer>
                </a14:imgProps>
              </a:ext>
            </a:extLst>
          </a:blip>
          <a:srcRect l="16601"/>
          <a:stretch/>
        </p:blipFill>
        <p:spPr>
          <a:xfrm>
            <a:off x="8465353" y="984403"/>
            <a:ext cx="3086249" cy="2981852"/>
          </a:xfrm>
          <a:prstGeom prst="ellipse">
            <a:avLst/>
          </a:prstGeom>
          <a:ln>
            <a:noFill/>
          </a:ln>
          <a:effectLst>
            <a:softEdge rad="112500"/>
          </a:effectLst>
        </p:spPr>
      </p:pic>
      <p:sp>
        <p:nvSpPr>
          <p:cNvPr id="121" name="Rectangle 120">
            <a:extLst>
              <a:ext uri="{FF2B5EF4-FFF2-40B4-BE49-F238E27FC236}">
                <a16:creationId xmlns:a16="http://schemas.microsoft.com/office/drawing/2014/main" xmlns="" id="{31C5E97B-D054-4115-828B-194B422952C0}"/>
              </a:ext>
            </a:extLst>
          </p:cNvPr>
          <p:cNvSpPr/>
          <p:nvPr/>
        </p:nvSpPr>
        <p:spPr>
          <a:xfrm>
            <a:off x="8610600" y="3966804"/>
            <a:ext cx="3374512" cy="1384995"/>
          </a:xfrm>
          <a:prstGeom prst="rect">
            <a:avLst/>
          </a:prstGeom>
        </p:spPr>
        <p:txBody>
          <a:bodyPr wrap="square">
            <a:spAutoFit/>
          </a:bodyPr>
          <a:lstStyle/>
          <a:p>
            <a:r>
              <a:rPr lang="en-US" sz="1400" dirty="0">
                <a:solidFill>
                  <a:srgbClr val="03558D"/>
                </a:solidFill>
                <a:latin typeface="+mj-lt"/>
                <a:cs typeface="Times New Roman" panose="02020603050405020304" pitchFamily="18" charset="0"/>
              </a:rPr>
              <a:t>Plant - II</a:t>
            </a:r>
          </a:p>
          <a:p>
            <a:endParaRPr lang="en-US" sz="1400" dirty="0">
              <a:solidFill>
                <a:srgbClr val="333333"/>
              </a:solidFill>
              <a:latin typeface="+mj-lt"/>
              <a:cs typeface="Times New Roman" panose="02020603050405020304" pitchFamily="18" charset="0"/>
            </a:endParaRPr>
          </a:p>
          <a:p>
            <a:r>
              <a:rPr lang="en-US" sz="1400" dirty="0">
                <a:solidFill>
                  <a:srgbClr val="333333"/>
                </a:solidFill>
                <a:latin typeface="+mj-lt"/>
                <a:cs typeface="Times New Roman" panose="02020603050405020304" pitchFamily="18" charset="0"/>
              </a:rPr>
              <a:t>HI-REL TECH PRIVATE LIMITED</a:t>
            </a:r>
          </a:p>
          <a:p>
            <a:r>
              <a:rPr lang="en-US" sz="1400" dirty="0">
                <a:latin typeface="+mj-lt"/>
                <a:cs typeface="Times New Roman" panose="02020603050405020304" pitchFamily="18" charset="0"/>
              </a:rPr>
              <a:t>No. C11, , SIDCO Industrial Estate, </a:t>
            </a:r>
          </a:p>
          <a:p>
            <a:r>
              <a:rPr lang="en-US" sz="1400" dirty="0">
                <a:latin typeface="+mj-lt"/>
                <a:cs typeface="Times New Roman" panose="02020603050405020304" pitchFamily="18" charset="0"/>
              </a:rPr>
              <a:t>Zuzuvadi Village, Hosur Taluk, </a:t>
            </a:r>
          </a:p>
          <a:p>
            <a:r>
              <a:rPr lang="en-US" sz="1400" dirty="0">
                <a:latin typeface="+mj-lt"/>
                <a:cs typeface="Times New Roman" panose="02020603050405020304" pitchFamily="18" charset="0"/>
              </a:rPr>
              <a:t>Krishnagiri, Tamil Nadu, 635126</a:t>
            </a:r>
          </a:p>
        </p:txBody>
      </p:sp>
    </p:spTree>
    <p:extLst>
      <p:ext uri="{BB962C8B-B14F-4D97-AF65-F5344CB8AC3E}">
        <p14:creationId xmlns:p14="http://schemas.microsoft.com/office/powerpoint/2010/main" xmlns="" val="2415207048"/>
      </p:ext>
    </p:extLst>
  </p:cSld>
  <p:clrMapOvr>
    <a:masterClrMapping/>
  </p:clrMapOvr>
  <p:transition spd="slow" advTm="5515"/>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Rel Tech">
            <a:extLst>
              <a:ext uri="{FF2B5EF4-FFF2-40B4-BE49-F238E27FC236}">
                <a16:creationId xmlns:a16="http://schemas.microsoft.com/office/drawing/2014/main" xmlns="" id="{05EB7283-FFE2-4484-9E99-4E3B0D6CADF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2033" y="327349"/>
            <a:ext cx="2034365" cy="70150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Footer Placeholder 9">
            <a:extLst>
              <a:ext uri="{FF2B5EF4-FFF2-40B4-BE49-F238E27FC236}">
                <a16:creationId xmlns:a16="http://schemas.microsoft.com/office/drawing/2014/main" xmlns="" id="{56A82C8A-D544-45CC-BE00-6E5637DC1668}"/>
              </a:ext>
            </a:extLst>
          </p:cNvPr>
          <p:cNvSpPr>
            <a:spLocks noGrp="1"/>
          </p:cNvSpPr>
          <p:nvPr>
            <p:ph type="ftr" sz="quarter" idx="11"/>
          </p:nvPr>
        </p:nvSpPr>
        <p:spPr>
          <a:xfrm>
            <a:off x="1306898" y="5904537"/>
            <a:ext cx="10318538" cy="365125"/>
          </a:xfrm>
        </p:spPr>
        <p:txBody>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HI-REL TECH (P) LTD , </a:t>
            </a:r>
            <a:r>
              <a:rPr lang="en-US" dirty="0">
                <a:solidFill>
                  <a:schemeClr val="accent1">
                    <a:lumMod val="50000"/>
                  </a:schemeClr>
                </a:solidFill>
                <a:latin typeface="Times New Roman" panose="02020603050405020304" pitchFamily="18" charset="0"/>
                <a:cs typeface="Times New Roman" panose="02020603050405020304" pitchFamily="18" charset="0"/>
              </a:rPr>
              <a:t>AN AS9100 REV D, </a:t>
            </a:r>
            <a:r>
              <a:rPr lang="en-IN" dirty="0">
                <a:solidFill>
                  <a:schemeClr val="accent1">
                    <a:lumMod val="50000"/>
                  </a:schemeClr>
                </a:solidFill>
                <a:latin typeface="Times New Roman" panose="02020603050405020304" pitchFamily="18" charset="0"/>
                <a:cs typeface="Times New Roman" panose="02020603050405020304" pitchFamily="18" charset="0"/>
              </a:rPr>
              <a:t>ISO 14001:2015, </a:t>
            </a:r>
            <a:r>
              <a:rPr lang="en-US" dirty="0">
                <a:solidFill>
                  <a:schemeClr val="accent1">
                    <a:lumMod val="50000"/>
                  </a:schemeClr>
                </a:solidFill>
                <a:latin typeface="Times New Roman" panose="02020603050405020304" pitchFamily="18" charset="0"/>
                <a:cs typeface="Times New Roman" panose="02020603050405020304" pitchFamily="18" charset="0"/>
              </a:rPr>
              <a:t>ISO 9001 : 2015, ISO 13485:2016, ESD 20:20  CERTIFIED COMPANY</a:t>
            </a:r>
          </a:p>
        </p:txBody>
      </p:sp>
      <p:sp>
        <p:nvSpPr>
          <p:cNvPr id="8" name="Date Placeholder 12">
            <a:extLst>
              <a:ext uri="{FF2B5EF4-FFF2-40B4-BE49-F238E27FC236}">
                <a16:creationId xmlns:a16="http://schemas.microsoft.com/office/drawing/2014/main" xmlns="" id="{8C7E98AD-FA85-4002-8D20-D8E39F52BAE1}"/>
              </a:ext>
            </a:extLst>
          </p:cNvPr>
          <p:cNvSpPr>
            <a:spLocks noGrp="1"/>
          </p:cNvSpPr>
          <p:nvPr>
            <p:ph type="dt" sz="half" idx="10"/>
          </p:nvPr>
        </p:nvSpPr>
        <p:spPr>
          <a:xfrm>
            <a:off x="838200" y="6356350"/>
            <a:ext cx="2743200" cy="365125"/>
          </a:xfrm>
        </p:spPr>
        <p:txBody>
          <a:bodyPr/>
          <a:lstStyle/>
          <a:p>
            <a:fld id="{CB4EDDEC-893C-47EC-8460-00600455D15A}" type="datetime4">
              <a:rPr lang="en-US" smtClean="0">
                <a:solidFill>
                  <a:srgbClr val="002E50"/>
                </a:solidFill>
                <a:latin typeface="Times New Roman" panose="02020603050405020304" pitchFamily="18" charset="0"/>
                <a:cs typeface="Times New Roman" panose="02020603050405020304" pitchFamily="18" charset="0"/>
              </a:rPr>
              <a:pPr/>
              <a:t>May 26, 2022</a:t>
            </a:fld>
            <a:endParaRPr lang="en-US" dirty="0">
              <a:solidFill>
                <a:srgbClr val="002E50"/>
              </a:solidFill>
              <a:latin typeface="Times New Roman" panose="02020603050405020304" pitchFamily="18" charset="0"/>
              <a:cs typeface="Times New Roman" panose="02020603050405020304" pitchFamily="18" charset="0"/>
            </a:endParaRPr>
          </a:p>
        </p:txBody>
      </p:sp>
      <p:sp>
        <p:nvSpPr>
          <p:cNvPr id="9" name="Slide Number Placeholder 13">
            <a:extLst>
              <a:ext uri="{FF2B5EF4-FFF2-40B4-BE49-F238E27FC236}">
                <a16:creationId xmlns:a16="http://schemas.microsoft.com/office/drawing/2014/main" xmlns="" id="{A796BE8A-6608-4C23-924D-070D212B75E7}"/>
              </a:ext>
            </a:extLst>
          </p:cNvPr>
          <p:cNvSpPr>
            <a:spLocks noGrp="1"/>
          </p:cNvSpPr>
          <p:nvPr>
            <p:ph type="sldNum" sz="quarter" idx="12"/>
          </p:nvPr>
        </p:nvSpPr>
        <p:spPr>
          <a:xfrm>
            <a:off x="8610600" y="6356350"/>
            <a:ext cx="2743200" cy="365125"/>
          </a:xfrm>
        </p:spPr>
        <p:txBody>
          <a:bodyPr/>
          <a:lstStyle/>
          <a:p>
            <a:fld id="{D57F1E4F-1CFF-5643-939E-02111984F565}" type="slidenum">
              <a:rPr lang="en-US" smtClean="0">
                <a:solidFill>
                  <a:srgbClr val="002E50"/>
                </a:solidFill>
                <a:latin typeface="Times New Roman" panose="02020603050405020304" pitchFamily="18" charset="0"/>
                <a:cs typeface="Times New Roman" panose="02020603050405020304" pitchFamily="18" charset="0"/>
              </a:rPr>
              <a:pPr/>
              <a:t>16</a:t>
            </a:fld>
            <a:r>
              <a:rPr lang="en-US" dirty="0">
                <a:solidFill>
                  <a:srgbClr val="002E50"/>
                </a:solidFill>
                <a:latin typeface="Times New Roman" panose="02020603050405020304" pitchFamily="18" charset="0"/>
                <a:cs typeface="Times New Roman" panose="02020603050405020304" pitchFamily="18" charset="0"/>
              </a:rPr>
              <a:t> </a:t>
            </a:r>
          </a:p>
        </p:txBody>
      </p:sp>
      <p:sp>
        <p:nvSpPr>
          <p:cNvPr id="2" name="Rectangle 1">
            <a:extLst>
              <a:ext uri="{FF2B5EF4-FFF2-40B4-BE49-F238E27FC236}">
                <a16:creationId xmlns:a16="http://schemas.microsoft.com/office/drawing/2014/main" xmlns="" id="{D2E60AF1-131B-49DE-9E57-B3DC5FC55EBA}"/>
              </a:ext>
            </a:extLst>
          </p:cNvPr>
          <p:cNvSpPr/>
          <p:nvPr/>
        </p:nvSpPr>
        <p:spPr>
          <a:xfrm>
            <a:off x="4308763" y="2264143"/>
            <a:ext cx="3791103" cy="2123658"/>
          </a:xfrm>
          <a:prstGeom prst="rect">
            <a:avLst/>
          </a:prstGeom>
          <a:noFill/>
        </p:spPr>
        <p:txBody>
          <a:bodyPr wrap="square" lIns="91440" tIns="45720" rIns="91440" bIns="45720">
            <a:spAutoFit/>
          </a:bodyPr>
          <a:lstStyle/>
          <a:p>
            <a:pPr algn="ctr"/>
            <a:r>
              <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THANK YOU</a:t>
            </a:r>
          </a:p>
        </p:txBody>
      </p:sp>
    </p:spTree>
    <p:extLst>
      <p:ext uri="{BB962C8B-B14F-4D97-AF65-F5344CB8AC3E}">
        <p14:creationId xmlns:p14="http://schemas.microsoft.com/office/powerpoint/2010/main" xmlns="" val="3308085785"/>
      </p:ext>
    </p:extLst>
  </p:cSld>
  <p:clrMapOvr>
    <a:masterClrMapping/>
  </p:clrMapOvr>
  <p:transition spd="slow" advTm="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868</TotalTime>
  <Words>1559</Words>
  <Application>Microsoft Office PowerPoint</Application>
  <PresentationFormat>Custom</PresentationFormat>
  <Paragraphs>177</Paragraphs>
  <Slides>16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Office Theme</vt:lpstr>
      <vt:lpstr>Worksheet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Roopesh PP</dc:creator>
  <cp:lastModifiedBy>Devendra Kumar Rai</cp:lastModifiedBy>
  <cp:revision>153</cp:revision>
  <dcterms:created xsi:type="dcterms:W3CDTF">2022-02-14T06:35:44Z</dcterms:created>
  <dcterms:modified xsi:type="dcterms:W3CDTF">2022-05-26T10:57:06Z</dcterms:modified>
</cp:coreProperties>
</file>