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92"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662F5C28-764F-4E44-B299-6B57906BB198}" type="datetimeFigureOut">
              <a:rPr lang="en-US" smtClean="0"/>
              <a:t>3/19/2022</a:t>
            </a:fld>
            <a:endParaRPr lang="en-US"/>
          </a:p>
        </p:txBody>
      </p:sp>
      <p:sp>
        <p:nvSpPr>
          <p:cNvPr id="16" name="Slide Number Placeholder 15"/>
          <p:cNvSpPr>
            <a:spLocks noGrp="1"/>
          </p:cNvSpPr>
          <p:nvPr>
            <p:ph type="sldNum" sz="quarter" idx="11"/>
          </p:nvPr>
        </p:nvSpPr>
        <p:spPr/>
        <p:txBody>
          <a:bodyPr/>
          <a:lstStyle/>
          <a:p>
            <a:fld id="{9D2463D2-7430-431F-B3B0-3C3221AAE21B}"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662F5C28-764F-4E44-B299-6B57906BB198}" type="datetimeFigureOut">
              <a:rPr lang="en-US" smtClean="0"/>
              <a:t>3/19/2022</a:t>
            </a:fld>
            <a:endParaRPr lang="en-US"/>
          </a:p>
        </p:txBody>
      </p:sp>
      <p:sp>
        <p:nvSpPr>
          <p:cNvPr id="15" name="Slide Number Placeholder 14"/>
          <p:cNvSpPr>
            <a:spLocks noGrp="1"/>
          </p:cNvSpPr>
          <p:nvPr>
            <p:ph type="sldNum" sz="quarter" idx="11"/>
          </p:nvPr>
        </p:nvSpPr>
        <p:spPr/>
        <p:txBody>
          <a:bodyPr/>
          <a:lstStyle/>
          <a:p>
            <a:fld id="{9D2463D2-7430-431F-B3B0-3C3221AAE21B}"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662F5C28-764F-4E44-B299-6B57906BB198}" type="datetimeFigureOut">
              <a:rPr lang="en-US" smtClean="0"/>
              <a:t>3/19/2022</a:t>
            </a:fld>
            <a:endParaRPr lang="en-US"/>
          </a:p>
        </p:txBody>
      </p:sp>
      <p:sp>
        <p:nvSpPr>
          <p:cNvPr id="13" name="Slide Number Placeholder 12"/>
          <p:cNvSpPr>
            <a:spLocks noGrp="1"/>
          </p:cNvSpPr>
          <p:nvPr>
            <p:ph type="sldNum" sz="quarter" idx="11"/>
          </p:nvPr>
        </p:nvSpPr>
        <p:spPr/>
        <p:txBody>
          <a:bodyPr/>
          <a:lstStyle/>
          <a:p>
            <a:fld id="{9D2463D2-7430-431F-B3B0-3C3221AAE21B}"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662F5C28-764F-4E44-B299-6B57906BB198}" type="datetimeFigureOut">
              <a:rPr lang="en-US" smtClean="0"/>
              <a:t>3/19/2022</a:t>
            </a:fld>
            <a:endParaRPr lang="en-US"/>
          </a:p>
        </p:txBody>
      </p:sp>
      <p:sp>
        <p:nvSpPr>
          <p:cNvPr id="9" name="Slide Number Placeholder 8"/>
          <p:cNvSpPr>
            <a:spLocks noGrp="1"/>
          </p:cNvSpPr>
          <p:nvPr>
            <p:ph type="sldNum" sz="quarter" idx="11"/>
          </p:nvPr>
        </p:nvSpPr>
        <p:spPr/>
        <p:txBody>
          <a:bodyPr/>
          <a:lstStyle/>
          <a:p>
            <a:fld id="{9D2463D2-7430-431F-B3B0-3C3221AAE21B}"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662F5C28-764F-4E44-B299-6B57906BB198}" type="datetimeFigureOut">
              <a:rPr lang="en-US" smtClean="0"/>
              <a:t>3/19/2022</a:t>
            </a:fld>
            <a:endParaRPr lang="en-US"/>
          </a:p>
        </p:txBody>
      </p:sp>
      <p:sp>
        <p:nvSpPr>
          <p:cNvPr id="15" name="Slide Number Placeholder 14"/>
          <p:cNvSpPr>
            <a:spLocks noGrp="1"/>
          </p:cNvSpPr>
          <p:nvPr>
            <p:ph type="sldNum" sz="quarter" idx="11"/>
          </p:nvPr>
        </p:nvSpPr>
        <p:spPr/>
        <p:txBody>
          <a:bodyPr/>
          <a:lstStyle/>
          <a:p>
            <a:fld id="{9D2463D2-7430-431F-B3B0-3C3221AAE21B}"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662F5C28-764F-4E44-B299-6B57906BB198}" type="datetimeFigureOut">
              <a:rPr lang="en-US" smtClean="0"/>
              <a:t>3/19/2022</a:t>
            </a:fld>
            <a:endParaRPr lang="en-US"/>
          </a:p>
        </p:txBody>
      </p:sp>
      <p:sp>
        <p:nvSpPr>
          <p:cNvPr id="8" name="Slide Number Placeholder 7"/>
          <p:cNvSpPr>
            <a:spLocks noGrp="1"/>
          </p:cNvSpPr>
          <p:nvPr>
            <p:ph type="sldNum" sz="quarter" idx="11"/>
          </p:nvPr>
        </p:nvSpPr>
        <p:spPr/>
        <p:txBody>
          <a:bodyPr/>
          <a:lstStyle/>
          <a:p>
            <a:fld id="{9D2463D2-7430-431F-B3B0-3C3221AAE21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62F5C28-764F-4E44-B299-6B57906BB198}" type="datetimeFigureOut">
              <a:rPr lang="en-US" smtClean="0"/>
              <a:t>3/19/2022</a:t>
            </a:fld>
            <a:endParaRPr lang="en-US"/>
          </a:p>
        </p:txBody>
      </p:sp>
      <p:sp>
        <p:nvSpPr>
          <p:cNvPr id="6" name="Slide Number Placeholder 5"/>
          <p:cNvSpPr>
            <a:spLocks noGrp="1"/>
          </p:cNvSpPr>
          <p:nvPr>
            <p:ph type="sldNum" sz="quarter" idx="11"/>
          </p:nvPr>
        </p:nvSpPr>
        <p:spPr/>
        <p:txBody>
          <a:bodyPr/>
          <a:lstStyle/>
          <a:p>
            <a:fld id="{9D2463D2-7430-431F-B3B0-3C3221AAE21B}" type="slidenum">
              <a:rPr lang="en-US" smtClean="0"/>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662F5C28-764F-4E44-B299-6B57906BB198}" type="datetimeFigureOut">
              <a:rPr lang="en-US" smtClean="0"/>
              <a:t>3/19/2022</a:t>
            </a:fld>
            <a:endParaRPr lang="en-US"/>
          </a:p>
        </p:txBody>
      </p:sp>
      <p:sp>
        <p:nvSpPr>
          <p:cNvPr id="16" name="Slide Number Placeholder 15"/>
          <p:cNvSpPr>
            <a:spLocks noGrp="1"/>
          </p:cNvSpPr>
          <p:nvPr>
            <p:ph type="sldNum" sz="quarter" idx="11"/>
          </p:nvPr>
        </p:nvSpPr>
        <p:spPr/>
        <p:txBody>
          <a:bodyPr/>
          <a:lstStyle/>
          <a:p>
            <a:fld id="{9D2463D2-7430-431F-B3B0-3C3221AAE21B}"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662F5C28-764F-4E44-B299-6B57906BB198}" type="datetimeFigureOut">
              <a:rPr lang="en-US" smtClean="0"/>
              <a:t>3/19/2022</a:t>
            </a:fld>
            <a:endParaRPr lang="en-US"/>
          </a:p>
        </p:txBody>
      </p:sp>
      <p:sp>
        <p:nvSpPr>
          <p:cNvPr id="14" name="Slide Number Placeholder 13"/>
          <p:cNvSpPr>
            <a:spLocks noGrp="1"/>
          </p:cNvSpPr>
          <p:nvPr>
            <p:ph type="sldNum" sz="quarter" idx="11"/>
          </p:nvPr>
        </p:nvSpPr>
        <p:spPr/>
        <p:txBody>
          <a:bodyPr/>
          <a:lstStyle/>
          <a:p>
            <a:fld id="{9D2463D2-7430-431F-B3B0-3C3221AAE21B}"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62F5C28-764F-4E44-B299-6B57906BB198}"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463D2-7430-431F-B3B0-3C3221AAE21B}"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62F5C28-764F-4E44-B299-6B57906BB198}"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2463D2-7430-431F-B3B0-3C3221AAE21B}"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662F5C28-764F-4E44-B299-6B57906BB198}" type="datetimeFigureOut">
              <a:rPr lang="en-US" smtClean="0"/>
              <a:t>3/19/2022</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9D2463D2-7430-431F-B3B0-3C3221AAE21B}"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par>
    </p:tnLst>
  </p:timing>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04665"/>
            <a:ext cx="7772400" cy="920602"/>
          </a:xfrm>
        </p:spPr>
        <p:txBody>
          <a:bodyPr/>
          <a:lstStyle/>
          <a:p>
            <a:r>
              <a:rPr lang="en-US" b="1" dirty="0" smtClean="0">
                <a:latin typeface="Arial Black" panose="020B0A04020102020204" pitchFamily="34" charset="0"/>
              </a:rPr>
              <a:t>TAUSHIYAH </a:t>
            </a:r>
            <a:r>
              <a:rPr lang="en-US" b="1" dirty="0">
                <a:latin typeface="Arial Black" panose="020B0A04020102020204" pitchFamily="34" charset="0"/>
              </a:rPr>
              <a:t>PAGI</a:t>
            </a:r>
          </a:p>
        </p:txBody>
      </p:sp>
      <p:sp>
        <p:nvSpPr>
          <p:cNvPr id="3" name="Subtitle 2"/>
          <p:cNvSpPr>
            <a:spLocks noGrp="1"/>
          </p:cNvSpPr>
          <p:nvPr>
            <p:ph type="subTitle" idx="1"/>
          </p:nvPr>
        </p:nvSpPr>
        <p:spPr>
          <a:xfrm>
            <a:off x="1547664" y="1844824"/>
            <a:ext cx="6400800" cy="1752600"/>
          </a:xfrm>
        </p:spPr>
        <p:txBody>
          <a:bodyPr/>
          <a:lstStyle/>
          <a:p>
            <a:r>
              <a:rPr lang="en-US" b="1" dirty="0" err="1">
                <a:solidFill>
                  <a:srgbClr val="FF0000"/>
                </a:solidFill>
              </a:rPr>
              <a:t>Oleh</a:t>
            </a:r>
            <a:r>
              <a:rPr lang="en-US" b="1" dirty="0">
                <a:solidFill>
                  <a:srgbClr val="FF0000"/>
                </a:solidFill>
              </a:rPr>
              <a:t> </a:t>
            </a:r>
            <a:r>
              <a:rPr lang="en-US" b="1" dirty="0" err="1">
                <a:solidFill>
                  <a:srgbClr val="FF0000"/>
                </a:solidFill>
              </a:rPr>
              <a:t>Almukarom</a:t>
            </a:r>
            <a:r>
              <a:rPr lang="en-US" b="1" dirty="0">
                <a:solidFill>
                  <a:srgbClr val="FF0000"/>
                </a:solidFill>
              </a:rPr>
              <a:t> KH. AKHMAD RAJIN</a:t>
            </a:r>
            <a:br>
              <a:rPr lang="en-US" b="1" dirty="0">
                <a:solidFill>
                  <a:srgbClr val="FF0000"/>
                </a:solidFill>
              </a:rPr>
            </a:br>
            <a:r>
              <a:rPr lang="en-US" b="1" dirty="0" err="1">
                <a:solidFill>
                  <a:srgbClr val="FF0000"/>
                </a:solidFill>
              </a:rPr>
              <a:t>Ponpes</a:t>
            </a:r>
            <a:r>
              <a:rPr lang="en-US" b="1" dirty="0">
                <a:solidFill>
                  <a:srgbClr val="FF0000"/>
                </a:solidFill>
              </a:rPr>
              <a:t> </a:t>
            </a:r>
            <a:r>
              <a:rPr lang="en-US" b="1" dirty="0" err="1">
                <a:solidFill>
                  <a:srgbClr val="FF0000"/>
                </a:solidFill>
              </a:rPr>
              <a:t>Assalafiyyah</a:t>
            </a:r>
            <a:r>
              <a:rPr lang="en-US" b="1" dirty="0">
                <a:solidFill>
                  <a:srgbClr val="FF0000"/>
                </a:solidFill>
              </a:rPr>
              <a:t> </a:t>
            </a:r>
            <a:r>
              <a:rPr lang="en-US" b="1" dirty="0" err="1">
                <a:solidFill>
                  <a:srgbClr val="FF0000"/>
                </a:solidFill>
              </a:rPr>
              <a:t>Annahdliyyah</a:t>
            </a:r>
            <a:endParaRPr lang="en-US" b="1" dirty="0">
              <a:solidFill>
                <a:srgbClr val="FF0000"/>
              </a:solidFill>
            </a:endParaRPr>
          </a:p>
          <a:p>
            <a:r>
              <a:rPr lang="en-US" b="1" dirty="0" err="1">
                <a:solidFill>
                  <a:srgbClr val="FF0000"/>
                </a:solidFill>
              </a:rPr>
              <a:t>Curugsewu</a:t>
            </a:r>
            <a:r>
              <a:rPr lang="en-US" b="1" dirty="0">
                <a:solidFill>
                  <a:srgbClr val="FF0000"/>
                </a:solidFill>
              </a:rPr>
              <a:t> - Kendal</a:t>
            </a:r>
          </a:p>
        </p:txBody>
      </p:sp>
      <p:sp>
        <p:nvSpPr>
          <p:cNvPr id="4" name="Subtitle 2"/>
          <p:cNvSpPr txBox="1">
            <a:spLocks/>
          </p:cNvSpPr>
          <p:nvPr/>
        </p:nvSpPr>
        <p:spPr>
          <a:xfrm>
            <a:off x="3275856" y="5517232"/>
            <a:ext cx="5464696" cy="8763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dirty="0" err="1" smtClean="0">
                <a:solidFill>
                  <a:schemeClr val="tx1"/>
                </a:solidFill>
              </a:rPr>
              <a:t>Sabtu</a:t>
            </a:r>
            <a:r>
              <a:rPr lang="en-US" dirty="0" smtClean="0">
                <a:solidFill>
                  <a:schemeClr val="tx1"/>
                </a:solidFill>
              </a:rPr>
              <a:t>, 19 </a:t>
            </a:r>
            <a:r>
              <a:rPr lang="en-US" dirty="0" err="1">
                <a:solidFill>
                  <a:schemeClr val="tx1"/>
                </a:solidFill>
              </a:rPr>
              <a:t>Maret</a:t>
            </a:r>
            <a:r>
              <a:rPr lang="en-US" dirty="0">
                <a:solidFill>
                  <a:schemeClr val="tx1"/>
                </a:solidFill>
              </a:rPr>
              <a:t> 2022</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429" y="3645024"/>
            <a:ext cx="2095500" cy="29622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70908116"/>
      </p:ext>
    </p:extLst>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4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2" presetClass="entr" presetSubtype="4"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4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20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4000"/>
                                        <p:tgtEl>
                                          <p:spTgt spid="4"/>
                                        </p:tgtEl>
                                      </p:cBhvr>
                                    </p:animEffect>
                                    <p:anim calcmode="lin" valueType="num">
                                      <p:cBhvr>
                                        <p:cTn id="23" dur="4000" fill="hold"/>
                                        <p:tgtEl>
                                          <p:spTgt spid="4"/>
                                        </p:tgtEl>
                                        <p:attrNameLst>
                                          <p:attrName>ppt_x</p:attrName>
                                        </p:attrNameLst>
                                      </p:cBhvr>
                                      <p:tavLst>
                                        <p:tav tm="0">
                                          <p:val>
                                            <p:strVal val="#ppt_x"/>
                                          </p:val>
                                        </p:tav>
                                        <p:tav tm="100000">
                                          <p:val>
                                            <p:strVal val="#ppt_x"/>
                                          </p:val>
                                        </p:tav>
                                      </p:tavLst>
                                    </p:anim>
                                    <p:anim calcmode="lin" valueType="num">
                                      <p:cBhvr>
                                        <p:cTn id="24" dur="4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496944" cy="792088"/>
          </a:xfrm>
        </p:spPr>
        <p:txBody>
          <a:bodyPr>
            <a:normAutofit/>
          </a:bodyPr>
          <a:lstStyle/>
          <a:p>
            <a:r>
              <a:rPr lang="en-US" sz="2000" dirty="0" smtClean="0"/>
              <a:t>SUPAYA SENANTIASA MENGIKUTI GERAKAN IMAM DAN BEREBUT SHAF AWAL.</a:t>
            </a:r>
            <a:endParaRPr lang="en-US" sz="1800" b="1" dirty="0"/>
          </a:p>
        </p:txBody>
      </p:sp>
      <p:sp>
        <p:nvSpPr>
          <p:cNvPr id="5" name="TextBox 4"/>
          <p:cNvSpPr txBox="1"/>
          <p:nvPr/>
        </p:nvSpPr>
        <p:spPr>
          <a:xfrm>
            <a:off x="2915816" y="1916832"/>
            <a:ext cx="5760640" cy="2862322"/>
          </a:xfrm>
          <a:prstGeom prst="rect">
            <a:avLst/>
          </a:prstGeom>
          <a:noFill/>
        </p:spPr>
        <p:txBody>
          <a:bodyPr wrap="square" rtlCol="0">
            <a:spAutoFit/>
          </a:bodyPr>
          <a:lstStyle/>
          <a:p>
            <a:pPr algn="r"/>
            <a:r>
              <a:rPr lang="ar-SA" b="1" dirty="0">
                <a:latin typeface="Arial" panose="020B0604020202020204" pitchFamily="34" charset="0"/>
                <a:cs typeface="Arial" panose="020B0604020202020204" pitchFamily="34" charset="0"/>
              </a:rPr>
              <a:t>(وعليك) إذا صليت خلف إمام أن تحسن المتابعة له؛ فإنما جعل الإمام ليؤتم به، واحذر أن تقارنه في شيء من أفعال الصلاة، فضلاً عن أن تتقدم عليه. والذي ينبغي، أن تجعل أفعالك في صلاتك تابعة لأفعاله بالأثر. وقد قال عليه الصلاة والسلام:</a:t>
            </a:r>
            <a:endParaRPr lang="en-US" dirty="0" smtClean="0"/>
          </a:p>
          <a:p>
            <a:endParaRPr lang="en-US" dirty="0"/>
          </a:p>
          <a:p>
            <a:r>
              <a:rPr lang="en-US" dirty="0" err="1"/>
              <a:t>Shalat</a:t>
            </a:r>
            <a:r>
              <a:rPr lang="en-US" dirty="0"/>
              <a:t> </a:t>
            </a:r>
            <a:r>
              <a:rPr lang="en-US" dirty="0" err="1"/>
              <a:t>Berjamaah</a:t>
            </a:r>
            <a:r>
              <a:rPr lang="en-US" dirty="0"/>
              <a:t> </a:t>
            </a:r>
            <a:r>
              <a:rPr lang="en-US" dirty="0" err="1"/>
              <a:t>Hendaklah</a:t>
            </a:r>
            <a:r>
              <a:rPr lang="en-US" dirty="0"/>
              <a:t> </a:t>
            </a:r>
            <a:r>
              <a:rPr lang="en-US" dirty="0" err="1"/>
              <a:t>engkau</a:t>
            </a:r>
            <a:r>
              <a:rPr lang="en-US" dirty="0"/>
              <a:t> </a:t>
            </a:r>
            <a:r>
              <a:rPr lang="en-US" dirty="0" err="1"/>
              <a:t>bermakmum</a:t>
            </a:r>
            <a:r>
              <a:rPr lang="en-US" dirty="0"/>
              <a:t> </a:t>
            </a:r>
            <a:r>
              <a:rPr lang="en-US" dirty="0" err="1"/>
              <a:t>kepada</a:t>
            </a:r>
            <a:r>
              <a:rPr lang="en-US" dirty="0"/>
              <a:t> imam </a:t>
            </a:r>
            <a:r>
              <a:rPr lang="en-US" dirty="0" err="1"/>
              <a:t>dengan</a:t>
            </a:r>
            <a:r>
              <a:rPr lang="en-US" dirty="0"/>
              <a:t> </a:t>
            </a:r>
            <a:r>
              <a:rPr lang="en-US" dirty="0" err="1"/>
              <a:t>baik</a:t>
            </a:r>
            <a:r>
              <a:rPr lang="en-US" dirty="0"/>
              <a:t>. </a:t>
            </a:r>
            <a:r>
              <a:rPr lang="en-US" dirty="0" err="1"/>
              <a:t>Sebab</a:t>
            </a:r>
            <a:r>
              <a:rPr lang="en-US" dirty="0"/>
              <a:t> </a:t>
            </a:r>
            <a:r>
              <a:rPr lang="en-US" dirty="0" err="1"/>
              <a:t>dijadikannya</a:t>
            </a:r>
            <a:r>
              <a:rPr lang="en-US" dirty="0"/>
              <a:t> imam </a:t>
            </a:r>
            <a:r>
              <a:rPr lang="en-US" dirty="0" err="1"/>
              <a:t>ialah</a:t>
            </a:r>
            <a:r>
              <a:rPr lang="en-US" dirty="0"/>
              <a:t> </a:t>
            </a:r>
            <a:r>
              <a:rPr lang="en-US" dirty="0" err="1"/>
              <a:t>untuk</a:t>
            </a:r>
            <a:r>
              <a:rPr lang="en-US" dirty="0"/>
              <a:t> </a:t>
            </a:r>
            <a:r>
              <a:rPr lang="en-US" dirty="0" err="1"/>
              <a:t>diikuti</a:t>
            </a:r>
            <a:r>
              <a:rPr lang="en-US" dirty="0"/>
              <a:t>. Dan </a:t>
            </a:r>
            <a:r>
              <a:rPr lang="en-US" dirty="0" err="1"/>
              <a:t>berhati-hatilah</a:t>
            </a:r>
            <a:r>
              <a:rPr lang="en-US" dirty="0"/>
              <a:t> </a:t>
            </a:r>
            <a:r>
              <a:rPr lang="en-US" dirty="0" err="1"/>
              <a:t>ketika</a:t>
            </a:r>
            <a:r>
              <a:rPr lang="en-US" dirty="0"/>
              <a:t> </a:t>
            </a:r>
            <a:r>
              <a:rPr lang="en-US" dirty="0" err="1"/>
              <a:t>shalat</a:t>
            </a:r>
            <a:r>
              <a:rPr lang="en-US" dirty="0"/>
              <a:t> </a:t>
            </a:r>
            <a:r>
              <a:rPr lang="en-US" dirty="0" err="1"/>
              <a:t>berjamaah</a:t>
            </a:r>
            <a:r>
              <a:rPr lang="en-US" dirty="0"/>
              <a:t>, </a:t>
            </a:r>
            <a:r>
              <a:rPr lang="en-US" dirty="0" err="1"/>
              <a:t>jangan</a:t>
            </a:r>
            <a:r>
              <a:rPr lang="en-US" dirty="0"/>
              <a:t> </a:t>
            </a:r>
            <a:r>
              <a:rPr lang="en-US" dirty="0" err="1"/>
              <a:t>membarengi</a:t>
            </a:r>
            <a:r>
              <a:rPr lang="en-US" dirty="0"/>
              <a:t> </a:t>
            </a:r>
            <a:r>
              <a:rPr lang="en-US" dirty="0" err="1"/>
              <a:t>gerakan</a:t>
            </a:r>
            <a:r>
              <a:rPr lang="en-US" dirty="0"/>
              <a:t> imam, </a:t>
            </a:r>
            <a:r>
              <a:rPr lang="en-US" dirty="0" err="1"/>
              <a:t>lebih-lebih</a:t>
            </a:r>
            <a:r>
              <a:rPr lang="en-US" dirty="0"/>
              <a:t> </a:t>
            </a:r>
            <a:r>
              <a:rPr lang="en-US" dirty="0" err="1"/>
              <a:t>mendauluinya</a:t>
            </a:r>
            <a:r>
              <a:rPr lang="en-US" dirty="0"/>
              <a:t>.</a:t>
            </a:r>
            <a:endParaRPr lang="en-US" dirty="0" smtClean="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17032"/>
            <a:ext cx="2095500" cy="29622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0018136"/>
      </p:ext>
    </p:extLst>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4000" fill="hold"/>
                                        <p:tgtEl>
                                          <p:spTgt spid="5"/>
                                        </p:tgtEl>
                                        <p:attrNameLst>
                                          <p:attrName>ppt_x</p:attrName>
                                        </p:attrNameLst>
                                      </p:cBhvr>
                                      <p:tavLst>
                                        <p:tav tm="0">
                                          <p:val>
                                            <p:strVal val="#ppt_x"/>
                                          </p:val>
                                        </p:tav>
                                        <p:tav tm="100000">
                                          <p:val>
                                            <p:strVal val="#ppt_x"/>
                                          </p:val>
                                        </p:tav>
                                      </p:tavLst>
                                    </p:anim>
                                    <p:anim calcmode="lin" valueType="num">
                                      <p:cBhvr additive="base">
                                        <p:cTn id="13" dur="4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187624" y="188640"/>
            <a:ext cx="6512511" cy="648072"/>
          </a:xfrm>
        </p:spPr>
        <p:txBody>
          <a:bodyPr>
            <a:normAutofit/>
          </a:bodyPr>
          <a:lstStyle/>
          <a:p>
            <a:r>
              <a:rPr lang="en-US" sz="1800" dirty="0" smtClean="0"/>
              <a:t>SUPAYA SENANTIASA MENGIKUTI GERAKAN IMAM DAN BEREBUT SHAF AWAL.</a:t>
            </a:r>
            <a:endParaRPr lang="en-US" sz="1800" b="1" dirty="0"/>
          </a:p>
        </p:txBody>
      </p:sp>
      <p:sp>
        <p:nvSpPr>
          <p:cNvPr id="8" name="TextBox 7"/>
          <p:cNvSpPr txBox="1"/>
          <p:nvPr/>
        </p:nvSpPr>
        <p:spPr>
          <a:xfrm>
            <a:off x="2771800" y="1340768"/>
            <a:ext cx="5472608" cy="4524315"/>
          </a:xfrm>
          <a:prstGeom prst="rect">
            <a:avLst/>
          </a:prstGeom>
          <a:noFill/>
        </p:spPr>
        <p:txBody>
          <a:bodyPr wrap="square" rtlCol="0">
            <a:spAutoFit/>
          </a:bodyPr>
          <a:lstStyle/>
          <a:p>
            <a:pPr algn="r"/>
            <a:r>
              <a:rPr lang="en-US" b="1" dirty="0" err="1">
                <a:latin typeface="Arial" panose="020B0604020202020204" pitchFamily="34" charset="0"/>
                <a:cs typeface="Arial" panose="020B0604020202020204" pitchFamily="34" charset="0"/>
              </a:rPr>
              <a:t>Sesuai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dengan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sabda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Rasulullah</a:t>
            </a:r>
            <a:r>
              <a:rPr lang="en-US" b="1" dirty="0">
                <a:latin typeface="Arial" panose="020B0604020202020204" pitchFamily="34" charset="0"/>
                <a:cs typeface="Arial" panose="020B0604020202020204" pitchFamily="34" charset="0"/>
              </a:rPr>
              <a:t> Saw. </a:t>
            </a:r>
            <a:r>
              <a:rPr lang="en-US" b="1" dirty="0" smtClean="0">
                <a:latin typeface="Arial" panose="020B0604020202020204" pitchFamily="34" charset="0"/>
                <a:cs typeface="Arial" panose="020B0604020202020204" pitchFamily="34" charset="0"/>
              </a:rPr>
              <a:t>:</a:t>
            </a:r>
          </a:p>
          <a:p>
            <a:pPr algn="r"/>
            <a:endParaRPr lang="en-US" b="1" dirty="0">
              <a:latin typeface="Arial" panose="020B0604020202020204" pitchFamily="34" charset="0"/>
              <a:cs typeface="Arial" panose="020B0604020202020204" pitchFamily="34" charset="0"/>
            </a:endParaRPr>
          </a:p>
          <a:p>
            <a:pPr algn="r"/>
            <a:r>
              <a:rPr lang="ar-SA" b="1" dirty="0">
                <a:latin typeface="Arial" panose="020B0604020202020204" pitchFamily="34" charset="0"/>
                <a:cs typeface="Arial" panose="020B0604020202020204" pitchFamily="34" charset="0"/>
              </a:rPr>
              <a:t>اَلَّذِيْ يَخْفِضُ وَيَرْفَعُ قَبْلَ الْإِمَامِ إِنَّمَانَاصِيَتُهُ بِيَدِالشَّيْطَانِ</a:t>
            </a:r>
            <a:r>
              <a:rPr lang="ar-SA" b="1" dirty="0" smtClean="0">
                <a:latin typeface="Arial" panose="020B0604020202020204" pitchFamily="34" charset="0"/>
                <a:cs typeface="Arial" panose="020B0604020202020204" pitchFamily="34" charset="0"/>
              </a:rPr>
              <a:t>.</a:t>
            </a:r>
            <a:endParaRPr lang="en-US" b="1" dirty="0" smtClean="0">
              <a:latin typeface="Arial" panose="020B0604020202020204" pitchFamily="34" charset="0"/>
              <a:cs typeface="Arial" panose="020B0604020202020204" pitchFamily="34" charset="0"/>
            </a:endParaRPr>
          </a:p>
          <a:p>
            <a:pPr algn="r"/>
            <a:endParaRPr lang="ar-SA" dirty="0" smtClean="0"/>
          </a:p>
          <a:p>
            <a:pPr algn="just"/>
            <a:r>
              <a:rPr lang="en-US" dirty="0"/>
              <a:t>Orang yang </a:t>
            </a:r>
            <a:r>
              <a:rPr lang="en-US" dirty="0" err="1"/>
              <a:t>turun</a:t>
            </a:r>
            <a:r>
              <a:rPr lang="en-US" dirty="0"/>
              <a:t> (</a:t>
            </a:r>
            <a:r>
              <a:rPr lang="en-US" dirty="0" err="1"/>
              <a:t>untuk</a:t>
            </a:r>
            <a:r>
              <a:rPr lang="en-US" dirty="0"/>
              <a:t> </a:t>
            </a:r>
            <a:r>
              <a:rPr lang="en-US" dirty="0" err="1"/>
              <a:t>ruku</a:t>
            </a:r>
            <a:r>
              <a:rPr lang="en-US" dirty="0"/>
              <a:t>` </a:t>
            </a:r>
            <a:r>
              <a:rPr lang="en-US" dirty="0" err="1"/>
              <a:t>dan</a:t>
            </a:r>
            <a:r>
              <a:rPr lang="en-US" dirty="0"/>
              <a:t> sujud) </a:t>
            </a:r>
            <a:r>
              <a:rPr lang="en-US" dirty="0" err="1"/>
              <a:t>dan</a:t>
            </a:r>
            <a:r>
              <a:rPr lang="en-US" dirty="0"/>
              <a:t> </a:t>
            </a:r>
            <a:r>
              <a:rPr lang="en-US" dirty="0" err="1"/>
              <a:t>berdiri</a:t>
            </a:r>
            <a:r>
              <a:rPr lang="en-US" dirty="0"/>
              <a:t> (</a:t>
            </a:r>
            <a:r>
              <a:rPr lang="en-US" dirty="0" err="1"/>
              <a:t>dari</a:t>
            </a:r>
            <a:r>
              <a:rPr lang="en-US" dirty="0"/>
              <a:t> </a:t>
            </a:r>
            <a:r>
              <a:rPr lang="en-US" dirty="0" err="1"/>
              <a:t>ruku</a:t>
            </a:r>
            <a:r>
              <a:rPr lang="en-US" dirty="0"/>
              <a:t>` </a:t>
            </a:r>
            <a:r>
              <a:rPr lang="en-US" dirty="0" err="1"/>
              <a:t>dan</a:t>
            </a:r>
            <a:r>
              <a:rPr lang="en-US" dirty="0"/>
              <a:t> sujud) </a:t>
            </a:r>
            <a:r>
              <a:rPr lang="en-US" dirty="0" err="1"/>
              <a:t>sebelum</a:t>
            </a:r>
            <a:r>
              <a:rPr lang="en-US" dirty="0"/>
              <a:t> imam, </a:t>
            </a:r>
            <a:r>
              <a:rPr lang="en-US" dirty="0" err="1"/>
              <a:t>maka</a:t>
            </a:r>
            <a:r>
              <a:rPr lang="en-US" dirty="0"/>
              <a:t> </a:t>
            </a:r>
            <a:r>
              <a:rPr lang="en-US" dirty="0" err="1"/>
              <a:t>sesungguhnya</a:t>
            </a:r>
            <a:r>
              <a:rPr lang="en-US" dirty="0"/>
              <a:t> </a:t>
            </a:r>
            <a:r>
              <a:rPr lang="en-US" dirty="0" err="1"/>
              <a:t>ubun-ubunnya</a:t>
            </a:r>
            <a:r>
              <a:rPr lang="en-US" dirty="0"/>
              <a:t> </a:t>
            </a:r>
            <a:r>
              <a:rPr lang="en-US" dirty="0" err="1"/>
              <a:t>dalam</a:t>
            </a:r>
            <a:r>
              <a:rPr lang="en-US" dirty="0"/>
              <a:t> </a:t>
            </a:r>
            <a:r>
              <a:rPr lang="en-US" dirty="0" err="1"/>
              <a:t>genggaman</a:t>
            </a:r>
            <a:r>
              <a:rPr lang="en-US" dirty="0"/>
              <a:t> </a:t>
            </a:r>
            <a:r>
              <a:rPr lang="en-US" dirty="0" err="1"/>
              <a:t>setan</a:t>
            </a:r>
            <a:r>
              <a:rPr lang="en-US" dirty="0"/>
              <a:t>. (Al-</a:t>
            </a:r>
            <a:r>
              <a:rPr lang="en-US" dirty="0" err="1"/>
              <a:t>Hadits</a:t>
            </a:r>
            <a:r>
              <a:rPr lang="en-US" dirty="0"/>
              <a:t>)</a:t>
            </a:r>
            <a:endParaRPr lang="en-US" dirty="0" smtClean="0"/>
          </a:p>
          <a:p>
            <a:pPr algn="just"/>
            <a:endParaRPr lang="en-US" dirty="0"/>
          </a:p>
          <a:p>
            <a:pPr algn="r"/>
            <a:r>
              <a:rPr lang="ar-SA" dirty="0"/>
              <a:t>(وعليك) بالمبادرة إلى الصف الأول والمزاحمة عليه من غير إيذاء لأحد. واحذر أن تتأخر عنه مع إمكان التقدم إليه، فقد قال عليه الصلاة والسلام:</a:t>
            </a:r>
            <a:endParaRPr lang="en-US" dirty="0" smtClean="0"/>
          </a:p>
          <a:p>
            <a:pPr algn="just"/>
            <a:endParaRPr lang="en-US" dirty="0"/>
          </a:p>
          <a:p>
            <a:pPr algn="just"/>
            <a:r>
              <a:rPr lang="en-US" dirty="0" err="1"/>
              <a:t>Hendaklah</a:t>
            </a:r>
            <a:r>
              <a:rPr lang="en-US" dirty="0"/>
              <a:t> </a:t>
            </a:r>
            <a:r>
              <a:rPr lang="en-US" dirty="0" err="1"/>
              <a:t>engkau</a:t>
            </a:r>
            <a:r>
              <a:rPr lang="en-US" dirty="0"/>
              <a:t> </a:t>
            </a:r>
            <a:r>
              <a:rPr lang="en-US" dirty="0" err="1"/>
              <a:t>selalu</a:t>
            </a:r>
            <a:r>
              <a:rPr lang="en-US" dirty="0"/>
              <a:t> </a:t>
            </a:r>
            <a:r>
              <a:rPr lang="en-US" dirty="0" err="1"/>
              <a:t>berada</a:t>
            </a:r>
            <a:r>
              <a:rPr lang="en-US" dirty="0"/>
              <a:t> </a:t>
            </a:r>
            <a:r>
              <a:rPr lang="en-US" dirty="0" err="1"/>
              <a:t>pada</a:t>
            </a:r>
            <a:r>
              <a:rPr lang="en-US" dirty="0"/>
              <a:t> </a:t>
            </a:r>
            <a:r>
              <a:rPr lang="en-US" dirty="0" err="1"/>
              <a:t>shaf</a:t>
            </a:r>
            <a:r>
              <a:rPr lang="en-US" dirty="0"/>
              <a:t> </a:t>
            </a:r>
            <a:r>
              <a:rPr lang="en-US" dirty="0" err="1"/>
              <a:t>pertama</a:t>
            </a:r>
            <a:r>
              <a:rPr lang="en-US" dirty="0"/>
              <a:t> </a:t>
            </a:r>
            <a:r>
              <a:rPr lang="en-US" dirty="0" err="1"/>
              <a:t>meskipun</a:t>
            </a:r>
            <a:r>
              <a:rPr lang="en-US" dirty="0"/>
              <a:t> </a:t>
            </a:r>
            <a:r>
              <a:rPr lang="en-US" dirty="0" err="1"/>
              <a:t>dengan</a:t>
            </a:r>
            <a:r>
              <a:rPr lang="en-US" dirty="0"/>
              <a:t> </a:t>
            </a:r>
            <a:r>
              <a:rPr lang="en-US" dirty="0" err="1"/>
              <a:t>berdesakan</a:t>
            </a:r>
            <a:r>
              <a:rPr lang="en-US" dirty="0"/>
              <a:t>, </a:t>
            </a:r>
            <a:r>
              <a:rPr lang="en-US" dirty="0" err="1"/>
              <a:t>tanpa</a:t>
            </a:r>
            <a:r>
              <a:rPr lang="en-US" dirty="0"/>
              <a:t> </a:t>
            </a:r>
            <a:r>
              <a:rPr lang="en-US" dirty="0" err="1"/>
              <a:t>menyakiti</a:t>
            </a:r>
            <a:r>
              <a:rPr lang="en-US" dirty="0"/>
              <a:t> orang lain </a:t>
            </a:r>
            <a:r>
              <a:rPr lang="en-US" dirty="0" err="1"/>
              <a:t>selagi</a:t>
            </a:r>
            <a:r>
              <a:rPr lang="en-US" dirty="0"/>
              <a:t> </a:t>
            </a:r>
            <a:r>
              <a:rPr lang="en-US" dirty="0" err="1"/>
              <a:t>engkau</a:t>
            </a:r>
            <a:r>
              <a:rPr lang="en-US" dirty="0"/>
              <a:t> </a:t>
            </a:r>
            <a:r>
              <a:rPr lang="en-US" dirty="0" err="1"/>
              <a:t>mempunyai</a:t>
            </a:r>
            <a:r>
              <a:rPr lang="en-US" dirty="0"/>
              <a:t> </a:t>
            </a:r>
            <a:r>
              <a:rPr lang="en-US" dirty="0" err="1"/>
              <a:t>kemampuan</a:t>
            </a:r>
            <a:r>
              <a:rPr lang="en-US" dirty="0"/>
              <a:t> </a:t>
            </a:r>
            <a:r>
              <a:rPr lang="en-US" dirty="0" err="1"/>
              <a:t>untuk</a:t>
            </a:r>
            <a:r>
              <a:rPr lang="en-US" dirty="0"/>
              <a:t> </a:t>
            </a:r>
            <a:r>
              <a:rPr lang="en-US" dirty="0" err="1"/>
              <a:t>maju</a:t>
            </a:r>
            <a:r>
              <a:rPr lang="en-US" dirty="0"/>
              <a:t> </a:t>
            </a:r>
            <a:r>
              <a:rPr lang="en-US" dirty="0" err="1"/>
              <a:t>ke</a:t>
            </a:r>
            <a:r>
              <a:rPr lang="en-US" dirty="0"/>
              <a:t> </a:t>
            </a:r>
            <a:r>
              <a:rPr lang="en-US" dirty="0" err="1"/>
              <a:t>depan</a:t>
            </a:r>
            <a:r>
              <a:rPr lang="en-US" dirty="0"/>
              <a:t>.</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17032"/>
            <a:ext cx="2095500" cy="29622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9575"/>
      </p:ext>
    </p:extLst>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4000" fill="hold"/>
                                        <p:tgtEl>
                                          <p:spTgt spid="8"/>
                                        </p:tgtEl>
                                        <p:attrNameLst>
                                          <p:attrName>ppt_x</p:attrName>
                                        </p:attrNameLst>
                                      </p:cBhvr>
                                      <p:tavLst>
                                        <p:tav tm="0">
                                          <p:val>
                                            <p:strVal val="#ppt_x"/>
                                          </p:val>
                                        </p:tav>
                                        <p:tav tm="100000">
                                          <p:val>
                                            <p:strVal val="#ppt_x"/>
                                          </p:val>
                                        </p:tav>
                                      </p:tavLst>
                                    </p:anim>
                                    <p:anim calcmode="lin" valueType="num">
                                      <p:cBhvr additive="base">
                                        <p:cTn id="13" dur="4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547664" y="548680"/>
            <a:ext cx="6656527" cy="360040"/>
          </a:xfrm>
        </p:spPr>
        <p:txBody>
          <a:bodyPr>
            <a:normAutofit fontScale="90000"/>
          </a:bodyPr>
          <a:lstStyle/>
          <a:p>
            <a:r>
              <a:rPr lang="en-US" sz="1800" dirty="0" smtClean="0"/>
              <a:t>SUPAYA SENANTIASA MENGIKUTI GERAKAN IMAM DAN BEREBUT SHAF AWAL.</a:t>
            </a:r>
            <a:endParaRPr lang="en-US" sz="1800" b="1" dirty="0"/>
          </a:p>
        </p:txBody>
      </p:sp>
      <p:sp>
        <p:nvSpPr>
          <p:cNvPr id="8" name="TextBox 7"/>
          <p:cNvSpPr txBox="1"/>
          <p:nvPr/>
        </p:nvSpPr>
        <p:spPr>
          <a:xfrm>
            <a:off x="2987824" y="1196752"/>
            <a:ext cx="5472608" cy="5909310"/>
          </a:xfrm>
          <a:prstGeom prst="rect">
            <a:avLst/>
          </a:prstGeom>
          <a:noFill/>
        </p:spPr>
        <p:txBody>
          <a:bodyPr wrap="square" rtlCol="0">
            <a:spAutoFit/>
          </a:bodyPr>
          <a:lstStyle/>
          <a:p>
            <a:pPr algn="just"/>
            <a:r>
              <a:rPr lang="en-US" dirty="0" err="1">
                <a:latin typeface="+mj-lt"/>
                <a:cs typeface="Arial" panose="020B0604020202020204" pitchFamily="34" charset="0"/>
              </a:rPr>
              <a:t>Rasulullah</a:t>
            </a:r>
            <a:r>
              <a:rPr lang="en-US" dirty="0">
                <a:latin typeface="+mj-lt"/>
                <a:cs typeface="Arial" panose="020B0604020202020204" pitchFamily="34" charset="0"/>
              </a:rPr>
              <a:t> Saw. </a:t>
            </a:r>
            <a:r>
              <a:rPr lang="en-US" dirty="0" err="1">
                <a:latin typeface="+mj-lt"/>
                <a:cs typeface="Arial" panose="020B0604020202020204" pitchFamily="34" charset="0"/>
              </a:rPr>
              <a:t>bersabda</a:t>
            </a:r>
            <a:r>
              <a:rPr lang="en-US" dirty="0">
                <a:latin typeface="+mj-lt"/>
                <a:cs typeface="Arial" panose="020B0604020202020204" pitchFamily="34" charset="0"/>
              </a:rPr>
              <a:t> </a:t>
            </a:r>
            <a:r>
              <a:rPr lang="en-US" dirty="0" smtClean="0">
                <a:latin typeface="+mj-lt"/>
                <a:cs typeface="Arial" panose="020B0604020202020204" pitchFamily="34" charset="0"/>
              </a:rPr>
              <a:t>:</a:t>
            </a:r>
          </a:p>
          <a:p>
            <a:pPr algn="just"/>
            <a:endParaRPr lang="en-US" sz="2000" dirty="0">
              <a:latin typeface="+mj-lt"/>
              <a:cs typeface="Arial" panose="020B0604020202020204" pitchFamily="34" charset="0"/>
            </a:endParaRPr>
          </a:p>
          <a:p>
            <a:pPr algn="r"/>
            <a:r>
              <a:rPr lang="ar-SA" sz="2000" dirty="0">
                <a:latin typeface="Arial" panose="020B0604020202020204" pitchFamily="34" charset="0"/>
                <a:cs typeface="Arial" panose="020B0604020202020204" pitchFamily="34" charset="0"/>
              </a:rPr>
              <a:t>لَايَزَالُ قَوْمٌ يَتَأَخَّرُوْنَ حَتَّى يُؤَخِّرَهُمُ اللَّهُ</a:t>
            </a:r>
            <a:r>
              <a:rPr lang="ar-SA"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algn="r"/>
            <a:endParaRPr lang="en-US" sz="2000" dirty="0">
              <a:latin typeface="Arial" panose="020B0604020202020204" pitchFamily="34" charset="0"/>
              <a:cs typeface="Arial" panose="020B0604020202020204" pitchFamily="34" charset="0"/>
            </a:endParaRPr>
          </a:p>
          <a:p>
            <a:r>
              <a:rPr lang="en-US" sz="2000" dirty="0" err="1">
                <a:latin typeface="Arial" panose="020B0604020202020204" pitchFamily="34" charset="0"/>
                <a:cs typeface="Arial" panose="020B0604020202020204" pitchFamily="34" charset="0"/>
              </a:rPr>
              <a:t>Suatu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senantiasa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mundur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barisan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pertama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sehingga</a:t>
            </a:r>
            <a:r>
              <a:rPr lang="en-US" sz="2000" dirty="0">
                <a:latin typeface="Arial" panose="020B0604020202020204" pitchFamily="34" charset="0"/>
                <a:cs typeface="Arial" panose="020B0604020202020204" pitchFamily="34" charset="0"/>
              </a:rPr>
              <a:t> Allah pun </a:t>
            </a:r>
            <a:r>
              <a:rPr lang="en-US" sz="2000" dirty="0" err="1">
                <a:latin typeface="Arial" panose="020B0604020202020204" pitchFamily="34" charset="0"/>
                <a:cs typeface="Arial" panose="020B0604020202020204" pitchFamily="34" charset="0"/>
              </a:rPr>
              <a:t>menjauhkan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rahmat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karunia</a:t>
            </a:r>
            <a:r>
              <a:rPr lang="en-US" sz="2000" dirty="0">
                <a:latin typeface="Arial" panose="020B0604020202020204" pitchFamily="34" charset="0"/>
                <a:cs typeface="Arial" panose="020B0604020202020204" pitchFamily="34" charset="0"/>
              </a:rPr>
              <a:t>-Nya.(Al-</a:t>
            </a:r>
            <a:r>
              <a:rPr lang="en-US" sz="2000" dirty="0" err="1">
                <a:latin typeface="Arial" panose="020B0604020202020204" pitchFamily="34" charset="0"/>
                <a:cs typeface="Arial" panose="020B0604020202020204" pitchFamily="34" charset="0"/>
              </a:rPr>
              <a:t>Hadits</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pPr algn="r"/>
            <a:r>
              <a:rPr lang="ar-SA" sz="2000" dirty="0">
                <a:latin typeface="Arial" panose="020B0604020202020204" pitchFamily="34" charset="0"/>
                <a:cs typeface="Arial" panose="020B0604020202020204" pitchFamily="34" charset="0"/>
              </a:rPr>
              <a:t>إِنَّ اللَّهَ وَمَلَا ئِكَتَهُ يُصَلُّوْنَ عَلَى الصَّفِّ الْمُقَدَّمِ وَكَانَ صَلَوَاتُ اللَّهِ عَلَيْهِ وَسَلَامُهُ يَسْتَغْفِرُلِلصَّفِّ الْأَوَّلِ ثَلَاثًاوَلِلثَّانِىْ مَرَّةً</a:t>
            </a:r>
            <a:r>
              <a:rPr lang="ar-SA"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algn="r"/>
            <a:endParaRPr lang="en-US" sz="2000" dirty="0">
              <a:latin typeface="Arial" panose="020B0604020202020204" pitchFamily="34" charset="0"/>
              <a:cs typeface="Arial" panose="020B0604020202020204" pitchFamily="34" charset="0"/>
            </a:endParaRPr>
          </a:p>
          <a:p>
            <a:r>
              <a:rPr lang="en-US" sz="2000" dirty="0" err="1">
                <a:latin typeface="Arial" panose="020B0604020202020204" pitchFamily="34" charset="0"/>
                <a:cs typeface="Arial" panose="020B0604020202020204" pitchFamily="34" charset="0"/>
              </a:rPr>
              <a:t>Sesungguhnya</a:t>
            </a:r>
            <a:r>
              <a:rPr lang="en-US" sz="2000" dirty="0">
                <a:latin typeface="Arial" panose="020B0604020202020204" pitchFamily="34" charset="0"/>
                <a:cs typeface="Arial" panose="020B0604020202020204" pitchFamily="34" charset="0"/>
              </a:rPr>
              <a:t> Allah </a:t>
            </a:r>
            <a:r>
              <a:rPr lang="en-US" sz="2000" dirty="0" err="1">
                <a:latin typeface="Arial" panose="020B0604020202020204" pitchFamily="34" charset="0"/>
                <a:cs typeface="Arial" panose="020B0604020202020204" pitchFamily="34" charset="0"/>
              </a:rPr>
              <a:t>memberi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rahmat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malaikat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memintakan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ampun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kepada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barisan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depan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Sedangkan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Rasulullah</a:t>
            </a:r>
            <a:r>
              <a:rPr lang="en-US" sz="2000" dirty="0">
                <a:latin typeface="Arial" panose="020B0604020202020204" pitchFamily="34" charset="0"/>
                <a:cs typeface="Arial" panose="020B0604020202020204" pitchFamily="34" charset="0"/>
              </a:rPr>
              <a:t> Saw. </a:t>
            </a:r>
            <a:r>
              <a:rPr lang="en-US" sz="2000" dirty="0" err="1">
                <a:latin typeface="Arial" panose="020B0604020202020204" pitchFamily="34" charset="0"/>
                <a:cs typeface="Arial" panose="020B0604020202020204" pitchFamily="34" charset="0"/>
              </a:rPr>
              <a:t>memintakan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ampun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kepada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barisan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pertama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tiga</a:t>
            </a:r>
            <a:r>
              <a:rPr lang="en-US" sz="2000" dirty="0">
                <a:latin typeface="Arial" panose="020B0604020202020204" pitchFamily="34" charset="0"/>
                <a:cs typeface="Arial" panose="020B0604020202020204" pitchFamily="34" charset="0"/>
              </a:rPr>
              <a:t> kali </a:t>
            </a:r>
            <a:r>
              <a:rPr lang="en-US" sz="2000" dirty="0" err="1">
                <a:latin typeface="Arial" panose="020B0604020202020204" pitchFamily="34" charset="0"/>
                <a:cs typeface="Arial" panose="020B0604020202020204" pitchFamily="34" charset="0"/>
              </a:rPr>
              <a:t>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kepada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barisan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kedua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sekali</a:t>
            </a:r>
            <a:r>
              <a:rPr lang="en-US" sz="2000" dirty="0">
                <a:latin typeface="Arial" panose="020B0604020202020204" pitchFamily="34" charset="0"/>
                <a:cs typeface="Arial" panose="020B0604020202020204" pitchFamily="34" charset="0"/>
              </a:rPr>
              <a:t>. (Al-</a:t>
            </a:r>
            <a:r>
              <a:rPr lang="en-US" sz="2000" dirty="0" err="1">
                <a:latin typeface="Arial" panose="020B0604020202020204" pitchFamily="34" charset="0"/>
                <a:cs typeface="Arial" panose="020B0604020202020204" pitchFamily="34" charset="0"/>
              </a:rPr>
              <a:t>Hadits</a:t>
            </a:r>
            <a:r>
              <a:rPr lang="en-US" sz="2000" dirty="0" smtClean="0">
                <a:latin typeface="Arial" panose="020B0604020202020204" pitchFamily="34" charset="0"/>
                <a:cs typeface="Arial" panose="020B0604020202020204" pitchFamily="34" charset="0"/>
              </a:rPr>
              <a:t>)     </a:t>
            </a:r>
          </a:p>
          <a:p>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 </a:t>
            </a:r>
            <a:r>
              <a:rPr lang="en-US" sz="2000" dirty="0" err="1" smtClean="0">
                <a:latin typeface="Arial" panose="020B0604020202020204" pitchFamily="34" charset="0"/>
                <a:cs typeface="Arial" panose="020B0604020202020204" pitchFamily="34" charset="0"/>
              </a:rPr>
              <a:t>Risalatul</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Mu’awanah</a:t>
            </a:r>
            <a:endParaRPr lang="ar-SA" sz="2000" dirty="0" smtClean="0">
              <a:latin typeface="Arial" panose="020B0604020202020204" pitchFamily="34" charset="0"/>
              <a:cs typeface="Arial" panose="020B0604020202020204" pitchFamily="34" charset="0"/>
            </a:endParaRPr>
          </a:p>
          <a:p>
            <a:pPr algn="just"/>
            <a:endParaRPr lang="ar-SA" sz="2000" dirty="0" smtClean="0">
              <a:latin typeface="Arial" panose="020B0604020202020204" pitchFamily="34" charset="0"/>
              <a:cs typeface="Arial" panose="020B0604020202020204" pitchFamily="34"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17032"/>
            <a:ext cx="2095500" cy="29622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9417386"/>
      </p:ext>
    </p:extLst>
  </p:cSld>
  <p:clrMapOvr>
    <a:masterClrMapping/>
  </p:clrMapOvr>
  <mc:AlternateContent xmlns:mc="http://schemas.openxmlformats.org/markup-compatibility/2006" xmlns:p14="http://schemas.microsoft.com/office/powerpoint/2010/main">
    <mc:Choice Requires="p14">
      <p:transition spd="slow" p14:dur="5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4000" fill="hold"/>
                                        <p:tgtEl>
                                          <p:spTgt spid="8"/>
                                        </p:tgtEl>
                                        <p:attrNameLst>
                                          <p:attrName>ppt_x</p:attrName>
                                        </p:attrNameLst>
                                      </p:cBhvr>
                                      <p:tavLst>
                                        <p:tav tm="0">
                                          <p:val>
                                            <p:strVal val="#ppt_x"/>
                                          </p:val>
                                        </p:tav>
                                        <p:tav tm="100000">
                                          <p:val>
                                            <p:strVal val="#ppt_x"/>
                                          </p:val>
                                        </p:tav>
                                      </p:tavLst>
                                    </p:anim>
                                    <p:anim calcmode="lin" valueType="num">
                                      <p:cBhvr additive="base">
                                        <p:cTn id="13" dur="4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202</TotalTime>
  <Words>304</Words>
  <Application>Microsoft Office PowerPoint</Application>
  <PresentationFormat>On-screen Show (4:3)</PresentationFormat>
  <Paragraphs>29</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Elemental</vt:lpstr>
      <vt:lpstr>TAUSHIYAH PAGI</vt:lpstr>
      <vt:lpstr>SUPAYA SENANTIASA MENGIKUTI GERAKAN IMAM DAN BEREBUT SHAF AWAL.</vt:lpstr>
      <vt:lpstr>SUPAYA SENANTIASA MENGIKUTI GERAKAN IMAM DAN BEREBUT SHAF AWAL.</vt:lpstr>
      <vt:lpstr>SUPAYA SENANTIASA MENGIKUTI GERAKAN IMAM DAN BEREBUT SHAF AWAL.</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TAUSIYAH PAGI</dc:title>
  <dc:creator>MTS NU 29 PATEAN</dc:creator>
  <cp:lastModifiedBy>MTS NU 29 PATEAN</cp:lastModifiedBy>
  <cp:revision>19</cp:revision>
  <dcterms:created xsi:type="dcterms:W3CDTF">2022-03-14T02:32:06Z</dcterms:created>
  <dcterms:modified xsi:type="dcterms:W3CDTF">2022-03-19T01:50:36Z</dcterms:modified>
</cp:coreProperties>
</file>