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96" r:id="rId1"/>
  </p:sldMasterIdLst>
  <p:notesMasterIdLst>
    <p:notesMasterId r:id="rId37"/>
  </p:notesMasterIdLst>
  <p:sldIdLst>
    <p:sldId id="256" r:id="rId2"/>
    <p:sldId id="312" r:id="rId3"/>
    <p:sldId id="313" r:id="rId4"/>
    <p:sldId id="316" r:id="rId5"/>
    <p:sldId id="317" r:id="rId6"/>
    <p:sldId id="318" r:id="rId7"/>
    <p:sldId id="319" r:id="rId8"/>
    <p:sldId id="320" r:id="rId9"/>
    <p:sldId id="321" r:id="rId10"/>
    <p:sldId id="322" r:id="rId11"/>
    <p:sldId id="323" r:id="rId12"/>
    <p:sldId id="324" r:id="rId13"/>
    <p:sldId id="315" r:id="rId14"/>
    <p:sldId id="325" r:id="rId15"/>
    <p:sldId id="326" r:id="rId16"/>
    <p:sldId id="327" r:id="rId17"/>
    <p:sldId id="328" r:id="rId18"/>
    <p:sldId id="329" r:id="rId19"/>
    <p:sldId id="330" r:id="rId20"/>
    <p:sldId id="331" r:id="rId21"/>
    <p:sldId id="332" r:id="rId22"/>
    <p:sldId id="333" r:id="rId23"/>
    <p:sldId id="334" r:id="rId24"/>
    <p:sldId id="335" r:id="rId25"/>
    <p:sldId id="336" r:id="rId26"/>
    <p:sldId id="339" r:id="rId27"/>
    <p:sldId id="340" r:id="rId28"/>
    <p:sldId id="341" r:id="rId29"/>
    <p:sldId id="342" r:id="rId30"/>
    <p:sldId id="343" r:id="rId31"/>
    <p:sldId id="344" r:id="rId32"/>
    <p:sldId id="345" r:id="rId33"/>
    <p:sldId id="346" r:id="rId34"/>
    <p:sldId id="347" r:id="rId35"/>
    <p:sldId id="338" r:id="rId36"/>
  </p:sldIdLst>
  <p:sldSz cx="9144000" cy="6858000" type="screen4x3"/>
  <p:notesSz cx="6858000" cy="9144000"/>
  <p:defaultTextStyle>
    <a:defPPr>
      <a:defRPr lang="ar-EG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3235" autoAdjust="0"/>
    <p:restoredTop sz="93950" autoAdjust="0"/>
  </p:normalViewPr>
  <p:slideViewPr>
    <p:cSldViewPr>
      <p:cViewPr>
        <p:scale>
          <a:sx n="81" d="100"/>
          <a:sy n="81" d="100"/>
        </p:scale>
        <p:origin x="-1445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D5E293-D235-421F-9E2F-928376D053F3}" type="datetimeFigureOut">
              <a:rPr lang="en-US" smtClean="0"/>
              <a:t>9/7/2025</a:t>
            </a:fld>
            <a:endParaRPr lang="en-US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CE0848-00BC-43FA-80A4-B20F3BF114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123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E0848-00BC-43FA-80A4-B20F3BF114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933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4B61A17-1E1C-42F2-8BCA-8508A4D20EEC}" type="datetimeFigureOut">
              <a:rPr lang="ar-EG" smtClean="0"/>
              <a:t>15/03/1447</a:t>
            </a:fld>
            <a:endParaRPr lang="ar-E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ar-EG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5B50583-2059-44DD-A872-247529D38D91}" type="slidenum">
              <a:rPr lang="ar-EG" smtClean="0"/>
              <a:t>‹#›</a:t>
            </a:fld>
            <a:endParaRPr lang="ar-EG" dirty="0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61A17-1E1C-42F2-8BCA-8508A4D20EEC}" type="datetimeFigureOut">
              <a:rPr lang="ar-EG" smtClean="0"/>
              <a:t>15/03/1447</a:t>
            </a:fld>
            <a:endParaRPr lang="ar-E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50583-2059-44DD-A872-247529D38D91}" type="slidenum">
              <a:rPr lang="ar-EG" smtClean="0"/>
              <a:t>‹#›</a:t>
            </a:fld>
            <a:endParaRPr lang="ar-EG" dirty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61A17-1E1C-42F2-8BCA-8508A4D20EEC}" type="datetimeFigureOut">
              <a:rPr lang="ar-EG" smtClean="0"/>
              <a:t>15/03/1447</a:t>
            </a:fld>
            <a:endParaRPr lang="ar-E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50583-2059-44DD-A872-247529D38D91}" type="slidenum">
              <a:rPr lang="ar-EG" smtClean="0"/>
              <a:t>‹#›</a:t>
            </a:fld>
            <a:endParaRPr lang="ar-EG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61A17-1E1C-42F2-8BCA-8508A4D20EEC}" type="datetimeFigureOut">
              <a:rPr lang="ar-EG" smtClean="0"/>
              <a:t>15/03/1447</a:t>
            </a:fld>
            <a:endParaRPr lang="ar-EG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50583-2059-44DD-A872-247529D38D91}" type="slidenum">
              <a:rPr lang="ar-EG" smtClean="0"/>
              <a:t>‹#›</a:t>
            </a:fld>
            <a:endParaRPr lang="ar-EG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61A17-1E1C-42F2-8BCA-8508A4D20EEC}" type="datetimeFigureOut">
              <a:rPr lang="ar-EG" smtClean="0"/>
              <a:t>15/03/1447</a:t>
            </a:fld>
            <a:endParaRPr lang="ar-EG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50583-2059-44DD-A872-247529D38D91}" type="slidenum">
              <a:rPr lang="ar-EG" smtClean="0"/>
              <a:t>‹#›</a:t>
            </a:fld>
            <a:endParaRPr lang="ar-EG" dirty="0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61A17-1E1C-42F2-8BCA-8508A4D20EEC}" type="datetimeFigureOut">
              <a:rPr lang="ar-EG" smtClean="0"/>
              <a:t>15/03/1447</a:t>
            </a:fld>
            <a:endParaRPr lang="ar-EG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50583-2059-44DD-A872-247529D38D91}" type="slidenum">
              <a:rPr lang="ar-EG" smtClean="0"/>
              <a:t>‹#›</a:t>
            </a:fld>
            <a:endParaRPr lang="ar-EG" dirty="0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61A17-1E1C-42F2-8BCA-8508A4D20EEC}" type="datetimeFigureOut">
              <a:rPr lang="ar-EG" smtClean="0"/>
              <a:t>15/03/1447</a:t>
            </a:fld>
            <a:endParaRPr lang="ar-EG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50583-2059-44DD-A872-247529D38D91}" type="slidenum">
              <a:rPr lang="ar-EG" smtClean="0"/>
              <a:t>‹#›</a:t>
            </a:fld>
            <a:endParaRPr lang="ar-EG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61A17-1E1C-42F2-8BCA-8508A4D20EEC}" type="datetimeFigureOut">
              <a:rPr lang="ar-EG" smtClean="0"/>
              <a:t>15/03/1447</a:t>
            </a:fld>
            <a:endParaRPr lang="ar-EG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50583-2059-44DD-A872-247529D38D91}" type="slidenum">
              <a:rPr lang="ar-EG" smtClean="0"/>
              <a:t>‹#›</a:t>
            </a:fld>
            <a:endParaRPr lang="ar-EG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61A17-1E1C-42F2-8BCA-8508A4D20EEC}" type="datetimeFigureOut">
              <a:rPr lang="ar-EG" smtClean="0"/>
              <a:t>15/03/1447</a:t>
            </a:fld>
            <a:endParaRPr lang="ar-EG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50583-2059-44DD-A872-247529D38D91}" type="slidenum">
              <a:rPr lang="ar-EG" smtClean="0"/>
              <a:t>‹#›</a:t>
            </a:fld>
            <a:endParaRPr lang="ar-EG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61A17-1E1C-42F2-8BCA-8508A4D20EEC}" type="datetimeFigureOut">
              <a:rPr lang="ar-EG" smtClean="0"/>
              <a:t>15/03/1447</a:t>
            </a:fld>
            <a:endParaRPr lang="ar-E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50583-2059-44DD-A872-247529D38D91}" type="slidenum">
              <a:rPr lang="ar-EG" smtClean="0"/>
              <a:t>‹#›</a:t>
            </a:fld>
            <a:endParaRPr lang="ar-EG" dirty="0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61A17-1E1C-42F2-8BCA-8508A4D20EEC}" type="datetimeFigureOut">
              <a:rPr lang="ar-EG" smtClean="0"/>
              <a:t>15/03/1447</a:t>
            </a:fld>
            <a:endParaRPr lang="ar-E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50583-2059-44DD-A872-247529D38D91}" type="slidenum">
              <a:rPr lang="ar-EG" smtClean="0"/>
              <a:t>‹#›</a:t>
            </a:fld>
            <a:endParaRPr lang="ar-EG" dirty="0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04B61A17-1E1C-42F2-8BCA-8508A4D20EEC}" type="datetimeFigureOut">
              <a:rPr lang="ar-EG" smtClean="0"/>
              <a:t>15/03/1447</a:t>
            </a:fld>
            <a:endParaRPr lang="ar-EG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ar-EG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75B50583-2059-44DD-A872-247529D38D91}" type="slidenum">
              <a:rPr lang="ar-EG" smtClean="0"/>
              <a:t>‹#›</a:t>
            </a:fld>
            <a:endParaRPr lang="ar-EG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65760" indent="-365760" algn="r" defTabSz="914400" rtl="1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r" defTabSz="914400" rtl="1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r" defTabSz="914400" rtl="1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r" defTabSz="914400" rtl="1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r" defTabSz="914400" rtl="1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r" defTabSz="914400" rtl="1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r" defTabSz="914400" rtl="1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r" defTabSz="914400" rtl="1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r" defTabSz="914400" rtl="1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72978"/>
            <a:ext cx="6777318" cy="1058871"/>
          </a:xfrm>
        </p:spPr>
        <p:txBody>
          <a:bodyPr/>
          <a:lstStyle/>
          <a:p>
            <a:r>
              <a:rPr lang="ar-EG" sz="4800" dirty="0"/>
              <a:t>مادة المنظور الهندسي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flipV="1">
            <a:off x="1371600" y="7317432"/>
            <a:ext cx="6400800" cy="72008"/>
          </a:xfrm>
        </p:spPr>
        <p:txBody>
          <a:bodyPr>
            <a:normAutofit fontScale="25000" lnSpcReduction="20000"/>
          </a:bodyPr>
          <a:lstStyle/>
          <a:p>
            <a:endParaRPr lang="ar-EG" dirty="0"/>
          </a:p>
        </p:txBody>
      </p:sp>
      <p:sp>
        <p:nvSpPr>
          <p:cNvPr id="4" name="Rectangle 3"/>
          <p:cNvSpPr/>
          <p:nvPr/>
        </p:nvSpPr>
        <p:spPr>
          <a:xfrm>
            <a:off x="1647590" y="2967404"/>
            <a:ext cx="597666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ar-EG" dirty="0"/>
          </a:p>
          <a:p>
            <a:endParaRPr lang="ar-EG" dirty="0"/>
          </a:p>
          <a:p>
            <a:endParaRPr lang="ar-EG" dirty="0"/>
          </a:p>
          <a:p>
            <a:endParaRPr lang="ar-EG" dirty="0"/>
          </a:p>
          <a:p>
            <a:r>
              <a:rPr lang="ar-EG" sz="2800" dirty="0" smtClean="0"/>
              <a:t>معيد مساعد / نهى امام شحاته </a:t>
            </a:r>
            <a:endParaRPr lang="ar-EG" sz="2800" dirty="0"/>
          </a:p>
          <a:p>
            <a:pPr algn="ctr"/>
            <a:r>
              <a:rPr lang="en-US" sz="2800" smtClean="0"/>
              <a:t>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7394849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4427984" y="2240280"/>
            <a:ext cx="4021071" cy="3877056"/>
          </a:xfrm>
        </p:spPr>
        <p:txBody>
          <a:bodyPr>
            <a:normAutofit/>
          </a:bodyPr>
          <a:lstStyle/>
          <a:p>
            <a:pPr marL="0" lvl="0" indent="0" algn="ctr" defTabSz="4572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None/>
            </a:pPr>
            <a:endParaRPr lang="ar-EG" dirty="0" smtClean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Arial"/>
            </a:endParaRPr>
          </a:p>
          <a:p>
            <a:pPr marL="0" lvl="0" indent="0" algn="ctr" defTabSz="4572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None/>
            </a:pPr>
            <a:r>
              <a:rPr lang="ar-EG" sz="16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/>
              </a:rPr>
              <a:t>قم </a:t>
            </a:r>
            <a:r>
              <a:rPr lang="ar-EG" sz="16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/>
              </a:rPr>
              <a:t>برسم </a:t>
            </a:r>
            <a:r>
              <a:rPr lang="ar-EG" sz="16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/>
              </a:rPr>
              <a:t>المنظور </a:t>
            </a:r>
            <a:r>
              <a:rPr lang="ar-EG" sz="16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/>
              </a:rPr>
              <a:t>الهندسي </a:t>
            </a:r>
            <a:r>
              <a:rPr lang="ar-EG" sz="16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/>
              </a:rPr>
              <a:t>للمجسم الممثل بالمساقط التالية </a:t>
            </a:r>
          </a:p>
          <a:p>
            <a:pPr marL="0" lvl="0" indent="0" algn="ctr" defTabSz="4572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None/>
            </a:pPr>
            <a:r>
              <a:rPr lang="ar-EG" sz="16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/>
              </a:rPr>
              <a:t>بمقياس رسم 1/100</a:t>
            </a:r>
          </a:p>
          <a:p>
            <a:pPr marL="0" lvl="0" indent="0" algn="ctr" defTabSz="4572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None/>
            </a:pPr>
            <a:r>
              <a:rPr lang="ar-EG" sz="16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/>
              </a:rPr>
              <a:t>علما </a:t>
            </a:r>
            <a:r>
              <a:rPr lang="ar-EG" sz="16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/>
              </a:rPr>
              <a:t>بأن </a:t>
            </a:r>
            <a:r>
              <a:rPr lang="ar-EG" sz="16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/>
              </a:rPr>
              <a:t>:.النقطة ج تقع على خط مستوى الصورة </a:t>
            </a:r>
            <a:endParaRPr lang="en-US" sz="16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 algn="ctr" defTabSz="4572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None/>
            </a:pPr>
            <a:r>
              <a:rPr lang="ar-EG" sz="16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/>
              </a:rPr>
              <a:t> </a:t>
            </a:r>
            <a:r>
              <a:rPr lang="ar-EG" sz="16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/>
              </a:rPr>
              <a:t>زاوية ميل المجسم  </a:t>
            </a:r>
            <a:r>
              <a:rPr lang="ar-EG" sz="16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/>
              </a:rPr>
              <a:t>30درجة </a:t>
            </a:r>
            <a:endParaRPr lang="en-US" sz="1600" dirty="0" smtClean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 algn="ctr" defTabSz="4572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None/>
            </a:pPr>
            <a:r>
              <a:rPr lang="ar-EG" sz="16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/>
              </a:rPr>
              <a:t>  -بعد نقطة الرؤية عن المجسم 6 م</a:t>
            </a:r>
            <a:endParaRPr lang="en-US" sz="1600" dirty="0" smtClean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 algn="ctr" defTabSz="4572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None/>
            </a:pPr>
            <a:r>
              <a:rPr lang="ar-EG" sz="16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/>
              </a:rPr>
              <a:t>وارتفاع مستوى النظر 3م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C:\Users\hp\Desktop\vhgfhthtdhc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004388"/>
            <a:ext cx="4320480" cy="4150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3156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sz="2000" dirty="0" err="1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نقوم</a:t>
            </a:r>
            <a:r>
              <a:rPr lang="en-US" sz="20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برسم</a:t>
            </a:r>
            <a:r>
              <a:rPr lang="en-US" sz="20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خط</a:t>
            </a:r>
            <a:r>
              <a:rPr lang="en-US" sz="20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 </a:t>
            </a:r>
            <a:r>
              <a:rPr lang="ar-EG" sz="20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مستوى الصورة </a:t>
            </a:r>
            <a:r>
              <a:rPr lang="en-US" sz="2000" dirty="0" err="1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يميل</a:t>
            </a:r>
            <a:r>
              <a:rPr lang="en-US" sz="20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بزاوية</a:t>
            </a:r>
            <a:r>
              <a:rPr lang="en-US" sz="20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 </a:t>
            </a:r>
            <a:r>
              <a:rPr lang="ar-EG" sz="20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 30درجة  </a:t>
            </a:r>
            <a:r>
              <a:rPr lang="en-US" sz="2000" dirty="0" err="1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لتكون</a:t>
            </a:r>
            <a:r>
              <a:rPr lang="en-US" sz="20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الزاوية</a:t>
            </a:r>
            <a:r>
              <a:rPr lang="en-US" sz="20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المحصورة</a:t>
            </a:r>
            <a:r>
              <a:rPr lang="en-US" sz="20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بين</a:t>
            </a:r>
            <a:r>
              <a:rPr lang="en-US" sz="20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الخطين</a:t>
            </a:r>
            <a:r>
              <a:rPr lang="en-US" sz="20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 </a:t>
            </a:r>
            <a:r>
              <a:rPr lang="ar-EG" sz="20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 90درجة ونرسم المسقط الافقى بهذه الزاوية 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C:\Users\hp\Desktop\بيت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492896"/>
            <a:ext cx="6103938" cy="3647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73024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 sz="2800" dirty="0" smtClean="0"/>
              <a:t>نقوم بتحديد نقطة الرؤية اعتمادا على المسافة المعلومة 6م</a:t>
            </a:r>
            <a:endParaRPr lang="en-US" sz="28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074" name="Picture 2" descr="C:\Users\hp\Desktop\بيت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204864"/>
            <a:ext cx="6103938" cy="386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10485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 sz="2400" dirty="0" smtClean="0"/>
              <a:t>نقوم برسم خط الافق اعتمادا على الارتفاع المذكور 3م ومن نقطة الرؤية نقوم برسم خط عمل موازى لضلع المجسم ثم نقوم بعمل خط رأسى ليصل لخط الافق </a:t>
            </a:r>
            <a:endParaRPr lang="en-US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 descr="C:\Users\hp\Desktop\بيت اربعة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276872"/>
            <a:ext cx="6408712" cy="4149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00254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 sz="2000" dirty="0" smtClean="0"/>
              <a:t>نقوم بتوصيل خطوط من  نقطة الرؤية الى رؤس المجسم وعند تقاطعها مع محور الصورة نقوم بعمل خط رأسى لخط الافق </a:t>
            </a:r>
            <a:endParaRPr lang="en-US" sz="20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122" name="Picture 2" descr="C:\Users\hp\Desktop\بيت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2346" y="2508710"/>
            <a:ext cx="4104456" cy="3036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hp\Desktop\بيت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508710"/>
            <a:ext cx="4054105" cy="3036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5830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 sz="2400" dirty="0" smtClean="0"/>
              <a:t>نقوم بأخذ ارتفاع المجسم وهو 4م ومزاولة الخطوط لنقطتى الزوال </a:t>
            </a:r>
            <a:r>
              <a:rPr lang="en-US" sz="2400" dirty="0" smtClean="0"/>
              <a:t>V1</a:t>
            </a:r>
            <a:r>
              <a:rPr lang="ar-EG" sz="2400" dirty="0" smtClean="0"/>
              <a:t>و</a:t>
            </a:r>
            <a:r>
              <a:rPr lang="en-US" sz="2400" dirty="0" smtClean="0"/>
              <a:t>V2</a:t>
            </a:r>
            <a:endParaRPr lang="en-US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6" name="Picture 2" descr="C:\Users\hp\Desktop\بيت 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312642"/>
            <a:ext cx="5676164" cy="4094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41678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 sz="2400" dirty="0" smtClean="0"/>
              <a:t>نقوم بتحديد النقطتين </a:t>
            </a:r>
            <a:r>
              <a:rPr lang="en-US" sz="2400" dirty="0" smtClean="0"/>
              <a:t>b</a:t>
            </a:r>
            <a:r>
              <a:rPr lang="ar-EG" sz="2400" dirty="0" smtClean="0"/>
              <a:t>و</a:t>
            </a:r>
            <a:r>
              <a:rPr lang="en-US" sz="2400" dirty="0" smtClean="0"/>
              <a:t>d</a:t>
            </a:r>
            <a:r>
              <a:rPr lang="ar-EG" sz="2400" dirty="0"/>
              <a:t> </a:t>
            </a:r>
            <a:r>
              <a:rPr lang="ar-EG" sz="2400" dirty="0" smtClean="0"/>
              <a:t>على خطوط زاول </a:t>
            </a:r>
            <a:r>
              <a:rPr lang="en-US" sz="2400" dirty="0" smtClean="0"/>
              <a:t>a</a:t>
            </a:r>
            <a:endParaRPr lang="en-US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cxnSp>
        <p:nvCxnSpPr>
          <p:cNvPr id="5" name="Straight Connector 4"/>
          <p:cNvCxnSpPr/>
          <p:nvPr/>
        </p:nvCxnSpPr>
        <p:spPr>
          <a:xfrm>
            <a:off x="6228184" y="915518"/>
            <a:ext cx="108012" cy="36004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863670"/>
            <a:ext cx="195263" cy="13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951522"/>
            <a:ext cx="195263" cy="13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 descr="C:\Users\hp\Desktop\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204864"/>
            <a:ext cx="5976664" cy="3881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5771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 sz="2400" dirty="0" smtClean="0"/>
              <a:t>نقوم بتوصيل نقاط السلم الداخلية وهى 2و3و4 بنقطة الرؤية وعند تقاطع الخط مع مستى الصورة نقوم بعمل عمودى حتى يتم تحديدها على خط زول النقطة </a:t>
            </a:r>
            <a:r>
              <a:rPr lang="en-US" sz="2400" dirty="0" smtClean="0"/>
              <a:t>a</a:t>
            </a:r>
            <a:r>
              <a:rPr lang="ar-EG" sz="2400" dirty="0" smtClean="0"/>
              <a:t>وعمل امتداد لزوال</a:t>
            </a:r>
            <a:endParaRPr lang="en-US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8194" name="Picture 2" descr="C:\Users\hp\Desktop\نتن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204864"/>
            <a:ext cx="4752528" cy="3877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1268760"/>
            <a:ext cx="195263" cy="13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88699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endParaRPr lang="en-US" sz="28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9218" name="Picture 2" descr="C:\Users\hp\Desktop\اا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764704"/>
            <a:ext cx="7269162" cy="4960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30282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83568" y="548680"/>
            <a:ext cx="7756263" cy="1054250"/>
          </a:xfrm>
        </p:spPr>
        <p:txBody>
          <a:bodyPr/>
          <a:lstStyle/>
          <a:p>
            <a:pPr algn="r"/>
            <a:r>
              <a:rPr lang="ar-EG" sz="2400" dirty="0" smtClean="0"/>
              <a:t>نقوم بتكرار نفس الخطواط السابقة فى النقاط الامامية للسلم وهى  1و4و3 حتى تتقاطع مع زوال النقاط 2و3و5</a:t>
            </a:r>
            <a:endParaRPr lang="en-US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42" name="Picture 2" descr="C:\Users\hp\Desktop\ابال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204864"/>
            <a:ext cx="5184576" cy="4142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30088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 sz="2400" dirty="0" smtClean="0"/>
              <a:t>نقوم بتعيين ارتفاع السلمة على خط ارتفاع النقطة الاصلية وعمل زوال له وتصيله بالنقطة المحدةة لنهاية درجة السلم الاولى </a:t>
            </a:r>
            <a:endParaRPr lang="en-US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266" name="Picture 2" descr="C:\Users\hp\Desktop\لال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136150"/>
            <a:ext cx="8058150" cy="387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73914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 sz="2400" dirty="0" smtClean="0"/>
              <a:t>نقوم بتكرار الخطة السابقة لتعيين ارتفاعات السلم الباقية </a:t>
            </a:r>
            <a:endParaRPr lang="en-US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290" name="Picture 2" descr="C:\Users\hp\Desktop\الالىمت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348880"/>
            <a:ext cx="8064896" cy="3488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22778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 sz="2400" dirty="0" smtClean="0"/>
              <a:t>وبهذا نكون حددنا الوجه الخلفى للسلم </a:t>
            </a:r>
            <a:endParaRPr lang="en-US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3314" name="Picture 2" descr="C:\Users\hp\Desktop\بببب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413313"/>
            <a:ext cx="8280920" cy="3047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06966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346676"/>
          </a:xfrm>
        </p:spPr>
        <p:txBody>
          <a:bodyPr/>
          <a:lstStyle/>
          <a:p>
            <a:pPr algn="r"/>
            <a:r>
              <a:rPr lang="ar-EG" sz="2400" dirty="0" smtClean="0"/>
              <a:t>نقوم بعمل زوال لنقاط الارتفاع الخاصة بكل سلمة مع مد هذا الزوال لتكوين الوجه الجانبى والعلوى {الايمة والنايمة}</a:t>
            </a:r>
            <a:endParaRPr lang="en-US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4338" name="Picture 2" descr="C:\Users\hp\Desktop\الاامنا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36912"/>
            <a:ext cx="7848872" cy="2915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78565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 sz="2400" dirty="0" smtClean="0"/>
              <a:t>نقوم بمد خط عمودى من النقاط السفلية للسلمة حتى تصل لخطوط زوال النقاط العلوية </a:t>
            </a:r>
            <a:endParaRPr lang="en-US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5362" name="Picture 2" descr="C:\Users\hp\Desktop\تانت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276872"/>
            <a:ext cx="7425010" cy="3535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0629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418684"/>
          </a:xfrm>
        </p:spPr>
        <p:txBody>
          <a:bodyPr/>
          <a:lstStyle/>
          <a:p>
            <a:pPr algn="r"/>
            <a:r>
              <a:rPr lang="ar-EG" sz="2400" dirty="0" smtClean="0"/>
              <a:t>نقوم بتكرار الخطواط حتى تتكون السلمة الثانية </a:t>
            </a:r>
            <a:endParaRPr lang="en-US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6386" name="Picture 2" descr="C:\Users\hp\Desktop\لتات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492896"/>
            <a:ext cx="6768752" cy="3448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92303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 sz="2400" dirty="0" smtClean="0"/>
              <a:t>حتى يتكون السلم كاملا </a:t>
            </a:r>
            <a:endParaRPr lang="en-US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410" name="Picture 2" descr="C:\Users\hp\Desktop\انات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276872"/>
            <a:ext cx="7445250" cy="3306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51727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 sz="2400" dirty="0" smtClean="0"/>
              <a:t>ولرسم الشباك الامامى نقوم بتوصل نقطتى الشباك فى المسقط الافقى بنقطة الرؤية وعند التقاطع مع مستوى الصورة نقوم مدى عموى للاعلى  </a:t>
            </a:r>
            <a:endParaRPr lang="en-US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8434" name="Picture 2" descr="C:\Users\hp\Desktop\بلبلبيل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204864"/>
            <a:ext cx="4877671" cy="4283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52372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 sz="2800" dirty="0" smtClean="0"/>
              <a:t>ثم نقوم بتعيين ارتفاع الشباك وعمل زوال له وتصيل الخطوط العمودية لتقطع هذا الزوال وعمل خط منصف للشباك </a:t>
            </a:r>
            <a:endParaRPr lang="en-US" sz="28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9459" name="Picture 3" descr="C:\Users\hp\Desktop\تااارات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60848"/>
            <a:ext cx="8180090" cy="4040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81097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 sz="2400" dirty="0" smtClean="0"/>
              <a:t>وعمل موازيات على بعد 2مم من الخطوط لداخل الشباك حتى يتكون الاطار الداخلى له </a:t>
            </a:r>
            <a:endParaRPr lang="en-US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482" name="Picture 2" descr="C:\Users\hp\Desktop\ارالابالرلبؤال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636912"/>
            <a:ext cx="7502092" cy="3148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87770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 sz="2400" dirty="0">
                <a:solidFill>
                  <a:srgbClr val="895D1D"/>
                </a:solidFill>
              </a:rPr>
              <a:t>ولرسم الشباك </a:t>
            </a:r>
            <a:r>
              <a:rPr lang="ar-EG" sz="2400" dirty="0" smtClean="0">
                <a:solidFill>
                  <a:srgbClr val="895D1D"/>
                </a:solidFill>
              </a:rPr>
              <a:t>الجانبى نقوم </a:t>
            </a:r>
            <a:r>
              <a:rPr lang="ar-EG" sz="2400" dirty="0">
                <a:solidFill>
                  <a:srgbClr val="895D1D"/>
                </a:solidFill>
              </a:rPr>
              <a:t>بتوصل نقطتى الشباك فى المسقط الافقى بنقطة الرؤية وعند التقاطع مع مستوى الصورة نقوم مدى عموى للاعلى </a:t>
            </a:r>
            <a:endParaRPr lang="en-US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1507" name="Picture 3" descr="C:\Users\hp\Desktop\يبيبيبيب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3" y="2317000"/>
            <a:ext cx="6039867" cy="4058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434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 sz="2400" dirty="0" smtClean="0"/>
              <a:t>ثم نقوم بعمل زول للنقطة </a:t>
            </a:r>
            <a:r>
              <a:rPr lang="en-US" sz="2400" dirty="0" smtClean="0"/>
              <a:t>V2</a:t>
            </a:r>
            <a:r>
              <a:rPr lang="ar-EG" sz="2400" dirty="0" smtClean="0"/>
              <a:t> من نفس نقطتى ارتفاع الشباك السابق حيث يقعان على نفس الارتفاع وعمل خط منصف وموازيات داخلية كما فى الشباك السابق </a:t>
            </a:r>
            <a:endParaRPr lang="en-US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2530" name="Picture 2" descr="C:\Users\hp\Desktop\يبيبلا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935434"/>
            <a:ext cx="7848872" cy="4345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955332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 sz="2400" dirty="0" smtClean="0"/>
              <a:t>فيصبح شكل الشباك كالتالى  </a:t>
            </a:r>
            <a:endParaRPr lang="en-US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3554" name="Picture 2" descr="C:\Users\hp\Desktop\بفبالبؤيفيفغلب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844824"/>
            <a:ext cx="6983948" cy="4379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18622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 sz="2400" dirty="0" smtClean="0"/>
              <a:t>لرسم الباب نقوم بتوصل نقطتى الباب بنقطة الرؤية وعند التقاطع مع مستوى الصورة نقوم بمد خط هعمودى  </a:t>
            </a:r>
            <a:endParaRPr lang="en-US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4578" name="Picture 2" descr="C:\Users\hp\Desktop\لببالبابغع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204864"/>
            <a:ext cx="5726789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40765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 sz="2000" dirty="0" smtClean="0"/>
              <a:t>وعند تقاطع خطى الباب مع زوال خط الشباب يتكون الباب هيث يقع على نفس الارتفاع </a:t>
            </a:r>
            <a:endParaRPr lang="en-US" sz="2000" dirty="0"/>
          </a:p>
        </p:txBody>
      </p:sp>
      <p:pic>
        <p:nvPicPr>
          <p:cNvPr id="25602" name="Picture 2" descr="C:\Users\hp\Desktop\يبليسلسقبل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420888"/>
            <a:ext cx="7488832" cy="3298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9376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 sz="2400" dirty="0" smtClean="0"/>
              <a:t>ولرسم سقف المنزل نقوم بتعيين نقطة فى منتصف الوجه الجانبى للمنزل فى المسقط الافقى </a:t>
            </a:r>
            <a:endParaRPr lang="en-US" sz="2400" dirty="0"/>
          </a:p>
        </p:txBody>
      </p:sp>
      <p:pic>
        <p:nvPicPr>
          <p:cNvPr id="26626" name="Picture 2" descr="C:\Users\hp\Desktop\سيصسيقص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0447" y="2348880"/>
            <a:ext cx="6613525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61250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 sz="2400" dirty="0" smtClean="0"/>
              <a:t>ثم نقوم بتوصيل النقطة </a:t>
            </a:r>
            <a:r>
              <a:rPr lang="en-US" sz="2400" dirty="0" smtClean="0"/>
              <a:t>e</a:t>
            </a:r>
            <a:r>
              <a:rPr lang="ar-EG" sz="2400" dirty="0" smtClean="0"/>
              <a:t> بنقطة الرؤية وعند التقاطع مع مستوى الصورة نقوم بمد عمودى حتى يتقاطع مع خط زوال النقطتين </a:t>
            </a:r>
            <a:r>
              <a:rPr lang="en-US" sz="2400" dirty="0" smtClean="0"/>
              <a:t>a</a:t>
            </a:r>
            <a:r>
              <a:rPr lang="ar-EG" sz="2400" dirty="0" smtClean="0"/>
              <a:t>و</a:t>
            </a:r>
            <a:r>
              <a:rPr lang="en-US" sz="2400" dirty="0" smtClean="0"/>
              <a:t>d</a:t>
            </a:r>
            <a:endParaRPr lang="en-US" sz="2400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3707904" y="1124744"/>
            <a:ext cx="216024" cy="7200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3267" y="1088740"/>
            <a:ext cx="328613" cy="20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1" name="Picture 3" descr="C:\Users\hp\Desktop\dgbfdgtg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348880"/>
            <a:ext cx="5440362" cy="3877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156196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 sz="2400" dirty="0" smtClean="0"/>
              <a:t>ثم نقوم بتعيين ارتفاع سق المنزل من خط ارتفاع النقطة </a:t>
            </a:r>
            <a:r>
              <a:rPr lang="en-US" sz="2400" dirty="0" smtClean="0"/>
              <a:t>a</a:t>
            </a:r>
            <a:r>
              <a:rPr lang="ar-EG" sz="2400" dirty="0"/>
              <a:t> </a:t>
            </a:r>
            <a:r>
              <a:rPr lang="ar-EG" sz="2400" dirty="0" smtClean="0"/>
              <a:t>وهو 2.5م فتتكون النقطة </a:t>
            </a:r>
            <a:r>
              <a:rPr lang="en-US" sz="2400" dirty="0" smtClean="0"/>
              <a:t>a</a:t>
            </a:r>
            <a:r>
              <a:rPr lang="ar-EG" sz="2400" dirty="0" smtClean="0"/>
              <a:t> ثم نقوم بعمل زوال للنقطة </a:t>
            </a:r>
            <a:endParaRPr lang="en-US" sz="24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692696"/>
            <a:ext cx="328613" cy="20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088740"/>
            <a:ext cx="328613" cy="20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984758"/>
            <a:ext cx="328613" cy="20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7" name="Picture 5" descr="C:\Users\hp\Desktop\يبءيبيب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492896"/>
            <a:ext cx="7200800" cy="3077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003590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 sz="2400" dirty="0" smtClean="0"/>
              <a:t>نقوم بمد الخط الرأسى للنقطة </a:t>
            </a:r>
            <a:r>
              <a:rPr lang="en-US" sz="2400" dirty="0" smtClean="0"/>
              <a:t>e</a:t>
            </a:r>
            <a:r>
              <a:rPr lang="ar-EG" sz="2400" dirty="0"/>
              <a:t> </a:t>
            </a:r>
            <a:r>
              <a:rPr lang="ar-EG" sz="2400" dirty="0" smtClean="0"/>
              <a:t>حتى يقطع زوال النقطة </a:t>
            </a:r>
            <a:r>
              <a:rPr lang="en-US" sz="2400" dirty="0" smtClean="0"/>
              <a:t>a</a:t>
            </a:r>
            <a:r>
              <a:rPr lang="ar-EG" sz="2400" dirty="0" smtClean="0"/>
              <a:t> وبهذا تتكون قمة السقف </a:t>
            </a:r>
            <a:endParaRPr lang="en-US" sz="2400" dirty="0"/>
          </a:p>
        </p:txBody>
      </p:sp>
      <p:pic>
        <p:nvPicPr>
          <p:cNvPr id="29698" name="Picture 2" descr="C:\Users\hp\Desktop\الغلغارغا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126" y="2060848"/>
            <a:ext cx="7292282" cy="4009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692696"/>
            <a:ext cx="323850" cy="20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588714"/>
            <a:ext cx="323850" cy="20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692695"/>
            <a:ext cx="323850" cy="20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70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588713"/>
            <a:ext cx="323850" cy="20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87803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 sz="2400" dirty="0" smtClean="0"/>
              <a:t>ولتكوين الوجه الجانبى لسقف المنزل نقوم بتوصيل النقطة </a:t>
            </a:r>
            <a:r>
              <a:rPr lang="en-US" sz="2400" dirty="0" smtClean="0"/>
              <a:t> e</a:t>
            </a:r>
            <a:r>
              <a:rPr lang="ar-EG" sz="2400" dirty="0" smtClean="0"/>
              <a:t>بالنقطتى</a:t>
            </a:r>
            <a:r>
              <a:rPr lang="en-US" sz="2400" dirty="0" smtClean="0"/>
              <a:t> </a:t>
            </a:r>
            <a:r>
              <a:rPr lang="ar-EG" sz="2400" dirty="0" smtClean="0"/>
              <a:t> </a:t>
            </a:r>
            <a:r>
              <a:rPr lang="en-US" sz="2400" dirty="0" smtClean="0"/>
              <a:t>a</a:t>
            </a:r>
            <a:r>
              <a:rPr lang="ar-EG" sz="2400" dirty="0" smtClean="0"/>
              <a:t>و</a:t>
            </a:r>
            <a:r>
              <a:rPr lang="en-US" sz="2400" dirty="0" smtClean="0"/>
              <a:t>d</a:t>
            </a:r>
            <a:endParaRPr lang="en-US" sz="2400" dirty="0"/>
          </a:p>
        </p:txBody>
      </p:sp>
      <p:pic>
        <p:nvPicPr>
          <p:cNvPr id="30722" name="Picture 2" descr="C:\Users\hp\Desktop\رتااراتراتل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9113" y="1988840"/>
            <a:ext cx="7133495" cy="3894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908720"/>
            <a:ext cx="323850" cy="20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7969" y="804738"/>
            <a:ext cx="323850" cy="20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9113" y="804738"/>
            <a:ext cx="323850" cy="20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3785" y="866196"/>
            <a:ext cx="323850" cy="20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963" y="762214"/>
            <a:ext cx="323850" cy="20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9935" y="700756"/>
            <a:ext cx="323850" cy="20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55486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 sz="2400" dirty="0" smtClean="0"/>
              <a:t>لرسم الوجه المامى لسق المنزل نقوم بعمل زوال للنقطة</a:t>
            </a:r>
            <a:r>
              <a:rPr lang="en-US" sz="2400" dirty="0" smtClean="0"/>
              <a:t> </a:t>
            </a:r>
            <a:r>
              <a:rPr lang="ar-EG" sz="2400" dirty="0" smtClean="0"/>
              <a:t> </a:t>
            </a:r>
            <a:r>
              <a:rPr lang="en-US" sz="2400" dirty="0" smtClean="0"/>
              <a:t>e</a:t>
            </a:r>
            <a:endParaRPr lang="en-US" sz="2400" dirty="0"/>
          </a:p>
        </p:txBody>
      </p:sp>
      <p:pic>
        <p:nvPicPr>
          <p:cNvPr id="31746" name="Picture 2" descr="C:\Users\hp\Desktop\cfffr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132856"/>
            <a:ext cx="6817518" cy="404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9894" y="908718"/>
            <a:ext cx="323850" cy="20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9894" y="804736"/>
            <a:ext cx="323850" cy="20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588191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 sz="2400" dirty="0" smtClean="0"/>
              <a:t>وعمل خط موازى للخط  </a:t>
            </a:r>
            <a:r>
              <a:rPr lang="en-US" sz="2400" dirty="0" smtClean="0"/>
              <a:t>a</a:t>
            </a:r>
            <a:r>
              <a:rPr lang="en-US" sz="2400" dirty="0"/>
              <a:t> </a:t>
            </a:r>
            <a:r>
              <a:rPr lang="en-US" sz="2400" dirty="0" smtClean="0"/>
              <a:t>e</a:t>
            </a:r>
            <a:r>
              <a:rPr lang="ar-EG" sz="2400" dirty="0" smtClean="0"/>
              <a:t> يبدأ من </a:t>
            </a:r>
            <a:r>
              <a:rPr lang="en-US" sz="2400" dirty="0" smtClean="0"/>
              <a:t>b</a:t>
            </a:r>
            <a:r>
              <a:rPr lang="ar-EG" sz="2400" dirty="0" smtClean="0"/>
              <a:t> حتى يقطع زوال النقطة </a:t>
            </a:r>
            <a:r>
              <a:rPr lang="en-US" sz="2400" dirty="0" smtClean="0"/>
              <a:t>e</a:t>
            </a:r>
            <a:endParaRPr lang="en-US" sz="2400" dirty="0"/>
          </a:p>
        </p:txBody>
      </p:sp>
      <p:pic>
        <p:nvPicPr>
          <p:cNvPr id="32770" name="Picture 2" descr="C:\Users\hp\Desktop\dfdtr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204864"/>
            <a:ext cx="7206704" cy="421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4676" y="804738"/>
            <a:ext cx="323850" cy="20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908720"/>
            <a:ext cx="323850" cy="20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278" y="764704"/>
            <a:ext cx="323850" cy="20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278" y="868685"/>
            <a:ext cx="323850" cy="20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035" y="764703"/>
            <a:ext cx="323850" cy="20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035" y="868684"/>
            <a:ext cx="323850" cy="20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6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807940"/>
            <a:ext cx="323850" cy="20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868685"/>
            <a:ext cx="323850" cy="20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708418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EG" sz="2400" dirty="0" smtClean="0"/>
              <a:t>وبهذا يكون شكل المنزل </a:t>
            </a:r>
            <a:endParaRPr lang="en-US" sz="2400" dirty="0"/>
          </a:p>
        </p:txBody>
      </p:sp>
      <p:pic>
        <p:nvPicPr>
          <p:cNvPr id="33795" name="Picture 3" descr="C:\Users\hp\Desktop\لبغفيغف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132856"/>
            <a:ext cx="8032653" cy="3831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183720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THANKS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10471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ardcover">
  <a:themeElements>
    <a:clrScheme name="Hardcover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Hardcover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Hardcover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1740</TotalTime>
  <Words>524</Words>
  <Application>Microsoft Office PowerPoint</Application>
  <PresentationFormat>On-screen Show (4:3)</PresentationFormat>
  <Paragraphs>47</Paragraphs>
  <Slides>35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Hardcover</vt:lpstr>
      <vt:lpstr>مادة المنظور الهندسي</vt:lpstr>
      <vt:lpstr>PowerPoint Presentation</vt:lpstr>
      <vt:lpstr>نقوم برسم خط مستوى الصورة يميل بزاوية  30درجة  لتكون الزاوية المحصورة بين الخطين  90درجة ونرسم المسقط الافقى بهذه الزاوية </vt:lpstr>
      <vt:lpstr>نقوم بتحديد نقطة الرؤية اعتمادا على المسافة المعلومة 6م</vt:lpstr>
      <vt:lpstr>نقوم برسم خط الافق اعتمادا على الارتفاع المذكور 3م ومن نقطة الرؤية نقوم برسم خط عمل موازى لضلع المجسم ثم نقوم بعمل خط رأسى ليصل لخط الافق </vt:lpstr>
      <vt:lpstr>نقوم بتوصيل خطوط من  نقطة الرؤية الى رؤس المجسم وعند تقاطعها مع محور الصورة نقوم بعمل خط رأسى لخط الافق </vt:lpstr>
      <vt:lpstr>نقوم بأخذ ارتفاع المجسم وهو 4م ومزاولة الخطوط لنقطتى الزوال V1وV2</vt:lpstr>
      <vt:lpstr>نقوم بتحديد النقطتين bوd على خطوط زاول a</vt:lpstr>
      <vt:lpstr>نقوم بتوصيل نقاط السلم الداخلية وهى 2و3و4 بنقطة الرؤية وعند تقاطع الخط مع مستى الصورة نقوم بعمل عمودى حتى يتم تحديدها على خط زول النقطة aوعمل امتداد لزوال</vt:lpstr>
      <vt:lpstr>PowerPoint Presentation</vt:lpstr>
      <vt:lpstr>نقوم بتكرار نفس الخطواط السابقة فى النقاط الامامية للسلم وهى  1و4و3 حتى تتقاطع مع زوال النقاط 2و3و5</vt:lpstr>
      <vt:lpstr>نقوم بتعيين ارتفاع السلمة على خط ارتفاع النقطة الاصلية وعمل زوال له وتصيله بالنقطة المحدةة لنهاية درجة السلم الاولى </vt:lpstr>
      <vt:lpstr>نقوم بتكرار الخطة السابقة لتعيين ارتفاعات السلم الباقية </vt:lpstr>
      <vt:lpstr>وبهذا نكون حددنا الوجه الخلفى للسلم </vt:lpstr>
      <vt:lpstr>نقوم بعمل زوال لنقاط الارتفاع الخاصة بكل سلمة مع مد هذا الزوال لتكوين الوجه الجانبى والعلوى {الايمة والنايمة}</vt:lpstr>
      <vt:lpstr>نقوم بمد خط عمودى من النقاط السفلية للسلمة حتى تصل لخطوط زوال النقاط العلوية </vt:lpstr>
      <vt:lpstr>نقوم بتكرار الخطواط حتى تتكون السلمة الثانية </vt:lpstr>
      <vt:lpstr>حتى يتكون السلم كاملا </vt:lpstr>
      <vt:lpstr>ولرسم الشباك الامامى نقوم بتوصل نقطتى الشباك فى المسقط الافقى بنقطة الرؤية وعند التقاطع مع مستوى الصورة نقوم مدى عموى للاعلى  </vt:lpstr>
      <vt:lpstr>ثم نقوم بتعيين ارتفاع الشباك وعمل زوال له وتصيل الخطوط العمودية لتقطع هذا الزوال وعمل خط منصف للشباك </vt:lpstr>
      <vt:lpstr>وعمل موازيات على بعد 2مم من الخطوط لداخل الشباك حتى يتكون الاطار الداخلى له </vt:lpstr>
      <vt:lpstr>ولرسم الشباك الجانبى نقوم بتوصل نقطتى الشباك فى المسقط الافقى بنقطة الرؤية وعند التقاطع مع مستوى الصورة نقوم مدى عموى للاعلى </vt:lpstr>
      <vt:lpstr>ثم نقوم بعمل زول للنقطة V2 من نفس نقطتى ارتفاع الشباك السابق حيث يقعان على نفس الارتفاع وعمل خط منصف وموازيات داخلية كما فى الشباك السابق </vt:lpstr>
      <vt:lpstr>فيصبح شكل الشباك كالتالى  </vt:lpstr>
      <vt:lpstr>لرسم الباب نقوم بتوصل نقطتى الباب بنقطة الرؤية وعند التقاطع مع مستوى الصورة نقوم بمد خط هعمودى  </vt:lpstr>
      <vt:lpstr>وعند تقاطع خطى الباب مع زوال خط الشباب يتكون الباب هيث يقع على نفس الارتفاع </vt:lpstr>
      <vt:lpstr>ولرسم سقف المنزل نقوم بتعيين نقطة فى منتصف الوجه الجانبى للمنزل فى المسقط الافقى </vt:lpstr>
      <vt:lpstr>ثم نقوم بتوصيل النقطة e بنقطة الرؤية وعند التقاطع مع مستوى الصورة نقوم بمد عمودى حتى يتقاطع مع خط زوال النقطتين aوd</vt:lpstr>
      <vt:lpstr>ثم نقوم بتعيين ارتفاع سق المنزل من خط ارتفاع النقطة a وهو 2.5م فتتكون النقطة a ثم نقوم بعمل زوال للنقطة </vt:lpstr>
      <vt:lpstr>نقوم بمد الخط الرأسى للنقطة e حتى يقطع زوال النقطة a وبهذا تتكون قمة السقف </vt:lpstr>
      <vt:lpstr>ولتكوين الوجه الجانبى لسقف المنزل نقوم بتوصيل النقطة  eبالنقطتى  aوd</vt:lpstr>
      <vt:lpstr>لرسم الوجه المامى لسق المنزل نقوم بعمل زوال للنقطة  e</vt:lpstr>
      <vt:lpstr>وعمل خط موازى للخط  a e يبدأ من b حتى يقطع زوال النقطة e</vt:lpstr>
      <vt:lpstr>وبهذا يكون شكل المنزل </vt:lpstr>
      <vt:lpstr>THANKS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TOSHIBA</dc:creator>
  <cp:lastModifiedBy>hp</cp:lastModifiedBy>
  <cp:revision>261</cp:revision>
  <dcterms:created xsi:type="dcterms:W3CDTF">2005-01-11T05:34:23Z</dcterms:created>
  <dcterms:modified xsi:type="dcterms:W3CDTF">2025-09-07T14:04:59Z</dcterms:modified>
</cp:coreProperties>
</file>