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95" r:id="rId5"/>
    <p:sldId id="259" r:id="rId6"/>
    <p:sldId id="260" r:id="rId7"/>
    <p:sldId id="261" r:id="rId8"/>
    <p:sldId id="262" r:id="rId9"/>
    <p:sldId id="263" r:id="rId10"/>
    <p:sldId id="264" r:id="rId11"/>
    <p:sldId id="265" r:id="rId12"/>
    <p:sldId id="266" r:id="rId13"/>
    <p:sldId id="267" r:id="rId14"/>
    <p:sldId id="270" r:id="rId15"/>
    <p:sldId id="271"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r>
              <a:rPr lang="en-PH" altLang="en-US"/>
              <a:t>how are you </a:t>
            </a:r>
            <a:endParaRPr lang="en-PH" altLang="en-US"/>
          </a:p>
          <a:p>
            <a:endParaRPr lang="en-PH"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12191999" cy="6861600"/>
            <a:chOff x="1" y="0"/>
            <a:chExt cx="12191999" cy="6861600"/>
          </a:xfrm>
        </p:grpSpPr>
        <p:sp>
          <p:nvSpPr>
            <p:cNvPr id="10" name="Rectangle 9"/>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p:cNvGrpSpPr>
              <a:grpSpLocks noChangeAspect="1"/>
            </p:cNvGrpSpPr>
            <p:nvPr/>
          </p:nvGrpSpPr>
          <p:grpSpPr>
            <a:xfrm>
              <a:off x="690092" y="0"/>
              <a:ext cx="10800000" cy="6858000"/>
              <a:chOff x="2328000" y="0"/>
              <a:chExt cx="2880000" cy="1440000"/>
            </a:xfrm>
          </p:grpSpPr>
          <p:sp>
            <p:nvSpPr>
              <p:cNvPr id="18" name="Rectangle 17"/>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p:cNvGrpSpPr>
              <a:grpSpLocks noChangeAspect="1"/>
            </p:cNvGrpSpPr>
            <p:nvPr/>
          </p:nvGrpSpPr>
          <p:grpSpPr>
            <a:xfrm rot="5400000">
              <a:off x="7048499" y="1714500"/>
              <a:ext cx="6858000" cy="3429000"/>
              <a:chOff x="0" y="0"/>
              <a:chExt cx="2880000" cy="1440000"/>
            </a:xfrm>
          </p:grpSpPr>
          <p:sp>
            <p:nvSpPr>
              <p:cNvPr id="16" name="Rectangle 15"/>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CF0BCE0-945C-4FDF-95A1-2149B1FF5B83}"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p:cNvGrpSpPr/>
          <p:nvPr/>
        </p:nvGrpSpPr>
        <p:grpSpPr>
          <a:xfrm flipV="1">
            <a:off x="0" y="-1"/>
            <a:ext cx="12191999" cy="6861601"/>
            <a:chOff x="0" y="-1"/>
            <a:chExt cx="12191999" cy="6861601"/>
          </a:xfrm>
        </p:grpSpPr>
        <p:sp>
          <p:nvSpPr>
            <p:cNvPr id="20" name="Rectangle 19"/>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p:cNvGrpSpPr>
              <a:grpSpLocks noChangeAspect="1"/>
            </p:cNvGrpSpPr>
            <p:nvPr/>
          </p:nvGrpSpPr>
          <p:grpSpPr>
            <a:xfrm rot="10800000">
              <a:off x="0" y="-1"/>
              <a:ext cx="10800000" cy="6858000"/>
              <a:chOff x="2328000" y="0"/>
              <a:chExt cx="2880000" cy="1440000"/>
            </a:xfrm>
          </p:grpSpPr>
          <p:sp>
            <p:nvSpPr>
              <p:cNvPr id="28" name="Rectangle 27"/>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marL="269875">
              <a:defRPr/>
            </a:lvl1pPr>
            <a:lvl2pPr>
              <a:defRPr/>
            </a:lvl2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7CF0BCE0-945C-4FDF-95A1-2149B1FF5B83}"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0"/>
            <a:ext cx="12192000" cy="6858000"/>
            <a:chOff x="0" y="0"/>
            <a:chExt cx="12192000" cy="6858000"/>
          </a:xfrm>
        </p:grpSpPr>
        <p:sp>
          <p:nvSpPr>
            <p:cNvPr id="7" name="Rectangle 6"/>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p:cNvGrpSpPr>
              <a:grpSpLocks noChangeAspect="1"/>
            </p:cNvGrpSpPr>
            <p:nvPr/>
          </p:nvGrpSpPr>
          <p:grpSpPr>
            <a:xfrm>
              <a:off x="5603875" y="0"/>
              <a:ext cx="6521820" cy="3260910"/>
              <a:chOff x="0" y="0"/>
              <a:chExt cx="2880000" cy="1440000"/>
            </a:xfrm>
          </p:grpSpPr>
          <p:sp>
            <p:nvSpPr>
              <p:cNvPr id="9" name="Rectangle 8"/>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7CF0BCE0-945C-4FDF-95A1-2149B1FF5B83}"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p:cNvGrpSpPr/>
          <p:nvPr/>
        </p:nvGrpSpPr>
        <p:grpSpPr>
          <a:xfrm>
            <a:off x="0" y="-3"/>
            <a:ext cx="12192000" cy="6858003"/>
            <a:chOff x="0" y="-3"/>
            <a:chExt cx="12192000" cy="6858003"/>
          </a:xfrm>
        </p:grpSpPr>
        <p:sp useBgFill="1">
          <p:nvSpPr>
            <p:cNvPr id="9" name="Rectangle 8"/>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a:grpSpLocks noChangeAspect="1"/>
            </p:cNvGrpSpPr>
            <p:nvPr/>
          </p:nvGrpSpPr>
          <p:grpSpPr>
            <a:xfrm>
              <a:off x="672000" y="-3"/>
              <a:ext cx="11520000" cy="5760000"/>
              <a:chOff x="5981700" y="-1"/>
              <a:chExt cx="6042660" cy="3021330"/>
            </a:xfrm>
          </p:grpSpPr>
          <p:sp>
            <p:nvSpPr>
              <p:cNvPr id="17" name="Rectangle 16"/>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p:cNvGrpSpPr/>
            <p:nvPr/>
          </p:nvGrpSpPr>
          <p:grpSpPr>
            <a:xfrm rot="10800000">
              <a:off x="1" y="2948940"/>
              <a:ext cx="7818118" cy="3909059"/>
              <a:chOff x="0" y="0"/>
              <a:chExt cx="2880000" cy="1440000"/>
            </a:xfrm>
          </p:grpSpPr>
          <p:sp>
            <p:nvSpPr>
              <p:cNvPr id="15" name="Rectangle 14"/>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40000" y="1929600"/>
            <a:ext cx="5437186" cy="4384800"/>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Content Placeholder 3"/>
          <p:cNvSpPr>
            <a:spLocks noGrp="1"/>
          </p:cNvSpPr>
          <p:nvPr>
            <p:ph sz="half" idx="2"/>
          </p:nvPr>
        </p:nvSpPr>
        <p:spPr>
          <a:xfrm>
            <a:off x="6203950" y="1929600"/>
            <a:ext cx="5437186" cy="4384800"/>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Date Placeholder 4"/>
          <p:cNvSpPr>
            <a:spLocks noGrp="1"/>
          </p:cNvSpPr>
          <p:nvPr>
            <p:ph type="dt" sz="half" idx="10"/>
          </p:nvPr>
        </p:nvSpPr>
        <p:spPr/>
        <p:txBody>
          <a:bodyPr/>
          <a:lstStyle/>
          <a:p>
            <a:fld id="{7CF0BCE0-945C-4FDF-95A1-2149B1FF5B83}"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p:cNvGrpSpPr/>
          <p:nvPr/>
        </p:nvGrpSpPr>
        <p:grpSpPr>
          <a:xfrm>
            <a:off x="0" y="-2"/>
            <a:ext cx="12191999" cy="6858001"/>
            <a:chOff x="0" y="-2"/>
            <a:chExt cx="12191999" cy="6858001"/>
          </a:xfrm>
        </p:grpSpPr>
        <p:sp>
          <p:nvSpPr>
            <p:cNvPr id="12" name="Rectangle 11"/>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p:cNvGrpSpPr/>
            <p:nvPr/>
          </p:nvGrpSpPr>
          <p:grpSpPr>
            <a:xfrm rot="16200000">
              <a:off x="2295528" y="-2295528"/>
              <a:ext cx="6858000" cy="11449051"/>
              <a:chOff x="0" y="2333625"/>
              <a:chExt cx="9515474" cy="3766109"/>
            </a:xfrm>
          </p:grpSpPr>
          <p:sp>
            <p:nvSpPr>
              <p:cNvPr id="23" name="Rectangle 22"/>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p:cNvGrpSpPr>
              <a:grpSpLocks noChangeAspect="1"/>
            </p:cNvGrpSpPr>
            <p:nvPr/>
          </p:nvGrpSpPr>
          <p:grpSpPr>
            <a:xfrm rot="5400000">
              <a:off x="3583369" y="-3583369"/>
              <a:ext cx="4713262" cy="11880000"/>
              <a:chOff x="1" y="0"/>
              <a:chExt cx="8305797" cy="6858000"/>
            </a:xfrm>
          </p:grpSpPr>
          <p:sp>
            <p:nvSpPr>
              <p:cNvPr id="21" name="Rectangle 20"/>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p:cNvGrpSpPr/>
            <p:nvPr/>
          </p:nvGrpSpPr>
          <p:grpSpPr>
            <a:xfrm>
              <a:off x="2676525" y="0"/>
              <a:ext cx="9515473" cy="3766109"/>
              <a:chOff x="2333625" y="2433367"/>
              <a:chExt cx="9897159" cy="3766109"/>
            </a:xfrm>
          </p:grpSpPr>
          <p:sp>
            <p:nvSpPr>
              <p:cNvPr id="19" name="Rectangle 18"/>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p:cNvGrpSpPr/>
            <p:nvPr/>
          </p:nvGrpSpPr>
          <p:grpSpPr>
            <a:xfrm>
              <a:off x="0" y="0"/>
              <a:ext cx="9515473" cy="3766109"/>
              <a:chOff x="0" y="2333625"/>
              <a:chExt cx="9515473" cy="3766109"/>
            </a:xfrm>
          </p:grpSpPr>
          <p:sp>
            <p:nvSpPr>
              <p:cNvPr id="17" name="Rectangle 16"/>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540000" y="2937844"/>
            <a:ext cx="5437186" cy="3376555"/>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203950" y="2937844"/>
            <a:ext cx="5437186" cy="3376555"/>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7" name="Date Placeholder 6"/>
          <p:cNvSpPr>
            <a:spLocks noGrp="1"/>
          </p:cNvSpPr>
          <p:nvPr>
            <p:ph type="dt" sz="half" idx="10"/>
          </p:nvPr>
        </p:nvSpPr>
        <p:spPr/>
        <p:txBody>
          <a:bodyPr/>
          <a:lstStyle/>
          <a:p>
            <a:fld id="{7CF0BCE0-945C-4FDF-95A1-2149B1FF5B83}"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p:cNvGrpSpPr/>
          <p:nvPr/>
        </p:nvGrpSpPr>
        <p:grpSpPr>
          <a:xfrm rot="10800000">
            <a:off x="1392000" y="0"/>
            <a:ext cx="10800000" cy="6858000"/>
            <a:chOff x="0" y="0"/>
            <a:chExt cx="10800000" cy="6858000"/>
          </a:xfrm>
        </p:grpSpPr>
        <p:sp>
          <p:nvSpPr>
            <p:cNvPr id="15" name="Rectangle 14"/>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p:cNvGrpSpPr>
            <a:grpSpLocks noChangeAspect="1"/>
          </p:cNvGrpSpPr>
          <p:nvPr/>
        </p:nvGrpSpPr>
        <p:grpSpPr>
          <a:xfrm rot="16200000" flipH="1">
            <a:off x="-1714500" y="1714500"/>
            <a:ext cx="6858000" cy="3429000"/>
            <a:chOff x="0" y="0"/>
            <a:chExt cx="2880000" cy="1440000"/>
          </a:xfrm>
        </p:grpSpPr>
        <p:sp>
          <p:nvSpPr>
            <p:cNvPr id="13" name="Rectangle 12"/>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CF0BCE0-945C-4FDF-95A1-2149B1FF5B83}"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p:cNvGrpSpPr/>
          <p:nvPr/>
        </p:nvGrpSpPr>
        <p:grpSpPr>
          <a:xfrm>
            <a:off x="0" y="0"/>
            <a:ext cx="12191999" cy="6861600"/>
            <a:chOff x="1" y="0"/>
            <a:chExt cx="12191999" cy="6861600"/>
          </a:xfrm>
        </p:grpSpPr>
        <p:sp>
          <p:nvSpPr>
            <p:cNvPr id="6" name="Rectangle 5"/>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p:cNvGrpSpPr>
              <a:grpSpLocks noChangeAspect="1"/>
            </p:cNvGrpSpPr>
            <p:nvPr/>
          </p:nvGrpSpPr>
          <p:grpSpPr>
            <a:xfrm>
              <a:off x="690092" y="0"/>
              <a:ext cx="10800000" cy="6858000"/>
              <a:chOff x="2328000" y="0"/>
              <a:chExt cx="2880000" cy="1440000"/>
            </a:xfrm>
          </p:grpSpPr>
          <p:sp>
            <p:nvSpPr>
              <p:cNvPr id="14" name="Rectangle 13"/>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p:cNvGrpSpPr>
              <a:grpSpLocks noChangeAspect="1"/>
            </p:cNvGrpSpPr>
            <p:nvPr/>
          </p:nvGrpSpPr>
          <p:grpSpPr>
            <a:xfrm rot="5400000">
              <a:off x="7048499" y="1714500"/>
              <a:ext cx="6858000" cy="3429000"/>
              <a:chOff x="0" y="0"/>
              <a:chExt cx="2880000" cy="1440000"/>
            </a:xfrm>
          </p:grpSpPr>
          <p:sp>
            <p:nvSpPr>
              <p:cNvPr id="12" name="Rectangle 11"/>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p:cNvSpPr>
            <a:spLocks noGrp="1"/>
          </p:cNvSpPr>
          <p:nvPr>
            <p:ph type="dt" sz="half" idx="10"/>
          </p:nvPr>
        </p:nvSpPr>
        <p:spPr/>
        <p:txBody>
          <a:bodyPr/>
          <a:lstStyle/>
          <a:p>
            <a:fld id="{7CF0BCE0-945C-4FDF-95A1-2149B1FF5B83}"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flipH="1">
            <a:off x="0" y="0"/>
            <a:ext cx="12191999" cy="6858001"/>
            <a:chOff x="0" y="-2"/>
            <a:chExt cx="12191999" cy="6858001"/>
          </a:xfrm>
        </p:grpSpPr>
        <p:sp>
          <p:nvSpPr>
            <p:cNvPr id="9" name="Rectangle 8"/>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rot="16200000">
              <a:off x="2295528" y="-2295528"/>
              <a:ext cx="6858000" cy="11449051"/>
              <a:chOff x="0" y="2333625"/>
              <a:chExt cx="9515474" cy="3766109"/>
            </a:xfrm>
          </p:grpSpPr>
          <p:sp>
            <p:nvSpPr>
              <p:cNvPr id="20" name="Rectangle 19"/>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p:cNvGrpSpPr>
              <a:grpSpLocks noChangeAspect="1"/>
            </p:cNvGrpSpPr>
            <p:nvPr/>
          </p:nvGrpSpPr>
          <p:grpSpPr>
            <a:xfrm rot="5400000">
              <a:off x="3583369" y="-3583369"/>
              <a:ext cx="4713262" cy="11880000"/>
              <a:chOff x="1" y="0"/>
              <a:chExt cx="8305797" cy="6858000"/>
            </a:xfrm>
          </p:grpSpPr>
          <p:sp>
            <p:nvSpPr>
              <p:cNvPr id="18" name="Rectangle 17"/>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p:cNvGrpSpPr/>
            <p:nvPr/>
          </p:nvGrpSpPr>
          <p:grpSpPr>
            <a:xfrm>
              <a:off x="2676525" y="0"/>
              <a:ext cx="9515473" cy="3766109"/>
              <a:chOff x="2333625" y="2433367"/>
              <a:chExt cx="9897159" cy="3766109"/>
            </a:xfrm>
          </p:grpSpPr>
          <p:sp>
            <p:nvSpPr>
              <p:cNvPr id="16" name="Rectangle 15"/>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p:cNvGrpSpPr/>
            <p:nvPr/>
          </p:nvGrpSpPr>
          <p:grpSpPr>
            <a:xfrm>
              <a:off x="0" y="0"/>
              <a:ext cx="9515473" cy="3766109"/>
              <a:chOff x="0" y="2333625"/>
              <a:chExt cx="9515473" cy="3766109"/>
            </a:xfrm>
          </p:grpSpPr>
          <p:sp>
            <p:nvSpPr>
              <p:cNvPr id="14" name="Rectangle 13"/>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Text Placeholder 3"/>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7CF0BCE0-945C-4FDF-95A1-2149B1FF5B83}"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rot="10800000">
            <a:off x="1392000" y="0"/>
            <a:ext cx="10800000" cy="6858000"/>
            <a:chOff x="0" y="0"/>
            <a:chExt cx="10800000" cy="6858000"/>
          </a:xfrm>
        </p:grpSpPr>
        <p:sp>
          <p:nvSpPr>
            <p:cNvPr id="9" name="Rectangle 8"/>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p:cNvGrpSpPr>
            <a:grpSpLocks noChangeAspect="1"/>
          </p:cNvGrpSpPr>
          <p:nvPr/>
        </p:nvGrpSpPr>
        <p:grpSpPr>
          <a:xfrm rot="16200000" flipH="1">
            <a:off x="-1714500" y="1714500"/>
            <a:ext cx="6858000" cy="3429000"/>
            <a:chOff x="0" y="0"/>
            <a:chExt cx="2880000" cy="1440000"/>
          </a:xfrm>
        </p:grpSpPr>
        <p:sp>
          <p:nvSpPr>
            <p:cNvPr id="12" name="Rectangle 11"/>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7CF0BCE0-945C-4FDF-95A1-2149B1FF5B83}"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p:cNvGrpSpPr/>
          <p:nvPr/>
        </p:nvGrpSpPr>
        <p:grpSpPr>
          <a:xfrm rot="10800000">
            <a:off x="5921828" y="2876440"/>
            <a:ext cx="6270171" cy="3981559"/>
            <a:chOff x="0" y="0"/>
            <a:chExt cx="10800000" cy="6858000"/>
          </a:xfrm>
        </p:grpSpPr>
        <p:sp>
          <p:nvSpPr>
            <p:cNvPr id="8" name="Rectangle 7"/>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p:cNvGrpSpPr>
            <a:grpSpLocks noChangeAspect="1"/>
          </p:cNvGrpSpPr>
          <p:nvPr/>
        </p:nvGrpSpPr>
        <p:grpSpPr>
          <a:xfrm flipH="1">
            <a:off x="0" y="-1"/>
            <a:ext cx="9361714" cy="4680857"/>
            <a:chOff x="0" y="0"/>
            <a:chExt cx="2880000" cy="1440000"/>
          </a:xfrm>
        </p:grpSpPr>
        <p:sp>
          <p:nvSpPr>
            <p:cNvPr id="11" name="Rectangle 10"/>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540000" y="2528887"/>
            <a:ext cx="11090276" cy="3779837"/>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10"/>
          </p:nvPr>
        </p:nvSpPr>
        <p:spPr/>
        <p:txBody>
          <a:bodyPr/>
          <a:lstStyle/>
          <a:p>
            <a:fld id="{7CF0BCE0-945C-4FDF-95A1-2149B1FF5B83}"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3"/>
            <a:ext cx="12192000" cy="6858003"/>
            <a:chOff x="0" y="-3"/>
            <a:chExt cx="12192000" cy="6858003"/>
          </a:xfrm>
        </p:grpSpPr>
        <p:sp useBgFill="1">
          <p:nvSpPr>
            <p:cNvPr id="8" name="Rectangle 7"/>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a:xfrm>
              <a:off x="672000" y="-3"/>
              <a:ext cx="11520000" cy="5760000"/>
              <a:chOff x="5981700" y="-1"/>
              <a:chExt cx="6042660" cy="3021330"/>
            </a:xfrm>
          </p:grpSpPr>
          <p:sp>
            <p:nvSpPr>
              <p:cNvPr id="16" name="Rectangle 15"/>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p:cNvGrpSpPr/>
            <p:nvPr/>
          </p:nvGrpSpPr>
          <p:grpSpPr>
            <a:xfrm rot="10800000">
              <a:off x="1" y="2948940"/>
              <a:ext cx="7818118" cy="3909059"/>
              <a:chOff x="0" y="0"/>
              <a:chExt cx="2880000" cy="1440000"/>
            </a:xfrm>
          </p:grpSpPr>
          <p:sp>
            <p:nvSpPr>
              <p:cNvPr id="14" name="Rectangle 13"/>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50863" y="539999"/>
            <a:ext cx="8245475" cy="5768726"/>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7CF0BCE0-945C-4FDF-95A1-2149B1FF5B83}"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D77608-3819-479B-BB98-C216BA724EFE}"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Footer Placeholder 4"/>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fld>
            <a:endParaRPr lang="en-US" dirty="0"/>
          </a:p>
        </p:txBody>
      </p:sp>
      <p:sp>
        <p:nvSpPr>
          <p:cNvPr id="6" name="Slide Number Placeholder 5"/>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fld>
            <a:endParaRPr lang="en-US" sz="1000"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69875" indent="-269875"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90" indent="-269875"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135" indent="-269875"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180" indent="-269875"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225" indent="-269875"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p:cNvGrpSpPr>
            <a:grpSpLocks noGrp="1" noRot="1" noChangeAspect="1" noMove="1" noResize="1" noUngrp="1"/>
          </p:cNvGrpSpPr>
          <p:nvPr/>
        </p:nvGrpSpPr>
        <p:grpSpPr>
          <a:xfrm>
            <a:off x="0" y="0"/>
            <a:ext cx="12192000" cy="6858000"/>
            <a:chOff x="0" y="0"/>
            <a:chExt cx="12192000" cy="6858000"/>
          </a:xfrm>
        </p:grpSpPr>
        <p:sp>
          <p:nvSpPr>
            <p:cNvPr id="32" name="Rectangle 31"/>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a:grpSpLocks noChangeAspect="1"/>
            </p:cNvGrpSpPr>
            <p:nvPr/>
          </p:nvGrpSpPr>
          <p:grpSpPr>
            <a:xfrm>
              <a:off x="5603875" y="0"/>
              <a:ext cx="6521820" cy="3260910"/>
              <a:chOff x="0" y="0"/>
              <a:chExt cx="2880000" cy="1440000"/>
            </a:xfrm>
          </p:grpSpPr>
          <p:sp>
            <p:nvSpPr>
              <p:cNvPr id="36" name="Rectangle 35"/>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Rectangle 33"/>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1617159" y="999307"/>
            <a:ext cx="9217026" cy="4416591"/>
          </a:xfrm>
        </p:spPr>
        <p:txBody>
          <a:bodyPr>
            <a:normAutofit/>
          </a:bodyPr>
          <a:lstStyle/>
          <a:p>
            <a:pPr algn="ctr"/>
            <a:r>
              <a:rPr lang="en-US" sz="4800" b="1" i="1" dirty="0">
                <a:cs typeface="+mj-lt"/>
              </a:rPr>
              <a:t>The Philippine Government Development Science and Technology Agenda and Major Projects Program</a:t>
            </a:r>
            <a:br>
              <a:rPr lang="en-US" sz="4800" b="1" i="1" dirty="0">
                <a:cs typeface="+mj-lt"/>
              </a:rPr>
            </a:br>
            <a:br>
              <a:rPr lang="en-US" sz="4800" b="1" i="1" dirty="0">
                <a:cs typeface="+mj-lt"/>
              </a:rPr>
            </a:br>
            <a:r>
              <a:rPr lang="en-US" sz="4800" b="1" i="1" dirty="0">
                <a:cs typeface="+mj-lt"/>
              </a:rPr>
              <a:t>Group 2</a:t>
            </a:r>
            <a:endParaRPr lang="en-US" sz="4800" b="1" i="1" dirty="0">
              <a:cs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pPr algn="ctr"/>
            <a:r>
              <a:rPr lang="en-PH" altLang="en-US"/>
              <a:t>OBJECTIVES</a:t>
            </a:r>
            <a:endParaRPr lang="en-PH" altLang="en-US"/>
          </a:p>
        </p:txBody>
      </p:sp>
      <p:sp>
        <p:nvSpPr>
          <p:cNvPr id="3" name="Content Placeholder 2"/>
          <p:cNvSpPr>
            <a:spLocks noGrp="1"/>
          </p:cNvSpPr>
          <p:nvPr>
            <p:ph idx="1"/>
          </p:nvPr>
        </p:nvSpPr>
        <p:spPr>
          <a:xfrm>
            <a:off x="545465" y="2122170"/>
            <a:ext cx="11101070" cy="3779520"/>
          </a:xfrm>
        </p:spPr>
        <p:txBody>
          <a:bodyPr/>
          <a:p>
            <a:pPr algn="l"/>
            <a:r>
              <a:rPr lang="en-PH" altLang="en-US"/>
              <a:t>Encourage research and development to produce fresh ideas and innovations.</a:t>
            </a:r>
            <a:endParaRPr lang="en-PH" altLang="en-US"/>
          </a:p>
          <a:p>
            <a:pPr algn="l"/>
            <a:r>
              <a:rPr lang="en-PH" altLang="en-US"/>
              <a:t>Encourage the adoption and commercialization of new solutions.</a:t>
            </a:r>
            <a:endParaRPr lang="en-PH" altLang="en-US"/>
          </a:p>
          <a:p>
            <a:pPr algn="l"/>
            <a:r>
              <a:rPr lang="en-PH" altLang="en-US"/>
              <a:t>Boost scientific and technological capabilities across a range of industries.</a:t>
            </a:r>
            <a:endParaRPr lang="en-PH" altLang="en-US"/>
          </a:p>
          <a:p>
            <a:pPr algn="l"/>
            <a:r>
              <a:rPr lang="en-PH" altLang="en-US"/>
              <a:t>Boost communication between the government, universities, businesses, and other interested parties.</a:t>
            </a:r>
            <a:endParaRPr lang="en-PH" altLang="en-US"/>
          </a:p>
          <a:p>
            <a:pPr algn="l"/>
            <a:r>
              <a:rPr lang="en-PH" altLang="en-US"/>
              <a:t>By using scientific and technology-based solutions, you may improve the quality of life for Filipinos while addressing major societal issues.</a:t>
            </a:r>
            <a:endParaRPr lang="en-PH"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a:grpSpLocks noGrp="1" noRot="1" noChangeAspect="1" noMove="1" noResize="1" noUngrp="1"/>
          </p:cNvGrpSpPr>
          <p:nvPr/>
        </p:nvGrpSpPr>
        <p:grpSpPr>
          <a:xfrm>
            <a:off x="0" y="0"/>
            <a:ext cx="7266875" cy="6858000"/>
            <a:chOff x="0" y="0"/>
            <a:chExt cx="7266875" cy="6858000"/>
          </a:xfrm>
        </p:grpSpPr>
        <p:sp>
          <p:nvSpPr>
            <p:cNvPr id="11" name="Freeform: Shape 10"/>
            <p:cNvSpPr>
              <a:spLocks noChangeAspect="1"/>
            </p:cNvSpPr>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p:cNvSpPr>
              <a:spLocks noChangeAspect="1"/>
            </p:cNvSpPr>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a:spLocks noChangeAspect="1"/>
            </p:cNvSpPr>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94303" y="473582"/>
            <a:ext cx="6748753" cy="5618968"/>
          </a:xfrm>
        </p:spPr>
        <p:txBody>
          <a:bodyPr anchor="ctr">
            <a:normAutofit/>
          </a:bodyPr>
          <a:lstStyle/>
          <a:p>
            <a:pPr algn="ctr"/>
            <a:r>
              <a:rPr lang="en-US" sz="2800" dirty="0"/>
              <a:t>The Department of science and technology</a:t>
            </a:r>
            <a:br>
              <a:rPr lang="en-US" sz="2800" dirty="0"/>
            </a:br>
            <a:r>
              <a:rPr lang="en-US" sz="2800" dirty="0"/>
              <a:t>is a government organization in charge of fostering the advancement of science, technology, and innovation in several nations, including India and the Philippines. Utilizing scientific and technological developments for the nation's socioeconomic development is its main goal</a:t>
            </a:r>
            <a:endParaRPr lang="en-US" sz="2800" dirty="0"/>
          </a:p>
        </p:txBody>
      </p:sp>
      <p:pic>
        <p:nvPicPr>
          <p:cNvPr id="4" name="Picture 4" descr="A picture containing shape&#10;&#10;Description automatically generated"/>
          <p:cNvPicPr>
            <a:picLocks noGrp="1" noChangeAspect="1"/>
          </p:cNvPicPr>
          <p:nvPr>
            <p:ph idx="1"/>
          </p:nvPr>
        </p:nvPicPr>
        <p:blipFill>
          <a:blip r:embed="rId1"/>
          <a:stretch>
            <a:fillRect/>
          </a:stretch>
        </p:blipFill>
        <p:spPr>
          <a:xfrm>
            <a:off x="7061889" y="1062640"/>
            <a:ext cx="4463270" cy="4974206"/>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9" name="Group 7"/>
          <p:cNvGrpSpPr>
            <a:grpSpLocks noGrp="1" noRot="1" noChangeAspect="1" noMove="1" noResize="1" noUngrp="1"/>
          </p:cNvGrpSpPr>
          <p:nvPr/>
        </p:nvGrpSpPr>
        <p:grpSpPr>
          <a:xfrm>
            <a:off x="0" y="0"/>
            <a:ext cx="12191999" cy="6861600"/>
            <a:chOff x="1" y="0"/>
            <a:chExt cx="12191999" cy="6861600"/>
          </a:xfrm>
        </p:grpSpPr>
        <p:sp>
          <p:nvSpPr>
            <p:cNvPr id="9" name="Rectangle 8"/>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9"/>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2" name="Group 11"/>
            <p:cNvGrpSpPr>
              <a:grpSpLocks noChangeAspect="1"/>
            </p:cNvGrpSpPr>
            <p:nvPr/>
          </p:nvGrpSpPr>
          <p:grpSpPr>
            <a:xfrm>
              <a:off x="690092" y="0"/>
              <a:ext cx="10800000" cy="6858000"/>
              <a:chOff x="2328000" y="0"/>
              <a:chExt cx="2880000" cy="1440000"/>
            </a:xfrm>
          </p:grpSpPr>
          <p:sp>
            <p:nvSpPr>
              <p:cNvPr id="17" name="Rectangle 16"/>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3" name="Group 12"/>
            <p:cNvGrpSpPr>
              <a:grpSpLocks noChangeAspect="1"/>
            </p:cNvGrpSpPr>
            <p:nvPr/>
          </p:nvGrpSpPr>
          <p:grpSpPr>
            <a:xfrm rot="5400000">
              <a:off x="7048499" y="1714500"/>
              <a:ext cx="6858000" cy="3429000"/>
              <a:chOff x="0" y="0"/>
              <a:chExt cx="2880000" cy="1440000"/>
            </a:xfrm>
          </p:grpSpPr>
          <p:sp>
            <p:nvSpPr>
              <p:cNvPr id="15" name="Rectangle 14"/>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22" name="Rectangle 21"/>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p:cNvGrpSpPr>
            <a:grpSpLocks noGrp="1" noRot="1" noChangeAspect="1" noMove="1" noResize="1" noUngrp="1"/>
          </p:cNvGrpSpPr>
          <p:nvPr/>
        </p:nvGrpSpPr>
        <p:grpSpPr>
          <a:xfrm>
            <a:off x="0" y="0"/>
            <a:ext cx="12192000" cy="6858000"/>
            <a:chOff x="0" y="0"/>
            <a:chExt cx="12192000" cy="6858000"/>
          </a:xfrm>
        </p:grpSpPr>
        <p:sp>
          <p:nvSpPr>
            <p:cNvPr id="25" name="Rectangle 24"/>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p:cNvGrpSpPr>
              <a:grpSpLocks noChangeAspect="1"/>
            </p:cNvGrpSpPr>
            <p:nvPr/>
          </p:nvGrpSpPr>
          <p:grpSpPr>
            <a:xfrm>
              <a:off x="5603875" y="0"/>
              <a:ext cx="6521820" cy="3260910"/>
              <a:chOff x="0" y="0"/>
              <a:chExt cx="2880000" cy="1440000"/>
            </a:xfrm>
          </p:grpSpPr>
          <p:sp>
            <p:nvSpPr>
              <p:cNvPr id="29" name="Rectangle 28"/>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487487" y="875805"/>
            <a:ext cx="9217026" cy="779121"/>
          </a:xfrm>
        </p:spPr>
        <p:txBody>
          <a:bodyPr vert="horz" lIns="91440" tIns="45720" rIns="91440" bIns="45720" rtlCol="0" anchor="b">
            <a:normAutofit fontScale="90000"/>
          </a:bodyPr>
          <a:lstStyle/>
          <a:p>
            <a:pPr algn="ctr"/>
            <a:r>
              <a:rPr lang="en-US" sz="2800" dirty="0"/>
              <a:t>The Department of Science and technology</a:t>
            </a:r>
            <a:br>
              <a:rPr lang="en-US" sz="2800" dirty="0"/>
            </a:br>
            <a:endParaRPr lang="en-US" sz="2800" dirty="0"/>
          </a:p>
        </p:txBody>
      </p:sp>
      <p:sp>
        <p:nvSpPr>
          <p:cNvPr id="4" name="TextBox 3"/>
          <p:cNvSpPr txBox="1"/>
          <p:nvPr/>
        </p:nvSpPr>
        <p:spPr>
          <a:xfrm>
            <a:off x="861391" y="1888434"/>
            <a:ext cx="10348822"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2400" dirty="0">
                <a:latin typeface="Bell MT" panose="02020503060305020303"/>
                <a:ea typeface="+mn-lt"/>
                <a:cs typeface="+mn-lt"/>
              </a:rPr>
              <a:t>Research projects in a variety of disciplines, including agriculture, health, information technology, engineering, and environmental sciences, are supported and funded by the DOST. It strives to promote creativity and scientific advancements that can advance the growth of the country.</a:t>
            </a:r>
            <a:endParaRPr lang="en-US" sz="2400" dirty="0">
              <a:latin typeface="Bell MT" panose="02020503060305020303"/>
              <a:ea typeface="+mn-lt"/>
              <a:cs typeface="+mn-lt"/>
            </a:endParaRPr>
          </a:p>
          <a:p>
            <a:endParaRPr lang="en-US" sz="2400" dirty="0">
              <a:latin typeface="Bell MT" panose="02020503060305020303"/>
            </a:endParaRPr>
          </a:p>
          <a:p>
            <a:endParaRPr lang="en-US" sz="2400" dirty="0">
              <a:latin typeface="Bell MT" panose="02020503060305020303"/>
            </a:endParaRPr>
          </a:p>
          <a:p>
            <a:r>
              <a:rPr lang="en-US" sz="2400" dirty="0">
                <a:latin typeface="Bell MT" panose="02020503060305020303"/>
                <a:ea typeface="+mn-lt"/>
                <a:cs typeface="+mn-lt"/>
              </a:rPr>
              <a:t>Technology Transfer and Commercialization: The DOST supports the dissemination of knowledge and technology from academic and research organizations to businesses for use in the production of goods and services. This facilitates the transition from academic research to commercial applications, promoting economic growth and generating new business prospects.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a:grpSpLocks noGrp="1" noRot="1" noChangeAspect="1" noMove="1" noResize="1" noUngrp="1"/>
          </p:cNvGrpSpPr>
          <p:nvPr/>
        </p:nvGrpSpPr>
        <p:grpSpPr>
          <a:xfrm>
            <a:off x="0" y="0"/>
            <a:ext cx="7266875" cy="6858000"/>
            <a:chOff x="0" y="0"/>
            <a:chExt cx="7266875" cy="6858000"/>
          </a:xfrm>
        </p:grpSpPr>
        <p:sp>
          <p:nvSpPr>
            <p:cNvPr id="11" name="Freeform: Shape 10"/>
            <p:cNvSpPr>
              <a:spLocks noChangeAspect="1"/>
            </p:cNvSpPr>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p:cNvSpPr>
              <a:spLocks noChangeAspect="1"/>
            </p:cNvSpPr>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a:spLocks noChangeAspect="1"/>
            </p:cNvSpPr>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8039" y="660487"/>
            <a:ext cx="12197772" cy="5202026"/>
          </a:xfrm>
        </p:spPr>
        <p:txBody>
          <a:bodyPr anchor="ctr">
            <a:normAutofit/>
          </a:bodyPr>
          <a:lstStyle/>
          <a:p>
            <a:pPr algn="ctr"/>
            <a:r>
              <a:rPr lang="en-US" sz="8800"/>
              <a:t>HISTORY</a:t>
            </a:r>
            <a:endParaRPr lang="en-US" sz="8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p:cNvGrpSpPr>
            <a:grpSpLocks noGrp="1" noRot="1" noChangeAspect="1" noMove="1" noResize="1" noUngrp="1"/>
          </p:cNvGrpSpPr>
          <p:nvPr/>
        </p:nvGrpSpPr>
        <p:grpSpPr>
          <a:xfrm>
            <a:off x="0" y="0"/>
            <a:ext cx="12191999" cy="6861600"/>
            <a:chOff x="1" y="0"/>
            <a:chExt cx="12191999" cy="6861600"/>
          </a:xfrm>
        </p:grpSpPr>
        <p:sp>
          <p:nvSpPr>
            <p:cNvPr id="24" name="Rectangle 23"/>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5" name="Oval 24"/>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6" name="Oval 25"/>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7" name="Group 26"/>
            <p:cNvGrpSpPr>
              <a:grpSpLocks noChangeAspect="1"/>
            </p:cNvGrpSpPr>
            <p:nvPr/>
          </p:nvGrpSpPr>
          <p:grpSpPr>
            <a:xfrm>
              <a:off x="690092" y="0"/>
              <a:ext cx="10800000" cy="6858000"/>
              <a:chOff x="2328000" y="0"/>
              <a:chExt cx="2880000" cy="1440000"/>
            </a:xfrm>
          </p:grpSpPr>
          <p:sp>
            <p:nvSpPr>
              <p:cNvPr id="32" name="Rectangle 31"/>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3" name="Rectangle 32"/>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28" name="Group 27"/>
            <p:cNvGrpSpPr>
              <a:grpSpLocks noChangeAspect="1"/>
            </p:cNvGrpSpPr>
            <p:nvPr/>
          </p:nvGrpSpPr>
          <p:grpSpPr>
            <a:xfrm rot="5400000">
              <a:off x="7048499" y="1714500"/>
              <a:ext cx="6858000" cy="3429000"/>
              <a:chOff x="0" y="0"/>
              <a:chExt cx="2880000" cy="1440000"/>
            </a:xfrm>
          </p:grpSpPr>
          <p:sp>
            <p:nvSpPr>
              <p:cNvPr id="30" name="Rectangle 29"/>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1" name="Rectangle 30"/>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9" name="Rectangle 28"/>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5" name="Rectangle 34"/>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37" name="Rectangle 36"/>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p:cNvGrpSpPr>
            <a:grpSpLocks noGrp="1" noRot="1" noChangeAspect="1" noMove="1" noResize="1" noUngrp="1"/>
          </p:cNvGrpSpPr>
          <p:nvPr/>
        </p:nvGrpSpPr>
        <p:grpSpPr>
          <a:xfrm>
            <a:off x="0" y="0"/>
            <a:ext cx="12191999" cy="6861600"/>
            <a:chOff x="1" y="0"/>
            <a:chExt cx="12191999" cy="6861600"/>
          </a:xfrm>
        </p:grpSpPr>
        <p:sp>
          <p:nvSpPr>
            <p:cNvPr id="40" name="Rectangle 39"/>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3" name="Group 42"/>
            <p:cNvGrpSpPr>
              <a:grpSpLocks noChangeAspect="1"/>
            </p:cNvGrpSpPr>
            <p:nvPr/>
          </p:nvGrpSpPr>
          <p:grpSpPr>
            <a:xfrm>
              <a:off x="690092" y="0"/>
              <a:ext cx="10800000" cy="6858000"/>
              <a:chOff x="2328000" y="0"/>
              <a:chExt cx="2880000" cy="1440000"/>
            </a:xfrm>
          </p:grpSpPr>
          <p:sp>
            <p:nvSpPr>
              <p:cNvPr id="48" name="Rectangle 47"/>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4" name="Group 43"/>
            <p:cNvGrpSpPr>
              <a:grpSpLocks noChangeAspect="1"/>
            </p:cNvGrpSpPr>
            <p:nvPr/>
          </p:nvGrpSpPr>
          <p:grpSpPr>
            <a:xfrm rot="5400000">
              <a:off x="7048499" y="1714500"/>
              <a:ext cx="6858000" cy="3429000"/>
              <a:chOff x="0" y="0"/>
              <a:chExt cx="2880000" cy="1440000"/>
            </a:xfrm>
          </p:grpSpPr>
          <p:sp>
            <p:nvSpPr>
              <p:cNvPr id="46" name="Rectangle 45"/>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Rectangle 44"/>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 name="Rectangle 50"/>
          <p:cNvSpPr>
            <a:spLocks noGrp="1" noRot="1" noChangeAspect="1" noMove="1" noResize="1" noEditPoints="1" noAdjustHandles="1" noChangeArrowheads="1" noChangeShapeType="1" noTextEdit="1"/>
          </p:cNvSpPr>
          <p:nvPr/>
        </p:nvSpPr>
        <p:spPr>
          <a:xfrm>
            <a:off x="0" y="0"/>
            <a:ext cx="12192000" cy="6858000"/>
          </a:xfrm>
          <a:prstGeom prst="rect">
            <a:avLst/>
          </a:prstGeom>
          <a:gradFill flip="none" rotWithShape="1">
            <a:gsLst>
              <a:gs pos="0">
                <a:schemeClr val="bg2">
                  <a:alpha val="40000"/>
                </a:schemeClr>
              </a:gs>
              <a:gs pos="37000">
                <a:schemeClr val="bg2">
                  <a:alpha val="4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p:cNvSpPr>
            <a:spLocks noGrp="1"/>
          </p:cNvSpPr>
          <p:nvPr>
            <p:ph type="title"/>
          </p:nvPr>
        </p:nvSpPr>
        <p:spPr>
          <a:xfrm>
            <a:off x="180567" y="424980"/>
            <a:ext cx="4917505" cy="5266229"/>
          </a:xfrm>
        </p:spPr>
        <p:txBody>
          <a:bodyPr vert="horz" lIns="91440" tIns="45720" rIns="91440" bIns="45720" rtlCol="0" anchor="b">
            <a:noAutofit/>
          </a:bodyPr>
          <a:lstStyle/>
          <a:p>
            <a:r>
              <a:rPr lang="en-US" sz="2400" dirty="0"/>
              <a:t>Pre Spanish Period</a:t>
            </a:r>
            <a:br>
              <a:rPr lang="en-US" sz="2400" dirty="0"/>
            </a:br>
            <a:r>
              <a:rPr lang="en-US" sz="2400" dirty="0"/>
              <a:t>- </a:t>
            </a:r>
            <a:r>
              <a:rPr lang="en-US" sz="2400" dirty="0">
                <a:solidFill>
                  <a:srgbClr val="FFFFFF"/>
                </a:solidFill>
                <a:ea typeface="+mj-lt"/>
                <a:cs typeface="+mj-lt"/>
              </a:rPr>
              <a:t>The pre-Spanish period in the Philippines refers to the time before the arrival of the Spanish colonizers in the 16th century. During this era, the indigenous people of the Philippines had their own rich traditions, knowledge systems, and advancements in science and technology. Here is an introduction to the pre-Spanish period of science and technology in the Philippines</a:t>
            </a:r>
            <a:endParaRPr lang="en-US" sz="2400" dirty="0">
              <a:solidFill>
                <a:srgbClr val="FFFFFF"/>
              </a:solidFill>
            </a:endParaRPr>
          </a:p>
        </p:txBody>
      </p:sp>
      <p:pic>
        <p:nvPicPr>
          <p:cNvPr id="18" name="Picture 18" descr="A picture containing text, book, group, dressed&#10;&#10;Description automatically generated"/>
          <p:cNvPicPr>
            <a:picLocks noGrp="1" noChangeAspect="1"/>
          </p:cNvPicPr>
          <p:nvPr>
            <p:ph idx="1"/>
          </p:nvPr>
        </p:nvPicPr>
        <p:blipFill rotWithShape="1">
          <a:blip r:embed="rId1"/>
          <a:srcRect l="5318"/>
          <a:stretch>
            <a:fillRect/>
          </a:stretch>
        </p:blipFill>
        <p:spPr>
          <a:xfrm>
            <a:off x="5100442" y="690122"/>
            <a:ext cx="6530840" cy="546338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p:cNvGrpSpPr>
            <a:grpSpLocks noGrp="1" noRot="1" noChangeAspect="1" noMove="1" noResize="1" noUngrp="1"/>
          </p:cNvGrpSpPr>
          <p:nvPr/>
        </p:nvGrpSpPr>
        <p:grpSpPr>
          <a:xfrm>
            <a:off x="4925125" y="3600"/>
            <a:ext cx="7266875" cy="6854400"/>
            <a:chOff x="4925125" y="3600"/>
            <a:chExt cx="7266875" cy="6854400"/>
          </a:xfrm>
        </p:grpSpPr>
        <p:sp>
          <p:nvSpPr>
            <p:cNvPr id="14" name="Oval 13"/>
            <p:cNvSpPr>
              <a:spLocks noChangeAspect="1"/>
            </p:cNvSpPr>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18" name="Freeform: Shape 17"/>
          <p:cNvSpPr>
            <a:spLocks noGrp="1" noRot="1" noChangeAspect="1" noMove="1" noResize="1" noEditPoints="1" noAdjustHandles="1" noChangeArrowheads="1" noChangeShapeType="1" noTextEdit="1"/>
          </p:cNvSpPr>
          <p:nvPr/>
        </p:nvSpPr>
        <p:spPr>
          <a:xfrm>
            <a:off x="4896000" y="1"/>
            <a:ext cx="6858000" cy="6857999"/>
          </a:xfrm>
          <a:custGeom>
            <a:avLst/>
            <a:gdLst>
              <a:gd name="connsiteX0" fmla="*/ 3428961 w 6858000"/>
              <a:gd name="connsiteY0" fmla="*/ 0 h 6857999"/>
              <a:gd name="connsiteX1" fmla="*/ 3429042 w 6858000"/>
              <a:gd name="connsiteY1" fmla="*/ 0 h 6857999"/>
              <a:gd name="connsiteX2" fmla="*/ 3605457 w 6858000"/>
              <a:gd name="connsiteY2" fmla="*/ 4461 h 6857999"/>
              <a:gd name="connsiteX3" fmla="*/ 6858000 w 6858000"/>
              <a:gd name="connsiteY3" fmla="*/ 3429000 h 6857999"/>
              <a:gd name="connsiteX4" fmla="*/ 3429001 w 6858000"/>
              <a:gd name="connsiteY4" fmla="*/ 6857999 h 6857999"/>
              <a:gd name="connsiteX5" fmla="*/ 0 w 6858000"/>
              <a:gd name="connsiteY5" fmla="*/ 3429000 h 6857999"/>
              <a:gd name="connsiteX6" fmla="*/ 3252545 w 6858000"/>
              <a:gd name="connsiteY6" fmla="*/ 4461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857999">
                <a:moveTo>
                  <a:pt x="3428961" y="0"/>
                </a:moveTo>
                <a:lnTo>
                  <a:pt x="3429042" y="0"/>
                </a:lnTo>
                <a:lnTo>
                  <a:pt x="3605457" y="4461"/>
                </a:lnTo>
                <a:cubicBezTo>
                  <a:pt x="5417236" y="96300"/>
                  <a:pt x="6858000" y="1594396"/>
                  <a:pt x="6858000" y="3429000"/>
                </a:cubicBezTo>
                <a:cubicBezTo>
                  <a:pt x="6858000" y="5322784"/>
                  <a:pt x="5322784" y="6857999"/>
                  <a:pt x="3429001" y="6857999"/>
                </a:cubicBezTo>
                <a:cubicBezTo>
                  <a:pt x="1535216" y="6857999"/>
                  <a:pt x="0" y="5322784"/>
                  <a:pt x="0" y="3429000"/>
                </a:cubicBezTo>
                <a:cubicBezTo>
                  <a:pt x="0" y="1594396"/>
                  <a:pt x="1440765" y="96300"/>
                  <a:pt x="3252545" y="4461"/>
                </a:cubicBezTo>
                <a:close/>
              </a:path>
            </a:pathLst>
          </a:custGeom>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p:cNvSpPr txBox="1"/>
          <p:nvPr/>
        </p:nvSpPr>
        <p:spPr>
          <a:xfrm>
            <a:off x="421467" y="963046"/>
            <a:ext cx="4500562" cy="3361604"/>
          </a:xfrm>
          <a:prstGeom prst="rect">
            <a:avLst/>
          </a:prstGeom>
        </p:spPr>
        <p:txBody>
          <a:bodyPr rot="0" spcFirstLastPara="0" vertOverflow="overflow" horzOverflow="overflow" vert="horz" lIns="91440" tIns="45720" rIns="91440" bIns="45720" numCol="1" spcCol="0" rtlCol="0" fromWordArt="0" anchor="t" anchorCtr="0" forceAA="0" compatLnSpc="1">
            <a:noAutofit/>
          </a:bodyPr>
          <a:lstStyle/>
          <a:p>
            <a:pPr indent="-269875">
              <a:lnSpc>
                <a:spcPct val="115000"/>
              </a:lnSpc>
              <a:spcAft>
                <a:spcPts val="600"/>
              </a:spcAft>
              <a:buFont typeface="Arial" panose="020B0604020202020204" pitchFamily="34" charset="0"/>
              <a:buChar char="•"/>
            </a:pPr>
            <a:r>
              <a:rPr lang="en-US" sz="2400" spc="50" dirty="0">
                <a:latin typeface="Bell MT" panose="02020503060305020303"/>
              </a:rPr>
              <a:t>The forefathers of the Igorot people carved terraces into the mountains of Banaue, Ifugao, in the Philippines. These terraces are known as the Banaue Rice Terraces. The terraces have been referred to be the "Eighth Wonder of the World" on occasion. Most people believe that the terraces were mostly constructed by hand and with very little equipment.</a:t>
            </a:r>
            <a:endParaRPr lang="en-US" sz="2400" dirty="0">
              <a:latin typeface="Bell MT" panose="02020503060305020303"/>
            </a:endParaRPr>
          </a:p>
        </p:txBody>
      </p:sp>
      <p:pic>
        <p:nvPicPr>
          <p:cNvPr id="5" name="Picture 5" descr="A picture containing tree, outdoor, plant, green&#10;&#10;Description automatically generated"/>
          <p:cNvPicPr>
            <a:picLocks noChangeAspect="1"/>
          </p:cNvPicPr>
          <p:nvPr/>
        </p:nvPicPr>
        <p:blipFill>
          <a:blip r:embed="rId1"/>
          <a:stretch>
            <a:fillRect/>
          </a:stretch>
        </p:blipFill>
        <p:spPr>
          <a:xfrm>
            <a:off x="5964284" y="1517095"/>
            <a:ext cx="5181508" cy="3780678"/>
          </a:xfrm>
          <a:prstGeom prst="rect">
            <a:avLst/>
          </a:prstGeom>
        </p:spPr>
      </p:pic>
      <p:sp>
        <p:nvSpPr>
          <p:cNvPr id="4" name="TextBox 3"/>
          <p:cNvSpPr txBox="1"/>
          <p:nvPr/>
        </p:nvSpPr>
        <p:spPr>
          <a:xfrm>
            <a:off x="298173" y="542588"/>
            <a:ext cx="11612217"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pPr>
              <a:spcAft>
                <a:spcPts val="600"/>
              </a:spcAft>
            </a:pPr>
            <a:endParaRPr lang="en-US" sz="2400">
              <a:latin typeface="Bell MT" panose="02020503060305020303"/>
              <a:ea typeface="+mn-lt"/>
              <a:cs typeface="+mn-lt"/>
            </a:endParaRPr>
          </a:p>
          <a:p>
            <a:pPr marL="285750" indent="-285750">
              <a:spcAft>
                <a:spcPts val="600"/>
              </a:spcAft>
              <a:buFont typeface="Calibri" panose="020F0502020204030204"/>
              <a:buChar char="-"/>
            </a:pPr>
            <a:endParaRPr lang="en-US" sz="2400">
              <a:latin typeface="Bell MT" panose="02020503060305020303"/>
            </a:endParaRPr>
          </a:p>
          <a:p>
            <a:pPr marL="285750" indent="-285750">
              <a:spcAft>
                <a:spcPts val="600"/>
              </a:spcAft>
              <a:buFont typeface="Calibri" panose="020F0502020204030204"/>
              <a:buChar char="-"/>
            </a:pPr>
            <a:endParaRPr lang="en-US" sz="2400">
              <a:latin typeface="Bell MT" panose="02020503060305020303"/>
            </a:endParaRPr>
          </a:p>
          <a:p>
            <a:pPr marL="285750" indent="-285750">
              <a:spcAft>
                <a:spcPts val="600"/>
              </a:spcAft>
              <a:buFont typeface="Calibri" panose="020F0502020204030204"/>
              <a:buChar char="-"/>
            </a:pPr>
            <a:endParaRPr lang="en-US"/>
          </a:p>
          <a:p>
            <a:pPr marL="285750" indent="-285750">
              <a:spcAft>
                <a:spcPts val="600"/>
              </a:spcAft>
              <a:buFont typeface="Calibri" panose="020F0502020204030204"/>
              <a:buChar char="-"/>
            </a:pP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38075" y="166188"/>
            <a:ext cx="4500561" cy="1556160"/>
          </a:xfrm>
        </p:spPr>
        <p:txBody>
          <a:bodyPr anchor="t">
            <a:normAutofit fontScale="90000"/>
          </a:bodyPr>
          <a:lstStyle/>
          <a:p>
            <a:r>
              <a:rPr lang="en-US" sz="5400" dirty="0"/>
              <a:t>Spanish Colonial Period</a:t>
            </a:r>
            <a:br>
              <a:rPr lang="en-US" sz="5400" dirty="0"/>
            </a:br>
            <a:br>
              <a:rPr lang="en-US" sz="8800" dirty="0"/>
            </a:br>
            <a:endParaRPr lang="en-US" sz="8800"/>
          </a:p>
        </p:txBody>
      </p:sp>
      <p:pic>
        <p:nvPicPr>
          <p:cNvPr id="4" name="Picture 4" descr="A picture containing text, person&#10;&#10;Description automatically generated"/>
          <p:cNvPicPr>
            <a:picLocks noChangeAspect="1"/>
          </p:cNvPicPr>
          <p:nvPr/>
        </p:nvPicPr>
        <p:blipFill>
          <a:blip r:embed="rId1"/>
          <a:stretch>
            <a:fillRect/>
          </a:stretch>
        </p:blipFill>
        <p:spPr>
          <a:xfrm>
            <a:off x="6553295" y="347992"/>
            <a:ext cx="4917131" cy="2927464"/>
          </a:xfrm>
          <a:prstGeom prst="rect">
            <a:avLst/>
          </a:prstGeom>
        </p:spPr>
      </p:pic>
      <p:pic>
        <p:nvPicPr>
          <p:cNvPr id="6" name="Picture 6"/>
          <p:cNvPicPr>
            <a:picLocks noGrp="1" noChangeAspect="1"/>
          </p:cNvPicPr>
          <p:nvPr>
            <p:ph idx="1"/>
          </p:nvPr>
        </p:nvPicPr>
        <p:blipFill>
          <a:blip r:embed="rId2"/>
          <a:stretch>
            <a:fillRect/>
          </a:stretch>
        </p:blipFill>
        <p:spPr>
          <a:xfrm>
            <a:off x="6551464" y="3614409"/>
            <a:ext cx="4920800" cy="2989838"/>
          </a:xfrm>
        </p:spPr>
      </p:pic>
      <p:sp>
        <p:nvSpPr>
          <p:cNvPr id="5" name="TextBox 4"/>
          <p:cNvSpPr txBox="1"/>
          <p:nvPr/>
        </p:nvSpPr>
        <p:spPr>
          <a:xfrm>
            <a:off x="-67198" y="1714655"/>
            <a:ext cx="5933470"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pPr marL="285750" indent="-285750">
              <a:buFont typeface="Calibri" panose="020F0502020204030204"/>
              <a:buChar char="-"/>
            </a:pPr>
            <a:r>
              <a:rPr lang="en-US" sz="2000" dirty="0">
                <a:latin typeface="Bell MT" panose="02020503060305020303"/>
                <a:ea typeface="+mn-lt"/>
                <a:cs typeface="+mn-lt"/>
              </a:rPr>
              <a:t>Significant advancements in science and technology occurred throughout the more than 300-year span of Spanish colonial rule in the Philippines, from the 16th to the late 19th century. The scientific and technological innovations brought by the Spanish invaders had an impact on the archipelago in both beneficial and harmful ways.</a:t>
            </a:r>
            <a:endParaRPr lang="en-US" sz="2000" dirty="0">
              <a:latin typeface="Bell MT" panose="02020503060305020303"/>
              <a:ea typeface="+mn-lt"/>
              <a:cs typeface="+mn-lt"/>
            </a:endParaRPr>
          </a:p>
          <a:p>
            <a:pPr marL="285750" indent="-285750">
              <a:buFont typeface="Calibri" panose="020F0502020204030204"/>
              <a:buChar char="-"/>
            </a:pPr>
            <a:endParaRPr lang="en-US" sz="2000" dirty="0">
              <a:latin typeface="Bell MT" panose="02020503060305020303"/>
            </a:endParaRPr>
          </a:p>
          <a:p>
            <a:pPr marL="285750" indent="-285750">
              <a:buFont typeface="Calibri" panose="020F0502020204030204"/>
              <a:buChar char="-"/>
            </a:pPr>
            <a:r>
              <a:rPr lang="en-US" sz="2000" dirty="0">
                <a:latin typeface="Bell MT" panose="02020503060305020303"/>
                <a:ea typeface="+mn-lt"/>
                <a:cs typeface="+mn-lt"/>
              </a:rPr>
              <a:t>Christian beliefs, humanities, and languages, with an emphasis on Latin and Spanish, were taught in institutions called "colegios" and "universities" that were established by religious orders like the Dominicans, Jesuits, and Augustinians. These institutions were only open to the elite, primarily the privileged natives or the offspring of the ruling class who could afford an education.</a:t>
            </a:r>
            <a:endParaRPr lang="en-US" sz="2000" dirty="0">
              <a:latin typeface="Bell MT" panose="02020503060305020303"/>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p:cNvGrpSpPr>
            <a:grpSpLocks noGrp="1" noRot="1" noChangeAspect="1" noMove="1" noResize="1" noUngrp="1"/>
          </p:cNvGrpSpPr>
          <p:nvPr/>
        </p:nvGrpSpPr>
        <p:grpSpPr>
          <a:xfrm>
            <a:off x="0" y="0"/>
            <a:ext cx="12191999" cy="6861600"/>
            <a:chOff x="1" y="0"/>
            <a:chExt cx="12191999" cy="6861600"/>
          </a:xfrm>
        </p:grpSpPr>
        <p:sp>
          <p:nvSpPr>
            <p:cNvPr id="10" name="Rectangle 9"/>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p:cNvGrpSpPr>
              <a:grpSpLocks noChangeAspect="1"/>
            </p:cNvGrpSpPr>
            <p:nvPr/>
          </p:nvGrpSpPr>
          <p:grpSpPr>
            <a:xfrm>
              <a:off x="690092" y="0"/>
              <a:ext cx="10800000" cy="6858000"/>
              <a:chOff x="2328000" y="0"/>
              <a:chExt cx="2880000" cy="1440000"/>
            </a:xfrm>
          </p:grpSpPr>
          <p:sp>
            <p:nvSpPr>
              <p:cNvPr id="18" name="Rectangle 17"/>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p:cNvGrpSpPr>
              <a:grpSpLocks noChangeAspect="1"/>
            </p:cNvGrpSpPr>
            <p:nvPr/>
          </p:nvGrpSpPr>
          <p:grpSpPr>
            <a:xfrm rot="5400000">
              <a:off x="7048499" y="1714500"/>
              <a:ext cx="6858000" cy="3429000"/>
              <a:chOff x="0" y="0"/>
              <a:chExt cx="2880000" cy="1440000"/>
            </a:xfrm>
          </p:grpSpPr>
          <p:sp>
            <p:nvSpPr>
              <p:cNvPr id="16" name="Rectangle 15"/>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1" name="Rectangle 20"/>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pic>
        <p:nvPicPr>
          <p:cNvPr id="4" name="Picture 4"/>
          <p:cNvPicPr>
            <a:picLocks noChangeAspect="1"/>
          </p:cNvPicPr>
          <p:nvPr/>
        </p:nvPicPr>
        <p:blipFill rotWithShape="1">
          <a:blip r:embed="rId1"/>
          <a:srcRect t="22194" r="1" b="8366"/>
          <a:stretch>
            <a:fillRect/>
          </a:stretch>
        </p:blipFill>
        <p:spPr>
          <a:xfrm>
            <a:off x="-688" y="-4"/>
            <a:ext cx="12192687" cy="6858000"/>
          </a:xfrm>
          <a:prstGeom prst="rect">
            <a:avLst/>
          </a:prstGeom>
        </p:spPr>
      </p:pic>
      <p:grpSp>
        <p:nvGrpSpPr>
          <p:cNvPr id="23" name="Group 22"/>
          <p:cNvGrpSpPr>
            <a:grpSpLocks noGrp="1" noRot="1" noChangeAspect="1" noMove="1" noResize="1" noUngrp="1"/>
          </p:cNvGrpSpPr>
          <p:nvPr/>
        </p:nvGrpSpPr>
        <p:grpSpPr>
          <a:xfrm flipH="1">
            <a:off x="0" y="-5"/>
            <a:ext cx="9785926" cy="6858005"/>
            <a:chOff x="2406074" y="-5"/>
            <a:chExt cx="9785926" cy="6858005"/>
          </a:xfrm>
        </p:grpSpPr>
        <p:grpSp>
          <p:nvGrpSpPr>
            <p:cNvPr id="24" name="Group 23"/>
            <p:cNvGrpSpPr/>
            <p:nvPr/>
          </p:nvGrpSpPr>
          <p:grpSpPr>
            <a:xfrm rot="10800000">
              <a:off x="2424112" y="-4"/>
              <a:ext cx="9767888" cy="6858003"/>
              <a:chOff x="0" y="-3"/>
              <a:chExt cx="9767888" cy="6858003"/>
            </a:xfrm>
          </p:grpSpPr>
          <p:sp>
            <p:nvSpPr>
              <p:cNvPr id="32" name="Rectangle 31"/>
              <p:cNvSpPr/>
              <p:nvPr/>
            </p:nvSpPr>
            <p:spPr>
              <a:xfrm>
                <a:off x="0" y="3428999"/>
                <a:ext cx="9767888" cy="3429001"/>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p:cNvSpPr/>
              <p:nvPr/>
            </p:nvSpPr>
            <p:spPr>
              <a:xfrm flipV="1">
                <a:off x="0" y="-3"/>
                <a:ext cx="9767888" cy="3428999"/>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5" name="Group 24"/>
            <p:cNvGrpSpPr/>
            <p:nvPr/>
          </p:nvGrpSpPr>
          <p:grpSpPr>
            <a:xfrm rot="10800000">
              <a:off x="2406074" y="-5"/>
              <a:ext cx="9785926" cy="6858002"/>
              <a:chOff x="0" y="-1"/>
              <a:chExt cx="9785926" cy="6858002"/>
            </a:xfrm>
          </p:grpSpPr>
          <p:sp>
            <p:nvSpPr>
              <p:cNvPr id="30" name="Rectangle 29"/>
              <p:cNvSpPr/>
              <p:nvPr/>
            </p:nvSpPr>
            <p:spPr>
              <a:xfrm>
                <a:off x="0" y="3429000"/>
                <a:ext cx="9785926" cy="3429001"/>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p:cNvSpPr/>
              <p:nvPr/>
            </p:nvSpPr>
            <p:spPr>
              <a:xfrm flipV="1">
                <a:off x="0" y="-1"/>
                <a:ext cx="9785926" cy="3428999"/>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6" name="Group 25"/>
            <p:cNvGrpSpPr/>
            <p:nvPr/>
          </p:nvGrpSpPr>
          <p:grpSpPr>
            <a:xfrm>
              <a:off x="2423330" y="-5"/>
              <a:ext cx="9768670" cy="6858002"/>
              <a:chOff x="2423330" y="-5"/>
              <a:chExt cx="9768670" cy="6858002"/>
            </a:xfrm>
          </p:grpSpPr>
          <p:sp>
            <p:nvSpPr>
              <p:cNvPr id="28" name="Rectangle 27"/>
              <p:cNvSpPr/>
              <p:nvPr/>
            </p:nvSpPr>
            <p:spPr>
              <a:xfrm rot="10800000">
                <a:off x="2423330" y="-5"/>
                <a:ext cx="9767888" cy="3429001"/>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rot="10800000" flipV="1">
                <a:off x="2424112" y="3428998"/>
                <a:ext cx="9767888" cy="3428999"/>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Rectangle 26"/>
            <p:cNvSpPr/>
            <p:nvPr/>
          </p:nvSpPr>
          <p:spPr>
            <a:xfrm rot="16200000" flipV="1">
              <a:off x="4637393" y="-696606"/>
              <a:ext cx="6312874" cy="8796338"/>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209320" y="2610340"/>
            <a:ext cx="5679504" cy="4029776"/>
          </a:xfrm>
        </p:spPr>
        <p:txBody>
          <a:bodyPr vert="horz" lIns="91440" tIns="45720" rIns="91440" bIns="45720" rtlCol="0" anchor="b">
            <a:noAutofit/>
          </a:bodyPr>
          <a:lstStyle/>
          <a:p>
            <a:r>
              <a:rPr lang="en-US" sz="3600" dirty="0">
                <a:solidFill>
                  <a:srgbClr val="FFFFFF"/>
                </a:solidFill>
              </a:rPr>
              <a:t>American period and Post Commonwealth Era</a:t>
            </a:r>
            <a:br>
              <a:rPr lang="en-US" sz="2800" dirty="0"/>
            </a:br>
            <a:br>
              <a:rPr lang="en-US" sz="2800" dirty="0"/>
            </a:br>
            <a:r>
              <a:rPr lang="en-US" sz="2800" dirty="0">
                <a:solidFill>
                  <a:srgbClr val="FFFFFF"/>
                </a:solidFill>
              </a:rPr>
              <a:t>- Following the United States' victory in the Spanish-American War, Spanish colonial sovereignty over the Philippines ended in 1898, marking the start of the American era. With the signing of the Treaty of Paris, the United States took over administration of the Philippines from Spain. The Philippines changed from being a colony of Spain to a territory of the United States while being governed by Americans.</a:t>
            </a:r>
            <a:br>
              <a:rPr lang="en-US" sz="1800" dirty="0">
                <a:solidFill>
                  <a:srgbClr val="FFFFFF"/>
                </a:solidFill>
              </a:rPr>
            </a:br>
            <a:br>
              <a:rPr lang="en-US" sz="1800" dirty="0">
                <a:solidFill>
                  <a:srgbClr val="FFFFFF"/>
                </a:solidFill>
              </a:rPr>
            </a:br>
            <a:r>
              <a:rPr lang="en-US" sz="1800" dirty="0">
                <a:solidFill>
                  <a:srgbClr val="FFFFFF"/>
                </a:solidFill>
              </a:rPr>
              <a:t>- </a:t>
            </a:r>
            <a:endParaRPr lang="en-US" sz="1800" dirty="0">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p:cNvGrpSpPr>
            <a:grpSpLocks noGrp="1" noRot="1" noChangeAspect="1" noMove="1" noResize="1" noUngrp="1"/>
          </p:cNvGrpSpPr>
          <p:nvPr/>
        </p:nvGrpSpPr>
        <p:grpSpPr>
          <a:xfrm>
            <a:off x="0" y="0"/>
            <a:ext cx="12191999" cy="6861600"/>
            <a:chOff x="1" y="0"/>
            <a:chExt cx="12191999" cy="6861600"/>
          </a:xfrm>
        </p:grpSpPr>
        <p:sp>
          <p:nvSpPr>
            <p:cNvPr id="10" name="Rectangle 9"/>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p:cNvGrpSpPr>
              <a:grpSpLocks noChangeAspect="1"/>
            </p:cNvGrpSpPr>
            <p:nvPr/>
          </p:nvGrpSpPr>
          <p:grpSpPr>
            <a:xfrm>
              <a:off x="690092" y="0"/>
              <a:ext cx="10800000" cy="6858000"/>
              <a:chOff x="2328000" y="0"/>
              <a:chExt cx="2880000" cy="1440000"/>
            </a:xfrm>
          </p:grpSpPr>
          <p:sp>
            <p:nvSpPr>
              <p:cNvPr id="18" name="Rectangle 17"/>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p:cNvGrpSpPr>
              <a:grpSpLocks noChangeAspect="1"/>
            </p:cNvGrpSpPr>
            <p:nvPr/>
          </p:nvGrpSpPr>
          <p:grpSpPr>
            <a:xfrm rot="5400000">
              <a:off x="7048499" y="1714500"/>
              <a:ext cx="6858000" cy="3429000"/>
              <a:chOff x="0" y="0"/>
              <a:chExt cx="2880000" cy="1440000"/>
            </a:xfrm>
          </p:grpSpPr>
          <p:sp>
            <p:nvSpPr>
              <p:cNvPr id="16" name="Rectangle 15"/>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1" name="Rectangle 20"/>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pic>
        <p:nvPicPr>
          <p:cNvPr id="4" name="Picture 4"/>
          <p:cNvPicPr>
            <a:picLocks noGrp="1" noChangeAspect="1"/>
          </p:cNvPicPr>
          <p:nvPr>
            <p:ph idx="1"/>
          </p:nvPr>
        </p:nvPicPr>
        <p:blipFill rotWithShape="1">
          <a:blip r:embed="rId1"/>
          <a:srcRect t="22194" r="1" b="8366"/>
          <a:stretch>
            <a:fillRect/>
          </a:stretch>
        </p:blipFill>
        <p:spPr>
          <a:xfrm>
            <a:off x="-688" y="-4"/>
            <a:ext cx="12192687" cy="6858000"/>
          </a:xfrm>
          <a:prstGeom prst="rect">
            <a:avLst/>
          </a:prstGeom>
        </p:spPr>
      </p:pic>
      <p:grpSp>
        <p:nvGrpSpPr>
          <p:cNvPr id="23" name="Group 22"/>
          <p:cNvGrpSpPr>
            <a:grpSpLocks noGrp="1" noRot="1" noChangeAspect="1" noMove="1" noResize="1" noUngrp="1"/>
          </p:cNvGrpSpPr>
          <p:nvPr/>
        </p:nvGrpSpPr>
        <p:grpSpPr>
          <a:xfrm flipH="1">
            <a:off x="0" y="-5"/>
            <a:ext cx="9785926" cy="6858005"/>
            <a:chOff x="2406074" y="-5"/>
            <a:chExt cx="9785926" cy="6858005"/>
          </a:xfrm>
        </p:grpSpPr>
        <p:grpSp>
          <p:nvGrpSpPr>
            <p:cNvPr id="24" name="Group 23"/>
            <p:cNvGrpSpPr/>
            <p:nvPr/>
          </p:nvGrpSpPr>
          <p:grpSpPr>
            <a:xfrm rot="10800000">
              <a:off x="2424112" y="-4"/>
              <a:ext cx="9767888" cy="6858003"/>
              <a:chOff x="0" y="-3"/>
              <a:chExt cx="9767888" cy="6858003"/>
            </a:xfrm>
          </p:grpSpPr>
          <p:sp>
            <p:nvSpPr>
              <p:cNvPr id="32" name="Rectangle 31"/>
              <p:cNvSpPr/>
              <p:nvPr/>
            </p:nvSpPr>
            <p:spPr>
              <a:xfrm>
                <a:off x="0" y="3428999"/>
                <a:ext cx="9767888" cy="3429001"/>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p:cNvSpPr/>
              <p:nvPr/>
            </p:nvSpPr>
            <p:spPr>
              <a:xfrm flipV="1">
                <a:off x="0" y="-3"/>
                <a:ext cx="9767888" cy="3428999"/>
              </a:xfrm>
              <a:prstGeom prst="rect">
                <a:avLst/>
              </a:prstGeom>
              <a:gradFill flip="none" rotWithShape="1">
                <a:gsLst>
                  <a:gs pos="32000">
                    <a:schemeClr val="bg1">
                      <a:alpha val="60000"/>
                    </a:schemeClr>
                  </a:gs>
                  <a:gs pos="0">
                    <a:schemeClr val="bg1">
                      <a:alpha val="80000"/>
                    </a:schemeClr>
                  </a:gs>
                  <a:gs pos="63000">
                    <a:schemeClr val="bg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5" name="Group 24"/>
            <p:cNvGrpSpPr/>
            <p:nvPr/>
          </p:nvGrpSpPr>
          <p:grpSpPr>
            <a:xfrm rot="10800000">
              <a:off x="2406074" y="-5"/>
              <a:ext cx="9785926" cy="6858002"/>
              <a:chOff x="0" y="-1"/>
              <a:chExt cx="9785926" cy="6858002"/>
            </a:xfrm>
          </p:grpSpPr>
          <p:sp>
            <p:nvSpPr>
              <p:cNvPr id="30" name="Rectangle 29"/>
              <p:cNvSpPr/>
              <p:nvPr/>
            </p:nvSpPr>
            <p:spPr>
              <a:xfrm>
                <a:off x="0" y="3429000"/>
                <a:ext cx="9785926" cy="3429001"/>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p:cNvSpPr/>
              <p:nvPr/>
            </p:nvSpPr>
            <p:spPr>
              <a:xfrm flipV="1">
                <a:off x="0" y="-1"/>
                <a:ext cx="9785926" cy="3428999"/>
              </a:xfrm>
              <a:prstGeom prst="rect">
                <a:avLst/>
              </a:prstGeom>
              <a:gradFill flip="none" rotWithShape="1">
                <a:gsLst>
                  <a:gs pos="0">
                    <a:schemeClr val="accent3"/>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6" name="Group 25"/>
            <p:cNvGrpSpPr/>
            <p:nvPr/>
          </p:nvGrpSpPr>
          <p:grpSpPr>
            <a:xfrm>
              <a:off x="2423330" y="-5"/>
              <a:ext cx="9768670" cy="6858002"/>
              <a:chOff x="2423330" y="-5"/>
              <a:chExt cx="9768670" cy="6858002"/>
            </a:xfrm>
          </p:grpSpPr>
          <p:sp>
            <p:nvSpPr>
              <p:cNvPr id="28" name="Rectangle 27"/>
              <p:cNvSpPr/>
              <p:nvPr/>
            </p:nvSpPr>
            <p:spPr>
              <a:xfrm rot="10800000">
                <a:off x="2423330" y="-5"/>
                <a:ext cx="9767888" cy="3429001"/>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rot="10800000" flipV="1">
                <a:off x="2424112" y="3428998"/>
                <a:ext cx="9767888" cy="3428999"/>
              </a:xfrm>
              <a:prstGeom prst="rect">
                <a:avLst/>
              </a:prstGeom>
              <a:gradFill flip="none" rotWithShape="1">
                <a:gsLst>
                  <a:gs pos="0">
                    <a:schemeClr val="accent2">
                      <a:alpha val="4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Rectangle 26"/>
            <p:cNvSpPr/>
            <p:nvPr/>
          </p:nvSpPr>
          <p:spPr>
            <a:xfrm rot="16200000" flipV="1">
              <a:off x="4637393" y="-696606"/>
              <a:ext cx="6312874" cy="8796338"/>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23057" y="525624"/>
            <a:ext cx="6901580" cy="5553775"/>
          </a:xfrm>
        </p:spPr>
        <p:txBody>
          <a:bodyPr vert="horz" lIns="91440" tIns="45720" rIns="91440" bIns="45720" rtlCol="0" anchor="b">
            <a:noAutofit/>
          </a:bodyPr>
          <a:lstStyle/>
          <a:p>
            <a:r>
              <a:rPr lang="en-US" sz="2000" dirty="0">
                <a:solidFill>
                  <a:srgbClr val="FFFFFF"/>
                </a:solidFill>
              </a:rPr>
              <a:t>American Period</a:t>
            </a:r>
            <a:br>
              <a:rPr lang="en-US" sz="2000" dirty="0"/>
            </a:br>
            <a:br>
              <a:rPr lang="en-US" sz="2000" dirty="0"/>
            </a:br>
            <a:r>
              <a:rPr lang="en-US" sz="2000" dirty="0">
                <a:ea typeface="+mj-lt"/>
                <a:cs typeface="+mj-lt"/>
              </a:rPr>
              <a:t>- Significant advances in science and technology occurred in the Philippines between 1898 and 1946, when the United States occupied the country. The Philippines underwent modernization initiatives during the United States' colonial rule, including improvements in numerous scientific fields. </a:t>
            </a:r>
            <a:br>
              <a:rPr lang="en-US" sz="2000" dirty="0">
                <a:ea typeface="+mj-lt"/>
                <a:cs typeface="+mj-lt"/>
              </a:rPr>
            </a:br>
            <a:br>
              <a:rPr lang="en-US" sz="2000" dirty="0">
                <a:ea typeface="+mj-lt"/>
                <a:cs typeface="+mj-lt"/>
              </a:rPr>
            </a:br>
            <a:r>
              <a:rPr lang="en-US" sz="2000" dirty="0">
                <a:ea typeface="+mj-lt"/>
                <a:cs typeface="+mj-lt"/>
              </a:rPr>
              <a:t>- To tackle contagious diseases, Americans created public health measures. The Department of Health, which was later renamed the Bureau of Health, was founded in 1901 and worked to promote cleanliness, carry out vaccination drives, and control diseases including tuberculosis and malaria.</a:t>
            </a:r>
            <a:br>
              <a:rPr lang="en-US" sz="2000" dirty="0">
                <a:ea typeface="+mj-lt"/>
                <a:cs typeface="+mj-lt"/>
              </a:rPr>
            </a:br>
            <a:br>
              <a:rPr lang="en-US" sz="2000" dirty="0">
                <a:ea typeface="+mj-lt"/>
                <a:cs typeface="+mj-lt"/>
              </a:rPr>
            </a:br>
            <a:r>
              <a:rPr lang="en-US" sz="2000" dirty="0">
                <a:ea typeface="+mj-lt"/>
                <a:cs typeface="+mj-lt"/>
              </a:rPr>
              <a:t>- The Bureau of Government Laboratories was founded by the Philippine Commission on July 1, 1901, and it was housed inside the Department of Interior. The Laboratorio Municipal, which was founded during the Spanish colonial era, was succeeded by the Bureau.</a:t>
            </a:r>
            <a:endParaRPr lang="en-US" sz="2000" dirty="0">
              <a:ea typeface="+mj-lt"/>
              <a:cs typeface="+mj-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4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1" name="Group 50"/>
          <p:cNvGrpSpPr>
            <a:grpSpLocks noGrp="1" noRot="1" noChangeAspect="1" noMove="1" noResize="1" noUngrp="1"/>
          </p:cNvGrpSpPr>
          <p:nvPr/>
        </p:nvGrpSpPr>
        <p:grpSpPr>
          <a:xfrm>
            <a:off x="4925125" y="3600"/>
            <a:ext cx="7266875" cy="6854400"/>
            <a:chOff x="4925125" y="3600"/>
            <a:chExt cx="7266875" cy="6854400"/>
          </a:xfrm>
        </p:grpSpPr>
        <p:sp>
          <p:nvSpPr>
            <p:cNvPr id="52" name="Oval 51"/>
            <p:cNvSpPr>
              <a:spLocks noChangeAspect="1"/>
            </p:cNvSpPr>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p:cNvSpPr>
              <a:spLocks noChangeAspect="1"/>
            </p:cNvSpPr>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a:spLocks noChangeAspect="1"/>
            </p:cNvSpPr>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useBgFill="1">
        <p:nvSpPr>
          <p:cNvPr id="56" name="Freeform: Shape 55"/>
          <p:cNvSpPr>
            <a:spLocks noGrp="1" noRot="1" noChangeAspect="1" noMove="1" noResize="1" noEditPoints="1" noAdjustHandles="1" noChangeArrowheads="1" noChangeShapeType="1" noTextEdit="1"/>
          </p:cNvSpPr>
          <p:nvPr/>
        </p:nvSpPr>
        <p:spPr>
          <a:xfrm>
            <a:off x="4896000" y="1"/>
            <a:ext cx="6858000" cy="6857999"/>
          </a:xfrm>
          <a:custGeom>
            <a:avLst/>
            <a:gdLst>
              <a:gd name="connsiteX0" fmla="*/ 3428961 w 6858000"/>
              <a:gd name="connsiteY0" fmla="*/ 0 h 6857999"/>
              <a:gd name="connsiteX1" fmla="*/ 3429042 w 6858000"/>
              <a:gd name="connsiteY1" fmla="*/ 0 h 6857999"/>
              <a:gd name="connsiteX2" fmla="*/ 3605457 w 6858000"/>
              <a:gd name="connsiteY2" fmla="*/ 4461 h 6857999"/>
              <a:gd name="connsiteX3" fmla="*/ 6858000 w 6858000"/>
              <a:gd name="connsiteY3" fmla="*/ 3429000 h 6857999"/>
              <a:gd name="connsiteX4" fmla="*/ 3429001 w 6858000"/>
              <a:gd name="connsiteY4" fmla="*/ 6857999 h 6857999"/>
              <a:gd name="connsiteX5" fmla="*/ 0 w 6858000"/>
              <a:gd name="connsiteY5" fmla="*/ 3429000 h 6857999"/>
              <a:gd name="connsiteX6" fmla="*/ 3252545 w 6858000"/>
              <a:gd name="connsiteY6" fmla="*/ 4461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6857999">
                <a:moveTo>
                  <a:pt x="3428961" y="0"/>
                </a:moveTo>
                <a:lnTo>
                  <a:pt x="3429042" y="0"/>
                </a:lnTo>
                <a:lnTo>
                  <a:pt x="3605457" y="4461"/>
                </a:lnTo>
                <a:cubicBezTo>
                  <a:pt x="5417236" y="96300"/>
                  <a:pt x="6858000" y="1594396"/>
                  <a:pt x="6858000" y="3429000"/>
                </a:cubicBezTo>
                <a:cubicBezTo>
                  <a:pt x="6858000" y="5322784"/>
                  <a:pt x="5322784" y="6857999"/>
                  <a:pt x="3429001" y="6857999"/>
                </a:cubicBezTo>
                <a:cubicBezTo>
                  <a:pt x="1535216" y="6857999"/>
                  <a:pt x="0" y="5322784"/>
                  <a:pt x="0" y="3429000"/>
                </a:cubicBezTo>
                <a:cubicBezTo>
                  <a:pt x="0" y="1594396"/>
                  <a:pt x="1440765" y="96300"/>
                  <a:pt x="3252545" y="4461"/>
                </a:cubicBezTo>
                <a:close/>
              </a:path>
            </a:pathLst>
          </a:custGeom>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Content Placeholder 7"/>
          <p:cNvSpPr>
            <a:spLocks noGrp="1"/>
          </p:cNvSpPr>
          <p:nvPr>
            <p:ph idx="1"/>
          </p:nvPr>
        </p:nvSpPr>
        <p:spPr>
          <a:xfrm>
            <a:off x="76410" y="1408743"/>
            <a:ext cx="4816865" cy="6007037"/>
          </a:xfrm>
        </p:spPr>
        <p:txBody>
          <a:bodyPr vert="horz" lIns="91440" tIns="45720" rIns="91440" bIns="45720" rtlCol="0" anchor="t">
            <a:noAutofit/>
          </a:bodyPr>
          <a:lstStyle/>
          <a:p>
            <a:pPr marL="269875" indent="-269875">
              <a:lnSpc>
                <a:spcPct val="115000"/>
              </a:lnSpc>
            </a:pPr>
            <a:endParaRPr lang="en-US" sz="1500" dirty="0">
              <a:latin typeface="Bell MT" panose="02020503060305020303"/>
            </a:endParaRPr>
          </a:p>
          <a:p>
            <a:pPr marL="269875" indent="-269875">
              <a:lnSpc>
                <a:spcPct val="115000"/>
              </a:lnSpc>
            </a:pPr>
            <a:endParaRPr lang="en-US" sz="1500" dirty="0">
              <a:latin typeface="Bell MT" panose="02020503060305020303"/>
            </a:endParaRPr>
          </a:p>
          <a:p>
            <a:pPr marL="269875" indent="-269875">
              <a:lnSpc>
                <a:spcPct val="115000"/>
              </a:lnSpc>
              <a:buFont typeface="Calibri" panose="020F0502020204030204" pitchFamily="34" charset="0"/>
              <a:buChar char="-"/>
            </a:pPr>
            <a:endParaRPr lang="en-US" sz="1100" dirty="0"/>
          </a:p>
        </p:txBody>
      </p:sp>
      <p:pic>
        <p:nvPicPr>
          <p:cNvPr id="4" name="Picture 4"/>
          <p:cNvPicPr>
            <a:picLocks noChangeAspect="1"/>
          </p:cNvPicPr>
          <p:nvPr/>
        </p:nvPicPr>
        <p:blipFill>
          <a:blip r:embed="rId1"/>
          <a:stretch>
            <a:fillRect/>
          </a:stretch>
        </p:blipFill>
        <p:spPr>
          <a:xfrm>
            <a:off x="5302925" y="346274"/>
            <a:ext cx="6159168" cy="5949792"/>
          </a:xfrm>
          <a:prstGeom prst="rect">
            <a:avLst/>
          </a:prstGeom>
        </p:spPr>
      </p:pic>
      <p:sp>
        <p:nvSpPr>
          <p:cNvPr id="5" name="TextBox 4"/>
          <p:cNvSpPr txBox="1"/>
          <p:nvPr/>
        </p:nvSpPr>
        <p:spPr>
          <a:xfrm>
            <a:off x="231601" y="447572"/>
            <a:ext cx="4135052" cy="6832640"/>
          </a:xfrm>
          <a:prstGeom prst="rect">
            <a:avLst/>
          </a:prstGeom>
          <a:noFill/>
        </p:spPr>
        <p:txBody>
          <a:bodyPr rot="0" spcFirstLastPara="0" vertOverflow="overflow" horzOverflow="overflow" vert="horz" wrap="square" lIns="91440" tIns="45720" rIns="91440" bIns="45720" numCol="1" spcCol="0" rtlCol="0" fromWordArt="0" anchor="t" anchorCtr="0" forceAA="0" compatLnSpc="1">
            <a:spAutoFit/>
          </a:bodyPr>
          <a:lstStyle/>
          <a:p>
            <a:r>
              <a:rPr lang="en-US" sz="2000" dirty="0">
                <a:latin typeface="Bell MT" panose="02020503060305020303"/>
              </a:rPr>
              <a:t>Commonwealth Era</a:t>
            </a:r>
            <a:br>
              <a:rPr lang="en-US" sz="2000" dirty="0">
                <a:latin typeface="Bell MT" panose="02020503060305020303"/>
              </a:rPr>
            </a:br>
            <a:br>
              <a:rPr lang="en-US" sz="2000" dirty="0">
                <a:latin typeface="Bell MT" panose="02020503060305020303"/>
              </a:rPr>
            </a:br>
            <a:r>
              <a:rPr lang="en-US" sz="2000" dirty="0">
                <a:latin typeface="Bell MT" panose="02020503060305020303"/>
              </a:rPr>
              <a:t>-</a:t>
            </a:r>
            <a:r>
              <a:rPr lang="en-US" sz="2000" dirty="0">
                <a:latin typeface="Bell MT" panose="02020503060305020303"/>
                <a:ea typeface="+mn-lt"/>
                <a:cs typeface="+mn-lt"/>
              </a:rPr>
              <a:t> In the Philippines, the term "Commonwealth era" refers to the years that the nation was a commonwealth of the United States, from 1935 to 1946. This time period was a pivotal turning point in Philippine history since it was a step toward eventual independence and self-government.</a:t>
            </a:r>
            <a:endParaRPr lang="en-US" dirty="0">
              <a:latin typeface="Bell MT" panose="02020503060305020303"/>
            </a:endParaRPr>
          </a:p>
          <a:p>
            <a:endParaRPr lang="en-US" sz="2000" dirty="0">
              <a:latin typeface="Bell MT" panose="02020503060305020303"/>
            </a:endParaRPr>
          </a:p>
          <a:p>
            <a:pPr marL="342900" indent="-342900">
              <a:buFont typeface="Calibri" panose="020F0502020204030204"/>
              <a:buChar char="-"/>
            </a:pPr>
            <a:r>
              <a:rPr lang="en-US" sz="2000" dirty="0">
                <a:latin typeface="Bell MT" panose="02020503060305020303"/>
                <a:ea typeface="+mn-lt"/>
                <a:cs typeface="+mn-lt"/>
              </a:rPr>
              <a:t>Significant advancements in science and technology occurred in the Philippines during the Commonwealth period (1935–1946).</a:t>
            </a:r>
            <a:endParaRPr lang="en-US" sz="2000" dirty="0">
              <a:latin typeface="Bell MT" panose="02020503060305020303"/>
            </a:endParaRPr>
          </a:p>
          <a:p>
            <a:endParaRPr lang="en-US" sz="2000" dirty="0">
              <a:latin typeface="Bell MT" panose="02020503060305020303"/>
            </a:endParaRPr>
          </a:p>
          <a:p>
            <a:endParaRPr lang="en-US" sz="2000" dirty="0">
              <a:latin typeface="Bell MT" panose="02020503060305020303"/>
            </a:endParaRPr>
          </a:p>
          <a:p>
            <a:pPr marL="342900" indent="-342900">
              <a:buFont typeface="Calibri" panose="020F0502020204030204"/>
              <a:buChar char="-"/>
            </a:pPr>
            <a:endParaRPr lang="en-US" sz="2000" dirty="0">
              <a:latin typeface="Bell MT" panose="02020503060305020303"/>
            </a:endParaRPr>
          </a:p>
          <a:p>
            <a:endParaRPr lang="en-US"/>
          </a:p>
          <a:p>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736" y="439358"/>
            <a:ext cx="8038757" cy="5792027"/>
          </a:xfrm>
        </p:spPr>
        <p:txBody>
          <a:bodyPr>
            <a:normAutofit fontScale="90000"/>
          </a:bodyPr>
          <a:lstStyle/>
          <a:p>
            <a:r>
              <a:rPr lang="en-US" sz="2000" dirty="0">
                <a:solidFill>
                  <a:srgbClr val="FFFFFF"/>
                </a:solidFill>
                <a:ea typeface="+mj-lt"/>
                <a:cs typeface="+mj-lt"/>
              </a:rPr>
              <a:t>Philippine Institute of Tropical Medicine</a:t>
            </a:r>
            <a:br>
              <a:rPr lang="en-US" sz="2000" dirty="0">
                <a:solidFill>
                  <a:srgbClr val="FFFFFF"/>
                </a:solidFill>
                <a:ea typeface="+mj-lt"/>
                <a:cs typeface="+mj-lt"/>
              </a:rPr>
            </a:br>
            <a:r>
              <a:rPr lang="en-US" sz="2000" dirty="0"/>
              <a:t>- </a:t>
            </a:r>
            <a:r>
              <a:rPr lang="en-US" sz="2000" dirty="0">
                <a:ea typeface="+mj-lt"/>
                <a:cs typeface="+mj-lt"/>
              </a:rPr>
              <a:t>The PITM, which was founded in 1935, was instrumental in identifying and eradicating the country's tropical diseases. It concentrated on researching ailments like tuberculosis, leprosy, dengue, and malaria.</a:t>
            </a:r>
            <a:br>
              <a:rPr lang="en-US" sz="2000" dirty="0">
                <a:ea typeface="+mj-lt"/>
                <a:cs typeface="+mj-lt"/>
              </a:rPr>
            </a:br>
            <a:br>
              <a:rPr lang="en-US" sz="2000" dirty="0">
                <a:ea typeface="+mj-lt"/>
                <a:cs typeface="+mj-lt"/>
              </a:rPr>
            </a:br>
            <a:r>
              <a:rPr lang="en-US" sz="2000" dirty="0">
                <a:ea typeface="+mj-lt"/>
                <a:cs typeface="+mj-lt"/>
              </a:rPr>
              <a:t>National Research Council of the Philippines (NRCP)</a:t>
            </a:r>
            <a:br>
              <a:rPr lang="en-US" sz="2000" dirty="0">
                <a:ea typeface="+mj-lt"/>
                <a:cs typeface="+mj-lt"/>
              </a:rPr>
            </a:br>
            <a:r>
              <a:rPr lang="en-US" sz="2000" dirty="0">
                <a:ea typeface="+mj-lt"/>
                <a:cs typeface="+mj-lt"/>
              </a:rPr>
              <a:t>- The NRCP was established in 1933 as a government organization to support and organize scientific research across a range of disciplines. It promoted scientific cooperation among Filipino researchers and funded their research endeavors.</a:t>
            </a:r>
            <a:br>
              <a:rPr lang="en-US" sz="2000" dirty="0">
                <a:ea typeface="+mj-lt"/>
                <a:cs typeface="+mj-lt"/>
              </a:rPr>
            </a:br>
            <a:br>
              <a:rPr lang="en-US" sz="2000" dirty="0">
                <a:ea typeface="+mj-lt"/>
                <a:cs typeface="+mj-lt"/>
              </a:rPr>
            </a:br>
            <a:r>
              <a:rPr lang="en-US" sz="2000" dirty="0">
                <a:ea typeface="+mj-lt"/>
                <a:cs typeface="+mj-lt"/>
              </a:rPr>
              <a:t>University of the Philippines (UP)</a:t>
            </a:r>
            <a:br>
              <a:rPr lang="en-US" sz="2000" dirty="0">
                <a:ea typeface="+mj-lt"/>
                <a:cs typeface="+mj-lt"/>
              </a:rPr>
            </a:br>
            <a:r>
              <a:rPr lang="en-US" sz="2000" dirty="0">
                <a:ea typeface="+mj-lt"/>
                <a:cs typeface="+mj-lt"/>
              </a:rPr>
              <a:t>- The UP, being the top university in the nation, made a considerable contribution to scientific progress during this time. It offered courses in a range of scientific specialties and carried out investigations in areas like chemistry, engineering, agriculture, and medicine.</a:t>
            </a:r>
            <a:br>
              <a:rPr lang="en-US" sz="2000" dirty="0">
                <a:ea typeface="+mj-lt"/>
                <a:cs typeface="+mj-lt"/>
              </a:rPr>
            </a:br>
            <a:br>
              <a:rPr lang="en-US" sz="2000" dirty="0">
                <a:ea typeface="+mj-lt"/>
                <a:cs typeface="+mj-lt"/>
              </a:rPr>
            </a:br>
            <a:r>
              <a:rPr lang="en-US" sz="2000" dirty="0">
                <a:ea typeface="+mj-lt"/>
                <a:cs typeface="+mj-lt"/>
              </a:rPr>
              <a:t>Infrastructure Development</a:t>
            </a:r>
            <a:br>
              <a:rPr lang="en-US" sz="2000" dirty="0">
                <a:ea typeface="+mj-lt"/>
                <a:cs typeface="+mj-lt"/>
              </a:rPr>
            </a:br>
            <a:r>
              <a:rPr lang="en-US" sz="2000" dirty="0">
                <a:ea typeface="+mj-lt"/>
                <a:cs typeface="+mj-lt"/>
              </a:rPr>
              <a:t>- Infrastructure projects were built throughout the Commonwealth era, facilitating scientific research and technological development. Examples worth mentioning include the opening of the Philippine General Hospital (PGH), the Jones Bridge, and the Carabao Dam.</a:t>
            </a:r>
            <a:endParaRPr lang="en-US" sz="2000" dirty="0">
              <a:ea typeface="+mj-lt"/>
              <a:cs typeface="+mj-lt"/>
            </a:endParaRPr>
          </a:p>
          <a:p>
            <a:endParaRPr lang="en-US" sz="2000" dirty="0">
              <a:ea typeface="+mj-lt"/>
              <a:cs typeface="+mj-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7" name="Group 56"/>
          <p:cNvGrpSpPr>
            <a:grpSpLocks noGrp="1" noRot="1" noChangeAspect="1" noMove="1" noResize="1" noUngrp="1"/>
          </p:cNvGrpSpPr>
          <p:nvPr/>
        </p:nvGrpSpPr>
        <p:grpSpPr>
          <a:xfrm>
            <a:off x="0" y="0"/>
            <a:ext cx="12191999" cy="6861600"/>
            <a:chOff x="1" y="0"/>
            <a:chExt cx="12191999" cy="6861600"/>
          </a:xfrm>
        </p:grpSpPr>
        <p:sp>
          <p:nvSpPr>
            <p:cNvPr id="58" name="Rectangle 57"/>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59" name="Oval 58"/>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60" name="Oval 59"/>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61" name="Group 60"/>
            <p:cNvGrpSpPr>
              <a:grpSpLocks noChangeAspect="1"/>
            </p:cNvGrpSpPr>
            <p:nvPr/>
          </p:nvGrpSpPr>
          <p:grpSpPr>
            <a:xfrm>
              <a:off x="690092" y="0"/>
              <a:ext cx="10800000" cy="6858000"/>
              <a:chOff x="2328000" y="0"/>
              <a:chExt cx="2880000" cy="1440000"/>
            </a:xfrm>
          </p:grpSpPr>
          <p:sp>
            <p:nvSpPr>
              <p:cNvPr id="66" name="Rectangle 65"/>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67" name="Rectangle 66"/>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62" name="Group 61"/>
            <p:cNvGrpSpPr>
              <a:grpSpLocks noChangeAspect="1"/>
            </p:cNvGrpSpPr>
            <p:nvPr/>
          </p:nvGrpSpPr>
          <p:grpSpPr>
            <a:xfrm rot="5400000">
              <a:off x="7048499" y="1714500"/>
              <a:ext cx="6858000" cy="3429000"/>
              <a:chOff x="0" y="0"/>
              <a:chExt cx="2880000" cy="1440000"/>
            </a:xfrm>
          </p:grpSpPr>
          <p:sp>
            <p:nvSpPr>
              <p:cNvPr id="64" name="Rectangle 63"/>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65" name="Rectangle 64"/>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63" name="Rectangle 62"/>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69" name="Rectangle 68"/>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71" name="Rectangle 70"/>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p:cNvGrpSpPr>
            <a:grpSpLocks noGrp="1" noRot="1" noChangeAspect="1" noMove="1" noResize="1" noUngrp="1"/>
          </p:cNvGrpSpPr>
          <p:nvPr/>
        </p:nvGrpSpPr>
        <p:grpSpPr>
          <a:xfrm>
            <a:off x="0" y="0"/>
            <a:ext cx="12191999" cy="6861600"/>
            <a:chOff x="1" y="0"/>
            <a:chExt cx="12191999" cy="6861600"/>
          </a:xfrm>
        </p:grpSpPr>
        <p:sp>
          <p:nvSpPr>
            <p:cNvPr id="74" name="Rectangle 73"/>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Oval 75"/>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7" name="Group 76"/>
            <p:cNvGrpSpPr>
              <a:grpSpLocks noChangeAspect="1"/>
            </p:cNvGrpSpPr>
            <p:nvPr/>
          </p:nvGrpSpPr>
          <p:grpSpPr>
            <a:xfrm>
              <a:off x="690092" y="0"/>
              <a:ext cx="10800000" cy="6858000"/>
              <a:chOff x="2328000" y="0"/>
              <a:chExt cx="2880000" cy="1440000"/>
            </a:xfrm>
          </p:grpSpPr>
          <p:sp>
            <p:nvSpPr>
              <p:cNvPr id="82" name="Rectangle 81"/>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8" name="Group 77"/>
            <p:cNvGrpSpPr>
              <a:grpSpLocks noChangeAspect="1"/>
            </p:cNvGrpSpPr>
            <p:nvPr/>
          </p:nvGrpSpPr>
          <p:grpSpPr>
            <a:xfrm rot="5400000">
              <a:off x="7048499" y="1714500"/>
              <a:ext cx="6858000" cy="3429000"/>
              <a:chOff x="0" y="0"/>
              <a:chExt cx="2880000" cy="1440000"/>
            </a:xfrm>
          </p:grpSpPr>
          <p:sp>
            <p:nvSpPr>
              <p:cNvPr id="80" name="Rectangle 79"/>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9" name="Rectangle 78"/>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5" name="Rectangle 84"/>
          <p:cNvSpPr>
            <a:spLocks noGrp="1" noRot="1" noChangeAspect="1" noMove="1" noResize="1" noEditPoints="1" noAdjustHandles="1" noChangeArrowheads="1" noChangeShapeType="1" noTextEdit="1"/>
          </p:cNvSpPr>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p:cNvSpPr>
            <a:spLocks noGrp="1"/>
          </p:cNvSpPr>
          <p:nvPr>
            <p:ph type="title"/>
          </p:nvPr>
        </p:nvSpPr>
        <p:spPr>
          <a:xfrm>
            <a:off x="281208" y="2547729"/>
            <a:ext cx="4500561" cy="4259814"/>
          </a:xfrm>
        </p:spPr>
        <p:txBody>
          <a:bodyPr vert="horz" lIns="91440" tIns="45720" rIns="91440" bIns="45720" rtlCol="0" anchor="b">
            <a:normAutofit/>
          </a:bodyPr>
          <a:lstStyle/>
          <a:p>
            <a:r>
              <a:rPr lang="en-US" sz="2200"/>
              <a:t>Marcos era and Martial Law</a:t>
            </a:r>
            <a:br>
              <a:rPr lang="en-US" sz="2200"/>
            </a:br>
            <a:br>
              <a:rPr lang="en-US" sz="2200"/>
            </a:br>
            <a:r>
              <a:rPr lang="en-US" sz="2200"/>
              <a:t>- The Marcos era is the time frame during which Ferdinand Marcos presided over the Philippines from 1965 to 1986. After winning a democratic election to take office, Marcos eventually imposed martial law in 1972, which was a pivotal moment in Philippine history.</a:t>
            </a:r>
            <a:br>
              <a:rPr lang="en-US" sz="2200"/>
            </a:br>
            <a:br>
              <a:rPr lang="en-US" sz="2200"/>
            </a:br>
            <a:r>
              <a:rPr lang="en-US" sz="2200"/>
              <a:t>- During the Marcos era and Martial Law in the Philippines (1972-1986), there were several notable developments in science and technology. While the regime was known for its political controversies and human rights violations, it also implemented various initiatives and projects in the field of science and technology.</a:t>
            </a:r>
            <a:br>
              <a:rPr lang="en-US" sz="2200"/>
            </a:br>
            <a:endParaRPr lang="en-US" sz="2200"/>
          </a:p>
        </p:txBody>
      </p:sp>
      <p:pic>
        <p:nvPicPr>
          <p:cNvPr id="4" name="Picture 4"/>
          <p:cNvPicPr>
            <a:picLocks noGrp="1" noChangeAspect="1"/>
          </p:cNvPicPr>
          <p:nvPr>
            <p:ph idx="1"/>
          </p:nvPr>
        </p:nvPicPr>
        <p:blipFill rotWithShape="1">
          <a:blip r:embed="rId1"/>
          <a:srcRect t="1565" r="1" b="10892"/>
          <a:stretch>
            <a:fillRect/>
          </a:stretch>
        </p:blipFill>
        <p:spPr>
          <a:xfrm>
            <a:off x="5548290" y="1004106"/>
            <a:ext cx="6049714" cy="425104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a:grpSpLocks noGrp="1" noRot="1" noChangeAspect="1" noMove="1" noResize="1" noUngrp="1"/>
          </p:cNvGrpSpPr>
          <p:nvPr/>
        </p:nvGrpSpPr>
        <p:grpSpPr>
          <a:xfrm>
            <a:off x="0" y="0"/>
            <a:ext cx="12191999" cy="6861600"/>
            <a:chOff x="1" y="0"/>
            <a:chExt cx="12191999" cy="6861600"/>
          </a:xfrm>
        </p:grpSpPr>
        <p:sp>
          <p:nvSpPr>
            <p:cNvPr id="8" name="Rectangle 7"/>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Oval 8"/>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Oval 9"/>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1" name="Group 10"/>
            <p:cNvGrpSpPr>
              <a:grpSpLocks noChangeAspect="1"/>
            </p:cNvGrpSpPr>
            <p:nvPr/>
          </p:nvGrpSpPr>
          <p:grpSpPr>
            <a:xfrm>
              <a:off x="690092" y="0"/>
              <a:ext cx="10800000" cy="6858000"/>
              <a:chOff x="2328000" y="0"/>
              <a:chExt cx="2880000" cy="1440000"/>
            </a:xfrm>
          </p:grpSpPr>
          <p:sp>
            <p:nvSpPr>
              <p:cNvPr id="16" name="Rectangle 15"/>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2" name="Group 11"/>
            <p:cNvGrpSpPr>
              <a:grpSpLocks noChangeAspect="1"/>
            </p:cNvGrpSpPr>
            <p:nvPr/>
          </p:nvGrpSpPr>
          <p:grpSpPr>
            <a:xfrm rot="5400000">
              <a:off x="7048499" y="1714500"/>
              <a:ext cx="6858000" cy="3429000"/>
              <a:chOff x="0" y="0"/>
              <a:chExt cx="2880000" cy="1440000"/>
            </a:xfrm>
          </p:grpSpPr>
          <p:sp>
            <p:nvSpPr>
              <p:cNvPr id="14" name="Rectangle 13"/>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9" name="Rectangle 18"/>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21" name="Rectangle 20"/>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p:cNvGrpSpPr>
            <a:grpSpLocks noGrp="1" noRot="1" noChangeAspect="1" noMove="1" noResize="1" noUngrp="1"/>
          </p:cNvGrpSpPr>
          <p:nvPr/>
        </p:nvGrpSpPr>
        <p:grpSpPr>
          <a:xfrm>
            <a:off x="2586388" y="0"/>
            <a:ext cx="7266875" cy="6858000"/>
            <a:chOff x="0" y="0"/>
            <a:chExt cx="7266875" cy="6858000"/>
          </a:xfrm>
        </p:grpSpPr>
        <p:sp>
          <p:nvSpPr>
            <p:cNvPr id="24" name="Freeform: Shape 23"/>
            <p:cNvSpPr>
              <a:spLocks noChangeAspect="1"/>
            </p:cNvSpPr>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Oval 24"/>
            <p:cNvSpPr>
              <a:spLocks noChangeAspect="1"/>
            </p:cNvSpPr>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1487487" y="2385428"/>
            <a:ext cx="9217026" cy="3783988"/>
          </a:xfrm>
        </p:spPr>
        <p:txBody>
          <a:bodyPr vert="horz" lIns="91440" tIns="45720" rIns="91440" bIns="45720" rtlCol="0" anchor="b">
            <a:normAutofit fontScale="90000"/>
          </a:bodyPr>
          <a:lstStyle/>
          <a:p>
            <a:pPr algn="ctr"/>
            <a:r>
              <a:rPr lang="en-US" sz="2200" dirty="0"/>
              <a:t>The Philippine Nuclear Research Institute (PNRI) and the Philippine Atmospheric, Geophysical and Astronomical Services Administration (PAGASA) are just two of the scientific and technology organizations that the Marcos administration founded. These institutes concentrated on scientific pursuits including weather forecasting and nuclear research.</a:t>
            </a:r>
            <a:br>
              <a:rPr lang="en-US" sz="2200" dirty="0"/>
            </a:br>
            <a:br>
              <a:rPr lang="en-US" sz="2200" dirty="0"/>
            </a:br>
            <a:r>
              <a:rPr lang="en-US" sz="2200" dirty="0"/>
              <a:t>Telecommunications and broadcasting: During the Marcos administration, these fields experienced tremendous advancements. The creation of the Philippine Long Distance Telephone Company (PLDT) satellite station in Antipolo is one of the initiatives the government launched to upgrade and expand the communications infrastructure. The first government-owned television station in the nation, Television </a:t>
            </a:r>
            <a:r>
              <a:rPr lang="en-US" sz="2200" dirty="0" err="1"/>
              <a:t>Malacanang</a:t>
            </a:r>
            <a:r>
              <a:rPr lang="en-US" sz="2200" dirty="0"/>
              <a:t>, was also unveiled by the government.</a:t>
            </a:r>
            <a:br>
              <a:rPr lang="en-US" sz="2200" dirty="0"/>
            </a:br>
            <a:br>
              <a:rPr lang="en-US" sz="2200" dirty="0"/>
            </a:br>
            <a:r>
              <a:rPr lang="en-US" sz="2200" dirty="0"/>
              <a:t>Infrastructure for medicine and health: The nation's infrastructure for medicine and health has been improved. To improve access to healthcare, the Marcos administration built hospitals, clinics, and rural health facilities. To fight diseases and enhance public health, it also developed a number of health programs, including the Expanded Program on Immunization (EPI).</a:t>
            </a:r>
            <a:br>
              <a:rPr lang="en-US" sz="2200" dirty="0"/>
            </a:br>
            <a:br>
              <a:rPr lang="en-US" sz="2200" dirty="0"/>
            </a:br>
            <a:endParaRPr lang="en-US" sz="2200"/>
          </a:p>
        </p:txBody>
      </p:sp>
    </p:spTree>
  </p:cSld>
  <p:clrMapOvr>
    <a:masterClrMapping/>
  </p:clrMapOvr>
</p:sld>
</file>

<file path=ppt/theme/theme1.xml><?xml version="1.0" encoding="utf-8"?>
<a:theme xmlns:a="http://schemas.openxmlformats.org/drawingml/2006/main" name="GlowVTI">
  <a:themeElements>
    <a:clrScheme name="Glow">
      <a:dk1>
        <a:sysClr val="windowText" lastClr="000000"/>
      </a:dk1>
      <a:lt1>
        <a:sysClr val="window" lastClr="FFFFFF"/>
      </a:lt1>
      <a:dk2>
        <a:srgbClr val="000000"/>
      </a:dk2>
      <a:lt2>
        <a:srgbClr val="F2F2F2"/>
      </a:lt2>
      <a:accent1>
        <a:srgbClr val="00BAC8"/>
      </a:accent1>
      <a:accent2>
        <a:srgbClr val="794DFF"/>
      </a:accent2>
      <a:accent3>
        <a:srgbClr val="00D17D"/>
      </a:accent3>
      <a:accent4>
        <a:srgbClr val="E69500"/>
      </a:accent4>
      <a:accent5>
        <a:srgbClr val="FE5D21"/>
      </a:accent5>
      <a:accent6>
        <a:srgbClr val="404040"/>
      </a:accent6>
      <a:hlink>
        <a:srgbClr val="3E8FF1"/>
      </a:hlink>
      <a:folHlink>
        <a:srgbClr val="939393"/>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7724</Words>
  <Application>WPS Presentation</Application>
  <PresentationFormat>Widescreen</PresentationFormat>
  <Paragraphs>59</Paragraphs>
  <Slides>14</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14</vt:i4>
      </vt:variant>
    </vt:vector>
  </HeadingPairs>
  <TitlesOfParts>
    <vt:vector size="26" baseType="lpstr">
      <vt:lpstr>Arial</vt:lpstr>
      <vt:lpstr>SimSun</vt:lpstr>
      <vt:lpstr>Wingdings</vt:lpstr>
      <vt:lpstr>Bell MT</vt:lpstr>
      <vt:lpstr>Calibri</vt:lpstr>
      <vt:lpstr>Avenir Next LT Pro</vt:lpstr>
      <vt:lpstr>Segoe Print</vt:lpstr>
      <vt:lpstr>Microsoft YaHei</vt:lpstr>
      <vt:lpstr>Arial Unicode MS</vt:lpstr>
      <vt:lpstr>Calibri</vt:lpstr>
      <vt:lpstr>Avenir Next LT Pro</vt:lpstr>
      <vt:lpstr>GlowVTI</vt:lpstr>
      <vt:lpstr>The Philippine Government Development Science and Technology Agenda and Major Projects Program  Group 2</vt:lpstr>
      <vt:lpstr>OBJECTIVES</vt:lpstr>
      <vt:lpstr>The Department of science and technology is a government organization in charge of fostering the advancement of science, technology, and innovation in several nations, including India and the Philippines. Utilizing scientific and technological developments for the nation's socioeconomic development is its main goal</vt:lpstr>
      <vt:lpstr>The Department of Science and technology </vt:lpstr>
      <vt:lpstr>HISTORY</vt:lpstr>
      <vt:lpstr>Pre Spanish Period - The pre-Spanish period in the Philippines refers to the time before the arrival of the Spanish colonizers in the 16th century. During this era, the indigenous people of the Philippines had their own rich traditions, knowledge systems, and advancements in science and technology. Here is an introduction to the pre-Spanish period of science and technology in the Philippines</vt:lpstr>
      <vt:lpstr>PowerPoint 演示文稿</vt:lpstr>
      <vt:lpstr>Spanish Colonial Period  </vt:lpstr>
      <vt:lpstr>American period and Post Commonwealth Era  - Following the United States' victory in the Spanish-American War, Spanish colonial sovereignty over the Philippines ended in 1898, marking the start of the American era. With the signing of the Treaty of Paris, the United States took over administration of the Philippines from Spain. The Philippines changed from being a colony of Spain to a territory of the United States while being governed by Americans.  - </vt:lpstr>
      <vt:lpstr>American Period  - Significant advances in science and technology occurred in the Philippines between 1898 and 1946, when the United States occupied the country. The Philippines underwent modernization initiatives during the United States' colonial rule, including improvements in numerous scientific fields.   - To tackle contagious diseases, Americans created public health measures. The Department of Health, which was later renamed the Bureau of Health, was founded in 1901 and worked to promote cleanliness, carry out vaccination drives, and control diseases including tuberculosis and malaria.  - The Bureau of Government Laboratories was founded by the Philippine Commission on July 1, 1901, and it was housed inside the Department of Interior. The Laboratorio Municipal, which was founded during the Spanish colonial era, was succeeded by the Bureau.</vt:lpstr>
      <vt:lpstr>PowerPoint 演示文稿</vt:lpstr>
      <vt:lpstr>Philippine Institute of Tropical Medicine - The PITM, which was founded in 1935, was instrumental in identifying and eradicating the country's tropical diseases. It concentrated on researching ailments like tuberculosis, leprosy, dengue, and malaria.  National Research Council of the Philippines (NRCP) - The NRCP was established in 1933 as a government organization to support and organize scientific research across a range of disciplines. It promoted scientific cooperation among Filipino researchers and funded their research endeavors.  University of the Philippines (UP) - The UP, being the top university in the nation, made a considerable contribution to scientific progress during this time. It offered courses in a range of scientific specialties and carried out investigations in areas like chemistry, engineering, agriculture, and medicine.  Infrastructure Development - Infrastructure projects were built throughout the Commonwealth era, facilitating scientific research and technological development. Examples worth mentioning include the opening of the Philippine General Hospital (PGH), the Jones Bridge, and the Carabao Dam.</vt:lpstr>
      <vt:lpstr>Marcos era and Martial Law  - The Marcos era is the time frame during which Ferdinand Marcos presided over the Philippines from 1965 to 1986. After winning a democratic election to take office, Marcos eventually imposed martial law in 1972, which was a pivotal moment in Philippine history.  - During the Marcos era and Martial Law in the Philippines (1972-1986), there were several notable developments in science and technology. While the regime was known for its political controversies and human rights violations, it also implemented various initiatives and projects in the field of science and technology. </vt:lpstr>
      <vt:lpstr>The Philippine Nuclear Research Institute (PNRI) and the Philippine Atmospheric, Geophysical and Astronomical Services Administration (PAGASA) are just two of the scientific and technology organizations that the Marcos administration founded. These institutes concentrated on scientific pursuits including weather forecasting and nuclear research.  Telecommunications and broadcasting: During the Marcos administration, these fields experienced tremendous advancements. The creation of the Philippine Long Distance Telephone Company (PLDT) satellite station in Antipolo is one of the initiatives the government launched to upgrade and expand the communications infrastructure. The first government-owned television station in the nation, Television Malacanang, was also unveiled by the government.  Infrastructure for medicine and health: The nation's infrastructure for medicine and health has been improved. To improve access to healthcare, the Marcos administration built hospitals, clinics, and rural health facilities. To fight diseases and enhance public health, it also developed a number of health programs, including the Expanded Program on Immunization (EPI).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Bea</cp:lastModifiedBy>
  <cp:revision>824</cp:revision>
  <dcterms:created xsi:type="dcterms:W3CDTF">2023-05-24T02:52:00Z</dcterms:created>
  <dcterms:modified xsi:type="dcterms:W3CDTF">2023-05-29T04:33:27Z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0DA1A831DA4149CD84406B2DDDB26B40</vt:lpwstr>
  </property>
  <property fmtid="{D5CDD505-2E9C-101B-9397-08002B2CF9AE}" pid="3" name="KSOProductBuildVer">
    <vt:lpwstr>1033-11.2.0.11481</vt:lpwstr>
  </property>
</Properties>
</file>