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0"/>
  </p:notesMasterIdLst>
  <p:sldIdLst>
    <p:sldId id="256" r:id="rId2"/>
    <p:sldId id="257" r:id="rId3"/>
    <p:sldId id="258" r:id="rId4"/>
    <p:sldId id="259"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2A7006-3AA7-4179-AE7C-8DCFEB7D14CA}" v="18" dt="2023-08-30T14:12:45.314"/>
    <p1510:client id="{8E78772A-F2B5-48C3-96B2-4B861CFA5779}" v="283" dt="2023-08-30T13:15:53.6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heme" Target="theme/theme1.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viewProps" Target="viewProps.xml" Id="rId12" /><Relationship Type="http://schemas.openxmlformats.org/officeDocument/2006/relationships/slide" Target="slides/slide1.xml" Id="rId2" /><Relationship Type="http://schemas.microsoft.com/office/2015/10/relationships/revisionInfo" Target="revisionInfo.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presProps" Target="presProps.xml" Id="rId11" /><Relationship Type="http://schemas.openxmlformats.org/officeDocument/2006/relationships/slide" Target="slides/slide4.xml" Id="rId5" /><Relationship Type="http://schemas.openxmlformats.org/officeDocument/2006/relationships/notesMaster" Target="notesMasters/notesMaster1.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tableStyles" Target="tableStyles.xml" Id="rId14"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0ADB1E-2E16-4F52-9CED-C46949C5EC1D}" type="datetimeFigureOut">
              <a:t>8/30/2023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681C68-2AA3-4AAA-9286-735481A457B0}" type="slidenum">
              <a:t>‹#›</a:t>
            </a:fld>
            <a:endParaRPr lang="en-US"/>
          </a:p>
        </p:txBody>
      </p:sp>
    </p:spTree>
    <p:extLst>
      <p:ext uri="{BB962C8B-B14F-4D97-AF65-F5344CB8AC3E}">
        <p14:creationId xmlns:p14="http://schemas.microsoft.com/office/powerpoint/2010/main" val="2171998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HELLO EVERYONE. WELCOME TO NURSEPREP GURU. TODAY IM GOING TO TALK ABOUT SURGICAL SAFETY CHECKLIST. SO LETS START.</a:t>
            </a:r>
          </a:p>
        </p:txBody>
      </p:sp>
      <p:sp>
        <p:nvSpPr>
          <p:cNvPr id="4" name="Slide Number Placeholder 3"/>
          <p:cNvSpPr>
            <a:spLocks noGrp="1"/>
          </p:cNvSpPr>
          <p:nvPr>
            <p:ph type="sldNum" sz="quarter" idx="5"/>
          </p:nvPr>
        </p:nvSpPr>
        <p:spPr/>
        <p:txBody>
          <a:bodyPr/>
          <a:lstStyle/>
          <a:p>
            <a:fld id="{C3681C68-2AA3-4AAA-9286-735481A457B0}" type="slidenum">
              <a:t>1</a:t>
            </a:fld>
            <a:endParaRPr lang="en-US"/>
          </a:p>
        </p:txBody>
      </p:sp>
    </p:spTree>
    <p:extLst>
      <p:ext uri="{BB962C8B-B14F-4D97-AF65-F5344CB8AC3E}">
        <p14:creationId xmlns:p14="http://schemas.microsoft.com/office/powerpoint/2010/main" val="1797155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surgical checklist is like a to-do list for doctors and nurses in the operating room. Just like how you might use a checklist before going on a trip to make sure you packed everything you need, surgeons and their team use this checklist before and during surgery to make sure they're doing everything right and keeping the patient safe.</a:t>
            </a:r>
          </a:p>
          <a:p>
            <a:r>
              <a:rPr lang="en-US" dirty="0"/>
              <a:t>The checklist is like a set of important questions and tasks that the surgical team goes through. They check things like the patient's name and what surgery they're having, making sure all the needed tools are ready, and that everyone knows what they're supposed to do. It helps them avoid making mistakes and ensures they're all on the same page.</a:t>
            </a:r>
            <a:endParaRPr lang="en-US" dirty="0">
              <a:ea typeface="Calibri"/>
              <a:cs typeface="Calibri"/>
            </a:endParaRPr>
          </a:p>
          <a:p>
            <a:r>
              <a:rPr lang="en-US" dirty="0"/>
              <a:t>So, a surgical checklist is a simple but very important tool that helps doctors and nurses work together smoothly and safely during surgery. The aim of a surgical checklist is to enhance patient safety during surgical procedures by ensuring that important tasks and safety measures are consistently followed. It helps reduce errors, improve communication among the surgical team, and prevent avoidable complications. The checklist aims to create a standardized and systematic approach to surgical care, reducing the risk of mistakes and enhancing overall surgical outcomes.</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C3681C68-2AA3-4AAA-9286-735481A457B0}" type="slidenum">
              <a:t>2</a:t>
            </a:fld>
            <a:endParaRPr lang="en-US"/>
          </a:p>
        </p:txBody>
      </p:sp>
    </p:spTree>
    <p:extLst>
      <p:ext uri="{BB962C8B-B14F-4D97-AF65-F5344CB8AC3E}">
        <p14:creationId xmlns:p14="http://schemas.microsoft.com/office/powerpoint/2010/main" val="2759322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surgical safety checklist consists of three components: sign-in, performed before the induction of anesthesia; time-out, performed before skin incision; and sign-out, performed immediately after skin closure or before the patient leaves the operating theatre.</a:t>
            </a:r>
          </a:p>
        </p:txBody>
      </p:sp>
      <p:sp>
        <p:nvSpPr>
          <p:cNvPr id="4" name="Slide Number Placeholder 3"/>
          <p:cNvSpPr>
            <a:spLocks noGrp="1"/>
          </p:cNvSpPr>
          <p:nvPr>
            <p:ph type="sldNum" sz="quarter" idx="5"/>
          </p:nvPr>
        </p:nvSpPr>
        <p:spPr/>
        <p:txBody>
          <a:bodyPr/>
          <a:lstStyle/>
          <a:p>
            <a:fld id="{C3681C68-2AA3-4AAA-9286-735481A457B0}" type="slidenum">
              <a:t>3</a:t>
            </a:fld>
            <a:endParaRPr lang="en-US"/>
          </a:p>
        </p:txBody>
      </p:sp>
    </p:spTree>
    <p:extLst>
      <p:ext uri="{BB962C8B-B14F-4D97-AF65-F5344CB8AC3E}">
        <p14:creationId xmlns:p14="http://schemas.microsoft.com/office/powerpoint/2010/main" val="240808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This is the Surgical Safety Checklist by WHO. As you can see 3 components are there. First one Is sign in. Second time out. And the third one is sign out. So </a:t>
            </a:r>
            <a:r>
              <a:rPr lang="en-US" b="1" dirty="0" err="1"/>
              <a:t>lets</a:t>
            </a:r>
            <a:r>
              <a:rPr lang="en-US" b="1" dirty="0"/>
              <a:t> discuss all the three components one by one.</a:t>
            </a:r>
            <a:endParaRPr lang="en-US" dirty="0"/>
          </a:p>
        </p:txBody>
      </p:sp>
      <p:sp>
        <p:nvSpPr>
          <p:cNvPr id="4" name="Slide Number Placeholder 3"/>
          <p:cNvSpPr>
            <a:spLocks noGrp="1"/>
          </p:cNvSpPr>
          <p:nvPr>
            <p:ph type="sldNum" sz="quarter" idx="5"/>
          </p:nvPr>
        </p:nvSpPr>
        <p:spPr/>
        <p:txBody>
          <a:bodyPr/>
          <a:lstStyle/>
          <a:p>
            <a:fld id="{C3681C68-2AA3-4AAA-9286-735481A457B0}" type="slidenum">
              <a:t>4</a:t>
            </a:fld>
            <a:endParaRPr lang="en-US"/>
          </a:p>
        </p:txBody>
      </p:sp>
    </p:spTree>
    <p:extLst>
      <p:ext uri="{BB962C8B-B14F-4D97-AF65-F5344CB8AC3E}">
        <p14:creationId xmlns:p14="http://schemas.microsoft.com/office/powerpoint/2010/main" val="3353388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In" phase serves as a critical initial checkpoint before surgery. It ensures that the correct patient and procedure are identified, critical information is available, and the entire team is acquainted with each other's roles. By following this phase meticulously, surgical teams contribute to patient safety and reduce the chances of preventable errors during surgery. </a:t>
            </a:r>
          </a:p>
          <a:p>
            <a:r>
              <a:rPr lang="en-US" dirty="0"/>
              <a:t>First we are going to Confirm Patient Identity, the site  by checking the patient's identification band and asking the patient to state their name and date of birth. This step ensures that the correct patient is undergoing the intended surgery. And also going to the Confirm Planned Procedure and surgical consent form with medical records to confirm the planned procedure. This prevents any errors or misunderstandings regarding the type of surgery to be performed.</a:t>
            </a:r>
            <a:endParaRPr lang="en-US">
              <a:ea typeface="Calibri"/>
              <a:cs typeface="Calibri"/>
            </a:endParaRPr>
          </a:p>
          <a:p>
            <a:r>
              <a:rPr lang="en-US" dirty="0"/>
              <a:t>Next is Marked the Surgical Site: In this we are going to check for surgical site clearly marked on the patient's body or not .This marking ensures that everyone is aware of the correct area for the surgery, reducing the risk of operating on the wrong site.</a:t>
            </a:r>
            <a:endParaRPr lang="en-US" dirty="0">
              <a:ea typeface="Calibri"/>
              <a:cs typeface="Calibri"/>
            </a:endParaRPr>
          </a:p>
          <a:p>
            <a:r>
              <a:rPr lang="en-US" dirty="0">
                <a:ea typeface="Calibri"/>
                <a:cs typeface="Calibri"/>
              </a:rPr>
              <a:t>Next is </a:t>
            </a:r>
            <a:r>
              <a:rPr lang="en-US" dirty="0"/>
              <a:t> anesthesia plan is discussed, ensuring that the patient's specific needs are considered during the surgery.</a:t>
            </a:r>
            <a:r>
              <a:rPr lang="en-US" dirty="0">
                <a:ea typeface="Calibri"/>
                <a:cs typeface="Calibri"/>
              </a:rPr>
              <a:t>. Than the </a:t>
            </a:r>
            <a:r>
              <a:rPr lang="en-US" dirty="0" err="1">
                <a:ea typeface="Calibri"/>
                <a:cs typeface="Calibri"/>
              </a:rPr>
              <a:t>equipments</a:t>
            </a:r>
            <a:r>
              <a:rPr lang="en-US" dirty="0">
                <a:ea typeface="Calibri"/>
                <a:cs typeface="Calibri"/>
              </a:rPr>
              <a:t> like pulse oximeter is checked on the patient whether its functioning or not. </a:t>
            </a:r>
          </a:p>
          <a:p>
            <a:r>
              <a:rPr lang="en-US" dirty="0"/>
              <a:t>Verification of Essential Documents and Imaging is also done in this phase only. The team ensures that all necessary documents, test results, and imaging studies (such as X-rays or scans) are available and reviewed. This step prevents delays or interruptions during surgery due to missing information or equipment.</a:t>
            </a:r>
            <a:endParaRPr lang="en-US">
              <a:ea typeface="Calibri"/>
              <a:cs typeface="Calibri"/>
            </a:endParaRPr>
          </a:p>
          <a:p>
            <a:r>
              <a:rPr lang="en-US" dirty="0"/>
              <a:t>Next step is to Confirm Allergies and Anesthesia Plan. The team confirms if the patient has any allergies or adverse reactions to medications. Also the airway and aspiration risk is assessed so that </a:t>
            </a:r>
            <a:r>
              <a:rPr lang="en-US" dirty="0" err="1"/>
              <a:t>equipments</a:t>
            </a:r>
            <a:r>
              <a:rPr lang="en-US" dirty="0"/>
              <a:t> made accessible. Also we estimate about the blood loss during the surgery so that blood can be arranged on time. </a:t>
            </a:r>
            <a:endParaRPr lang="en-US" dirty="0">
              <a:ea typeface="Calibri"/>
              <a:cs typeface="Calibri"/>
            </a:endParaRPr>
          </a:p>
          <a:p>
            <a:r>
              <a:rPr lang="en-US" dirty="0">
                <a:ea typeface="Calibri"/>
                <a:cs typeface="Calibri"/>
              </a:rPr>
              <a:t>Few more points are included in this which are not mentioned in this picture that are</a:t>
            </a:r>
          </a:p>
          <a:p>
            <a:r>
              <a:rPr lang="en-US" dirty="0"/>
              <a:t>Team Introduction . Each member of the surgical team introduces themselves by name and role. This introduction establishes clear communication channels and fosters a collaborative environment.</a:t>
            </a:r>
          </a:p>
          <a:p>
            <a:r>
              <a:rPr lang="en-US" dirty="0"/>
              <a:t>Briefing and Discussion: The team engages in a brief discussion to address any concerns, potential challenges, or unique aspects of the upcoming surgery. This communication helps ensure that everyone is on the same page and prepared for the procedure.</a:t>
            </a:r>
            <a:endParaRPr lang="en-US" dirty="0">
              <a:cs typeface="Calibri" panose="020F0502020204030204"/>
            </a:endParaRPr>
          </a:p>
          <a:p>
            <a:endParaRPr lang="en-US" dirty="0"/>
          </a:p>
          <a:p>
            <a:endParaRPr lang="en-US" dirty="0">
              <a:cs typeface="Calibri" panose="020F0502020204030204"/>
            </a:endParaRPr>
          </a:p>
          <a:p>
            <a:pPr marL="628650" lvl="1" indent="-171450">
              <a:buFont typeface="Arial"/>
              <a:buChar char="•"/>
            </a:pP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C3681C68-2AA3-4AAA-9286-735481A457B0}" type="slidenum">
              <a:t>5</a:t>
            </a:fld>
            <a:endParaRPr lang="en-US"/>
          </a:p>
        </p:txBody>
      </p:sp>
    </p:spTree>
    <p:extLst>
      <p:ext uri="{BB962C8B-B14F-4D97-AF65-F5344CB8AC3E}">
        <p14:creationId xmlns:p14="http://schemas.microsoft.com/office/powerpoint/2010/main" val="1662623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"Time Out" phase is like that last-minute check before starting a journey. It's a time to make sure everyone is on the same page, that all concerns are addressed, and that the team is fully prepared for a safe and successful surgery.</a:t>
            </a:r>
          </a:p>
          <a:p>
            <a:pPr marL="171450" indent="-171450">
              <a:buFont typeface="Arial"/>
              <a:buChar char="•"/>
            </a:pPr>
            <a:r>
              <a:rPr lang="en-US" dirty="0"/>
              <a:t>The "Time Out" phase of the WHO Surgical Safety Checklist is like a final check before starting surgery. First, the team reconfirms all the team members are introduced by name and their role. . They check that they have the right patient and procedure. If anyone has concerns, they speak up. They talk about important things, like special tools or challenges. The whole team agrees they're ready to start. They also make prophylaxis dose of antibiotic is given within last 6omin of surgery. They make sure they have all the needed papers and pictures like X-rays and the essential imaging is displayed over the display board. This ensures everything is ready and nothing is missing.</a:t>
            </a:r>
            <a:endParaRPr lang="en-US" dirty="0">
              <a:cs typeface="Calibri" panose="020F0502020204030204"/>
            </a:endParaRPr>
          </a:p>
          <a:p>
            <a:r>
              <a:rPr lang="en-US" dirty="0"/>
              <a:t> If the patient needs something special, they get it ready. They confirm everyone and everything is set for the surgery. The "Time Out" ends with a last pause for clarity before they begin. It's like a final look before starting something important. This way, the surgical team makes sure everything is set, and the surgery goes well.</a:t>
            </a:r>
            <a:endParaRPr lang="en-US">
              <a:cs typeface="Calibri"/>
            </a:endParaRPr>
          </a:p>
        </p:txBody>
      </p:sp>
      <p:sp>
        <p:nvSpPr>
          <p:cNvPr id="4" name="Slide Number Placeholder 3"/>
          <p:cNvSpPr>
            <a:spLocks noGrp="1"/>
          </p:cNvSpPr>
          <p:nvPr>
            <p:ph type="sldNum" sz="quarter" idx="5"/>
          </p:nvPr>
        </p:nvSpPr>
        <p:spPr/>
        <p:txBody>
          <a:bodyPr/>
          <a:lstStyle/>
          <a:p>
            <a:fld id="{C3681C68-2AA3-4AAA-9286-735481A457B0}" type="slidenum">
              <a:rPr lang="en-US"/>
              <a:t>6</a:t>
            </a:fld>
            <a:endParaRPr lang="en-US"/>
          </a:p>
        </p:txBody>
      </p:sp>
    </p:spTree>
    <p:extLst>
      <p:ext uri="{BB962C8B-B14F-4D97-AF65-F5344CB8AC3E}">
        <p14:creationId xmlns:p14="http://schemas.microsoft.com/office/powerpoint/2010/main" val="4195893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Out" phase is like saying goodbye at the end of a story. It's when the surgical team makes sure the surgery is finished well, any problems are taken care of, and the patient is ready for the next steps. By doing this, the surgical team makes sure everything is done right as the surgery ends. After the surgery, the surgical team goes over the important things that happened. They make sure everyone understands what was done. They check that all the planned steps in the surgery are finished and the name of the procedure done is recorded. Nursing officer carefully count all the tools and sponges to make sure nothing is left inside the patient. If there are any worries or extra things needed, they talk about them. They also talk about what care the patient needs right after the surgery. Each team member says that the surgery is done and everything needed is done. They write down everything in the checklist. If the patient needs to be taken care of by another team, they make sure it happens smoothly. They have a quick talk about the surgery to see what went well and what could be better. The "Sign Out" phase ends with a final check that everything is done, and the patient is ready to move on.</a:t>
            </a:r>
          </a:p>
          <a:p>
            <a:br>
              <a:rPr lang="en-US" dirty="0"/>
            </a:b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C3681C68-2AA3-4AAA-9286-735481A457B0}" type="slidenum">
              <a:rPr lang="en-US"/>
              <a:t>7</a:t>
            </a:fld>
            <a:endParaRPr lang="en-US"/>
          </a:p>
        </p:txBody>
      </p:sp>
    </p:spTree>
    <p:extLst>
      <p:ext uri="{BB962C8B-B14F-4D97-AF65-F5344CB8AC3E}">
        <p14:creationId xmlns:p14="http://schemas.microsoft.com/office/powerpoint/2010/main" val="132266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thankyou</a:t>
            </a:r>
          </a:p>
        </p:txBody>
      </p:sp>
      <p:sp>
        <p:nvSpPr>
          <p:cNvPr id="4" name="Slide Number Placeholder 3"/>
          <p:cNvSpPr>
            <a:spLocks noGrp="1"/>
          </p:cNvSpPr>
          <p:nvPr>
            <p:ph type="sldNum" sz="quarter" idx="5"/>
          </p:nvPr>
        </p:nvSpPr>
        <p:spPr/>
        <p:txBody>
          <a:bodyPr/>
          <a:lstStyle/>
          <a:p>
            <a:fld id="{C3681C68-2AA3-4AAA-9286-735481A457B0}" type="slidenum">
              <a:rPr lang="en-US"/>
              <a:t>8</a:t>
            </a:fld>
            <a:endParaRPr lang="en-US"/>
          </a:p>
        </p:txBody>
      </p:sp>
    </p:spTree>
    <p:extLst>
      <p:ext uri="{BB962C8B-B14F-4D97-AF65-F5344CB8AC3E}">
        <p14:creationId xmlns:p14="http://schemas.microsoft.com/office/powerpoint/2010/main" val="94971486"/>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dirty="0"/>
              <a:t>Click to edit Master title style</a:t>
            </a:r>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83284890-85D2-4D7B-8EF5-15A9C1DB8F42}" type="datetimeFigureOut">
              <a:rPr lang="en-US" dirty="0"/>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082602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2F5661D-6934-4B32-B92C-470368BF1EC6}" type="datetimeFigureOut">
              <a:rPr lang="en-US" dirty="0"/>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026649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dirty="0"/>
              <a:t>Click to edit Master title style</a:t>
            </a:r>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8/30/2023</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4880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548D31E-DCDA-41A7-9C67-C4B11B94D21D}" type="datetimeFigureOut">
              <a:rPr lang="en-US" dirty="0"/>
              <a:t>8/30/2023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137202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B3762C0-B258-48F1-ADE6-176B4174CCDD}" type="datetimeFigureOut">
              <a:rPr lang="en-US" dirty="0"/>
              <a:t>8/30/2023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12573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677919A6-33EB-49BD-A62F-1FA56B9F9712}" type="datetimeFigureOut">
              <a:rPr lang="en-US" dirty="0"/>
              <a:t>8/30/2023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27415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8/30/2023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17395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dirty="0"/>
              <a:t>Click to edit Master title style</a:t>
            </a:r>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8/30/2023</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36289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dirty="0"/>
              <a:t>Click to edit Master title style</a:t>
            </a:r>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8/30/2023</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895094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7157CC2-0FC8-4686-B024-99790E0F5162}" type="datetimeFigureOut">
              <a:rPr lang="en-US" dirty="0"/>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89491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F6764DA5-CD3D-4590-A511-FCD3BC7A793E}" type="datetimeFigureOut">
              <a:rPr lang="en-US" dirty="0"/>
              <a:t>8/30/2023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59105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8/30/2023</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97413892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png"/><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C28659E-412C-4600-B45E-BAE370BC2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ogo with blue triangles&#10;&#10;Description automatically generated">
            <a:extLst>
              <a:ext uri="{FF2B5EF4-FFF2-40B4-BE49-F238E27FC236}">
                <a16:creationId xmlns:a16="http://schemas.microsoft.com/office/drawing/2014/main" id="{F1A75A47-FE8A-4E89-A186-3D7C02C20786}"/>
              </a:ext>
            </a:extLst>
          </p:cNvPr>
          <p:cNvPicPr>
            <a:picLocks noChangeAspect="1"/>
          </p:cNvPicPr>
          <p:nvPr/>
        </p:nvPicPr>
        <p:blipFill rotWithShape="1">
          <a:blip r:embed="rId3"/>
          <a:srcRect t="25938" b="17812"/>
          <a:stretch/>
        </p:blipFill>
        <p:spPr>
          <a:xfrm>
            <a:off x="20" y="10"/>
            <a:ext cx="12191980" cy="6857989"/>
          </a:xfrm>
          <a:prstGeom prst="rect">
            <a:avLst/>
          </a:prstGeom>
        </p:spPr>
      </p:pic>
      <p:sp>
        <p:nvSpPr>
          <p:cNvPr id="16" name="Rectangle 15">
            <a:extLst>
              <a:ext uri="{FF2B5EF4-FFF2-40B4-BE49-F238E27FC236}">
                <a16:creationId xmlns:a16="http://schemas.microsoft.com/office/drawing/2014/main" id="{AE95896B-6905-4618-A7DF-DED8A61FB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748BD8C-4984-4138-94CA-2DC5F39DC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blipFill dpi="0" rotWithShape="1">
            <a:blip r:embed="rId4">
              <a:alphaModFix amt="30000"/>
              <a:duotone>
                <a:prstClr val="black"/>
                <a:schemeClr val="accent1">
                  <a:tint val="45000"/>
                  <a:satMod val="400000"/>
                </a:schemeClr>
              </a:duotone>
              <a:extLst>
                <a:ext uri="{BEBA8EAE-BF5A-486C-A8C5-ECC9F3942E4B}">
                  <a14:imgProps xmlns:a14="http://schemas.microsoft.com/office/drawing/2010/main">
                    <a14:imgLayer r:embed="rId5">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1051560" y="1432223"/>
            <a:ext cx="9966960" cy="3035808"/>
          </a:xfrm>
        </p:spPr>
        <p:txBody>
          <a:bodyPr anchor="b">
            <a:normAutofit/>
          </a:bodyPr>
          <a:lstStyle/>
          <a:p>
            <a:r>
              <a:rPr lang="en-US" sz="8200" b="1">
                <a:solidFill>
                  <a:srgbClr val="FFFFFF"/>
                </a:solidFill>
                <a:latin typeface="Times New Roman"/>
                <a:ea typeface="Calibri"/>
                <a:cs typeface="Calibri"/>
              </a:rPr>
              <a:t>Surgical safety checklist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5118BA95-03E7-41B7-B442-0AF8C0A7F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048"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7" name="Group 26">
            <a:extLst>
              <a:ext uri="{FF2B5EF4-FFF2-40B4-BE49-F238E27FC236}">
                <a16:creationId xmlns:a16="http://schemas.microsoft.com/office/drawing/2014/main" id="{E799C3D5-7D55-4046-808C-F290F456D6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61035" y="1679569"/>
            <a:ext cx="3498864" cy="3498858"/>
            <a:chOff x="1061035" y="1679569"/>
            <a:chExt cx="3498864" cy="3498858"/>
          </a:xfrm>
        </p:grpSpPr>
        <p:sp>
          <p:nvSpPr>
            <p:cNvPr id="11" name="Oval 10">
              <a:extLst>
                <a:ext uri="{FF2B5EF4-FFF2-40B4-BE49-F238E27FC236}">
                  <a16:creationId xmlns:a16="http://schemas.microsoft.com/office/drawing/2014/main" id="{059D8741-EAD6-41B1-A882-70D70FC35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1035" y="1679569"/>
              <a:ext cx="3498864" cy="3498858"/>
            </a:xfrm>
            <a:prstGeom prst="ellipse">
              <a:avLst/>
            </a:prstGeom>
            <a:blipFill dpi="0" rotWithShape="1">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8" name="Oval 27">
              <a:extLst>
                <a:ext uri="{FF2B5EF4-FFF2-40B4-BE49-F238E27FC236}">
                  <a16:creationId xmlns:a16="http://schemas.microsoft.com/office/drawing/2014/main" id="{45444F36-3103-4D11-A25F-C054D4606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46134" y="1864667"/>
              <a:ext cx="3128666" cy="312866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1CD6D240-E2B0-0A8E-9480-DFFCB9489B1C}"/>
              </a:ext>
            </a:extLst>
          </p:cNvPr>
          <p:cNvSpPr>
            <a:spLocks noGrp="1"/>
          </p:cNvSpPr>
          <p:nvPr>
            <p:ph type="title"/>
          </p:nvPr>
        </p:nvSpPr>
        <p:spPr>
          <a:xfrm>
            <a:off x="1490145" y="2376862"/>
            <a:ext cx="2640646" cy="2104273"/>
          </a:xfrm>
          <a:noFill/>
        </p:spPr>
        <p:txBody>
          <a:bodyPr>
            <a:normAutofit/>
          </a:bodyPr>
          <a:lstStyle/>
          <a:p>
            <a:pPr algn="ctr"/>
            <a:r>
              <a:rPr lang="en-US" sz="3000">
                <a:solidFill>
                  <a:srgbClr val="FFFFFF"/>
                </a:solidFill>
              </a:rPr>
              <a:t>Surgical safety checklist</a:t>
            </a:r>
          </a:p>
        </p:txBody>
      </p:sp>
      <p:sp>
        <p:nvSpPr>
          <p:cNvPr id="29" name="Rectangle 28">
            <a:extLst>
              <a:ext uri="{FF2B5EF4-FFF2-40B4-BE49-F238E27FC236}">
                <a16:creationId xmlns:a16="http://schemas.microsoft.com/office/drawing/2014/main" id="{AD9B3EAD-A2B3-42C4-927C-3455E3E69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2277" y="3388659"/>
            <a:ext cx="3657600" cy="80683"/>
          </a:xfrm>
          <a:prstGeom prst="rect">
            <a:avLst/>
          </a:prstGeom>
          <a:blipFill dpi="0" rotWithShape="1">
            <a:blip r:embed="rId5">
              <a:alphaModFix amt="85000"/>
              <a:lum bright="70000" contrast="-70000"/>
              <a:extLst>
                <a:ext uri="{BEBA8EAE-BF5A-486C-A8C5-ECC9F3942E4B}">
                  <a14:imgProps xmlns:a14="http://schemas.microsoft.com/office/drawing/2010/main">
                    <a14:imgLayer r:embed="rId6">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442F533C-EE77-CE27-678D-E53CFB50755A}"/>
              </a:ext>
            </a:extLst>
          </p:cNvPr>
          <p:cNvSpPr>
            <a:spLocks noGrp="1"/>
          </p:cNvSpPr>
          <p:nvPr>
            <p:ph idx="1"/>
          </p:nvPr>
        </p:nvSpPr>
        <p:spPr>
          <a:xfrm>
            <a:off x="6081089" y="725394"/>
            <a:ext cx="5142658" cy="5407212"/>
          </a:xfrm>
        </p:spPr>
        <p:txBody>
          <a:bodyPr vert="horz" lIns="91440" tIns="45720" rIns="91440" bIns="45720" rtlCol="0" anchor="ctr">
            <a:normAutofit/>
          </a:bodyPr>
          <a:lstStyle/>
          <a:p>
            <a:r>
              <a:rPr lang="en-US" sz="2800" dirty="0">
                <a:ea typeface="+mn-lt"/>
                <a:cs typeface="+mn-lt"/>
              </a:rPr>
              <a:t>A surgical checklist is a standardized list of crucial tasks and safety measures followed by surgical teams to enhance patient safety and minimize errors during surgical procedures.</a:t>
            </a:r>
            <a:endParaRPr lang="en-US" sz="2800" dirty="0"/>
          </a:p>
        </p:txBody>
      </p:sp>
    </p:spTree>
    <p:extLst>
      <p:ext uri="{BB962C8B-B14F-4D97-AF65-F5344CB8AC3E}">
        <p14:creationId xmlns:p14="http://schemas.microsoft.com/office/powerpoint/2010/main" val="157157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3C06EAFD-0C69-4B3B-BEA7-E7E11DDF9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A4066C89-42FB-4624-9AFE-3A31B3649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4" y="0"/>
            <a:ext cx="4648169" cy="6858000"/>
          </a:xfrm>
          <a:prstGeom prst="rect">
            <a:avLst/>
          </a:prstGeom>
          <a:blipFill dpi="0" rotWithShape="1">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400000"/>
                      </a14:imgEffect>
                      <a14:imgEffect>
                        <a14:brightnessContrast bright="-40000" contrast="40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algn="ctr" defTabSz="914400"/>
            <a:endParaRPr lang="en-US" sz="2000" kern="0">
              <a:solidFill>
                <a:prstClr val="white"/>
              </a:solidFill>
              <a:latin typeface="Rockwell Extra Bold" pitchFamily="18" charset="0"/>
            </a:endParaRPr>
          </a:p>
        </p:txBody>
      </p:sp>
      <p:sp>
        <p:nvSpPr>
          <p:cNvPr id="2" name="Title 1">
            <a:extLst>
              <a:ext uri="{FF2B5EF4-FFF2-40B4-BE49-F238E27FC236}">
                <a16:creationId xmlns:a16="http://schemas.microsoft.com/office/drawing/2014/main" id="{8B8A6D0B-9CD5-2203-F98F-089153043684}"/>
              </a:ext>
            </a:extLst>
          </p:cNvPr>
          <p:cNvSpPr>
            <a:spLocks noGrp="1"/>
          </p:cNvSpPr>
          <p:nvPr>
            <p:ph type="title"/>
          </p:nvPr>
        </p:nvSpPr>
        <p:spPr>
          <a:xfrm>
            <a:off x="643468" y="643466"/>
            <a:ext cx="3686312" cy="5528734"/>
          </a:xfrm>
        </p:spPr>
        <p:txBody>
          <a:bodyPr>
            <a:normAutofit/>
          </a:bodyPr>
          <a:lstStyle/>
          <a:p>
            <a:pPr algn="r"/>
            <a:r>
              <a:rPr lang="en-US" sz="4800">
                <a:solidFill>
                  <a:srgbClr val="FFFFFF"/>
                </a:solidFill>
              </a:rPr>
              <a:t>COMPONENTS OF SURGICAL SAFETY CHECKLIST:</a:t>
            </a:r>
          </a:p>
        </p:txBody>
      </p:sp>
      <p:sp>
        <p:nvSpPr>
          <p:cNvPr id="3" name="Content Placeholder 2">
            <a:extLst>
              <a:ext uri="{FF2B5EF4-FFF2-40B4-BE49-F238E27FC236}">
                <a16:creationId xmlns:a16="http://schemas.microsoft.com/office/drawing/2014/main" id="{BE42257F-0BE8-D7F8-3147-7183FADC1447}"/>
              </a:ext>
            </a:extLst>
          </p:cNvPr>
          <p:cNvSpPr>
            <a:spLocks noGrp="1"/>
          </p:cNvSpPr>
          <p:nvPr>
            <p:ph idx="1"/>
          </p:nvPr>
        </p:nvSpPr>
        <p:spPr>
          <a:xfrm>
            <a:off x="5053780" y="599768"/>
            <a:ext cx="6074467" cy="5572432"/>
          </a:xfrm>
        </p:spPr>
        <p:txBody>
          <a:bodyPr vert="horz" lIns="91440" tIns="45720" rIns="91440" bIns="45720" rtlCol="0" anchor="ctr">
            <a:normAutofit/>
          </a:bodyPr>
          <a:lstStyle/>
          <a:p>
            <a:pPr marL="457200" indent="-457200">
              <a:buAutoNum type="arabicPeriod"/>
            </a:pPr>
            <a:r>
              <a:rPr lang="en-US" sz="3600" dirty="0"/>
              <a:t>SIGN IN</a:t>
            </a:r>
          </a:p>
          <a:p>
            <a:pPr marL="457200" indent="-457200">
              <a:buClr>
                <a:srgbClr val="9E3611"/>
              </a:buClr>
              <a:buAutoNum type="arabicPeriod"/>
            </a:pPr>
            <a:r>
              <a:rPr lang="en-US" sz="3600" dirty="0"/>
              <a:t>TIME OUT</a:t>
            </a:r>
          </a:p>
          <a:p>
            <a:pPr marL="457200" indent="-457200">
              <a:buClr>
                <a:srgbClr val="9E3611"/>
              </a:buClr>
              <a:buAutoNum type="arabicPeriod"/>
            </a:pPr>
            <a:r>
              <a:rPr lang="en-US" sz="3600" dirty="0"/>
              <a:t>SIGN OUT</a:t>
            </a:r>
          </a:p>
        </p:txBody>
      </p:sp>
      <p:sp>
        <p:nvSpPr>
          <p:cNvPr id="37" name="Oval 36">
            <a:extLst>
              <a:ext uri="{FF2B5EF4-FFF2-40B4-BE49-F238E27FC236}">
                <a16:creationId xmlns:a16="http://schemas.microsoft.com/office/drawing/2014/main" id="{BA218FBC-B2D6-48CA-9289-C4110162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01725" y="6229681"/>
            <a:ext cx="457200" cy="457200"/>
          </a:xfrm>
          <a:prstGeom prst="ellipse">
            <a:avLst/>
          </a:prstGeom>
          <a:blipFill dpi="0" rotWithShape="1">
            <a:blip r:embed="rId5">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38" name="Oval 37">
            <a:extLst>
              <a:ext uri="{FF2B5EF4-FFF2-40B4-BE49-F238E27FC236}">
                <a16:creationId xmlns:a16="http://schemas.microsoft.com/office/drawing/2014/main" id="{2DED9084-49DA-4911-ACB7-5F9E4DEFA0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0918" y="6258874"/>
            <a:ext cx="398813" cy="398815"/>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931181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63034-C6A1-1D51-5843-857776B800D9}"/>
              </a:ext>
            </a:extLst>
          </p:cNvPr>
          <p:cNvSpPr>
            <a:spLocks noGrp="1"/>
          </p:cNvSpPr>
          <p:nvPr>
            <p:ph type="title"/>
          </p:nvPr>
        </p:nvSpPr>
        <p:spPr/>
        <p:txBody>
          <a:bodyPr/>
          <a:lstStyle/>
          <a:p>
            <a:endParaRPr lang="en-US"/>
          </a:p>
        </p:txBody>
      </p:sp>
      <p:pic>
        <p:nvPicPr>
          <p:cNvPr id="4" name="Content Placeholder 3" descr="A medical safety checklist with different colors&#10;&#10;Description automatically generated">
            <a:extLst>
              <a:ext uri="{FF2B5EF4-FFF2-40B4-BE49-F238E27FC236}">
                <a16:creationId xmlns:a16="http://schemas.microsoft.com/office/drawing/2014/main" id="{2FA553F6-E84F-CA61-DC4B-500B4AD34E1F}"/>
              </a:ext>
            </a:extLst>
          </p:cNvPr>
          <p:cNvPicPr>
            <a:picLocks noGrp="1" noChangeAspect="1"/>
          </p:cNvPicPr>
          <p:nvPr>
            <p:ph idx="1"/>
          </p:nvPr>
        </p:nvPicPr>
        <p:blipFill>
          <a:blip r:embed="rId3"/>
          <a:stretch>
            <a:fillRect/>
          </a:stretch>
        </p:blipFill>
        <p:spPr>
          <a:xfrm>
            <a:off x="70" y="-1306"/>
            <a:ext cx="12252385" cy="6924620"/>
          </a:xfrm>
        </p:spPr>
      </p:pic>
    </p:spTree>
    <p:extLst>
      <p:ext uri="{BB962C8B-B14F-4D97-AF65-F5344CB8AC3E}">
        <p14:creationId xmlns:p14="http://schemas.microsoft.com/office/powerpoint/2010/main" val="2039659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4" name="Rectangle 93">
            <a:extLst>
              <a:ext uri="{FF2B5EF4-FFF2-40B4-BE49-F238E27FC236}">
                <a16:creationId xmlns:a16="http://schemas.microsoft.com/office/drawing/2014/main" id="{7049A7D3-684C-4C59-A4B6-7B308A6AD3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D7B1087B-C592-40E7-B532-60B453A2F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14AE7447-E8F8-4A0F-9E3D-94842BFF88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0" name="Group 99">
            <a:extLst>
              <a:ext uri="{FF2B5EF4-FFF2-40B4-BE49-F238E27FC236}">
                <a16:creationId xmlns:a16="http://schemas.microsoft.com/office/drawing/2014/main" id="{85981F80-69EE-4E2B-82A8-47FDFD772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101" name="Oval 100">
              <a:extLst>
                <a:ext uri="{FF2B5EF4-FFF2-40B4-BE49-F238E27FC236}">
                  <a16:creationId xmlns:a16="http://schemas.microsoft.com/office/drawing/2014/main" id="{46CE0473-0B07-47EE-A016-EBD87F2C8C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2" name="Oval 101">
              <a:extLst>
                <a:ext uri="{FF2B5EF4-FFF2-40B4-BE49-F238E27FC236}">
                  <a16:creationId xmlns:a16="http://schemas.microsoft.com/office/drawing/2014/main" id="{EDD0D1E4-DFCA-4DF0-9D37-571A5F529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useBgFill="1">
        <p:nvSpPr>
          <p:cNvPr id="104" name="Rectangle 103">
            <a:extLst>
              <a:ext uri="{FF2B5EF4-FFF2-40B4-BE49-F238E27FC236}">
                <a16:creationId xmlns:a16="http://schemas.microsoft.com/office/drawing/2014/main" id="{FF0965A7-524A-44F1-B044-48411EA4F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6" name="Rectangle 105">
            <a:extLst>
              <a:ext uri="{FF2B5EF4-FFF2-40B4-BE49-F238E27FC236}">
                <a16:creationId xmlns:a16="http://schemas.microsoft.com/office/drawing/2014/main" id="{58EE5433-7B78-4432-965F-8790C3F42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53241"/>
            <a:ext cx="109087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a:extLst>
              <a:ext uri="{FF2B5EF4-FFF2-40B4-BE49-F238E27FC236}">
                <a16:creationId xmlns:a16="http://schemas.microsoft.com/office/drawing/2014/main" id="{8F7AAA96-ECD9-48EA-B942-1172BB519B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1" y="822325"/>
            <a:ext cx="5149596" cy="4846228"/>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C54719-9BB8-3CEA-941A-F6AC88152220}"/>
              </a:ext>
            </a:extLst>
          </p:cNvPr>
          <p:cNvSpPr>
            <a:spLocks noGrp="1"/>
          </p:cNvSpPr>
          <p:nvPr>
            <p:ph type="title"/>
          </p:nvPr>
        </p:nvSpPr>
        <p:spPr>
          <a:xfrm>
            <a:off x="6713220" y="1054100"/>
            <a:ext cx="4615180" cy="3736099"/>
          </a:xfrm>
        </p:spPr>
        <p:txBody>
          <a:bodyPr vert="horz" lIns="91440" tIns="45720" rIns="91440" bIns="45720" rtlCol="0" anchor="ctr">
            <a:normAutofit/>
          </a:bodyPr>
          <a:lstStyle/>
          <a:p>
            <a:pPr>
              <a:lnSpc>
                <a:spcPct val="80000"/>
              </a:lnSpc>
            </a:pPr>
            <a:r>
              <a:rPr lang="en-US" sz="5600">
                <a:blipFill dpi="0" rotWithShape="1">
                  <a:blip r:embed="rId5"/>
                  <a:srcRect/>
                  <a:tile tx="6350" ty="-127000" sx="65000" sy="64000" flip="none" algn="tl"/>
                </a:blipFill>
              </a:rPr>
              <a:t>1.sign in</a:t>
            </a:r>
            <a:br>
              <a:rPr lang="en-US" sz="5600">
                <a:blipFill dpi="0" rotWithShape="1">
                  <a:blip r:embed="rId5"/>
                  <a:srcRect/>
                  <a:tile tx="6350" ty="-127000" sx="65000" sy="64000" flip="none" algn="tl"/>
                </a:blipFill>
              </a:rPr>
            </a:br>
            <a:r>
              <a:rPr lang="en-US" sz="5600" b="1">
                <a:blipFill dpi="0" rotWithShape="1">
                  <a:blip r:embed="rId5"/>
                  <a:srcRect/>
                  <a:tile tx="6350" ty="-127000" sx="65000" sy="64000" flip="none" algn="tl"/>
                </a:blipFill>
              </a:rPr>
              <a:t>Before Induction of Anesthesia</a:t>
            </a:r>
            <a:r>
              <a:rPr lang="en-US" sz="5600">
                <a:blipFill dpi="0" rotWithShape="1">
                  <a:blip r:embed="rId5"/>
                  <a:srcRect/>
                  <a:tile tx="6350" ty="-127000" sx="65000" sy="64000" flip="none" algn="tl"/>
                </a:blipFill>
              </a:rPr>
              <a:t>:</a:t>
            </a:r>
          </a:p>
        </p:txBody>
      </p:sp>
      <p:sp>
        <p:nvSpPr>
          <p:cNvPr id="110" name="Rectangle 109">
            <a:extLst>
              <a:ext uri="{FF2B5EF4-FFF2-40B4-BE49-F238E27FC236}">
                <a16:creationId xmlns:a16="http://schemas.microsoft.com/office/drawing/2014/main" id="{248BD5A8-902E-46F3-9C9F-F939987C5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5756954"/>
            <a:ext cx="109087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2" name="Group 111">
            <a:extLst>
              <a:ext uri="{FF2B5EF4-FFF2-40B4-BE49-F238E27FC236}">
                <a16:creationId xmlns:a16="http://schemas.microsoft.com/office/drawing/2014/main" id="{3800B863-FA71-4FFB-9F30-56E95B0D3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6920" y="5257800"/>
            <a:ext cx="1080904" cy="1080902"/>
            <a:chOff x="9685338" y="4460675"/>
            <a:chExt cx="1080904" cy="1080902"/>
          </a:xfrm>
        </p:grpSpPr>
        <p:sp>
          <p:nvSpPr>
            <p:cNvPr id="113" name="Oval 112">
              <a:extLst>
                <a:ext uri="{FF2B5EF4-FFF2-40B4-BE49-F238E27FC236}">
                  <a16:creationId xmlns:a16="http://schemas.microsoft.com/office/drawing/2014/main" id="{F974AC77-F93C-4C47-8BA3-991BBA2EF1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4" name="Oval 113">
              <a:extLst>
                <a:ext uri="{FF2B5EF4-FFF2-40B4-BE49-F238E27FC236}">
                  <a16:creationId xmlns:a16="http://schemas.microsoft.com/office/drawing/2014/main" id="{B170C1A4-4B9C-47A6-981D-0D71C56856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pic>
        <p:nvPicPr>
          <p:cNvPr id="4" name="Content Placeholder 3">
            <a:extLst>
              <a:ext uri="{FF2B5EF4-FFF2-40B4-BE49-F238E27FC236}">
                <a16:creationId xmlns:a16="http://schemas.microsoft.com/office/drawing/2014/main" id="{83105005-9D0F-358B-C822-3F356D0860CF}"/>
              </a:ext>
            </a:extLst>
          </p:cNvPr>
          <p:cNvPicPr>
            <a:picLocks noChangeAspect="1"/>
          </p:cNvPicPr>
          <p:nvPr/>
        </p:nvPicPr>
        <p:blipFill rotWithShape="1">
          <a:blip r:embed="rId7"/>
          <a:srcRect l="2053" t="16354" r="66667" b="7507"/>
          <a:stretch/>
        </p:blipFill>
        <p:spPr>
          <a:xfrm>
            <a:off x="1780287" y="727529"/>
            <a:ext cx="3637510" cy="5003162"/>
          </a:xfrm>
          <a:prstGeom prst="rect">
            <a:avLst/>
          </a:prstGeom>
        </p:spPr>
      </p:pic>
    </p:spTree>
    <p:extLst>
      <p:ext uri="{BB962C8B-B14F-4D97-AF65-F5344CB8AC3E}">
        <p14:creationId xmlns:p14="http://schemas.microsoft.com/office/powerpoint/2010/main" val="342002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049A7D3-684C-4C59-A4B6-7B308A6AD3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7B1087B-C592-40E7-B532-60B453A2F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4AE7447-E8F8-4A0F-9E3D-94842BFF88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5981F80-69EE-4E2B-82A8-47FDFD772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27" name="Oval 26">
              <a:extLst>
                <a:ext uri="{FF2B5EF4-FFF2-40B4-BE49-F238E27FC236}">
                  <a16:creationId xmlns:a16="http://schemas.microsoft.com/office/drawing/2014/main" id="{46CE0473-0B07-47EE-A016-EBD87F2C8C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8" name="Oval 27">
              <a:extLst>
                <a:ext uri="{FF2B5EF4-FFF2-40B4-BE49-F238E27FC236}">
                  <a16:creationId xmlns:a16="http://schemas.microsoft.com/office/drawing/2014/main" id="{EDD0D1E4-DFCA-4DF0-9D37-571A5F529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useBgFill="1">
        <p:nvSpPr>
          <p:cNvPr id="30" name="Rectangle 29">
            <a:extLst>
              <a:ext uri="{FF2B5EF4-FFF2-40B4-BE49-F238E27FC236}">
                <a16:creationId xmlns:a16="http://schemas.microsoft.com/office/drawing/2014/main" id="{FF0965A7-524A-44F1-B044-48411EA4F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2" name="Rectangle 31">
            <a:extLst>
              <a:ext uri="{FF2B5EF4-FFF2-40B4-BE49-F238E27FC236}">
                <a16:creationId xmlns:a16="http://schemas.microsoft.com/office/drawing/2014/main" id="{58EE5433-7B78-4432-965F-8790C3F42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653241"/>
            <a:ext cx="109087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8F7AAA96-ECD9-48EA-B942-1172BB519B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1" y="822325"/>
            <a:ext cx="5149596" cy="4846228"/>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96F3D5-378A-CC76-918E-1C7FDAA4ECDA}"/>
              </a:ext>
            </a:extLst>
          </p:cNvPr>
          <p:cNvSpPr>
            <a:spLocks noGrp="1"/>
          </p:cNvSpPr>
          <p:nvPr>
            <p:ph type="title"/>
          </p:nvPr>
        </p:nvSpPr>
        <p:spPr>
          <a:xfrm>
            <a:off x="6713220" y="1054100"/>
            <a:ext cx="4615180" cy="3736099"/>
          </a:xfrm>
        </p:spPr>
        <p:txBody>
          <a:bodyPr vert="horz" lIns="91440" tIns="45720" rIns="91440" bIns="45720" rtlCol="0" anchor="ctr">
            <a:normAutofit/>
          </a:bodyPr>
          <a:lstStyle/>
          <a:p>
            <a:pPr>
              <a:lnSpc>
                <a:spcPct val="80000"/>
              </a:lnSpc>
            </a:pPr>
            <a:r>
              <a:rPr lang="en-US" sz="7400">
                <a:blipFill dpi="0" rotWithShape="1">
                  <a:blip r:embed="rId5"/>
                  <a:srcRect/>
                  <a:tile tx="6350" ty="-127000" sx="65000" sy="64000" flip="none" algn="tl"/>
                </a:blipFill>
              </a:rPr>
              <a:t>2.time out</a:t>
            </a:r>
            <a:br>
              <a:rPr lang="en-US" sz="7400">
                <a:blipFill dpi="0" rotWithShape="1">
                  <a:blip r:embed="rId5"/>
                  <a:srcRect/>
                  <a:tile tx="6350" ty="-127000" sx="65000" sy="64000" flip="none" algn="tl"/>
                </a:blipFill>
              </a:rPr>
            </a:br>
            <a:r>
              <a:rPr lang="en-US" sz="7400" b="1">
                <a:blipFill dpi="0" rotWithShape="1">
                  <a:blip r:embed="rId5"/>
                  <a:srcRect/>
                  <a:tile tx="6350" ty="-127000" sx="65000" sy="64000" flip="none" algn="tl"/>
                </a:blipFill>
              </a:rPr>
              <a:t>Before Skin Incision</a:t>
            </a:r>
            <a:r>
              <a:rPr lang="en-US" sz="7400">
                <a:blipFill dpi="0" rotWithShape="1">
                  <a:blip r:embed="rId5"/>
                  <a:srcRect/>
                  <a:tile tx="6350" ty="-127000" sx="65000" sy="64000" flip="none" algn="tl"/>
                </a:blipFill>
              </a:rPr>
              <a:t>:</a:t>
            </a:r>
          </a:p>
        </p:txBody>
      </p:sp>
      <p:sp>
        <p:nvSpPr>
          <p:cNvPr id="36" name="Rectangle 35">
            <a:extLst>
              <a:ext uri="{FF2B5EF4-FFF2-40B4-BE49-F238E27FC236}">
                <a16:creationId xmlns:a16="http://schemas.microsoft.com/office/drawing/2014/main" id="{248BD5A8-902E-46F3-9C9F-F939987C5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04" y="5756954"/>
            <a:ext cx="109087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3800B863-FA71-4FFB-9F30-56E95B0D3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6920" y="5257800"/>
            <a:ext cx="1080904" cy="1080902"/>
            <a:chOff x="9685338" y="4460675"/>
            <a:chExt cx="1080904" cy="1080902"/>
          </a:xfrm>
        </p:grpSpPr>
        <p:sp>
          <p:nvSpPr>
            <p:cNvPr id="39" name="Oval 38">
              <a:extLst>
                <a:ext uri="{FF2B5EF4-FFF2-40B4-BE49-F238E27FC236}">
                  <a16:creationId xmlns:a16="http://schemas.microsoft.com/office/drawing/2014/main" id="{F974AC77-F93C-4C47-8BA3-991BBA2EF1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0" name="Oval 39">
              <a:extLst>
                <a:ext uri="{FF2B5EF4-FFF2-40B4-BE49-F238E27FC236}">
                  <a16:creationId xmlns:a16="http://schemas.microsoft.com/office/drawing/2014/main" id="{B170C1A4-4B9C-47A6-981D-0D71C56856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pic>
        <p:nvPicPr>
          <p:cNvPr id="4" name="Content Placeholder 3">
            <a:extLst>
              <a:ext uri="{FF2B5EF4-FFF2-40B4-BE49-F238E27FC236}">
                <a16:creationId xmlns:a16="http://schemas.microsoft.com/office/drawing/2014/main" id="{99661BFB-3964-F323-D93A-5FB1B3D766A4}"/>
              </a:ext>
            </a:extLst>
          </p:cNvPr>
          <p:cNvPicPr>
            <a:picLocks noChangeAspect="1"/>
          </p:cNvPicPr>
          <p:nvPr/>
        </p:nvPicPr>
        <p:blipFill rotWithShape="1">
          <a:blip r:embed="rId7"/>
          <a:srcRect l="37786" t="16086" r="34733" b="5630"/>
          <a:stretch/>
        </p:blipFill>
        <p:spPr>
          <a:xfrm>
            <a:off x="1594847" y="727529"/>
            <a:ext cx="4030162" cy="5035819"/>
          </a:xfrm>
          <a:prstGeom prst="rect">
            <a:avLst/>
          </a:prstGeom>
        </p:spPr>
      </p:pic>
    </p:spTree>
    <p:extLst>
      <p:ext uri="{BB962C8B-B14F-4D97-AF65-F5344CB8AC3E}">
        <p14:creationId xmlns:p14="http://schemas.microsoft.com/office/powerpoint/2010/main" val="203702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049A7D3-684C-4C59-A4B6-7B308A6AD3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7B1087B-C592-40E7-B532-60B453A2F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4AE7447-E8F8-4A0F-9E3D-94842BFF88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5981F80-69EE-4E2B-82A8-47FDFD772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27" name="Oval 26">
              <a:extLst>
                <a:ext uri="{FF2B5EF4-FFF2-40B4-BE49-F238E27FC236}">
                  <a16:creationId xmlns:a16="http://schemas.microsoft.com/office/drawing/2014/main" id="{46CE0473-0B07-47EE-A016-EBD87F2C8C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28" name="Oval 27">
              <a:extLst>
                <a:ext uri="{FF2B5EF4-FFF2-40B4-BE49-F238E27FC236}">
                  <a16:creationId xmlns:a16="http://schemas.microsoft.com/office/drawing/2014/main" id="{EDD0D1E4-DFCA-4DF0-9D37-571A5F529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useBgFill="1">
        <p:nvSpPr>
          <p:cNvPr id="30" name="Rectangle 29">
            <a:extLst>
              <a:ext uri="{FF2B5EF4-FFF2-40B4-BE49-F238E27FC236}">
                <a16:creationId xmlns:a16="http://schemas.microsoft.com/office/drawing/2014/main" id="{F4664CB4-B2D2-4732-AB2C-939321E99D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2" name="Rectangle 31">
            <a:extLst>
              <a:ext uri="{FF2B5EF4-FFF2-40B4-BE49-F238E27FC236}">
                <a16:creationId xmlns:a16="http://schemas.microsoft.com/office/drawing/2014/main" id="{D03168EC-D910-4109-8158-A433124BB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928117"/>
            <a:ext cx="10351008"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2EB50A5-ED88-4DB9-A0A0-1370FEEE6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3" y="1110053"/>
            <a:ext cx="6631431" cy="4580301"/>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ADBBCD-E246-0D20-3BF3-7D41B7C85EB9}"/>
              </a:ext>
            </a:extLst>
          </p:cNvPr>
          <p:cNvSpPr>
            <a:spLocks noGrp="1"/>
          </p:cNvSpPr>
          <p:nvPr>
            <p:ph type="title"/>
          </p:nvPr>
        </p:nvSpPr>
        <p:spPr>
          <a:xfrm>
            <a:off x="1248156" y="1432223"/>
            <a:ext cx="5965470" cy="3357976"/>
          </a:xfrm>
        </p:spPr>
        <p:txBody>
          <a:bodyPr vert="horz" lIns="91440" tIns="45720" rIns="91440" bIns="45720" rtlCol="0" anchor="ctr">
            <a:normAutofit/>
          </a:bodyPr>
          <a:lstStyle/>
          <a:p>
            <a:pPr>
              <a:lnSpc>
                <a:spcPct val="80000"/>
              </a:lnSpc>
            </a:pPr>
            <a:r>
              <a:rPr lang="en-US" sz="5000">
                <a:blipFill dpi="0" rotWithShape="1">
                  <a:blip r:embed="rId5"/>
                  <a:srcRect/>
                  <a:tile tx="6350" ty="-127000" sx="65000" sy="64000" flip="none" algn="tl"/>
                </a:blipFill>
              </a:rPr>
              <a:t>3.sign out</a:t>
            </a:r>
            <a:br>
              <a:rPr lang="en-US" sz="5000">
                <a:blipFill dpi="0" rotWithShape="1">
                  <a:blip r:embed="rId5"/>
                  <a:srcRect/>
                  <a:tile tx="6350" ty="-127000" sx="65000" sy="64000" flip="none" algn="tl"/>
                </a:blipFill>
              </a:rPr>
            </a:br>
            <a:r>
              <a:rPr lang="en-US" sz="5000" b="1">
                <a:blipFill dpi="0" rotWithShape="1">
                  <a:blip r:embed="rId5"/>
                  <a:srcRect/>
                  <a:tile tx="6350" ty="-127000" sx="65000" sy="64000" flip="none" algn="tl"/>
                </a:blipFill>
              </a:rPr>
              <a:t>Before the Patient Leaves the Operating Room</a:t>
            </a:r>
            <a:r>
              <a:rPr lang="en-US" sz="5000">
                <a:blipFill dpi="0" rotWithShape="1">
                  <a:blip r:embed="rId5"/>
                  <a:srcRect/>
                  <a:tile tx="6350" ty="-127000" sx="65000" sy="64000" flip="none" algn="tl"/>
                </a:blipFill>
              </a:rPr>
              <a:t>:</a:t>
            </a:r>
          </a:p>
        </p:txBody>
      </p:sp>
      <p:pic>
        <p:nvPicPr>
          <p:cNvPr id="4" name="Content Placeholder 3">
            <a:extLst>
              <a:ext uri="{FF2B5EF4-FFF2-40B4-BE49-F238E27FC236}">
                <a16:creationId xmlns:a16="http://schemas.microsoft.com/office/drawing/2014/main" id="{9C6648EE-0BD1-B65C-E2A3-FC5E37780D8F}"/>
              </a:ext>
            </a:extLst>
          </p:cNvPr>
          <p:cNvPicPr>
            <a:picLocks noChangeAspect="1"/>
          </p:cNvPicPr>
          <p:nvPr/>
        </p:nvPicPr>
        <p:blipFill rotWithShape="1">
          <a:blip r:embed="rId7"/>
          <a:srcRect l="69763" t="16354" r="2174" b="6166"/>
          <a:stretch/>
        </p:blipFill>
        <p:spPr>
          <a:xfrm>
            <a:off x="8155550" y="974022"/>
            <a:ext cx="3109771" cy="4883632"/>
          </a:xfrm>
          <a:prstGeom prst="rect">
            <a:avLst/>
          </a:prstGeom>
        </p:spPr>
      </p:pic>
      <p:sp>
        <p:nvSpPr>
          <p:cNvPr id="36" name="Rectangle 35">
            <a:extLst>
              <a:ext uri="{FF2B5EF4-FFF2-40B4-BE49-F238E27FC236}">
                <a16:creationId xmlns:a16="http://schemas.microsoft.com/office/drawing/2014/main" id="{0AA47C27-8894-42A7-8D01-C902DA9B7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5780565"/>
            <a:ext cx="10351008"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8B4BD81D-EAC7-4C48-A5FD-A1156EC849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6920" y="5257800"/>
            <a:ext cx="1080904" cy="1080902"/>
            <a:chOff x="9685338" y="4460675"/>
            <a:chExt cx="1080904" cy="1080902"/>
          </a:xfrm>
        </p:grpSpPr>
        <p:sp>
          <p:nvSpPr>
            <p:cNvPr id="39" name="Oval 38">
              <a:extLst>
                <a:ext uri="{FF2B5EF4-FFF2-40B4-BE49-F238E27FC236}">
                  <a16:creationId xmlns:a16="http://schemas.microsoft.com/office/drawing/2014/main" id="{9CAF43F4-8892-4C5D-A8ED-C423F5175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40" name="Oval 39">
              <a:extLst>
                <a:ext uri="{FF2B5EF4-FFF2-40B4-BE49-F238E27FC236}">
                  <a16:creationId xmlns:a16="http://schemas.microsoft.com/office/drawing/2014/main" id="{2D028E2F-5F35-49A4-86F5-81814931EB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Tree>
    <p:extLst>
      <p:ext uri="{BB962C8B-B14F-4D97-AF65-F5344CB8AC3E}">
        <p14:creationId xmlns:p14="http://schemas.microsoft.com/office/powerpoint/2010/main" val="2334261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2550AE69-AC86-4188-83E5-A856C4F1D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34694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4" name="Rectangle 33">
            <a:extLst>
              <a:ext uri="{FF2B5EF4-FFF2-40B4-BE49-F238E27FC236}">
                <a16:creationId xmlns:a16="http://schemas.microsoft.com/office/drawing/2014/main" id="{EC4CA156-2C9D-4F0C-B229-88D8B5E17B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4299696"/>
            <a:ext cx="10222992"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D7361ED3-EBE5-4EFC-8DA3-D0CE4BF2F4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0834" y="1484779"/>
            <a:ext cx="10222992" cy="2743200"/>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8" name="Group 37">
            <a:extLst>
              <a:ext uri="{FF2B5EF4-FFF2-40B4-BE49-F238E27FC236}">
                <a16:creationId xmlns:a16="http://schemas.microsoft.com/office/drawing/2014/main" id="{85105087-7F16-4C94-837C-C454451166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49215" y="4068923"/>
            <a:ext cx="1080904" cy="1080902"/>
            <a:chOff x="9685338" y="4460675"/>
            <a:chExt cx="1080904" cy="1080902"/>
          </a:xfrm>
        </p:grpSpPr>
        <p:sp>
          <p:nvSpPr>
            <p:cNvPr id="39" name="Oval 38">
              <a:extLst>
                <a:ext uri="{FF2B5EF4-FFF2-40B4-BE49-F238E27FC236}">
                  <a16:creationId xmlns:a16="http://schemas.microsoft.com/office/drawing/2014/main" id="{4F2F3467-E50F-4A91-B27D-E324936A66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85338" y="4460675"/>
              <a:ext cx="1080904" cy="1080902"/>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Layer>
                    </a14:imgProps>
                  </a:ext>
                </a:extLst>
              </a:blip>
              <a:srcRect/>
              <a:tile tx="0" ty="0" sx="85000" sy="85000" flip="none" algn="tl"/>
            </a:blipFill>
            <a:ln w="25400" cap="flat" cmpd="sng" algn="ctr">
              <a:noFill/>
              <a:prstDash val="solid"/>
            </a:ln>
            <a:effectLst/>
          </p:spPr>
        </p:sp>
        <p:sp>
          <p:nvSpPr>
            <p:cNvPr id="40" name="Oval 39">
              <a:extLst>
                <a:ext uri="{FF2B5EF4-FFF2-40B4-BE49-F238E27FC236}">
                  <a16:creationId xmlns:a16="http://schemas.microsoft.com/office/drawing/2014/main" id="{D678BE03-AC84-4940-A7FD-5B143FE2D6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useBgFill="1">
        <p:nvSpPr>
          <p:cNvPr id="42" name="Rectangle 41">
            <a:extLst>
              <a:ext uri="{FF2B5EF4-FFF2-40B4-BE49-F238E27FC236}">
                <a16:creationId xmlns:a16="http://schemas.microsoft.com/office/drawing/2014/main" id="{E8035907-EB9C-4E11-8A9B-D25B0AD8D7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9D991BA-42C5-FC44-0833-553031E0E40D}"/>
              </a:ext>
            </a:extLst>
          </p:cNvPr>
          <p:cNvSpPr>
            <a:spLocks noGrp="1"/>
          </p:cNvSpPr>
          <p:nvPr>
            <p:ph type="title"/>
          </p:nvPr>
        </p:nvSpPr>
        <p:spPr>
          <a:xfrm>
            <a:off x="7327519" y="720071"/>
            <a:ext cx="3970877" cy="3492637"/>
          </a:xfrm>
        </p:spPr>
        <p:txBody>
          <a:bodyPr vert="horz" lIns="91440" tIns="45720" rIns="91440" bIns="45720" rtlCol="0" anchor="b">
            <a:normAutofit/>
          </a:bodyPr>
          <a:lstStyle/>
          <a:p>
            <a:pPr>
              <a:lnSpc>
                <a:spcPct val="80000"/>
              </a:lnSpc>
            </a:pPr>
            <a:r>
              <a:rPr lang="en-US" sz="6000">
                <a:solidFill>
                  <a:schemeClr val="tx1"/>
                </a:solidFill>
              </a:rPr>
              <a:t>thankyou</a:t>
            </a:r>
          </a:p>
        </p:txBody>
      </p:sp>
      <p:pic>
        <p:nvPicPr>
          <p:cNvPr id="4" name="Content Placeholder 3" descr="A logo with blue triangles&#10;&#10;Description automatically generated">
            <a:extLst>
              <a:ext uri="{FF2B5EF4-FFF2-40B4-BE49-F238E27FC236}">
                <a16:creationId xmlns:a16="http://schemas.microsoft.com/office/drawing/2014/main" id="{7FD4D100-BD59-0140-8C5D-CBEC6BB546E7}"/>
              </a:ext>
            </a:extLst>
          </p:cNvPr>
          <p:cNvPicPr>
            <a:picLocks noChangeAspect="1"/>
          </p:cNvPicPr>
          <p:nvPr/>
        </p:nvPicPr>
        <p:blipFill rotWithShape="1">
          <a:blip r:embed="rId7"/>
          <a:srcRect r="1" b="1"/>
          <a:stretch/>
        </p:blipFill>
        <p:spPr>
          <a:xfrm>
            <a:off x="643467" y="720071"/>
            <a:ext cx="5503939" cy="5503939"/>
          </a:xfrm>
          <a:custGeom>
            <a:avLst/>
            <a:gdLst/>
            <a:ahLst/>
            <a:cxnLst/>
            <a:rect l="l" t="t" r="r" b="b"/>
            <a:pathLst>
              <a:path w="3051400" h="3051400">
                <a:moveTo>
                  <a:pt x="1525700" y="171641"/>
                </a:moveTo>
                <a:cubicBezTo>
                  <a:pt x="2273526" y="171641"/>
                  <a:pt x="2879759" y="777874"/>
                  <a:pt x="2879759" y="1525700"/>
                </a:cubicBezTo>
                <a:cubicBezTo>
                  <a:pt x="2879759" y="2273526"/>
                  <a:pt x="2273526" y="2879759"/>
                  <a:pt x="1525700" y="2879759"/>
                </a:cubicBezTo>
                <a:cubicBezTo>
                  <a:pt x="777874" y="2879759"/>
                  <a:pt x="171641" y="2273526"/>
                  <a:pt x="171641" y="1525700"/>
                </a:cubicBezTo>
                <a:cubicBezTo>
                  <a:pt x="171641" y="777874"/>
                  <a:pt x="777874" y="171641"/>
                  <a:pt x="1525700" y="171641"/>
                </a:cubicBezTo>
                <a:close/>
                <a:moveTo>
                  <a:pt x="1525700" y="133499"/>
                </a:moveTo>
                <a:cubicBezTo>
                  <a:pt x="756809" y="133499"/>
                  <a:pt x="133499" y="756809"/>
                  <a:pt x="133499" y="1525700"/>
                </a:cubicBezTo>
                <a:cubicBezTo>
                  <a:pt x="133499" y="2294591"/>
                  <a:pt x="756809" y="2917901"/>
                  <a:pt x="1525700" y="2917901"/>
                </a:cubicBezTo>
                <a:cubicBezTo>
                  <a:pt x="2294591" y="2917901"/>
                  <a:pt x="2917901" y="2294591"/>
                  <a:pt x="2917901" y="1525700"/>
                </a:cubicBezTo>
                <a:cubicBezTo>
                  <a:pt x="2917901" y="756809"/>
                  <a:pt x="2294591" y="133499"/>
                  <a:pt x="1525700" y="133499"/>
                </a:cubicBezTo>
                <a:close/>
                <a:moveTo>
                  <a:pt x="1525700" y="0"/>
                </a:moveTo>
                <a:cubicBezTo>
                  <a:pt x="2368321" y="0"/>
                  <a:pt x="3051400" y="683079"/>
                  <a:pt x="3051400" y="1525700"/>
                </a:cubicBezTo>
                <a:cubicBezTo>
                  <a:pt x="3051400" y="2368321"/>
                  <a:pt x="2368321" y="3051400"/>
                  <a:pt x="1525700" y="3051400"/>
                </a:cubicBezTo>
                <a:cubicBezTo>
                  <a:pt x="683079" y="3051400"/>
                  <a:pt x="0" y="2368321"/>
                  <a:pt x="0" y="1525700"/>
                </a:cubicBezTo>
                <a:cubicBezTo>
                  <a:pt x="0" y="683079"/>
                  <a:pt x="683079" y="0"/>
                  <a:pt x="1525700" y="0"/>
                </a:cubicBezTo>
                <a:close/>
              </a:path>
            </a:pathLst>
          </a:custGeom>
        </p:spPr>
      </p:pic>
      <p:sp>
        <p:nvSpPr>
          <p:cNvPr id="44" name="Freeform: Shape 43">
            <a:extLst>
              <a:ext uri="{FF2B5EF4-FFF2-40B4-BE49-F238E27FC236}">
                <a16:creationId xmlns:a16="http://schemas.microsoft.com/office/drawing/2014/main" id="{23991EB4-1F71-4BE4-B24D-277DD5EE90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720071"/>
            <a:ext cx="5503939" cy="5503939"/>
          </a:xfrm>
          <a:custGeom>
            <a:avLst/>
            <a:gdLst>
              <a:gd name="connsiteX0" fmla="*/ 3657600 w 7315200"/>
              <a:gd name="connsiteY0" fmla="*/ 411480 h 7315200"/>
              <a:gd name="connsiteX1" fmla="*/ 6903720 w 7315200"/>
              <a:gd name="connsiteY1" fmla="*/ 3657600 h 7315200"/>
              <a:gd name="connsiteX2" fmla="*/ 3657600 w 7315200"/>
              <a:gd name="connsiteY2" fmla="*/ 6903720 h 7315200"/>
              <a:gd name="connsiteX3" fmla="*/ 411480 w 7315200"/>
              <a:gd name="connsiteY3" fmla="*/ 3657600 h 7315200"/>
              <a:gd name="connsiteX4" fmla="*/ 3657600 w 7315200"/>
              <a:gd name="connsiteY4" fmla="*/ 411480 h 7315200"/>
              <a:gd name="connsiteX5" fmla="*/ 3657600 w 7315200"/>
              <a:gd name="connsiteY5" fmla="*/ 320040 h 7315200"/>
              <a:gd name="connsiteX6" fmla="*/ 320040 w 7315200"/>
              <a:gd name="connsiteY6" fmla="*/ 3657600 h 7315200"/>
              <a:gd name="connsiteX7" fmla="*/ 3657600 w 7315200"/>
              <a:gd name="connsiteY7" fmla="*/ 6995160 h 7315200"/>
              <a:gd name="connsiteX8" fmla="*/ 6995160 w 7315200"/>
              <a:gd name="connsiteY8" fmla="*/ 3657600 h 7315200"/>
              <a:gd name="connsiteX9" fmla="*/ 3657600 w 7315200"/>
              <a:gd name="connsiteY9" fmla="*/ 320040 h 7315200"/>
              <a:gd name="connsiteX10" fmla="*/ 3657600 w 7315200"/>
              <a:gd name="connsiteY10" fmla="*/ 0 h 7315200"/>
              <a:gd name="connsiteX11" fmla="*/ 7315200 w 7315200"/>
              <a:gd name="connsiteY11" fmla="*/ 3657600 h 7315200"/>
              <a:gd name="connsiteX12" fmla="*/ 3657600 w 7315200"/>
              <a:gd name="connsiteY12" fmla="*/ 7315200 h 7315200"/>
              <a:gd name="connsiteX13" fmla="*/ 0 w 7315200"/>
              <a:gd name="connsiteY13" fmla="*/ 3657600 h 7315200"/>
              <a:gd name="connsiteX14" fmla="*/ 3657600 w 7315200"/>
              <a:gd name="connsiteY14" fmla="*/ 0 h 731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15200" h="7315200">
                <a:moveTo>
                  <a:pt x="3657600" y="411480"/>
                </a:moveTo>
                <a:cubicBezTo>
                  <a:pt x="5450383" y="411480"/>
                  <a:pt x="6903720" y="1864817"/>
                  <a:pt x="6903720" y="3657600"/>
                </a:cubicBezTo>
                <a:cubicBezTo>
                  <a:pt x="6903720" y="5450383"/>
                  <a:pt x="5450383" y="6903720"/>
                  <a:pt x="3657600" y="6903720"/>
                </a:cubicBezTo>
                <a:cubicBezTo>
                  <a:pt x="1864817" y="6903720"/>
                  <a:pt x="411480" y="5450383"/>
                  <a:pt x="411480" y="3657600"/>
                </a:cubicBezTo>
                <a:cubicBezTo>
                  <a:pt x="411480" y="1864817"/>
                  <a:pt x="1864817" y="411480"/>
                  <a:pt x="3657600" y="411480"/>
                </a:cubicBezTo>
                <a:close/>
                <a:moveTo>
                  <a:pt x="3657600" y="320040"/>
                </a:moveTo>
                <a:cubicBezTo>
                  <a:pt x="1814317" y="320040"/>
                  <a:pt x="320040" y="1814317"/>
                  <a:pt x="320040" y="3657600"/>
                </a:cubicBezTo>
                <a:cubicBezTo>
                  <a:pt x="320040" y="5500883"/>
                  <a:pt x="1814317" y="6995160"/>
                  <a:pt x="3657600" y="6995160"/>
                </a:cubicBezTo>
                <a:cubicBezTo>
                  <a:pt x="5500883" y="6995160"/>
                  <a:pt x="6995160" y="5500883"/>
                  <a:pt x="6995160" y="3657600"/>
                </a:cubicBezTo>
                <a:cubicBezTo>
                  <a:pt x="6995160" y="1814317"/>
                  <a:pt x="5500883" y="320040"/>
                  <a:pt x="3657600" y="320040"/>
                </a:cubicBezTo>
                <a:close/>
                <a:moveTo>
                  <a:pt x="3657600" y="0"/>
                </a:moveTo>
                <a:cubicBezTo>
                  <a:pt x="5677637" y="0"/>
                  <a:pt x="7315200" y="1637563"/>
                  <a:pt x="7315200" y="3657600"/>
                </a:cubicBezTo>
                <a:cubicBezTo>
                  <a:pt x="7315200" y="5677637"/>
                  <a:pt x="5677637" y="7315200"/>
                  <a:pt x="3657600" y="7315200"/>
                </a:cubicBezTo>
                <a:cubicBezTo>
                  <a:pt x="1637563" y="7315200"/>
                  <a:pt x="0" y="5677637"/>
                  <a:pt x="0" y="3657600"/>
                </a:cubicBezTo>
                <a:cubicBezTo>
                  <a:pt x="0" y="1637563"/>
                  <a:pt x="1637563" y="0"/>
                  <a:pt x="3657600" y="0"/>
                </a:cubicBezTo>
                <a:close/>
              </a:path>
            </a:pathLst>
          </a:custGeom>
          <a:blipFill dpi="0" rotWithShape="1">
            <a:blip r:embed="rId8">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46" name="Rectangle 45">
            <a:extLst>
              <a:ext uri="{FF2B5EF4-FFF2-40B4-BE49-F238E27FC236}">
                <a16:creationId xmlns:a16="http://schemas.microsoft.com/office/drawing/2014/main" id="{D9C69FA7-0958-4ED9-A0DF-E87A0C137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02414" y="3431699"/>
            <a:ext cx="3657600" cy="80683"/>
          </a:xfrm>
          <a:prstGeom prst="rect">
            <a:avLst/>
          </a:prstGeom>
          <a:blipFill dpi="0" rotWithShape="1">
            <a:blip r:embed="rId3">
              <a:alphaModFix amt="85000"/>
              <a:lum bright="70000" contrast="-70000"/>
              <a:extLst>
                <a:ext uri="{BEBA8EAE-BF5A-486C-A8C5-ECC9F3942E4B}">
                  <a14:imgProps xmlns:a14="http://schemas.microsoft.com/office/drawing/2010/main">
                    <a14:imgLayer r:embed="rId4">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660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Wood Type</vt:lpstr>
      <vt:lpstr>Surgical safety checklist</vt:lpstr>
      <vt:lpstr>Surgical safety checklist</vt:lpstr>
      <vt:lpstr>COMPONENTS OF SURGICAL SAFETY CHECKLIST:</vt:lpstr>
      <vt:lpstr>PowerPoint Presentation</vt:lpstr>
      <vt:lpstr>1.sign in Before Induction of Anesthesia:</vt:lpstr>
      <vt:lpstr>2.time out Before Skin Incision:</vt:lpstr>
      <vt:lpstr>3.sign out Before the Patient Leaves the Operating Room:</vt:lpstr>
      <vt:lpstr>thankyou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403</cp:revision>
  <dcterms:created xsi:type="dcterms:W3CDTF">2023-08-30T12:01:58Z</dcterms:created>
  <dcterms:modified xsi:type="dcterms:W3CDTF">2023-08-30T14:12:52Z</dcterms:modified>
</cp:coreProperties>
</file>