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3.xml" ContentType="application/vnd.openxmlformats-officedocument.themeOverride+xml"/>
  <Override PartName="/ppt/tags/tag2.xml" ContentType="application/vnd.openxmlformats-officedocument.presentationml.tags+xml"/>
  <Override PartName="/ppt/theme/themeOverride4.xml" ContentType="application/vnd.openxmlformats-officedocument.themeOverride+xml"/>
  <Override PartName="/ppt/tags/tag3.xml" ContentType="application/vnd.openxmlformats-officedocument.presentationml.tags+xml"/>
  <Override PartName="/ppt/theme/themeOverride5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Override6.xml" ContentType="application/vnd.openxmlformats-officedocument.themeOverride+xml"/>
  <Override PartName="/ppt/tags/tag6.xml" ContentType="application/vnd.openxmlformats-officedocument.presentationml.tags+xml"/>
  <Override PartName="/ppt/theme/themeOverride7.xml" ContentType="application/vnd.openxmlformats-officedocument.themeOverride+xml"/>
  <Override PartName="/ppt/tags/tag7.xml" ContentType="application/vnd.openxmlformats-officedocument.presentationml.tags+xml"/>
  <Override PartName="/ppt/theme/themeOverride8.xml" ContentType="application/vnd.openxmlformats-officedocument.themeOverr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264" r:id="rId3"/>
    <p:sldId id="269" r:id="rId4"/>
    <p:sldId id="271" r:id="rId5"/>
    <p:sldId id="258" r:id="rId6"/>
    <p:sldId id="259" r:id="rId7"/>
    <p:sldId id="272" r:id="rId8"/>
    <p:sldId id="260" r:id="rId9"/>
    <p:sldId id="261" r:id="rId10"/>
    <p:sldId id="262" r:id="rId11"/>
    <p:sldId id="273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4652" autoAdjust="0"/>
  </p:normalViewPr>
  <p:slideViewPr>
    <p:cSldViewPr>
      <p:cViewPr varScale="1">
        <p:scale>
          <a:sx n="95" d="100"/>
          <a:sy n="95" d="100"/>
        </p:scale>
        <p:origin x="-112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9E25D-B4B9-441E-85E6-44FD694281AB}" type="datetimeFigureOut">
              <a:rPr lang="el-GR" smtClean="0"/>
              <a:t>19/5/2022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A5A78-0C83-4953-A4C1-49C58A16D6E4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40319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A5A78-0C83-4953-A4C1-49C58A16D6E4}" type="slidenum">
              <a:rPr lang="el-GR" smtClean="0"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8876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DE02-2515-4988-9B8E-FC41FB260B49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476D8-87AA-4FC6-B2ED-5BA77E6C044F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532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6E95E-5C5F-421C-855F-83741FB0F0B9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6B0B1-24FD-43BF-AA06-43DBC579B607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5761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B5FF2-5D26-4C6D-B66B-9FA224005589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88E31-7E3E-418B-8D45-C776AA520D89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978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128DC-C3D8-4988-8F0E-79B5B8CBD752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F252-7E51-4C2C-A080-54F5267D60A8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014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AD17A-4537-4F4C-8E8E-DFD4E321B22C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35A01-2B13-474F-A45D-6A35DC487533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3994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E85B-56D5-4B04-8D2E-25B2EFA181E3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2E82-D6F9-4498-A88A-39BABC0ED1A1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65350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29F6-CB8A-437F-A508-9EA299AF59C5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377A2-2FCB-4EF8-92C1-AC7909BCB995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255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10F0C-C98E-4651-86A4-6B0DF6F5BE0B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5435-2707-485D-A226-970B67CC8497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284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5F972-27C9-4F21-906D-FEC11BED03D1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612C4-0D5B-40B0-B800-67EFB587A93D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9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D3F4F-4323-4BBD-BB2C-333629C96856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2069C-B7C9-49AB-AA63-3A265086A91E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99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49D0E-0D7F-4727-BAF4-1FCDAA5A734F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7E3F6-0D95-44FD-B40A-06B3CF2C6329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33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26A8784-6F12-4E41-89B7-DBCD2BAB4903}" type="datetime1">
              <a:rPr lang="el-GR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19/5/2022</a:t>
            </a:fld>
            <a:endParaRPr lang="el-GR" smtClean="0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l-GR" smtClean="0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7656520-AE61-4F27-86A7-BF470883790B}" type="slidenum">
              <a:rPr lang="el-GR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el-GR" smtClean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53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media" Target="../media/media1.mp3"/><Relationship Id="rId7" Type="http://schemas.openxmlformats.org/officeDocument/2006/relationships/image" Target="../media/image4.png"/><Relationship Id="rId2" Type="http://schemas.openxmlformats.org/officeDocument/2006/relationships/tags" Target="../tags/tag1.xml"/><Relationship Id="rId1" Type="http://schemas.openxmlformats.org/officeDocument/2006/relationships/themeOverride" Target="../theme/themeOverride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7.png"/><Relationship Id="rId4" Type="http://schemas.openxmlformats.org/officeDocument/2006/relationships/audio" Target="../media/media1.mp3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media" Target="../media/media2.mp3"/><Relationship Id="rId7" Type="http://schemas.openxmlformats.org/officeDocument/2006/relationships/image" Target="../media/image9.png"/><Relationship Id="rId2" Type="http://schemas.openxmlformats.org/officeDocument/2006/relationships/tags" Target="../tags/tag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8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media" Target="../media/media3.mp3"/><Relationship Id="rId7" Type="http://schemas.openxmlformats.org/officeDocument/2006/relationships/image" Target="../media/image12.jpg"/><Relationship Id="rId2" Type="http://schemas.openxmlformats.org/officeDocument/2006/relationships/tags" Target="../tags/tag3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microsoft.com/office/2007/relationships/media" Target="../media/media4.mp3"/><Relationship Id="rId7" Type="http://schemas.openxmlformats.org/officeDocument/2006/relationships/image" Target="../media/image15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4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audio" Target="../media/media5.mp3"/><Relationship Id="rId7" Type="http://schemas.openxmlformats.org/officeDocument/2006/relationships/image" Target="../media/image19.jpg"/><Relationship Id="rId2" Type="http://schemas.microsoft.com/office/2007/relationships/media" Target="../media/media5.mp3"/><Relationship Id="rId1" Type="http://schemas.openxmlformats.org/officeDocument/2006/relationships/tags" Target="../tags/tag5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microsoft.com/office/2007/relationships/media" Target="../media/media6.mp3"/><Relationship Id="rId7" Type="http://schemas.openxmlformats.org/officeDocument/2006/relationships/image" Target="../media/image22.png"/><Relationship Id="rId2" Type="http://schemas.openxmlformats.org/officeDocument/2006/relationships/tags" Target="../tags/tag6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21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7.mp3"/><Relationship Id="rId7" Type="http://schemas.openxmlformats.org/officeDocument/2006/relationships/image" Target="../media/image25.jpeg"/><Relationship Id="rId2" Type="http://schemas.openxmlformats.org/officeDocument/2006/relationships/tags" Target="../tags/tag7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24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8.mp3"/><Relationship Id="rId7" Type="http://schemas.openxmlformats.org/officeDocument/2006/relationships/image" Target="../media/image27.jpg"/><Relationship Id="rId2" Type="http://schemas.openxmlformats.org/officeDocument/2006/relationships/tags" Target="../tags/tag8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2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media9.mp3"/><Relationship Id="rId7" Type="http://schemas.openxmlformats.org/officeDocument/2006/relationships/image" Target="../media/image30.png"/><Relationship Id="rId2" Type="http://schemas.microsoft.com/office/2007/relationships/media" Target="../media/media9.mp3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10.mp3"/><Relationship Id="rId7" Type="http://schemas.openxmlformats.org/officeDocument/2006/relationships/image" Target="../media/image7.png"/><Relationship Id="rId2" Type="http://schemas.openxmlformats.org/officeDocument/2006/relationships/audio" Target="NULL" TargetMode="External"/><Relationship Id="rId1" Type="http://schemas.openxmlformats.org/officeDocument/2006/relationships/tags" Target="../tags/tag10.xml"/><Relationship Id="rId6" Type="http://schemas.openxmlformats.org/officeDocument/2006/relationships/image" Target="../media/image32.jpg"/><Relationship Id="rId5" Type="http://schemas.openxmlformats.org/officeDocument/2006/relationships/hyperlink" Target="https://www.gnomikologikon.gr/authquotes.php?auth=9" TargetMode="Externa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600200"/>
          </a:xfrm>
        </p:spPr>
        <p:txBody>
          <a:bodyPr>
            <a:normAutofit fontScale="90000"/>
          </a:bodyPr>
          <a:lstStyle/>
          <a:p>
            <a:pPr marL="0" indent="0"/>
            <a:r>
              <a:rPr lang="el-GR" sz="2800" dirty="0"/>
              <a:t>ΑΣΠΑΙΤΕ</a:t>
            </a:r>
            <a:br>
              <a:rPr lang="el-GR" sz="2800" dirty="0"/>
            </a:br>
            <a:r>
              <a:rPr lang="el-GR" sz="2800" dirty="0"/>
              <a:t>2021-2022</a:t>
            </a:r>
            <a:br>
              <a:rPr lang="el-GR" sz="2800" dirty="0"/>
            </a:br>
            <a:r>
              <a:rPr lang="el-GR" sz="2800" dirty="0"/>
              <a:t>Μάθημα</a:t>
            </a:r>
            <a:r>
              <a:rPr lang="el-GR" sz="2800" dirty="0" smtClean="0"/>
              <a:t>:</a:t>
            </a:r>
            <a:r>
              <a:rPr lang="en-US" sz="2800" dirty="0" smtClean="0"/>
              <a:t> </a:t>
            </a:r>
            <a:r>
              <a:rPr lang="el-GR" sz="2800" dirty="0" smtClean="0"/>
              <a:t>Διδακτική Μαθημάτων Ειδικότητας</a:t>
            </a:r>
            <a:br>
              <a:rPr lang="el-GR" sz="2800" dirty="0" smtClean="0"/>
            </a:br>
            <a:r>
              <a:rPr lang="el-GR" sz="2800" dirty="0" smtClean="0"/>
              <a:t>Εργασία Προόδου βασισμένη στην αφηγηματική τεχνική</a:t>
            </a:r>
            <a:endParaRPr lang="el-G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05000"/>
            <a:ext cx="7543800" cy="47244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sz="2900" b="1" dirty="0"/>
              <a:t>ΟΝΟΜΑΤΕΠΩΝΥΜΟ ΦΟΙΤΗΤΡΙΑΣ</a:t>
            </a:r>
            <a:r>
              <a:rPr lang="el-GR" sz="2900" dirty="0"/>
              <a:t>:</a:t>
            </a:r>
          </a:p>
          <a:p>
            <a:pPr marL="0" indent="0">
              <a:buNone/>
            </a:pPr>
            <a:r>
              <a:rPr lang="el-GR" sz="2900" dirty="0"/>
              <a:t>Γκοτσοπούλου Ειρήνη</a:t>
            </a:r>
          </a:p>
          <a:p>
            <a:pPr marL="0" indent="0">
              <a:buNone/>
            </a:pPr>
            <a:r>
              <a:rPr lang="el-GR" sz="2900" dirty="0"/>
              <a:t>ΠΕ30 Κοινωνική λειτουργός</a:t>
            </a:r>
          </a:p>
          <a:p>
            <a:pPr marL="0" indent="0">
              <a:buNone/>
            </a:pPr>
            <a:endParaRPr lang="el-GR" sz="2900" dirty="0"/>
          </a:p>
          <a:p>
            <a:pPr marL="0" indent="0">
              <a:buNone/>
            </a:pPr>
            <a:endParaRPr lang="el-GR" sz="2900" dirty="0"/>
          </a:p>
          <a:p>
            <a:pPr marL="0" indent="0">
              <a:buNone/>
            </a:pPr>
            <a:endParaRPr lang="el-GR" sz="2900" dirty="0"/>
          </a:p>
          <a:p>
            <a:pPr marL="0" indent="0">
              <a:buNone/>
            </a:pPr>
            <a:r>
              <a:rPr lang="el-GR" sz="2900" b="1" dirty="0"/>
              <a:t>ΥΠΕΥΘΥΝΗ ΚΑΘΗΓΗΤΡΙΑ</a:t>
            </a:r>
          </a:p>
          <a:p>
            <a:pPr marL="0" indent="0">
              <a:buNone/>
            </a:pPr>
            <a:r>
              <a:rPr lang="el-GR" sz="2900" dirty="0"/>
              <a:t>Σπηλιωτοπούλου Χριστίνα</a:t>
            </a:r>
          </a:p>
          <a:p>
            <a:pPr marL="0" indent="0">
              <a:buNone/>
            </a:pPr>
            <a:r>
              <a:rPr lang="el-GR" sz="2900" dirty="0"/>
              <a:t> </a:t>
            </a:r>
          </a:p>
          <a:p>
            <a:pPr marL="0" indent="0">
              <a:buNone/>
            </a:pPr>
            <a:endParaRPr lang="el-GR" sz="2900" dirty="0"/>
          </a:p>
          <a:p>
            <a:pPr marL="0" indent="0">
              <a:buNone/>
            </a:pPr>
            <a:r>
              <a:rPr lang="el-GR" sz="2900" dirty="0"/>
              <a:t>Πάτρα, </a:t>
            </a:r>
            <a:r>
              <a:rPr lang="el-GR" sz="2900" dirty="0" smtClean="0"/>
              <a:t>Μάϊος  </a:t>
            </a:r>
            <a:r>
              <a:rPr lang="el-GR" sz="2900" dirty="0"/>
              <a:t>2022</a:t>
            </a:r>
          </a:p>
          <a:p>
            <a:pPr marL="0" indent="0">
              <a:buNone/>
            </a:pPr>
            <a:r>
              <a:rPr lang="el-GR" dirty="0"/>
              <a:t> </a:t>
            </a:r>
          </a:p>
          <a:p>
            <a:endParaRPr lang="el-G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11" y="4191000"/>
            <a:ext cx="3414713" cy="191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8755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215">
        <p:fade/>
      </p:transition>
    </mc:Choice>
    <mc:Fallback xmlns="">
      <p:transition spd="med" advClick="0" advTm="62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 txBox="1">
            <a:spLocks noGrp="1"/>
          </p:cNvSpPr>
          <p:nvPr>
            <p:ph type="ctrTitle"/>
          </p:nvPr>
        </p:nvSpPr>
        <p:spPr>
          <a:xfrm>
            <a:off x="457199" y="533400"/>
            <a:ext cx="8078887" cy="5943600"/>
          </a:xfr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 smtClean="0">
                <a:solidFill>
                  <a:srgbClr val="212121"/>
                </a:solidFill>
              </a:rPr>
              <a:t/>
            </a:r>
            <a:br>
              <a:rPr lang="el-GR" sz="900" dirty="0" smtClean="0">
                <a:solidFill>
                  <a:srgbClr val="212121"/>
                </a:solidFill>
              </a:rPr>
            </a:br>
            <a:r>
              <a:rPr lang="el-GR" sz="900" dirty="0">
                <a:solidFill>
                  <a:srgbClr val="212121"/>
                </a:solidFill>
              </a:rPr>
              <a:t/>
            </a:r>
            <a:br>
              <a:rPr lang="el-GR" sz="900" dirty="0">
                <a:solidFill>
                  <a:srgbClr val="212121"/>
                </a:solidFill>
              </a:rPr>
            </a:br>
            <a:r>
              <a:rPr lang="el-GR" sz="900" dirty="0" smtClean="0">
                <a:solidFill>
                  <a:srgbClr val="212121"/>
                </a:solidFill>
              </a:rPr>
              <a:t/>
            </a:r>
            <a:br>
              <a:rPr lang="el-GR" sz="900" dirty="0" smtClean="0">
                <a:solidFill>
                  <a:srgbClr val="212121"/>
                </a:solidFill>
              </a:rPr>
            </a:br>
            <a:r>
              <a:rPr lang="el-GR" sz="2600" dirty="0" smtClean="0"/>
              <a:t>ΜΑΘΗΜΑ</a:t>
            </a:r>
            <a:r>
              <a:rPr lang="el-GR" sz="2600" dirty="0"/>
              <a:t>:</a:t>
            </a:r>
            <a:br>
              <a:rPr lang="el-GR" sz="2600" dirty="0"/>
            </a:br>
            <a:r>
              <a:rPr lang="el-GR" sz="2600" dirty="0" smtClean="0"/>
              <a:t>ΣΤΟΙΧΕΙΑ ΓΕΝΙΚΗΣ &amp; ΕΞΕΛΙΚΤΙΚΗΣ </a:t>
            </a:r>
            <a:br>
              <a:rPr lang="el-GR" sz="2600" dirty="0" smtClean="0"/>
            </a:br>
            <a:r>
              <a:rPr lang="el-GR" sz="2600" dirty="0" smtClean="0"/>
              <a:t>ΨΥΧΟΛΟΓΙΑΣ</a:t>
            </a:r>
            <a:r>
              <a:rPr lang="el-GR" sz="2600" dirty="0"/>
              <a:t/>
            </a:r>
            <a:br>
              <a:rPr lang="el-GR" sz="2600" dirty="0"/>
            </a:br>
            <a:r>
              <a:rPr lang="el-GR" sz="2600" dirty="0" smtClean="0"/>
              <a:t/>
            </a:r>
            <a:br>
              <a:rPr lang="el-GR" sz="2600" dirty="0" smtClean="0"/>
            </a:br>
            <a:r>
              <a:rPr lang="el-GR" sz="2600" dirty="0"/>
              <a:t/>
            </a:r>
            <a:br>
              <a:rPr lang="el-GR" sz="2600" dirty="0"/>
            </a:br>
            <a:r>
              <a:rPr lang="el-GR" sz="2600" dirty="0" smtClean="0"/>
              <a:t/>
            </a:r>
            <a:br>
              <a:rPr lang="el-GR" sz="2600" dirty="0" smtClean="0"/>
            </a:br>
            <a:r>
              <a:rPr lang="el-GR" sz="2600" dirty="0" smtClean="0"/>
              <a:t/>
            </a:r>
            <a:br>
              <a:rPr lang="el-GR" sz="2600" dirty="0" smtClean="0"/>
            </a:br>
            <a:r>
              <a:rPr lang="el-GR" sz="2600" dirty="0"/>
              <a:t/>
            </a:r>
            <a:br>
              <a:rPr lang="el-GR" sz="2600" dirty="0"/>
            </a:br>
            <a:r>
              <a:rPr lang="el-GR" sz="2600" dirty="0" smtClean="0"/>
              <a:t/>
            </a:r>
            <a:br>
              <a:rPr lang="el-GR" sz="2600" dirty="0" smtClean="0"/>
            </a:br>
            <a:r>
              <a:rPr lang="el-GR" sz="2600" dirty="0"/>
              <a:t/>
            </a:r>
            <a:br>
              <a:rPr lang="el-GR" sz="2600" dirty="0"/>
            </a:br>
            <a:r>
              <a:rPr lang="el-GR" sz="2600" dirty="0"/>
              <a:t/>
            </a:r>
            <a:br>
              <a:rPr lang="el-GR" sz="2600" dirty="0"/>
            </a:br>
            <a:r>
              <a:rPr lang="el-GR" sz="2400" dirty="0" smtClean="0">
                <a:latin typeface="Times New Roman" pitchFamily="18"/>
                <a:cs typeface="Times New Roman" pitchFamily="18"/>
              </a:rPr>
              <a:t>Διδακτικό έτος: </a:t>
            </a:r>
            <a:r>
              <a:rPr lang="el-GR" sz="2400" dirty="0">
                <a:latin typeface="Times New Roman" pitchFamily="18"/>
                <a:cs typeface="Times New Roman" pitchFamily="18"/>
              </a:rPr>
              <a:t>2021-2022</a:t>
            </a:r>
            <a:br>
              <a:rPr lang="el-GR" sz="2400" dirty="0">
                <a:latin typeface="Times New Roman" pitchFamily="18"/>
                <a:cs typeface="Times New Roman" pitchFamily="18"/>
              </a:rPr>
            </a:br>
            <a:r>
              <a:rPr lang="el-GR" sz="2400" dirty="0" smtClean="0">
                <a:latin typeface="Times New Roman" pitchFamily="18"/>
                <a:cs typeface="Times New Roman" pitchFamily="18"/>
              </a:rPr>
              <a:t>Τάξη</a:t>
            </a:r>
            <a:r>
              <a:rPr lang="el-GR" sz="2400" dirty="0">
                <a:latin typeface="Times New Roman" pitchFamily="18"/>
                <a:cs typeface="Times New Roman" pitchFamily="18"/>
              </a:rPr>
              <a:t>: </a:t>
            </a:r>
            <a:r>
              <a:rPr lang="el-GR" sz="2400" dirty="0" smtClean="0">
                <a:latin typeface="Times New Roman" pitchFamily="18"/>
                <a:cs typeface="Times New Roman" pitchFamily="18"/>
              </a:rPr>
              <a:t>Γ’ ΕΠΑΛ</a:t>
            </a:r>
            <a:r>
              <a:rPr lang="el-GR" sz="2400" dirty="0">
                <a:latin typeface="Times New Roman" pitchFamily="18"/>
                <a:cs typeface="Times New Roman" pitchFamily="18"/>
              </a:rPr>
              <a:t/>
            </a:r>
            <a:br>
              <a:rPr lang="el-GR" sz="2400" dirty="0">
                <a:latin typeface="Times New Roman" pitchFamily="18"/>
                <a:cs typeface="Times New Roman" pitchFamily="18"/>
              </a:rPr>
            </a:br>
            <a:r>
              <a:rPr lang="el-GR" sz="2400" dirty="0" smtClean="0">
                <a:latin typeface="Times New Roman" pitchFamily="18"/>
                <a:cs typeface="Times New Roman" pitchFamily="18"/>
              </a:rPr>
              <a:t>Διδάσκουσα</a:t>
            </a:r>
            <a:r>
              <a:rPr lang="el-GR" sz="2400" dirty="0">
                <a:latin typeface="Times New Roman" pitchFamily="18"/>
                <a:cs typeface="Times New Roman" pitchFamily="18"/>
              </a:rPr>
              <a:t>: </a:t>
            </a:r>
            <a:r>
              <a:rPr lang="el-GR" sz="2400" dirty="0" smtClean="0">
                <a:latin typeface="Times New Roman" pitchFamily="18"/>
                <a:cs typeface="Times New Roman" pitchFamily="18"/>
              </a:rPr>
              <a:t>Γκοτσοπούλου Ειρήνη</a:t>
            </a:r>
            <a:br>
              <a:rPr lang="el-GR" sz="2400" dirty="0" smtClean="0">
                <a:latin typeface="Times New Roman" pitchFamily="18"/>
                <a:cs typeface="Times New Roman" pitchFamily="18"/>
              </a:rPr>
            </a:br>
            <a:endParaRPr lang="el-GR" sz="2000" dirty="0">
              <a:latin typeface="Times New Roman" pitchFamily="18"/>
              <a:cs typeface="Times New Roman" pitchFamily="1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384" y="1066800"/>
            <a:ext cx="2796703" cy="465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54922"/>
      </p:ext>
    </p:extLst>
  </p:cSld>
  <p:clrMapOvr>
    <a:masterClrMapping/>
  </p:clrMapOvr>
  <p:transition spd="slow" advTm="739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762000"/>
            <a:ext cx="7772400" cy="914400"/>
          </a:xfrm>
        </p:spPr>
        <p:txBody>
          <a:bodyPr>
            <a:noAutofit/>
          </a:bodyPr>
          <a:lstStyle/>
          <a:p>
            <a:r>
              <a:rPr lang="el-GR" sz="5400" dirty="0" smtClean="0">
                <a:solidFill>
                  <a:schemeClr val="bg1"/>
                </a:solidFill>
                <a:latin typeface="+mn-lt"/>
              </a:rPr>
              <a:t>Το πείραμα </a:t>
            </a:r>
            <a:r>
              <a:rPr lang="el-GR" sz="5400" dirty="0">
                <a:solidFill>
                  <a:schemeClr val="bg1"/>
                </a:solidFill>
                <a:latin typeface="+mn-lt"/>
              </a:rPr>
              <a:t>της «φωλιάς του ληστή»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200400"/>
            <a:ext cx="8610601" cy="36576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l-GR" sz="2600" dirty="0">
                <a:solidFill>
                  <a:srgbClr val="1A1C1E"/>
                </a:solidFill>
              </a:rPr>
              <a:t>Το πείραμα </a:t>
            </a:r>
            <a:r>
              <a:rPr lang="el-GR" sz="2600" dirty="0" smtClean="0">
                <a:solidFill>
                  <a:srgbClr val="1A1C1E"/>
                </a:solidFill>
              </a:rPr>
              <a:t>γνωστό ως η «φωλιά του ληστή» βασίστηκε </a:t>
            </a:r>
            <a:r>
              <a:rPr lang="el-GR" sz="2600" dirty="0">
                <a:solidFill>
                  <a:srgbClr val="1A1C1E"/>
                </a:solidFill>
              </a:rPr>
              <a:t>σε μια ιδέα του Τούρκου Ψυχολόγου Muzafer Sherif </a:t>
            </a:r>
            <a:endParaRPr lang="el-GR" sz="2600" dirty="0" smtClean="0">
              <a:solidFill>
                <a:srgbClr val="1A1C1E"/>
              </a:solidFill>
            </a:endParaRPr>
          </a:p>
          <a:p>
            <a:pPr algn="just"/>
            <a:endParaRPr lang="el-GR" sz="2600" dirty="0">
              <a:solidFill>
                <a:srgbClr val="1A1C1E"/>
              </a:solidFill>
            </a:endParaRPr>
          </a:p>
          <a:p>
            <a:pPr algn="just"/>
            <a:r>
              <a:rPr lang="el-GR" sz="2600" dirty="0" smtClean="0">
                <a:solidFill>
                  <a:srgbClr val="1A1C1E"/>
                </a:solidFill>
              </a:rPr>
              <a:t>		</a:t>
            </a:r>
          </a:p>
          <a:p>
            <a:pPr algn="just"/>
            <a:endParaRPr lang="el-GR" sz="2600" dirty="0">
              <a:solidFill>
                <a:srgbClr val="1A1C1E"/>
              </a:solidFill>
            </a:endParaRPr>
          </a:p>
          <a:p>
            <a:pPr algn="just"/>
            <a:r>
              <a:rPr lang="el-GR" sz="2600" dirty="0" smtClean="0">
                <a:solidFill>
                  <a:srgbClr val="1A1C1E"/>
                </a:solidFill>
              </a:rPr>
              <a:t>	προκειμένου </a:t>
            </a:r>
            <a:r>
              <a:rPr lang="el-GR" sz="2600" dirty="0">
                <a:solidFill>
                  <a:srgbClr val="1A1C1E"/>
                </a:solidFill>
              </a:rPr>
              <a:t>να </a:t>
            </a:r>
            <a:r>
              <a:rPr lang="el-GR" sz="2600" dirty="0" smtClean="0">
                <a:solidFill>
                  <a:srgbClr val="1A1C1E"/>
                </a:solidFill>
              </a:rPr>
              <a:t>καταδείξουν</a:t>
            </a:r>
          </a:p>
          <a:p>
            <a:pPr algn="just"/>
            <a:r>
              <a:rPr lang="el-GR" sz="2600" dirty="0" smtClean="0">
                <a:solidFill>
                  <a:srgbClr val="1A1C1E"/>
                </a:solidFill>
              </a:rPr>
              <a:t> </a:t>
            </a:r>
            <a:r>
              <a:rPr lang="el-GR" sz="2600" b="1" dirty="0" smtClean="0">
                <a:solidFill>
                  <a:srgbClr val="1A1C1E"/>
                </a:solidFill>
              </a:rPr>
              <a:t>εχθρότητα 	ή 	η </a:t>
            </a:r>
            <a:r>
              <a:rPr lang="el-GR" sz="2600" b="1" dirty="0">
                <a:solidFill>
                  <a:srgbClr val="1A1C1E"/>
                </a:solidFill>
              </a:rPr>
              <a:t>συνεργασία </a:t>
            </a:r>
            <a:r>
              <a:rPr lang="el-GR" sz="2600" dirty="0">
                <a:solidFill>
                  <a:srgbClr val="1A1C1E"/>
                </a:solidFill>
              </a:rPr>
              <a:t>ανάμεσα σε ομάδες </a:t>
            </a:r>
            <a:endParaRPr lang="el-GR" sz="2600" dirty="0" smtClean="0">
              <a:solidFill>
                <a:srgbClr val="1A1C1E"/>
              </a:solidFill>
            </a:endParaRPr>
          </a:p>
          <a:p>
            <a:pPr algn="just"/>
            <a:endParaRPr lang="el-GR" sz="2600" dirty="0" smtClean="0">
              <a:solidFill>
                <a:srgbClr val="1A1C1E"/>
              </a:solidFill>
            </a:endParaRPr>
          </a:p>
          <a:p>
            <a:pPr algn="just"/>
            <a:endParaRPr lang="el-GR" sz="2600" dirty="0">
              <a:solidFill>
                <a:srgbClr val="1A1C1E"/>
              </a:solidFill>
            </a:endParaRPr>
          </a:p>
          <a:p>
            <a:pPr algn="just"/>
            <a:endParaRPr lang="el-GR" sz="2600" dirty="0" smtClean="0">
              <a:solidFill>
                <a:srgbClr val="1A1C1E"/>
              </a:solidFill>
            </a:endParaRPr>
          </a:p>
          <a:p>
            <a:pPr algn="just"/>
            <a:endParaRPr lang="el-GR" sz="2600" dirty="0">
              <a:solidFill>
                <a:srgbClr val="1A1C1E"/>
              </a:solidFill>
            </a:endParaRPr>
          </a:p>
          <a:p>
            <a:pPr algn="just"/>
            <a:endParaRPr lang="el-GR" sz="2600" dirty="0" smtClean="0">
              <a:solidFill>
                <a:srgbClr val="1A1C1E"/>
              </a:solidFill>
            </a:endParaRPr>
          </a:p>
          <a:p>
            <a:pPr algn="just"/>
            <a:r>
              <a:rPr lang="el-GR" sz="2600" dirty="0" smtClean="0">
                <a:solidFill>
                  <a:srgbClr val="1A1C1E"/>
                </a:solidFill>
              </a:rPr>
              <a:t>Υπερισχύει άραγε το ρωμαικό ρητό: Divide </a:t>
            </a:r>
            <a:r>
              <a:rPr lang="el-GR" sz="2600" dirty="0">
                <a:solidFill>
                  <a:srgbClr val="1A1C1E"/>
                </a:solidFill>
              </a:rPr>
              <a:t>et </a:t>
            </a:r>
            <a:r>
              <a:rPr lang="el-GR" sz="2600" dirty="0" smtClean="0">
                <a:solidFill>
                  <a:srgbClr val="1A1C1E"/>
                </a:solidFill>
              </a:rPr>
              <a:t>impera ;; </a:t>
            </a:r>
            <a:r>
              <a:rPr lang="el-GR" sz="2600" dirty="0">
                <a:solidFill>
                  <a:srgbClr val="1A1C1E"/>
                </a:solidFill>
              </a:rPr>
              <a:t>(Διαίρει και βασίλευε).</a:t>
            </a:r>
            <a:endParaRPr lang="el-GR" sz="2600" b="1" dirty="0">
              <a:solidFill>
                <a:srgbClr val="1A1C1E"/>
              </a:solidFill>
            </a:endParaRPr>
          </a:p>
          <a:p>
            <a:endParaRPr lang="el-GR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066799"/>
            <a:ext cx="2743200" cy="2007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Elbow Connector 4"/>
          <p:cNvCxnSpPr/>
          <p:nvPr/>
        </p:nvCxnSpPr>
        <p:spPr>
          <a:xfrm rot="5400000">
            <a:off x="2628900" y="3924300"/>
            <a:ext cx="838200" cy="3048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242560"/>
            <a:ext cx="1360639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28" y="5166360"/>
            <a:ext cx="1242291" cy="975360"/>
          </a:xfrm>
          <a:prstGeom prst="rect">
            <a:avLst/>
          </a:prstGeom>
        </p:spPr>
      </p:pic>
      <p:pic>
        <p:nvPicPr>
          <p:cNvPr id="9" name="3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>
                  <p14:bmkLst>
                    <p14:bmk name="Bookmark 1" time="2232.5834"/>
                  </p14:bmkLst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05537" y="6244389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731110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3417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4545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9"/>
        <p14:stopEvt time="34175" objId="9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6781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 </a:t>
            </a:r>
            <a:r>
              <a:rPr lang="en-US" dirty="0" err="1" smtClean="0"/>
              <a:t>Muzafer</a:t>
            </a:r>
            <a:r>
              <a:rPr lang="en-US" dirty="0" smtClean="0"/>
              <a:t> </a:t>
            </a:r>
            <a:r>
              <a:rPr lang="en-US" dirty="0" err="1" smtClean="0"/>
              <a:t>Sherif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l-GR" dirty="0">
                <a:solidFill>
                  <a:srgbClr val="1A1C1E"/>
                </a:solidFill>
              </a:rPr>
              <a:t>(1906–1988)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358189"/>
            <a:ext cx="7543800" cy="4343400"/>
          </a:xfrm>
        </p:spPr>
        <p:txBody>
          <a:bodyPr>
            <a:normAutofit/>
          </a:bodyPr>
          <a:lstStyle/>
          <a:p>
            <a:pPr algn="just"/>
            <a:r>
              <a:rPr lang="el-GR" dirty="0">
                <a:solidFill>
                  <a:srgbClr val="1A1C1E"/>
                </a:solidFill>
              </a:rPr>
              <a:t>Ο Μουζαφέρ Σερίφ </a:t>
            </a:r>
            <a:r>
              <a:rPr lang="el-GR" dirty="0" smtClean="0">
                <a:solidFill>
                  <a:srgbClr val="1A1C1E"/>
                </a:solidFill>
              </a:rPr>
              <a:t>εισήγαγε </a:t>
            </a:r>
            <a:r>
              <a:rPr lang="el-GR" dirty="0">
                <a:solidFill>
                  <a:srgbClr val="1A1C1E"/>
                </a:solidFill>
              </a:rPr>
              <a:t>την Ρεαλιστική Θεωρία Συγκρούσεων (Realistic conflict theory – RCT</a:t>
            </a:r>
            <a:r>
              <a:rPr lang="el-GR" dirty="0" smtClean="0">
                <a:solidFill>
                  <a:srgbClr val="1A1C1E"/>
                </a:solidFill>
              </a:rPr>
              <a:t>),με </a:t>
            </a:r>
            <a:r>
              <a:rPr lang="el-GR" dirty="0">
                <a:solidFill>
                  <a:srgbClr val="1A1C1E"/>
                </a:solidFill>
              </a:rPr>
              <a:t>το περίφημο πείραμα του Robbers </a:t>
            </a:r>
            <a:r>
              <a:rPr lang="el-GR" dirty="0" smtClean="0">
                <a:solidFill>
                  <a:srgbClr val="1A1C1E"/>
                </a:solidFill>
              </a:rPr>
              <a:t>Caves</a:t>
            </a: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και </a:t>
            </a:r>
            <a:r>
              <a:rPr lang="el-GR" dirty="0">
                <a:solidFill>
                  <a:srgbClr val="1A1C1E"/>
                </a:solidFill>
              </a:rPr>
              <a:t>την Θεωρία της </a:t>
            </a: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Κοινωνικής </a:t>
            </a:r>
            <a:r>
              <a:rPr lang="el-GR" dirty="0">
                <a:solidFill>
                  <a:srgbClr val="1A1C1E"/>
                </a:solidFill>
              </a:rPr>
              <a:t>Απόφασης (Social judgment theory – SJT).</a:t>
            </a:r>
          </a:p>
          <a:p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89021"/>
            <a:ext cx="2194560" cy="19697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5181600"/>
            <a:ext cx="1752600" cy="1551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776" y="3552825"/>
            <a:ext cx="1432560" cy="1619250"/>
          </a:xfrm>
          <a:prstGeom prst="rect">
            <a:avLst/>
          </a:prstGeom>
        </p:spPr>
      </p:pic>
      <p:pic>
        <p:nvPicPr>
          <p:cNvPr id="7" name="4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352800" y="38862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514303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1911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4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4545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0" objId="7"/>
        <p14:stopEvt time="19113" objId="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9171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Οι </a:t>
            </a:r>
            <a:r>
              <a:rPr lang="el-GR" dirty="0">
                <a:solidFill>
                  <a:srgbClr val="1A1C1E"/>
                </a:solidFill>
              </a:rPr>
              <a:t>ερευνητές χώρισαν τυχαία τα παιδιά σε δυο ομάδες</a:t>
            </a:r>
            <a:r>
              <a:rPr lang="el-GR" dirty="0" smtClean="0">
                <a:solidFill>
                  <a:srgbClr val="1A1C1E"/>
                </a:solidFill>
              </a:rPr>
              <a:t>,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</a:t>
            </a:r>
            <a:r>
              <a:rPr lang="el-GR" dirty="0">
                <a:solidFill>
                  <a:srgbClr val="1A1C1E"/>
                </a:solidFill>
              </a:rPr>
              <a:t>τους «Κροταλίες» και τους «Αετούς». </a:t>
            </a:r>
            <a:endParaRPr lang="el-G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" y="3869750"/>
            <a:ext cx="4495800" cy="227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711" y="3478517"/>
            <a:ext cx="3550920" cy="2667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580" y="457200"/>
            <a:ext cx="2971800" cy="1981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499" y="609600"/>
            <a:ext cx="2198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/>
              <a:t>ΤΟ ΠΕΙΡΑΜΑ</a:t>
            </a:r>
            <a:endParaRPr lang="el-GR" sz="2400" b="1" dirty="0"/>
          </a:p>
        </p:txBody>
      </p:sp>
      <p:pic>
        <p:nvPicPr>
          <p:cNvPr id="5" name="5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234518" y="12192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1227707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2784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9091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  <p:extLst mod="1">
    <p:ext uri="{E180D4A7-C9FB-4DFB-919C-405C955672EB}">
      <p14:showEvtLst xmlns:p14="http://schemas.microsoft.com/office/powerpoint/2010/main">
        <p14:playEvt time="0" objId="5"/>
        <p14:stopEvt time="27849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3048000"/>
            <a:ext cx="3479180" cy="2895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3" y="3047999"/>
            <a:ext cx="3352800" cy="28955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987" y="533400"/>
            <a:ext cx="3147527" cy="2095500"/>
          </a:xfrm>
          <a:prstGeom prst="rect">
            <a:avLst/>
          </a:prstGeom>
        </p:spPr>
      </p:pic>
      <p:cxnSp>
        <p:nvCxnSpPr>
          <p:cNvPr id="3" name="Elbow Connector 2"/>
          <p:cNvCxnSpPr/>
          <p:nvPr/>
        </p:nvCxnSpPr>
        <p:spPr>
          <a:xfrm rot="5400000">
            <a:off x="1701779" y="2145792"/>
            <a:ext cx="914400" cy="89001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/>
          <p:nvPr/>
        </p:nvCxnSpPr>
        <p:spPr>
          <a:xfrm rot="16200000" flipH="1">
            <a:off x="5675314" y="2247900"/>
            <a:ext cx="914400" cy="7620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41411" y="882134"/>
            <a:ext cx="1098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ΑΓΩΝΕΣ</a:t>
            </a:r>
            <a:endParaRPr lang="el-GR" dirty="0"/>
          </a:p>
        </p:txBody>
      </p:sp>
      <p:sp>
        <p:nvSpPr>
          <p:cNvPr id="14" name="TextBox 13"/>
          <p:cNvSpPr txBox="1"/>
          <p:nvPr/>
        </p:nvSpPr>
        <p:spPr>
          <a:xfrm>
            <a:off x="933683" y="1746979"/>
            <a:ext cx="1398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ΠΑΙΧΝΙΔΙΑ</a:t>
            </a:r>
            <a:endParaRPr lang="el-GR" dirty="0"/>
          </a:p>
        </p:txBody>
      </p:sp>
      <p:sp>
        <p:nvSpPr>
          <p:cNvPr id="15" name="TextBox 14"/>
          <p:cNvSpPr txBox="1"/>
          <p:nvPr/>
        </p:nvSpPr>
        <p:spPr>
          <a:xfrm>
            <a:off x="5867400" y="1361407"/>
            <a:ext cx="1990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ΑΝΤΙΠΑΛΟΤΗΤΑ</a:t>
            </a:r>
            <a:endParaRPr lang="el-GR" dirty="0"/>
          </a:p>
        </p:txBody>
      </p:sp>
      <p:sp>
        <p:nvSpPr>
          <p:cNvPr id="16" name="TextBox 15"/>
          <p:cNvSpPr txBox="1"/>
          <p:nvPr/>
        </p:nvSpPr>
        <p:spPr>
          <a:xfrm>
            <a:off x="7364861" y="2213447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ΥΒΡΕΙΣ</a:t>
            </a:r>
            <a:endParaRPr lang="el-GR" dirty="0"/>
          </a:p>
        </p:txBody>
      </p:sp>
      <p:pic>
        <p:nvPicPr>
          <p:cNvPr id="2" name="6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72950" y="5486400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5447584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3258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3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7576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  <p:bldP spid="14" grpId="0"/>
      <p:bldP spid="15" grpId="0"/>
      <p:bldP spid="16" grpId="0"/>
    </p:bldLst>
  </p:timing>
  <p:extLst mod="1">
    <p:ext uri="{E180D4A7-C9FB-4DFB-919C-405C955672EB}">
      <p14:showEvtLst xmlns:p14="http://schemas.microsoft.com/office/powerpoint/2010/main">
        <p14:playEvt time="0" objId="2"/>
        <p14:stopEvt time="32585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6019800" cy="5791200"/>
          </a:xfrm>
        </p:spPr>
        <p:txBody>
          <a:bodyPr>
            <a:normAutofit/>
          </a:bodyPr>
          <a:lstStyle/>
          <a:p>
            <a:pPr marL="0" indent="0" algn="just">
              <a:buClr>
                <a:srgbClr val="AD0101"/>
              </a:buClr>
              <a:buNone/>
            </a:pPr>
            <a:r>
              <a:rPr lang="el-GR" sz="2000" dirty="0" smtClean="0">
                <a:solidFill>
                  <a:srgbClr val="1A1C1E"/>
                </a:solidFill>
              </a:rPr>
              <a:t>Ύπουλα Σχέδια</a:t>
            </a:r>
          </a:p>
          <a:p>
            <a:pPr marL="0" indent="0" algn="just">
              <a:buClr>
                <a:srgbClr val="AD0101"/>
              </a:buClr>
              <a:buNone/>
            </a:pPr>
            <a:r>
              <a:rPr lang="el-GR" sz="2000" dirty="0" smtClean="0">
                <a:solidFill>
                  <a:srgbClr val="1A1C1E"/>
                </a:solidFill>
              </a:rPr>
              <a:t>		για </a:t>
            </a:r>
            <a:r>
              <a:rPr lang="el-GR" sz="2000" dirty="0">
                <a:solidFill>
                  <a:srgbClr val="1A1C1E"/>
                </a:solidFill>
              </a:rPr>
              <a:t>να εξευτελίσουν την αντίπαλη ομάδα </a:t>
            </a:r>
            <a:endParaRPr lang="el-GR" sz="2200" dirty="0" smtClean="0">
              <a:solidFill>
                <a:srgbClr val="1A1C1E"/>
              </a:solidFill>
            </a:endParaRPr>
          </a:p>
          <a:p>
            <a:pPr marL="0" indent="0" algn="just">
              <a:buClr>
                <a:srgbClr val="AD0101"/>
              </a:buClr>
              <a:buNone/>
            </a:pPr>
            <a:r>
              <a:rPr lang="el-GR" sz="2200" dirty="0" smtClean="0">
                <a:solidFill>
                  <a:srgbClr val="1A1C1E"/>
                </a:solidFill>
              </a:rPr>
              <a:t>Οι διοργανωτές έβαλαν τα </a:t>
            </a:r>
            <a:r>
              <a:rPr lang="el-GR" sz="2200" dirty="0">
                <a:solidFill>
                  <a:srgbClr val="1A1C1E"/>
                </a:solidFill>
              </a:rPr>
              <a:t>παιδιά να συναναστρέφονται σε «</a:t>
            </a:r>
            <a:r>
              <a:rPr lang="el-GR" sz="2200" dirty="0" smtClean="0">
                <a:solidFill>
                  <a:srgbClr val="1A1C1E"/>
                </a:solidFill>
              </a:rPr>
              <a:t>πολιτισμένες»δραστηριότητες όπως:</a:t>
            </a:r>
          </a:p>
          <a:p>
            <a:pPr algn="just">
              <a:buClr>
                <a:srgbClr val="AD0101"/>
              </a:buClr>
            </a:pPr>
            <a:r>
              <a:rPr lang="el-GR" sz="2200" dirty="0" smtClean="0">
                <a:solidFill>
                  <a:srgbClr val="1A1C1E"/>
                </a:solidFill>
              </a:rPr>
              <a:t>από </a:t>
            </a:r>
            <a:r>
              <a:rPr lang="el-GR" sz="2200" dirty="0">
                <a:solidFill>
                  <a:srgbClr val="1A1C1E"/>
                </a:solidFill>
              </a:rPr>
              <a:t>κοινού παρακολούθηση </a:t>
            </a:r>
            <a:r>
              <a:rPr lang="el-GR" sz="2200" dirty="0" smtClean="0">
                <a:solidFill>
                  <a:srgbClr val="1A1C1E"/>
                </a:solidFill>
              </a:rPr>
              <a:t>κινηματογραφικών ταινιών</a:t>
            </a:r>
          </a:p>
          <a:p>
            <a:pPr algn="just">
              <a:buClr>
                <a:srgbClr val="AD0101"/>
              </a:buClr>
            </a:pPr>
            <a:endParaRPr lang="el-GR" sz="2200" dirty="0" smtClean="0">
              <a:solidFill>
                <a:srgbClr val="1A1C1E"/>
              </a:solidFill>
            </a:endParaRPr>
          </a:p>
          <a:p>
            <a:pPr algn="just">
              <a:buClr>
                <a:srgbClr val="AD0101"/>
              </a:buClr>
            </a:pPr>
            <a:r>
              <a:rPr lang="el-GR" sz="2200" dirty="0" smtClean="0">
                <a:solidFill>
                  <a:srgbClr val="1A1C1E"/>
                </a:solidFill>
              </a:rPr>
              <a:t>διαφορετική </a:t>
            </a:r>
            <a:r>
              <a:rPr lang="el-GR" sz="2200" dirty="0">
                <a:solidFill>
                  <a:srgbClr val="1A1C1E"/>
                </a:solidFill>
              </a:rPr>
              <a:t>ομαδοποίηση των παιδιών στην </a:t>
            </a:r>
            <a:r>
              <a:rPr lang="el-GR" sz="2200" dirty="0" smtClean="0">
                <a:solidFill>
                  <a:srgbClr val="1A1C1E"/>
                </a:solidFill>
              </a:rPr>
              <a:t>τραπεζαρία</a:t>
            </a:r>
          </a:p>
          <a:p>
            <a:pPr algn="just">
              <a:buClr>
                <a:srgbClr val="AD0101"/>
              </a:buClr>
            </a:pPr>
            <a:endParaRPr lang="el-GR" sz="2200" dirty="0" smtClean="0">
              <a:solidFill>
                <a:srgbClr val="1A1C1E"/>
              </a:solidFill>
            </a:endParaRPr>
          </a:p>
          <a:p>
            <a:pPr algn="just">
              <a:buClr>
                <a:srgbClr val="AD0101"/>
              </a:buClr>
            </a:pPr>
            <a:r>
              <a:rPr lang="el-GR" sz="2200" dirty="0" smtClean="0">
                <a:solidFill>
                  <a:srgbClr val="1A1C1E"/>
                </a:solidFill>
              </a:rPr>
              <a:t>συμμετοχή </a:t>
            </a:r>
            <a:r>
              <a:rPr lang="el-GR" sz="2200" dirty="0">
                <a:solidFill>
                  <a:srgbClr val="1A1C1E"/>
                </a:solidFill>
              </a:rPr>
              <a:t>σε όλες τις κοινωνικές εκδηλώσεις</a:t>
            </a:r>
            <a:r>
              <a:rPr lang="el-GR" sz="2200" dirty="0" smtClean="0">
                <a:solidFill>
                  <a:srgbClr val="1A1C1E"/>
                </a:solidFill>
              </a:rPr>
              <a:t>. </a:t>
            </a:r>
          </a:p>
          <a:p>
            <a:pPr marL="0" indent="0" algn="just">
              <a:buClr>
                <a:srgbClr val="AD0101"/>
              </a:buClr>
              <a:buNone/>
            </a:pPr>
            <a:r>
              <a:rPr lang="el-GR" sz="2200" dirty="0" smtClean="0">
                <a:solidFill>
                  <a:srgbClr val="1A1C1E"/>
                </a:solidFill>
              </a:rPr>
              <a:t>Ο </a:t>
            </a:r>
            <a:r>
              <a:rPr lang="el-GR" sz="2200" dirty="0">
                <a:solidFill>
                  <a:srgbClr val="1A1C1E"/>
                </a:solidFill>
              </a:rPr>
              <a:t>«εμφύλιος πόλεμος» </a:t>
            </a:r>
            <a:r>
              <a:rPr lang="el-GR" sz="2200" dirty="0" smtClean="0">
                <a:solidFill>
                  <a:srgbClr val="1A1C1E"/>
                </a:solidFill>
              </a:rPr>
              <a:t>όμως συνεχίστηκε αμείλικτος...!</a:t>
            </a:r>
            <a:endParaRPr lang="el-GR" sz="2200" dirty="0">
              <a:solidFill>
                <a:srgbClr val="1A1C1E"/>
              </a:solidFill>
            </a:endParaRPr>
          </a:p>
          <a:p>
            <a:pPr lvl="0">
              <a:buClr>
                <a:srgbClr val="AD0101"/>
              </a:buClr>
            </a:pPr>
            <a:endParaRPr lang="el-GR" sz="2000" dirty="0">
              <a:solidFill>
                <a:srgbClr val="303030"/>
              </a:solidFill>
            </a:endParaRPr>
          </a:p>
          <a:p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832" y="2724150"/>
            <a:ext cx="2895600" cy="3448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066800"/>
            <a:ext cx="2895600" cy="1657350"/>
          </a:xfrm>
          <a:prstGeom prst="rect">
            <a:avLst/>
          </a:prstGeom>
        </p:spPr>
      </p:pic>
      <p:sp>
        <p:nvSpPr>
          <p:cNvPr id="2" name="Right Arrow 1"/>
          <p:cNvSpPr/>
          <p:nvPr/>
        </p:nvSpPr>
        <p:spPr>
          <a:xfrm>
            <a:off x="1295400" y="1074380"/>
            <a:ext cx="489204" cy="242316"/>
          </a:xfrm>
          <a:prstGeom prst="rightArrow">
            <a:avLst>
              <a:gd name="adj1" fmla="val 50000"/>
              <a:gd name="adj2" fmla="val 443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401318" y="3352800"/>
            <a:ext cx="1217677" cy="748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95" y="4448175"/>
            <a:ext cx="1295400" cy="684133"/>
          </a:xfrm>
          <a:prstGeom prst="rect">
            <a:avLst/>
          </a:prstGeom>
        </p:spPr>
      </p:pic>
      <p:pic>
        <p:nvPicPr>
          <p:cNvPr id="8" name="7η διαφάνεια (2)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6172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14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1907">
        <p14:reveal/>
      </p:transition>
    </mc:Choice>
    <mc:Fallback xmlns="">
      <p:transition spd="slow" advTm="61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78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8182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8"/>
        <p14:stopEvt time="61907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646"/>
            <a:ext cx="6092952" cy="6324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Δημιουργία </a:t>
            </a:r>
            <a:r>
              <a:rPr lang="el-GR" dirty="0">
                <a:solidFill>
                  <a:srgbClr val="1A1C1E"/>
                </a:solidFill>
              </a:rPr>
              <a:t>«</a:t>
            </a:r>
            <a:r>
              <a:rPr lang="el-GR" dirty="0" smtClean="0">
                <a:solidFill>
                  <a:srgbClr val="1A1C1E"/>
                </a:solidFill>
              </a:rPr>
              <a:t>κατάστασης </a:t>
            </a:r>
            <a:r>
              <a:rPr lang="el-GR" dirty="0">
                <a:solidFill>
                  <a:srgbClr val="1A1C1E"/>
                </a:solidFill>
              </a:rPr>
              <a:t>έκτακτης ανάγκης</a:t>
            </a:r>
            <a:r>
              <a:rPr lang="el-GR" dirty="0" smtClean="0">
                <a:solidFill>
                  <a:srgbClr val="1A1C1E"/>
                </a:solidFill>
              </a:rPr>
              <a:t>»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να </a:t>
            </a:r>
            <a:r>
              <a:rPr lang="el-GR" dirty="0">
                <a:solidFill>
                  <a:srgbClr val="1A1C1E"/>
                </a:solidFill>
              </a:rPr>
              <a:t>ρίξουν τα </a:t>
            </a:r>
            <a:r>
              <a:rPr lang="el-GR" dirty="0" smtClean="0">
                <a:solidFill>
                  <a:srgbClr val="1A1C1E"/>
                </a:solidFill>
              </a:rPr>
              <a:t>«τείχη» </a:t>
            </a:r>
            <a:r>
              <a:rPr lang="el-GR" dirty="0">
                <a:solidFill>
                  <a:srgbClr val="1A1C1E"/>
                </a:solidFill>
              </a:rPr>
              <a:t>ανάμεσα στα παιδιά και να τα ωθήσουν σε κοινή δράση για το καλό όλων: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</a:t>
            </a:r>
            <a:r>
              <a:rPr lang="el-GR" u="sng" dirty="0" smtClean="0">
                <a:solidFill>
                  <a:srgbClr val="1A1C1E"/>
                </a:solidFill>
              </a:rPr>
              <a:t>Βλάβη στο </a:t>
            </a:r>
            <a:r>
              <a:rPr lang="el-GR" u="sng" dirty="0">
                <a:solidFill>
                  <a:srgbClr val="1A1C1E"/>
                </a:solidFill>
              </a:rPr>
              <a:t>δίκτυο </a:t>
            </a:r>
            <a:r>
              <a:rPr lang="el-GR" u="sng" dirty="0" smtClean="0">
                <a:solidFill>
                  <a:srgbClr val="1A1C1E"/>
                </a:solidFill>
              </a:rPr>
              <a:t>ύδρευσης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	δημιουργώντας </a:t>
            </a:r>
            <a:r>
              <a:rPr lang="el-GR" dirty="0">
                <a:solidFill>
                  <a:srgbClr val="1A1C1E"/>
                </a:solidFill>
              </a:rPr>
              <a:t>έλλειψη </a:t>
            </a:r>
            <a:r>
              <a:rPr lang="el-GR" dirty="0" smtClean="0">
                <a:solidFill>
                  <a:srgbClr val="1A1C1E"/>
                </a:solidFill>
              </a:rPr>
              <a:t>νερού= </a:t>
            </a:r>
            <a:r>
              <a:rPr lang="el-GR" u="sng" dirty="0" smtClean="0">
                <a:solidFill>
                  <a:srgbClr val="1A1C1E"/>
                </a:solidFill>
              </a:rPr>
              <a:t>δίψα</a:t>
            </a: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Σε λίγο οι ομάδες άρχισαν </a:t>
            </a:r>
            <a:r>
              <a:rPr lang="el-GR" dirty="0">
                <a:solidFill>
                  <a:srgbClr val="1A1C1E"/>
                </a:solidFill>
              </a:rPr>
              <a:t>να συσκέπτονται, να οργανώνουν από κοινού ομάδες επίλυσης του </a:t>
            </a:r>
            <a:r>
              <a:rPr lang="el-GR" dirty="0" smtClean="0">
                <a:solidFill>
                  <a:srgbClr val="1A1C1E"/>
                </a:solidFill>
              </a:rPr>
              <a:t>προβλήματος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Αποτέλεσμα: 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Εντοπίσαν </a:t>
            </a:r>
            <a:r>
              <a:rPr lang="el-GR" dirty="0">
                <a:solidFill>
                  <a:srgbClr val="1A1C1E"/>
                </a:solidFill>
              </a:rPr>
              <a:t>και </a:t>
            </a:r>
            <a:r>
              <a:rPr lang="el-GR" dirty="0" smtClean="0">
                <a:solidFill>
                  <a:srgbClr val="1A1C1E"/>
                </a:solidFill>
              </a:rPr>
              <a:t>διορθώσαν τη βλάβη</a:t>
            </a:r>
            <a:endParaRPr lang="el-G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799" y="3581400"/>
            <a:ext cx="2730801" cy="2618232"/>
          </a:xfrm>
          <a:prstGeom prst="rect">
            <a:avLst/>
          </a:prstGeom>
        </p:spPr>
      </p:pic>
      <p:cxnSp>
        <p:nvCxnSpPr>
          <p:cNvPr id="4" name="Elbow Connector 3"/>
          <p:cNvCxnSpPr/>
          <p:nvPr/>
        </p:nvCxnSpPr>
        <p:spPr>
          <a:xfrm>
            <a:off x="228600" y="2341245"/>
            <a:ext cx="694182" cy="302514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540764"/>
            <a:ext cx="1009650" cy="8572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25" y="2819400"/>
            <a:ext cx="1447800" cy="102349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4613149" y="6019800"/>
            <a:ext cx="1371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8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321399" y="1664589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008681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Tm="51772">
        <p:fade/>
      </p:transition>
    </mc:Choice>
    <mc:Fallback xmlns="">
      <p:transition spd="med" advTm="517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0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4545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  <p14:stopEvt time="51772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3505200"/>
            <a:ext cx="6406896" cy="260661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l-GR" sz="2800" dirty="0" smtClean="0">
                <a:solidFill>
                  <a:srgbClr val="1A1C1E"/>
                </a:solidFill>
              </a:rPr>
              <a:t>Γιατί η </a:t>
            </a:r>
            <a:r>
              <a:rPr lang="el-GR" sz="2800" dirty="0">
                <a:solidFill>
                  <a:srgbClr val="1A1C1E"/>
                </a:solidFill>
              </a:rPr>
              <a:t>έρευνα του Sherif έγινε τόσο </a:t>
            </a:r>
            <a:r>
              <a:rPr lang="el-GR" sz="2800" dirty="0" smtClean="0">
                <a:solidFill>
                  <a:srgbClr val="1A1C1E"/>
                </a:solidFill>
              </a:rPr>
              <a:t>διάσημη; ;</a:t>
            </a:r>
          </a:p>
          <a:p>
            <a:pPr marL="0" indent="0" algn="just">
              <a:buNone/>
            </a:pPr>
            <a:r>
              <a:rPr lang="el-GR" sz="2800" i="1" dirty="0" smtClean="0">
                <a:solidFill>
                  <a:srgbClr val="1A1C1E"/>
                </a:solidFill>
              </a:rPr>
              <a:t>	Έδειχνε </a:t>
            </a:r>
            <a:r>
              <a:rPr lang="el-GR" sz="2800" i="1" dirty="0">
                <a:solidFill>
                  <a:srgbClr val="1A1C1E"/>
                </a:solidFill>
              </a:rPr>
              <a:t>πώς θα μπορούσε να συμβιβάσει τις ομάδες και τελικά πως η ειρήνη θα μπορούσε να επικρατήσει</a:t>
            </a:r>
            <a:r>
              <a:rPr lang="el-GR" sz="2800" dirty="0" smtClean="0">
                <a:solidFill>
                  <a:srgbClr val="1A1C1E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l-GR" sz="2800" dirty="0" smtClean="0">
                <a:solidFill>
                  <a:srgbClr val="1A1C1E"/>
                </a:solidFill>
              </a:rPr>
              <a:t> </a:t>
            </a:r>
            <a:r>
              <a:rPr lang="el-GR" sz="2800" dirty="0">
                <a:solidFill>
                  <a:srgbClr val="1A1C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Το κλειδί </a:t>
            </a:r>
            <a:r>
              <a:rPr lang="el-GR" sz="2800" dirty="0">
                <a:solidFill>
                  <a:srgbClr val="1A1C1E"/>
                </a:solidFill>
              </a:rPr>
              <a:t>ήταν η εστίαση στις υποδεέστερους στόχους, σε εκείνους που εκτείνονται πέρα από τα όρια της ίδιας της </a:t>
            </a:r>
            <a:r>
              <a:rPr lang="el-GR" sz="2800" dirty="0" smtClean="0">
                <a:solidFill>
                  <a:srgbClr val="1A1C1E"/>
                </a:solidFill>
              </a:rPr>
              <a:t>ομάδας.</a:t>
            </a:r>
            <a:endParaRPr lang="el-GR" dirty="0"/>
          </a:p>
        </p:txBody>
      </p:sp>
      <p:sp>
        <p:nvSpPr>
          <p:cNvPr id="4" name="TextBox 3"/>
          <p:cNvSpPr txBox="1"/>
          <p:nvPr/>
        </p:nvSpPr>
        <p:spPr>
          <a:xfrm>
            <a:off x="124968" y="509587"/>
            <a:ext cx="8382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l-GR" sz="2200" b="1" dirty="0" smtClean="0">
                <a:solidFill>
                  <a:srgbClr val="1A1C1E"/>
                </a:solidFill>
              </a:rPr>
              <a:t>Συμπέρασμα Sherif</a:t>
            </a:r>
            <a:endParaRPr lang="el-GR" sz="2200" b="1" dirty="0">
              <a:solidFill>
                <a:srgbClr val="1A1C1E"/>
              </a:solidFill>
            </a:endParaRPr>
          </a:p>
          <a:p>
            <a:pPr algn="just"/>
            <a:r>
              <a:rPr lang="el-GR" sz="2200" dirty="0" smtClean="0">
                <a:solidFill>
                  <a:srgbClr val="1A1C1E"/>
                </a:solidFill>
              </a:rPr>
              <a:t>Οι ομάδες </a:t>
            </a:r>
            <a:r>
              <a:rPr lang="el-GR" sz="2200" dirty="0">
                <a:solidFill>
                  <a:srgbClr val="1A1C1E"/>
                </a:solidFill>
              </a:rPr>
              <a:t>αναπτύσσουν με φυσικό </a:t>
            </a:r>
            <a:r>
              <a:rPr lang="el-GR" sz="2200" dirty="0" smtClean="0">
                <a:solidFill>
                  <a:srgbClr val="1A1C1E"/>
                </a:solidFill>
              </a:rPr>
              <a:t>τρόπο: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l-GR" sz="2200" dirty="0" smtClean="0">
                <a:solidFill>
                  <a:srgbClr val="1A1C1E"/>
                </a:solidFill>
              </a:rPr>
              <a:t>Α. πολιτισμούς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l-GR" sz="2200" dirty="0" smtClean="0">
                <a:solidFill>
                  <a:srgbClr val="1A1C1E"/>
                </a:solidFill>
              </a:rPr>
              <a:t>Β. υπαρξιακές </a:t>
            </a:r>
            <a:r>
              <a:rPr lang="el-GR" sz="2200" dirty="0">
                <a:solidFill>
                  <a:srgbClr val="1A1C1E"/>
                </a:solidFill>
              </a:rPr>
              <a:t>δομές </a:t>
            </a:r>
            <a:endParaRPr lang="el-GR" sz="2200" dirty="0" smtClean="0">
              <a:solidFill>
                <a:srgbClr val="1A1C1E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l-GR" sz="2200" dirty="0" smtClean="0">
                <a:solidFill>
                  <a:srgbClr val="1A1C1E"/>
                </a:solidFill>
              </a:rPr>
              <a:t>Γ. όρια </a:t>
            </a:r>
          </a:p>
          <a:p>
            <a:pPr algn="just"/>
            <a:r>
              <a:rPr lang="el-GR" sz="2200" dirty="0" smtClean="0">
                <a:solidFill>
                  <a:srgbClr val="1A1C1E"/>
                </a:solidFill>
              </a:rPr>
              <a:t> Πχ. </a:t>
            </a:r>
            <a:r>
              <a:rPr lang="el-GR" sz="2200" dirty="0" smtClean="0">
                <a:solidFill>
                  <a:srgbClr val="1A1C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Κάθε </a:t>
            </a:r>
            <a:r>
              <a:rPr lang="el-GR" sz="2200" dirty="0">
                <a:solidFill>
                  <a:srgbClr val="1A1C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χώρα έχει τη δική της κουλτούρα, </a:t>
            </a:r>
            <a:r>
              <a:rPr lang="el-GR" sz="2200" dirty="0" smtClean="0">
                <a:solidFill>
                  <a:srgbClr val="1A1C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και </a:t>
            </a:r>
            <a:r>
              <a:rPr lang="el-GR" sz="2200" dirty="0">
                <a:solidFill>
                  <a:srgbClr val="1A1C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αντλεί τα όρια της για να διαφοροποιηθεί από τις γειτονικές χώρες.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2630424"/>
            <a:ext cx="1905000" cy="988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3810000"/>
            <a:ext cx="2286000" cy="22860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609600" y="411480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9η διαφάνεια (2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05863" y="1151146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701658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 advTm="64659">
        <p:circle/>
      </p:transition>
    </mc:Choice>
    <mc:Fallback xmlns="">
      <p:transition spd="slow" advTm="6465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6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7576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  <p14:stopEvt time="64659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6781800" cy="53721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Δεν είναι ανάγκη να υπάρχει πάντα ένας υπέρτατος </a:t>
            </a:r>
            <a:r>
              <a:rPr lang="el-GR" dirty="0">
                <a:solidFill>
                  <a:srgbClr val="1A1C1E"/>
                </a:solidFill>
              </a:rPr>
              <a:t>σκοπός ή ένας «κοινός εχθρός» για την επίτευξη </a:t>
            </a:r>
            <a:r>
              <a:rPr lang="el-GR" dirty="0" smtClean="0">
                <a:solidFill>
                  <a:srgbClr val="1A1C1E"/>
                </a:solidFill>
              </a:rPr>
              <a:t>μιας κοινής </a:t>
            </a:r>
            <a:r>
              <a:rPr lang="el-GR" dirty="0">
                <a:solidFill>
                  <a:srgbClr val="1A1C1E"/>
                </a:solidFill>
              </a:rPr>
              <a:t>δράσης</a:t>
            </a:r>
            <a:r>
              <a:rPr lang="el-GR" dirty="0" smtClean="0">
                <a:solidFill>
                  <a:srgbClr val="1A1C1E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 Κάποιοι συνεχίζουν </a:t>
            </a:r>
            <a:r>
              <a:rPr lang="el-GR" dirty="0">
                <a:solidFill>
                  <a:srgbClr val="1A1C1E"/>
                </a:solidFill>
              </a:rPr>
              <a:t>να αξιοποιούν στο έπακρο την παλιά δοκιμασμένη Ρωμαϊκή </a:t>
            </a:r>
            <a:r>
              <a:rPr lang="el-GR" dirty="0" smtClean="0">
                <a:solidFill>
                  <a:srgbClr val="1A1C1E"/>
                </a:solidFill>
              </a:rPr>
              <a:t>συνταγή «διαίρει και βασίλευε»…</a:t>
            </a:r>
          </a:p>
          <a:p>
            <a:pPr marL="0" indent="0" algn="just">
              <a:buNone/>
            </a:pPr>
            <a:endParaRPr lang="el-GR" dirty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που στην δική μας περίπτωση </a:t>
            </a:r>
            <a:r>
              <a:rPr lang="el-GR" dirty="0">
                <a:solidFill>
                  <a:srgbClr val="1A1C1E"/>
                </a:solidFill>
              </a:rPr>
              <a:t>πήρε τη μορφή: </a:t>
            </a:r>
            <a:endParaRPr lang="el-GR" dirty="0" smtClean="0">
              <a:solidFill>
                <a:srgbClr val="1A1C1E"/>
              </a:solidFill>
            </a:endParaRPr>
          </a:p>
          <a:p>
            <a:pPr marL="0" indent="0" algn="just">
              <a:buNone/>
            </a:pPr>
            <a:r>
              <a:rPr lang="el-GR" dirty="0" smtClean="0">
                <a:solidFill>
                  <a:srgbClr val="1A1C1E"/>
                </a:solidFill>
              </a:rPr>
              <a:t>«</a:t>
            </a:r>
            <a:r>
              <a:rPr lang="el-GR" dirty="0">
                <a:solidFill>
                  <a:srgbClr val="1A1C1E"/>
                </a:solidFill>
              </a:rPr>
              <a:t>Ο λαός ενωμένος είναι δυνατός, χωρισμένος είναι αδύναμος</a:t>
            </a:r>
            <a:r>
              <a:rPr lang="el-GR" dirty="0" smtClean="0">
                <a:solidFill>
                  <a:srgbClr val="1A1C1E"/>
                </a:solidFill>
              </a:rPr>
              <a:t>»</a:t>
            </a:r>
          </a:p>
          <a:p>
            <a:pPr marL="0" indent="0" algn="just">
              <a:buNone/>
            </a:pPr>
            <a:endParaRPr lang="el-GR" dirty="0">
              <a:solidFill>
                <a:srgbClr val="1A1C1E"/>
              </a:solidFill>
            </a:endParaRPr>
          </a:p>
          <a:p>
            <a:pPr marL="0" indent="0">
              <a:buNone/>
            </a:pPr>
            <a:endParaRPr lang="el-G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230" y="4724400"/>
            <a:ext cx="3104444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531364"/>
            <a:ext cx="2286000" cy="1280160"/>
          </a:xfrm>
          <a:prstGeom prst="rect">
            <a:avLst/>
          </a:prstGeom>
        </p:spPr>
      </p:pic>
      <p:cxnSp>
        <p:nvCxnSpPr>
          <p:cNvPr id="5" name="Elbow Connector 4"/>
          <p:cNvCxnSpPr/>
          <p:nvPr/>
        </p:nvCxnSpPr>
        <p:spPr>
          <a:xfrm>
            <a:off x="2362200" y="2743200"/>
            <a:ext cx="1295400" cy="428244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>
            <a:off x="2362200" y="4953000"/>
            <a:ext cx="3124200" cy="6858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10η διαφάνεια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048435" y="5526741"/>
            <a:ext cx="609600" cy="6096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0219938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 advTm="34140">
        <p:dissolve/>
      </p:transition>
    </mc:Choice>
    <mc:Fallback xmlns="">
      <p:transition spd="slow" advTm="3414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6061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stopEvt time="34140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789847"/>
            <a:ext cx="3581400" cy="230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14400"/>
            <a:ext cx="263366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733800"/>
            <a:ext cx="3569208" cy="24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914400"/>
            <a:ext cx="2444750" cy="213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3167063" y="174040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" name="Down Arrow 2"/>
          <p:cNvSpPr/>
          <p:nvPr/>
        </p:nvSpPr>
        <p:spPr>
          <a:xfrm rot="1932721">
            <a:off x="3856606" y="2958058"/>
            <a:ext cx="484632" cy="7843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Down Arrow 7"/>
          <p:cNvSpPr/>
          <p:nvPr/>
        </p:nvSpPr>
        <p:spPr>
          <a:xfrm rot="19507640">
            <a:off x="6650137" y="3008450"/>
            <a:ext cx="484632" cy="63799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9" name="11η διαφάνεια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21706" y="197824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696923"/>
      </p:ext>
    </p:extLst>
  </p:cSld>
  <p:clrMapOvr>
    <a:masterClrMapping/>
  </p:clrMapOvr>
  <p:transition spd="slow" advTm="25607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93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2121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3" grpId="0" animBg="1"/>
      <p:bldP spid="8" grpId="0" animBg="1"/>
    </p:bldLst>
  </p:timing>
  <p:extLst mod="1">
    <p:ext uri="{E180D4A7-C9FB-4DFB-919C-405C955672EB}">
      <p14:showEvtLst xmlns:p14="http://schemas.microsoft.com/office/powerpoint/2010/main">
        <p14:playEvt time="0" objId="9"/>
        <p14:stopEvt time="25607" objId="9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ΤΕΛΟΣ</a:t>
            </a:r>
            <a:endParaRPr lang="el-GR" dirty="0"/>
          </a:p>
        </p:txBody>
      </p:sp>
      <p:sp>
        <p:nvSpPr>
          <p:cNvPr id="3" name="Rectangle 2"/>
          <p:cNvSpPr/>
          <p:nvPr/>
        </p:nvSpPr>
        <p:spPr>
          <a:xfrm>
            <a:off x="838200" y="1647903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l-GR" b="1" i="1" dirty="0"/>
              <a:t>Μη βαδίζεις μπροστά μου γιατί μπορεί να μη σε ακολουθήσω. </a:t>
            </a:r>
            <a:endParaRPr lang="el-GR" b="1" i="1" dirty="0" smtClean="0"/>
          </a:p>
          <a:p>
            <a:r>
              <a:rPr lang="el-GR" b="1" i="1" dirty="0" smtClean="0"/>
              <a:t>Μη </a:t>
            </a:r>
            <a:r>
              <a:rPr lang="el-GR" b="1" i="1" dirty="0"/>
              <a:t>βαδίζεις πίσω μου γιατί μπορεί να μη σε οδηγήσω</a:t>
            </a:r>
            <a:r>
              <a:rPr lang="el-GR" b="1" i="1" dirty="0" smtClean="0"/>
              <a:t>.</a:t>
            </a:r>
          </a:p>
          <a:p>
            <a:r>
              <a:rPr lang="el-GR" b="1" i="1" dirty="0" smtClean="0"/>
              <a:t> </a:t>
            </a:r>
            <a:r>
              <a:rPr lang="el-GR" b="1" i="1" dirty="0"/>
              <a:t>Βάδιζε πλάι μου και γίνε ο σύντροφός μου</a:t>
            </a:r>
            <a:r>
              <a:rPr lang="el-GR" b="1" i="1" dirty="0" smtClean="0"/>
              <a:t>.</a:t>
            </a:r>
          </a:p>
          <a:p>
            <a:endParaRPr lang="el-GR" b="1" i="1" dirty="0"/>
          </a:p>
          <a:p>
            <a:endParaRPr lang="el-GR" b="1" i="1" dirty="0" smtClean="0"/>
          </a:p>
          <a:p>
            <a:r>
              <a:rPr lang="el-GR" b="1" i="1" dirty="0" smtClean="0">
                <a:hlinkClick r:id="rId5"/>
              </a:rPr>
              <a:t>Αλμπέρ </a:t>
            </a:r>
            <a:r>
              <a:rPr lang="el-GR" b="1" i="1" dirty="0">
                <a:hlinkClick r:id="rId5"/>
              </a:rPr>
              <a:t>Καμύ, 1913-1960, Γάλλος συγγραφέας, Νόμπελ 1957</a:t>
            </a:r>
            <a:endParaRPr lang="el-GR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877" y="3657600"/>
            <a:ext cx="2853690" cy="1963376"/>
          </a:xfrm>
          <a:prstGeom prst="rect">
            <a:avLst/>
          </a:prstGeom>
        </p:spPr>
      </p:pic>
      <p:pic>
        <p:nvPicPr>
          <p:cNvPr id="5" name="Coldplay-Fix-You-_Official-Video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90720.1536" end="39325.3908"/>
                  <p14:fade in="5000" out="50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676040" y="116054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330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2979">
        <p:fade/>
      </p:transition>
    </mc:Choice>
    <mc:Fallback xmlns="">
      <p:transition spd="med" advClick="0" advTm="329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0" objId="5"/>
        <p14:pauseEvt time="29233" objId="5"/>
        <p14:seekEvt time="29233" objId="5" seek="29038"/>
        <p14:resumeEvt time="29233" objId="5"/>
        <p14:pauseEvt time="31849" objId="5"/>
        <p14:seekEvt time="31849" objId="5" seek="31508"/>
        <p14:resumeEvt time="31849" objId="5"/>
        <p14:stopEvt time="32979" objId="5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9.9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1|3|4.2|2.7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8|2.7|7.8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8|3.3|2.6|1.8|3.4|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6.6|18.2|1.7|3.1|1.7|3.1|1.6|2.2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4.3|1|0.4|13.3|7.4|4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.3|5|1.9|2.8|4.4|9.8|13.3|6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0.3|7.3|1.6|6.2|2.5|1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3|1.4|2.8|2|3.4|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.7|6|5|2.8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2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3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4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5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6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7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ppt/theme/themeOverride8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2358</TotalTime>
  <Words>292</Words>
  <Application>Microsoft Office PowerPoint</Application>
  <PresentationFormat>On-screen Show (4:3)</PresentationFormat>
  <Paragraphs>88</Paragraphs>
  <Slides>12</Slides>
  <Notes>1</Notes>
  <HiddenSlides>0</HiddenSlides>
  <MMClips>10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NewsPrint</vt:lpstr>
      <vt:lpstr>ΑΣΠΑΙΤΕ 2021-2022 Μάθημα: Διδακτική Μαθημάτων Ειδικότητας Εργασία Προόδου βασισμένη στην αφηγηματική τεχνική</vt:lpstr>
      <vt:lpstr>        ΜΑΘΗΜΑ: ΣΤΟΙΧΕΙΑ ΓΕΝΙΚΗΣ &amp; ΕΞΕΛΙΚΤΙΚΗΣ  ΨΥΧΟΛΟΓΙΑΣ         Διδακτικό έτος: 2021-2022 Τάξη: Γ’ ΕΠΑΛ Διδάσκουσα: Γκοτσοπούλου Ειρήνη </vt:lpstr>
      <vt:lpstr>Το πείραμα της «φωλιάς του ληστή» </vt:lpstr>
      <vt:lpstr> Muzafer Sherif (1906–1988)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ΤΕΛΟΣ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Το πείραμα της «φωλιάς του ληστή»</dc:title>
  <dc:creator>Riri</dc:creator>
  <cp:lastModifiedBy>Riri</cp:lastModifiedBy>
  <cp:revision>107</cp:revision>
  <dcterms:created xsi:type="dcterms:W3CDTF">2006-08-16T00:00:00Z</dcterms:created>
  <dcterms:modified xsi:type="dcterms:W3CDTF">2022-05-19T16:05:07Z</dcterms:modified>
</cp:coreProperties>
</file>