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hyperlink" Target="https://gamma.app" TargetMode="External"/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hyperlink" Target="https://gamma.app" TargetMode="External"/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image" Target="../media/image-4-5.png"/><Relationship Id="rId6" Type="http://schemas.openxmlformats.org/officeDocument/2006/relationships/image" Target="../media/image-4-6.png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162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2226945"/>
            <a:ext cx="7477601" cy="180379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101"/>
              </a:lnSpc>
              <a:buNone/>
            </a:pPr>
            <a:r>
              <a:rPr lang="en-US" sz="5681" b="1" spc="-114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ESP32-CAM: Embedded Imaging Solution</a:t>
            </a:r>
            <a:endParaRPr lang="en-US" sz="5681" dirty="0"/>
          </a:p>
        </p:txBody>
      </p:sp>
      <p:sp>
        <p:nvSpPr>
          <p:cNvPr id="6" name="Text 2"/>
          <p:cNvSpPr/>
          <p:nvPr/>
        </p:nvSpPr>
        <p:spPr>
          <a:xfrm>
            <a:off x="833199" y="4363998"/>
            <a:ext cx="747760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The ESP32-CAM is designed for compact embedded applications requiring image or video capture capabilities. It features the ESP32-S module, with a dual-core processor running at up to 240 MHz, Wi-Fi, Bluetooth, and rich peripheral interfaces.</a:t>
            </a:r>
            <a:endParaRPr lang="en-US" sz="1750" dirty="0"/>
          </a:p>
        </p:txBody>
      </p:sp>
      <p:sp>
        <p:nvSpPr>
          <p:cNvPr id="7" name="Shape 3"/>
          <p:cNvSpPr/>
          <p:nvPr/>
        </p:nvSpPr>
        <p:spPr>
          <a:xfrm>
            <a:off x="833199" y="5630347"/>
            <a:ext cx="355402" cy="355402"/>
          </a:xfrm>
          <a:prstGeom prst="roundRect">
            <a:avLst>
              <a:gd name="adj" fmla="val 25726039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819" y="5637967"/>
            <a:ext cx="340162" cy="34016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99686" y="5613678"/>
            <a:ext cx="1885831" cy="3888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062"/>
              </a:lnSpc>
              <a:buNone/>
            </a:pPr>
            <a:r>
              <a:rPr lang="en-US" sz="2187" b="1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by gedivya 0508</a:t>
            </a:r>
            <a:endParaRPr lang="en-US" sz="2187" dirty="0"/>
          </a:p>
        </p:txBody>
      </p:sp>
      <p:pic>
        <p:nvPicPr>
          <p:cNvPr id="10" name="Image 3" descr="preencoded.png">
            <a:hlinkClick r:id="rId5" tooltip="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348389" y="2136100"/>
            <a:ext cx="6678335" cy="653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Powerful Dual-Core Processor</a:t>
            </a:r>
            <a:endParaRPr lang="en-US" sz="4117" dirty="0"/>
          </a:p>
        </p:txBody>
      </p:sp>
      <p:sp>
        <p:nvSpPr>
          <p:cNvPr id="5" name="Text 2"/>
          <p:cNvSpPr/>
          <p:nvPr/>
        </p:nvSpPr>
        <p:spPr>
          <a:xfrm>
            <a:off x="2348389" y="3344942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High Performance</a:t>
            </a:r>
            <a:endParaRPr lang="en-US" sz="2058" dirty="0"/>
          </a:p>
        </p:txBody>
      </p:sp>
      <p:sp>
        <p:nvSpPr>
          <p:cNvPr id="6" name="Text 3"/>
          <p:cNvSpPr/>
          <p:nvPr/>
        </p:nvSpPr>
        <p:spPr>
          <a:xfrm>
            <a:off x="2348389" y="3893939"/>
            <a:ext cx="2949416" cy="19995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The ESP32-S module is equipped with a dual-core processor running at up to 240 MHz, ensuring rapid data processing for image and video capture applications.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847398" y="3344942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Efficient Connectivity</a:t>
            </a:r>
            <a:endParaRPr lang="en-US" sz="2058" dirty="0"/>
          </a:p>
        </p:txBody>
      </p:sp>
      <p:sp>
        <p:nvSpPr>
          <p:cNvPr id="8" name="Text 5"/>
          <p:cNvSpPr/>
          <p:nvPr/>
        </p:nvSpPr>
        <p:spPr>
          <a:xfrm>
            <a:off x="5847398" y="3893939"/>
            <a:ext cx="2949416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It provides Wi-Fi and Bluetooth connectivity, allowing seamless communication with other devices and networks.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346406" y="3344942"/>
            <a:ext cx="2825115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Rich Peripheral Interfaces</a:t>
            </a:r>
            <a:endParaRPr lang="en-US" sz="2058" dirty="0"/>
          </a:p>
        </p:txBody>
      </p:sp>
      <p:sp>
        <p:nvSpPr>
          <p:cNvPr id="10" name="Text 7"/>
          <p:cNvSpPr/>
          <p:nvPr/>
        </p:nvSpPr>
        <p:spPr>
          <a:xfrm>
            <a:off x="9346406" y="3893939"/>
            <a:ext cx="2949416" cy="1666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The module offers a wide range of peripheral interfaces, enhancing its compatibility with various external components and sensors.</a:t>
            </a:r>
            <a:endParaRPr lang="en-US" sz="1750" dirty="0"/>
          </a:p>
        </p:txBody>
      </p:sp>
      <p:pic>
        <p:nvPicPr>
          <p:cNvPr id="11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490799" y="1473875"/>
            <a:ext cx="9306401" cy="130683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Integrated Camera for Versatile Applications</a:t>
            </a:r>
            <a:endParaRPr lang="en-US" sz="4117" dirty="0"/>
          </a:p>
        </p:txBody>
      </p:sp>
      <p:sp>
        <p:nvSpPr>
          <p:cNvPr id="6" name="Shape 2"/>
          <p:cNvSpPr/>
          <p:nvPr/>
        </p:nvSpPr>
        <p:spPr>
          <a:xfrm>
            <a:off x="4490799" y="3363873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654629" y="3417808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1</a:t>
            </a:r>
            <a:endParaRPr lang="en-US" sz="2470" dirty="0"/>
          </a:p>
        </p:txBody>
      </p:sp>
      <p:sp>
        <p:nvSpPr>
          <p:cNvPr id="8" name="Text 4"/>
          <p:cNvSpPr/>
          <p:nvPr/>
        </p:nvSpPr>
        <p:spPr>
          <a:xfrm>
            <a:off x="5212913" y="3363873"/>
            <a:ext cx="2721650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Image and Video Capture</a:t>
            </a:r>
            <a:endParaRPr lang="en-US" sz="2058" dirty="0"/>
          </a:p>
        </p:txBody>
      </p:sp>
      <p:sp>
        <p:nvSpPr>
          <p:cNvPr id="9" name="Text 5"/>
          <p:cNvSpPr/>
          <p:nvPr/>
        </p:nvSpPr>
        <p:spPr>
          <a:xfrm>
            <a:off x="5212913" y="3823930"/>
            <a:ext cx="3820001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The on-board camera allows for both image and video capture, making it suitable for surveillance, monitoring, and visual recognition applications.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9255085" y="3363873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9418915" y="3417808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2</a:t>
            </a:r>
            <a:endParaRPr lang="en-US" sz="2470" dirty="0"/>
          </a:p>
        </p:txBody>
      </p:sp>
      <p:sp>
        <p:nvSpPr>
          <p:cNvPr id="12" name="Text 8"/>
          <p:cNvSpPr/>
          <p:nvPr/>
        </p:nvSpPr>
        <p:spPr>
          <a:xfrm>
            <a:off x="9977199" y="3363873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Compact Form Factor</a:t>
            </a:r>
            <a:endParaRPr lang="en-US" sz="2058" dirty="0"/>
          </a:p>
        </p:txBody>
      </p:sp>
      <p:sp>
        <p:nvSpPr>
          <p:cNvPr id="13" name="Text 9"/>
          <p:cNvSpPr/>
          <p:nvPr/>
        </p:nvSpPr>
        <p:spPr>
          <a:xfrm>
            <a:off x="9977199" y="3823930"/>
            <a:ext cx="382000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The module's small size and integrated camera make it ideal for embedded systems with space constraints.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4490799" y="5629037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4654629" y="5682972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3</a:t>
            </a:r>
            <a:endParaRPr lang="en-US" sz="2470" dirty="0"/>
          </a:p>
        </p:txBody>
      </p:sp>
      <p:sp>
        <p:nvSpPr>
          <p:cNvPr id="16" name="Text 12"/>
          <p:cNvSpPr/>
          <p:nvPr/>
        </p:nvSpPr>
        <p:spPr>
          <a:xfrm>
            <a:off x="5212913" y="5629037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Enhanced Functionality</a:t>
            </a:r>
            <a:endParaRPr lang="en-US" sz="2058" dirty="0"/>
          </a:p>
        </p:txBody>
      </p:sp>
      <p:sp>
        <p:nvSpPr>
          <p:cNvPr id="17" name="Text 13"/>
          <p:cNvSpPr/>
          <p:nvPr/>
        </p:nvSpPr>
        <p:spPr>
          <a:xfrm>
            <a:off x="5212913" y="6089094"/>
            <a:ext cx="8584287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Integrating the camera on the module reduces the need for additional hardware, simplifying the design process for developers.</a:t>
            </a:r>
            <a:endParaRPr lang="en-US" sz="1750" dirty="0"/>
          </a:p>
        </p:txBody>
      </p:sp>
      <p:pic>
        <p:nvPicPr>
          <p:cNvPr id="18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348389" y="3391614"/>
            <a:ext cx="7954566" cy="653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Remote Monitoring and Surveillance</a:t>
            </a:r>
            <a:endParaRPr lang="en-US" sz="4117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389" y="4378285"/>
            <a:ext cx="3311128" cy="888682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570559" y="5600224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24/7 Surveillance</a:t>
            </a:r>
            <a:endParaRPr lang="en-US" sz="2058" dirty="0"/>
          </a:p>
        </p:txBody>
      </p:sp>
      <p:sp>
        <p:nvSpPr>
          <p:cNvPr id="8" name="Text 3"/>
          <p:cNvSpPr/>
          <p:nvPr/>
        </p:nvSpPr>
        <p:spPr>
          <a:xfrm>
            <a:off x="2570559" y="6060281"/>
            <a:ext cx="2866787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Enables continuous monitoring of indoor or outdoor spaces for security and safety purposes.</a:t>
            </a:r>
            <a:endParaRPr lang="en-US" sz="175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9517" y="4378285"/>
            <a:ext cx="3311128" cy="888682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881687" y="5600224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Real-time Alerts</a:t>
            </a:r>
            <a:endParaRPr lang="en-US" sz="2058" dirty="0"/>
          </a:p>
        </p:txBody>
      </p:sp>
      <p:sp>
        <p:nvSpPr>
          <p:cNvPr id="11" name="Text 5"/>
          <p:cNvSpPr/>
          <p:nvPr/>
        </p:nvSpPr>
        <p:spPr>
          <a:xfrm>
            <a:off x="5881687" y="6060281"/>
            <a:ext cx="2866787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Instantly notifies users of any detected motion, ensuring prompt response to potential security threats.</a:t>
            </a:r>
            <a:endParaRPr lang="en-US" sz="1750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0645" y="4378285"/>
            <a:ext cx="3311247" cy="888682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9192816" y="5600224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Flexible Deployment</a:t>
            </a:r>
            <a:endParaRPr lang="en-US" sz="2058" dirty="0"/>
          </a:p>
        </p:txBody>
      </p:sp>
      <p:sp>
        <p:nvSpPr>
          <p:cNvPr id="14" name="Text 7"/>
          <p:cNvSpPr/>
          <p:nvPr/>
        </p:nvSpPr>
        <p:spPr>
          <a:xfrm>
            <a:off x="9192816" y="6060281"/>
            <a:ext cx="2866906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Adaptable for remote monitoring applications in varied environments, providing comprehensive coverage.</a:t>
            </a:r>
            <a:endParaRPr lang="en-US" sz="1750" dirty="0"/>
          </a:p>
        </p:txBody>
      </p:sp>
      <p:pic>
        <p:nvPicPr>
          <p:cNvPr id="15" name="Image 5" descr="preencoded.png">
            <a:hlinkClick r:id="rId7" tooltip="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042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757601"/>
            <a:ext cx="8666083" cy="653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Visual Recognition and Edge Computing</a:t>
            </a:r>
            <a:endParaRPr lang="en-US" sz="4117" dirty="0"/>
          </a:p>
        </p:txBody>
      </p:sp>
      <p:sp>
        <p:nvSpPr>
          <p:cNvPr id="6" name="Shape 2"/>
          <p:cNvSpPr/>
          <p:nvPr/>
        </p:nvSpPr>
        <p:spPr>
          <a:xfrm>
            <a:off x="833199" y="2744272"/>
            <a:ext cx="4542115" cy="1919407"/>
          </a:xfrm>
          <a:prstGeom prst="roundRect">
            <a:avLst>
              <a:gd name="adj" fmla="val 5209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062990" y="2974062"/>
            <a:ext cx="3118604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Edge Computing Capabilities</a:t>
            </a:r>
            <a:endParaRPr lang="en-US" sz="2058" dirty="0"/>
          </a:p>
        </p:txBody>
      </p:sp>
      <p:sp>
        <p:nvSpPr>
          <p:cNvPr id="8" name="Text 4"/>
          <p:cNvSpPr/>
          <p:nvPr/>
        </p:nvSpPr>
        <p:spPr>
          <a:xfrm>
            <a:off x="1062990" y="3434120"/>
            <a:ext cx="4082534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Empowers on-device image processing and analysis, minimizing latency and enhancing real-time decision-making.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5597485" y="2744272"/>
            <a:ext cx="4542115" cy="1919407"/>
          </a:xfrm>
          <a:prstGeom prst="roundRect">
            <a:avLst>
              <a:gd name="adj" fmla="val 5209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827276" y="2974062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Object Detection</a:t>
            </a:r>
            <a:endParaRPr lang="en-US" sz="2058" dirty="0"/>
          </a:p>
        </p:txBody>
      </p:sp>
      <p:sp>
        <p:nvSpPr>
          <p:cNvPr id="11" name="Text 7"/>
          <p:cNvSpPr/>
          <p:nvPr/>
        </p:nvSpPr>
        <p:spPr>
          <a:xfrm>
            <a:off x="5827276" y="3434120"/>
            <a:ext cx="4082534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Facilitates the identification and tracking of objects, enabling a wide range of visual recognition applications.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833199" y="4885849"/>
            <a:ext cx="9306401" cy="1586151"/>
          </a:xfrm>
          <a:prstGeom prst="roundRect">
            <a:avLst>
              <a:gd name="adj" fmla="val 6304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1062990" y="5115639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AI Integration</a:t>
            </a:r>
            <a:endParaRPr lang="en-US" sz="2058" dirty="0"/>
          </a:p>
        </p:txBody>
      </p:sp>
      <p:sp>
        <p:nvSpPr>
          <p:cNvPr id="14" name="Text 10"/>
          <p:cNvSpPr/>
          <p:nvPr/>
        </p:nvSpPr>
        <p:spPr>
          <a:xfrm>
            <a:off x="1062990" y="5575697"/>
            <a:ext cx="8846820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Supports the integration of AI algorithms for advanced image analysis and classification directly on the module.</a:t>
            </a:r>
            <a:endParaRPr lang="en-US" sz="1750" dirty="0"/>
          </a:p>
        </p:txBody>
      </p:sp>
      <p:pic>
        <p:nvPicPr>
          <p:cNvPr id="15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348389" y="2275046"/>
            <a:ext cx="7767876" cy="653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IoT Connectivity and Smart Devices</a:t>
            </a:r>
            <a:endParaRPr lang="en-US" sz="4117" dirty="0"/>
          </a:p>
        </p:txBody>
      </p:sp>
      <p:sp>
        <p:nvSpPr>
          <p:cNvPr id="5" name="Text 2"/>
          <p:cNvSpPr/>
          <p:nvPr/>
        </p:nvSpPr>
        <p:spPr>
          <a:xfrm>
            <a:off x="2348389" y="3483888"/>
            <a:ext cx="4800124" cy="7331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5774"/>
              </a:lnSpc>
              <a:buNone/>
            </a:pPr>
            <a:r>
              <a:rPr lang="en-US" sz="5774" b="1" spc="-115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10K</a:t>
            </a:r>
            <a:endParaRPr lang="en-US" sz="5774" dirty="0"/>
          </a:p>
        </p:txBody>
      </p:sp>
      <p:sp>
        <p:nvSpPr>
          <p:cNvPr id="6" name="Text 3"/>
          <p:cNvSpPr/>
          <p:nvPr/>
        </p:nvSpPr>
        <p:spPr>
          <a:xfrm>
            <a:off x="3441383" y="4494728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IoT Devices Connected</a:t>
            </a:r>
            <a:endParaRPr lang="en-US" sz="2058" dirty="0"/>
          </a:p>
        </p:txBody>
      </p:sp>
      <p:sp>
        <p:nvSpPr>
          <p:cNvPr id="7" name="Text 4"/>
          <p:cNvSpPr/>
          <p:nvPr/>
        </p:nvSpPr>
        <p:spPr>
          <a:xfrm>
            <a:off x="2348389" y="4954786"/>
            <a:ext cx="4800124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Enables the connection of up to 10,000 IoT devices for scalable and extensive smart system integration.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7481768" y="3483888"/>
            <a:ext cx="4800124" cy="7331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5774"/>
              </a:lnSpc>
              <a:buNone/>
            </a:pPr>
            <a:r>
              <a:rPr lang="en-US" sz="5774" b="1" spc="-115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5</a:t>
            </a:r>
            <a:endParaRPr lang="en-US" sz="5774" dirty="0"/>
          </a:p>
        </p:txBody>
      </p:sp>
      <p:sp>
        <p:nvSpPr>
          <p:cNvPr id="9" name="Text 6"/>
          <p:cNvSpPr/>
          <p:nvPr/>
        </p:nvSpPr>
        <p:spPr>
          <a:xfrm>
            <a:off x="8574762" y="4494728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Multi-Protocol Support</a:t>
            </a:r>
            <a:endParaRPr lang="en-US" sz="2058" dirty="0"/>
          </a:p>
        </p:txBody>
      </p:sp>
      <p:sp>
        <p:nvSpPr>
          <p:cNvPr id="10" name="Text 7"/>
          <p:cNvSpPr/>
          <p:nvPr/>
        </p:nvSpPr>
        <p:spPr>
          <a:xfrm>
            <a:off x="7481768" y="4954786"/>
            <a:ext cx="4800124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Supports a diverse range of communication protocols for seamless connectivity with various IoT devices and platforms.</a:t>
            </a:r>
            <a:endParaRPr lang="en-US" sz="1750" dirty="0"/>
          </a:p>
        </p:txBody>
      </p:sp>
      <p:pic>
        <p:nvPicPr>
          <p:cNvPr id="11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042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716161"/>
            <a:ext cx="9306401" cy="130683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Customizable Development and Prototyping</a:t>
            </a:r>
            <a:endParaRPr lang="en-US" sz="4117" dirty="0"/>
          </a:p>
        </p:txBody>
      </p:sp>
      <p:sp>
        <p:nvSpPr>
          <p:cNvPr id="6" name="Shape 2"/>
          <p:cNvSpPr/>
          <p:nvPr/>
        </p:nvSpPr>
        <p:spPr>
          <a:xfrm>
            <a:off x="1144310" y="2356247"/>
            <a:ext cx="44410" cy="5157073"/>
          </a:xfrm>
          <a:prstGeom prst="roundRect">
            <a:avLst>
              <a:gd name="adj" fmla="val 225151"/>
            </a:avLst>
          </a:prstGeom>
          <a:solidFill>
            <a:srgbClr val="D1B6E1"/>
          </a:solidFill>
          <a:ln/>
        </p:spPr>
      </p:sp>
      <p:sp>
        <p:nvSpPr>
          <p:cNvPr id="7" name="Shape 3"/>
          <p:cNvSpPr/>
          <p:nvPr/>
        </p:nvSpPr>
        <p:spPr>
          <a:xfrm>
            <a:off x="1416427" y="2833866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D1B6E1"/>
          </a:solidFill>
          <a:ln/>
        </p:spPr>
      </p:sp>
      <p:sp>
        <p:nvSpPr>
          <p:cNvPr id="8" name="Shape 4"/>
          <p:cNvSpPr/>
          <p:nvPr/>
        </p:nvSpPr>
        <p:spPr>
          <a:xfrm>
            <a:off x="916484" y="2606159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1080314" y="2660094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1</a:t>
            </a:r>
            <a:endParaRPr lang="en-US" sz="2470" dirty="0"/>
          </a:p>
        </p:txBody>
      </p:sp>
      <p:sp>
        <p:nvSpPr>
          <p:cNvPr id="10" name="Text 6"/>
          <p:cNvSpPr/>
          <p:nvPr/>
        </p:nvSpPr>
        <p:spPr>
          <a:xfrm>
            <a:off x="2388513" y="2578418"/>
            <a:ext cx="3798332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Flexible Development Environment</a:t>
            </a:r>
            <a:endParaRPr lang="en-US" sz="2058" dirty="0"/>
          </a:p>
        </p:txBody>
      </p:sp>
      <p:sp>
        <p:nvSpPr>
          <p:cNvPr id="11" name="Text 7"/>
          <p:cNvSpPr/>
          <p:nvPr/>
        </p:nvSpPr>
        <p:spPr>
          <a:xfrm>
            <a:off x="2388513" y="3038475"/>
            <a:ext cx="775108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Provides diverse development tools and resources to support custom applications and prototyping needs.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1416427" y="4626947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D1B6E1"/>
          </a:solidFill>
          <a:ln/>
        </p:spPr>
      </p:sp>
      <p:sp>
        <p:nvSpPr>
          <p:cNvPr id="13" name="Shape 9"/>
          <p:cNvSpPr/>
          <p:nvPr/>
        </p:nvSpPr>
        <p:spPr>
          <a:xfrm>
            <a:off x="916484" y="4399240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1080314" y="4453176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2</a:t>
            </a:r>
            <a:endParaRPr lang="en-US" sz="2470" dirty="0"/>
          </a:p>
        </p:txBody>
      </p:sp>
      <p:sp>
        <p:nvSpPr>
          <p:cNvPr id="15" name="Text 11"/>
          <p:cNvSpPr/>
          <p:nvPr/>
        </p:nvSpPr>
        <p:spPr>
          <a:xfrm>
            <a:off x="2388513" y="4371499"/>
            <a:ext cx="3197304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Efficient Prototyping Process</a:t>
            </a:r>
            <a:endParaRPr lang="en-US" sz="2058" dirty="0"/>
          </a:p>
        </p:txBody>
      </p:sp>
      <p:sp>
        <p:nvSpPr>
          <p:cNvPr id="16" name="Text 12"/>
          <p:cNvSpPr/>
          <p:nvPr/>
        </p:nvSpPr>
        <p:spPr>
          <a:xfrm>
            <a:off x="2388513" y="4831556"/>
            <a:ext cx="775108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Enables rapid ideation, testing, and refinement of embedded imaging solutions for diverse use cases.</a:t>
            </a:r>
            <a:endParaRPr lang="en-US" sz="1750" dirty="0"/>
          </a:p>
        </p:txBody>
      </p:sp>
      <p:sp>
        <p:nvSpPr>
          <p:cNvPr id="17" name="Shape 13"/>
          <p:cNvSpPr/>
          <p:nvPr/>
        </p:nvSpPr>
        <p:spPr>
          <a:xfrm>
            <a:off x="1416427" y="6420029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D1B6E1"/>
          </a:solidFill>
          <a:ln/>
        </p:spPr>
      </p:sp>
      <p:sp>
        <p:nvSpPr>
          <p:cNvPr id="18" name="Shape 14"/>
          <p:cNvSpPr/>
          <p:nvPr/>
        </p:nvSpPr>
        <p:spPr>
          <a:xfrm>
            <a:off x="916484" y="619232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BD0FB"/>
          </a:solidFill>
          <a:ln w="7620">
            <a:solidFill>
              <a:srgbClr val="D1B6E1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1080314" y="6246257"/>
            <a:ext cx="172283" cy="3920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088"/>
              </a:lnSpc>
              <a:buNone/>
            </a:pPr>
            <a:r>
              <a:rPr lang="en-US" sz="2470" b="1" spc="-49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3</a:t>
            </a:r>
            <a:endParaRPr lang="en-US" sz="2470" dirty="0"/>
          </a:p>
        </p:txBody>
      </p:sp>
      <p:sp>
        <p:nvSpPr>
          <p:cNvPr id="20" name="Text 16"/>
          <p:cNvSpPr/>
          <p:nvPr/>
        </p:nvSpPr>
        <p:spPr>
          <a:xfrm>
            <a:off x="2388513" y="6164580"/>
            <a:ext cx="2614017" cy="3268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73"/>
              </a:lnSpc>
              <a:buNone/>
            </a:pPr>
            <a:r>
              <a:rPr lang="en-US" sz="2058" b="1" spc="-41" kern="0" dirty="0">
                <a:solidFill>
                  <a:srgbClr val="272525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Community Support</a:t>
            </a:r>
            <a:endParaRPr lang="en-US" sz="2058" dirty="0"/>
          </a:p>
        </p:txBody>
      </p:sp>
      <p:sp>
        <p:nvSpPr>
          <p:cNvPr id="21" name="Text 17"/>
          <p:cNvSpPr/>
          <p:nvPr/>
        </p:nvSpPr>
        <p:spPr>
          <a:xfrm>
            <a:off x="2388513" y="6624638"/>
            <a:ext cx="775108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Access to a robust online community for sharing knowledge, troubleshooting, and collaborative development efforts.</a:t>
            </a:r>
            <a:endParaRPr lang="en-US" sz="1750" dirty="0"/>
          </a:p>
        </p:txBody>
      </p:sp>
      <p:pic>
        <p:nvPicPr>
          <p:cNvPr id="22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348389" y="2135981"/>
            <a:ext cx="5870138" cy="653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146"/>
              </a:lnSpc>
              <a:buNone/>
            </a:pPr>
            <a:r>
              <a:rPr lang="en-US" sz="4117" b="1" spc="-82" kern="0" dirty="0">
                <a:solidFill>
                  <a:srgbClr val="FF75D3"/>
                </a:solidFill>
                <a:latin typeface="adonis-web" pitchFamily="34" charset="0"/>
                <a:ea typeface="adonis-web" pitchFamily="34" charset="-122"/>
                <a:cs typeface="adonis-web" pitchFamily="34" charset="-120"/>
              </a:rPr>
              <a:t>Security and Data Integrity</a:t>
            </a:r>
            <a:endParaRPr lang="en-US" sz="4117" dirty="0"/>
          </a:p>
        </p:txBody>
      </p:sp>
      <p:sp>
        <p:nvSpPr>
          <p:cNvPr id="5" name="Shape 2"/>
          <p:cNvSpPr/>
          <p:nvPr/>
        </p:nvSpPr>
        <p:spPr>
          <a:xfrm>
            <a:off x="2348389" y="3233738"/>
            <a:ext cx="9933503" cy="2859881"/>
          </a:xfrm>
          <a:prstGeom prst="roundRect">
            <a:avLst>
              <a:gd name="adj" fmla="val 349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2356009" y="3241358"/>
            <a:ext cx="9918263" cy="94821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4"/>
          <p:cNvSpPr/>
          <p:nvPr/>
        </p:nvSpPr>
        <p:spPr>
          <a:xfrm>
            <a:off x="2578298" y="3382208"/>
            <a:ext cx="4510921" cy="3332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Secure Transmission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7541181" y="3382208"/>
            <a:ext cx="4510921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Facilitates encrypted data transmission for secure communication and data integrity.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2356009" y="4189571"/>
            <a:ext cx="9918263" cy="948214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2578298" y="4330422"/>
            <a:ext cx="4510921" cy="3332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Embedded Security Features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7541181" y="4330422"/>
            <a:ext cx="4510921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Integrated security measures to protect against unauthorized access and ensure system integrity.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2356009" y="5137785"/>
            <a:ext cx="9918263" cy="94821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3" name="Text 10"/>
          <p:cNvSpPr/>
          <p:nvPr/>
        </p:nvSpPr>
        <p:spPr>
          <a:xfrm>
            <a:off x="2578298" y="5278636"/>
            <a:ext cx="4510921" cy="3332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Versatile Encryption Support</a:t>
            </a:r>
            <a:endParaRPr lang="en-US" sz="1750" dirty="0"/>
          </a:p>
        </p:txBody>
      </p:sp>
      <p:sp>
        <p:nvSpPr>
          <p:cNvPr id="14" name="Text 11"/>
          <p:cNvSpPr/>
          <p:nvPr/>
        </p:nvSpPr>
        <p:spPr>
          <a:xfrm>
            <a:off x="7541181" y="5278636"/>
            <a:ext cx="4510921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24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Supports various encryption algorithms to safeguard sensitive data and maintain privacy.</a:t>
            </a:r>
            <a:endParaRPr lang="en-US" sz="1750" dirty="0"/>
          </a:p>
        </p:txBody>
      </p:sp>
      <p:pic>
        <p:nvPicPr>
          <p:cNvPr id="15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2024-06-09T07:51:45Z</dcterms:created>
  <dcterms:modified xsi:type="dcterms:W3CDTF">2024-06-09T07:51:45Z</dcterms:modified>
</cp:coreProperties>
</file>