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19"/>
  </p:notesMasterIdLst>
  <p:handoutMasterIdLst>
    <p:handoutMasterId r:id="rId20"/>
  </p:handoutMasterIdLst>
  <p:sldIdLst>
    <p:sldId id="256" r:id="rId3"/>
    <p:sldId id="257" r:id="rId4"/>
    <p:sldId id="262" r:id="rId5"/>
    <p:sldId id="263" r:id="rId6"/>
    <p:sldId id="259" r:id="rId7"/>
    <p:sldId id="260" r:id="rId8"/>
    <p:sldId id="264" r:id="rId9"/>
    <p:sldId id="265" r:id="rId10"/>
    <p:sldId id="268" r:id="rId11"/>
    <p:sldId id="266" r:id="rId12"/>
    <p:sldId id="269" r:id="rId13"/>
    <p:sldId id="270" r:id="rId14"/>
    <p:sldId id="271" r:id="rId15"/>
    <p:sldId id="272" r:id="rId16"/>
    <p:sldId id="273" r:id="rId17"/>
    <p:sldId id="274" r:id="rId18"/>
  </p:sldIdLst>
  <p:sldSz cx="9145588" cy="6859588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2B7ABC"/>
    <a:srgbClr val="038CDB"/>
    <a:srgbClr val="231F20"/>
    <a:srgbClr val="FFFFFF"/>
    <a:srgbClr val="393939"/>
    <a:srgbClr val="494949"/>
    <a:srgbClr val="1A71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83" autoAdjust="0"/>
    <p:restoredTop sz="94648" autoAdjust="0"/>
  </p:normalViewPr>
  <p:slideViewPr>
    <p:cSldViewPr>
      <p:cViewPr varScale="1">
        <p:scale>
          <a:sx n="69" d="100"/>
          <a:sy n="69" d="100"/>
        </p:scale>
        <p:origin x="1692" y="72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4588" y="685800"/>
            <a:ext cx="45688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6684F3-2B10-4AD3-BC98-65AE1CC20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3F5E479-BB76-403D-9CA5-539EB89FEFA8}" type="slidenum">
              <a:rPr lang="en-US"/>
              <a:pPr/>
              <a:t>1</a:t>
            </a:fld>
            <a:endParaRPr 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54717F4-B499-4764-8891-39E928DF0E0D}" type="slidenum">
              <a:rPr lang="en-US"/>
              <a:pPr/>
              <a:t>2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54717F4-B499-4764-8891-39E928DF0E0D}" type="slidenum">
              <a:rPr lang="en-US"/>
              <a:pPr/>
              <a:t>3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17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54717F4-B499-4764-8891-39E928DF0E0D}" type="slidenum">
              <a:rPr lang="en-US"/>
              <a:pPr/>
              <a:t>4</a:t>
            </a:fld>
            <a:endParaRPr 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472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2275" y="5446713"/>
            <a:ext cx="6049963" cy="750887"/>
          </a:xfrm>
        </p:spPr>
        <p:txBody>
          <a:bodyPr/>
          <a:lstStyle>
            <a:lvl1pPr algn="ctr">
              <a:defRPr sz="2800" b="1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ru-RU" noProof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6167438"/>
            <a:ext cx="6049963" cy="503237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400" b="1">
                <a:solidFill>
                  <a:srgbClr val="080808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8488"/>
            <a:ext cx="77739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3987" cy="15017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8675" y="836613"/>
            <a:ext cx="3667125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3667125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1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2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661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6613" y="2174875"/>
            <a:ext cx="4041775" cy="3952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3338" cy="58547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2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2188"/>
            <a:ext cx="5487987" cy="5667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7987" cy="41163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8925"/>
            <a:ext cx="5487987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81763" y="115888"/>
            <a:ext cx="1908175" cy="6337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55650" y="115888"/>
            <a:ext cx="5573713" cy="63373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3988" cy="14716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7788"/>
            <a:ext cx="640238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6DB5A-E94B-4183-9139-4CE7C0364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312C9-3DBA-4BE1-B5F3-3A3643763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8488"/>
            <a:ext cx="77739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3987" cy="15017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5F634-F7F5-4AD4-9FF6-C4EC96E5D4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65300" y="1600200"/>
            <a:ext cx="3384550" cy="4527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02250" y="1600200"/>
            <a:ext cx="3386138" cy="4527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6B31-3E52-4229-B3B5-276D9CCE20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1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2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661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6613" y="2174875"/>
            <a:ext cx="4041775" cy="39528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40C8F-18F9-4360-B8EF-E4468AB484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EB5F4-D093-4216-80BF-3270F5C136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F281E-CEF0-4B41-B9D7-FBE289559D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3338" cy="58547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2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FE789-EB4F-47AC-8301-E69B52C94F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2188"/>
            <a:ext cx="5487987" cy="5667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7987" cy="41163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8925"/>
            <a:ext cx="5487987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72B84-5EF6-4127-B1D0-1D12D38D4E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76D64-42A1-4D82-AF16-25E1E4A178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8013" y="274638"/>
            <a:ext cx="1730375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65300" y="274638"/>
            <a:ext cx="5040313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31248-BAD7-4E4A-B4BD-B2C6F1384A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15888"/>
            <a:ext cx="76342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3" tIns="45722" rIns="91443" bIns="45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8675" y="836613"/>
            <a:ext cx="74866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3" tIns="45722" rIns="91443" bIns="45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80808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35150" y="274638"/>
            <a:ext cx="68532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3" tIns="45722" rIns="91443" bIns="45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65300" y="1600200"/>
            <a:ext cx="6923088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3" tIns="45722" rIns="91443" bIns="45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3" tIns="45722" rIns="91443" bIns="45722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7188" cy="47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3" tIns="45722" rIns="91443" bIns="45722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4788" y="6245225"/>
            <a:ext cx="2133600" cy="47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3" tIns="45722" rIns="91443" bIns="45722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1904A88-68BD-4E44-A15B-7ABAAD25B6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792" y="1773610"/>
            <a:ext cx="4173537" cy="506412"/>
          </a:xfrm>
          <a:noFill/>
        </p:spPr>
        <p:txBody>
          <a:bodyPr/>
          <a:lstStyle/>
          <a:p>
            <a:pPr eaLnBrk="1" hangingPunct="1"/>
            <a:r>
              <a:rPr lang="en-US" sz="2000" dirty="0" smtClean="0">
                <a:solidFill>
                  <a:schemeClr val="bg1"/>
                </a:solidFill>
              </a:rPr>
              <a:t>ZONA EKONOMI EKSKLUSIF (ZEE)</a:t>
            </a:r>
            <a:endParaRPr lang="uk-UA" sz="2000" dirty="0" smtClean="0">
              <a:solidFill>
                <a:schemeClr val="bg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39518" y="2421682"/>
            <a:ext cx="3240087" cy="34577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“</a:t>
            </a:r>
            <a:r>
              <a:rPr lang="en-US" sz="2000" i="1" dirty="0" err="1" smtClean="0">
                <a:solidFill>
                  <a:schemeClr val="bg1"/>
                </a:solidFill>
                <a:latin typeface="Californian FB" panose="0207040306080B030204" pitchFamily="18" charset="0"/>
              </a:rPr>
              <a:t>Kaitannya</a:t>
            </a: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  <a:latin typeface="Californian FB" panose="0207040306080B030204" pitchFamily="18" charset="0"/>
              </a:rPr>
              <a:t>Dengan</a:t>
            </a: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  <a:latin typeface="Californian FB" panose="0207040306080B030204" pitchFamily="18" charset="0"/>
              </a:rPr>
              <a:t>Isu</a:t>
            </a: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  <a:latin typeface="Californian FB" panose="0207040306080B030204" pitchFamily="18" charset="0"/>
              </a:rPr>
              <a:t>Laut</a:t>
            </a: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 </a:t>
            </a:r>
            <a:r>
              <a:rPr lang="en-US" sz="2000" i="1" dirty="0" err="1" smtClean="0">
                <a:solidFill>
                  <a:schemeClr val="bg1"/>
                </a:solidFill>
                <a:latin typeface="Californian FB" panose="0207040306080B030204" pitchFamily="18" charset="0"/>
              </a:rPr>
              <a:t>Natuna</a:t>
            </a:r>
            <a:r>
              <a:rPr lang="en-US" sz="2000" i="1" dirty="0" smtClean="0">
                <a:solidFill>
                  <a:schemeClr val="bg1"/>
                </a:solidFill>
                <a:latin typeface="Californian FB" panose="0207040306080B030204" pitchFamily="18" charset="0"/>
              </a:rPr>
              <a:t>”</a:t>
            </a:r>
            <a:endParaRPr lang="uk-UA" sz="2000" i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73"/>
    </mc:Choice>
    <mc:Fallback xmlns="">
      <p:transition spd="slow" advTm="1527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06613" y="639763"/>
            <a:ext cx="6480175" cy="504825"/>
          </a:xfrm>
        </p:spPr>
        <p:txBody>
          <a:bodyPr/>
          <a:lstStyle/>
          <a:p>
            <a:pPr eaLnBrk="1" hangingPunct="1"/>
            <a:r>
              <a:rPr lang="en-US" sz="3600" b="1" dirty="0" err="1" smtClean="0">
                <a:solidFill>
                  <a:schemeClr val="bg1"/>
                </a:solidFill>
              </a:rPr>
              <a:t>Latar</a:t>
            </a:r>
            <a:r>
              <a:rPr lang="en-US" sz="3600" b="1" dirty="0" smtClean="0">
                <a:solidFill>
                  <a:schemeClr val="bg1"/>
                </a:solidFill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</a:rPr>
              <a:t>Belakang</a:t>
            </a:r>
            <a:endParaRPr lang="uk-UA" sz="3600" b="1" dirty="0" smtClean="0">
              <a:solidFill>
                <a:schemeClr val="bg1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2394" y="2133650"/>
            <a:ext cx="7848600" cy="4440188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	Wilayah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Indonesia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sendiri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berbatasan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sejumlah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lain. Wilayah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lautnya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dikelilingi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India, Malaysia, Singapura, Thailand, Vietnam, Filipina, Australia, Timor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Leste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Palau,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Papua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Nugini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Sementara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daratnya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berbatasan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langsung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tiga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Malaysia, Timor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Leste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Papua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Nugini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sepanjang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2914,1 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km.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sensitif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rela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kehilangan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sejengkal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wilayahnya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Karena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perbatasan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didiamkan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perbatasan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berpotensi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besar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menimbulkan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konflik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 Hal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sebisa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mungkin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dihilangkan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menyelesaikan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sengketa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perbatasan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8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kasus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pelanggaran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pulau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Natuna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sepihak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mengindikasikan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kekuatan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pertahanan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nasional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Negara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masih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memiliki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kekurangan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celah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bisa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dimanfaatkan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Negara lain. </a:t>
            </a:r>
            <a:endParaRPr lang="uk-UA" sz="18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1"/>
    </mc:Choice>
    <mc:Fallback xmlns="">
      <p:transition spd="slow" advTm="183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06613" y="639763"/>
            <a:ext cx="6480175" cy="504825"/>
          </a:xfrm>
        </p:spPr>
        <p:txBody>
          <a:bodyPr/>
          <a:lstStyle/>
          <a:p>
            <a:pPr eaLnBrk="1" hangingPunct="1"/>
            <a:r>
              <a:rPr lang="en-US" sz="3600" b="1" dirty="0" err="1" smtClean="0">
                <a:solidFill>
                  <a:schemeClr val="bg1"/>
                </a:solidFill>
              </a:rPr>
              <a:t>Rumusan</a:t>
            </a:r>
            <a:r>
              <a:rPr lang="en-US" sz="3600" b="1" dirty="0" smtClean="0">
                <a:solidFill>
                  <a:schemeClr val="bg1"/>
                </a:solidFill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</a:rPr>
              <a:t>Masalah</a:t>
            </a:r>
            <a:endParaRPr lang="uk-UA" sz="3600" b="1" dirty="0" smtClean="0">
              <a:solidFill>
                <a:schemeClr val="bg1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2394" y="2349674"/>
            <a:ext cx="7848600" cy="4224164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Berdasarkan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uraian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latar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belakang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penulis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merumuskan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penelitian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just">
              <a:lnSpc>
                <a:spcPct val="90000"/>
              </a:lnSpc>
              <a:buAutoNum type="arabicPeriod"/>
            </a:pP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Pengaturan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kawasan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berdasarkan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UNCLOS 1982; </a:t>
            </a:r>
            <a:endParaRPr lang="en-US" sz="1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90000"/>
              </a:lnSpc>
              <a:buAutoNum type="arabicPeriod"/>
            </a:pP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Penegakan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terkait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pelanggaran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sekitar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di Indonesia; </a:t>
            </a:r>
            <a:endParaRPr lang="en-US" sz="1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90000"/>
              </a:lnSpc>
              <a:buAutoNum type="arabicPeriod"/>
            </a:pP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Usaha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pengamanan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Negara lain.</a:t>
            </a:r>
            <a:endParaRPr lang="uk-UA" sz="18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8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4"/>
    </mc:Choice>
    <mc:Fallback xmlns="">
      <p:transition spd="slow" advTm="721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06613" y="639763"/>
            <a:ext cx="6480175" cy="504825"/>
          </a:xfrm>
        </p:spPr>
        <p:txBody>
          <a:bodyPr/>
          <a:lstStyle/>
          <a:p>
            <a:pPr eaLnBrk="1" hangingPunct="1"/>
            <a:r>
              <a:rPr lang="en-US" sz="3600" b="1" dirty="0" err="1" smtClean="0">
                <a:solidFill>
                  <a:schemeClr val="bg1"/>
                </a:solidFill>
              </a:rPr>
              <a:t>Tujuan</a:t>
            </a:r>
            <a:endParaRPr lang="uk-UA" sz="3600" b="1" dirty="0" smtClean="0">
              <a:solidFill>
                <a:schemeClr val="bg1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4402" y="2349674"/>
            <a:ext cx="7848600" cy="4224164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Adapun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tujuan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akan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dicapai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pembahasan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kali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berikut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n-US" sz="18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90000"/>
              </a:lnSpc>
              <a:buFont typeface="+mj-lt"/>
              <a:buAutoNum type="arabicPeriod"/>
            </a:pPr>
            <a:r>
              <a:rPr lang="en-US" sz="1800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Mengetahui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Pengaturan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kawasan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berdasarkan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UNCLOS 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1982,</a:t>
            </a:r>
          </a:p>
          <a:p>
            <a:pPr algn="just">
              <a:lnSpc>
                <a:spcPct val="90000"/>
              </a:lnSpc>
              <a:buFont typeface="+mj-lt"/>
              <a:buAutoNum type="arabicPeriod"/>
            </a:pP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Mengetahui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Bagaimana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Penegakan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terkait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pelanggaran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sekitar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Indonesia,</a:t>
            </a:r>
          </a:p>
          <a:p>
            <a:pPr algn="just">
              <a:lnSpc>
                <a:spcPct val="90000"/>
              </a:lnSpc>
              <a:buFont typeface="+mj-lt"/>
              <a:buAutoNum type="arabicPeriod"/>
            </a:pP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mengetahui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Usaha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pengamanan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Negara lain</a:t>
            </a:r>
            <a:r>
              <a:rPr 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40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4"/>
    </mc:Choice>
    <mc:Fallback xmlns="">
      <p:transition spd="slow" advTm="2336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314622"/>
            <a:ext cx="6853238" cy="1732260"/>
          </a:xfrm>
        </p:spPr>
        <p:txBody>
          <a:bodyPr/>
          <a:lstStyle/>
          <a:p>
            <a:pPr algn="ctr" eaLnBrk="1" hangingPunct="1"/>
            <a:r>
              <a:rPr lang="en-US" sz="2400" b="1" dirty="0" smtClean="0">
                <a:solidFill>
                  <a:srgbClr val="000000"/>
                </a:solidFill>
              </a:rPr>
              <a:t>Zona </a:t>
            </a:r>
            <a:r>
              <a:rPr lang="en-US" sz="2400" b="1" dirty="0" err="1" smtClean="0">
                <a:solidFill>
                  <a:srgbClr val="000000"/>
                </a:solidFill>
              </a:rPr>
              <a:t>Ekonomi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Eksklusif</a:t>
            </a:r>
            <a:endParaRPr lang="en-US" sz="2400" b="1" dirty="0" smtClean="0">
              <a:solidFill>
                <a:srgbClr val="0000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4696" y="1125538"/>
            <a:ext cx="6853238" cy="4930204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umum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didefinisikan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Bagian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terletak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berbatasan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selebar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200 mill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diukur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garis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pangkal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darimana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lebar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diukur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”. Dari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definisi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umum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ditarik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prinsip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dasar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Letak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geografis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Letaknya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geografis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bukanlah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berjauhan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melainkan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berdampingan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berarti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keduanya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dibedakan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garis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Lebar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200 mill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Sesuai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disepakati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negara-negara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peserta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Konferensi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Pengukuran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mengenai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lebar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200 mill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dilakukan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garis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pangkal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09"/>
    </mc:Choice>
    <mc:Fallback xmlns="">
      <p:transition spd="slow" advTm="1250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0"/>
            <a:ext cx="6853238" cy="909514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Lanjut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1197546"/>
            <a:ext cx="6853238" cy="4527550"/>
          </a:xfrm>
        </p:spPr>
        <p:txBody>
          <a:bodyPr/>
          <a:lstStyle/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karena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baik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maupun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samasama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diukur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garis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pangkal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praktis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lebar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(200-12) mil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eaLnBrk="1" hangingPunct="1">
              <a:buAutoNum type="alphaLcPeriod" startAt="5"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demikian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bukanlah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bagian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pantai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karena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tunduk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pantai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endParaRPr lang="en-US" sz="16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Gambar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di Wilayah Indonesia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44" y="3861842"/>
            <a:ext cx="641985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1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54"/>
    </mc:Choice>
    <mc:Fallback xmlns="">
      <p:transition spd="slow" advTm="2745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</a:rPr>
              <a:t>Lanjut</a:t>
            </a:r>
            <a:r>
              <a:rPr lang="en-US" sz="2400" b="1" dirty="0" smtClean="0">
                <a:solidFill>
                  <a:srgbClr val="000000"/>
                </a:solidFill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0506" y="1125538"/>
            <a:ext cx="6853238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55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konvensi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menegaskan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daerah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terletak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berdampingan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tunduk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rezim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khusus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Rezim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khusus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tampak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kekhususan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berlaku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keterpaduan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meliputi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Hak-hak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berdaulat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yuridiksi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kewajiban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pantai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Hak-hak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kebebasan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negara-negara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lain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Kebebasan-kebebasan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lepas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Kaidah-kaidah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internasional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sebagaimana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ditentukan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konvensi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96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892"/>
    </mc:Choice>
    <mc:Fallback xmlns="">
      <p:transition spd="slow" advTm="8589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1274"/>
            <a:ext cx="6853238" cy="850900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</a:rPr>
              <a:t>Lanjut</a:t>
            </a:r>
            <a:r>
              <a:rPr lang="en-US" sz="2400" b="1" dirty="0" smtClean="0">
                <a:solidFill>
                  <a:srgbClr val="000000"/>
                </a:solidFill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792561"/>
            <a:ext cx="6853238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cukup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awal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meratifikasi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UNCLOS 1982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mengundangkan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17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tanggal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31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Desember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1985. UNCLOS 1982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sangat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penting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karena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memberikan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landasan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internasional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kedudukan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kepulauan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Dua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penting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berkaitan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yurisdiksi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Penetapan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Batas-Batas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Maritim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Bawah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Yurisdiksi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Negara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tanggal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Agustus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1996,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menetapkan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1996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menggantikan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Pengganti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1960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 eaLnBrk="1" hangingPunct="1">
              <a:buNone/>
            </a:pP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AutoShape 2" descr="C:\Users\User\Downloads\Zona-Ekonomi-Eksklusif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506" y="4293890"/>
            <a:ext cx="6707882" cy="254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39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83"/>
    </mc:Choice>
    <mc:Fallback xmlns="">
      <p:transition spd="slow" advTm="7088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algn="ctr" eaLnBrk="1" hangingPunct="1"/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Dasar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Menetapkan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Kebijakan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982262"/>
            <a:ext cx="6853238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tanggal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13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Desember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1957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RI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mengeluarkan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pernyataan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dikenal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Deklarasi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H.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Djuanda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”.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Dikeluarkannya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deklarasi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dimakhsudkan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menyatukan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terpecah-pecah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sehingga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deklarasi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menutup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bebas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pulau-pulau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Adapun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pertimbanganpertimbangan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mendorong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RI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kepulauan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sehingga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mengeluarkan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pernyataan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mengenai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Geografi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berwujud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kepulauan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terdiri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13.000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lebih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pulau-pulau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besar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kecil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tersebar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demi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kesatuan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RI, agar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kepulauan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selat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)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diantaranya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kesatuan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utuh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dipisahkan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pulau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pulau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lainnya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pulau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penetapan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menurut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Teritoriale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Zee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Mariteme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Kringen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Ordonampie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1939”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dimuat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Staatsblad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1939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442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cocok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kepentingan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merdeka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berdaulat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merdeka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mempunyai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sepenuhnya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berkewajiban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mengatur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segala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sesuatunya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demi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keamanan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keselamatan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bangsanya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perundang-undangan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) yang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mengimplementasikannya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83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29"/>
    </mc:Choice>
    <mc:Fallback xmlns="">
      <p:transition spd="slow" advTm="11382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Lanjut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765498"/>
            <a:ext cx="7058124" cy="4527550"/>
          </a:xfrm>
        </p:spPr>
        <p:txBody>
          <a:bodyPr/>
          <a:lstStyle/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4 PRP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1960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(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Wawasan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Nusantara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1962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lalu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lintas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damai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kendaraan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air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asing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Presiden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RI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16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1971,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pemberian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izin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berlayar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segala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kendaraan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asing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1973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Landas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Kontinen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1983,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Ekslkusif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AutoNum type="alphaLcPeriod" startAt="5"/>
            </a:pP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1984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Pengolahan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SDA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Hayati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 eaLnBrk="1" hangingPunct="1">
              <a:buNone/>
            </a:pP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Grafik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kasus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tindak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pidana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perikanan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Indonesia.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593" y="4581922"/>
            <a:ext cx="6853238" cy="227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3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43"/>
    </mc:Choice>
    <mc:Fallback xmlns="">
      <p:transition spd="slow" advTm="7004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232" y="-98598"/>
            <a:ext cx="6853238" cy="1143000"/>
          </a:xfrm>
        </p:spPr>
        <p:txBody>
          <a:bodyPr/>
          <a:lstStyle/>
          <a:p>
            <a:pPr algn="ctr" eaLnBrk="1" hangingPunct="1"/>
            <a:r>
              <a:rPr lang="it-IT" sz="2400" b="1" dirty="0">
                <a:latin typeface="Calibri" panose="020F0502020204030204" pitchFamily="34" charset="0"/>
                <a:cs typeface="Calibri" panose="020F0502020204030204" pitchFamily="34" charset="0"/>
              </a:rPr>
              <a:t>UNCLOS dan Hukum Positif dalam Mengatasi Masalah Pelanggaran yang Ada di Perairan </a:t>
            </a:r>
            <a:r>
              <a:rPr lang="it-IT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Natuna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5232" y="1197546"/>
            <a:ext cx="7058124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kasus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Natuna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diklaim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sepihak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mengindikasikan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kekuatan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pertahanan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nasional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Negara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masih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memiliki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kekurangan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celah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bisa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dimanfaatkan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Negara lain.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Disisi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lain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juga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terlalu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percaya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pengkklaiman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dilakukannya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Natuna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kasus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sebenarnya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diposisi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kuat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mendasarkan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aturan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nine dash line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Apalagi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ditambah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polah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selama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kerap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melanggar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selain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juga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kali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tersangkut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masalah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illegal fishing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dilakukan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masyarakat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kapal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China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masuk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tanpa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seizin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pihak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Indoensia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tindakan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jelas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melanggar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ZEE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1983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khususnya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7.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dijelaskan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barang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siapa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melakukan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mendapat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persetujuan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Indonesia.	</a:t>
            </a:r>
            <a:endParaRPr lang="en-US" sz="16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68"/>
    </mc:Choice>
    <mc:Fallback xmlns="">
      <p:transition spd="slow" advTm="1126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Lanjut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972394"/>
            <a:ext cx="7058124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Dilihat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ZEE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3 UU ZEE No. 5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1983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ayat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(1)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dijelaskan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Apabila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nesia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tumpang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tindih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antainya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berhadapan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berdampingan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ditetapkan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persetujuan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Republik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bersangkutan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Dan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jika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mengacu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UNCLOS 1982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mengatur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segala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macam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mengenai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berdasarkan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Pasal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73 UNCLOS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"coastal state"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memiliki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mengekplorasi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ekploitasi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konservasi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mengkontrol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sumber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alam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ZEE.</a:t>
            </a:r>
            <a:endParaRPr lang="en-US" sz="16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2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algn="ctr" eaLnBrk="1" hangingPunct="1"/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Pengamanan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Indonesia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1125538"/>
            <a:ext cx="7058124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Natuna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memiliki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arti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sangat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penting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strategis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sebab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kepulauannya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terluar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NKRI yang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menjadi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penentu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keberdaulatan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Apabila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kemudian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menjadi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objek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sengketa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dilanggar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kedaulatan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NKRI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kembali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dipertaruhkan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tentunya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kita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ingin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kembali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mengulangi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kesalahan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lalu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ketika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kehilangan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Sipadan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Ligitan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Masuknya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kapal-kapal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Tiongkok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wilayah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perairan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perlindungan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kapal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patroli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mereka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menunjukkan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adanya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upaya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menentang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laut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internasional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khususnya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terkait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Zona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Eksklusif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milik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Indonesia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upaya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menciptakan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perdamaian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keamanan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internasional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Indonesia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salah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negara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anggota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PBB,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mengambil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lebih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dulu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tindakan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Preventive Diplomacy,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tindakan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mencegah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timbulnya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sengketa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di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antara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para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pihak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mencegah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meluasnya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sengketa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membatasi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perluasan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sengketa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Cara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dilakukan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Sekjen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PBB,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Dewan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Keamanan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Majelis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Umum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regional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berkerjasama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PBB.</a:t>
            </a:r>
          </a:p>
          <a:p>
            <a:pPr marL="0" indent="0" algn="just" eaLnBrk="1" hangingPunct="1">
              <a:buNone/>
            </a:pPr>
            <a:endParaRPr lang="en-US" sz="16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48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algn="ctr" eaLnBrk="1" hangingPunct="1"/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Kesimpulan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1007069"/>
            <a:ext cx="7058124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1600" dirty="0" smtClean="0"/>
              <a:t>	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</a:t>
            </a:r>
            <a:r>
              <a:rPr lang="en-US" sz="1600" dirty="0" err="1"/>
              <a:t>hasil</a:t>
            </a:r>
            <a:r>
              <a:rPr lang="en-US" sz="1600" dirty="0"/>
              <a:t> </a:t>
            </a:r>
            <a:r>
              <a:rPr lang="en-US" sz="1600" dirty="0" err="1"/>
              <a:t>analisis</a:t>
            </a:r>
            <a:r>
              <a:rPr lang="en-US" sz="1600" dirty="0"/>
              <a:t> data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pembahasan</a:t>
            </a:r>
            <a:r>
              <a:rPr lang="en-US" sz="1600" dirty="0"/>
              <a:t> yang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dikemukakan</a:t>
            </a:r>
            <a:r>
              <a:rPr lang="en-US" sz="1600" dirty="0"/>
              <a:t> </a:t>
            </a:r>
            <a:r>
              <a:rPr lang="en-US" sz="1600" dirty="0" err="1" smtClean="0"/>
              <a:t>pada</a:t>
            </a:r>
            <a:r>
              <a:rPr lang="en-US" sz="1600" dirty="0" smtClean="0"/>
              <a:t>,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diambil</a:t>
            </a:r>
            <a:r>
              <a:rPr lang="en-US" sz="1600" dirty="0"/>
              <a:t> </a:t>
            </a:r>
            <a:r>
              <a:rPr lang="en-US" sz="1600" dirty="0" err="1"/>
              <a:t>kesimpulan</a:t>
            </a:r>
            <a:r>
              <a:rPr lang="en-US" sz="1600" dirty="0"/>
              <a:t> </a:t>
            </a: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berikut</a:t>
            </a:r>
            <a:r>
              <a:rPr lang="en-US" sz="1600" dirty="0" smtClean="0"/>
              <a:t>:</a:t>
            </a:r>
          </a:p>
          <a:p>
            <a:pPr marL="0" indent="0" algn="just" eaLnBrk="1" hangingPunct="1">
              <a:buNone/>
            </a:pPr>
            <a:r>
              <a:rPr lang="en-US" sz="1600" dirty="0" smtClean="0"/>
              <a:t> </a:t>
            </a:r>
          </a:p>
          <a:p>
            <a:pPr algn="just" eaLnBrk="1" hangingPunct="1">
              <a:buFont typeface="+mj-lt"/>
              <a:buAutoNum type="arabicPeriod"/>
            </a:pPr>
            <a:r>
              <a:rPr lang="en-US" sz="1600" dirty="0" smtClean="0"/>
              <a:t>Negara </a:t>
            </a:r>
            <a:r>
              <a:rPr lang="en-US" sz="1600" dirty="0" err="1"/>
              <a:t>Republik</a:t>
            </a:r>
            <a:r>
              <a:rPr lang="en-US" sz="1600" dirty="0"/>
              <a:t> Indonesia yang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</a:t>
            </a:r>
            <a:r>
              <a:rPr lang="en-US" sz="1600" dirty="0" err="1"/>
              <a:t>kepulauan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maritime </a:t>
            </a:r>
            <a:r>
              <a:rPr lang="en-US" sz="1600" dirty="0" err="1"/>
              <a:t>dimana</a:t>
            </a:r>
            <a:r>
              <a:rPr lang="en-US" sz="1600" dirty="0"/>
              <a:t> </a:t>
            </a:r>
            <a:r>
              <a:rPr lang="en-US" sz="1600" dirty="0" err="1"/>
              <a:t>segala</a:t>
            </a:r>
            <a:r>
              <a:rPr lang="en-US" sz="1600" dirty="0"/>
              <a:t> </a:t>
            </a:r>
            <a:r>
              <a:rPr lang="en-US" sz="1600" dirty="0" err="1"/>
              <a:t>perairan</a:t>
            </a:r>
            <a:r>
              <a:rPr lang="en-US" sz="1600" dirty="0"/>
              <a:t> di </a:t>
            </a:r>
            <a:r>
              <a:rPr lang="en-US" sz="1600" dirty="0" err="1"/>
              <a:t>sekitar</a:t>
            </a:r>
            <a:r>
              <a:rPr lang="en-US" sz="1600" dirty="0"/>
              <a:t>, di </a:t>
            </a:r>
            <a:r>
              <a:rPr lang="en-US" sz="1600" dirty="0" err="1"/>
              <a:t>antara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yang </a:t>
            </a:r>
            <a:r>
              <a:rPr lang="en-US" sz="1600" dirty="0" err="1"/>
              <a:t>menghubungkan</a:t>
            </a:r>
            <a:r>
              <a:rPr lang="en-US" sz="1600" dirty="0"/>
              <a:t> </a:t>
            </a:r>
            <a:r>
              <a:rPr lang="en-US" sz="1600" dirty="0" err="1"/>
              <a:t>pulau-pulau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bagian</a:t>
            </a:r>
            <a:r>
              <a:rPr lang="en-US" sz="1600" dirty="0"/>
              <a:t> </a:t>
            </a:r>
            <a:r>
              <a:rPr lang="en-US" sz="1600" dirty="0" err="1"/>
              <a:t>pulau-pulau</a:t>
            </a:r>
            <a:r>
              <a:rPr lang="en-US" sz="1600" dirty="0"/>
              <a:t> yang </a:t>
            </a:r>
            <a:r>
              <a:rPr lang="en-US" sz="1600" dirty="0" err="1"/>
              <a:t>termasuk</a:t>
            </a:r>
            <a:r>
              <a:rPr lang="en-US" sz="1600" dirty="0"/>
              <a:t> </a:t>
            </a:r>
            <a:r>
              <a:rPr lang="en-US" sz="1600" dirty="0" err="1"/>
              <a:t>daratan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</a:t>
            </a:r>
            <a:r>
              <a:rPr lang="en-US" sz="1600" dirty="0" err="1"/>
              <a:t>Republik</a:t>
            </a:r>
            <a:r>
              <a:rPr lang="en-US" sz="1600" dirty="0"/>
              <a:t> Indonesia,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memperhitungkan</a:t>
            </a:r>
            <a:r>
              <a:rPr lang="en-US" sz="1600" dirty="0"/>
              <a:t> </a:t>
            </a:r>
            <a:r>
              <a:rPr lang="en-US" sz="1600" dirty="0" err="1"/>
              <a:t>luas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lebarnya</a:t>
            </a:r>
            <a:r>
              <a:rPr lang="en-US" sz="1600" dirty="0"/>
              <a:t>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bagian</a:t>
            </a:r>
            <a:r>
              <a:rPr lang="en-US" sz="1600" dirty="0"/>
              <a:t> integral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wilayah</a:t>
            </a:r>
            <a:r>
              <a:rPr lang="en-US" sz="1600" dirty="0"/>
              <a:t> </a:t>
            </a:r>
            <a:r>
              <a:rPr lang="en-US" sz="1600" dirty="0" err="1"/>
              <a:t>daratan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</a:t>
            </a:r>
            <a:r>
              <a:rPr lang="en-US" sz="1600" dirty="0" err="1"/>
              <a:t>Republik</a:t>
            </a:r>
            <a:r>
              <a:rPr lang="en-US" sz="1600" dirty="0"/>
              <a:t> Indonesia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bagian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perairan</a:t>
            </a:r>
            <a:r>
              <a:rPr lang="en-US" sz="1600" dirty="0"/>
              <a:t> Indonesia yang </a:t>
            </a:r>
            <a:r>
              <a:rPr lang="en-US" sz="1600" dirty="0" err="1"/>
              <a:t>berada</a:t>
            </a:r>
            <a:r>
              <a:rPr lang="en-US" sz="1600" dirty="0"/>
              <a:t> di </a:t>
            </a:r>
            <a:r>
              <a:rPr lang="en-US" sz="1600" dirty="0" err="1"/>
              <a:t>bawah</a:t>
            </a:r>
            <a:r>
              <a:rPr lang="en-US" sz="1600" dirty="0"/>
              <a:t> </a:t>
            </a:r>
            <a:r>
              <a:rPr lang="en-US" sz="1600" dirty="0" err="1"/>
              <a:t>kedaulatan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</a:t>
            </a:r>
            <a:r>
              <a:rPr lang="en-US" sz="1600" dirty="0" err="1"/>
              <a:t>Republik</a:t>
            </a:r>
            <a:r>
              <a:rPr lang="en-US" sz="1600" dirty="0"/>
              <a:t> Indonesia. </a:t>
            </a:r>
          </a:p>
          <a:p>
            <a:pPr algn="just" eaLnBrk="1" hangingPunct="1">
              <a:buFont typeface="+mj-lt"/>
              <a:buAutoNum type="arabicPeriod"/>
            </a:pPr>
            <a:r>
              <a:rPr lang="en-US" sz="1600" dirty="0" err="1" smtClean="0"/>
              <a:t>Perlindungan</a:t>
            </a:r>
            <a:r>
              <a:rPr lang="en-US" sz="1600" dirty="0" smtClean="0"/>
              <a:t> </a:t>
            </a:r>
            <a:r>
              <a:rPr lang="en-US" sz="1600" dirty="0" err="1"/>
              <a:t>batas</a:t>
            </a:r>
            <a:r>
              <a:rPr lang="en-US" sz="1600" dirty="0"/>
              <a:t> </a:t>
            </a:r>
            <a:r>
              <a:rPr lang="en-US" sz="1600" dirty="0" err="1"/>
              <a:t>wilayah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yurisdiksi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/>
              <a:t>hal</a:t>
            </a:r>
            <a:r>
              <a:rPr lang="en-US" sz="1600" dirty="0"/>
              <a:t> yang </a:t>
            </a:r>
            <a:r>
              <a:rPr lang="en-US" sz="1600" dirty="0" err="1"/>
              <a:t>sangat</a:t>
            </a:r>
            <a:r>
              <a:rPr lang="en-US" sz="1600" dirty="0"/>
              <a:t> </a:t>
            </a:r>
            <a:r>
              <a:rPr lang="en-US" sz="1600" dirty="0" err="1"/>
              <a:t>penting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strategis</a:t>
            </a:r>
            <a:r>
              <a:rPr lang="en-US" sz="1600" dirty="0"/>
              <a:t> </a:t>
            </a:r>
            <a:r>
              <a:rPr lang="en-US" sz="1600" dirty="0" err="1"/>
              <a:t>sekaligus</a:t>
            </a:r>
            <a:r>
              <a:rPr lang="en-US" sz="1600" dirty="0"/>
              <a:t> </a:t>
            </a:r>
            <a:r>
              <a:rPr lang="en-US" sz="1600" dirty="0" err="1"/>
              <a:t>sensitif</a:t>
            </a:r>
            <a:r>
              <a:rPr lang="en-US" sz="1600" dirty="0"/>
              <a:t>, </a:t>
            </a:r>
            <a:r>
              <a:rPr lang="en-US" sz="1600" dirty="0" err="1"/>
              <a:t>karena</a:t>
            </a:r>
            <a:r>
              <a:rPr lang="en-US" sz="1600" dirty="0"/>
              <a:t> </a:t>
            </a:r>
            <a:r>
              <a:rPr lang="en-US" sz="1600" dirty="0" err="1"/>
              <a:t>berkaitan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permasalahan</a:t>
            </a:r>
            <a:r>
              <a:rPr lang="en-US" sz="1600" dirty="0"/>
              <a:t> </a:t>
            </a:r>
            <a:r>
              <a:rPr lang="en-US" sz="1600" dirty="0" err="1"/>
              <a:t>kedaulatan</a:t>
            </a:r>
            <a:r>
              <a:rPr lang="en-US" sz="1600" dirty="0"/>
              <a:t> (</a:t>
            </a:r>
            <a:r>
              <a:rPr lang="en-US" sz="1600" dirty="0" err="1"/>
              <a:t>sovereignity</a:t>
            </a:r>
            <a:r>
              <a:rPr lang="en-US" sz="1600" dirty="0"/>
              <a:t>), </a:t>
            </a:r>
            <a:r>
              <a:rPr lang="en-US" sz="1600" dirty="0" err="1"/>
              <a:t>hak-hak</a:t>
            </a:r>
            <a:r>
              <a:rPr lang="en-US" sz="1600" dirty="0"/>
              <a:t> </a:t>
            </a:r>
            <a:r>
              <a:rPr lang="en-US" sz="1600" dirty="0" err="1"/>
              <a:t>berdaulat</a:t>
            </a:r>
            <a:r>
              <a:rPr lang="en-US" sz="1600" dirty="0"/>
              <a:t> (sovereign rights)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yurisdiksi</a:t>
            </a:r>
            <a:r>
              <a:rPr lang="en-US" sz="1600" dirty="0"/>
              <a:t> (jurisdiction)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 smtClean="0"/>
              <a:t>negara</a:t>
            </a:r>
            <a:endParaRPr lang="en-US" sz="16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62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-170606"/>
            <a:ext cx="6853238" cy="1143000"/>
          </a:xfrm>
        </p:spPr>
        <p:txBody>
          <a:bodyPr/>
          <a:lstStyle/>
          <a:p>
            <a:pPr eaLnBrk="1" hangingPunct="1"/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Lanjutan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1125538"/>
            <a:ext cx="7058124" cy="4527550"/>
          </a:xfrm>
        </p:spPr>
        <p:txBody>
          <a:bodyPr/>
          <a:lstStyle/>
          <a:p>
            <a:pPr algn="just" eaLnBrk="1" hangingPunct="1">
              <a:buAutoNum type="arabicPeriod" startAt="3"/>
            </a:pPr>
            <a:r>
              <a:rPr lang="en-US" sz="1600" dirty="0" err="1" smtClean="0"/>
              <a:t>pengamanan</a:t>
            </a:r>
            <a:r>
              <a:rPr lang="en-US" sz="1600" dirty="0" smtClean="0"/>
              <a:t> </a:t>
            </a:r>
            <a:r>
              <a:rPr lang="en-US" sz="1600" dirty="0" err="1"/>
              <a:t>wilayah</a:t>
            </a:r>
            <a:r>
              <a:rPr lang="en-US" sz="1600" dirty="0"/>
              <a:t> ZEE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lain </a:t>
            </a:r>
            <a:r>
              <a:rPr lang="en-US" sz="1600" dirty="0" err="1"/>
              <a:t>juga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diperkuat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 smtClean="0"/>
              <a:t>kemampuan</a:t>
            </a:r>
            <a:r>
              <a:rPr lang="en-US" sz="1600" dirty="0" smtClean="0"/>
              <a:t> </a:t>
            </a:r>
            <a:r>
              <a:rPr lang="en-US" sz="1600" dirty="0" err="1"/>
              <a:t>diplomasi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mengisolasi</a:t>
            </a:r>
            <a:r>
              <a:rPr lang="en-US" sz="1600" dirty="0"/>
              <a:t> </a:t>
            </a:r>
            <a:r>
              <a:rPr lang="en-US" sz="1600" dirty="0" err="1"/>
              <a:t>ancaman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negara</a:t>
            </a:r>
            <a:r>
              <a:rPr lang="en-US" sz="1600" dirty="0"/>
              <a:t> lain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kuasa</a:t>
            </a:r>
            <a:r>
              <a:rPr lang="en-US" sz="1600" dirty="0"/>
              <a:t> </a:t>
            </a:r>
            <a:r>
              <a:rPr lang="en-US" sz="1600" dirty="0" err="1"/>
              <a:t>ekonomi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melakukan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memaksa</a:t>
            </a:r>
            <a:r>
              <a:rPr lang="en-US" sz="1600" dirty="0"/>
              <a:t> </a:t>
            </a:r>
            <a:r>
              <a:rPr lang="en-US" sz="1600" dirty="0" err="1"/>
              <a:t>kerja</a:t>
            </a:r>
            <a:r>
              <a:rPr lang="en-US" sz="1600" dirty="0"/>
              <a:t> </a:t>
            </a:r>
            <a:r>
              <a:rPr lang="en-US" sz="1600" dirty="0" err="1"/>
              <a:t>sama</a:t>
            </a:r>
            <a:r>
              <a:rPr lang="en-US" sz="1600" dirty="0"/>
              <a:t> ,</a:t>
            </a:r>
            <a:r>
              <a:rPr lang="en-US" sz="1600" dirty="0" err="1"/>
              <a:t>menjaga</a:t>
            </a:r>
            <a:r>
              <a:rPr lang="en-US" sz="1600" dirty="0"/>
              <a:t> </a:t>
            </a:r>
            <a:r>
              <a:rPr lang="en-US" sz="1600" dirty="0" err="1"/>
              <a:t>angkatan</a:t>
            </a:r>
            <a:r>
              <a:rPr lang="en-US" sz="1600" dirty="0"/>
              <a:t> </a:t>
            </a:r>
            <a:r>
              <a:rPr lang="en-US" sz="1600" dirty="0" err="1"/>
              <a:t>bersenjata</a:t>
            </a:r>
            <a:r>
              <a:rPr lang="en-US" sz="1600" dirty="0"/>
              <a:t> yang </a:t>
            </a:r>
            <a:r>
              <a:rPr lang="en-US" sz="1600" dirty="0" err="1"/>
              <a:t>efektif,melakukan</a:t>
            </a:r>
            <a:r>
              <a:rPr lang="en-US" sz="1600" dirty="0"/>
              <a:t> </a:t>
            </a:r>
            <a:r>
              <a:rPr lang="en-US" sz="1600" dirty="0" err="1"/>
              <a:t>pertahanan</a:t>
            </a:r>
            <a:r>
              <a:rPr lang="en-US" sz="1600" dirty="0"/>
              <a:t> </a:t>
            </a:r>
            <a:r>
              <a:rPr lang="en-US" sz="1600" dirty="0" err="1"/>
              <a:t>sipil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kesiapan</a:t>
            </a:r>
            <a:r>
              <a:rPr lang="en-US" sz="1600" dirty="0"/>
              <a:t> </a:t>
            </a:r>
            <a:r>
              <a:rPr lang="en-US" sz="1600" dirty="0" err="1"/>
              <a:t>darurat</a:t>
            </a:r>
            <a:r>
              <a:rPr lang="en-US" sz="1600" dirty="0"/>
              <a:t> ,</a:t>
            </a:r>
            <a:r>
              <a:rPr lang="en-US" sz="1600" dirty="0" err="1"/>
              <a:t>memastikan</a:t>
            </a:r>
            <a:r>
              <a:rPr lang="en-US" sz="1600" dirty="0"/>
              <a:t> </a:t>
            </a:r>
            <a:r>
              <a:rPr lang="en-US" sz="1600" dirty="0" err="1"/>
              <a:t>pemulihan</a:t>
            </a:r>
            <a:r>
              <a:rPr lang="en-US" sz="1600" dirty="0"/>
              <a:t> </a:t>
            </a:r>
            <a:r>
              <a:rPr lang="en-US" sz="1600" dirty="0" err="1"/>
              <a:t>cepat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 smtClean="0"/>
              <a:t>perbanyakan</a:t>
            </a:r>
            <a:r>
              <a:rPr lang="en-US" sz="1600" dirty="0" smtClean="0"/>
              <a:t> </a:t>
            </a:r>
            <a:r>
              <a:rPr lang="en-US" sz="1600" dirty="0" err="1"/>
              <a:t>infrastruktur</a:t>
            </a:r>
            <a:r>
              <a:rPr lang="en-US" sz="1600" dirty="0"/>
              <a:t> </a:t>
            </a:r>
            <a:r>
              <a:rPr lang="en-US" sz="1600" dirty="0" err="1"/>
              <a:t>kritikal</a:t>
            </a:r>
            <a:r>
              <a:rPr lang="en-US" sz="1600" dirty="0"/>
              <a:t>. </a:t>
            </a:r>
            <a:endParaRPr lang="en-US" sz="1600" dirty="0" smtClean="0"/>
          </a:p>
          <a:p>
            <a:pPr marL="0" indent="0" algn="just" eaLnBrk="1" hangingPunct="1">
              <a:buNone/>
            </a:pPr>
            <a:endParaRPr lang="en-US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538" y="3213770"/>
            <a:ext cx="6501429" cy="334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34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3972" y="2332038"/>
            <a:ext cx="7058124" cy="45275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NAMA		: ZULFAHRI</a:t>
            </a:r>
          </a:p>
          <a:p>
            <a:pPr marL="0" indent="0" algn="just" eaLnBrk="1" hangingPunct="1">
              <a:buNone/>
            </a:pPr>
            <a:r>
              <a:rPr lang="en-US" sz="24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NIM		: M1B121113</a:t>
            </a:r>
          </a:p>
          <a:p>
            <a:pPr marL="0" indent="0" algn="just" eaLnBrk="1" hangingPunct="1">
              <a:buNone/>
            </a:pPr>
            <a:r>
              <a:rPr lang="en-US" sz="24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KELAS		: C</a:t>
            </a:r>
          </a:p>
          <a:p>
            <a:pPr marL="0" indent="0" algn="just" eaLnBrk="1" hangingPunct="1">
              <a:buNone/>
            </a:pPr>
            <a:r>
              <a:rPr lang="en-US" sz="24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JURUSAN	: </a:t>
            </a:r>
            <a:r>
              <a:rPr lang="en-US" sz="2400" b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ILMU LINGKUNGAN</a:t>
            </a:r>
            <a:endParaRPr lang="en-US" sz="24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41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template 8">
      <a:dk1>
        <a:srgbClr val="4D4D4D"/>
      </a:dk1>
      <a:lt1>
        <a:srgbClr val="FFFFFF"/>
      </a:lt1>
      <a:dk2>
        <a:srgbClr val="4D4D4D"/>
      </a:dk2>
      <a:lt2>
        <a:srgbClr val="393939"/>
      </a:lt2>
      <a:accent1>
        <a:srgbClr val="858585"/>
      </a:accent1>
      <a:accent2>
        <a:srgbClr val="939393"/>
      </a:accent2>
      <a:accent3>
        <a:srgbClr val="FFFFFF"/>
      </a:accent3>
      <a:accent4>
        <a:srgbClr val="404040"/>
      </a:accent4>
      <a:accent5>
        <a:srgbClr val="C2C2C2"/>
      </a:accent5>
      <a:accent6>
        <a:srgbClr val="858585"/>
      </a:accent6>
      <a:hlink>
        <a:srgbClr val="696969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308</TotalTime>
  <Words>522</Words>
  <Application>Microsoft Office PowerPoint</Application>
  <PresentationFormat>Custom</PresentationFormat>
  <Paragraphs>80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Californian FB</vt:lpstr>
      <vt:lpstr>template</vt:lpstr>
      <vt:lpstr>Custom Design</vt:lpstr>
      <vt:lpstr>ZONA EKONOMI EKSKLUSIF (ZEE)</vt:lpstr>
      <vt:lpstr>Latar Belakang</vt:lpstr>
      <vt:lpstr>Rumusan Masalah</vt:lpstr>
      <vt:lpstr>Tujuan</vt:lpstr>
      <vt:lpstr>Zona Ekonomi Eksklusif</vt:lpstr>
      <vt:lpstr>Lanjut…</vt:lpstr>
      <vt:lpstr>Lanjut…</vt:lpstr>
      <vt:lpstr>Lanjut…</vt:lpstr>
      <vt:lpstr>Dasar Hukum yang Menetapkan Kebijakan Zona Ekonomi Eksklusif</vt:lpstr>
      <vt:lpstr>Lanjut…</vt:lpstr>
      <vt:lpstr>UNCLOS dan Hukum Positif dalam Mengatasi Masalah Pelanggaran yang Ada di Perairan Natuna</vt:lpstr>
      <vt:lpstr>Lanjut…</vt:lpstr>
      <vt:lpstr>Pengamanan Zona Ekonomi Eksklusif Indonesia</vt:lpstr>
      <vt:lpstr>Kesimpulan</vt:lpstr>
      <vt:lpstr>Lanjutan…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31</cp:revision>
  <dcterms:created xsi:type="dcterms:W3CDTF">2022-05-03T02:27:54Z</dcterms:created>
  <dcterms:modified xsi:type="dcterms:W3CDTF">2022-05-04T06:42:20Z</dcterms:modified>
</cp:coreProperties>
</file>