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266" r:id="rId3"/>
    <p:sldId id="275" r:id="rId4"/>
    <p:sldId id="267" r:id="rId5"/>
    <p:sldId id="274" r:id="rId6"/>
    <p:sldId id="283" r:id="rId7"/>
    <p:sldId id="269" r:id="rId8"/>
    <p:sldId id="276" r:id="rId9"/>
    <p:sldId id="282" r:id="rId10"/>
    <p:sldId id="284" r:id="rId11"/>
    <p:sldId id="287" r:id="rId12"/>
    <p:sldId id="286" r:id="rId13"/>
    <p:sldId id="281" r:id="rId14"/>
    <p:sldId id="285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162" autoAdjust="0"/>
    <p:restoredTop sz="94766"/>
  </p:normalViewPr>
  <p:slideViewPr>
    <p:cSldViewPr snapToGrid="0">
      <p:cViewPr varScale="1">
        <p:scale>
          <a:sx n="64" d="100"/>
          <a:sy n="64" d="100"/>
        </p:scale>
        <p:origin x="1056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 i="0">
                <a:latin typeface="Times New Roman" panose="02020603050405020304" pitchFamily="18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 i="0">
                <a:latin typeface="Times New Roman" panose="02020603050405020304" pitchFamily="18" charset="0"/>
              </a:defRPr>
            </a:lvl1pPr>
          </a:lstStyle>
          <a:p>
            <a:fld id="{7AC576FA-792A-4009-A80D-219E87EF987D}" type="datetimeFigureOut">
              <a:rPr lang="en-US" smtClean="0"/>
              <a:pPr/>
              <a:t>10/5/2024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 i="0">
                <a:latin typeface="Times New Roman" panose="02020603050405020304" pitchFamily="18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i="0">
                <a:latin typeface="Times New Roman" panose="02020603050405020304" pitchFamily="18" charset="0"/>
              </a:defRPr>
            </a:lvl1pPr>
          </a:lstStyle>
          <a:p>
            <a:fld id="{31C5C38E-4736-4E72-A435-37811F37D5E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7522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b="0" i="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defTabSz="914400" rtl="0" eaLnBrk="1" latinLnBrk="0" hangingPunct="1">
      <a:defRPr sz="1200" b="0" i="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defTabSz="914400" rtl="0" eaLnBrk="1" latinLnBrk="0" hangingPunct="1">
      <a:defRPr sz="1200" b="0" i="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defTabSz="914400" rtl="0" eaLnBrk="1" latinLnBrk="0" hangingPunct="1">
      <a:defRPr sz="1200" b="0" i="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defTabSz="914400" rtl="0" eaLnBrk="1" latinLnBrk="0" hangingPunct="1">
      <a:defRPr sz="1200" b="0" i="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E0B733-0382-7A9F-3804-0C33986214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EA2F970-AC52-9DB6-E7E6-EB9B71996E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B25E8D-4AD6-50BB-4819-B2BAA751BE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3C6C3-736D-4FEA-839D-59A8DA3054E0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ABD285-7FB7-1161-F485-EDDACDDBD0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70EE12-7F91-E8C6-404A-65E29BA3AC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D8508-612F-4F67-8D2F-E6AA692217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3550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A614E6-2732-7B79-E3E6-1FA4F25AB9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F23ABD-B17B-5BF4-5CC3-89AD504927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114104-B811-BB14-6F37-08ACDE8AC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3C6C3-736D-4FEA-839D-59A8DA3054E0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666223-258C-E052-30FD-D9F7F3FC3F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173D8A-7718-AC41-0C71-926DC78F16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D8508-612F-4F67-8D2F-E6AA692217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7528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0F358C-B23A-B26E-2DD3-453ECA8A6D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BC004F-0193-5486-0876-A561CB2ED9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41CAFE-9A7B-24A8-0369-FBD1E8C1F4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3C6C3-736D-4FEA-839D-59A8DA3054E0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E86CA9-56EC-16B2-5E8A-70726732A6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455195-F137-FDE4-D751-DC1FA4DD59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D8508-612F-4F67-8D2F-E6AA692217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46890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D51E0-7272-8CEC-B9D3-60C79E03F1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BB1120-C3E7-E3F0-AF5B-8D25631D04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C9D037-2E73-F419-3F9B-041E50DF2A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5885E2-A9E8-A287-5486-A3A5795D6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3C6C3-736D-4FEA-839D-59A8DA3054E0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489FC8-5115-BB0C-4DA4-F68AA0A6E1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CEB258-392A-6A11-C010-1EF2443E5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D8508-612F-4F67-8D2F-E6AA692217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72429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378EE-D689-223A-0918-17E365B1BA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AB9D80-3053-5228-AB4F-CCC2145250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D08349D-7E3F-4A86-7952-EFA0D5606E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8F87E88-EF87-3189-0B48-49914E91D1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584055-9186-2262-5D4B-977A562986B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F1BBDBD-A32A-C116-6B4E-527A27B4A3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3C6C3-736D-4FEA-839D-59A8DA3054E0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CCFFA95-5BFA-9D7A-4033-E39BE675FD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507F734-596E-EF0C-98B1-4717601DB1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D8508-612F-4F67-8D2F-E6AA692217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48521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3AAD09-F50A-D25A-32D3-77FE388E05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07EF0F6-D8F0-DD10-9B55-738B3C9D39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3C6C3-736D-4FEA-839D-59A8DA3054E0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4777D3-D661-2FF7-79A5-A944F3705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380EF8D-0EEF-DAA7-7271-9B5CC37EB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D8508-612F-4F67-8D2F-E6AA692217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714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9D5C5FC-260C-3624-F2B8-D88B59AD5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3C6C3-736D-4FEA-839D-59A8DA3054E0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3358337-6F69-2230-B1E2-B48BFF868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F0D12C-95A4-71A9-81FB-4CEC849F6A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D8508-612F-4F67-8D2F-E6AA692217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17271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773EC6-5BA0-7868-C295-0EEF744D6C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5FC06F-43B7-ACA8-3C97-74B7B9CC66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BBA8D85-749D-2D3D-52F9-DB98E6B938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A99574-AD48-D39E-851E-E573EBC3C1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3C6C3-736D-4FEA-839D-59A8DA3054E0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6374C2-B657-C136-1322-C30011FF6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E57B35-2D7F-F6FB-85DE-34C210616D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D8508-612F-4F67-8D2F-E6AA692217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57193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C3B1A2-AC8C-2715-E8ED-CE14622101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0220CE8-C576-1DD3-3ABA-78CD733FC1B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074765-430F-2E45-B682-F2B338E93A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5D61A2-B8BF-C557-3734-EFCC17F4A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3C6C3-736D-4FEA-839D-59A8DA3054E0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EE392F-AF23-8CB3-6DAD-9FE4735A45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13E975D-3F9B-22F9-5F13-9221782BE4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D8508-612F-4F67-8D2F-E6AA692217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799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5055D5-EDA9-9958-A3DA-0A3CA6981C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1390A9F-F8FA-5B47-E5FB-9A38EE25C4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758EDC-F79B-F305-367E-2897EC0CF9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3C6C3-736D-4FEA-839D-59A8DA3054E0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DEC5C-4029-3758-0ED6-DEF977C62B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499758-E45D-A623-65EB-87006C5459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D8508-612F-4F67-8D2F-E6AA692217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459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4CA7747-47A5-F09B-8EA3-D4DB6F6F696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E22C24-5472-871E-E969-C6295396FF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AE7F82-A574-AD5F-57A4-147DB0674B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3C6C3-736D-4FEA-839D-59A8DA3054E0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999A50-35D9-58E9-C699-11E17B7EDC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2C13C2-7353-2D18-3B77-5F5667661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D8508-612F-4F67-8D2F-E6AA692217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98251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957E43-246E-4E31-A17B-825F148CB6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24031" y="977983"/>
            <a:ext cx="8096104" cy="2387600"/>
          </a:xfrm>
        </p:spPr>
        <p:txBody>
          <a:bodyPr anchor="b"/>
          <a:lstStyle>
            <a:lvl1pPr algn="ctr">
              <a:defRPr sz="6000">
                <a:solidFill>
                  <a:srgbClr val="1DAAF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21A380A4-D065-4E97-8A65-6D96EB7AE537}"/>
              </a:ext>
            </a:extLst>
          </p:cNvPr>
          <p:cNvGrpSpPr/>
          <p:nvPr userDrawn="1"/>
        </p:nvGrpSpPr>
        <p:grpSpPr>
          <a:xfrm>
            <a:off x="547000" y="700379"/>
            <a:ext cx="11032385" cy="1468865"/>
            <a:chOff x="547000" y="700379"/>
            <a:chExt cx="11032385" cy="1468865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02AE1BE0-2E5C-4CC0-93D5-0562AA1404C6}"/>
                </a:ext>
              </a:extLst>
            </p:cNvPr>
            <p:cNvPicPr/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0139385" y="729244"/>
              <a:ext cx="1440000" cy="1440000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7C1DE95E-97CE-447A-937D-7D91F3465F3E}"/>
                </a:ext>
              </a:extLst>
            </p:cNvPr>
            <p:cNvPicPr/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547000" y="700379"/>
              <a:ext cx="1440000" cy="1440000"/>
            </a:xfrm>
            <a:prstGeom prst="rect">
              <a:avLst/>
            </a:prstGeom>
          </p:spPr>
        </p:pic>
      </p:grpSp>
      <p:sp>
        <p:nvSpPr>
          <p:cNvPr id="3" name="Subtitle 2">
            <a:extLst>
              <a:ext uri="{FF2B5EF4-FFF2-40B4-BE49-F238E27FC236}">
                <a16:creationId xmlns:a16="http://schemas.microsoft.com/office/drawing/2014/main" id="{9CCDB870-9835-4EE6-941D-B80E9DCECE7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24031" y="3746423"/>
            <a:ext cx="8096104" cy="1655762"/>
          </a:xfrm>
        </p:spPr>
        <p:txBody>
          <a:bodyPr>
            <a:normAutofit/>
          </a:bodyPr>
          <a:lstStyle>
            <a:lvl1pPr marL="0" indent="0" algn="ctr">
              <a:buNone/>
              <a:defRPr sz="3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45427B-C210-47C9-B006-2E5C6AF22D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2C22B-EE58-4503-A04E-B7477255EC30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2F393754-8CD6-4875-B4BF-2FB94665DD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817568" y="6419904"/>
            <a:ext cx="2743200" cy="330448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Times New Roman" panose="02020603050405020304" pitchFamily="18" charset="0"/>
                <a:ea typeface="Adobe Gothic Std B" panose="020B0800000000000000" pitchFamily="34" charset="-128"/>
              </a:defRPr>
            </a:lvl1pPr>
          </a:lstStyle>
          <a:p>
            <a:fld id="{4CAFE90A-977D-4C34-9145-CE0DF37CE741}" type="datetime1">
              <a:rPr lang="en-US" smtClean="0"/>
              <a:pPr/>
              <a:t>10/5/2024</a:t>
            </a:fld>
            <a:endParaRPr lang="en-US" dirty="0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2224CA36-B813-4B85-944C-52CB7E82759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257375" y="6429528"/>
            <a:ext cx="7453487" cy="330448"/>
          </a:xfrm>
          <a:prstGeom prst="rect">
            <a:avLst/>
          </a:prstGeom>
        </p:spPr>
        <p:txBody>
          <a:bodyPr/>
          <a:lstStyle>
            <a:lvl1pPr>
              <a:defRPr sz="1800" b="0" i="0">
                <a:latin typeface="Times New Roman" panose="02020603050405020304" pitchFamily="18" charset="0"/>
                <a:ea typeface="Adobe Gothic Std B" panose="020B0800000000000000" pitchFamily="34" charset="-128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187712"/>
      </p:ext>
    </p:extLst>
  </p:cSld>
  <p:clrMapOvr>
    <a:masterClrMapping/>
  </p:clrMapOvr>
  <p:transition spd="slow">
    <p:push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F1F3B-3836-447A-A14F-1B6CBE806A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B753DC-AD44-4808-961C-1C4E9D2636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273350-76A1-4323-8ECD-97F5CFDBEA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2C22B-EE58-4503-A04E-B7477255EC30}" type="slidenum">
              <a:rPr lang="en-US" smtClean="0"/>
              <a:t>‹#›</a:t>
            </a:fld>
            <a:endParaRPr lang="en-US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0CCCAEB3-F1D8-426A-AB22-7FC384CF03C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817568" y="6419904"/>
            <a:ext cx="2743200" cy="330448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Times New Roman" panose="02020603050405020304" pitchFamily="18" charset="0"/>
                <a:ea typeface="Adobe Gothic Std B" panose="020B0800000000000000" pitchFamily="34" charset="-128"/>
              </a:defRPr>
            </a:lvl1pPr>
          </a:lstStyle>
          <a:p>
            <a:fld id="{395BD2AC-3828-4057-B025-6DC37D571274}" type="datetime1">
              <a:rPr lang="en-US" smtClean="0"/>
              <a:pPr/>
              <a:t>10/5/2024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C0ADCD0D-440B-454C-83F3-B707306A375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257375" y="6429528"/>
            <a:ext cx="7453487" cy="330448"/>
          </a:xfrm>
          <a:prstGeom prst="rect">
            <a:avLst/>
          </a:prstGeom>
        </p:spPr>
        <p:txBody>
          <a:bodyPr/>
          <a:lstStyle>
            <a:lvl1pPr>
              <a:defRPr sz="1800" b="0" i="0">
                <a:latin typeface="Times New Roman" panose="02020603050405020304" pitchFamily="18" charset="0"/>
                <a:ea typeface="Adobe Gothic Std B" panose="020B0800000000000000" pitchFamily="34" charset="-128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803909"/>
      </p:ext>
    </p:extLst>
  </p:cSld>
  <p:clrMapOvr>
    <a:masterClrMapping/>
  </p:clrMapOvr>
  <p:transition spd="slow">
    <p:push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81C3D6-AA88-413E-90B4-EB6176095E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2169243"/>
            <a:ext cx="10515600" cy="2393231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BF6CA2-BFB0-4172-B628-E8EB766B5F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705459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359D97-A42A-45C6-AF31-EF8D96A562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2C22B-EE58-4503-A04E-B7477255EC30}" type="slidenum">
              <a:rPr lang="en-US" smtClean="0"/>
              <a:t>‹#›</a:t>
            </a:fld>
            <a:endParaRPr lang="en-US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016E5F11-7A93-4D76-A331-A1476E9AD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817568" y="6419904"/>
            <a:ext cx="2743200" cy="330448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Times New Roman" panose="02020603050405020304" pitchFamily="18" charset="0"/>
                <a:ea typeface="Adobe Gothic Std B" panose="020B0800000000000000" pitchFamily="34" charset="-128"/>
              </a:defRPr>
            </a:lvl1pPr>
          </a:lstStyle>
          <a:p>
            <a:fld id="{0ECC330D-3DAF-487E-9FC6-F57820761200}" type="datetime1">
              <a:rPr lang="en-US" smtClean="0"/>
              <a:pPr/>
              <a:t>10/5/2024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A8D3BBDA-03C0-468B-8CA7-4775985D9A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257375" y="6429528"/>
            <a:ext cx="7453487" cy="330448"/>
          </a:xfrm>
          <a:prstGeom prst="rect">
            <a:avLst/>
          </a:prstGeom>
        </p:spPr>
        <p:txBody>
          <a:bodyPr/>
          <a:lstStyle>
            <a:lvl1pPr>
              <a:defRPr sz="1800" b="0" i="0">
                <a:latin typeface="Times New Roman" panose="02020603050405020304" pitchFamily="18" charset="0"/>
                <a:ea typeface="Adobe Gothic Std B" panose="020B0800000000000000" pitchFamily="34" charset="-128"/>
              </a:defRPr>
            </a:lvl1pPr>
          </a:lstStyle>
          <a:p>
            <a:endParaRPr lang="en-US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11D1A456-6D0C-4E4C-869F-EABD119CDF53}"/>
              </a:ext>
            </a:extLst>
          </p:cNvPr>
          <p:cNvGrpSpPr/>
          <p:nvPr userDrawn="1"/>
        </p:nvGrpSpPr>
        <p:grpSpPr>
          <a:xfrm>
            <a:off x="547000" y="700379"/>
            <a:ext cx="11032385" cy="1468865"/>
            <a:chOff x="547000" y="700379"/>
            <a:chExt cx="11032385" cy="1468865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ACA15A9B-02DB-4875-80A2-8C4BAFC15398}"/>
                </a:ext>
              </a:extLst>
            </p:cNvPr>
            <p:cNvPicPr/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0139385" y="729244"/>
              <a:ext cx="1440000" cy="1440000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F0978ADB-EC69-4D5D-BAEC-E5F887CA32A4}"/>
                </a:ext>
              </a:extLst>
            </p:cNvPr>
            <p:cNvPicPr/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547000" y="700379"/>
              <a:ext cx="1440000" cy="144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37160633"/>
      </p:ext>
    </p:extLst>
  </p:cSld>
  <p:clrMapOvr>
    <a:masterClrMapping/>
  </p:clrMapOvr>
  <p:transition spd="slow">
    <p:push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6AE94E-D845-4384-A717-8E94BE2D58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20EFA4-7F4F-4FCD-8BB2-940E7BB67D9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525679"/>
            <a:ext cx="5181600" cy="48189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2A14DA-C166-42B2-98FA-6C6DF996F2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525678"/>
            <a:ext cx="5181600" cy="481899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B301FA-9666-4551-A783-9C05CD3062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2C22B-EE58-4503-A04E-B7477255EC30}" type="slidenum">
              <a:rPr lang="en-US" smtClean="0"/>
              <a:t>‹#›</a:t>
            </a:fld>
            <a:endParaRPr lang="en-US"/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FBC2877B-8C63-4FFE-9386-B13171E6E650}"/>
              </a:ext>
            </a:extLst>
          </p:cNvPr>
          <p:cNvSpPr>
            <a:spLocks noGrp="1"/>
          </p:cNvSpPr>
          <p:nvPr>
            <p:ph type="dt" sz="half" idx="13"/>
          </p:nvPr>
        </p:nvSpPr>
        <p:spPr>
          <a:xfrm>
            <a:off x="8817568" y="6419904"/>
            <a:ext cx="2743200" cy="330448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Times New Roman" panose="02020603050405020304" pitchFamily="18" charset="0"/>
                <a:ea typeface="Adobe Gothic Std B" panose="020B0800000000000000" pitchFamily="34" charset="-128"/>
              </a:defRPr>
            </a:lvl1pPr>
          </a:lstStyle>
          <a:p>
            <a:fld id="{7C94AAD0-050D-494C-925A-CC337B27B14F}" type="datetime1">
              <a:rPr lang="en-US" smtClean="0"/>
              <a:pPr/>
              <a:t>10/5/2024</a:t>
            </a:fld>
            <a:endParaRPr lang="en-US" dirty="0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FE74498C-D2A4-43CF-BA42-F259DAAE1F4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257375" y="6429528"/>
            <a:ext cx="7453487" cy="330448"/>
          </a:xfrm>
          <a:prstGeom prst="rect">
            <a:avLst/>
          </a:prstGeom>
        </p:spPr>
        <p:txBody>
          <a:bodyPr/>
          <a:lstStyle>
            <a:lvl1pPr>
              <a:defRPr sz="1800" b="0" i="0">
                <a:latin typeface="Times New Roman" panose="02020603050405020304" pitchFamily="18" charset="0"/>
                <a:ea typeface="Adobe Gothic Std B" panose="020B0800000000000000" pitchFamily="34" charset="-128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6239624"/>
      </p:ext>
    </p:extLst>
  </p:cSld>
  <p:clrMapOvr>
    <a:masterClrMapping/>
  </p:clrMapOvr>
  <p:transition spd="slow">
    <p:push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8DD5B7-7C72-4F03-83E5-D12CC4A52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530226"/>
            <a:ext cx="10515600" cy="104293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B1428E-BF06-44F5-9493-4B4F62A918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5D9962F-866A-482F-8FDE-88888B6C8F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4"/>
            <a:ext cx="5157787" cy="38068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E16AF48-3B9A-41CB-AB6A-A28366F0D5F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457D5BE-F172-430E-A733-928098DE46C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80682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F760D30-A07D-498F-B94A-8091A0DDC2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2C22B-EE58-4503-A04E-B7477255EC30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30A4542C-EDBE-4DE1-9F8B-B199A03AFE1D}"/>
              </a:ext>
            </a:extLst>
          </p:cNvPr>
          <p:cNvSpPr>
            <a:spLocks noGrp="1"/>
          </p:cNvSpPr>
          <p:nvPr>
            <p:ph type="dt" sz="half" idx="13"/>
          </p:nvPr>
        </p:nvSpPr>
        <p:spPr>
          <a:xfrm>
            <a:off x="8817568" y="6419904"/>
            <a:ext cx="2743200" cy="330448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Times New Roman" panose="02020603050405020304" pitchFamily="18" charset="0"/>
                <a:ea typeface="Adobe Gothic Std B" panose="020B0800000000000000" pitchFamily="34" charset="-128"/>
              </a:defRPr>
            </a:lvl1pPr>
          </a:lstStyle>
          <a:p>
            <a:fld id="{CD3A8F91-1B37-43AE-A627-81DB907E59B3}" type="datetime1">
              <a:rPr lang="en-US" smtClean="0"/>
              <a:pPr/>
              <a:t>10/5/2024</a:t>
            </a:fld>
            <a:endParaRPr lang="en-US" dirty="0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DFD4CB0C-74A6-419C-B915-DE95686871AE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1257375" y="6429528"/>
            <a:ext cx="7453487" cy="330448"/>
          </a:xfrm>
          <a:prstGeom prst="rect">
            <a:avLst/>
          </a:prstGeom>
        </p:spPr>
        <p:txBody>
          <a:bodyPr/>
          <a:lstStyle>
            <a:lvl1pPr>
              <a:defRPr sz="1800" b="0" i="0">
                <a:latin typeface="Times New Roman" panose="02020603050405020304" pitchFamily="18" charset="0"/>
                <a:ea typeface="Adobe Gothic Std B" panose="020B0800000000000000" pitchFamily="34" charset="-128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5075218"/>
      </p:ext>
    </p:extLst>
  </p:cSld>
  <p:clrMapOvr>
    <a:masterClrMapping/>
  </p:clrMapOvr>
  <p:transition spd="slow">
    <p:push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2B19D4-D862-48D4-B859-BD9C7D0F8B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2045" y="551423"/>
            <a:ext cx="10887635" cy="75979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A1EF110-7BAD-4D56-AA4A-F8B39233EB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2C22B-EE58-4503-A04E-B7477255EC30}" type="slidenum">
              <a:rPr lang="en-US" smtClean="0"/>
              <a:t>‹#›</a:t>
            </a:fld>
            <a:endParaRPr lang="en-US"/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929C7781-D2E9-4E46-89B9-C187323469E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817568" y="6419904"/>
            <a:ext cx="2743200" cy="330448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Times New Roman" panose="02020603050405020304" pitchFamily="18" charset="0"/>
                <a:ea typeface="Adobe Gothic Std B" panose="020B0800000000000000" pitchFamily="34" charset="-128"/>
              </a:defRPr>
            </a:lvl1pPr>
          </a:lstStyle>
          <a:p>
            <a:fld id="{589E86EB-F4D9-414F-B7D4-29204DF210AD}" type="datetime1">
              <a:rPr lang="en-US" smtClean="0"/>
              <a:pPr/>
              <a:t>10/5/2024</a:t>
            </a:fld>
            <a:endParaRPr lang="en-US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55702CF4-416D-49B5-A1C5-B4F37E24E3A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257375" y="6429528"/>
            <a:ext cx="7453487" cy="330448"/>
          </a:xfrm>
          <a:prstGeom prst="rect">
            <a:avLst/>
          </a:prstGeom>
        </p:spPr>
        <p:txBody>
          <a:bodyPr/>
          <a:lstStyle>
            <a:lvl1pPr>
              <a:defRPr sz="1800" b="0" i="0">
                <a:latin typeface="Times New Roman" panose="02020603050405020304" pitchFamily="18" charset="0"/>
                <a:ea typeface="Adobe Gothic Std B" panose="020B0800000000000000" pitchFamily="34" charset="-128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5805893"/>
      </p:ext>
    </p:extLst>
  </p:cSld>
  <p:clrMapOvr>
    <a:masterClrMapping/>
  </p:clrMapOvr>
  <p:transition spd="slow">
    <p:push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78F06B-2337-4A0D-BD0C-48AAFE002E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2C22B-EE58-4503-A04E-B7477255EC30}" type="slidenum">
              <a:rPr lang="en-US" smtClean="0"/>
              <a:t>‹#›</a:t>
            </a:fld>
            <a:endParaRPr lang="en-US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49583A4-D122-40D4-B895-2522184A96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817568" y="6419904"/>
            <a:ext cx="2743200" cy="330448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Times New Roman" panose="02020603050405020304" pitchFamily="18" charset="0"/>
                <a:ea typeface="Adobe Gothic Std B" panose="020B0800000000000000" pitchFamily="34" charset="-128"/>
              </a:defRPr>
            </a:lvl1pPr>
          </a:lstStyle>
          <a:p>
            <a:fld id="{73366F7D-9D71-4FA7-A5E8-467E935AC703}" type="datetime1">
              <a:rPr lang="en-US" smtClean="0"/>
              <a:pPr/>
              <a:t>10/5/2024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0DDFB39-8F26-4464-825D-5D0FC4AD82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257375" y="6429528"/>
            <a:ext cx="7453487" cy="330448"/>
          </a:xfrm>
          <a:prstGeom prst="rect">
            <a:avLst/>
          </a:prstGeom>
        </p:spPr>
        <p:txBody>
          <a:bodyPr/>
          <a:lstStyle>
            <a:lvl1pPr>
              <a:defRPr sz="1800" b="0" i="0">
                <a:latin typeface="Times New Roman" panose="02020603050405020304" pitchFamily="18" charset="0"/>
                <a:ea typeface="Adobe Gothic Std B" panose="020B0800000000000000" pitchFamily="34" charset="-128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0178223"/>
      </p:ext>
    </p:extLst>
  </p:cSld>
  <p:clrMapOvr>
    <a:masterClrMapping/>
  </p:clrMapOvr>
  <p:transition spd="slow">
    <p:push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E6DBC8-1E74-4013-A4DB-CEDE388B29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591954"/>
            <a:ext cx="3932237" cy="14654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7F9FAD-EEA0-42BB-BE52-DD81FF38C2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591954"/>
            <a:ext cx="6172200" cy="567409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00B508-D6A1-4EA8-8AE8-EA58740474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4208646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A8680F-07A6-4DB4-AB05-387D4F890C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2C22B-EE58-4503-A04E-B7477255EC30}" type="slidenum">
              <a:rPr lang="en-US" smtClean="0"/>
              <a:t>‹#›</a:t>
            </a:fld>
            <a:endParaRPr lang="en-US"/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CFBB74F9-3382-44B2-8993-44FF9BCD3192}"/>
              </a:ext>
            </a:extLst>
          </p:cNvPr>
          <p:cNvSpPr>
            <a:spLocks noGrp="1"/>
          </p:cNvSpPr>
          <p:nvPr>
            <p:ph type="dt" sz="half" idx="13"/>
          </p:nvPr>
        </p:nvSpPr>
        <p:spPr>
          <a:xfrm>
            <a:off x="8817568" y="6419904"/>
            <a:ext cx="2743200" cy="330448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Times New Roman" panose="02020603050405020304" pitchFamily="18" charset="0"/>
                <a:ea typeface="Adobe Gothic Std B" panose="020B0800000000000000" pitchFamily="34" charset="-128"/>
              </a:defRPr>
            </a:lvl1pPr>
          </a:lstStyle>
          <a:p>
            <a:fld id="{5C15F6F4-4A00-4E66-B17C-6E0B601C4F19}" type="datetime1">
              <a:rPr lang="en-US" smtClean="0"/>
              <a:pPr/>
              <a:t>10/5/2024</a:t>
            </a:fld>
            <a:endParaRPr lang="en-US" dirty="0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A2A69639-F9DB-4206-98DF-494B282B084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257375" y="6429528"/>
            <a:ext cx="7453487" cy="330448"/>
          </a:xfrm>
          <a:prstGeom prst="rect">
            <a:avLst/>
          </a:prstGeom>
        </p:spPr>
        <p:txBody>
          <a:bodyPr/>
          <a:lstStyle>
            <a:lvl1pPr>
              <a:defRPr sz="1800" b="0" i="0">
                <a:latin typeface="Times New Roman" panose="02020603050405020304" pitchFamily="18" charset="0"/>
                <a:ea typeface="Adobe Gothic Std B" panose="020B0800000000000000" pitchFamily="34" charset="-128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8290637"/>
      </p:ext>
    </p:extLst>
  </p:cSld>
  <p:clrMapOvr>
    <a:masterClrMapping/>
  </p:clrMapOvr>
  <p:transition spd="slow">
    <p:push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464CEB-1EFF-479E-8EDD-6FF14691B9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01580"/>
            <a:ext cx="3932237" cy="145582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43A0947-49D6-44AB-8B28-80142F473AC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606393"/>
            <a:ext cx="6172200" cy="565002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B178BE-54BC-4EB5-A723-688DE1BFC4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399"/>
            <a:ext cx="3932237" cy="4199021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F7CA5C-843A-4893-9FCF-B1D78D5E6C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2C22B-EE58-4503-A04E-B7477255EC30}" type="slidenum">
              <a:rPr lang="en-US" smtClean="0"/>
              <a:t>‹#›</a:t>
            </a:fld>
            <a:endParaRPr lang="en-US"/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78BCB5EF-35EC-4B0F-96EF-65FB17670467}"/>
              </a:ext>
            </a:extLst>
          </p:cNvPr>
          <p:cNvSpPr>
            <a:spLocks noGrp="1"/>
          </p:cNvSpPr>
          <p:nvPr>
            <p:ph type="dt" sz="half" idx="13"/>
          </p:nvPr>
        </p:nvSpPr>
        <p:spPr>
          <a:xfrm>
            <a:off x="8817568" y="6419904"/>
            <a:ext cx="2743200" cy="330448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Times New Roman" panose="02020603050405020304" pitchFamily="18" charset="0"/>
                <a:ea typeface="Adobe Gothic Std B" panose="020B0800000000000000" pitchFamily="34" charset="-128"/>
              </a:defRPr>
            </a:lvl1pPr>
          </a:lstStyle>
          <a:p>
            <a:fld id="{D41D60BE-2F99-48AB-A347-13C5219CB467}" type="datetime1">
              <a:rPr lang="en-US" smtClean="0"/>
              <a:pPr/>
              <a:t>10/5/2024</a:t>
            </a:fld>
            <a:endParaRPr lang="en-US" dirty="0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4097E4CD-3576-46AC-90E9-F81153436EF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257375" y="6429528"/>
            <a:ext cx="7453487" cy="330448"/>
          </a:xfrm>
          <a:prstGeom prst="rect">
            <a:avLst/>
          </a:prstGeom>
        </p:spPr>
        <p:txBody>
          <a:bodyPr/>
          <a:lstStyle>
            <a:lvl1pPr>
              <a:defRPr sz="1800" b="0" i="0">
                <a:latin typeface="Times New Roman" panose="02020603050405020304" pitchFamily="18" charset="0"/>
                <a:ea typeface="Adobe Gothic Std B" panose="020B0800000000000000" pitchFamily="34" charset="-128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7970415"/>
      </p:ext>
    </p:extLst>
  </p:cSld>
  <p:clrMapOvr>
    <a:masterClrMapping/>
  </p:clrMapOvr>
  <p:transition spd="slow">
    <p:pu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16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826F4FE-25C5-9B21-7E90-9EEE220EC8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1465B2-2480-8E25-F201-82165BDDBF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296238-D765-DD82-4A99-7194B842F82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 i="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</a:defRPr>
            </a:lvl1pPr>
          </a:lstStyle>
          <a:p>
            <a:fld id="{9E93C6C3-736D-4FEA-839D-59A8DA3054E0}" type="datetimeFigureOut">
              <a:rPr lang="en-US" smtClean="0"/>
              <a:pPr/>
              <a:t>10/5/2024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84CC0C-1DE1-C6EA-41E1-C9951A99FED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 i="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33F45F-63D2-0758-2076-71E76EFC34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</a:defRPr>
            </a:lvl1pPr>
          </a:lstStyle>
          <a:p>
            <a:fld id="{70DD8508-612F-4F67-8D2F-E6AA692217D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96299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Times New Roman" panose="02020603050405020304" pitchFamily="18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Times New Roman" panose="02020603050405020304" pitchFamily="18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Times New Roman" panose="02020603050405020304" pitchFamily="18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Times New Roman" panose="02020603050405020304" pitchFamily="18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Times New Roman" panose="02020603050405020304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8F23EEB-9242-4F7E-B2E6-744A1112A9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7445" y="513323"/>
            <a:ext cx="10887635" cy="7597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F6D46F-D5A4-46BB-944B-364CA29269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61267" y="1363853"/>
            <a:ext cx="10887635" cy="50144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AEA181-7086-495A-8F20-C4ED7462DB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32590"/>
            <a:ext cx="7395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0" i="0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defRPr>
            </a:lvl1pPr>
          </a:lstStyle>
          <a:p>
            <a:fld id="{2142C22B-EE58-4503-A04E-B7477255EC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D74A7BDE-8C72-4FD7-89CF-091A761E3BA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817568" y="6419904"/>
            <a:ext cx="2743200" cy="330448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Times New Roman" panose="02020603050405020304" pitchFamily="18" charset="0"/>
                <a:ea typeface="Adobe Gothic Std B" panose="020B0800000000000000" pitchFamily="34" charset="-128"/>
              </a:defRPr>
            </a:lvl1pPr>
          </a:lstStyle>
          <a:p>
            <a:fld id="{8EBA1F4B-C043-4036-B055-29695C654BAE}" type="datetime1">
              <a:rPr lang="en-US" smtClean="0"/>
              <a:pPr/>
              <a:t>10/5/2024</a:t>
            </a:fld>
            <a:endParaRPr lang="en-US" dirty="0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39254F73-AE1B-4076-8DE6-43D1DAE149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257375" y="6429528"/>
            <a:ext cx="7453487" cy="330448"/>
          </a:xfrm>
          <a:prstGeom prst="rect">
            <a:avLst/>
          </a:prstGeom>
        </p:spPr>
        <p:txBody>
          <a:bodyPr/>
          <a:lstStyle>
            <a:lvl1pPr>
              <a:defRPr sz="1800" b="0" i="0">
                <a:latin typeface="Times New Roman" panose="02020603050405020304" pitchFamily="18" charset="0"/>
                <a:ea typeface="Adobe Gothic Std B" panose="020B0800000000000000" pitchFamily="34" charset="-128"/>
              </a:defRPr>
            </a:lvl1pPr>
          </a:lstStyle>
          <a:p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1CFEB42-8A1C-4DC8-A79B-38CAEF31D386}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-395593" y="-335535"/>
            <a:ext cx="13022096" cy="7723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883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transition spd="slow">
    <p:push/>
  </p:transition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kern="1200">
          <a:solidFill>
            <a:schemeClr val="tx1"/>
          </a:solidFill>
          <a:latin typeface="Times New Roman" panose="02020603050405020304" pitchFamily="18" charset="0"/>
          <a:ea typeface="Times New Roman" panose="02020603050405020304" pitchFamily="18" charset="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" panose="05000000000000000000" pitchFamily="2" charset="2"/>
        <a:buChar char="ü"/>
        <a:defRPr sz="2800" b="0" i="0" kern="1200">
          <a:solidFill>
            <a:schemeClr val="tx1"/>
          </a:solidFill>
          <a:latin typeface="Times New Roman" panose="02020603050405020304" pitchFamily="18" charset="0"/>
          <a:ea typeface="Times New Roman" panose="02020603050405020304" pitchFamily="18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ü"/>
        <a:defRPr sz="2800" b="0" i="0" kern="1200">
          <a:solidFill>
            <a:schemeClr val="tx1"/>
          </a:solidFill>
          <a:latin typeface="Times New Roman" panose="02020603050405020304" pitchFamily="18" charset="0"/>
          <a:ea typeface="Times New Roman" panose="02020603050405020304" pitchFamily="18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ü"/>
        <a:defRPr sz="2400" b="0" i="0" kern="1200">
          <a:solidFill>
            <a:schemeClr val="tx1"/>
          </a:solidFill>
          <a:latin typeface="Times New Roman" panose="02020603050405020304" pitchFamily="18" charset="0"/>
          <a:ea typeface="Times New Roman" panose="02020603050405020304" pitchFamily="18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ü"/>
        <a:defRPr sz="2000" b="0" i="0" kern="1200">
          <a:solidFill>
            <a:schemeClr val="tx1"/>
          </a:solidFill>
          <a:latin typeface="Times New Roman" panose="02020603050405020304" pitchFamily="18" charset="0"/>
          <a:ea typeface="Times New Roman" panose="02020603050405020304" pitchFamily="18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ü"/>
        <a:defRPr sz="2000" b="0" i="0" kern="1200">
          <a:solidFill>
            <a:schemeClr val="tx1"/>
          </a:solidFill>
          <a:latin typeface="Times New Roman" panose="02020603050405020304" pitchFamily="18" charset="0"/>
          <a:ea typeface="Times New Roman" panose="02020603050405020304" pitchFamily="18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D8068E-A395-EE33-8479-318D74650D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47948" y="1455815"/>
            <a:ext cx="8096104" cy="1192009"/>
          </a:xfrm>
        </p:spPr>
        <p:txBody>
          <a:bodyPr/>
          <a:lstStyle/>
          <a:p>
            <a:r>
              <a:rPr lang="en-US" b="1" dirty="0"/>
              <a:t>UNIT 4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ECF21C7-7995-305C-732F-C17ED6EF95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78112" y="3147936"/>
            <a:ext cx="6325850" cy="2863121"/>
          </a:xfrm>
        </p:spPr>
        <p:txBody>
          <a:bodyPr>
            <a:normAutofit/>
          </a:bodyPr>
          <a:lstStyle/>
          <a:p>
            <a:pPr algn="l"/>
            <a:r>
              <a:rPr lang="en-US" sz="4000" dirty="0">
                <a:solidFill>
                  <a:srgbClr val="00B0F0"/>
                </a:solidFill>
              </a:rPr>
              <a:t>BUSINESS DOCUMENTS</a:t>
            </a:r>
          </a:p>
          <a:p>
            <a:r>
              <a:rPr lang="en-US" sz="3600" dirty="0">
                <a:cs typeface="Times New Roman" panose="02020603050405020304" pitchFamily="18" charset="0"/>
              </a:rPr>
              <a:t>Suran Rai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553B83-2286-5EFD-C9FF-5A23E7BEC9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2C22B-EE58-4503-A04E-B7477255EC3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14766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F370B5-9ED4-A314-484F-9AEC04E04E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	</a:t>
            </a:r>
            <a:r>
              <a:rPr lang="en-US" dirty="0">
                <a:solidFill>
                  <a:srgbClr val="00B0F0"/>
                </a:solidFill>
              </a:rPr>
              <a:t>Outline of unit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F38C58-D5E9-67B1-A437-085CEB5F62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Memo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What to write in memo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Key characteristics of a memo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Types of memo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Reports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Types of reports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Employment communication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Difference between Resume and Curriculum vitae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Parts of resume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Types of resumes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A6B398-2B26-FC44-27F4-8274BB55D9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2C22B-EE58-4503-A04E-B7477255EC3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4227942"/>
      </p:ext>
    </p:extLst>
  </p:cSld>
  <p:clrMapOvr>
    <a:masterClrMapping/>
  </p:clrMapOvr>
  <p:transition spd="slow">
    <p:push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AD664A-6B31-77DA-8589-EF14C23D36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500" b="1" dirty="0">
                <a:solidFill>
                  <a:srgbClr val="00B0F0"/>
                </a:solidFill>
              </a:rPr>
              <a:t>What is a Memo?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5B656F-D211-B739-25C4-642B17B330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2182" y="1678898"/>
            <a:ext cx="10887635" cy="4437089"/>
          </a:xfrm>
        </p:spPr>
        <p:txBody>
          <a:bodyPr>
            <a:normAutofit lnSpcReduction="10000"/>
          </a:bodyPr>
          <a:lstStyle/>
          <a:p>
            <a:pPr algn="just">
              <a:buFont typeface="Arial" panose="020B0604020202020204" pitchFamily="34" charset="0"/>
              <a:buChar char="•"/>
            </a:pPr>
            <a:r>
              <a:rPr lang="en-US" sz="3000" dirty="0"/>
              <a:t>A memo is a brief, written communication used within an organization to convey information, updates, or instructions. </a:t>
            </a:r>
          </a:p>
          <a:p>
            <a:pPr marL="0" indent="0" algn="r">
              <a:buNone/>
            </a:pPr>
            <a:r>
              <a:rPr lang="en-US" sz="2000" dirty="0"/>
              <a:t>                                                                                                                          -</a:t>
            </a:r>
            <a:r>
              <a:rPr lang="en-US" sz="2500" dirty="0"/>
              <a:t>Google.</a:t>
            </a:r>
          </a:p>
          <a:p>
            <a:pPr marL="0" indent="0" algn="r">
              <a:buNone/>
            </a:pPr>
            <a:endParaRPr lang="en-US" sz="2000" dirty="0"/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000" dirty="0"/>
              <a:t>an official note from one person to another in the same organization.</a:t>
            </a:r>
          </a:p>
          <a:p>
            <a:pPr marL="0" indent="0" algn="r">
              <a:buNone/>
            </a:pPr>
            <a:r>
              <a:rPr lang="en-US" sz="2500" dirty="0"/>
              <a:t>                                                                                              -Oxford Dictionary.</a:t>
            </a:r>
          </a:p>
          <a:p>
            <a:pPr marL="0" indent="0" algn="r">
              <a:buNone/>
            </a:pPr>
            <a:endParaRPr lang="en-US" sz="2500" dirty="0"/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000" dirty="0">
                <a:cs typeface="Times New Roman" panose="02020603050405020304" pitchFamily="18" charset="0"/>
              </a:rPr>
              <a:t>Memos are brief printed documents traditionally used for routine, day-to-day communication within organizations.</a:t>
            </a:r>
          </a:p>
          <a:p>
            <a:pPr marL="0" indent="0" algn="r">
              <a:buNone/>
            </a:pPr>
            <a:r>
              <a:rPr lang="en-US" sz="2500" dirty="0">
                <a:cs typeface="Times New Roman" panose="02020603050405020304" pitchFamily="18" charset="0"/>
              </a:rPr>
              <a:t>-Dr. Johnson-Sheehan.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3EB2C8-4F10-9B47-71DE-8F7FEC3EFC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2C22B-EE58-4503-A04E-B7477255EC3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0100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507936-05D8-6960-E728-907A3F8B8E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7445" y="254833"/>
            <a:ext cx="10887635" cy="824459"/>
          </a:xfrm>
        </p:spPr>
        <p:txBody>
          <a:bodyPr>
            <a:normAutofit/>
          </a:bodyPr>
          <a:lstStyle/>
          <a:p>
            <a:pPr algn="ctr"/>
            <a:r>
              <a:rPr lang="en-US" sz="4500" b="1" dirty="0">
                <a:solidFill>
                  <a:srgbClr val="00B0F0"/>
                </a:solidFill>
              </a:rPr>
              <a:t>What to write in  Memo?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369DBF-66CB-68BA-AA2A-D2AAD2FB89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267" y="1079292"/>
            <a:ext cx="10887635" cy="5523875"/>
          </a:xfrm>
        </p:spPr>
        <p:txBody>
          <a:bodyPr numCol="1">
            <a:normAutofit lnSpcReduction="10000"/>
          </a:bodyPr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C00000"/>
                </a:solidFill>
              </a:rPr>
              <a:t>MEMORANDUM</a:t>
            </a:r>
            <a:endParaRPr lang="en-US" sz="2000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US" sz="2000" b="1" dirty="0"/>
              <a:t>To:</a:t>
            </a:r>
            <a:r>
              <a:rPr lang="en-US" sz="2000" dirty="0"/>
              <a:t> [Recipient's Name(s) and Title(s)]</a:t>
            </a:r>
          </a:p>
          <a:p>
            <a:pPr marL="0" indent="0">
              <a:buNone/>
            </a:pPr>
            <a:r>
              <a:rPr lang="en-US" sz="2000" b="1" dirty="0"/>
              <a:t>CC: </a:t>
            </a:r>
            <a:r>
              <a:rPr lang="en-US" sz="2000" dirty="0"/>
              <a:t>[CC Recipient’s Name and Title]</a:t>
            </a:r>
            <a:endParaRPr lang="en-US" sz="2000" b="1" dirty="0"/>
          </a:p>
          <a:p>
            <a:pPr marL="0" indent="0">
              <a:buNone/>
            </a:pPr>
            <a:r>
              <a:rPr lang="en-US" sz="2000" b="1" dirty="0"/>
              <a:t>From:</a:t>
            </a:r>
            <a:r>
              <a:rPr lang="en-US" sz="2000" dirty="0"/>
              <a:t> [Your Name and Title]</a:t>
            </a:r>
          </a:p>
          <a:p>
            <a:pPr marL="0" indent="0">
              <a:buNone/>
            </a:pPr>
            <a:r>
              <a:rPr lang="en-US" sz="2000" b="1" dirty="0"/>
              <a:t>Date:</a:t>
            </a:r>
            <a:r>
              <a:rPr lang="en-US" sz="2000" dirty="0"/>
              <a:t> [Date]</a:t>
            </a:r>
          </a:p>
          <a:p>
            <a:pPr marL="0" indent="0">
              <a:buNone/>
            </a:pPr>
            <a:r>
              <a:rPr lang="en-US" sz="2000" b="1" dirty="0"/>
              <a:t>Subject:</a:t>
            </a:r>
            <a:r>
              <a:rPr lang="en-US" sz="2000" dirty="0"/>
              <a:t> [Brief and Clear Subject of the Memo]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2000" b="1" dirty="0"/>
              <a:t>Content - 1. </a:t>
            </a:r>
            <a:r>
              <a:rPr lang="en-US" sz="2000" dirty="0"/>
              <a:t>Introduction.</a:t>
            </a:r>
          </a:p>
          <a:p>
            <a:pPr marL="0" indent="0">
              <a:buNone/>
            </a:pPr>
            <a:r>
              <a:rPr lang="en-US" sz="2000" b="1" dirty="0"/>
              <a:t>                 2.</a:t>
            </a:r>
            <a:r>
              <a:rPr lang="en-US" sz="2000" dirty="0"/>
              <a:t> Background/Context.</a:t>
            </a:r>
          </a:p>
          <a:p>
            <a:pPr marL="0" indent="0">
              <a:buNone/>
            </a:pPr>
            <a:r>
              <a:rPr lang="en-US" sz="2000" b="1" dirty="0"/>
              <a:t>                 3.</a:t>
            </a:r>
            <a:r>
              <a:rPr lang="en-US" sz="2000" dirty="0"/>
              <a:t> Main Content.</a:t>
            </a:r>
          </a:p>
          <a:p>
            <a:pPr marL="0" indent="0">
              <a:buNone/>
            </a:pPr>
            <a:r>
              <a:rPr lang="en-US" sz="2000" b="1" dirty="0"/>
              <a:t>                 4. </a:t>
            </a:r>
            <a:r>
              <a:rPr lang="en-US" sz="2000" dirty="0"/>
              <a:t>action Required / Next Step.</a:t>
            </a:r>
          </a:p>
          <a:p>
            <a:pPr marL="0" indent="0">
              <a:buNone/>
            </a:pPr>
            <a:r>
              <a:rPr lang="en-US" sz="2000" b="1" dirty="0"/>
              <a:t>                 5. </a:t>
            </a:r>
            <a:r>
              <a:rPr lang="en-US" sz="2000" dirty="0"/>
              <a:t>Conclusion.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2000" b="1" dirty="0"/>
              <a:t>Attachments. [</a:t>
            </a:r>
            <a:r>
              <a:rPr lang="en-US" sz="2000" dirty="0"/>
              <a:t>List any attached documents, if applicable</a:t>
            </a:r>
            <a:r>
              <a:rPr lang="en-US" sz="2000" b="1" dirty="0"/>
              <a:t>]</a:t>
            </a:r>
          </a:p>
          <a:p>
            <a:pPr marL="0" indent="0">
              <a:buNone/>
            </a:pPr>
            <a:endParaRPr lang="en-US" sz="30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A2E50B-39ED-F4F2-3116-8995C5E6C2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2C22B-EE58-4503-A04E-B7477255EC3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872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01F2A-7352-5C7B-8B14-7575908BB0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B0F0"/>
                </a:solidFill>
              </a:rPr>
              <a:t>Key Characteristics of memo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1E3A72-11CE-D15A-96DF-1A2BAB5422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Clear Purpose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Concise and Direct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Internal Communication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Structured Format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Simple Language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Formal and Informal Tone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Focused on Action or Information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Data-Sensitive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Can Include Attachments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37909D-E66E-1BBD-0FB8-CF00A4A912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2C22B-EE58-4503-A04E-B7477255EC3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6172814"/>
      </p:ext>
    </p:extLst>
  </p:cSld>
  <p:clrMapOvr>
    <a:masterClrMapping/>
  </p:clrMapOvr>
  <p:transition spd="slow">
    <p:push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F41A1-1F15-1689-B1C4-27F08AED92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500" b="1" dirty="0">
                <a:solidFill>
                  <a:srgbClr val="00B0F0"/>
                </a:solidFill>
              </a:rPr>
              <a:t>Types of Memo.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993692-AFF8-1A06-D1BC-268EF079D7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267" y="513323"/>
            <a:ext cx="10887635" cy="5864968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endParaRPr lang="en-US" sz="3000" b="0" i="0" dirty="0">
              <a:effectLst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3000" b="0" i="0" dirty="0">
                <a:effectLst/>
                <a:cs typeface="Times New Roman" panose="02020603050405020304" pitchFamily="18" charset="0"/>
              </a:rPr>
              <a:t>1. Informational Memo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3000" b="0" i="0" dirty="0">
                <a:effectLst/>
                <a:cs typeface="Times New Roman" panose="02020603050405020304" pitchFamily="18" charset="0"/>
              </a:rPr>
              <a:t>2. Request Memo.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3000" b="0" i="0" dirty="0">
                <a:effectLst/>
                <a:cs typeface="Times New Roman" panose="02020603050405020304" pitchFamily="18" charset="0"/>
              </a:rPr>
              <a:t>3. Confirmation Memo.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3000" dirty="0">
                <a:cs typeface="Times New Roman" panose="02020603050405020304" pitchFamily="18" charset="0"/>
              </a:rPr>
              <a:t>4. </a:t>
            </a:r>
            <a:r>
              <a:rPr lang="en-US" sz="3000" b="0" i="0" dirty="0">
                <a:effectLst/>
                <a:cs typeface="Times New Roman" panose="02020603050405020304" pitchFamily="18" charset="0"/>
              </a:rPr>
              <a:t>Periodic Report Memo.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3000" b="0" i="0" dirty="0">
                <a:effectLst/>
                <a:cs typeface="Times New Roman" panose="02020603050405020304" pitchFamily="18" charset="0"/>
              </a:rPr>
              <a:t>5. Suggestions Memo.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3000" b="0" i="0" dirty="0">
                <a:effectLst/>
                <a:cs typeface="Times New Roman" panose="02020603050405020304" pitchFamily="18" charset="0"/>
              </a:rPr>
              <a:t>6. Results Memo.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D8C4EE-1543-84E8-7211-D257682DFE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2C22B-EE58-4503-A04E-B7477255EC3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9502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7DEF3D-560E-3128-A642-01279986E5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solidFill>
                  <a:srgbClr val="00B0F0"/>
                </a:solidFill>
              </a:rPr>
              <a:t>Reports</a:t>
            </a:r>
            <a:r>
              <a:rPr lang="en-US" dirty="0"/>
              <a:t> 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CF8CE2A-2D5D-5E07-358B-6926E44192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2C22B-EE58-4503-A04E-B7477255EC30}" type="slidenum">
              <a:rPr lang="en-US" smtClean="0"/>
              <a:t>7</a:t>
            </a:fld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5BEA71C-9988-23CD-66DD-1FA487B76467}"/>
              </a:ext>
            </a:extLst>
          </p:cNvPr>
          <p:cNvSpPr txBox="1"/>
          <p:nvPr/>
        </p:nvSpPr>
        <p:spPr>
          <a:xfrm>
            <a:off x="739589" y="1960523"/>
            <a:ext cx="1101270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1" dirty="0"/>
              <a:t>A report is a written account of something that one has observed,  heard, done ,or investigated.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/>
              <a:t>It is a systematic and well-organized  presentation of facts and findings of an event that has already taken place somewhere.</a:t>
            </a:r>
          </a:p>
          <a:p>
            <a:pPr>
              <a:buNone/>
            </a:pPr>
            <a:r>
              <a:rPr lang="en-US" sz="2400" b="1" dirty="0"/>
              <a:t>  Purpose: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/>
              <a:t> The purpose of report writing is to communicate information clearly    and systematically to an intended audience.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/>
              <a:t> Reports are used as a form of written assessment to find out what you have </a:t>
            </a:r>
            <a:r>
              <a:rPr lang="en-US" sz="2400" b="1" dirty="0"/>
              <a:t>learned</a:t>
            </a:r>
            <a:r>
              <a:rPr lang="en-US" sz="2400" dirty="0"/>
              <a:t> from your reading, </a:t>
            </a:r>
            <a:r>
              <a:rPr lang="en-US" sz="2400" b="1" dirty="0"/>
              <a:t>research</a:t>
            </a:r>
            <a:r>
              <a:rPr lang="en-US" sz="2400" dirty="0"/>
              <a:t>, or </a:t>
            </a:r>
            <a:r>
              <a:rPr lang="en-US" sz="2400" b="1" dirty="0"/>
              <a:t>experience</a:t>
            </a:r>
            <a:r>
              <a:rPr lang="en-US" sz="2400" dirty="0"/>
              <a:t> and to give you the experience of an important skill that is widely used in the workplace.</a:t>
            </a:r>
          </a:p>
        </p:txBody>
      </p:sp>
    </p:spTree>
    <p:extLst>
      <p:ext uri="{BB962C8B-B14F-4D97-AF65-F5344CB8AC3E}">
        <p14:creationId xmlns:p14="http://schemas.microsoft.com/office/powerpoint/2010/main" val="4096892827"/>
      </p:ext>
    </p:extLst>
  </p:cSld>
  <p:clrMapOvr>
    <a:masterClrMapping/>
  </p:clrMapOvr>
  <p:transition spd="slow">
    <p:push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3D05A1-2F45-E10A-8038-C5CFCE8B60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B0F0"/>
                </a:solidFill>
              </a:rPr>
              <a:t>Types of reports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9B6F4A-71CC-83A0-4FA2-F7123AF588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Incident Reports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Informational Reports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Analytical Reports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Research Reports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Progress Reports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Business Reports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Technical Reports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Audit Reports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Evaluation Reports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Personal Reports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352B3E-6A9A-A233-FA4C-72C319C698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2C22B-EE58-4503-A04E-B7477255EC30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339932"/>
      </p:ext>
    </p:extLst>
  </p:cSld>
  <p:clrMapOvr>
    <a:masterClrMapping/>
  </p:clrMapOvr>
  <p:transition spd="slow">
    <p:push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1B9D55-A14D-52F1-BD7A-63BE05E6E7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B0F0"/>
                </a:solidFill>
              </a:rPr>
              <a:t>Employment Communication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7E3283-3D53-83C5-35B6-B1B4DB2B10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lvl="1" indent="0">
              <a:buNone/>
            </a:pPr>
            <a:r>
              <a:rPr lang="en-US" dirty="0"/>
              <a:t>Employment  communication involves the exchange of information between employers and employees, covering job expectations, performance, policies, and feedback.</a:t>
            </a:r>
          </a:p>
          <a:p>
            <a:pPr marL="457200" lvl="1" indent="0">
              <a:buNone/>
            </a:pPr>
            <a:r>
              <a:rPr lang="en-US" dirty="0"/>
              <a:t>It includes tools like memo, emails, meeting, cover letter, curriculum vitae, interview and performance reviews.</a:t>
            </a:r>
          </a:p>
          <a:p>
            <a:pPr marL="457200" lvl="1" indent="0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E85F32-E4C4-3C1C-C3AC-B65B6F8F53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2C22B-EE58-4503-A04E-B7477255EC30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5066312"/>
      </p:ext>
    </p:extLst>
  </p:cSld>
  <p:clrMapOvr>
    <a:masterClrMapping/>
  </p:clrMapOvr>
  <p:transition spd="slow">
    <p:push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531972-D7FE-B6D6-F267-DD420131E8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Difference between Resume and CV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C5F1D4-2218-CD93-AA20-17AC70FD0CF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US" sz="2400" b="1" dirty="0"/>
              <a:t>Resume.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For other jobs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Cover your skills that can help you in your ideal job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Not more than one to two pages, maybe three in rare cases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May include publications if they're relevant to the job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Only include honors and awards if you have nothing else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Can be chronological or functional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Specific to the job position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B46FE6-6FD1-2538-D080-EDAC076D89B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US" sz="2400" b="1" dirty="0"/>
              <a:t>Curriculum Vitae.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For academic and research jobs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Include your achievements in school and other academic work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Depends on your experience, but can be many pages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Covers the publications you've written for and studies you've published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List your academic honors and awards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Always chronological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A general overview of you and your life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4A434A2-B196-3437-C7C5-F3B6264A8A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2C22B-EE58-4503-A04E-B7477255EC30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5155104"/>
      </p:ext>
    </p:extLst>
  </p:cSld>
  <p:clrMapOvr>
    <a:masterClrMapping/>
  </p:clrMapOvr>
  <p:transition spd="slow">
    <p:push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C00708-6CD3-99C5-ABE8-99C4480512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B0F0"/>
                </a:solidFill>
              </a:rPr>
              <a:t>Part of Resume.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55539C-1397-63DF-07D0-A9C3D1A505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Full Name and Present profession.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Personal statement.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Contact Information.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Education.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Skills.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Professional Experience.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Certification and Professional Development.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Additional Information.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A677CF-F639-E1C0-6ADE-7D11192DCA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2C22B-EE58-4503-A04E-B7477255EC30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5872729"/>
      </p:ext>
    </p:extLst>
  </p:cSld>
  <p:clrMapOvr>
    <a:masterClrMapping/>
  </p:clrMapOvr>
  <p:transition spd="slow">
    <p:push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9D4A48-E517-1B3F-05DC-A0C2CE0527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B0F0"/>
                </a:solidFill>
              </a:rPr>
              <a:t>Types of resume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4A1143-D2ED-FA9A-B548-392281114A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/>
              <a:t>1. Chronological Resume:</a:t>
            </a:r>
          </a:p>
          <a:p>
            <a:r>
              <a:rPr lang="en-US" dirty="0"/>
              <a:t>Focuses on your work history, listing your most recent job first and working backward.</a:t>
            </a:r>
          </a:p>
          <a:p>
            <a:r>
              <a:rPr lang="en-US" dirty="0"/>
              <a:t>Best for people with a consistent work history or growth in their career, especially in the same field.</a:t>
            </a:r>
          </a:p>
          <a:p>
            <a:r>
              <a:rPr lang="en-US" dirty="0"/>
              <a:t>Highlights job experience and longevity.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b="1" dirty="0"/>
              <a:t>2. Functional Resume</a:t>
            </a:r>
          </a:p>
          <a:p>
            <a:r>
              <a:rPr lang="en-US" dirty="0"/>
              <a:t>Focuses on skills and experience rather than a timeline of work </a:t>
            </a:r>
            <a:r>
              <a:rPr lang="en-US" dirty="0" err="1"/>
              <a:t>history.Ideal</a:t>
            </a:r>
            <a:r>
              <a:rPr lang="en-US" dirty="0"/>
              <a:t> for people with gaps in employment, career changers, or those with diverse job experiences.</a:t>
            </a:r>
          </a:p>
          <a:p>
            <a:r>
              <a:rPr lang="en-US" dirty="0"/>
              <a:t>Highlights competencies and accomplishments instead of specific job titles.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8F43B4-54E4-E141-AC55-041DA5F583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2C22B-EE58-4503-A04E-B7477255EC30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4229840"/>
      </p:ext>
    </p:extLst>
  </p:cSld>
  <p:clrMapOvr>
    <a:masterClrMapping/>
  </p:clrMapOvr>
  <p:transition spd="slow">
    <p:push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500CA7-79A4-A324-1668-4CE00EC9C3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323B11-DC91-95B3-AFC3-F13686D524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3. Combination (or Hybrid) Resume:</a:t>
            </a:r>
          </a:p>
          <a:p>
            <a:r>
              <a:rPr lang="en-US" dirty="0"/>
              <a:t>Merges aspects of both chronological and functional formats, emphasizing skills first and then providing a concise work history.</a:t>
            </a:r>
          </a:p>
          <a:p>
            <a:r>
              <a:rPr lang="en-US" dirty="0"/>
              <a:t>Great for those with a solid skill set and relevant experience but also want to showcase consistent career growth.</a:t>
            </a:r>
          </a:p>
          <a:p>
            <a:r>
              <a:rPr lang="en-US" dirty="0"/>
              <a:t>Useful for showcasing both capabilities and career progression.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A49C0B-62A7-EF13-F828-EB4DEDAC19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2C22B-EE58-4503-A04E-B7477255EC30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8721940"/>
      </p:ext>
    </p:extLst>
  </p:cSld>
  <p:clrMapOvr>
    <a:masterClrMapping/>
  </p:clrMapOvr>
  <p:transition spd="slow">
    <p:push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ambria">
      <a:majorFont>
        <a:latin typeface="Cambria" panose="02040503050406030204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 panose="02040503050406030204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CBS White Background.potx" id="{FAA73188-20B9-4B53-93AA-C25E94D461A3}" vid="{6EF6708C-AFA2-4974-9F6A-7B06FAE389D5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7243</TotalTime>
  <Words>758</Words>
  <Application>Microsoft Office PowerPoint</Application>
  <PresentationFormat>Widescreen</PresentationFormat>
  <Paragraphs>129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 Light</vt:lpstr>
      <vt:lpstr>Times New Roman</vt:lpstr>
      <vt:lpstr>Wingdings</vt:lpstr>
      <vt:lpstr>Office Theme</vt:lpstr>
      <vt:lpstr>1_Office Theme</vt:lpstr>
      <vt:lpstr>UNIT 4</vt:lpstr>
      <vt:lpstr> Outline of unit</vt:lpstr>
      <vt:lpstr>What is a Memo?</vt:lpstr>
      <vt:lpstr>What to write in  Memo?</vt:lpstr>
      <vt:lpstr>Key Characteristics of memo</vt:lpstr>
      <vt:lpstr>Types of Memo.</vt:lpstr>
      <vt:lpstr>Reports </vt:lpstr>
      <vt:lpstr>Types of reports</vt:lpstr>
      <vt:lpstr>Employment Communication </vt:lpstr>
      <vt:lpstr>Difference between Resume and CV</vt:lpstr>
      <vt:lpstr>Part of Resume.</vt:lpstr>
      <vt:lpstr>Types of resume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Kalpak Chaudhuri</dc:creator>
  <cp:lastModifiedBy>DELL</cp:lastModifiedBy>
  <cp:revision>281</cp:revision>
  <dcterms:created xsi:type="dcterms:W3CDTF">2023-07-25T17:38:27Z</dcterms:created>
  <dcterms:modified xsi:type="dcterms:W3CDTF">2024-10-05T09:33:32Z</dcterms:modified>
</cp:coreProperties>
</file>