
<file path=[Content_Types].xml><?xml version="1.0" encoding="utf-8"?>
<Types xmlns="http://schemas.openxmlformats.org/package/2006/content-types">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96" r:id="rId4"/>
  </p:sldMasterIdLst>
  <p:notesMasterIdLst>
    <p:notesMasterId r:id="rId89"/>
  </p:notesMasterIdLst>
  <p:sldIdLst>
    <p:sldId id="256" r:id="rId5"/>
    <p:sldId id="335" r:id="rId6"/>
    <p:sldId id="435" r:id="rId7"/>
    <p:sldId id="432" r:id="rId8"/>
    <p:sldId id="434" r:id="rId9"/>
    <p:sldId id="433" r:id="rId10"/>
    <p:sldId id="263" r:id="rId11"/>
    <p:sldId id="388" r:id="rId12"/>
    <p:sldId id="355" r:id="rId13"/>
    <p:sldId id="267" r:id="rId14"/>
    <p:sldId id="389" r:id="rId15"/>
    <p:sldId id="264" r:id="rId16"/>
    <p:sldId id="268" r:id="rId17"/>
    <p:sldId id="269" r:id="rId18"/>
    <p:sldId id="270" r:id="rId19"/>
    <p:sldId id="271" r:id="rId20"/>
    <p:sldId id="293" r:id="rId21"/>
    <p:sldId id="337" r:id="rId22"/>
    <p:sldId id="320" r:id="rId23"/>
    <p:sldId id="338" r:id="rId24"/>
    <p:sldId id="328" r:id="rId25"/>
    <p:sldId id="339" r:id="rId26"/>
    <p:sldId id="277" r:id="rId27"/>
    <p:sldId id="340" r:id="rId28"/>
    <p:sldId id="336" r:id="rId29"/>
    <p:sldId id="341" r:id="rId30"/>
    <p:sldId id="275" r:id="rId31"/>
    <p:sldId id="278" r:id="rId32"/>
    <p:sldId id="279" r:id="rId33"/>
    <p:sldId id="280" r:id="rId34"/>
    <p:sldId id="345" r:id="rId35"/>
    <p:sldId id="346" r:id="rId36"/>
    <p:sldId id="344" r:id="rId37"/>
    <p:sldId id="283" r:id="rId38"/>
    <p:sldId id="284" r:id="rId39"/>
    <p:sldId id="342" r:id="rId40"/>
    <p:sldId id="354" r:id="rId41"/>
    <p:sldId id="343" r:id="rId42"/>
    <p:sldId id="347" r:id="rId43"/>
    <p:sldId id="351" r:id="rId44"/>
    <p:sldId id="348" r:id="rId45"/>
    <p:sldId id="349" r:id="rId46"/>
    <p:sldId id="350" r:id="rId47"/>
    <p:sldId id="353" r:id="rId48"/>
    <p:sldId id="356" r:id="rId49"/>
    <p:sldId id="438" r:id="rId50"/>
    <p:sldId id="437" r:id="rId51"/>
    <p:sldId id="357" r:id="rId52"/>
    <p:sldId id="358" r:id="rId53"/>
    <p:sldId id="359" r:id="rId54"/>
    <p:sldId id="352" r:id="rId55"/>
    <p:sldId id="360" r:id="rId56"/>
    <p:sldId id="439" r:id="rId57"/>
    <p:sldId id="362" r:id="rId58"/>
    <p:sldId id="363" r:id="rId59"/>
    <p:sldId id="364" r:id="rId60"/>
    <p:sldId id="260" r:id="rId61"/>
    <p:sldId id="365" r:id="rId62"/>
    <p:sldId id="261" r:id="rId63"/>
    <p:sldId id="262" r:id="rId64"/>
    <p:sldId id="366" r:id="rId65"/>
    <p:sldId id="367" r:id="rId66"/>
    <p:sldId id="368" r:id="rId67"/>
    <p:sldId id="390" r:id="rId68"/>
    <p:sldId id="376" r:id="rId69"/>
    <p:sldId id="257" r:id="rId70"/>
    <p:sldId id="378" r:id="rId71"/>
    <p:sldId id="377" r:id="rId72"/>
    <p:sldId id="370" r:id="rId73"/>
    <p:sldId id="369" r:id="rId74"/>
    <p:sldId id="374" r:id="rId75"/>
    <p:sldId id="371" r:id="rId76"/>
    <p:sldId id="372" r:id="rId77"/>
    <p:sldId id="259" r:id="rId78"/>
    <p:sldId id="379" r:id="rId79"/>
    <p:sldId id="373" r:id="rId80"/>
    <p:sldId id="380" r:id="rId81"/>
    <p:sldId id="381" r:id="rId82"/>
    <p:sldId id="382" r:id="rId83"/>
    <p:sldId id="383" r:id="rId84"/>
    <p:sldId id="384" r:id="rId85"/>
    <p:sldId id="385" r:id="rId86"/>
    <p:sldId id="436" r:id="rId87"/>
    <p:sldId id="431" r:id="rId8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A67EDC6F-8CF4-4388-8579-53285C193AD9}">
          <p14:sldIdLst>
            <p14:sldId id="256"/>
            <p14:sldId id="335"/>
          </p14:sldIdLst>
        </p14:section>
        <p14:section name="CACFP" id="{10BA20EC-A0ED-4F09-9294-166E9EC6C268}">
          <p14:sldIdLst>
            <p14:sldId id="435"/>
            <p14:sldId id="432"/>
            <p14:sldId id="434"/>
            <p14:sldId id="433"/>
          </p14:sldIdLst>
        </p14:section>
        <p14:section name="PROGRAM MEAL PATTERN" id="{37CDA80C-8679-425C-91E2-70CA3B3CCCB4}">
          <p14:sldIdLst/>
        </p14:section>
        <p14:section name="Infant &amp; Child Meal Pattern" id="{5E8BEF7E-579D-4811-8DB3-FE931A1BEFE6}">
          <p14:sldIdLst>
            <p14:sldId id="263"/>
            <p14:sldId id="388"/>
            <p14:sldId id="355"/>
          </p14:sldIdLst>
        </p14:section>
        <p14:section name="Infants" id="{F33A2760-5624-44FB-BDA5-023CD93C1376}">
          <p14:sldIdLst>
            <p14:sldId id="267"/>
            <p14:sldId id="389"/>
            <p14:sldId id="264"/>
            <p14:sldId id="268"/>
            <p14:sldId id="269"/>
          </p14:sldIdLst>
        </p14:section>
        <p14:section name="Serving Sizes" id="{B355EACA-658E-4049-813C-87E2135B27AD}">
          <p14:sldIdLst>
            <p14:sldId id="270"/>
          </p14:sldIdLst>
        </p14:section>
        <p14:section name="Creditable Foods" id="{CFCAB254-69FA-475C-AA46-1D1A7BB6CD78}">
          <p14:sldIdLst>
            <p14:sldId id="271"/>
            <p14:sldId id="293"/>
            <p14:sldId id="337"/>
            <p14:sldId id="320"/>
            <p14:sldId id="338"/>
            <p14:sldId id="328"/>
            <p14:sldId id="339"/>
            <p14:sldId id="277"/>
            <p14:sldId id="340"/>
            <p14:sldId id="336"/>
            <p14:sldId id="341"/>
            <p14:sldId id="275"/>
            <p14:sldId id="278"/>
            <p14:sldId id="279"/>
            <p14:sldId id="280"/>
            <p14:sldId id="345"/>
            <p14:sldId id="346"/>
            <p14:sldId id="344"/>
            <p14:sldId id="283"/>
            <p14:sldId id="284"/>
          </p14:sldIdLst>
        </p14:section>
        <p14:section name="MEAL COUNTS" id="{C7897EC9-40E7-430D-A089-696E6E207E2C}">
          <p14:sldIdLst>
            <p14:sldId id="342"/>
            <p14:sldId id="354"/>
            <p14:sldId id="343"/>
            <p14:sldId id="347"/>
            <p14:sldId id="351"/>
          </p14:sldIdLst>
        </p14:section>
        <p14:section name="Claim Submission" id="{ABAC6453-CD5F-49FB-9030-C3FF46F56541}">
          <p14:sldIdLst>
            <p14:sldId id="348"/>
          </p14:sldIdLst>
        </p14:section>
        <p14:section name="Claims Review Procedures" id="{4A5C0211-D9E1-49EE-B673-990422EBC139}">
          <p14:sldIdLst>
            <p14:sldId id="349"/>
            <p14:sldId id="350"/>
            <p14:sldId id="353"/>
            <p14:sldId id="356"/>
            <p14:sldId id="438"/>
            <p14:sldId id="437"/>
          </p14:sldIdLst>
        </p14:section>
        <p14:section name="Serios Deficiency" id="{817E8891-C645-4476-B112-77B66F9744FE}">
          <p14:sldIdLst>
            <p14:sldId id="357"/>
            <p14:sldId id="358"/>
            <p14:sldId id="359"/>
          </p14:sldIdLst>
        </p14:section>
        <p14:section name="Recordkeeping Requirements" id="{8599F89E-357D-43A1-B7DB-DA23941554E0}">
          <p14:sldIdLst>
            <p14:sldId id="352"/>
            <p14:sldId id="360"/>
            <p14:sldId id="439"/>
          </p14:sldIdLst>
        </p14:section>
        <p14:section name="Purchase meal (FSMC/Vendor) (daycare Centers only)" id="{3687EE61-8F9F-4601-B1F2-B1EC207A4664}">
          <p14:sldIdLst/>
        </p14:section>
        <p14:section name="Reimbursement System (daycare Homes)" id="{EBBD6CBC-2C75-4329-9DB1-338AE7A1D022}">
          <p14:sldIdLst>
            <p14:sldId id="362"/>
          </p14:sldIdLst>
        </p14:section>
        <p14:section name="Reimbursement System (daycare Centers/At Risk Site/Shelter/SFSP)" id="{B8BE51AA-2BC7-411A-9C36-CCDC7DB5E193}">
          <p14:sldIdLst>
            <p14:sldId id="363"/>
            <p14:sldId id="364"/>
          </p14:sldIdLst>
        </p14:section>
        <p14:section name="Civil Rights" id="{80142507-5942-4073-A6E2-23CF4C6B3B93}">
          <p14:sldIdLst>
            <p14:sldId id="260"/>
            <p14:sldId id="365"/>
            <p14:sldId id="261"/>
            <p14:sldId id="262"/>
            <p14:sldId id="366"/>
            <p14:sldId id="367"/>
            <p14:sldId id="368"/>
          </p14:sldIdLst>
        </p14:section>
        <p14:section name="Quiz" id="{182E79C0-EBF3-487C-9700-87C768E27E1A}">
          <p14:sldIdLst>
            <p14:sldId id="390"/>
            <p14:sldId id="376"/>
            <p14:sldId id="257"/>
            <p14:sldId id="378"/>
            <p14:sldId id="377"/>
            <p14:sldId id="370"/>
            <p14:sldId id="369"/>
            <p14:sldId id="374"/>
            <p14:sldId id="371"/>
            <p14:sldId id="372"/>
            <p14:sldId id="259"/>
            <p14:sldId id="379"/>
            <p14:sldId id="373"/>
            <p14:sldId id="380"/>
            <p14:sldId id="381"/>
            <p14:sldId id="382"/>
            <p14:sldId id="383"/>
            <p14:sldId id="384"/>
            <p14:sldId id="385"/>
            <p14:sldId id="436"/>
            <p14:sldId id="43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A4D0"/>
    <a:srgbClr val="C1328C"/>
    <a:srgbClr val="FBFBFB"/>
    <a:srgbClr val="FFFDF9"/>
    <a:srgbClr val="C8FBFB"/>
    <a:srgbClr val="FFD1D1"/>
    <a:srgbClr val="FFD5D5"/>
    <a:srgbClr val="EBEBFF"/>
    <a:srgbClr val="CCCCFF"/>
    <a:srgbClr val="24A3C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8602" autoAdjust="0"/>
  </p:normalViewPr>
  <p:slideViewPr>
    <p:cSldViewPr snapToGrid="0">
      <p:cViewPr varScale="1">
        <p:scale>
          <a:sx n="99" d="100"/>
          <a:sy n="99" d="100"/>
        </p:scale>
        <p:origin x="97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notesMaster" Target="notesMasters/notesMaster1.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presProps" Target="presProps.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theme" Target="theme/theme1.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s>
</file>

<file path=ppt/diagrams/_rels/data1.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rawing1.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colors1.xml><?xml version="1.0" encoding="utf-8"?>
<dgm:colorsDef xmlns:dgm="http://schemas.openxmlformats.org/drawingml/2006/diagram" xmlns:a="http://schemas.openxmlformats.org/drawingml/2006/main" uniqueId="urn:microsoft.com/office/officeart/2018/5/colors/Iconchunking_colored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dk2">
        <a:alpha val="0"/>
      </a:schemeClr>
    </dgm:fillClrLst>
    <dgm:linClrLst meth="repeat">
      <a:schemeClr val="dk2">
        <a:alpha val="0"/>
      </a:schemeClr>
    </dgm:linClrLst>
    <dgm:effectClrLst/>
    <dgm:txLinClrLst/>
    <dgm:txFillClrLst meth="repeat">
      <a:schemeClr val="dk2"/>
    </dgm:txFillClrLst>
    <dgm:txEffectClrLst/>
  </dgm:styleLbl>
</dgm:colorsDef>
</file>

<file path=ppt/diagrams/data1.xml><?xml version="1.0" encoding="utf-8"?>
<dgm:dataModel xmlns:dgm="http://schemas.openxmlformats.org/drawingml/2006/diagram" xmlns:a="http://schemas.openxmlformats.org/drawingml/2006/main">
  <dgm:ptLst>
    <dgm:pt modelId="{DD832275-A318-4EEC-8BB8-8D025ED1C611}" type="doc">
      <dgm:prSet loTypeId="urn:microsoft.com/office/officeart/2018/5/layout/IconCircleLabelList" loCatId="icon" qsTypeId="urn:microsoft.com/office/officeart/2005/8/quickstyle/simple1" qsCatId="simple" csTypeId="urn:microsoft.com/office/officeart/2018/5/colors/Iconchunking_coloredtext_accent0_3" csCatId="mainScheme" phldr="1"/>
      <dgm:spPr/>
      <dgm:t>
        <a:bodyPr/>
        <a:lstStyle/>
        <a:p>
          <a:endParaRPr lang="en-US"/>
        </a:p>
      </dgm:t>
    </dgm:pt>
    <dgm:pt modelId="{2E5E1ECB-2EF3-4B06-AC1E-B7D02C703C15}">
      <dgm:prSet custT="1"/>
      <dgm:spPr/>
      <dgm:t>
        <a:bodyPr/>
        <a:lstStyle/>
        <a:p>
          <a:pPr>
            <a:lnSpc>
              <a:spcPct val="100000"/>
            </a:lnSpc>
            <a:defRPr cap="all"/>
          </a:pPr>
          <a:r>
            <a:rPr lang="en-US" sz="2000" dirty="0">
              <a:latin typeface="The Hand Extrablack" panose="03070A02030502020204" pitchFamily="66" charset="0"/>
            </a:rPr>
            <a:t>Contracting Entities (CEs) and sites must document attendance and meals served to Program participants.  </a:t>
          </a:r>
        </a:p>
      </dgm:t>
    </dgm:pt>
    <dgm:pt modelId="{55FD4E41-01BF-4514-B890-6888B9980DF5}" type="parTrans" cxnId="{C1AC2E6C-4397-46C3-80FD-9DC470E55419}">
      <dgm:prSet/>
      <dgm:spPr/>
      <dgm:t>
        <a:bodyPr/>
        <a:lstStyle/>
        <a:p>
          <a:endParaRPr lang="en-US"/>
        </a:p>
      </dgm:t>
    </dgm:pt>
    <dgm:pt modelId="{8DEEFD58-7572-457E-8F03-ACA63D1C4AFF}" type="sibTrans" cxnId="{C1AC2E6C-4397-46C3-80FD-9DC470E55419}">
      <dgm:prSet/>
      <dgm:spPr/>
      <dgm:t>
        <a:bodyPr/>
        <a:lstStyle/>
        <a:p>
          <a:endParaRPr lang="en-US"/>
        </a:p>
      </dgm:t>
    </dgm:pt>
    <dgm:pt modelId="{E6474A10-5EBA-45CE-8030-1A075D496D06}">
      <dgm:prSet custT="1"/>
      <dgm:spPr/>
      <dgm:t>
        <a:bodyPr anchor="ctr"/>
        <a:lstStyle/>
        <a:p>
          <a:pPr>
            <a:lnSpc>
              <a:spcPct val="100000"/>
            </a:lnSpc>
            <a:defRPr cap="all"/>
          </a:pPr>
          <a:r>
            <a:rPr lang="en-US" sz="2000" dirty="0">
              <a:latin typeface="The Hand Extrablack" panose="03070A02030502020204" pitchFamily="66" charset="0"/>
            </a:rPr>
            <a:t>The Daily Meal Count and Attendance Record (H1535) is provided for that purpose. </a:t>
          </a:r>
        </a:p>
      </dgm:t>
    </dgm:pt>
    <dgm:pt modelId="{29663C61-E20D-4348-88EE-E80599CDF380}" type="parTrans" cxnId="{986B533F-E58F-483E-9512-E724E6E6BB0D}">
      <dgm:prSet/>
      <dgm:spPr/>
      <dgm:t>
        <a:bodyPr/>
        <a:lstStyle/>
        <a:p>
          <a:endParaRPr lang="en-US"/>
        </a:p>
      </dgm:t>
    </dgm:pt>
    <dgm:pt modelId="{BAB92D13-E808-4AFA-8258-15F928EB5943}" type="sibTrans" cxnId="{986B533F-E58F-483E-9512-E724E6E6BB0D}">
      <dgm:prSet/>
      <dgm:spPr/>
      <dgm:t>
        <a:bodyPr/>
        <a:lstStyle/>
        <a:p>
          <a:endParaRPr lang="en-US"/>
        </a:p>
      </dgm:t>
    </dgm:pt>
    <dgm:pt modelId="{70CF6B83-2ED5-4977-8762-0C39BF7268C3}">
      <dgm:prSet custT="1"/>
      <dgm:spPr/>
      <dgm:t>
        <a:bodyPr/>
        <a:lstStyle/>
        <a:p>
          <a:pPr>
            <a:lnSpc>
              <a:spcPct val="100000"/>
            </a:lnSpc>
            <a:defRPr cap="all"/>
          </a:pPr>
          <a:r>
            <a:rPr lang="en-US" sz="2000" dirty="0">
              <a:latin typeface="The Hand Extrablack" panose="03070A02030502020204" pitchFamily="66" charset="0"/>
            </a:rPr>
            <a:t>Contracting entities may develop their own daily meal count and attendance documentation but must ensure it contains all information, including the certification statement, signature and date lines, on this form.  </a:t>
          </a:r>
        </a:p>
      </dgm:t>
    </dgm:pt>
    <dgm:pt modelId="{AC72B1C7-0882-45A1-B726-A12DB224B496}" type="parTrans" cxnId="{056D8770-70E0-468B-AE30-EDC105BB9509}">
      <dgm:prSet/>
      <dgm:spPr/>
      <dgm:t>
        <a:bodyPr/>
        <a:lstStyle/>
        <a:p>
          <a:endParaRPr lang="en-US"/>
        </a:p>
      </dgm:t>
    </dgm:pt>
    <dgm:pt modelId="{36C59955-0F29-487C-86C1-250786C8DFE1}" type="sibTrans" cxnId="{056D8770-70E0-468B-AE30-EDC105BB9509}">
      <dgm:prSet/>
      <dgm:spPr/>
      <dgm:t>
        <a:bodyPr/>
        <a:lstStyle/>
        <a:p>
          <a:endParaRPr lang="en-US"/>
        </a:p>
      </dgm:t>
    </dgm:pt>
    <dgm:pt modelId="{14C93A2A-BBF4-4A0E-ADFE-82BAD4989D03}">
      <dgm:prSet custT="1"/>
      <dgm:spPr/>
      <dgm:t>
        <a:bodyPr anchor="ctr"/>
        <a:lstStyle/>
        <a:p>
          <a:pPr>
            <a:lnSpc>
              <a:spcPct val="100000"/>
            </a:lnSpc>
            <a:defRPr cap="all"/>
          </a:pPr>
          <a:r>
            <a:rPr lang="en-US" sz="2000" dirty="0">
              <a:latin typeface="The Hand Extrablack" panose="03070A02030502020204" pitchFamily="66" charset="0"/>
            </a:rPr>
            <a:t>EXCEPTION: contracting entities can omit the columns for meal types they do not serve. </a:t>
          </a:r>
        </a:p>
      </dgm:t>
    </dgm:pt>
    <dgm:pt modelId="{5F0DB950-6E20-4453-AF6D-14A37C6F9D98}" type="parTrans" cxnId="{118FFD83-7A9E-4C06-9958-891FF8FDFA2F}">
      <dgm:prSet/>
      <dgm:spPr/>
      <dgm:t>
        <a:bodyPr/>
        <a:lstStyle/>
        <a:p>
          <a:endParaRPr lang="en-US"/>
        </a:p>
      </dgm:t>
    </dgm:pt>
    <dgm:pt modelId="{87AAF3A7-07CC-4397-A1B2-694FDCC3B26C}" type="sibTrans" cxnId="{118FFD83-7A9E-4C06-9958-891FF8FDFA2F}">
      <dgm:prSet/>
      <dgm:spPr/>
      <dgm:t>
        <a:bodyPr/>
        <a:lstStyle/>
        <a:p>
          <a:endParaRPr lang="en-US"/>
        </a:p>
      </dgm:t>
    </dgm:pt>
    <dgm:pt modelId="{D69C00E1-D7F8-4EBD-A0A2-F40E0979922E}" type="pres">
      <dgm:prSet presAssocID="{DD832275-A318-4EEC-8BB8-8D025ED1C611}" presName="root" presStyleCnt="0">
        <dgm:presLayoutVars>
          <dgm:dir/>
          <dgm:resizeHandles val="exact"/>
        </dgm:presLayoutVars>
      </dgm:prSet>
      <dgm:spPr/>
    </dgm:pt>
    <dgm:pt modelId="{0E06A8C4-270B-45CD-95E5-BE5F178651A1}" type="pres">
      <dgm:prSet presAssocID="{2E5E1ECB-2EF3-4B06-AC1E-B7D02C703C15}" presName="compNode" presStyleCnt="0"/>
      <dgm:spPr/>
    </dgm:pt>
    <dgm:pt modelId="{6D562E3F-6F1E-4949-8BE9-32A316332139}" type="pres">
      <dgm:prSet presAssocID="{2E5E1ECB-2EF3-4B06-AC1E-B7D02C703C15}" presName="iconBgRect" presStyleLbl="bgShp" presStyleIdx="0" presStyleCnt="4"/>
      <dgm:spPr/>
    </dgm:pt>
    <dgm:pt modelId="{7A2F3179-8639-4925-9763-C122FAD782CB}" type="pres">
      <dgm:prSet presAssocID="{2E5E1ECB-2EF3-4B06-AC1E-B7D02C703C15}"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DADBA260-0821-4988-8A74-5BB7713C9513}" type="pres">
      <dgm:prSet presAssocID="{2E5E1ECB-2EF3-4B06-AC1E-B7D02C703C15}" presName="spaceRect" presStyleCnt="0"/>
      <dgm:spPr/>
    </dgm:pt>
    <dgm:pt modelId="{67EC7FA6-35BD-40DF-AE7D-2E910FD15B2A}" type="pres">
      <dgm:prSet presAssocID="{2E5E1ECB-2EF3-4B06-AC1E-B7D02C703C15}" presName="textRect" presStyleLbl="revTx" presStyleIdx="0" presStyleCnt="4">
        <dgm:presLayoutVars>
          <dgm:chMax val="1"/>
          <dgm:chPref val="1"/>
        </dgm:presLayoutVars>
      </dgm:prSet>
      <dgm:spPr/>
    </dgm:pt>
    <dgm:pt modelId="{2D1BFF5B-E31E-412C-8CCE-459451788B44}" type="pres">
      <dgm:prSet presAssocID="{8DEEFD58-7572-457E-8F03-ACA63D1C4AFF}" presName="sibTrans" presStyleCnt="0"/>
      <dgm:spPr/>
    </dgm:pt>
    <dgm:pt modelId="{1AF7B5AA-69F2-410C-AD0F-FF6368D52745}" type="pres">
      <dgm:prSet presAssocID="{E6474A10-5EBA-45CE-8030-1A075D496D06}" presName="compNode" presStyleCnt="0"/>
      <dgm:spPr/>
    </dgm:pt>
    <dgm:pt modelId="{5E300B6C-5D34-4F55-9ABF-CB8C3BE60037}" type="pres">
      <dgm:prSet presAssocID="{E6474A10-5EBA-45CE-8030-1A075D496D06}" presName="iconBgRect" presStyleLbl="bgShp" presStyleIdx="1" presStyleCnt="4" custLinFactY="37371" custLinFactNeighborX="-1538" custLinFactNeighborY="100000"/>
      <dgm:spPr/>
    </dgm:pt>
    <dgm:pt modelId="{6EB01C14-C3E2-4462-80EC-ECEFE797F5E7}" type="pres">
      <dgm:prSet presAssocID="{E6474A10-5EBA-45CE-8030-1A075D496D06}" presName="iconRect" presStyleLbl="node1" presStyleIdx="1" presStyleCnt="4" custLinFactY="100000" custLinFactNeighborX="-2680" custLinFactNeighborY="139419"/>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ork and knife"/>
        </a:ext>
      </dgm:extLst>
    </dgm:pt>
    <dgm:pt modelId="{FB85BC4C-0031-4C9B-9BF5-D9363D3E82C6}" type="pres">
      <dgm:prSet presAssocID="{E6474A10-5EBA-45CE-8030-1A075D496D06}" presName="spaceRect" presStyleCnt="0"/>
      <dgm:spPr/>
    </dgm:pt>
    <dgm:pt modelId="{C1D0FABD-76E9-4BA6-A013-4D3EF42486B0}" type="pres">
      <dgm:prSet presAssocID="{E6474A10-5EBA-45CE-8030-1A075D496D06}" presName="textRect" presStyleLbl="revTx" presStyleIdx="1" presStyleCnt="4" custLinFactY="-1731" custLinFactNeighborX="-3294" custLinFactNeighborY="-100000">
        <dgm:presLayoutVars>
          <dgm:chMax val="1"/>
          <dgm:chPref val="1"/>
        </dgm:presLayoutVars>
      </dgm:prSet>
      <dgm:spPr/>
    </dgm:pt>
    <dgm:pt modelId="{032B78D9-6D95-411B-9B30-E0AA6EAD4C1C}" type="pres">
      <dgm:prSet presAssocID="{BAB92D13-E808-4AFA-8258-15F928EB5943}" presName="sibTrans" presStyleCnt="0"/>
      <dgm:spPr/>
    </dgm:pt>
    <dgm:pt modelId="{6FC1327B-1370-46A7-A8C3-C35410A30251}" type="pres">
      <dgm:prSet presAssocID="{70CF6B83-2ED5-4977-8762-0C39BF7268C3}" presName="compNode" presStyleCnt="0"/>
      <dgm:spPr/>
    </dgm:pt>
    <dgm:pt modelId="{6685ADFF-D94D-4AC6-B475-BB2E61EFBF14}" type="pres">
      <dgm:prSet presAssocID="{70CF6B83-2ED5-4977-8762-0C39BF7268C3}" presName="iconBgRect" presStyleLbl="bgShp" presStyleIdx="2" presStyleCnt="4"/>
      <dgm:spPr/>
    </dgm:pt>
    <dgm:pt modelId="{61F7C25D-65BF-484B-84BE-E5A2BF7346FE}" type="pres">
      <dgm:prSet presAssocID="{70CF6B83-2ED5-4977-8762-0C39BF7268C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esentation with Checklist"/>
        </a:ext>
      </dgm:extLst>
    </dgm:pt>
    <dgm:pt modelId="{60A2D95E-BA9E-4132-A9B0-19F7ADF6A82F}" type="pres">
      <dgm:prSet presAssocID="{70CF6B83-2ED5-4977-8762-0C39BF7268C3}" presName="spaceRect" presStyleCnt="0"/>
      <dgm:spPr/>
    </dgm:pt>
    <dgm:pt modelId="{FE7AB2D3-6A6B-4F3C-A59E-275680F2341F}" type="pres">
      <dgm:prSet presAssocID="{70CF6B83-2ED5-4977-8762-0C39BF7268C3}" presName="textRect" presStyleLbl="revTx" presStyleIdx="2" presStyleCnt="4">
        <dgm:presLayoutVars>
          <dgm:chMax val="1"/>
          <dgm:chPref val="1"/>
        </dgm:presLayoutVars>
      </dgm:prSet>
      <dgm:spPr/>
    </dgm:pt>
    <dgm:pt modelId="{5ECCB466-2C16-4A08-A501-DE7F319CD022}" type="pres">
      <dgm:prSet presAssocID="{36C59955-0F29-487C-86C1-250786C8DFE1}" presName="sibTrans" presStyleCnt="0"/>
      <dgm:spPr/>
    </dgm:pt>
    <dgm:pt modelId="{E17729EA-CF8A-498B-A72F-BC66444AA0ED}" type="pres">
      <dgm:prSet presAssocID="{14C93A2A-BBF4-4A0E-ADFE-82BAD4989D03}" presName="compNode" presStyleCnt="0"/>
      <dgm:spPr/>
    </dgm:pt>
    <dgm:pt modelId="{2879FF95-4FB1-4824-96C1-0D897706A4B7}" type="pres">
      <dgm:prSet presAssocID="{14C93A2A-BBF4-4A0E-ADFE-82BAD4989D03}" presName="iconBgRect" presStyleLbl="bgShp" presStyleIdx="3" presStyleCnt="4" custLinFactY="37371" custLinFactNeighborX="-1538" custLinFactNeighborY="100000"/>
      <dgm:spPr/>
    </dgm:pt>
    <dgm:pt modelId="{40BF513E-E9AF-4183-9743-0F289533E262}" type="pres">
      <dgm:prSet presAssocID="{14C93A2A-BBF4-4A0E-ADFE-82BAD4989D03}" presName="iconRect" presStyleLbl="node1" presStyleIdx="3" presStyleCnt="4" custLinFactY="100000" custLinFactNeighborX="-2680" custLinFactNeighborY="139419"/>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Waiter"/>
        </a:ext>
      </dgm:extLst>
    </dgm:pt>
    <dgm:pt modelId="{56C618C0-28FC-461D-AB60-F4E0042F0884}" type="pres">
      <dgm:prSet presAssocID="{14C93A2A-BBF4-4A0E-ADFE-82BAD4989D03}" presName="spaceRect" presStyleCnt="0"/>
      <dgm:spPr/>
    </dgm:pt>
    <dgm:pt modelId="{02D20BD6-7067-42CB-BB10-9F8DD3C69AF9}" type="pres">
      <dgm:prSet presAssocID="{14C93A2A-BBF4-4A0E-ADFE-82BAD4989D03}" presName="textRect" presStyleLbl="revTx" presStyleIdx="3" presStyleCnt="4" custLinFactY="-1731" custLinFactNeighborX="-3294" custLinFactNeighborY="-100000">
        <dgm:presLayoutVars>
          <dgm:chMax val="1"/>
          <dgm:chPref val="1"/>
        </dgm:presLayoutVars>
      </dgm:prSet>
      <dgm:spPr/>
    </dgm:pt>
  </dgm:ptLst>
  <dgm:cxnLst>
    <dgm:cxn modelId="{9369BF25-4BFA-4072-AE86-52E8FC357DCF}" type="presOf" srcId="{70CF6B83-2ED5-4977-8762-0C39BF7268C3}" destId="{FE7AB2D3-6A6B-4F3C-A59E-275680F2341F}" srcOrd="0" destOrd="0" presId="urn:microsoft.com/office/officeart/2018/5/layout/IconCircleLabelList"/>
    <dgm:cxn modelId="{8571992E-FAE7-471B-84AD-9B86A93D78C8}" type="presOf" srcId="{2E5E1ECB-2EF3-4B06-AC1E-B7D02C703C15}" destId="{67EC7FA6-35BD-40DF-AE7D-2E910FD15B2A}" srcOrd="0" destOrd="0" presId="urn:microsoft.com/office/officeart/2018/5/layout/IconCircleLabelList"/>
    <dgm:cxn modelId="{FF5F9C37-6D7C-447B-B685-690AEC90E805}" type="presOf" srcId="{E6474A10-5EBA-45CE-8030-1A075D496D06}" destId="{C1D0FABD-76E9-4BA6-A013-4D3EF42486B0}" srcOrd="0" destOrd="0" presId="urn:microsoft.com/office/officeart/2018/5/layout/IconCircleLabelList"/>
    <dgm:cxn modelId="{986B533F-E58F-483E-9512-E724E6E6BB0D}" srcId="{DD832275-A318-4EEC-8BB8-8D025ED1C611}" destId="{E6474A10-5EBA-45CE-8030-1A075D496D06}" srcOrd="1" destOrd="0" parTransId="{29663C61-E20D-4348-88EE-E80599CDF380}" sibTransId="{BAB92D13-E808-4AFA-8258-15F928EB5943}"/>
    <dgm:cxn modelId="{C1AC2E6C-4397-46C3-80FD-9DC470E55419}" srcId="{DD832275-A318-4EEC-8BB8-8D025ED1C611}" destId="{2E5E1ECB-2EF3-4B06-AC1E-B7D02C703C15}" srcOrd="0" destOrd="0" parTransId="{55FD4E41-01BF-4514-B890-6888B9980DF5}" sibTransId="{8DEEFD58-7572-457E-8F03-ACA63D1C4AFF}"/>
    <dgm:cxn modelId="{056D8770-70E0-468B-AE30-EDC105BB9509}" srcId="{DD832275-A318-4EEC-8BB8-8D025ED1C611}" destId="{70CF6B83-2ED5-4977-8762-0C39BF7268C3}" srcOrd="2" destOrd="0" parTransId="{AC72B1C7-0882-45A1-B726-A12DB224B496}" sibTransId="{36C59955-0F29-487C-86C1-250786C8DFE1}"/>
    <dgm:cxn modelId="{118FFD83-7A9E-4C06-9958-891FF8FDFA2F}" srcId="{DD832275-A318-4EEC-8BB8-8D025ED1C611}" destId="{14C93A2A-BBF4-4A0E-ADFE-82BAD4989D03}" srcOrd="3" destOrd="0" parTransId="{5F0DB950-6E20-4453-AF6D-14A37C6F9D98}" sibTransId="{87AAF3A7-07CC-4397-A1B2-694FDCC3B26C}"/>
    <dgm:cxn modelId="{A4903A8D-C7D8-4E5E-A3BD-B4B3ECB59520}" type="presOf" srcId="{DD832275-A318-4EEC-8BB8-8D025ED1C611}" destId="{D69C00E1-D7F8-4EBD-A0A2-F40E0979922E}" srcOrd="0" destOrd="0" presId="urn:microsoft.com/office/officeart/2018/5/layout/IconCircleLabelList"/>
    <dgm:cxn modelId="{AD9E37B6-219F-4F2B-B499-C3BB09E6DF12}" type="presOf" srcId="{14C93A2A-BBF4-4A0E-ADFE-82BAD4989D03}" destId="{02D20BD6-7067-42CB-BB10-9F8DD3C69AF9}" srcOrd="0" destOrd="0" presId="urn:microsoft.com/office/officeart/2018/5/layout/IconCircleLabelList"/>
    <dgm:cxn modelId="{41B36E18-91BA-4CBE-9E80-71B6C80642FA}" type="presParOf" srcId="{D69C00E1-D7F8-4EBD-A0A2-F40E0979922E}" destId="{0E06A8C4-270B-45CD-95E5-BE5F178651A1}" srcOrd="0" destOrd="0" presId="urn:microsoft.com/office/officeart/2018/5/layout/IconCircleLabelList"/>
    <dgm:cxn modelId="{44D753B4-F06C-49FC-800E-10427AB3B887}" type="presParOf" srcId="{0E06A8C4-270B-45CD-95E5-BE5F178651A1}" destId="{6D562E3F-6F1E-4949-8BE9-32A316332139}" srcOrd="0" destOrd="0" presId="urn:microsoft.com/office/officeart/2018/5/layout/IconCircleLabelList"/>
    <dgm:cxn modelId="{F92428DD-CA6E-4D3C-8C90-44BB94556C3E}" type="presParOf" srcId="{0E06A8C4-270B-45CD-95E5-BE5F178651A1}" destId="{7A2F3179-8639-4925-9763-C122FAD782CB}" srcOrd="1" destOrd="0" presId="urn:microsoft.com/office/officeart/2018/5/layout/IconCircleLabelList"/>
    <dgm:cxn modelId="{CD646114-9F25-45C0-A934-47B8C25DA560}" type="presParOf" srcId="{0E06A8C4-270B-45CD-95E5-BE5F178651A1}" destId="{DADBA260-0821-4988-8A74-5BB7713C9513}" srcOrd="2" destOrd="0" presId="urn:microsoft.com/office/officeart/2018/5/layout/IconCircleLabelList"/>
    <dgm:cxn modelId="{2F25AD4B-2673-4F92-BD38-D7E75D09EC13}" type="presParOf" srcId="{0E06A8C4-270B-45CD-95E5-BE5F178651A1}" destId="{67EC7FA6-35BD-40DF-AE7D-2E910FD15B2A}" srcOrd="3" destOrd="0" presId="urn:microsoft.com/office/officeart/2018/5/layout/IconCircleLabelList"/>
    <dgm:cxn modelId="{3E195A83-1EC6-4845-AAB6-0C984F3B1452}" type="presParOf" srcId="{D69C00E1-D7F8-4EBD-A0A2-F40E0979922E}" destId="{2D1BFF5B-E31E-412C-8CCE-459451788B44}" srcOrd="1" destOrd="0" presId="urn:microsoft.com/office/officeart/2018/5/layout/IconCircleLabelList"/>
    <dgm:cxn modelId="{7FD8EDED-DC20-4CE4-8FE5-8F12C70D4415}" type="presParOf" srcId="{D69C00E1-D7F8-4EBD-A0A2-F40E0979922E}" destId="{1AF7B5AA-69F2-410C-AD0F-FF6368D52745}" srcOrd="2" destOrd="0" presId="urn:microsoft.com/office/officeart/2018/5/layout/IconCircleLabelList"/>
    <dgm:cxn modelId="{A2DDB92B-0AF4-408D-B85C-2CB1280DC4C2}" type="presParOf" srcId="{1AF7B5AA-69F2-410C-AD0F-FF6368D52745}" destId="{5E300B6C-5D34-4F55-9ABF-CB8C3BE60037}" srcOrd="0" destOrd="0" presId="urn:microsoft.com/office/officeart/2018/5/layout/IconCircleLabelList"/>
    <dgm:cxn modelId="{8DEF8F34-8FBA-4034-BA7C-D2A10E5F423C}" type="presParOf" srcId="{1AF7B5AA-69F2-410C-AD0F-FF6368D52745}" destId="{6EB01C14-C3E2-4462-80EC-ECEFE797F5E7}" srcOrd="1" destOrd="0" presId="urn:microsoft.com/office/officeart/2018/5/layout/IconCircleLabelList"/>
    <dgm:cxn modelId="{CBFFD289-A9EF-40D3-9896-FFDAAEE1A84F}" type="presParOf" srcId="{1AF7B5AA-69F2-410C-AD0F-FF6368D52745}" destId="{FB85BC4C-0031-4C9B-9BF5-D9363D3E82C6}" srcOrd="2" destOrd="0" presId="urn:microsoft.com/office/officeart/2018/5/layout/IconCircleLabelList"/>
    <dgm:cxn modelId="{900F9C9E-28F9-4572-9CE5-7A5968271944}" type="presParOf" srcId="{1AF7B5AA-69F2-410C-AD0F-FF6368D52745}" destId="{C1D0FABD-76E9-4BA6-A013-4D3EF42486B0}" srcOrd="3" destOrd="0" presId="urn:microsoft.com/office/officeart/2018/5/layout/IconCircleLabelList"/>
    <dgm:cxn modelId="{90BA0C74-B546-48E7-92BC-4B0BACE136E8}" type="presParOf" srcId="{D69C00E1-D7F8-4EBD-A0A2-F40E0979922E}" destId="{032B78D9-6D95-411B-9B30-E0AA6EAD4C1C}" srcOrd="3" destOrd="0" presId="urn:microsoft.com/office/officeart/2018/5/layout/IconCircleLabelList"/>
    <dgm:cxn modelId="{4D5CE5F5-F733-4955-9B2D-E426C28EF942}" type="presParOf" srcId="{D69C00E1-D7F8-4EBD-A0A2-F40E0979922E}" destId="{6FC1327B-1370-46A7-A8C3-C35410A30251}" srcOrd="4" destOrd="0" presId="urn:microsoft.com/office/officeart/2018/5/layout/IconCircleLabelList"/>
    <dgm:cxn modelId="{1E5B81DF-6750-4D08-A213-C63DAEAE2C37}" type="presParOf" srcId="{6FC1327B-1370-46A7-A8C3-C35410A30251}" destId="{6685ADFF-D94D-4AC6-B475-BB2E61EFBF14}" srcOrd="0" destOrd="0" presId="urn:microsoft.com/office/officeart/2018/5/layout/IconCircleLabelList"/>
    <dgm:cxn modelId="{7D17940A-F052-4270-AB00-4779CFF87DA5}" type="presParOf" srcId="{6FC1327B-1370-46A7-A8C3-C35410A30251}" destId="{61F7C25D-65BF-484B-84BE-E5A2BF7346FE}" srcOrd="1" destOrd="0" presId="urn:microsoft.com/office/officeart/2018/5/layout/IconCircleLabelList"/>
    <dgm:cxn modelId="{621EA48F-48F4-4541-AA13-FCF2DB546B2A}" type="presParOf" srcId="{6FC1327B-1370-46A7-A8C3-C35410A30251}" destId="{60A2D95E-BA9E-4132-A9B0-19F7ADF6A82F}" srcOrd="2" destOrd="0" presId="urn:microsoft.com/office/officeart/2018/5/layout/IconCircleLabelList"/>
    <dgm:cxn modelId="{84722953-3815-416B-9190-42E3C4F8664E}" type="presParOf" srcId="{6FC1327B-1370-46A7-A8C3-C35410A30251}" destId="{FE7AB2D3-6A6B-4F3C-A59E-275680F2341F}" srcOrd="3" destOrd="0" presId="urn:microsoft.com/office/officeart/2018/5/layout/IconCircleLabelList"/>
    <dgm:cxn modelId="{A6E49DC8-DEEF-480A-92A2-671BE6D6A6F8}" type="presParOf" srcId="{D69C00E1-D7F8-4EBD-A0A2-F40E0979922E}" destId="{5ECCB466-2C16-4A08-A501-DE7F319CD022}" srcOrd="5" destOrd="0" presId="urn:microsoft.com/office/officeart/2018/5/layout/IconCircleLabelList"/>
    <dgm:cxn modelId="{4CA1F920-43BC-49DA-B412-C6DBE72899A9}" type="presParOf" srcId="{D69C00E1-D7F8-4EBD-A0A2-F40E0979922E}" destId="{E17729EA-CF8A-498B-A72F-BC66444AA0ED}" srcOrd="6" destOrd="0" presId="urn:microsoft.com/office/officeart/2018/5/layout/IconCircleLabelList"/>
    <dgm:cxn modelId="{F3CC6DF8-2654-4A5D-8B91-5998E35C7EC2}" type="presParOf" srcId="{E17729EA-CF8A-498B-A72F-BC66444AA0ED}" destId="{2879FF95-4FB1-4824-96C1-0D897706A4B7}" srcOrd="0" destOrd="0" presId="urn:microsoft.com/office/officeart/2018/5/layout/IconCircleLabelList"/>
    <dgm:cxn modelId="{3EC5B194-F4B7-4A7A-9503-198FC35D07C6}" type="presParOf" srcId="{E17729EA-CF8A-498B-A72F-BC66444AA0ED}" destId="{40BF513E-E9AF-4183-9743-0F289533E262}" srcOrd="1" destOrd="0" presId="urn:microsoft.com/office/officeart/2018/5/layout/IconCircleLabelList"/>
    <dgm:cxn modelId="{48C89105-EB75-4EFF-9B6D-F3EF8A4D851F}" type="presParOf" srcId="{E17729EA-CF8A-498B-A72F-BC66444AA0ED}" destId="{56C618C0-28FC-461D-AB60-F4E0042F0884}" srcOrd="2" destOrd="0" presId="urn:microsoft.com/office/officeart/2018/5/layout/IconCircleLabelList"/>
    <dgm:cxn modelId="{BA6D4117-2A25-45E5-8857-3A0B66EC26D9}" type="presParOf" srcId="{E17729EA-CF8A-498B-A72F-BC66444AA0ED}" destId="{02D20BD6-7067-42CB-BB10-9F8DD3C69AF9}" srcOrd="3" destOrd="0" presId="urn:microsoft.com/office/officeart/2018/5/layout/IconCircle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562E3F-6F1E-4949-8BE9-32A316332139}">
      <dsp:nvSpPr>
        <dsp:cNvPr id="0" name=""/>
        <dsp:cNvSpPr/>
      </dsp:nvSpPr>
      <dsp:spPr>
        <a:xfrm>
          <a:off x="1031650" y="1380889"/>
          <a:ext cx="1494194" cy="1494194"/>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2F3179-8639-4925-9763-C122FAD782CB}">
      <dsp:nvSpPr>
        <dsp:cNvPr id="0" name=""/>
        <dsp:cNvSpPr/>
      </dsp:nvSpPr>
      <dsp:spPr>
        <a:xfrm>
          <a:off x="1350085" y="1699324"/>
          <a:ext cx="857324" cy="8573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7EC7FA6-35BD-40DF-AE7D-2E910FD15B2A}">
      <dsp:nvSpPr>
        <dsp:cNvPr id="0" name=""/>
        <dsp:cNvSpPr/>
      </dsp:nvSpPr>
      <dsp:spPr>
        <a:xfrm>
          <a:off x="553998" y="3340488"/>
          <a:ext cx="2449498" cy="21366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defRPr cap="all"/>
          </a:pPr>
          <a:r>
            <a:rPr lang="en-US" sz="2000" kern="1200" dirty="0">
              <a:latin typeface="The Hand Extrablack" panose="03070A02030502020204" pitchFamily="66" charset="0"/>
            </a:rPr>
            <a:t>Contracting Entities (CEs) and sites must document attendance and meals served to Program participants.  </a:t>
          </a:r>
        </a:p>
      </dsp:txBody>
      <dsp:txXfrm>
        <a:off x="553998" y="3340488"/>
        <a:ext cx="2449498" cy="2136621"/>
      </dsp:txXfrm>
    </dsp:sp>
    <dsp:sp modelId="{5E300B6C-5D34-4F55-9ABF-CB8C3BE60037}">
      <dsp:nvSpPr>
        <dsp:cNvPr id="0" name=""/>
        <dsp:cNvSpPr/>
      </dsp:nvSpPr>
      <dsp:spPr>
        <a:xfrm>
          <a:off x="3886831" y="3433479"/>
          <a:ext cx="1494194" cy="1494194"/>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B01C14-C3E2-4462-80EC-ECEFE797F5E7}">
      <dsp:nvSpPr>
        <dsp:cNvPr id="0" name=""/>
        <dsp:cNvSpPr/>
      </dsp:nvSpPr>
      <dsp:spPr>
        <a:xfrm>
          <a:off x="4205270" y="3751922"/>
          <a:ext cx="857324" cy="8573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D0FABD-76E9-4BA6-A013-4D3EF42486B0}">
      <dsp:nvSpPr>
        <dsp:cNvPr id="0" name=""/>
        <dsp:cNvSpPr/>
      </dsp:nvSpPr>
      <dsp:spPr>
        <a:xfrm>
          <a:off x="3351473" y="1166882"/>
          <a:ext cx="2449498" cy="21366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a:lnSpc>
              <a:spcPct val="100000"/>
            </a:lnSpc>
            <a:spcBef>
              <a:spcPct val="0"/>
            </a:spcBef>
            <a:spcAft>
              <a:spcPct val="35000"/>
            </a:spcAft>
            <a:buNone/>
            <a:defRPr cap="all"/>
          </a:pPr>
          <a:r>
            <a:rPr lang="en-US" sz="2000" kern="1200" dirty="0">
              <a:latin typeface="The Hand Extrablack" panose="03070A02030502020204" pitchFamily="66" charset="0"/>
            </a:rPr>
            <a:t>The Daily Meal Count and Attendance Record (H1535) is provided for that purpose. </a:t>
          </a:r>
        </a:p>
      </dsp:txBody>
      <dsp:txXfrm>
        <a:off x="3351473" y="1166882"/>
        <a:ext cx="2449498" cy="2136621"/>
      </dsp:txXfrm>
    </dsp:sp>
    <dsp:sp modelId="{6685ADFF-D94D-4AC6-B475-BB2E61EFBF14}">
      <dsp:nvSpPr>
        <dsp:cNvPr id="0" name=""/>
        <dsp:cNvSpPr/>
      </dsp:nvSpPr>
      <dsp:spPr>
        <a:xfrm>
          <a:off x="6787972" y="1380889"/>
          <a:ext cx="1494194" cy="1494194"/>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F7C25D-65BF-484B-84BE-E5A2BF7346FE}">
      <dsp:nvSpPr>
        <dsp:cNvPr id="0" name=""/>
        <dsp:cNvSpPr/>
      </dsp:nvSpPr>
      <dsp:spPr>
        <a:xfrm>
          <a:off x="7106407" y="1699324"/>
          <a:ext cx="857324" cy="8573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7AB2D3-6A6B-4F3C-A59E-275680F2341F}">
      <dsp:nvSpPr>
        <dsp:cNvPr id="0" name=""/>
        <dsp:cNvSpPr/>
      </dsp:nvSpPr>
      <dsp:spPr>
        <a:xfrm>
          <a:off x="6310320" y="3340488"/>
          <a:ext cx="2449498" cy="21366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defRPr cap="all"/>
          </a:pPr>
          <a:r>
            <a:rPr lang="en-US" sz="2000" kern="1200" dirty="0">
              <a:latin typeface="The Hand Extrablack" panose="03070A02030502020204" pitchFamily="66" charset="0"/>
            </a:rPr>
            <a:t>Contracting entities may develop their own daily meal count and attendance documentation but must ensure it contains all information, including the certification statement, signature and date lines, on this form.  </a:t>
          </a:r>
        </a:p>
      </dsp:txBody>
      <dsp:txXfrm>
        <a:off x="6310320" y="3340488"/>
        <a:ext cx="2449498" cy="2136621"/>
      </dsp:txXfrm>
    </dsp:sp>
    <dsp:sp modelId="{2879FF95-4FB1-4824-96C1-0D897706A4B7}">
      <dsp:nvSpPr>
        <dsp:cNvPr id="0" name=""/>
        <dsp:cNvSpPr/>
      </dsp:nvSpPr>
      <dsp:spPr>
        <a:xfrm>
          <a:off x="9643153" y="3433479"/>
          <a:ext cx="1494194" cy="1494194"/>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BF513E-E9AF-4183-9743-0F289533E262}">
      <dsp:nvSpPr>
        <dsp:cNvPr id="0" name=""/>
        <dsp:cNvSpPr/>
      </dsp:nvSpPr>
      <dsp:spPr>
        <a:xfrm>
          <a:off x="9961592" y="3751922"/>
          <a:ext cx="857324" cy="8573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D20BD6-7067-42CB-BB10-9F8DD3C69AF9}">
      <dsp:nvSpPr>
        <dsp:cNvPr id="0" name=""/>
        <dsp:cNvSpPr/>
      </dsp:nvSpPr>
      <dsp:spPr>
        <a:xfrm>
          <a:off x="9107795" y="1166882"/>
          <a:ext cx="2449498" cy="21366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a:lnSpc>
              <a:spcPct val="100000"/>
            </a:lnSpc>
            <a:spcBef>
              <a:spcPct val="0"/>
            </a:spcBef>
            <a:spcAft>
              <a:spcPct val="35000"/>
            </a:spcAft>
            <a:buNone/>
            <a:defRPr cap="all"/>
          </a:pPr>
          <a:r>
            <a:rPr lang="en-US" sz="2000" kern="1200" dirty="0">
              <a:latin typeface="The Hand Extrablack" panose="03070A02030502020204" pitchFamily="66" charset="0"/>
            </a:rPr>
            <a:t>EXCEPTION: contracting entities can omit the columns for meal types they do not serve. </a:t>
          </a:r>
        </a:p>
      </dsp:txBody>
      <dsp:txXfrm>
        <a:off x="9107795" y="1166882"/>
        <a:ext cx="2449498" cy="2136621"/>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61C47E-B273-4643-AB3B-AAEADF4DCED5}" type="datetimeFigureOut">
              <a:rPr lang="en-US" smtClean="0"/>
              <a:t>10/1/2025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5203B4-5C85-4F4D-B045-2F20E2F9C50B}" type="slidenum">
              <a:rPr lang="en-US" smtClean="0"/>
              <a:t>‹#›</a:t>
            </a:fld>
            <a:endParaRPr lang="en-US"/>
          </a:p>
        </p:txBody>
      </p:sp>
    </p:spTree>
    <p:extLst>
      <p:ext uri="{BB962C8B-B14F-4D97-AF65-F5344CB8AC3E}">
        <p14:creationId xmlns:p14="http://schemas.microsoft.com/office/powerpoint/2010/main" val="2325080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and thank you so much for attending today’s training! Please remember that everyone involved in the CACFP program is required to complete this training </a:t>
            </a:r>
            <a:r>
              <a:rPr lang="en-US" b="1" dirty="0"/>
              <a:t>once every year</a:t>
            </a:r>
            <a:r>
              <a:rPr lang="en-US" dirty="0"/>
              <a:t>.</a:t>
            </a:r>
          </a:p>
          <a:p>
            <a:r>
              <a:rPr lang="en-US" dirty="0"/>
              <a:t>If you have any questions, please feel free to ask. Once again, thank you for being such an important part of the CACFP–PCCPA family.</a:t>
            </a:r>
          </a:p>
          <a:p>
            <a:r>
              <a:rPr lang="en-US" dirty="0"/>
              <a:t>At the end of this training, you will find a link to complete an exam. </a:t>
            </a:r>
            <a:r>
              <a:rPr lang="en-US" b="1" dirty="0"/>
              <a:t>You must receive the certification</a:t>
            </a:r>
            <a:r>
              <a:rPr lang="en-US" dirty="0"/>
              <a:t>, or your site may risk losing the ability to claim.</a:t>
            </a:r>
          </a:p>
          <a:p>
            <a:r>
              <a:rPr lang="en-US" dirty="0"/>
              <a:t>Once you receive your certification:</a:t>
            </a:r>
          </a:p>
          <a:p>
            <a:r>
              <a:rPr lang="en-US" b="1" dirty="0"/>
              <a:t>Centers</a:t>
            </a:r>
            <a:r>
              <a:rPr lang="en-US" dirty="0"/>
              <a:t>: Submit it to your supervisor, who will forward it to our team via cloud storage.</a:t>
            </a:r>
          </a:p>
          <a:p>
            <a:r>
              <a:rPr lang="en-US" b="1" dirty="0"/>
              <a:t>Day Care Home Providers</a:t>
            </a:r>
            <a:r>
              <a:rPr lang="en-US" dirty="0"/>
              <a:t>: Submit it directly to us via email.</a:t>
            </a:r>
          </a:p>
        </p:txBody>
      </p:sp>
      <p:sp>
        <p:nvSpPr>
          <p:cNvPr id="4" name="Slide Number Placeholder 3"/>
          <p:cNvSpPr>
            <a:spLocks noGrp="1"/>
          </p:cNvSpPr>
          <p:nvPr>
            <p:ph type="sldNum" sz="quarter" idx="5"/>
          </p:nvPr>
        </p:nvSpPr>
        <p:spPr/>
        <p:txBody>
          <a:bodyPr/>
          <a:lstStyle/>
          <a:p>
            <a:fld id="{835203B4-5C85-4F4D-B045-2F20E2F9C50B}" type="slidenum">
              <a:rPr lang="en-US" smtClean="0"/>
              <a:t>1</a:t>
            </a:fld>
            <a:endParaRPr lang="en-US"/>
          </a:p>
        </p:txBody>
      </p:sp>
    </p:spTree>
    <p:extLst>
      <p:ext uri="{BB962C8B-B14F-4D97-AF65-F5344CB8AC3E}">
        <p14:creationId xmlns:p14="http://schemas.microsoft.com/office/powerpoint/2010/main" val="42647320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accordance with federal civil rights law and U.S. Department of Agriculture (USDA) civil rights regulations and policies, this institution is prohibited from discriminating on the basis of any USDA-protected class: race, color, national origin, sex, disability, age, or reprisal/retaliation for prior civil rights activity.</a:t>
            </a:r>
          </a:p>
          <a:p>
            <a:r>
              <a:rPr lang="en-US" dirty="0"/>
              <a:t>Program information is available in languages other than English. Please let us at PCCPA know how we can assist you and your team.</a:t>
            </a:r>
          </a:p>
          <a:p>
            <a:r>
              <a:rPr lang="en-US" dirty="0"/>
              <a:t>Please also remember:</a:t>
            </a:r>
          </a:p>
          <a:p>
            <a:r>
              <a:rPr lang="en-US" dirty="0"/>
              <a:t>This training is not all-encompassing and may be updated or modified. We recommend reaching out to us frequently for the most current training updates.</a:t>
            </a:r>
          </a:p>
          <a:p>
            <a:r>
              <a:rPr lang="en-US" dirty="0"/>
              <a:t>All trainings and materials related to the CACFP program are provided at </a:t>
            </a:r>
            <a:r>
              <a:rPr lang="en-US" b="1" dirty="0"/>
              <a:t>no additional cost</a:t>
            </a:r>
            <a:r>
              <a:rPr lang="en-US" dirty="0"/>
              <a:t>.</a:t>
            </a:r>
          </a:p>
          <a:p>
            <a:r>
              <a:rPr lang="en-US" dirty="0"/>
              <a:t>These certifications can also be applied toward </a:t>
            </a:r>
            <a:r>
              <a:rPr lang="en-US" b="1" dirty="0"/>
              <a:t>child care licensing teacher hours</a:t>
            </a:r>
            <a:r>
              <a:rPr lang="en-US" dirty="0"/>
              <a:t>.</a:t>
            </a:r>
          </a:p>
          <a:p>
            <a:r>
              <a:rPr lang="en-US" dirty="0"/>
              <a:t>Because PCCPA is </a:t>
            </a:r>
            <a:r>
              <a:rPr lang="en-US" b="1" dirty="0"/>
              <a:t>TECPDS certified</a:t>
            </a:r>
            <a:r>
              <a:rPr lang="en-US" dirty="0"/>
              <a:t>, you are encouraged to request as many trainings as you need.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A75866-CD51-453A-827B-D1881F5938E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44247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CACFP, or </a:t>
            </a:r>
            <a:r>
              <a:rPr lang="en-US" i="1" dirty="0"/>
              <a:t>Child and Adult Care Food Program</a:t>
            </a:r>
            <a:r>
              <a:rPr lang="en-US" dirty="0"/>
              <a:t>, is an amazing program designed to help organizations like yours provide healthy, nutritious meals to those who qualify. Participants may include enrolled children, enrolled infants, and eligible adults.</a:t>
            </a:r>
          </a:p>
          <a:p>
            <a:r>
              <a:rPr lang="en-US" dirty="0"/>
              <a:t>Whether it’s reimbursement for:</a:t>
            </a:r>
          </a:p>
          <a:p>
            <a:r>
              <a:rPr lang="en-US" b="1" dirty="0"/>
              <a:t>Supper</a:t>
            </a:r>
            <a:r>
              <a:rPr lang="en-US" dirty="0"/>
              <a:t> – minimum of 5 components</a:t>
            </a:r>
          </a:p>
          <a:p>
            <a:r>
              <a:rPr lang="en-US" b="1" dirty="0"/>
              <a:t>Lunch</a:t>
            </a:r>
            <a:r>
              <a:rPr lang="en-US" dirty="0"/>
              <a:t> – minimum of 5 components</a:t>
            </a:r>
          </a:p>
          <a:p>
            <a:r>
              <a:rPr lang="en-US" b="1" dirty="0"/>
              <a:t>Breakfast</a:t>
            </a:r>
            <a:r>
              <a:rPr lang="en-US" dirty="0"/>
              <a:t> – minimum of 3 components</a:t>
            </a:r>
          </a:p>
          <a:p>
            <a:r>
              <a:rPr lang="en-US" b="1" dirty="0"/>
              <a:t>Snack</a:t>
            </a:r>
            <a:r>
              <a:rPr lang="en-US" dirty="0"/>
              <a:t> – minimum of 2 components</a:t>
            </a:r>
          </a:p>
          <a:p>
            <a:r>
              <a:rPr lang="en-US" dirty="0"/>
              <a:t>We are here to support you and guide you in staying compliant with this program.</a:t>
            </a:r>
          </a:p>
          <a:p>
            <a:br>
              <a:rPr lang="en-US" dirty="0">
                <a:effectLst/>
              </a:rPr>
            </a:br>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3</a:t>
            </a:fld>
            <a:endParaRPr lang="en-US"/>
          </a:p>
        </p:txBody>
      </p:sp>
    </p:spTree>
    <p:extLst>
      <p:ext uri="{BB962C8B-B14F-4D97-AF65-F5344CB8AC3E}">
        <p14:creationId xmlns:p14="http://schemas.microsoft.com/office/powerpoint/2010/main" val="37186574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what exactly is the CACFP program? </a:t>
            </a:r>
            <a:r>
              <a:rPr lang="en-US" b="1" dirty="0"/>
              <a:t>CACFP</a:t>
            </a:r>
            <a:r>
              <a:rPr lang="en-US" dirty="0"/>
              <a:t> stands for the </a:t>
            </a:r>
            <a:r>
              <a:rPr lang="en-US" i="1" dirty="0"/>
              <a:t>Child and Adult Care Food Program</a:t>
            </a:r>
            <a:r>
              <a:rPr lang="en-US" dirty="0"/>
              <a:t>. It is a federal program that provides reimbursement for nutritious meals and snacks served to eligible children and adults who are enrolled in participating care facilities, just like yours.</a:t>
            </a:r>
          </a:p>
        </p:txBody>
      </p:sp>
      <p:sp>
        <p:nvSpPr>
          <p:cNvPr id="4" name="Slide Number Placeholder 3"/>
          <p:cNvSpPr>
            <a:spLocks noGrp="1"/>
          </p:cNvSpPr>
          <p:nvPr>
            <p:ph type="sldNum" sz="quarter" idx="5"/>
          </p:nvPr>
        </p:nvSpPr>
        <p:spPr/>
        <p:txBody>
          <a:bodyPr/>
          <a:lstStyle/>
          <a:p>
            <a:fld id="{835203B4-5C85-4F4D-B045-2F20E2F9C50B}" type="slidenum">
              <a:rPr lang="en-US" smtClean="0"/>
              <a:t>4</a:t>
            </a:fld>
            <a:endParaRPr lang="en-US"/>
          </a:p>
        </p:txBody>
      </p:sp>
    </p:spTree>
    <p:extLst>
      <p:ext uri="{BB962C8B-B14F-4D97-AF65-F5344CB8AC3E}">
        <p14:creationId xmlns:p14="http://schemas.microsoft.com/office/powerpoint/2010/main" val="28156800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quick synopsis of the organizations that qualify can be seen here. As you can see, these include:</a:t>
            </a:r>
          </a:p>
          <a:p>
            <a:r>
              <a:rPr lang="en-US" dirty="0"/>
              <a:t>Licensed child care centers</a:t>
            </a:r>
          </a:p>
          <a:p>
            <a:r>
              <a:rPr lang="en-US" dirty="0"/>
              <a:t>Registered or licensed day care homes</a:t>
            </a:r>
          </a:p>
          <a:p>
            <a:r>
              <a:rPr lang="en-US" dirty="0"/>
              <a:t>At-risk after-school programs</a:t>
            </a:r>
          </a:p>
          <a:p>
            <a:r>
              <a:rPr lang="en-US" dirty="0"/>
              <a:t>Licensed adult day care centers</a:t>
            </a:r>
          </a:p>
          <a:p>
            <a:r>
              <a:rPr lang="en-US" dirty="0"/>
              <a:t>Emergency shelters</a:t>
            </a:r>
          </a:p>
        </p:txBody>
      </p:sp>
      <p:sp>
        <p:nvSpPr>
          <p:cNvPr id="4" name="Slide Number Placeholder 3"/>
          <p:cNvSpPr>
            <a:spLocks noGrp="1"/>
          </p:cNvSpPr>
          <p:nvPr>
            <p:ph type="sldNum" sz="quarter" idx="5"/>
          </p:nvPr>
        </p:nvSpPr>
        <p:spPr/>
        <p:txBody>
          <a:bodyPr/>
          <a:lstStyle/>
          <a:p>
            <a:fld id="{835203B4-5C85-4F4D-B045-2F20E2F9C50B}" type="slidenum">
              <a:rPr lang="en-US" smtClean="0"/>
              <a:t>5</a:t>
            </a:fld>
            <a:endParaRPr lang="en-US"/>
          </a:p>
        </p:txBody>
      </p:sp>
    </p:spTree>
    <p:extLst>
      <p:ext uri="{BB962C8B-B14F-4D97-AF65-F5344CB8AC3E}">
        <p14:creationId xmlns:p14="http://schemas.microsoft.com/office/powerpoint/2010/main" val="37024251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a quick synopsis of this year’s current reimbursement rates. Please keep in mind that these rates are released by the USDA and are uniform across the entire country. However, reimbursement rates differ depending on the type of program and tier:</a:t>
            </a:r>
          </a:p>
          <a:p>
            <a:r>
              <a:rPr lang="en-US" b="1" dirty="0"/>
              <a:t>Centers</a:t>
            </a:r>
            <a:r>
              <a:rPr lang="en-US" dirty="0"/>
              <a:t> have their own reimbursement structure.</a:t>
            </a:r>
          </a:p>
          <a:p>
            <a:r>
              <a:rPr lang="en-US" b="1" dirty="0"/>
              <a:t>Day Care Homes</a:t>
            </a:r>
            <a:r>
              <a:rPr lang="en-US" dirty="0"/>
              <a:t> are reimbursed at different </a:t>
            </a:r>
            <a:r>
              <a:rPr lang="en-US" b="1" dirty="0"/>
              <a:t>tier levels</a:t>
            </a:r>
            <a:r>
              <a:rPr lang="en-US" dirty="0"/>
              <a:t> (Tier I and Tier II).</a:t>
            </a:r>
          </a:p>
          <a:p>
            <a:r>
              <a:rPr lang="en-US" dirty="0"/>
              <a:t>These differences mean that while the USDA sets the overall framework, the actual reimbursement rate varies depending on whether you are a center or a day care home, and for homes, by the tier you qualify under.</a:t>
            </a:r>
          </a:p>
        </p:txBody>
      </p:sp>
      <p:sp>
        <p:nvSpPr>
          <p:cNvPr id="4" name="Slide Number Placeholder 3"/>
          <p:cNvSpPr>
            <a:spLocks noGrp="1"/>
          </p:cNvSpPr>
          <p:nvPr>
            <p:ph type="sldNum" sz="quarter" idx="5"/>
          </p:nvPr>
        </p:nvSpPr>
        <p:spPr/>
        <p:txBody>
          <a:bodyPr/>
          <a:lstStyle/>
          <a:p>
            <a:fld id="{835203B4-5C85-4F4D-B045-2F20E2F9C50B}" type="slidenum">
              <a:rPr lang="en-US" smtClean="0"/>
              <a:t>6</a:t>
            </a:fld>
            <a:endParaRPr lang="en-US"/>
          </a:p>
        </p:txBody>
      </p:sp>
    </p:spTree>
    <p:extLst>
      <p:ext uri="{BB962C8B-B14F-4D97-AF65-F5344CB8AC3E}">
        <p14:creationId xmlns:p14="http://schemas.microsoft.com/office/powerpoint/2010/main" val="2996433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let’s talk about the infant and child meal pattern requirements. Keep in mind that some of these are guidelines for providing nutritionally balanced meals for both infants and young children. Also, as we mentioned at the beginning of this training, there are five required components within the CACFP program.</a:t>
            </a:r>
          </a:p>
          <a:p>
            <a:r>
              <a:rPr lang="en-US" dirty="0"/>
              <a:t>These five components are:</a:t>
            </a:r>
          </a:p>
          <a:p>
            <a:r>
              <a:rPr lang="en-US" dirty="0"/>
              <a:t>Age-appropriate milk</a:t>
            </a:r>
          </a:p>
          <a:p>
            <a:r>
              <a:rPr lang="en-US" dirty="0"/>
              <a:t>A serving of grain</a:t>
            </a:r>
          </a:p>
          <a:p>
            <a:r>
              <a:rPr lang="en-US" dirty="0"/>
              <a:t>A serving of vegetable</a:t>
            </a:r>
          </a:p>
          <a:p>
            <a:r>
              <a:rPr lang="en-US" dirty="0"/>
              <a:t>A different vegetable </a:t>
            </a:r>
            <a:r>
              <a:rPr lang="en-US" i="1" dirty="0"/>
              <a:t>or</a:t>
            </a:r>
            <a:r>
              <a:rPr lang="en-US" dirty="0"/>
              <a:t> a fruit</a:t>
            </a:r>
          </a:p>
          <a:p>
            <a:r>
              <a:rPr lang="en-US" dirty="0"/>
              <a:t>A serving of meat or meat alternate</a:t>
            </a:r>
          </a:p>
          <a:p>
            <a:r>
              <a:rPr lang="en-US" dirty="0"/>
              <a:t>When we say </a:t>
            </a:r>
            <a:r>
              <a:rPr lang="en-US" b="1" dirty="0"/>
              <a:t>age-appropriate milk</a:t>
            </a:r>
            <a:r>
              <a:rPr lang="en-US" dirty="0"/>
              <a:t>, remember the following:</a:t>
            </a:r>
          </a:p>
          <a:p>
            <a:r>
              <a:rPr lang="en-US" dirty="0"/>
              <a:t>Children who are </a:t>
            </a:r>
            <a:r>
              <a:rPr lang="en-US" b="1" dirty="0"/>
              <a:t>1 year old but less than 2</a:t>
            </a:r>
            <a:r>
              <a:rPr lang="en-US" dirty="0"/>
              <a:t> must be served </a:t>
            </a:r>
            <a:r>
              <a:rPr lang="en-US" b="1" dirty="0"/>
              <a:t>whole milk</a:t>
            </a:r>
            <a:r>
              <a:rPr lang="en-US" dirty="0"/>
              <a:t>.</a:t>
            </a:r>
          </a:p>
          <a:p>
            <a:r>
              <a:rPr lang="en-US" dirty="0"/>
              <a:t>Children who are </a:t>
            </a:r>
            <a:r>
              <a:rPr lang="en-US" b="1" dirty="0"/>
              <a:t>2 years old and older</a:t>
            </a:r>
            <a:r>
              <a:rPr lang="en-US" dirty="0"/>
              <a:t> must be served </a:t>
            </a:r>
            <a:r>
              <a:rPr lang="en-US" b="1" dirty="0"/>
              <a:t>1% milk</a:t>
            </a:r>
            <a:r>
              <a:rPr lang="en-US" dirty="0"/>
              <a:t>.</a:t>
            </a:r>
          </a:p>
        </p:txBody>
      </p:sp>
      <p:sp>
        <p:nvSpPr>
          <p:cNvPr id="4" name="Slide Number Placeholder 3"/>
          <p:cNvSpPr>
            <a:spLocks noGrp="1"/>
          </p:cNvSpPr>
          <p:nvPr>
            <p:ph type="sldNum" sz="quarter" idx="5"/>
          </p:nvPr>
        </p:nvSpPr>
        <p:spPr/>
        <p:txBody>
          <a:bodyPr/>
          <a:lstStyle/>
          <a:p>
            <a:fld id="{835203B4-5C85-4F4D-B045-2F20E2F9C50B}" type="slidenum">
              <a:rPr lang="en-US" smtClean="0"/>
              <a:t>7</a:t>
            </a:fld>
            <a:endParaRPr lang="en-US"/>
          </a:p>
        </p:txBody>
      </p:sp>
    </p:spTree>
    <p:extLst>
      <p:ext uri="{BB962C8B-B14F-4D97-AF65-F5344CB8AC3E}">
        <p14:creationId xmlns:p14="http://schemas.microsoft.com/office/powerpoint/2010/main" val="37513391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 next few slides, we will review a couple of recommendations. Something you will often hear from us here at PCCPA is that we will notify you if something is considered a best practice or if it is required under CACFP regulations, whether federal or state.</a:t>
            </a:r>
          </a:p>
          <a:p>
            <a:r>
              <a:rPr lang="en-US" dirty="0"/>
              <a:t>Please remember that when planning menus and making purchases, </a:t>
            </a:r>
            <a:r>
              <a:rPr lang="en-US" b="1" dirty="0"/>
              <a:t>brand matters.</a:t>
            </a:r>
            <a:r>
              <a:rPr lang="en-US" dirty="0"/>
              <a:t> In other words, please use the software we’ve provided, which makes it easy for your kitchen team to see which products qualify—or do not qualify—under the CACFP program.</a:t>
            </a:r>
          </a:p>
          <a:p>
            <a:r>
              <a:rPr lang="en-US" b="1" dirty="0"/>
              <a:t>Important Notice:</a:t>
            </a:r>
            <a:r>
              <a:rPr lang="en-US" dirty="0"/>
              <a:t> Just because a product is not currently on the list does not mean it may not qualify in the future. However, before serving meals that use products not listed, please notify us so we can add them to the system. This step is very important because it may affect your claim amount.</a:t>
            </a:r>
          </a:p>
          <a:p>
            <a:r>
              <a:rPr lang="en-US" dirty="0"/>
              <a:t>For day care centers, emergency shelters, and after-school programs, we compare your receipts with your meal production records. If receipts do not match the meals you report serving, those meals will be disallowed. To avoid this, please let us know in advance if a particular brand or product is missing from the system, so we can add it before you serve or claim it. This will help ensure you don’t lose reimbursement due to preventable mistakes.</a:t>
            </a:r>
          </a:p>
          <a:p>
            <a:r>
              <a:rPr lang="en-US" dirty="0"/>
              <a:t>Also, please remember that </a:t>
            </a:r>
            <a:r>
              <a:rPr lang="en-US" b="1" dirty="0"/>
              <a:t>quantities matter.</a:t>
            </a:r>
            <a:r>
              <a:rPr lang="en-US" dirty="0"/>
              <a:t> Be sure you are purchasing enough based on the number of children being served. To make this easier, we have added unit quantities into the system for you.</a:t>
            </a:r>
          </a:p>
        </p:txBody>
      </p:sp>
      <p:sp>
        <p:nvSpPr>
          <p:cNvPr id="4" name="Slide Number Placeholder 3"/>
          <p:cNvSpPr>
            <a:spLocks noGrp="1"/>
          </p:cNvSpPr>
          <p:nvPr>
            <p:ph type="sldNum" sz="quarter" idx="5"/>
          </p:nvPr>
        </p:nvSpPr>
        <p:spPr/>
        <p:txBody>
          <a:bodyPr/>
          <a:lstStyle/>
          <a:p>
            <a:fld id="{835203B4-5C85-4F4D-B045-2F20E2F9C50B}" type="slidenum">
              <a:rPr lang="en-US" smtClean="0"/>
              <a:t>8</a:t>
            </a:fld>
            <a:endParaRPr lang="en-US"/>
          </a:p>
        </p:txBody>
      </p:sp>
    </p:spTree>
    <p:extLst>
      <p:ext uri="{BB962C8B-B14F-4D97-AF65-F5344CB8AC3E}">
        <p14:creationId xmlns:p14="http://schemas.microsoft.com/office/powerpoint/2010/main" val="3700624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 following section, we’ll go over a few </a:t>
            </a:r>
            <a:r>
              <a:rPr lang="en-US" b="1" dirty="0"/>
              <a:t>best practices</a:t>
            </a:r>
            <a:r>
              <a:rPr lang="en-US" dirty="0"/>
              <a:t>. Remember, best practices are not required, but we highly recommend considering them.</a:t>
            </a:r>
          </a:p>
          <a:p>
            <a:r>
              <a:rPr lang="en-US" b="1" dirty="0"/>
              <a:t>Snacks:</a:t>
            </a:r>
            <a:r>
              <a:rPr lang="en-US" dirty="0"/>
              <a:t> For one of the two required components, it is best practice to include either a vegetable or a fruit. You may use whole fruit, canned fruit, frozen fruit, or dried fruit.</a:t>
            </a:r>
          </a:p>
          <a:p>
            <a:pPr lvl="1"/>
            <a:r>
              <a:rPr lang="en-US" dirty="0"/>
              <a:t>If using canned fruit, please ensure it is packed in </a:t>
            </a:r>
            <a:r>
              <a:rPr lang="en-US" b="1" dirty="0"/>
              <a:t>water or light syrup</a:t>
            </a:r>
            <a:r>
              <a:rPr lang="en-US" dirty="0"/>
              <a:t>. Avoid heavy syrup, as it contains too much sugar.</a:t>
            </a:r>
          </a:p>
          <a:p>
            <a:r>
              <a:rPr lang="en-US" b="1" dirty="0"/>
              <a:t>Juice:</a:t>
            </a:r>
            <a:r>
              <a:rPr lang="en-US" dirty="0"/>
              <a:t> Juice may only be served </a:t>
            </a:r>
            <a:r>
              <a:rPr lang="en-US" b="1" dirty="0"/>
              <a:t>once per day</a:t>
            </a:r>
            <a:r>
              <a:rPr lang="en-US" dirty="0"/>
              <a:t>. If children receive juice more than once, one of those meals will be disallowed. Best practice is to minimize juice as much as possible.</a:t>
            </a:r>
          </a:p>
          <a:p>
            <a:r>
              <a:rPr lang="en-US" b="1" dirty="0"/>
              <a:t>Whole Grain-Rich Foods:</a:t>
            </a:r>
            <a:r>
              <a:rPr lang="en-US" dirty="0"/>
              <a:t> Current policy requires serving whole-grain rich foods </a:t>
            </a:r>
            <a:r>
              <a:rPr lang="en-US" b="1" dirty="0"/>
              <a:t>once per day</a:t>
            </a:r>
            <a:r>
              <a:rPr lang="en-US" dirty="0"/>
              <a:t>. As a best practice, we recommend serving them </a:t>
            </a:r>
            <a:r>
              <a:rPr lang="en-US" b="1" dirty="0"/>
              <a:t>twice per day</a:t>
            </a:r>
            <a:r>
              <a:rPr lang="en-US" dirty="0"/>
              <a:t>.</a:t>
            </a:r>
          </a:p>
          <a:p>
            <a:pPr lvl="1"/>
            <a:r>
              <a:rPr lang="en-US" dirty="0"/>
              <a:t>Why? If, for any reason, the one planned whole-grain meal is not served, your site risks being out of compliance for that day.</a:t>
            </a:r>
          </a:p>
          <a:p>
            <a:r>
              <a:rPr lang="en-US" b="1" dirty="0"/>
              <a:t>Meats:</a:t>
            </a:r>
            <a:r>
              <a:rPr lang="en-US" dirty="0"/>
              <a:t> When serving ground beef, please use at least </a:t>
            </a:r>
            <a:r>
              <a:rPr lang="en-US" b="1" dirty="0"/>
              <a:t>70% lean / 30% fat</a:t>
            </a:r>
            <a:r>
              <a:rPr lang="en-US" dirty="0"/>
              <a:t>, as this is the minimum standard allowed.</a:t>
            </a:r>
          </a:p>
          <a:p>
            <a:r>
              <a:rPr lang="en-US" b="1" dirty="0"/>
              <a:t>Flavored Milk:</a:t>
            </a:r>
            <a:r>
              <a:rPr lang="en-US" dirty="0"/>
              <a:t> Flavored milk may only be served to children </a:t>
            </a:r>
            <a:r>
              <a:rPr lang="en-US" b="1" dirty="0"/>
              <a:t>ages 6 and older</a:t>
            </a:r>
            <a:r>
              <a:rPr lang="en-US" dirty="0"/>
              <a:t>, and it must not contain more than </a:t>
            </a:r>
            <a:r>
              <a:rPr lang="en-US" b="1" dirty="0"/>
              <a:t>22 grams of sugar per 8 fluid ounces</a:t>
            </a:r>
            <a:r>
              <a:rPr lang="en-US" dirty="0"/>
              <a:t>.</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9</a:t>
            </a:fld>
            <a:endParaRPr lang="en-US"/>
          </a:p>
        </p:txBody>
      </p:sp>
    </p:spTree>
    <p:extLst>
      <p:ext uri="{BB962C8B-B14F-4D97-AF65-F5344CB8AC3E}">
        <p14:creationId xmlns:p14="http://schemas.microsoft.com/office/powerpoint/2010/main" val="6036884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under the CACFP program, sites are required to serve meals only during their </a:t>
            </a:r>
            <a:r>
              <a:rPr lang="en-US" b="1" dirty="0"/>
              <a:t>approved meal times</a:t>
            </a:r>
            <a:r>
              <a:rPr lang="en-US" dirty="0"/>
              <a:t>. Meals served outside of the approved time will </a:t>
            </a:r>
            <a:r>
              <a:rPr lang="en-US" b="1" dirty="0"/>
              <a:t>not be reimbursable</a:t>
            </a:r>
            <a:r>
              <a:rPr lang="en-US" dirty="0"/>
              <a:t>.</a:t>
            </a:r>
          </a:p>
          <a:p>
            <a:r>
              <a:rPr lang="en-US" dirty="0"/>
              <a:t>The only exception is for </a:t>
            </a:r>
            <a:r>
              <a:rPr lang="en-US" b="1" dirty="0"/>
              <a:t>infants</a:t>
            </a:r>
            <a:r>
              <a:rPr lang="en-US" dirty="0"/>
              <a:t>:</a:t>
            </a:r>
          </a:p>
          <a:p>
            <a:r>
              <a:rPr lang="en-US" dirty="0"/>
              <a:t>Infants may be fed throughout the day, but meals must still be </a:t>
            </a:r>
            <a:r>
              <a:rPr lang="en-US" b="1" dirty="0"/>
              <a:t>claimed within the approved meal time window</a:t>
            </a:r>
            <a:r>
              <a:rPr lang="en-US" dirty="0"/>
              <a:t>.</a:t>
            </a:r>
          </a:p>
          <a:p>
            <a:r>
              <a:rPr lang="en-US" dirty="0"/>
              <a:t>To remain compliant, you must provide at least the </a:t>
            </a:r>
            <a:r>
              <a:rPr lang="en-US" b="1" dirty="0"/>
              <a:t>minimum required quantities</a:t>
            </a:r>
            <a:r>
              <a:rPr lang="en-US" dirty="0"/>
              <a:t> for the infant’s age group:</a:t>
            </a:r>
          </a:p>
          <a:p>
            <a:pPr lvl="1"/>
            <a:r>
              <a:rPr lang="en-US" b="1" dirty="0"/>
              <a:t>Birth to 5 months</a:t>
            </a:r>
            <a:endParaRPr lang="en-US" dirty="0"/>
          </a:p>
          <a:p>
            <a:pPr lvl="1"/>
            <a:r>
              <a:rPr lang="en-US" b="1" dirty="0"/>
              <a:t>6 to 11 months</a:t>
            </a:r>
            <a:endParaRPr lang="en-US" dirty="0"/>
          </a:p>
          <a:p>
            <a:r>
              <a:rPr lang="en-US" dirty="0"/>
              <a:t>Once a child turns </a:t>
            </a:r>
            <a:r>
              <a:rPr lang="en-US" b="1" dirty="0"/>
              <a:t>1 year old</a:t>
            </a:r>
            <a:r>
              <a:rPr lang="en-US" dirty="0"/>
              <a:t>, they must be fed during the approved meal times, just like the older age groups.</a:t>
            </a:r>
          </a:p>
          <a:p>
            <a:r>
              <a:rPr lang="en-US" b="1" dirty="0"/>
              <a:t>Two important reminders:</a:t>
            </a:r>
            <a:endParaRPr lang="en-US" dirty="0"/>
          </a:p>
          <a:p>
            <a:r>
              <a:rPr lang="en-US" dirty="0"/>
              <a:t>Always serve meals during the approved meal time window.</a:t>
            </a:r>
          </a:p>
          <a:p>
            <a:r>
              <a:rPr lang="en-US" dirty="0"/>
              <a:t>If you need to change your meal times, your executive team must email us in advance for approval. Do not make changes to meal times without providing written notice.</a:t>
            </a:r>
          </a:p>
          <a:p>
            <a:r>
              <a:rPr lang="en-US" dirty="0"/>
              <a:t>I know the rules can feel strict, but together we can ensure compliance and protect your reimbursement.</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10</a:t>
            </a:fld>
            <a:endParaRPr lang="en-US"/>
          </a:p>
        </p:txBody>
      </p:sp>
    </p:spTree>
    <p:extLst>
      <p:ext uri="{BB962C8B-B14F-4D97-AF65-F5344CB8AC3E}">
        <p14:creationId xmlns:p14="http://schemas.microsoft.com/office/powerpoint/2010/main" val="4107923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next thing I want you to remember is for infants </a:t>
            </a:r>
            <a:r>
              <a:rPr lang="en-US" b="1" dirty="0"/>
              <a:t>6 to 11 months old</a:t>
            </a:r>
            <a:r>
              <a:rPr lang="en-US" dirty="0"/>
              <a:t>. It’s important to keep in mind the following about </a:t>
            </a:r>
            <a:r>
              <a:rPr lang="en-US" b="1" dirty="0"/>
              <a:t>infant formula and feeding requirements</a:t>
            </a:r>
            <a:r>
              <a:rPr lang="en-US" dirty="0"/>
              <a:t>:</a:t>
            </a:r>
          </a:p>
          <a:p>
            <a:r>
              <a:rPr lang="en-US" b="1" dirty="0"/>
              <a:t>Parent-Provided Formula or Breastmilk:</a:t>
            </a:r>
            <a:endParaRPr lang="en-US" dirty="0"/>
          </a:p>
          <a:p>
            <a:pPr lvl="1"/>
            <a:r>
              <a:rPr lang="en-US" dirty="0"/>
              <a:t>Parents may bring infant formula (for ages 0–11 months) or breastmilk if they choose.</a:t>
            </a:r>
          </a:p>
          <a:p>
            <a:pPr lvl="1"/>
            <a:r>
              <a:rPr lang="en-US" dirty="0"/>
              <a:t>However, your center is still required to </a:t>
            </a:r>
            <a:r>
              <a:rPr lang="en-US" b="1" dirty="0"/>
              <a:t>offer an infant formula at no cost to parents</a:t>
            </a:r>
            <a:r>
              <a:rPr lang="en-US" dirty="0"/>
              <a:t>.</a:t>
            </a:r>
          </a:p>
          <a:p>
            <a:pPr lvl="1"/>
            <a:r>
              <a:rPr lang="en-US" dirty="0"/>
              <a:t>The formula your center provides must be </a:t>
            </a:r>
            <a:r>
              <a:rPr lang="en-US" b="1" dirty="0"/>
              <a:t>iron-fortified</a:t>
            </a:r>
            <a:r>
              <a:rPr lang="en-US" dirty="0"/>
              <a:t>.</a:t>
            </a:r>
          </a:p>
          <a:p>
            <a:r>
              <a:rPr lang="en-US" b="1" dirty="0"/>
              <a:t>Requirements for Parent-Provided Formula:</a:t>
            </a:r>
            <a:endParaRPr lang="en-US" dirty="0"/>
          </a:p>
          <a:p>
            <a:pPr lvl="1"/>
            <a:r>
              <a:rPr lang="en-US" dirty="0"/>
              <a:t>Any formula brought by the parent must be a recognized </a:t>
            </a:r>
            <a:r>
              <a:rPr lang="en-US" b="1" dirty="0"/>
              <a:t>infant formula</a:t>
            </a:r>
            <a:r>
              <a:rPr lang="en-US" dirty="0"/>
              <a:t>, or it may be breastmilk.</a:t>
            </a:r>
          </a:p>
          <a:p>
            <a:pPr lvl="1"/>
            <a:r>
              <a:rPr lang="en-US" dirty="0"/>
              <a:t>Meals and attendance can still be claimed when parents provide the formula or breastmilk.</a:t>
            </a:r>
          </a:p>
          <a:p>
            <a:r>
              <a:rPr lang="en-US" b="1" dirty="0"/>
              <a:t>Additional Foods for 6–11 Months:</a:t>
            </a:r>
            <a:endParaRPr lang="en-US" dirty="0"/>
          </a:p>
          <a:p>
            <a:pPr lvl="1"/>
            <a:r>
              <a:rPr lang="en-US" dirty="0"/>
              <a:t>Infants in this age group may receive solid foods in addition to their required infant formula or breastmilk.</a:t>
            </a:r>
          </a:p>
          <a:p>
            <a:pPr lvl="1"/>
            <a:r>
              <a:rPr lang="en-US" dirty="0"/>
              <a:t>Parents are only allowed to provide </a:t>
            </a:r>
            <a:r>
              <a:rPr lang="en-US" b="1" dirty="0"/>
              <a:t>one item</a:t>
            </a:r>
            <a:r>
              <a:rPr lang="en-US" dirty="0"/>
              <a:t> to the program (formula or breastmilk).</a:t>
            </a:r>
          </a:p>
          <a:p>
            <a:pPr lvl="1"/>
            <a:r>
              <a:rPr lang="en-US" dirty="0"/>
              <a:t>All </a:t>
            </a:r>
            <a:r>
              <a:rPr lang="en-US" b="1" dirty="0"/>
              <a:t>other foods</a:t>
            </a:r>
            <a:r>
              <a:rPr lang="en-US" dirty="0"/>
              <a:t> must be provided by your center in order for the meals to be reimbursable under CACFP.</a:t>
            </a:r>
          </a:p>
          <a:p>
            <a:r>
              <a:rPr lang="en-US" b="1" dirty="0"/>
              <a:t>Updated Forms:</a:t>
            </a:r>
            <a:endParaRPr lang="en-US" dirty="0"/>
          </a:p>
          <a:p>
            <a:pPr lvl="1"/>
            <a:r>
              <a:rPr lang="en-US" dirty="0"/>
              <a:t>When a child transitions from </a:t>
            </a:r>
            <a:r>
              <a:rPr lang="en-US" b="1" dirty="0"/>
              <a:t>5 months to 6 months</a:t>
            </a:r>
            <a:r>
              <a:rPr lang="en-US" dirty="0"/>
              <a:t>, an updated </a:t>
            </a:r>
            <a:r>
              <a:rPr lang="en-US" b="1" dirty="0"/>
              <a:t>Infant Feeding Preference Form</a:t>
            </a:r>
            <a:r>
              <a:rPr lang="en-US" dirty="0"/>
              <a:t> must be submitted.</a:t>
            </a:r>
          </a:p>
          <a:p>
            <a:pPr lvl="1"/>
            <a:r>
              <a:rPr lang="en-US" dirty="0"/>
              <a:t>Please don’t forget to send this to us for every infant at this stage.</a:t>
            </a:r>
          </a:p>
          <a:p>
            <a:r>
              <a:rPr lang="en-US" dirty="0"/>
              <a:t>Thank you for helping ensure these requirements are followed so we can keep your site in compliance.</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11</a:t>
            </a:fld>
            <a:endParaRPr lang="en-US"/>
          </a:p>
        </p:txBody>
      </p:sp>
    </p:spTree>
    <p:extLst>
      <p:ext uri="{BB962C8B-B14F-4D97-AF65-F5344CB8AC3E}">
        <p14:creationId xmlns:p14="http://schemas.microsoft.com/office/powerpoint/2010/main" val="34564006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Breastfeeding is fully allowed under the CACFP program. If a parent wishes to provide breastmilk, it is still </a:t>
            </a:r>
            <a:r>
              <a:rPr lang="en-US" b="1" dirty="0"/>
              <a:t>reimbursable</a:t>
            </a:r>
            <a:r>
              <a:rPr lang="en-US" dirty="0"/>
              <a:t> under CACFP.</a:t>
            </a:r>
          </a:p>
          <a:p>
            <a:r>
              <a:rPr lang="en-US" dirty="0"/>
              <a:t>Please remember:</a:t>
            </a:r>
          </a:p>
          <a:p>
            <a:r>
              <a:rPr lang="en-US" dirty="0"/>
              <a:t>If a parent comes to breastfeed their child on-site, make sure you are following all </a:t>
            </a:r>
            <a:r>
              <a:rPr lang="en-US" b="1" dirty="0"/>
              <a:t>child care licensing regulations</a:t>
            </a:r>
            <a:r>
              <a:rPr lang="en-US" dirty="0"/>
              <a:t> for your facility.</a:t>
            </a:r>
          </a:p>
          <a:p>
            <a:r>
              <a:rPr lang="en-US" dirty="0"/>
              <a:t>Breastfed meals are reimbursable.</a:t>
            </a:r>
          </a:p>
          <a:p>
            <a:r>
              <a:rPr lang="en-US" dirty="0"/>
              <a:t>Every site, including day care homes, must </a:t>
            </a:r>
            <a:r>
              <a:rPr lang="en-US" b="1" dirty="0"/>
              <a:t>provide iron-fortified formula at no cost to parents</a:t>
            </a:r>
            <a:r>
              <a:rPr lang="en-US" dirty="0"/>
              <a:t>.</a:t>
            </a:r>
          </a:p>
          <a:p>
            <a:r>
              <a:rPr lang="en-US" dirty="0"/>
              <a:t>If parents choose not to use the formula you provide, then the site may accept the parent’s </a:t>
            </a:r>
            <a:r>
              <a:rPr lang="en-US" b="1" dirty="0"/>
              <a:t>breastmilk</a:t>
            </a:r>
            <a:r>
              <a:rPr lang="en-US" dirty="0"/>
              <a:t> and/or </a:t>
            </a:r>
            <a:r>
              <a:rPr lang="en-US" b="1" dirty="0"/>
              <a:t>iron-fortified formula</a:t>
            </a:r>
            <a:r>
              <a:rPr lang="en-US" dirty="0"/>
              <a:t> instead.</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12</a:t>
            </a:fld>
            <a:endParaRPr lang="en-US"/>
          </a:p>
        </p:txBody>
      </p:sp>
    </p:spTree>
    <p:extLst>
      <p:ext uri="{BB962C8B-B14F-4D97-AF65-F5344CB8AC3E}">
        <p14:creationId xmlns:p14="http://schemas.microsoft.com/office/powerpoint/2010/main" val="25521049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 next slide, you’ll see that:</a:t>
            </a:r>
          </a:p>
          <a:p>
            <a:r>
              <a:rPr lang="en-US" b="1" dirty="0"/>
              <a:t>Breakfast</a:t>
            </a:r>
            <a:r>
              <a:rPr lang="en-US" dirty="0"/>
              <a:t> must include a minimum of </a:t>
            </a:r>
            <a:r>
              <a:rPr lang="en-US" b="1" dirty="0"/>
              <a:t>3 components</a:t>
            </a:r>
            <a:r>
              <a:rPr lang="en-US" dirty="0"/>
              <a:t>.</a:t>
            </a:r>
          </a:p>
          <a:p>
            <a:r>
              <a:rPr lang="en-US" b="1" dirty="0"/>
              <a:t>Lunch and Supper</a:t>
            </a:r>
            <a:r>
              <a:rPr lang="en-US" dirty="0"/>
              <a:t> must include a minimum of </a:t>
            </a:r>
            <a:r>
              <a:rPr lang="en-US" b="1" dirty="0"/>
              <a:t>5 components</a:t>
            </a:r>
            <a:r>
              <a:rPr lang="en-US" dirty="0"/>
              <a:t>.</a:t>
            </a:r>
          </a:p>
          <a:p>
            <a:r>
              <a:rPr lang="en-US" b="1" dirty="0"/>
              <a:t>Snacks</a:t>
            </a:r>
            <a:r>
              <a:rPr lang="en-US" dirty="0"/>
              <a:t> may include </a:t>
            </a:r>
            <a:r>
              <a:rPr lang="en-US" b="1" dirty="0"/>
              <a:t>any 2 of the 5 components</a:t>
            </a:r>
            <a:r>
              <a:rPr lang="en-US" dirty="0"/>
              <a:t>.</a:t>
            </a:r>
          </a:p>
          <a:p>
            <a:r>
              <a:rPr lang="en-US" dirty="0"/>
              <a:t>Please also remember the claiming limits:</a:t>
            </a:r>
          </a:p>
          <a:p>
            <a:r>
              <a:rPr lang="en-US" b="1" dirty="0"/>
              <a:t>Traditional Centers and Day Care Homes:</a:t>
            </a:r>
            <a:r>
              <a:rPr lang="en-US" dirty="0"/>
              <a:t> You may claim up to </a:t>
            </a:r>
            <a:r>
              <a:rPr lang="en-US" b="1" dirty="0"/>
              <a:t>2 main meals and 1 snack</a:t>
            </a:r>
            <a:r>
              <a:rPr lang="en-US" dirty="0"/>
              <a:t>, </a:t>
            </a:r>
            <a:r>
              <a:rPr lang="en-US" i="1" dirty="0"/>
              <a:t>or</a:t>
            </a:r>
            <a:r>
              <a:rPr lang="en-US" dirty="0"/>
              <a:t> </a:t>
            </a:r>
            <a:r>
              <a:rPr lang="en-US" b="1" dirty="0"/>
              <a:t>2 snacks and 1 main meal</a:t>
            </a:r>
            <a:r>
              <a:rPr lang="en-US" dirty="0"/>
              <a:t>—whichever is greater.</a:t>
            </a:r>
          </a:p>
          <a:p>
            <a:r>
              <a:rPr lang="en-US" b="1" dirty="0"/>
              <a:t>Emergency Shelters:</a:t>
            </a:r>
            <a:r>
              <a:rPr lang="en-US" dirty="0"/>
              <a:t> You may claim up to </a:t>
            </a:r>
            <a:r>
              <a:rPr lang="en-US" b="1" dirty="0"/>
              <a:t>3 main meals per child per day</a:t>
            </a:r>
            <a:r>
              <a:rPr lang="en-US" dirty="0"/>
              <a:t>.</a:t>
            </a:r>
          </a:p>
          <a:p>
            <a:r>
              <a:rPr lang="en-US" b="1" dirty="0"/>
              <a:t>Afterschool Programs:</a:t>
            </a:r>
            <a:r>
              <a:rPr lang="en-US" dirty="0"/>
              <a:t> You may claim up to </a:t>
            </a:r>
            <a:r>
              <a:rPr lang="en-US" b="1" dirty="0"/>
              <a:t>1 meal per child per day</a:t>
            </a:r>
            <a:r>
              <a:rPr lang="en-US" dirty="0"/>
              <a:t>, which can be either a </a:t>
            </a:r>
            <a:r>
              <a:rPr lang="en-US" b="1" dirty="0"/>
              <a:t>snack or a supper</a:t>
            </a:r>
            <a:r>
              <a:rPr lang="en-US" dirty="0"/>
              <a:t>.</a:t>
            </a:r>
          </a:p>
          <a:p>
            <a:r>
              <a:rPr lang="en-US" dirty="0"/>
              <a:t>I know this might sound a little confusing, but don’t worry—we’re here to answer any questions you may have. By the end of this training, you’ll feel more confident and prepared!</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13</a:t>
            </a:fld>
            <a:endParaRPr lang="en-US"/>
          </a:p>
        </p:txBody>
      </p:sp>
    </p:spTree>
    <p:extLst>
      <p:ext uri="{BB962C8B-B14F-4D97-AF65-F5344CB8AC3E}">
        <p14:creationId xmlns:p14="http://schemas.microsoft.com/office/powerpoint/2010/main" val="30772578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let’s go into more detail about </a:t>
            </a:r>
            <a:r>
              <a:rPr lang="en-US" b="1" dirty="0"/>
              <a:t>meal times and important compliance requirements</a:t>
            </a:r>
            <a:r>
              <a:rPr lang="en-US" dirty="0"/>
              <a:t> under the CACFP program.</a:t>
            </a:r>
          </a:p>
          <a:p>
            <a:r>
              <a:rPr lang="en-US" b="1" dirty="0"/>
              <a:t>Length of Meal Service</a:t>
            </a:r>
            <a:endParaRPr lang="en-US" dirty="0"/>
          </a:p>
          <a:p>
            <a:pPr lvl="1"/>
            <a:r>
              <a:rPr lang="en-US" b="1" dirty="0"/>
              <a:t>Main meals (Breakfast, Lunch, or Supper)</a:t>
            </a:r>
            <a:r>
              <a:rPr lang="en-US" dirty="0"/>
              <a:t> cannot last longer than </a:t>
            </a:r>
            <a:r>
              <a:rPr lang="en-US" b="1" dirty="0"/>
              <a:t>two hours</a:t>
            </a:r>
            <a:r>
              <a:rPr lang="en-US" dirty="0"/>
              <a:t>. This ensures that meals are structured, properly supervised, and meet the program’s intent of providing scheduled, nutritious eating opportunities rather than grazing throughout the day.</a:t>
            </a:r>
          </a:p>
          <a:p>
            <a:pPr lvl="1"/>
            <a:r>
              <a:rPr lang="en-US" b="1" dirty="0"/>
              <a:t>Snacks</a:t>
            </a:r>
            <a:r>
              <a:rPr lang="en-US" dirty="0"/>
              <a:t> cannot last longer than </a:t>
            </a:r>
            <a:r>
              <a:rPr lang="en-US" b="1" dirty="0"/>
              <a:t>one hour total</a:t>
            </a:r>
            <a:r>
              <a:rPr lang="en-US" dirty="0"/>
              <a:t>. This keeps them defined as quick eating opportunities rather than extended meal periods.</a:t>
            </a:r>
          </a:p>
          <a:p>
            <a:r>
              <a:rPr lang="en-US" b="1" dirty="0"/>
              <a:t>Spacing Between Meals</a:t>
            </a:r>
            <a:endParaRPr lang="en-US" dirty="0"/>
          </a:p>
          <a:p>
            <a:pPr lvl="1"/>
            <a:r>
              <a:rPr lang="en-US" dirty="0"/>
              <a:t>There must be a </a:t>
            </a:r>
            <a:r>
              <a:rPr lang="en-US" b="1" dirty="0"/>
              <a:t>minimum two-hour window</a:t>
            </a:r>
            <a:r>
              <a:rPr lang="en-US" dirty="0"/>
              <a:t> between the start time of one meal and the start time of the next. For example, if breakfast begins at 8:00 AM, the earliest you may begin lunch is 10:00 AM. This rule helps prevent meals from overlapping and ensures proper spacing for children’s nutrition.</a:t>
            </a:r>
          </a:p>
          <a:p>
            <a:r>
              <a:rPr lang="en-US" b="1" dirty="0"/>
              <a:t>End of Day Requirement</a:t>
            </a:r>
            <a:endParaRPr lang="en-US" dirty="0"/>
          </a:p>
          <a:p>
            <a:pPr lvl="1"/>
            <a:r>
              <a:rPr lang="en-US" dirty="0"/>
              <a:t>Your </a:t>
            </a:r>
            <a:r>
              <a:rPr lang="en-US" b="1" dirty="0"/>
              <a:t>last meal of the day must end at least 30 minutes before your licensed closing time</a:t>
            </a:r>
            <a:r>
              <a:rPr lang="en-US" dirty="0"/>
              <a:t> with child care licensing. This rule ensures that meals are served during active hours when children are present and supervised, not right at closing when staff may be rushing.</a:t>
            </a:r>
          </a:p>
          <a:p>
            <a:r>
              <a:rPr lang="en-US" b="1" dirty="0"/>
              <a:t>Approved Meal Time Windows</a:t>
            </a:r>
            <a:endParaRPr lang="en-US" dirty="0"/>
          </a:p>
          <a:p>
            <a:pPr lvl="1"/>
            <a:r>
              <a:rPr lang="en-US" dirty="0"/>
              <a:t>Meals can </a:t>
            </a:r>
            <a:r>
              <a:rPr lang="en-US" b="1" dirty="0"/>
              <a:t>only</a:t>
            </a:r>
            <a:r>
              <a:rPr lang="en-US" dirty="0"/>
              <a:t> be served and claimed during the </a:t>
            </a:r>
            <a:r>
              <a:rPr lang="en-US" b="1" dirty="0"/>
              <a:t>approved meal times listed in your application</a:t>
            </a:r>
            <a:r>
              <a:rPr lang="en-US" dirty="0"/>
              <a:t>. Any meals provided </a:t>
            </a:r>
            <a:r>
              <a:rPr lang="en-US" b="1" dirty="0"/>
              <a:t>outside of these approved times will not be reimbursable</a:t>
            </a:r>
            <a:r>
              <a:rPr lang="en-US" dirty="0"/>
              <a:t>. Always double-check your approved schedule before making changes.</a:t>
            </a:r>
          </a:p>
          <a:p>
            <a:r>
              <a:rPr lang="en-US" b="1" dirty="0"/>
              <a:t>Afterschool At-Risk Programs</a:t>
            </a:r>
            <a:endParaRPr lang="en-US" dirty="0"/>
          </a:p>
          <a:p>
            <a:pPr lvl="1"/>
            <a:r>
              <a:rPr lang="en-US" dirty="0"/>
              <a:t>For our partners in </a:t>
            </a:r>
            <a:r>
              <a:rPr lang="en-US" b="1" dirty="0"/>
              <a:t>Afterschool At-Risk Programs</a:t>
            </a:r>
            <a:r>
              <a:rPr lang="en-US" dirty="0"/>
              <a:t>, the </a:t>
            </a:r>
            <a:r>
              <a:rPr lang="en-US" b="1" dirty="0"/>
              <a:t>earliest</a:t>
            </a:r>
            <a:r>
              <a:rPr lang="en-US" dirty="0"/>
              <a:t> you may begin CACFP meal service is </a:t>
            </a:r>
            <a:r>
              <a:rPr lang="en-US" b="1" dirty="0"/>
              <a:t>after the final school bell rings</a:t>
            </a:r>
            <a:r>
              <a:rPr lang="en-US" dirty="0"/>
              <a:t>, as outlined in your official written policy. This prevents overlap with the school’s food service program and ensures CACFP is only operating during afterschool hours.</a:t>
            </a:r>
          </a:p>
          <a:p>
            <a:r>
              <a:rPr lang="en-US" b="1" dirty="0"/>
              <a:t>Change Requests</a:t>
            </a:r>
            <a:endParaRPr lang="en-US" dirty="0"/>
          </a:p>
          <a:p>
            <a:pPr lvl="1"/>
            <a:r>
              <a:rPr lang="en-US" dirty="0"/>
              <a:t>If you need to adjust your meal times, you must </a:t>
            </a:r>
            <a:r>
              <a:rPr lang="en-US" b="1" dirty="0"/>
              <a:t>notify PCCPA in writing</a:t>
            </a:r>
            <a:r>
              <a:rPr lang="en-US" dirty="0"/>
              <a:t> (via your executive team). Do not make changes on your own without prior approval, as unapproved meal times may result in disallowed meals.</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14</a:t>
            </a:fld>
            <a:endParaRPr lang="en-US"/>
          </a:p>
        </p:txBody>
      </p:sp>
    </p:spTree>
    <p:extLst>
      <p:ext uri="{BB962C8B-B14F-4D97-AF65-F5344CB8AC3E}">
        <p14:creationId xmlns:p14="http://schemas.microsoft.com/office/powerpoint/2010/main" val="34323653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slide, you will see a quick overview of the </a:t>
            </a:r>
            <a:r>
              <a:rPr lang="en-US" b="1" dirty="0"/>
              <a:t>standard meal patterns and minimum serving quantities</a:t>
            </a:r>
            <a:r>
              <a:rPr lang="en-US" dirty="0"/>
              <a:t> for breakfast, lunch, supper, and snacks under the CACFP program. These patterns help ensure that children and adults in care receive meals that are nutritionally balanced, age-appropriate, and consistent across all participating sites.</a:t>
            </a:r>
          </a:p>
          <a:p>
            <a:r>
              <a:rPr lang="en-US" b="1" dirty="0"/>
              <a:t>1. Minimum Quantities</a:t>
            </a:r>
          </a:p>
          <a:p>
            <a:r>
              <a:rPr lang="en-US" dirty="0"/>
              <a:t>The serving sizes shown on this chart represent the </a:t>
            </a:r>
            <a:r>
              <a:rPr lang="en-US" b="1" dirty="0"/>
              <a:t>minimum amounts</a:t>
            </a:r>
            <a:r>
              <a:rPr lang="en-US" dirty="0"/>
              <a:t> that must be served.</a:t>
            </a:r>
          </a:p>
          <a:p>
            <a:r>
              <a:rPr lang="en-US" dirty="0"/>
              <a:t>You will </a:t>
            </a:r>
            <a:r>
              <a:rPr lang="en-US" b="1" dirty="0"/>
              <a:t>never be penalized</a:t>
            </a:r>
            <a:r>
              <a:rPr lang="en-US" dirty="0"/>
              <a:t> for serving more than the minimum.</a:t>
            </a:r>
          </a:p>
          <a:p>
            <a:r>
              <a:rPr lang="en-US" dirty="0"/>
              <a:t>However, if you serve </a:t>
            </a:r>
            <a:r>
              <a:rPr lang="en-US" b="1" dirty="0"/>
              <a:t>less than the required amount</a:t>
            </a:r>
            <a:r>
              <a:rPr lang="en-US" dirty="0"/>
              <a:t> of any food component, those meals will be disallowed.</a:t>
            </a:r>
          </a:p>
          <a:p>
            <a:r>
              <a:rPr lang="en-US" dirty="0"/>
              <a:t>This is why careful meal planning, measuring, and recordkeeping are so important—serving too little of any component can affect your reimbursement.</a:t>
            </a:r>
          </a:p>
          <a:p>
            <a:r>
              <a:rPr lang="en-US" b="1" dirty="0"/>
              <a:t>2. Offering vs. Eating</a:t>
            </a:r>
          </a:p>
          <a:p>
            <a:r>
              <a:rPr lang="en-US" dirty="0"/>
              <a:t>It is important to remember that </a:t>
            </a:r>
            <a:r>
              <a:rPr lang="en-US" b="1" dirty="0"/>
              <a:t>your responsibility is to offer and serve</a:t>
            </a:r>
            <a:r>
              <a:rPr lang="en-US" dirty="0"/>
              <a:t> the required components in the correct quantities.</a:t>
            </a:r>
          </a:p>
          <a:p>
            <a:r>
              <a:rPr lang="en-US" dirty="0"/>
              <a:t>A child does </a:t>
            </a:r>
            <a:r>
              <a:rPr lang="en-US" b="1" dirty="0"/>
              <a:t>not have to finish</a:t>
            </a:r>
            <a:r>
              <a:rPr lang="en-US" dirty="0"/>
              <a:t> or even accept eating every item, but you must still </a:t>
            </a:r>
            <a:r>
              <a:rPr lang="en-US" b="1" dirty="0"/>
              <a:t>place it on the plate or offer it to them</a:t>
            </a:r>
            <a:r>
              <a:rPr lang="en-US" dirty="0"/>
              <a:t>.</a:t>
            </a:r>
          </a:p>
          <a:p>
            <a:r>
              <a:rPr lang="en-US" dirty="0"/>
              <a:t>If the food is not offered, even if the child wouldn’t have eaten it, the meal cannot be counted.</a:t>
            </a:r>
          </a:p>
          <a:p>
            <a:r>
              <a:rPr lang="en-US" dirty="0"/>
              <a:t>This rule ensures that every child has the opportunity to receive the full nutritional benefit of the meal.</a:t>
            </a:r>
          </a:p>
          <a:p>
            <a:r>
              <a:rPr lang="en-US" b="1" dirty="0"/>
              <a:t>3. Why This Matters</a:t>
            </a:r>
          </a:p>
          <a:p>
            <a:r>
              <a:rPr lang="en-US" dirty="0"/>
              <a:t>These requirements are designed to:</a:t>
            </a:r>
          </a:p>
          <a:p>
            <a:r>
              <a:rPr lang="en-US" dirty="0"/>
              <a:t>Protect children from being underfed.</a:t>
            </a:r>
          </a:p>
          <a:p>
            <a:r>
              <a:rPr lang="en-US" dirty="0"/>
              <a:t>Guarantee that meals remain nutritionally complete, regardless of children’s individual preferences.</a:t>
            </a:r>
          </a:p>
          <a:p>
            <a:r>
              <a:rPr lang="en-US" dirty="0"/>
              <a:t>Maintain fairness and consistency across all CACFP sites.</a:t>
            </a:r>
          </a:p>
          <a:p>
            <a:r>
              <a:rPr lang="en-US" dirty="0"/>
              <a:t>For example, if a child doesn’t like vegetables at lunch, you must still serve the vegetable in the required quantity. The child may leave it on the plate, but the act of </a:t>
            </a:r>
            <a:r>
              <a:rPr lang="en-US" b="1" dirty="0"/>
              <a:t>serving</a:t>
            </a:r>
            <a:r>
              <a:rPr lang="en-US" dirty="0"/>
              <a:t> fulfills the CACFP requirement.</a:t>
            </a:r>
          </a:p>
          <a:p>
            <a:r>
              <a:rPr lang="en-US" b="1" dirty="0"/>
              <a:t>4. Best Practice Tip</a:t>
            </a:r>
          </a:p>
          <a:p>
            <a:r>
              <a:rPr lang="en-US" dirty="0"/>
              <a:t>When planning meals, consider:</a:t>
            </a:r>
          </a:p>
          <a:p>
            <a:r>
              <a:rPr lang="en-US" dirty="0"/>
              <a:t>Offering a variety of foods within each component to increase the chances that children will accept them.</a:t>
            </a:r>
          </a:p>
          <a:p>
            <a:r>
              <a:rPr lang="en-US" dirty="0"/>
              <a:t>Using creative preparation (e.g., steamed, roasted, seasoned appropriately) to make components like vegetables more appealing.</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15</a:t>
            </a:fld>
            <a:endParaRPr lang="en-US"/>
          </a:p>
        </p:txBody>
      </p:sp>
    </p:spTree>
    <p:extLst>
      <p:ext uri="{BB962C8B-B14F-4D97-AF65-F5344CB8AC3E}">
        <p14:creationId xmlns:p14="http://schemas.microsoft.com/office/powerpoint/2010/main" val="21578093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we’re getting to the fun part—</a:t>
            </a:r>
            <a:r>
              <a:rPr lang="en-US" b="1" dirty="0"/>
              <a:t>fruits and vegetables!</a:t>
            </a:r>
            <a:r>
              <a:rPr lang="en-US" dirty="0"/>
              <a:t> These are essential components in CACFP meals and can be served in a variety of forms, but there are important rules to follow to make sure they are reimbursable.</a:t>
            </a:r>
          </a:p>
          <a:p>
            <a:r>
              <a:rPr lang="en-US" b="1" dirty="0"/>
              <a:t>1. Forms of Fruits and Vegetables</a:t>
            </a:r>
          </a:p>
          <a:p>
            <a:r>
              <a:rPr lang="en-US" dirty="0"/>
              <a:t>You may serve:</a:t>
            </a:r>
          </a:p>
          <a:p>
            <a:r>
              <a:rPr lang="en-US" b="1" dirty="0"/>
              <a:t>Fresh</a:t>
            </a:r>
            <a:r>
              <a:rPr lang="en-US" dirty="0"/>
              <a:t> produce</a:t>
            </a:r>
          </a:p>
          <a:p>
            <a:r>
              <a:rPr lang="en-US" b="1" dirty="0"/>
              <a:t>Frozen</a:t>
            </a:r>
            <a:r>
              <a:rPr lang="en-US" dirty="0"/>
              <a:t> produce</a:t>
            </a:r>
          </a:p>
          <a:p>
            <a:r>
              <a:rPr lang="en-US" b="1" dirty="0"/>
              <a:t>Canned</a:t>
            </a:r>
            <a:r>
              <a:rPr lang="en-US" dirty="0"/>
              <a:t> produce</a:t>
            </a:r>
          </a:p>
          <a:p>
            <a:r>
              <a:rPr lang="en-US" b="1" dirty="0"/>
              <a:t>Dried</a:t>
            </a:r>
            <a:r>
              <a:rPr lang="en-US" dirty="0"/>
              <a:t> fruits and vegetables</a:t>
            </a:r>
          </a:p>
          <a:p>
            <a:r>
              <a:rPr lang="en-US" dirty="0"/>
              <a:t>All of these are acceptable as long as they meet CACFP requirements.</a:t>
            </a:r>
          </a:p>
          <a:p>
            <a:r>
              <a:rPr lang="en-US" b="1" dirty="0"/>
              <a:t>2. Canned Fruits and Vegetables</a:t>
            </a:r>
          </a:p>
          <a:p>
            <a:r>
              <a:rPr lang="en-US" dirty="0"/>
              <a:t>Must be packed in </a:t>
            </a:r>
            <a:r>
              <a:rPr lang="en-US" b="1" dirty="0"/>
              <a:t>water</a:t>
            </a:r>
            <a:r>
              <a:rPr lang="en-US" dirty="0"/>
              <a:t> or </a:t>
            </a:r>
            <a:r>
              <a:rPr lang="en-US" b="1" dirty="0"/>
              <a:t>light syrup</a:t>
            </a:r>
            <a:r>
              <a:rPr lang="en-US" dirty="0"/>
              <a:t>.</a:t>
            </a:r>
          </a:p>
          <a:p>
            <a:r>
              <a:rPr lang="en-US" b="1" dirty="0"/>
              <a:t>Heavy syrup is not allowed</a:t>
            </a:r>
            <a:r>
              <a:rPr lang="en-US" dirty="0"/>
              <a:t>, as it adds unnecessary sugar and does not meet CACFP’s nutritional standards.</a:t>
            </a:r>
          </a:p>
          <a:p>
            <a:r>
              <a:rPr lang="en-US" b="1" dirty="0"/>
              <a:t>3. Dried Fruits and Vegetables</a:t>
            </a:r>
          </a:p>
          <a:p>
            <a:r>
              <a:rPr lang="en-US" dirty="0"/>
              <a:t>Must contain </a:t>
            </a:r>
            <a:r>
              <a:rPr lang="en-US" b="1" dirty="0"/>
              <a:t>no added sugar, fat, or sodium</a:t>
            </a:r>
            <a:r>
              <a:rPr lang="en-US" dirty="0"/>
              <a:t>.</a:t>
            </a:r>
          </a:p>
          <a:p>
            <a:r>
              <a:rPr lang="en-US" dirty="0"/>
              <a:t>Examples of compliant foods: raisins, unsweetened dried cranberries, or dried apple slices.</a:t>
            </a:r>
          </a:p>
          <a:p>
            <a:r>
              <a:rPr lang="en-US" dirty="0"/>
              <a:t>Avoid items like “candied” or “sweetened” dried fruit, which are not creditable.</a:t>
            </a:r>
          </a:p>
          <a:p>
            <a:r>
              <a:rPr lang="en-US" b="1" dirty="0"/>
              <a:t>4. Juices</a:t>
            </a:r>
          </a:p>
          <a:p>
            <a:r>
              <a:rPr lang="en-US" dirty="0"/>
              <a:t>Juice can only be claimed if the label clearly states </a:t>
            </a:r>
            <a:r>
              <a:rPr lang="en-US" b="1" dirty="0"/>
              <a:t>“100% juice” or “100% fruit juice.”</a:t>
            </a:r>
            <a:endParaRPr lang="en-US" dirty="0"/>
          </a:p>
          <a:p>
            <a:r>
              <a:rPr lang="en-US" dirty="0"/>
              <a:t>This applies to both fruit juice and vegetable juice.</a:t>
            </a:r>
          </a:p>
          <a:p>
            <a:r>
              <a:rPr lang="en-US" dirty="0"/>
              <a:t>If the label says “juice drink,” “fruit cocktail,” or does not list “100%,” then it is </a:t>
            </a:r>
            <a:r>
              <a:rPr lang="en-US" b="1" dirty="0"/>
              <a:t>not creditable</a:t>
            </a:r>
            <a:r>
              <a:rPr lang="en-US" dirty="0"/>
              <a:t> under CACFP.</a:t>
            </a:r>
          </a:p>
          <a:p>
            <a:r>
              <a:rPr lang="en-US" b="1" dirty="0"/>
              <a:t>5. Best Practices to Remember</a:t>
            </a:r>
          </a:p>
          <a:p>
            <a:r>
              <a:rPr lang="en-US" b="1" dirty="0"/>
              <a:t>Fresh is best.</a:t>
            </a:r>
            <a:r>
              <a:rPr lang="en-US" dirty="0"/>
              <a:t> Whenever possible, serve fresh fruits and vegetables for maximum nutrition.</a:t>
            </a:r>
          </a:p>
          <a:p>
            <a:r>
              <a:rPr lang="en-US" b="1" dirty="0"/>
              <a:t>Read the labels carefully.</a:t>
            </a:r>
            <a:r>
              <a:rPr lang="en-US" dirty="0"/>
              <a:t> The ingredient list will tell you if there are added sugars, syrups, or preservatives that disqualify the product.</a:t>
            </a:r>
          </a:p>
          <a:p>
            <a:r>
              <a:rPr lang="en-US" b="1" dirty="0"/>
              <a:t>Limit juice.</a:t>
            </a:r>
            <a:r>
              <a:rPr lang="en-US" dirty="0"/>
              <a:t> Even though 100% juice is creditable, remember that it can only be served </a:t>
            </a:r>
            <a:r>
              <a:rPr lang="en-US" b="1" dirty="0"/>
              <a:t>once per day</a:t>
            </a:r>
            <a:r>
              <a:rPr lang="en-US" dirty="0"/>
              <a:t>. Offering more than one juice in a day will cause one of those meals to be disallowed.</a:t>
            </a:r>
          </a:p>
          <a:p>
            <a:r>
              <a:rPr lang="en-US" b="1" dirty="0"/>
              <a:t>6. Why These Rules Matter</a:t>
            </a:r>
          </a:p>
          <a:p>
            <a:r>
              <a:rPr lang="en-US" dirty="0"/>
              <a:t>These guidelines are in place to:</a:t>
            </a:r>
          </a:p>
          <a:p>
            <a:r>
              <a:rPr lang="en-US" dirty="0"/>
              <a:t>Reduce added sugars, sodium, and unhealthy fats in children’s meals.</a:t>
            </a:r>
          </a:p>
          <a:p>
            <a:r>
              <a:rPr lang="en-US" dirty="0"/>
              <a:t>Encourage healthier eating habits by prioritizing fresh, whole foods.</a:t>
            </a:r>
          </a:p>
          <a:p>
            <a:r>
              <a:rPr lang="en-US" dirty="0"/>
              <a:t>Ensure that every meal and snack served provides the intended nutritional benefit.</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16</a:t>
            </a:fld>
            <a:endParaRPr lang="en-US"/>
          </a:p>
        </p:txBody>
      </p:sp>
    </p:spTree>
    <p:extLst>
      <p:ext uri="{BB962C8B-B14F-4D97-AF65-F5344CB8AC3E}">
        <p14:creationId xmlns:p14="http://schemas.microsoft.com/office/powerpoint/2010/main" val="23689284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I want you to look at this chart and think about which items do </a:t>
            </a:r>
            <a:r>
              <a:rPr lang="en-US" b="1" dirty="0"/>
              <a:t>not qualify</a:t>
            </a:r>
            <a:r>
              <a:rPr lang="en-US" dirty="0"/>
              <a:t> under the CACFP program in the vegetable, fruit, or juice categories. Let’s walk through some examples together:</a:t>
            </a:r>
          </a:p>
          <a:p>
            <a:r>
              <a:rPr lang="en-US" b="1" dirty="0"/>
              <a:t>1. Examples That Do Not Qualify</a:t>
            </a:r>
          </a:p>
          <a:p>
            <a:r>
              <a:rPr lang="en-US" b="1" dirty="0"/>
              <a:t>Fruit-flavored ice cream</a:t>
            </a:r>
            <a:r>
              <a:rPr lang="en-US" dirty="0"/>
              <a:t> – Even if it says “fruit-flavored,” ice cream is considered a </a:t>
            </a:r>
            <a:r>
              <a:rPr lang="en-US" b="1" dirty="0"/>
              <a:t>dessert</a:t>
            </a:r>
            <a:r>
              <a:rPr lang="en-US" dirty="0"/>
              <a:t> and does not credit toward CACFP requirements.</a:t>
            </a:r>
          </a:p>
          <a:p>
            <a:r>
              <a:rPr lang="en-US" b="1" dirty="0"/>
              <a:t>Jell-O salad with fruit or juice</a:t>
            </a:r>
            <a:r>
              <a:rPr lang="en-US" dirty="0"/>
              <a:t> – Jell-O, even with fruit mixed in, is also considered a </a:t>
            </a:r>
            <a:r>
              <a:rPr lang="en-US" b="1" dirty="0"/>
              <a:t>dessert</a:t>
            </a:r>
            <a:r>
              <a:rPr lang="en-US" dirty="0"/>
              <a:t> and cannot be counted as a fruit or juice.</a:t>
            </a:r>
          </a:p>
          <a:p>
            <a:r>
              <a:rPr lang="en-US" b="1" dirty="0"/>
              <a:t>Fruit Gushers or cookies</a:t>
            </a:r>
            <a:r>
              <a:rPr lang="en-US" dirty="0"/>
              <a:t> – These are </a:t>
            </a:r>
            <a:r>
              <a:rPr lang="en-US" b="1" dirty="0"/>
              <a:t>snack foods/desserts</a:t>
            </a:r>
            <a:r>
              <a:rPr lang="en-US" dirty="0"/>
              <a:t> with added sugars and are not creditable.</a:t>
            </a:r>
          </a:p>
          <a:p>
            <a:r>
              <a:rPr lang="en-US" b="1" dirty="0"/>
              <a:t>Ketchup</a:t>
            </a:r>
            <a:r>
              <a:rPr lang="en-US" dirty="0"/>
              <a:t> – While made from tomatoes, ketchup is considered a </a:t>
            </a:r>
            <a:r>
              <a:rPr lang="en-US" b="1" dirty="0"/>
              <a:t>condiment</a:t>
            </a:r>
            <a:r>
              <a:rPr lang="en-US" dirty="0"/>
              <a:t> and cannot be counted as a vegetable.</a:t>
            </a:r>
          </a:p>
          <a:p>
            <a:r>
              <a:rPr lang="en-US" b="1" dirty="0"/>
              <a:t>2. General Rule: No Desserts or Condiments</a:t>
            </a:r>
          </a:p>
          <a:p>
            <a:r>
              <a:rPr lang="en-US" b="1" dirty="0"/>
              <a:t>Desserts of any kind</a:t>
            </a:r>
            <a:r>
              <a:rPr lang="en-US" dirty="0"/>
              <a:t> do not count toward CACFP meal pattern requirements. This includes items like ice cream, pudding, cookies, brownies, cake, Jell-O, or fruit snacks.</a:t>
            </a:r>
          </a:p>
          <a:p>
            <a:r>
              <a:rPr lang="en-US" b="1" dirty="0"/>
              <a:t>Condiments</a:t>
            </a:r>
            <a:r>
              <a:rPr lang="en-US" dirty="0"/>
              <a:t> such as ketchup, mayonnaise, or mustard are not considered meal components and cannot be credited.</a:t>
            </a:r>
          </a:p>
          <a:p>
            <a:r>
              <a:rPr lang="en-US" b="1" dirty="0"/>
              <a:t>3. Why These Rules Exist</a:t>
            </a:r>
          </a:p>
          <a:p>
            <a:r>
              <a:rPr lang="en-US" dirty="0"/>
              <a:t>The CACFP program is designed to promote </a:t>
            </a:r>
            <a:r>
              <a:rPr lang="en-US" b="1" dirty="0"/>
              <a:t>healthy, balanced, and nutrient-rich meals</a:t>
            </a:r>
            <a:r>
              <a:rPr lang="en-US" dirty="0"/>
              <a:t>. Desserts and condiments typically:</a:t>
            </a:r>
          </a:p>
          <a:p>
            <a:r>
              <a:rPr lang="en-US" dirty="0"/>
              <a:t>Contain too much </a:t>
            </a:r>
            <a:r>
              <a:rPr lang="en-US" b="1" dirty="0"/>
              <a:t>added sugar</a:t>
            </a:r>
            <a:r>
              <a:rPr lang="en-US" dirty="0"/>
              <a:t>, </a:t>
            </a:r>
            <a:r>
              <a:rPr lang="en-US" b="1" dirty="0"/>
              <a:t>sodium</a:t>
            </a:r>
            <a:r>
              <a:rPr lang="en-US" dirty="0"/>
              <a:t>, or </a:t>
            </a:r>
            <a:r>
              <a:rPr lang="en-US" b="1" dirty="0"/>
              <a:t>unhealthy fat</a:t>
            </a:r>
            <a:r>
              <a:rPr lang="en-US" dirty="0"/>
              <a:t>.</a:t>
            </a:r>
          </a:p>
          <a:p>
            <a:r>
              <a:rPr lang="en-US" dirty="0"/>
              <a:t>Provide fewer vitamins, minerals, and fiber compared to whole fruits and vegetables.</a:t>
            </a:r>
          </a:p>
          <a:p>
            <a:r>
              <a:rPr lang="en-US" dirty="0"/>
              <a:t>Do not support the USDA’s goals of encouraging lifelong healthy eating habits for children and adults in care.</a:t>
            </a:r>
          </a:p>
          <a:p>
            <a:r>
              <a:rPr lang="en-US" b="1" dirty="0"/>
              <a:t>4. What </a:t>
            </a:r>
            <a:r>
              <a:rPr lang="en-US" b="1" i="1" dirty="0"/>
              <a:t>Does</a:t>
            </a:r>
            <a:r>
              <a:rPr lang="en-US" b="1" dirty="0"/>
              <a:t> Qualify?</a:t>
            </a:r>
          </a:p>
          <a:p>
            <a:r>
              <a:rPr lang="en-US" dirty="0"/>
              <a:t>To make it simple:</a:t>
            </a:r>
          </a:p>
          <a:p>
            <a:r>
              <a:rPr lang="en-US" dirty="0"/>
              <a:t>✅ </a:t>
            </a:r>
            <a:r>
              <a:rPr lang="en-US" b="1" dirty="0"/>
              <a:t>Fresh fruits and vegetables</a:t>
            </a:r>
            <a:r>
              <a:rPr lang="en-US" dirty="0"/>
              <a:t> (e.g., apple slices, carrot sticks, cucumbers, bananas).</a:t>
            </a:r>
          </a:p>
          <a:p>
            <a:r>
              <a:rPr lang="en-US" dirty="0"/>
              <a:t>✅ </a:t>
            </a:r>
            <a:r>
              <a:rPr lang="en-US" b="1" dirty="0"/>
              <a:t>Frozen or canned fruits/vegetables</a:t>
            </a:r>
            <a:r>
              <a:rPr lang="en-US" dirty="0"/>
              <a:t> (in water or light syrup, no heavy syrup).</a:t>
            </a:r>
          </a:p>
          <a:p>
            <a:r>
              <a:rPr lang="en-US" dirty="0"/>
              <a:t>✅ </a:t>
            </a:r>
            <a:r>
              <a:rPr lang="en-US" b="1" dirty="0"/>
              <a:t>Dried fruits</a:t>
            </a:r>
            <a:r>
              <a:rPr lang="en-US" dirty="0"/>
              <a:t> (with no added sugar, fat, or sodium).</a:t>
            </a:r>
          </a:p>
          <a:p>
            <a:r>
              <a:rPr lang="en-US" dirty="0"/>
              <a:t>✅ </a:t>
            </a:r>
            <a:r>
              <a:rPr lang="en-US" b="1" dirty="0"/>
              <a:t>100% fruit or vegetable juice</a:t>
            </a:r>
            <a:r>
              <a:rPr lang="en-US" dirty="0"/>
              <a:t> (but remember—juice may only be served </a:t>
            </a:r>
            <a:r>
              <a:rPr lang="en-US" b="1" dirty="0"/>
              <a:t>once per day</a:t>
            </a:r>
            <a:r>
              <a:rPr lang="en-US" dirty="0"/>
              <a:t>).</a:t>
            </a:r>
          </a:p>
          <a:p>
            <a:r>
              <a:rPr lang="en-US" b="1" dirty="0"/>
              <a:t>5. Best Practices</a:t>
            </a:r>
          </a:p>
          <a:p>
            <a:r>
              <a:rPr lang="en-US" dirty="0"/>
              <a:t>When in doubt, ask yourself: </a:t>
            </a:r>
            <a:r>
              <a:rPr lang="en-US" i="1" dirty="0"/>
              <a:t>“Is this a whole fruit, vegetable, or 100% juice with no added sugar or sodium?”</a:t>
            </a:r>
            <a:r>
              <a:rPr lang="en-US" dirty="0"/>
              <a:t> If not, it probably doesn’t qualify.</a:t>
            </a:r>
          </a:p>
          <a:p>
            <a:r>
              <a:rPr lang="en-US" dirty="0"/>
              <a:t>Always </a:t>
            </a:r>
            <a:r>
              <a:rPr lang="en-US" b="1" dirty="0"/>
              <a:t>read the ingredient labels</a:t>
            </a:r>
            <a:r>
              <a:rPr lang="en-US" dirty="0"/>
              <a:t> carefully—if it says “fruit drink,” “cocktail,” or “snack,” it’s not creditable.</a:t>
            </a:r>
          </a:p>
          <a:p>
            <a:r>
              <a:rPr lang="en-US" dirty="0"/>
              <a:t>Focus on serving </a:t>
            </a:r>
            <a:r>
              <a:rPr lang="en-US" b="1" dirty="0"/>
              <a:t>minimally processed foods</a:t>
            </a:r>
            <a:r>
              <a:rPr lang="en-US" dirty="0"/>
              <a:t> to maximize nutrition.</a:t>
            </a:r>
          </a:p>
          <a:p>
            <a:br>
              <a:rPr lang="en-US" dirty="0"/>
            </a:br>
            <a:endParaRPr lang="en-US" dirty="0"/>
          </a:p>
          <a:p>
            <a:r>
              <a:rPr lang="en-US" dirty="0"/>
              <a:t>✅ </a:t>
            </a:r>
            <a:r>
              <a:rPr lang="en-US" b="1" dirty="0"/>
              <a:t>Quick Takeaway for Providers</a:t>
            </a:r>
            <a:endParaRPr lang="en-US" dirty="0"/>
          </a:p>
          <a:p>
            <a:r>
              <a:rPr lang="en-US" dirty="0"/>
              <a:t>Desserts ❌ (no exceptions)</a:t>
            </a:r>
          </a:p>
          <a:p>
            <a:r>
              <a:rPr lang="en-US" dirty="0"/>
              <a:t>Condiments ❌ (don’t count)</a:t>
            </a:r>
          </a:p>
          <a:p>
            <a:r>
              <a:rPr lang="en-US" dirty="0"/>
              <a:t>Whole fruits, vegetables, and 100% juice ✅</a:t>
            </a:r>
          </a:p>
          <a:p>
            <a:r>
              <a:rPr lang="en-US" dirty="0"/>
              <a:t>Juice = max once per day</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17</a:t>
            </a:fld>
            <a:endParaRPr lang="en-US"/>
          </a:p>
        </p:txBody>
      </p:sp>
    </p:spTree>
    <p:extLst>
      <p:ext uri="{BB962C8B-B14F-4D97-AF65-F5344CB8AC3E}">
        <p14:creationId xmlns:p14="http://schemas.microsoft.com/office/powerpoint/2010/main" val="33404169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next component we need to cover is </a:t>
            </a:r>
            <a:r>
              <a:rPr lang="en-US" b="1" dirty="0"/>
              <a:t>grains</a:t>
            </a:r>
            <a:r>
              <a:rPr lang="en-US" dirty="0"/>
              <a:t>. For a grain to be </a:t>
            </a:r>
            <a:r>
              <a:rPr lang="en-US" b="1" dirty="0"/>
              <a:t>creditable</a:t>
            </a:r>
            <a:r>
              <a:rPr lang="en-US" dirty="0"/>
              <a:t> under the CACFP program, it must be at least </a:t>
            </a:r>
            <a:r>
              <a:rPr lang="en-US" b="1" dirty="0"/>
              <a:t>enriched</a:t>
            </a:r>
            <a:r>
              <a:rPr lang="en-US" dirty="0"/>
              <a:t>. If a grain is not enriched, it does not count toward the meal pattern requirements.</a:t>
            </a:r>
          </a:p>
          <a:p>
            <a:r>
              <a:rPr lang="en-US" b="1" dirty="0"/>
              <a:t>1. Enriched vs. Whole Grain-Rich</a:t>
            </a:r>
          </a:p>
          <a:p>
            <a:r>
              <a:rPr lang="en-US" b="1" dirty="0"/>
              <a:t>Enriched grains</a:t>
            </a:r>
            <a:r>
              <a:rPr lang="en-US" dirty="0"/>
              <a:t>: These are refined grains that have had certain nutrients (like iron and B vitamins) added back after processing. Examples include enriched white bread or enriched pasta.</a:t>
            </a:r>
          </a:p>
          <a:p>
            <a:r>
              <a:rPr lang="en-US" b="1" dirty="0"/>
              <a:t>Whole grain-rich</a:t>
            </a:r>
            <a:r>
              <a:rPr lang="en-US" dirty="0"/>
              <a:t>: These products contain at least </a:t>
            </a:r>
            <a:r>
              <a:rPr lang="en-US" b="1" dirty="0"/>
              <a:t>50% whole grains</a:t>
            </a:r>
            <a:r>
              <a:rPr lang="en-US" dirty="0"/>
              <a:t>, and the remaining grains must be enriched. Examples include:</a:t>
            </a:r>
          </a:p>
          <a:p>
            <a:pPr lvl="1"/>
            <a:r>
              <a:rPr lang="en-US" dirty="0"/>
              <a:t>Whole wheat bread</a:t>
            </a:r>
          </a:p>
          <a:p>
            <a:pPr lvl="1"/>
            <a:r>
              <a:rPr lang="en-US" dirty="0"/>
              <a:t>Brown rice</a:t>
            </a:r>
          </a:p>
          <a:p>
            <a:pPr lvl="1"/>
            <a:r>
              <a:rPr lang="en-US" dirty="0"/>
              <a:t>Whole grain pasta</a:t>
            </a:r>
          </a:p>
          <a:p>
            <a:pPr lvl="1"/>
            <a:r>
              <a:rPr lang="en-US" dirty="0"/>
              <a:t>Oatmeal</a:t>
            </a:r>
          </a:p>
          <a:p>
            <a:r>
              <a:rPr lang="en-US" dirty="0"/>
              <a:t>Remember: “Enriched” does </a:t>
            </a:r>
            <a:r>
              <a:rPr lang="en-US" b="1" dirty="0"/>
              <a:t>not</a:t>
            </a:r>
            <a:r>
              <a:rPr lang="en-US" dirty="0"/>
              <a:t> mean “whole grain-rich.” Both terms are important, but they are different.</a:t>
            </a:r>
          </a:p>
          <a:p>
            <a:r>
              <a:rPr lang="en-US" b="1" dirty="0"/>
              <a:t>2. Menu Guidance</a:t>
            </a:r>
          </a:p>
          <a:p>
            <a:r>
              <a:rPr lang="en-US" dirty="0"/>
              <a:t>On your </a:t>
            </a:r>
            <a:r>
              <a:rPr lang="en-US" b="1" dirty="0"/>
              <a:t>simple menu</a:t>
            </a:r>
            <a:r>
              <a:rPr lang="en-US" dirty="0"/>
              <a:t>, you’ll see indicators to help you identify whole grain-rich items:</a:t>
            </a:r>
          </a:p>
          <a:p>
            <a:r>
              <a:rPr lang="en-US" dirty="0"/>
              <a:t>Foods marked with the letters </a:t>
            </a:r>
            <a:r>
              <a:rPr lang="en-US" b="1" dirty="0"/>
              <a:t>“WG”</a:t>
            </a:r>
            <a:r>
              <a:rPr lang="en-US" dirty="0"/>
              <a:t> are whole grain-rich.</a:t>
            </a:r>
          </a:p>
          <a:p>
            <a:r>
              <a:rPr lang="en-US" dirty="0"/>
              <a:t>In the drop-down, whole grain-rich options will be highlighted in </a:t>
            </a:r>
            <a:r>
              <a:rPr lang="en-US" b="1" dirty="0"/>
              <a:t>yellow</a:t>
            </a:r>
            <a:r>
              <a:rPr lang="en-US" dirty="0"/>
              <a:t>, making it easy to see which products qualify.</a:t>
            </a:r>
          </a:p>
          <a:p>
            <a:r>
              <a:rPr lang="en-US" b="1" dirty="0"/>
              <a:t>3. Requirements</a:t>
            </a:r>
          </a:p>
          <a:p>
            <a:r>
              <a:rPr lang="en-US" b="1" dirty="0"/>
              <a:t>Whole grain-rich foods must be served at least once per day</a:t>
            </a:r>
            <a:r>
              <a:rPr lang="en-US" dirty="0"/>
              <a:t>.</a:t>
            </a:r>
          </a:p>
          <a:p>
            <a:r>
              <a:rPr lang="en-US" dirty="0"/>
              <a:t>It is a best practice to serve them </a:t>
            </a:r>
            <a:r>
              <a:rPr lang="en-US" b="1" dirty="0"/>
              <a:t>twice per day</a:t>
            </a:r>
            <a:r>
              <a:rPr lang="en-US" dirty="0"/>
              <a:t>, but the minimum requirement is once.</a:t>
            </a:r>
          </a:p>
          <a:p>
            <a:r>
              <a:rPr lang="en-US" dirty="0"/>
              <a:t>Serving sizes must always meet the </a:t>
            </a:r>
            <a:r>
              <a:rPr lang="en-US" b="1" dirty="0"/>
              <a:t>minimum quantity requirements</a:t>
            </a:r>
            <a:r>
              <a:rPr lang="en-US" dirty="0"/>
              <a:t> for the child’s age group.</a:t>
            </a:r>
          </a:p>
          <a:p>
            <a:r>
              <a:rPr lang="en-US" b="1" dirty="0"/>
              <a:t>4. Why This Rule Matters</a:t>
            </a:r>
          </a:p>
          <a:p>
            <a:r>
              <a:rPr lang="en-US" dirty="0"/>
              <a:t>Grains are an important source of energy, fiber, and nutrients. The CACFP requirement for whole grain-rich foods helps children and adults build healthier eating habits by reducing highly processed grain products and encouraging more nutrient-dense options.</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18</a:t>
            </a:fld>
            <a:endParaRPr lang="en-US"/>
          </a:p>
        </p:txBody>
      </p:sp>
    </p:spTree>
    <p:extLst>
      <p:ext uri="{BB962C8B-B14F-4D97-AF65-F5344CB8AC3E}">
        <p14:creationId xmlns:p14="http://schemas.microsoft.com/office/powerpoint/2010/main" val="29298037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let’s take a closer look at some </a:t>
            </a:r>
            <a:r>
              <a:rPr lang="en-US" b="1" dirty="0"/>
              <a:t>examples of grains that are not creditable</a:t>
            </a:r>
            <a:r>
              <a:rPr lang="en-US" dirty="0"/>
              <a:t> under the CACFP program. These are what we call </a:t>
            </a:r>
            <a:r>
              <a:rPr lang="en-US" i="1" dirty="0"/>
              <a:t>unreliable grains</a:t>
            </a:r>
            <a:r>
              <a:rPr lang="en-US" dirty="0"/>
              <a:t>—items that look like grain products but </a:t>
            </a:r>
            <a:r>
              <a:rPr lang="en-US" b="1" dirty="0"/>
              <a:t>do not qualify</a:t>
            </a:r>
            <a:r>
              <a:rPr lang="en-US" dirty="0"/>
              <a:t> because they are considered desserts or do not meet enrichment/whole grain-rich standards.</a:t>
            </a:r>
          </a:p>
          <a:p>
            <a:r>
              <a:rPr lang="en-US" b="1" dirty="0"/>
              <a:t>1. Common Non-Creditable Grain Examples</a:t>
            </a:r>
          </a:p>
          <a:p>
            <a:r>
              <a:rPr lang="en-US" b="1" dirty="0"/>
              <a:t>Fig Newtons</a:t>
            </a:r>
            <a:r>
              <a:rPr lang="en-US" dirty="0"/>
              <a:t> – ❌ Do not qualify (classified as a dessert).</a:t>
            </a:r>
          </a:p>
          <a:p>
            <a:r>
              <a:rPr lang="en-US" b="1" dirty="0"/>
              <a:t>Pop-Tarts</a:t>
            </a:r>
            <a:r>
              <a:rPr lang="en-US" dirty="0"/>
              <a:t> – ❌ Do not qualify (high in sugar, classified as a dessert).</a:t>
            </a:r>
          </a:p>
          <a:p>
            <a:r>
              <a:rPr lang="en-US" b="1" dirty="0"/>
              <a:t>Ice cream cones</a:t>
            </a:r>
            <a:r>
              <a:rPr lang="en-US" dirty="0"/>
              <a:t> – ❌ Do not qualify (considered a dessert/novelty food).</a:t>
            </a:r>
          </a:p>
          <a:p>
            <a:r>
              <a:rPr lang="en-US" b="1" dirty="0"/>
              <a:t>Fruit bars, breakfast bars, or granola bars</a:t>
            </a:r>
            <a:r>
              <a:rPr lang="en-US" dirty="0"/>
              <a:t> – ❌ Do not qualify (all considered desserts under CACFP rules).</a:t>
            </a:r>
          </a:p>
          <a:p>
            <a:r>
              <a:rPr lang="en-US" b="1" dirty="0"/>
              <a:t>2. Desserts vs. Creditable Grains</a:t>
            </a:r>
          </a:p>
          <a:p>
            <a:r>
              <a:rPr lang="en-US" dirty="0"/>
              <a:t>Under CACFP, </a:t>
            </a:r>
            <a:r>
              <a:rPr lang="en-US" b="1" dirty="0"/>
              <a:t>any grain that is classified as a dessert does not count</a:t>
            </a:r>
            <a:r>
              <a:rPr lang="en-US" dirty="0"/>
              <a:t> toward meal pattern requirements.</a:t>
            </a:r>
          </a:p>
          <a:p>
            <a:r>
              <a:rPr lang="en-US" dirty="0"/>
              <a:t>Example: A </a:t>
            </a:r>
            <a:r>
              <a:rPr lang="en-US" b="1" dirty="0"/>
              <a:t>blueberry cupcake</a:t>
            </a:r>
            <a:r>
              <a:rPr lang="en-US" dirty="0"/>
              <a:t> ❌ does not qualify.</a:t>
            </a:r>
          </a:p>
          <a:p>
            <a:r>
              <a:rPr lang="en-US" dirty="0"/>
              <a:t>A </a:t>
            </a:r>
            <a:r>
              <a:rPr lang="en-US" b="1" dirty="0"/>
              <a:t>blueberry muffin</a:t>
            </a:r>
            <a:r>
              <a:rPr lang="en-US" dirty="0"/>
              <a:t> ✅ </a:t>
            </a:r>
            <a:r>
              <a:rPr lang="en-US" i="1" dirty="0"/>
              <a:t>may</a:t>
            </a:r>
            <a:r>
              <a:rPr lang="en-US" dirty="0"/>
              <a:t> qualify, as long as it meets the whole grain-rich or enriched requirement and is not labeled or sold as a “dessert muffin.”</a:t>
            </a:r>
          </a:p>
          <a:p>
            <a:r>
              <a:rPr lang="en-US" dirty="0"/>
              <a:t>This distinction is important, because many products marketed as “breakfast items” are actually desserts when reviewed under USDA standards.</a:t>
            </a:r>
          </a:p>
          <a:p>
            <a:r>
              <a:rPr lang="en-US" b="1" dirty="0"/>
              <a:t>3. Why These Rules Exist</a:t>
            </a:r>
          </a:p>
          <a:p>
            <a:r>
              <a:rPr lang="en-US" dirty="0"/>
              <a:t>The purpose of excluding dessert-type grains is to:</a:t>
            </a:r>
          </a:p>
          <a:p>
            <a:r>
              <a:rPr lang="en-US" dirty="0"/>
              <a:t>Reduce excess </a:t>
            </a:r>
            <a:r>
              <a:rPr lang="en-US" b="1" dirty="0"/>
              <a:t>sugar and fat</a:t>
            </a:r>
            <a:r>
              <a:rPr lang="en-US" dirty="0"/>
              <a:t> in children’s diets.</a:t>
            </a:r>
          </a:p>
          <a:p>
            <a:r>
              <a:rPr lang="en-US" dirty="0"/>
              <a:t>Encourage the consumption of </a:t>
            </a:r>
            <a:r>
              <a:rPr lang="en-US" b="1" dirty="0"/>
              <a:t>nutrient-rich grains</a:t>
            </a:r>
            <a:r>
              <a:rPr lang="en-US" dirty="0"/>
              <a:t> (whole grain-rich or enriched).</a:t>
            </a:r>
          </a:p>
          <a:p>
            <a:r>
              <a:rPr lang="en-US" dirty="0"/>
              <a:t>Support long-term healthy eating habits by teaching children to see grains as healthy staples rather than treats.</a:t>
            </a:r>
          </a:p>
          <a:p>
            <a:r>
              <a:rPr lang="en-US" b="1" dirty="0"/>
              <a:t>4. Tools to Help You</a:t>
            </a:r>
          </a:p>
          <a:p>
            <a:r>
              <a:rPr lang="en-US" dirty="0"/>
              <a:t>The good news is that you don’t have to guess which grains qualify! On your </a:t>
            </a:r>
            <a:r>
              <a:rPr lang="en-US" b="1" dirty="0"/>
              <a:t>Simple Menu system</a:t>
            </a:r>
            <a:r>
              <a:rPr lang="en-US" dirty="0"/>
              <a:t>, we’ve already done the work for you:</a:t>
            </a:r>
          </a:p>
          <a:p>
            <a:r>
              <a:rPr lang="en-US" dirty="0"/>
              <a:t>Creditable grain products are clearly marked.</a:t>
            </a:r>
          </a:p>
          <a:p>
            <a:r>
              <a:rPr lang="en-US" dirty="0"/>
              <a:t>Many common brands are pre-loaded and labeled for easy shopping.</a:t>
            </a:r>
          </a:p>
          <a:p>
            <a:r>
              <a:rPr lang="en-US" dirty="0"/>
              <a:t>This helps take the guesswork out of menu planning and ensures compliance with CACFP rules.</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19</a:t>
            </a:fld>
            <a:endParaRPr lang="en-US"/>
          </a:p>
        </p:txBody>
      </p:sp>
    </p:spTree>
    <p:extLst>
      <p:ext uri="{BB962C8B-B14F-4D97-AF65-F5344CB8AC3E}">
        <p14:creationId xmlns:p14="http://schemas.microsoft.com/office/powerpoint/2010/main" val="14603500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remember that for a </a:t>
            </a:r>
            <a:r>
              <a:rPr lang="en-US" b="1" dirty="0"/>
              <a:t>meat or meat alternate</a:t>
            </a:r>
            <a:r>
              <a:rPr lang="en-US" dirty="0"/>
              <a:t> to be creditable under the CACFP program, it must be </a:t>
            </a:r>
            <a:r>
              <a:rPr lang="en-US" b="1" dirty="0"/>
              <a:t>lean</a:t>
            </a:r>
            <a:r>
              <a:rPr lang="en-US" dirty="0"/>
              <a:t> and meet program requirements. Meat alternates are not limited to traditional meats—there is a wide variety of options available.</a:t>
            </a:r>
          </a:p>
          <a:p>
            <a:r>
              <a:rPr lang="en-US" b="1" dirty="0"/>
              <a:t>1. Creditable Meat/Meat Alternates</a:t>
            </a:r>
          </a:p>
          <a:p>
            <a:r>
              <a:rPr lang="en-US" dirty="0"/>
              <a:t>Examples include:</a:t>
            </a:r>
          </a:p>
          <a:p>
            <a:r>
              <a:rPr lang="en-US" b="1" dirty="0"/>
              <a:t>Meat</a:t>
            </a:r>
            <a:r>
              <a:rPr lang="en-US" dirty="0"/>
              <a:t> (beef, pork, etc.)</a:t>
            </a:r>
          </a:p>
          <a:p>
            <a:r>
              <a:rPr lang="en-US" b="1" dirty="0"/>
              <a:t>Poultry</a:t>
            </a:r>
            <a:r>
              <a:rPr lang="en-US" dirty="0"/>
              <a:t> (chicken, turkey)</a:t>
            </a:r>
          </a:p>
          <a:p>
            <a:r>
              <a:rPr lang="en-US" b="1" dirty="0"/>
              <a:t>Fish</a:t>
            </a:r>
            <a:endParaRPr lang="en-US" dirty="0"/>
          </a:p>
          <a:p>
            <a:r>
              <a:rPr lang="en-US" b="1" dirty="0"/>
              <a:t>Eggs</a:t>
            </a:r>
            <a:endParaRPr lang="en-US" dirty="0"/>
          </a:p>
          <a:p>
            <a:r>
              <a:rPr lang="en-US" b="1" dirty="0"/>
              <a:t>Legumes</a:t>
            </a:r>
            <a:r>
              <a:rPr lang="en-US" dirty="0"/>
              <a:t> such as beans and lentils</a:t>
            </a:r>
          </a:p>
          <a:p>
            <a:r>
              <a:rPr lang="en-US" b="1" dirty="0"/>
              <a:t>Tofu</a:t>
            </a:r>
            <a:r>
              <a:rPr lang="en-US" dirty="0"/>
              <a:t> and other soy products</a:t>
            </a:r>
          </a:p>
          <a:p>
            <a:r>
              <a:rPr lang="en-US" b="1" dirty="0"/>
              <a:t>Nut butters</a:t>
            </a:r>
            <a:r>
              <a:rPr lang="en-US" dirty="0"/>
              <a:t> (e.g., peanut butter, almond butter)</a:t>
            </a:r>
          </a:p>
          <a:p>
            <a:r>
              <a:rPr lang="en-US" b="1" dirty="0"/>
              <a:t>Nuts and seeds</a:t>
            </a:r>
            <a:r>
              <a:rPr lang="en-US" dirty="0"/>
              <a:t> (served in appropriate, safe portions)</a:t>
            </a:r>
          </a:p>
          <a:p>
            <a:r>
              <a:rPr lang="en-US" b="1" dirty="0"/>
              <a:t>2. Processed Meats</a:t>
            </a:r>
          </a:p>
          <a:p>
            <a:r>
              <a:rPr lang="en-US" dirty="0"/>
              <a:t>Some processed meats, such as </a:t>
            </a:r>
            <a:r>
              <a:rPr lang="en-US" b="1" dirty="0"/>
              <a:t>hot dogs</a:t>
            </a:r>
            <a:r>
              <a:rPr lang="en-US" dirty="0"/>
              <a:t> and </a:t>
            </a:r>
            <a:r>
              <a:rPr lang="en-US" b="1" dirty="0"/>
              <a:t>sausages</a:t>
            </a:r>
            <a:r>
              <a:rPr lang="en-US" dirty="0"/>
              <a:t>, </a:t>
            </a:r>
            <a:r>
              <a:rPr lang="en-US" i="1" dirty="0"/>
              <a:t>may</a:t>
            </a:r>
            <a:r>
              <a:rPr lang="en-US" dirty="0"/>
              <a:t> qualify. However:</a:t>
            </a:r>
          </a:p>
          <a:p>
            <a:r>
              <a:rPr lang="en-US" dirty="0"/>
              <a:t>They must have a valid </a:t>
            </a:r>
            <a:r>
              <a:rPr lang="en-US" b="1" dirty="0"/>
              <a:t>CN (Child Nutrition) Label</a:t>
            </a:r>
            <a:r>
              <a:rPr lang="en-US" dirty="0"/>
              <a:t> </a:t>
            </a:r>
            <a:r>
              <a:rPr lang="en-US" i="1" dirty="0"/>
              <a:t>or</a:t>
            </a:r>
            <a:r>
              <a:rPr lang="en-US" dirty="0"/>
              <a:t> a </a:t>
            </a:r>
            <a:r>
              <a:rPr lang="en-US" b="1" dirty="0"/>
              <a:t>Product Formulation Statement (PFS)</a:t>
            </a:r>
            <a:r>
              <a:rPr lang="en-US" dirty="0"/>
              <a:t> from the manufacturer.</a:t>
            </a:r>
          </a:p>
          <a:p>
            <a:r>
              <a:rPr lang="en-US" dirty="0"/>
              <a:t>These documents verify exactly how much meat or meat alternate is in the product.</a:t>
            </a:r>
          </a:p>
          <a:p>
            <a:r>
              <a:rPr lang="en-US" dirty="0"/>
              <a:t>Without this documentation, the product cannot be counted toward the CACFP meal pattern and should </a:t>
            </a:r>
            <a:r>
              <a:rPr lang="en-US" b="1" dirty="0"/>
              <a:t>not be purchased</a:t>
            </a:r>
            <a:r>
              <a:rPr lang="en-US" dirty="0"/>
              <a:t> for program use.</a:t>
            </a:r>
          </a:p>
          <a:p>
            <a:r>
              <a:rPr lang="en-US" b="1" dirty="0"/>
              <a:t>3. Documentation Requirement</a:t>
            </a:r>
          </a:p>
          <a:p>
            <a:r>
              <a:rPr lang="en-US" dirty="0"/>
              <a:t>If you plan to serve processed meats, you must:</a:t>
            </a:r>
          </a:p>
          <a:p>
            <a:r>
              <a:rPr lang="en-US" dirty="0"/>
              <a:t>Provide PCCPA with the </a:t>
            </a:r>
            <a:r>
              <a:rPr lang="en-US" b="1" dirty="0"/>
              <a:t>CN Label</a:t>
            </a:r>
            <a:r>
              <a:rPr lang="en-US" dirty="0"/>
              <a:t> or </a:t>
            </a:r>
            <a:r>
              <a:rPr lang="en-US" b="1" dirty="0"/>
              <a:t>Product Formulation Statement</a:t>
            </a:r>
            <a:r>
              <a:rPr lang="en-US" dirty="0"/>
              <a:t>.</a:t>
            </a:r>
          </a:p>
          <a:p>
            <a:r>
              <a:rPr lang="en-US" dirty="0"/>
              <a:t>We will add the product to the system for you.</a:t>
            </a:r>
          </a:p>
          <a:p>
            <a:r>
              <a:rPr lang="en-US" dirty="0"/>
              <a:t>Until it is added and approved, the product should not be used for meal claiming.</a:t>
            </a:r>
          </a:p>
          <a:p>
            <a:br>
              <a:rPr lang="en-US" dirty="0"/>
            </a:br>
            <a:endParaRPr lang="en-US" dirty="0"/>
          </a:p>
          <a:p>
            <a:r>
              <a:rPr lang="en-US" dirty="0"/>
              <a:t>✅ </a:t>
            </a:r>
            <a:r>
              <a:rPr lang="en-US" b="1" dirty="0"/>
              <a:t>Key Takeaway for Providers</a:t>
            </a:r>
            <a:endParaRPr lang="en-US" dirty="0"/>
          </a:p>
          <a:p>
            <a:r>
              <a:rPr lang="en-US" dirty="0"/>
              <a:t>Meat/Meat alternates must be lean and creditable.</a:t>
            </a:r>
          </a:p>
          <a:p>
            <a:r>
              <a:rPr lang="en-US" dirty="0"/>
              <a:t>Options include meat, poultry, fish, eggs, legumes, tofu, nuts, and nut butters.</a:t>
            </a:r>
          </a:p>
          <a:p>
            <a:r>
              <a:rPr lang="en-US" dirty="0"/>
              <a:t>Processed meats require </a:t>
            </a:r>
            <a:r>
              <a:rPr lang="en-US" b="1" dirty="0"/>
              <a:t>CN Labels or PFS</a:t>
            </a:r>
            <a:r>
              <a:rPr lang="en-US" dirty="0"/>
              <a:t>—no exceptions.</a:t>
            </a:r>
          </a:p>
          <a:p>
            <a:r>
              <a:rPr lang="en-US" dirty="0"/>
              <a:t>Always submit documentation before purchase to avoid disallowed meals.</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20</a:t>
            </a:fld>
            <a:endParaRPr lang="en-US"/>
          </a:p>
        </p:txBody>
      </p:sp>
    </p:spTree>
    <p:extLst>
      <p:ext uri="{BB962C8B-B14F-4D97-AF65-F5344CB8AC3E}">
        <p14:creationId xmlns:p14="http://schemas.microsoft.com/office/powerpoint/2010/main" val="11900018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we’re going to look at some examples of </a:t>
            </a:r>
            <a:r>
              <a:rPr lang="en-US" b="1" dirty="0"/>
              <a:t>non-creditable meats and meat alternates</a:t>
            </a:r>
            <a:r>
              <a:rPr lang="en-US" dirty="0"/>
              <a:t> under the CACFP program. These are items that might look like they could count, but do not meet USDA requirements.</a:t>
            </a:r>
          </a:p>
          <a:p>
            <a:r>
              <a:rPr lang="en-US" b="1" dirty="0"/>
              <a:t>1. Imitation or Processed Cheese Products</a:t>
            </a:r>
          </a:p>
          <a:p>
            <a:r>
              <a:rPr lang="en-US" b="1" dirty="0"/>
              <a:t>Imitation cheese</a:t>
            </a:r>
            <a:r>
              <a:rPr lang="en-US" dirty="0"/>
              <a:t> ❌ does not count. Only </a:t>
            </a:r>
            <a:r>
              <a:rPr lang="en-US" b="1" dirty="0"/>
              <a:t>real cheese</a:t>
            </a:r>
            <a:r>
              <a:rPr lang="en-US" dirty="0"/>
              <a:t> is creditable.</a:t>
            </a:r>
          </a:p>
          <a:p>
            <a:r>
              <a:rPr lang="en-US" dirty="0"/>
              <a:t>Products such as </a:t>
            </a:r>
            <a:r>
              <a:rPr lang="en-US" b="1" dirty="0"/>
              <a:t>Kraft Singles</a:t>
            </a:r>
            <a:r>
              <a:rPr lang="en-US" dirty="0"/>
              <a:t> are often labeled </a:t>
            </a:r>
            <a:r>
              <a:rPr lang="en-US" b="1" dirty="0"/>
              <a:t>“cheese product”</a:t>
            </a:r>
            <a:r>
              <a:rPr lang="en-US" dirty="0"/>
              <a:t> or </a:t>
            </a:r>
            <a:r>
              <a:rPr lang="en-US" b="1" dirty="0"/>
              <a:t>“processed cheese food”</a:t>
            </a:r>
            <a:r>
              <a:rPr lang="en-US" dirty="0"/>
              <a:t>—these are not the same as actual American cheese.</a:t>
            </a:r>
          </a:p>
          <a:p>
            <a:r>
              <a:rPr lang="en-US" dirty="0"/>
              <a:t>To be creditable, cheese must be made primarily from milk and meet USDA standards (cheddar, mozzarella, Swiss, and true American cheese are examples of allowable cheeses).</a:t>
            </a:r>
          </a:p>
          <a:p>
            <a:r>
              <a:rPr lang="en-US" b="1" dirty="0"/>
              <a:t>2. Non-Creditable Meats</a:t>
            </a:r>
          </a:p>
          <a:p>
            <a:r>
              <a:rPr lang="en-US" dirty="0"/>
              <a:t>The following items are </a:t>
            </a:r>
            <a:r>
              <a:rPr lang="en-US" b="1" dirty="0"/>
              <a:t>not creditable</a:t>
            </a:r>
            <a:r>
              <a:rPr lang="en-US" dirty="0"/>
              <a:t>:</a:t>
            </a:r>
          </a:p>
          <a:p>
            <a:r>
              <a:rPr lang="en-US" b="1" dirty="0"/>
              <a:t>Bacon</a:t>
            </a:r>
            <a:r>
              <a:rPr lang="en-US" dirty="0"/>
              <a:t> or </a:t>
            </a:r>
            <a:r>
              <a:rPr lang="en-US" b="1" dirty="0"/>
              <a:t>bacon bits</a:t>
            </a:r>
            <a:r>
              <a:rPr lang="en-US" dirty="0"/>
              <a:t> – too high in fat and sodium, not recognized as a reimbursable protein source.</a:t>
            </a:r>
          </a:p>
          <a:p>
            <a:r>
              <a:rPr lang="en-US" b="1" dirty="0"/>
              <a:t>Imitation meats</a:t>
            </a:r>
            <a:r>
              <a:rPr lang="en-US" dirty="0"/>
              <a:t> (soy patties or nuggets without a CN label or Product Formulation Statement).</a:t>
            </a:r>
          </a:p>
          <a:p>
            <a:r>
              <a:rPr lang="en-US" b="1" dirty="0"/>
              <a:t>Dried meat snacks</a:t>
            </a:r>
            <a:r>
              <a:rPr lang="en-US" dirty="0"/>
              <a:t> such as beef jerky or meat sticks – considered snack items, not meal components.</a:t>
            </a:r>
          </a:p>
          <a:p>
            <a:r>
              <a:rPr lang="en-US" b="1" dirty="0"/>
              <a:t>Scraps or by-products</a:t>
            </a:r>
            <a:r>
              <a:rPr lang="en-US" dirty="0"/>
              <a:t> (like lard trimmings or gelatin-only items) – do not provide adequate protein.</a:t>
            </a:r>
          </a:p>
          <a:p>
            <a:r>
              <a:rPr lang="en-US" b="1" dirty="0"/>
              <a:t>3. Processed Meats with Documentation</a:t>
            </a:r>
          </a:p>
          <a:p>
            <a:r>
              <a:rPr lang="en-US" dirty="0"/>
              <a:t>Some processed meats, like </a:t>
            </a:r>
            <a:r>
              <a:rPr lang="en-US" b="1" dirty="0"/>
              <a:t>hot dogs, sausages, or chicken nuggets</a:t>
            </a:r>
            <a:r>
              <a:rPr lang="en-US" dirty="0"/>
              <a:t>, may qualify </a:t>
            </a:r>
            <a:r>
              <a:rPr lang="en-US" b="1" dirty="0"/>
              <a:t>only if</a:t>
            </a:r>
            <a:r>
              <a:rPr lang="en-US" dirty="0"/>
              <a:t> they have a valid </a:t>
            </a:r>
            <a:r>
              <a:rPr lang="en-US" b="1" dirty="0"/>
              <a:t>CN (Child Nutrition) Label</a:t>
            </a:r>
            <a:r>
              <a:rPr lang="en-US" dirty="0"/>
              <a:t> or a </a:t>
            </a:r>
            <a:r>
              <a:rPr lang="en-US" b="1" dirty="0"/>
              <a:t>Product Formulation Statement (PFS)</a:t>
            </a:r>
            <a:r>
              <a:rPr lang="en-US" dirty="0"/>
              <a:t>.</a:t>
            </a:r>
          </a:p>
          <a:p>
            <a:r>
              <a:rPr lang="en-US" dirty="0"/>
              <a:t>Without these documents, you cannot claim the item—even if it looks like it should count.</a:t>
            </a:r>
          </a:p>
          <a:p>
            <a:r>
              <a:rPr lang="en-US" b="1" dirty="0"/>
              <a:t>4. Why These Foods Don’t Count</a:t>
            </a:r>
          </a:p>
          <a:p>
            <a:r>
              <a:rPr lang="en-US" dirty="0"/>
              <a:t>USDA excludes certain meats and meat alternates because they are:</a:t>
            </a:r>
          </a:p>
          <a:p>
            <a:r>
              <a:rPr lang="en-US" dirty="0"/>
              <a:t>Too high in </a:t>
            </a:r>
            <a:r>
              <a:rPr lang="en-US" b="1" dirty="0"/>
              <a:t>fat, sodium, or sugar</a:t>
            </a:r>
            <a:r>
              <a:rPr lang="en-US" dirty="0"/>
              <a:t>.</a:t>
            </a:r>
          </a:p>
          <a:p>
            <a:r>
              <a:rPr lang="en-US" dirty="0"/>
              <a:t>Too highly processed, providing little nutritional value.</a:t>
            </a:r>
          </a:p>
          <a:p>
            <a:r>
              <a:rPr lang="en-US" dirty="0"/>
              <a:t>Inconsistent in protein content without proper labeling.</a:t>
            </a:r>
          </a:p>
          <a:p>
            <a:r>
              <a:rPr lang="en-US" b="1" dirty="0"/>
              <a:t>5. Best Practice Tips</a:t>
            </a:r>
          </a:p>
          <a:p>
            <a:r>
              <a:rPr lang="en-US" dirty="0"/>
              <a:t>Always check the label—look for the words </a:t>
            </a:r>
            <a:r>
              <a:rPr lang="en-US" b="1" dirty="0"/>
              <a:t>“cheese product”</a:t>
            </a:r>
            <a:r>
              <a:rPr lang="en-US" dirty="0"/>
              <a:t> or </a:t>
            </a:r>
            <a:r>
              <a:rPr lang="en-US" b="1" dirty="0"/>
              <a:t>“imitation”</a:t>
            </a:r>
            <a:r>
              <a:rPr lang="en-US" dirty="0"/>
              <a:t> as red flags.</a:t>
            </a:r>
          </a:p>
          <a:p>
            <a:r>
              <a:rPr lang="en-US" dirty="0"/>
              <a:t>When in doubt, choose </a:t>
            </a:r>
            <a:r>
              <a:rPr lang="en-US" b="1" dirty="0"/>
              <a:t>lean meats</a:t>
            </a:r>
            <a:r>
              <a:rPr lang="en-US" dirty="0"/>
              <a:t> and </a:t>
            </a:r>
            <a:r>
              <a:rPr lang="en-US" b="1" dirty="0"/>
              <a:t>natural cheeses</a:t>
            </a:r>
            <a:r>
              <a:rPr lang="en-US" dirty="0"/>
              <a:t>.</a:t>
            </a:r>
          </a:p>
          <a:p>
            <a:r>
              <a:rPr lang="en-US" dirty="0"/>
              <a:t>Submit CN Labels or PFS for any processed products before purchasing them, so PCCPA can add them to the system.</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21</a:t>
            </a:fld>
            <a:endParaRPr lang="en-US"/>
          </a:p>
        </p:txBody>
      </p:sp>
    </p:spTree>
    <p:extLst>
      <p:ext uri="{BB962C8B-B14F-4D97-AF65-F5344CB8AC3E}">
        <p14:creationId xmlns:p14="http://schemas.microsoft.com/office/powerpoint/2010/main" val="5778595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slide, I want to remind everyone about the </a:t>
            </a:r>
            <a:r>
              <a:rPr lang="en-US" b="1" dirty="0"/>
              <a:t>milk requirements</a:t>
            </a:r>
            <a:r>
              <a:rPr lang="en-US" dirty="0"/>
              <a:t> under CACFP:</a:t>
            </a:r>
          </a:p>
          <a:p>
            <a:r>
              <a:rPr lang="en-US" b="1" dirty="0"/>
              <a:t>Milk Must Be Served</a:t>
            </a:r>
            <a:endParaRPr lang="en-US" dirty="0"/>
          </a:p>
          <a:p>
            <a:r>
              <a:rPr lang="en-US" dirty="0"/>
              <a:t>Children must be offered </a:t>
            </a:r>
            <a:r>
              <a:rPr lang="en-US" b="1" dirty="0"/>
              <a:t>milk</a:t>
            </a:r>
            <a:r>
              <a:rPr lang="en-US" dirty="0"/>
              <a:t> at meals.</a:t>
            </a:r>
          </a:p>
          <a:p>
            <a:r>
              <a:rPr lang="en-US" dirty="0"/>
              <a:t>You cannot substitute other dairy products (like yogurt or cheese) in place of milk.</a:t>
            </a:r>
          </a:p>
          <a:p>
            <a:r>
              <a:rPr lang="en-US" b="1" dirty="0"/>
              <a:t>Dairy Products and Meal Components</a:t>
            </a:r>
            <a:endParaRPr lang="en-US" dirty="0"/>
          </a:p>
          <a:p>
            <a:r>
              <a:rPr lang="en-US" b="1" dirty="0"/>
              <a:t>Yogurt and cheese</a:t>
            </a:r>
            <a:r>
              <a:rPr lang="en-US" dirty="0"/>
              <a:t> count as a </a:t>
            </a:r>
            <a:r>
              <a:rPr lang="en-US" b="1" dirty="0"/>
              <a:t>meat/meat alternate</a:t>
            </a:r>
            <a:r>
              <a:rPr lang="en-US" dirty="0"/>
              <a:t>, not as a milk substitute.</a:t>
            </a:r>
          </a:p>
          <a:p>
            <a:r>
              <a:rPr lang="en-US" dirty="0"/>
              <a:t>For children, creditable milk must be </a:t>
            </a:r>
            <a:r>
              <a:rPr lang="en-US" b="1" dirty="0"/>
              <a:t>low-fat (1%) or fat-free</a:t>
            </a:r>
            <a:r>
              <a:rPr lang="en-US" dirty="0"/>
              <a:t>, depending on age requirements.</a:t>
            </a:r>
          </a:p>
          <a:p>
            <a:r>
              <a:rPr lang="en-US" b="1" dirty="0"/>
              <a:t>Milk Alternatives</a:t>
            </a:r>
            <a:endParaRPr lang="en-US" dirty="0"/>
          </a:p>
          <a:p>
            <a:r>
              <a:rPr lang="en-US" b="1" dirty="0"/>
              <a:t>Calcium-fortified soy milk</a:t>
            </a:r>
            <a:r>
              <a:rPr lang="en-US" dirty="0"/>
              <a:t> or other milk alternatives may be allowed, but they must meet USDA’s </a:t>
            </a:r>
            <a:r>
              <a:rPr lang="en-US" b="1" dirty="0"/>
              <a:t>specific nutritional requirements</a:t>
            </a:r>
            <a:r>
              <a:rPr lang="en-US" dirty="0"/>
              <a:t>.</a:t>
            </a:r>
          </a:p>
          <a:p>
            <a:r>
              <a:rPr lang="en-US" dirty="0"/>
              <a:t>A substitution may only be made with a </a:t>
            </a:r>
            <a:r>
              <a:rPr lang="en-US" b="1" dirty="0"/>
              <a:t>doctor’s note</a:t>
            </a:r>
            <a:r>
              <a:rPr lang="en-US" dirty="0"/>
              <a:t> or, in some cases, a </a:t>
            </a:r>
            <a:r>
              <a:rPr lang="en-US" b="1" dirty="0"/>
              <a:t>parent note with CE approval</a:t>
            </a:r>
            <a:r>
              <a:rPr lang="en-US" dirty="0"/>
              <a:t>. Always keep documentation on file.</a:t>
            </a:r>
          </a:p>
          <a:p>
            <a:r>
              <a:rPr lang="en-US" b="1" dirty="0"/>
              <a:t>Important Reminders</a:t>
            </a:r>
            <a:endParaRPr lang="en-US" dirty="0"/>
          </a:p>
          <a:p>
            <a:r>
              <a:rPr lang="en-US" dirty="0"/>
              <a:t>Water cannot be served </a:t>
            </a:r>
            <a:r>
              <a:rPr lang="en-US" b="1" dirty="0"/>
              <a:t>in place of milk</a:t>
            </a:r>
            <a:r>
              <a:rPr lang="en-US" dirty="0"/>
              <a:t>. While water is encouraged throughout the day, it does not meet the CACFP milk requirement.</a:t>
            </a:r>
          </a:p>
          <a:p>
            <a:r>
              <a:rPr lang="en-US" dirty="0"/>
              <a:t>Any replacement milk must be </a:t>
            </a:r>
            <a:r>
              <a:rPr lang="en-US" b="1" dirty="0"/>
              <a:t>approved</a:t>
            </a:r>
            <a:r>
              <a:rPr lang="en-US" dirty="0"/>
              <a:t> by the Contracting Entity (CE) and supported with the proper documentation.</a:t>
            </a:r>
          </a:p>
          <a:p>
            <a:br>
              <a:rPr lang="en-US" dirty="0"/>
            </a:br>
            <a:endParaRPr lang="en-US" dirty="0"/>
          </a:p>
          <a:p>
            <a:r>
              <a:rPr lang="en-US" dirty="0"/>
              <a:t>✅ </a:t>
            </a:r>
            <a:r>
              <a:rPr lang="en-US" b="1" dirty="0"/>
              <a:t>Key Takeaways for Providers</a:t>
            </a:r>
            <a:endParaRPr lang="en-US" dirty="0"/>
          </a:p>
          <a:p>
            <a:r>
              <a:rPr lang="en-US" dirty="0"/>
              <a:t>Milk is required at meals—no exceptions.</a:t>
            </a:r>
          </a:p>
          <a:p>
            <a:r>
              <a:rPr lang="en-US" dirty="0"/>
              <a:t>Yogurt and cheese count as meat/meat alternates, not milk.</a:t>
            </a:r>
          </a:p>
          <a:p>
            <a:r>
              <a:rPr lang="en-US" dirty="0"/>
              <a:t>Only approved, fortified milk alternatives may replace milk.</a:t>
            </a:r>
          </a:p>
          <a:p>
            <a:r>
              <a:rPr lang="en-US" dirty="0"/>
              <a:t>Substitutions require a </a:t>
            </a:r>
            <a:r>
              <a:rPr lang="en-US" b="1" dirty="0"/>
              <a:t>doctor’s note or CE approval</a:t>
            </a:r>
            <a:r>
              <a:rPr lang="en-US" dirty="0"/>
              <a:t>.</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22</a:t>
            </a:fld>
            <a:endParaRPr lang="en-US"/>
          </a:p>
        </p:txBody>
      </p:sp>
    </p:spTree>
    <p:extLst>
      <p:ext uri="{BB962C8B-B14F-4D97-AF65-F5344CB8AC3E}">
        <p14:creationId xmlns:p14="http://schemas.microsoft.com/office/powerpoint/2010/main" val="24340145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one’s a little easier—</a:t>
            </a:r>
            <a:r>
              <a:rPr lang="en-US" b="1" dirty="0"/>
              <a:t>what does </a:t>
            </a:r>
            <a:r>
              <a:rPr lang="en-US" b="1" i="1" dirty="0"/>
              <a:t>not</a:t>
            </a:r>
            <a:r>
              <a:rPr lang="en-US" b="1" dirty="0"/>
              <a:t> qualify as a milk substitute under CACFP?</a:t>
            </a:r>
            <a:br>
              <a:rPr lang="en-US" dirty="0"/>
            </a:br>
            <a:r>
              <a:rPr lang="en-US" dirty="0"/>
              <a:t>If you answered “mostly everything,” then congratulations, you are correct!</a:t>
            </a:r>
          </a:p>
          <a:p>
            <a:r>
              <a:rPr lang="en-US" b="1" dirty="0"/>
              <a:t>1. Examples of Non-Creditable Milk Substitutes</a:t>
            </a:r>
          </a:p>
          <a:p>
            <a:r>
              <a:rPr lang="en-US" dirty="0"/>
              <a:t>The following are </a:t>
            </a:r>
            <a:r>
              <a:rPr lang="en-US" b="1" dirty="0"/>
              <a:t>not allowed</a:t>
            </a:r>
            <a:r>
              <a:rPr lang="en-US" dirty="0"/>
              <a:t> under the CACFP program:</a:t>
            </a:r>
          </a:p>
          <a:p>
            <a:r>
              <a:rPr lang="en-US" dirty="0"/>
              <a:t>Pudding pops</a:t>
            </a:r>
          </a:p>
          <a:p>
            <a:r>
              <a:rPr lang="en-US" dirty="0"/>
              <a:t>Rice milk (does not meet nutritional requirements)</a:t>
            </a:r>
          </a:p>
          <a:p>
            <a:r>
              <a:rPr lang="en-US" dirty="0"/>
              <a:t>Half-and-half or cream</a:t>
            </a:r>
          </a:p>
          <a:p>
            <a:r>
              <a:rPr lang="en-US" dirty="0"/>
              <a:t>Ice cream</a:t>
            </a:r>
          </a:p>
          <a:p>
            <a:r>
              <a:rPr lang="en-US" dirty="0"/>
              <a:t>Imitation milks (such as flavored “milk beverages”)</a:t>
            </a:r>
          </a:p>
          <a:p>
            <a:r>
              <a:rPr lang="en-US" dirty="0"/>
              <a:t>Goat’s milk (unless specifically prescribed and documented by a doctor)</a:t>
            </a:r>
          </a:p>
          <a:p>
            <a:r>
              <a:rPr lang="en-US" b="1" dirty="0"/>
              <a:t>2. Rule to Remember</a:t>
            </a:r>
          </a:p>
          <a:p>
            <a:r>
              <a:rPr lang="en-US" dirty="0"/>
              <a:t>For a milk substitute to be </a:t>
            </a:r>
            <a:r>
              <a:rPr lang="en-US" b="1" dirty="0"/>
              <a:t>claimable</a:t>
            </a:r>
            <a:r>
              <a:rPr lang="en-US" dirty="0"/>
              <a:t>, it must be </a:t>
            </a:r>
            <a:r>
              <a:rPr lang="en-US" b="1" dirty="0"/>
              <a:t>nutritionally equivalent</a:t>
            </a:r>
            <a:r>
              <a:rPr lang="en-US" dirty="0"/>
              <a:t> to the milk the child is supposed to receive under CACFP requirements.</a:t>
            </a:r>
          </a:p>
          <a:p>
            <a:r>
              <a:rPr lang="en-US" dirty="0"/>
              <a:t>This means:</a:t>
            </a:r>
          </a:p>
          <a:p>
            <a:r>
              <a:rPr lang="en-US" dirty="0"/>
              <a:t>It must match USDA’s standards for protein, calcium, vitamins A &amp; D, and other nutrients.</a:t>
            </a:r>
          </a:p>
          <a:p>
            <a:r>
              <a:rPr lang="en-US" dirty="0"/>
              <a:t>Only specific </a:t>
            </a:r>
            <a:r>
              <a:rPr lang="en-US" b="1" dirty="0"/>
              <a:t>fortified soy milks</a:t>
            </a:r>
            <a:r>
              <a:rPr lang="en-US" dirty="0"/>
              <a:t> and a few approved alternatives qualify.</a:t>
            </a:r>
          </a:p>
          <a:p>
            <a:r>
              <a:rPr lang="en-US" b="1" dirty="0"/>
              <a:t>3. Why This Matters</a:t>
            </a:r>
          </a:p>
          <a:p>
            <a:r>
              <a:rPr lang="en-US" dirty="0"/>
              <a:t>These rules are in place to ensure that children are receiving the same level of nutrition as they would from cow’s milk. Products like rice milk, ice cream, or imitation drinks are too low in protein or too high in sugar and fat to meet program standards.</a:t>
            </a:r>
          </a:p>
          <a:p>
            <a:br>
              <a:rPr lang="en-US" dirty="0"/>
            </a:br>
            <a:endParaRPr lang="en-US" dirty="0"/>
          </a:p>
          <a:p>
            <a:r>
              <a:rPr lang="en-US" dirty="0"/>
              <a:t>✅ </a:t>
            </a:r>
            <a:r>
              <a:rPr lang="en-US" b="1" dirty="0"/>
              <a:t>Quick Compliance Reminder</a:t>
            </a:r>
            <a:endParaRPr lang="en-US" dirty="0"/>
          </a:p>
          <a:p>
            <a:r>
              <a:rPr lang="en-US" dirty="0"/>
              <a:t>Allowed: Fortified soy milk (and only USDA-approved alternatives).</a:t>
            </a:r>
          </a:p>
          <a:p>
            <a:r>
              <a:rPr lang="en-US" dirty="0"/>
              <a:t>Not Allowed: Rice milk, almond milk, half-and-half, imitation milk drinks, pudding pops, ice cream.</a:t>
            </a:r>
          </a:p>
          <a:p>
            <a:r>
              <a:rPr lang="en-US" dirty="0"/>
              <a:t>Always check labels and confirm with PCCPA if you’re unsure.</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23</a:t>
            </a:fld>
            <a:endParaRPr lang="en-US"/>
          </a:p>
        </p:txBody>
      </p:sp>
    </p:spTree>
    <p:extLst>
      <p:ext uri="{BB962C8B-B14F-4D97-AF65-F5344CB8AC3E}">
        <p14:creationId xmlns:p14="http://schemas.microsoft.com/office/powerpoint/2010/main" val="4402279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we’re going to quickly talk about </a:t>
            </a:r>
            <a:r>
              <a:rPr lang="en-US" b="1" dirty="0"/>
              <a:t>creditable infant foods</a:t>
            </a:r>
            <a:r>
              <a:rPr lang="en-US" dirty="0"/>
              <a:t> under the CACFP program.</a:t>
            </a:r>
          </a:p>
          <a:p>
            <a:r>
              <a:rPr lang="en-US" b="1" dirty="0"/>
              <a:t>1. Infant Formula and Cereal</a:t>
            </a:r>
          </a:p>
          <a:p>
            <a:r>
              <a:rPr lang="en-US" b="1" dirty="0"/>
              <a:t>Infant formula</a:t>
            </a:r>
            <a:r>
              <a:rPr lang="en-US" dirty="0"/>
              <a:t> and </a:t>
            </a:r>
            <a:r>
              <a:rPr lang="en-US" b="1" dirty="0"/>
              <a:t>infant cereals</a:t>
            </a:r>
            <a:r>
              <a:rPr lang="en-US" dirty="0"/>
              <a:t> must meet </a:t>
            </a:r>
            <a:r>
              <a:rPr lang="en-US" b="1" dirty="0"/>
              <a:t>CACFP program standards</a:t>
            </a:r>
            <a:r>
              <a:rPr lang="en-US" dirty="0"/>
              <a:t> in order to be creditable.</a:t>
            </a:r>
          </a:p>
          <a:p>
            <a:r>
              <a:rPr lang="en-US" dirty="0"/>
              <a:t>Always check labels to ensure the products are iron-fortified and meet USDA nutritional requirements.</a:t>
            </a:r>
          </a:p>
          <a:p>
            <a:r>
              <a:rPr lang="en-US" b="1" dirty="0"/>
              <a:t>2. Parent-Provided Formula</a:t>
            </a:r>
          </a:p>
          <a:p>
            <a:r>
              <a:rPr lang="en-US" dirty="0"/>
              <a:t>If parents choose to provide their own infant formula, that is allowed.</a:t>
            </a:r>
          </a:p>
          <a:p>
            <a:r>
              <a:rPr lang="en-US" dirty="0"/>
              <a:t>However, if parents provide the infant formula, they </a:t>
            </a:r>
            <a:r>
              <a:rPr lang="en-US" b="1" dirty="0"/>
              <a:t>cannot also provide other meal components</a:t>
            </a:r>
            <a:r>
              <a:rPr lang="en-US" dirty="0"/>
              <a:t> (such as cereal, fruits, or vegetables).</a:t>
            </a:r>
          </a:p>
          <a:p>
            <a:r>
              <a:rPr lang="en-US" dirty="0"/>
              <a:t>This is because CACFP rules require that </a:t>
            </a:r>
            <a:r>
              <a:rPr lang="en-US" b="1" dirty="0"/>
              <a:t>the site provides all other components</a:t>
            </a:r>
            <a:r>
              <a:rPr lang="en-US" dirty="0"/>
              <a:t> in order for the meal to be reimbursed.</a:t>
            </a:r>
          </a:p>
          <a:p>
            <a:r>
              <a:rPr lang="en-US" b="1" dirty="0"/>
              <a:t>3. Why This Rule Matters</a:t>
            </a:r>
          </a:p>
          <a:p>
            <a:r>
              <a:rPr lang="en-US" dirty="0"/>
              <a:t>CACFP wants to ensure that the center or day care home is fully responsible for providing </a:t>
            </a:r>
            <a:r>
              <a:rPr lang="en-US" b="1" dirty="0"/>
              <a:t>balanced meals</a:t>
            </a:r>
            <a:r>
              <a:rPr lang="en-US" dirty="0"/>
              <a:t> and meeting all program requirements.</a:t>
            </a:r>
          </a:p>
          <a:p>
            <a:r>
              <a:rPr lang="en-US" dirty="0"/>
              <a:t>If multiple components come from home, it prevents proper oversight and may lead to meals being disallowed for reimbursement.</a:t>
            </a:r>
          </a:p>
          <a:p>
            <a:br>
              <a:rPr lang="en-US" dirty="0"/>
            </a:br>
            <a:endParaRPr lang="en-US" dirty="0"/>
          </a:p>
          <a:p>
            <a:r>
              <a:rPr lang="en-US" dirty="0"/>
              <a:t>✅ </a:t>
            </a:r>
            <a:r>
              <a:rPr lang="en-US" b="1" dirty="0"/>
              <a:t>Quick Compliance Reminder</a:t>
            </a:r>
            <a:endParaRPr lang="en-US" dirty="0"/>
          </a:p>
          <a:p>
            <a:r>
              <a:rPr lang="en-US" dirty="0"/>
              <a:t>Infant formula and cereals must be </a:t>
            </a:r>
            <a:r>
              <a:rPr lang="en-US" b="1" dirty="0"/>
              <a:t>program-approved</a:t>
            </a:r>
            <a:r>
              <a:rPr lang="en-US" dirty="0"/>
              <a:t>.</a:t>
            </a:r>
          </a:p>
          <a:p>
            <a:r>
              <a:rPr lang="en-US" dirty="0"/>
              <a:t>Parents may provide </a:t>
            </a:r>
            <a:r>
              <a:rPr lang="en-US" b="1" dirty="0"/>
              <a:t>formula only</a:t>
            </a:r>
            <a:r>
              <a:rPr lang="en-US" dirty="0"/>
              <a:t>, not other components.</a:t>
            </a:r>
          </a:p>
          <a:p>
            <a:r>
              <a:rPr lang="en-US" dirty="0"/>
              <a:t>The center/home must supply all other required foods for the infant’s age group.</a:t>
            </a:r>
          </a:p>
          <a:p>
            <a:r>
              <a:rPr lang="en-US" dirty="0"/>
              <a:t>If parents bring more than formula, the meal may not be reimbursed.</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24</a:t>
            </a:fld>
            <a:endParaRPr lang="en-US"/>
          </a:p>
        </p:txBody>
      </p:sp>
    </p:spTree>
    <p:extLst>
      <p:ext uri="{BB962C8B-B14F-4D97-AF65-F5344CB8AC3E}">
        <p14:creationId xmlns:p14="http://schemas.microsoft.com/office/powerpoint/2010/main" val="15473517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 examples of </a:t>
            </a:r>
            <a:r>
              <a:rPr lang="en-US" b="1" dirty="0"/>
              <a:t>infant foods that are not allowable</a:t>
            </a:r>
            <a:r>
              <a:rPr lang="en-US" dirty="0"/>
              <a:t> under the CACFP program include:</a:t>
            </a:r>
          </a:p>
          <a:p>
            <a:r>
              <a:rPr lang="en-US" b="1" dirty="0"/>
              <a:t>Cookies</a:t>
            </a:r>
            <a:r>
              <a:rPr lang="en-US" dirty="0"/>
              <a:t> ❌ – not appropriate for infants and considered a dessert.</a:t>
            </a:r>
          </a:p>
          <a:p>
            <a:r>
              <a:rPr lang="en-US" b="1" dirty="0"/>
              <a:t>Fruit juice</a:t>
            </a:r>
            <a:r>
              <a:rPr lang="en-US" dirty="0"/>
              <a:t> ❌ – juice is not creditable for infants under 12 months.</a:t>
            </a:r>
          </a:p>
          <a:p>
            <a:r>
              <a:rPr lang="en-US" b="1" dirty="0"/>
              <a:t>Half-and-half or cream</a:t>
            </a:r>
            <a:r>
              <a:rPr lang="en-US" dirty="0"/>
              <a:t> ❌ – too high in fat and does not meet nutritional requirements.</a:t>
            </a:r>
          </a:p>
          <a:p>
            <a:r>
              <a:rPr lang="en-US" b="1" dirty="0"/>
              <a:t>Honey</a:t>
            </a:r>
            <a:r>
              <a:rPr lang="en-US" dirty="0"/>
              <a:t> ❌ – never serve honey to infants under 12 months due to the risk of </a:t>
            </a:r>
            <a:r>
              <a:rPr lang="en-US" i="1" dirty="0"/>
              <a:t>infant botulism</a:t>
            </a:r>
            <a:r>
              <a:rPr lang="en-US" dirty="0"/>
              <a:t>.</a:t>
            </a:r>
          </a:p>
          <a:p>
            <a:r>
              <a:rPr lang="en-US" b="1" dirty="0"/>
              <a:t>Infant puddings or desserts</a:t>
            </a:r>
            <a:r>
              <a:rPr lang="en-US" dirty="0"/>
              <a:t> ❌ – not reimbursable.</a:t>
            </a:r>
          </a:p>
          <a:p>
            <a:r>
              <a:rPr lang="en-US" b="1" dirty="0"/>
              <a:t>Shellfish</a:t>
            </a:r>
            <a:r>
              <a:rPr lang="en-US" dirty="0"/>
              <a:t> ❌ – not creditable and also a common allergen.</a:t>
            </a:r>
          </a:p>
          <a:p>
            <a:r>
              <a:rPr lang="en-US" b="1" dirty="0"/>
              <a:t>Hot dogs or meat sticks</a:t>
            </a:r>
            <a:r>
              <a:rPr lang="en-US" dirty="0"/>
              <a:t> ❌ – choking hazard and not appropriate for infants.</a:t>
            </a:r>
          </a:p>
          <a:p>
            <a:r>
              <a:rPr lang="en-US" b="1" dirty="0"/>
              <a:t>Infant formula low in iron</a:t>
            </a:r>
            <a:r>
              <a:rPr lang="en-US" dirty="0"/>
              <a:t> ❌ – only </a:t>
            </a:r>
            <a:r>
              <a:rPr lang="en-US" b="1" dirty="0"/>
              <a:t>iron-fortified infant formula</a:t>
            </a:r>
            <a:r>
              <a:rPr lang="en-US" dirty="0"/>
              <a:t> is creditable.</a:t>
            </a:r>
          </a:p>
          <a:p>
            <a:r>
              <a:rPr lang="en-US" b="1" dirty="0"/>
              <a:t>Why These Foods Are Not Allowed</a:t>
            </a:r>
          </a:p>
          <a:p>
            <a:r>
              <a:rPr lang="en-US" b="1" dirty="0"/>
              <a:t>Nutrition</a:t>
            </a:r>
            <a:r>
              <a:rPr lang="en-US" dirty="0"/>
              <a:t>: Many of these items are too high in sugar, fat, or sodium, and do not meet CACFP’s nutrient standards for infants.</a:t>
            </a:r>
          </a:p>
          <a:p>
            <a:r>
              <a:rPr lang="en-US" b="1" dirty="0"/>
              <a:t>Safety</a:t>
            </a:r>
            <a:r>
              <a:rPr lang="en-US" dirty="0"/>
              <a:t>: Some foods, such as honey, shellfish, hot dogs, and meat sticks, pose choking hazards or health risks for infants.</a:t>
            </a:r>
          </a:p>
          <a:p>
            <a:r>
              <a:rPr lang="en-US" b="1" dirty="0"/>
              <a:t>Compliance</a:t>
            </a:r>
            <a:r>
              <a:rPr lang="en-US" dirty="0"/>
              <a:t>: USDA regulations clearly define which foods are reimbursable to ensure infants receive safe and age-appropriate meals.</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25</a:t>
            </a:fld>
            <a:endParaRPr lang="en-US"/>
          </a:p>
        </p:txBody>
      </p:sp>
    </p:spTree>
    <p:extLst>
      <p:ext uri="{BB962C8B-B14F-4D97-AF65-F5344CB8AC3E}">
        <p14:creationId xmlns:p14="http://schemas.microsoft.com/office/powerpoint/2010/main" val="2926661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let’s remember the rules for </a:t>
            </a:r>
            <a:r>
              <a:rPr lang="en-US" b="1" dirty="0"/>
              <a:t>credible snacks</a:t>
            </a:r>
            <a:r>
              <a:rPr lang="en-US" dirty="0"/>
              <a:t> under the CACFP program.</a:t>
            </a:r>
          </a:p>
          <a:p>
            <a:r>
              <a:rPr lang="en-US" b="1" dirty="0"/>
              <a:t>1. Examples of Creditable Snacks</a:t>
            </a:r>
          </a:p>
          <a:p>
            <a:r>
              <a:rPr lang="en-US" dirty="0"/>
              <a:t>Nutritious snacks such as:</a:t>
            </a:r>
          </a:p>
          <a:p>
            <a:r>
              <a:rPr lang="en-US" dirty="0"/>
              <a:t>Whole grain crackers</a:t>
            </a:r>
          </a:p>
          <a:p>
            <a:r>
              <a:rPr lang="en-US" dirty="0"/>
              <a:t>Yogurt</a:t>
            </a:r>
          </a:p>
          <a:p>
            <a:r>
              <a:rPr lang="en-US" dirty="0"/>
              <a:t>Cheese sticks</a:t>
            </a:r>
          </a:p>
          <a:p>
            <a:r>
              <a:rPr lang="en-US" dirty="0"/>
              <a:t>Fresh fruits</a:t>
            </a:r>
          </a:p>
          <a:p>
            <a:r>
              <a:rPr lang="en-US" dirty="0"/>
              <a:t>Fresh vegetables</a:t>
            </a:r>
          </a:p>
          <a:p>
            <a:r>
              <a:rPr lang="en-US" dirty="0"/>
              <a:t>These may all be </a:t>
            </a:r>
            <a:r>
              <a:rPr lang="en-US" b="1" dirty="0"/>
              <a:t>reimbursable</a:t>
            </a:r>
            <a:r>
              <a:rPr lang="en-US" dirty="0"/>
              <a:t> when served correctly.</a:t>
            </a:r>
          </a:p>
          <a:p>
            <a:r>
              <a:rPr lang="en-US" b="1" dirty="0"/>
              <a:t>2. Snack Component Rule</a:t>
            </a:r>
          </a:p>
          <a:p>
            <a:r>
              <a:rPr lang="en-US" dirty="0"/>
              <a:t>A snack must include </a:t>
            </a:r>
            <a:r>
              <a:rPr lang="en-US" b="1" dirty="0"/>
              <a:t>two of the five CACFP components</a:t>
            </a:r>
            <a:r>
              <a:rPr lang="en-US" dirty="0"/>
              <a:t>:</a:t>
            </a:r>
          </a:p>
          <a:p>
            <a:r>
              <a:rPr lang="en-US" dirty="0"/>
              <a:t>Milk</a:t>
            </a:r>
          </a:p>
          <a:p>
            <a:r>
              <a:rPr lang="en-US" dirty="0"/>
              <a:t>Grain</a:t>
            </a:r>
          </a:p>
          <a:p>
            <a:r>
              <a:rPr lang="en-US" dirty="0"/>
              <a:t>Vegetable</a:t>
            </a:r>
          </a:p>
          <a:p>
            <a:r>
              <a:rPr lang="en-US" dirty="0"/>
              <a:t>Fruit</a:t>
            </a:r>
          </a:p>
          <a:p>
            <a:r>
              <a:rPr lang="en-US" dirty="0"/>
              <a:t>Meat/Meat Alternate</a:t>
            </a:r>
          </a:p>
          <a:p>
            <a:r>
              <a:rPr lang="en-US" b="1" dirty="0"/>
              <a:t>3. Different Components Required</a:t>
            </a:r>
          </a:p>
          <a:p>
            <a:r>
              <a:rPr lang="en-US" dirty="0"/>
              <a:t>The two snack items must come from </a:t>
            </a:r>
            <a:r>
              <a:rPr lang="en-US" b="1" dirty="0"/>
              <a:t>two different categories</a:t>
            </a:r>
            <a:r>
              <a:rPr lang="en-US" dirty="0"/>
              <a:t>.</a:t>
            </a:r>
          </a:p>
          <a:p>
            <a:r>
              <a:rPr lang="en-US" dirty="0"/>
              <a:t>❌ You cannot serve </a:t>
            </a:r>
            <a:r>
              <a:rPr lang="en-US" b="1" dirty="0"/>
              <a:t>two items from the same category</a:t>
            </a:r>
            <a:r>
              <a:rPr lang="en-US" dirty="0"/>
              <a:t> (for example, apples and apple juice, or orange slices and orange juice).</a:t>
            </a:r>
          </a:p>
          <a:p>
            <a:r>
              <a:rPr lang="en-US" dirty="0"/>
              <a:t>❌ You also cannot serve </a:t>
            </a:r>
            <a:r>
              <a:rPr lang="en-US" b="1" dirty="0"/>
              <a:t>two juices</a:t>
            </a:r>
            <a:r>
              <a:rPr lang="en-US" dirty="0"/>
              <a:t> as the components.</a:t>
            </a:r>
          </a:p>
          <a:p>
            <a:r>
              <a:rPr lang="en-US" b="1" dirty="0"/>
              <a:t>4. Why This Rule Exists</a:t>
            </a:r>
          </a:p>
          <a:p>
            <a:r>
              <a:rPr lang="en-US" dirty="0"/>
              <a:t>The purpose of this rule is to make sure children are exposed to a </a:t>
            </a:r>
            <a:r>
              <a:rPr lang="en-US" b="1" dirty="0"/>
              <a:t>variety of nutrients</a:t>
            </a:r>
            <a:r>
              <a:rPr lang="en-US" dirty="0"/>
              <a:t> and not just two foods from the same category. This helps ensure snacks are balanced and support overall healthy growth.</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26</a:t>
            </a:fld>
            <a:endParaRPr lang="en-US"/>
          </a:p>
        </p:txBody>
      </p:sp>
    </p:spTree>
    <p:extLst>
      <p:ext uri="{BB962C8B-B14F-4D97-AF65-F5344CB8AC3E}">
        <p14:creationId xmlns:p14="http://schemas.microsoft.com/office/powerpoint/2010/main" val="24953445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we’re going to talk about the </a:t>
            </a:r>
            <a:r>
              <a:rPr lang="en-US" b="1" dirty="0"/>
              <a:t>different meal service styles</a:t>
            </a:r>
            <a:r>
              <a:rPr lang="en-US" dirty="0"/>
              <a:t> allowed under the CACFP program. There are three main types: </a:t>
            </a:r>
            <a:r>
              <a:rPr lang="en-US" b="1" dirty="0"/>
              <a:t>Pre-Plated</a:t>
            </a:r>
            <a:r>
              <a:rPr lang="en-US" dirty="0"/>
              <a:t>, </a:t>
            </a:r>
            <a:r>
              <a:rPr lang="en-US" b="1" dirty="0"/>
              <a:t>Family-Style Dining</a:t>
            </a:r>
            <a:r>
              <a:rPr lang="en-US" dirty="0"/>
              <a:t>, and </a:t>
            </a:r>
            <a:r>
              <a:rPr lang="en-US" b="1" dirty="0"/>
              <a:t>Cafeteria-Style Dining</a:t>
            </a:r>
            <a:r>
              <a:rPr lang="en-US" dirty="0"/>
              <a:t>.</a:t>
            </a:r>
          </a:p>
          <a:p>
            <a:r>
              <a:rPr lang="en-US" b="1" dirty="0"/>
              <a:t>1. Pre-Plated Service</a:t>
            </a:r>
          </a:p>
          <a:p>
            <a:r>
              <a:rPr lang="en-US" dirty="0"/>
              <a:t>Staff place all required components directly onto the child’s plate or into cups.</a:t>
            </a:r>
          </a:p>
          <a:p>
            <a:r>
              <a:rPr lang="en-US" dirty="0"/>
              <a:t>The </a:t>
            </a:r>
            <a:r>
              <a:rPr lang="en-US" b="1" dirty="0"/>
              <a:t>minimum serving size of each component</a:t>
            </a:r>
            <a:r>
              <a:rPr lang="en-US" dirty="0"/>
              <a:t> must be provided to every participant.</a:t>
            </a:r>
          </a:p>
          <a:p>
            <a:r>
              <a:rPr lang="en-US" dirty="0"/>
              <a:t>This method ensures that every child receives a complete reimbursable meal automatically.</a:t>
            </a:r>
          </a:p>
          <a:p>
            <a:r>
              <a:rPr lang="en-US" b="1" dirty="0"/>
              <a:t>2. Family-Style Dining</a:t>
            </a:r>
          </a:p>
          <a:p>
            <a:r>
              <a:rPr lang="en-US" dirty="0"/>
              <a:t>Common serving dishes for each meal component are placed on the table.</a:t>
            </a:r>
          </a:p>
          <a:p>
            <a:r>
              <a:rPr lang="en-US" dirty="0"/>
              <a:t>Children serve themselves, with staff sitting at the table to model and encourage healthy eating.</a:t>
            </a:r>
          </a:p>
          <a:p>
            <a:r>
              <a:rPr lang="en-US" dirty="0"/>
              <a:t>Requirements:</a:t>
            </a:r>
          </a:p>
          <a:p>
            <a:pPr lvl="1"/>
            <a:r>
              <a:rPr lang="en-US" dirty="0"/>
              <a:t>Enough food must be placed on the table so that </a:t>
            </a:r>
            <a:r>
              <a:rPr lang="en-US" b="1" dirty="0"/>
              <a:t>each participant has access to at least the minimum required portion size</a:t>
            </a:r>
            <a:r>
              <a:rPr lang="en-US" dirty="0"/>
              <a:t>.</a:t>
            </a:r>
          </a:p>
          <a:p>
            <a:pPr lvl="1"/>
            <a:r>
              <a:rPr lang="en-US" dirty="0"/>
              <a:t>Staff should </a:t>
            </a:r>
            <a:r>
              <a:rPr lang="en-US" b="1" dirty="0"/>
              <a:t>encourage</a:t>
            </a:r>
            <a:r>
              <a:rPr lang="en-US" dirty="0"/>
              <a:t> children to take all components, but children are not required to serve themselves every item.</a:t>
            </a:r>
          </a:p>
          <a:p>
            <a:r>
              <a:rPr lang="en-US" dirty="0"/>
              <a:t>Best Practice: Family-style dining helps promote independence, decision-making, and positive social interaction around meals.</a:t>
            </a:r>
          </a:p>
          <a:p>
            <a:r>
              <a:rPr lang="en-US" b="1" dirty="0"/>
              <a:t>3. Cafeteria-Style Dining</a:t>
            </a:r>
          </a:p>
          <a:p>
            <a:r>
              <a:rPr lang="en-US" dirty="0"/>
              <a:t>Similar to school cafeteria lines.</a:t>
            </a:r>
          </a:p>
          <a:p>
            <a:r>
              <a:rPr lang="en-US" dirty="0"/>
              <a:t>Children go through a service line where staff serve each of the required components.</a:t>
            </a:r>
          </a:p>
          <a:p>
            <a:r>
              <a:rPr lang="en-US" dirty="0"/>
              <a:t>Just like the other styles, children must receive at least the </a:t>
            </a:r>
            <a:r>
              <a:rPr lang="en-US" b="1" dirty="0"/>
              <a:t>minimum serving size of each component</a:t>
            </a:r>
            <a:r>
              <a:rPr lang="en-US" dirty="0"/>
              <a:t> to count as a reimbursable meal.</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27</a:t>
            </a:fld>
            <a:endParaRPr lang="en-US"/>
          </a:p>
        </p:txBody>
      </p:sp>
    </p:spTree>
    <p:extLst>
      <p:ext uri="{BB962C8B-B14F-4D97-AF65-F5344CB8AC3E}">
        <p14:creationId xmlns:p14="http://schemas.microsoft.com/office/powerpoint/2010/main" val="20879341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Last but not least, let’s review </a:t>
            </a:r>
            <a:r>
              <a:rPr lang="en-US" b="1" dirty="0"/>
              <a:t>Cafeteria-Style Dining</a:t>
            </a:r>
            <a:r>
              <a:rPr lang="en-US" dirty="0"/>
              <a:t>.</a:t>
            </a:r>
          </a:p>
          <a:p>
            <a:r>
              <a:rPr lang="en-US" dirty="0"/>
              <a:t>In cafeteria-style meal service:</a:t>
            </a:r>
          </a:p>
          <a:p>
            <a:r>
              <a:rPr lang="en-US" dirty="0"/>
              <a:t>Participants move through a serving line.</a:t>
            </a:r>
          </a:p>
          <a:p>
            <a:r>
              <a:rPr lang="en-US" dirty="0"/>
              <a:t>Either the </a:t>
            </a:r>
            <a:r>
              <a:rPr lang="en-US" b="1" dirty="0"/>
              <a:t>staff serve</a:t>
            </a:r>
            <a:r>
              <a:rPr lang="en-US" dirty="0"/>
              <a:t> the food, or the participants serve themselves from the line.</a:t>
            </a:r>
          </a:p>
          <a:p>
            <a:r>
              <a:rPr lang="en-US" dirty="0"/>
              <a:t>All required meal components must be provided in at least the </a:t>
            </a:r>
            <a:r>
              <a:rPr lang="en-US" b="1" dirty="0"/>
              <a:t>minimum required quantities</a:t>
            </a:r>
            <a:r>
              <a:rPr lang="en-US" dirty="0"/>
              <a:t> for each participant.</a:t>
            </a:r>
          </a:p>
          <a:p>
            <a:r>
              <a:rPr lang="en-US" b="1" dirty="0"/>
              <a:t>Important Rule</a:t>
            </a:r>
          </a:p>
          <a:p>
            <a:r>
              <a:rPr lang="en-US" b="1" dirty="0"/>
              <a:t>“Offer vs. Serve”</a:t>
            </a:r>
            <a:r>
              <a:rPr lang="en-US" dirty="0"/>
              <a:t> (where participants are allowed to decline certain items) is only allowed in:</a:t>
            </a:r>
          </a:p>
          <a:p>
            <a:pPr lvl="1"/>
            <a:r>
              <a:rPr lang="en-US" b="1" dirty="0"/>
              <a:t>CACFP Adult Day Care Centers</a:t>
            </a:r>
            <a:r>
              <a:rPr lang="en-US" dirty="0"/>
              <a:t>, and</a:t>
            </a:r>
          </a:p>
          <a:p>
            <a:pPr lvl="1"/>
            <a:r>
              <a:rPr lang="en-US" b="1" dirty="0"/>
              <a:t>At-Risk Afterschool Programs</a:t>
            </a:r>
            <a:r>
              <a:rPr lang="en-US" dirty="0"/>
              <a:t>.</a:t>
            </a:r>
          </a:p>
          <a:p>
            <a:r>
              <a:rPr lang="en-US" dirty="0"/>
              <a:t>For child care centers and day care homes, </a:t>
            </a:r>
            <a:r>
              <a:rPr lang="en-US" b="1" dirty="0"/>
              <a:t>Offer vs. Serve is not permitted</a:t>
            </a:r>
            <a:r>
              <a:rPr lang="en-US" dirty="0"/>
              <a:t>—all required components must be served to each participant in the correct quantities.</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28</a:t>
            </a:fld>
            <a:endParaRPr lang="en-US"/>
          </a:p>
        </p:txBody>
      </p:sp>
    </p:spTree>
    <p:extLst>
      <p:ext uri="{BB962C8B-B14F-4D97-AF65-F5344CB8AC3E}">
        <p14:creationId xmlns:p14="http://schemas.microsoft.com/office/powerpoint/2010/main" val="6990872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let’s talk about </a:t>
            </a:r>
            <a:r>
              <a:rPr lang="en-US" b="1" dirty="0"/>
              <a:t>children with special needs</a:t>
            </a:r>
            <a:r>
              <a:rPr lang="en-US" dirty="0"/>
              <a:t> and how the CACFP program applies.</a:t>
            </a:r>
          </a:p>
          <a:p>
            <a:r>
              <a:rPr lang="en-US" b="1" dirty="0"/>
              <a:t>1. Equal Access</a:t>
            </a:r>
          </a:p>
          <a:p>
            <a:r>
              <a:rPr lang="en-US" dirty="0"/>
              <a:t>This program must be </a:t>
            </a:r>
            <a:r>
              <a:rPr lang="en-US" b="1" dirty="0"/>
              <a:t>accessible to all children</a:t>
            </a:r>
            <a:r>
              <a:rPr lang="en-US" dirty="0"/>
              <a:t>, including participants with disabilities. Disabilities may include physical or mental impairments that substantially limit one or more major life activities.</a:t>
            </a:r>
          </a:p>
          <a:p>
            <a:r>
              <a:rPr lang="en-US" b="1" dirty="0"/>
              <a:t>2. Meal Modifications</a:t>
            </a:r>
          </a:p>
          <a:p>
            <a:r>
              <a:rPr lang="en-US" dirty="0"/>
              <a:t>If a participant has a disability that restricts their diet, you must make </a:t>
            </a:r>
            <a:r>
              <a:rPr lang="en-US" b="1" dirty="0"/>
              <a:t>reasonable meal modifications</a:t>
            </a:r>
            <a:r>
              <a:rPr lang="en-US" dirty="0"/>
              <a:t> to accommodate their needs.</a:t>
            </a:r>
          </a:p>
          <a:p>
            <a:r>
              <a:rPr lang="en-US" dirty="0"/>
              <a:t>These modifications must be provided </a:t>
            </a:r>
            <a:r>
              <a:rPr lang="en-US" b="1" dirty="0"/>
              <a:t>at no additional cost</a:t>
            </a:r>
            <a:r>
              <a:rPr lang="en-US" dirty="0"/>
              <a:t> to the family.</a:t>
            </a:r>
          </a:p>
          <a:p>
            <a:r>
              <a:rPr lang="en-US" dirty="0"/>
              <a:t>The goal is to ensure every child has the opportunity to fully participate in the CACFP program.</a:t>
            </a:r>
          </a:p>
          <a:p>
            <a:r>
              <a:rPr lang="en-US" b="1" dirty="0"/>
              <a:t>3. Documentation</a:t>
            </a:r>
          </a:p>
          <a:p>
            <a:r>
              <a:rPr lang="en-US" dirty="0"/>
              <a:t>Accommodations are determined on a </a:t>
            </a:r>
            <a:r>
              <a:rPr lang="en-US" b="1" dirty="0"/>
              <a:t>case-by-case basis</a:t>
            </a:r>
            <a:r>
              <a:rPr lang="en-US" dirty="0"/>
              <a:t>.</a:t>
            </a:r>
          </a:p>
          <a:p>
            <a:r>
              <a:rPr lang="en-US" dirty="0"/>
              <a:t>In some situations, you may be required to obtain a </a:t>
            </a:r>
            <a:r>
              <a:rPr lang="en-US" b="1" dirty="0"/>
              <a:t>medical statement</a:t>
            </a:r>
            <a:r>
              <a:rPr lang="en-US" dirty="0"/>
              <a:t> signed by a licensed physician or recognized medical authority. This statement should outline the disability and specify the required meal modifications.</a:t>
            </a:r>
          </a:p>
          <a:p>
            <a:r>
              <a:rPr lang="en-US" b="1" dirty="0"/>
              <a:t>4. Key Reminder</a:t>
            </a:r>
          </a:p>
          <a:p>
            <a:r>
              <a:rPr lang="en-US" dirty="0"/>
              <a:t>You cannot exclude a child from participation in the program due to a disability-related dietary need.</a:t>
            </a:r>
          </a:p>
          <a:p>
            <a:r>
              <a:rPr lang="en-US" dirty="0"/>
              <a:t>Always reach out to PCCPA if you have questions or need guidance about proper documentation and compliance.</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29</a:t>
            </a:fld>
            <a:endParaRPr lang="en-US"/>
          </a:p>
        </p:txBody>
      </p:sp>
    </p:spTree>
    <p:extLst>
      <p:ext uri="{BB962C8B-B14F-4D97-AF65-F5344CB8AC3E}">
        <p14:creationId xmlns:p14="http://schemas.microsoft.com/office/powerpoint/2010/main" val="28116276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Here’s an important note about </a:t>
            </a:r>
            <a:r>
              <a:rPr lang="en-US" b="1" dirty="0"/>
              <a:t>meal modifications for children with special needs</a:t>
            </a:r>
            <a:r>
              <a:rPr lang="en-US" dirty="0"/>
              <a:t> under CACFP:</a:t>
            </a:r>
          </a:p>
          <a:p>
            <a:r>
              <a:rPr lang="en-US" b="1" dirty="0"/>
              <a:t>1. Comparable Meal Modifications</a:t>
            </a:r>
          </a:p>
          <a:p>
            <a:r>
              <a:rPr lang="en-US" dirty="0"/>
              <a:t>Program operators are not always required to provide the </a:t>
            </a:r>
            <a:r>
              <a:rPr lang="en-US" b="1" dirty="0"/>
              <a:t>exact modification</a:t>
            </a:r>
            <a:r>
              <a:rPr lang="en-US" dirty="0"/>
              <a:t> requested.</a:t>
            </a:r>
          </a:p>
          <a:p>
            <a:r>
              <a:rPr lang="en-US" dirty="0"/>
              <a:t>However, you are required to make a </a:t>
            </a:r>
            <a:r>
              <a:rPr lang="en-US" b="1" dirty="0"/>
              <a:t>reasonable effort to provide a comparable meal modification</a:t>
            </a:r>
            <a:r>
              <a:rPr lang="en-US" dirty="0"/>
              <a:t> that accommodates the child’s needs.</a:t>
            </a:r>
          </a:p>
          <a:p>
            <a:r>
              <a:rPr lang="en-US" b="1" dirty="0"/>
              <a:t>2. Inclusive Meal Service</a:t>
            </a:r>
          </a:p>
          <a:p>
            <a:r>
              <a:rPr lang="en-US" dirty="0"/>
              <a:t>All meal services must be provided in the </a:t>
            </a:r>
            <a:r>
              <a:rPr lang="en-US" b="1" dirty="0"/>
              <a:t>most integrated setting appropriate</a:t>
            </a:r>
            <a:r>
              <a:rPr lang="en-US" dirty="0"/>
              <a:t> to the needs of participants with disabilities.</a:t>
            </a:r>
          </a:p>
          <a:p>
            <a:r>
              <a:rPr lang="en-US" dirty="0"/>
              <a:t>Excluding a child from mealtime or isolating them from others is </a:t>
            </a:r>
            <a:r>
              <a:rPr lang="en-US" b="1" dirty="0"/>
              <a:t>not considered an appropriate or reasonable modification</a:t>
            </a:r>
            <a:r>
              <a:rPr lang="en-US" dirty="0"/>
              <a:t>.</a:t>
            </a:r>
          </a:p>
          <a:p>
            <a:r>
              <a:rPr lang="en-US" b="1" dirty="0"/>
              <a:t>3. No Exclusion</a:t>
            </a:r>
          </a:p>
          <a:p>
            <a:r>
              <a:rPr lang="en-US" dirty="0"/>
              <a:t>Children with disabilities may </a:t>
            </a:r>
            <a:r>
              <a:rPr lang="en-US" b="1" dirty="0"/>
              <a:t>not be excluded</a:t>
            </a:r>
            <a:r>
              <a:rPr lang="en-US" dirty="0"/>
              <a:t> from the CACFP program environment simply because they require meal modifications.</a:t>
            </a:r>
          </a:p>
          <a:p>
            <a:r>
              <a:rPr lang="en-US" dirty="0"/>
              <a:t>Program operators must make every effort to ensure that children with disabilities are included in all aspects of the program, including shared mealtimes with their peers.</a:t>
            </a:r>
          </a:p>
          <a:p>
            <a:r>
              <a:rPr lang="en-US" b="1" dirty="0"/>
              <a:t>4. Program Responsibility</a:t>
            </a:r>
          </a:p>
          <a:p>
            <a:r>
              <a:rPr lang="en-US" dirty="0"/>
              <a:t>Your responsibility is to provide meals in a way that demonstrates there was intent to make </a:t>
            </a:r>
            <a:r>
              <a:rPr lang="en-US" b="1" dirty="0"/>
              <a:t>reasonable modifications</a:t>
            </a:r>
            <a:r>
              <a:rPr lang="en-US" dirty="0"/>
              <a:t>.</a:t>
            </a:r>
          </a:p>
          <a:p>
            <a:r>
              <a:rPr lang="en-US" dirty="0"/>
              <a:t>Denying participation or excluding a child is a violation of civil rights requirements and program rules.</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30</a:t>
            </a:fld>
            <a:endParaRPr lang="en-US"/>
          </a:p>
        </p:txBody>
      </p:sp>
    </p:spTree>
    <p:extLst>
      <p:ext uri="{BB962C8B-B14F-4D97-AF65-F5344CB8AC3E}">
        <p14:creationId xmlns:p14="http://schemas.microsoft.com/office/powerpoint/2010/main" val="31253522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that </a:t>
            </a:r>
            <a:r>
              <a:rPr lang="en-US" b="1" dirty="0"/>
              <a:t>each meal served under the CACFP program must include the required minimum quantities</a:t>
            </a:r>
            <a:r>
              <a:rPr lang="en-US" dirty="0"/>
              <a:t> of the approved components.</a:t>
            </a:r>
          </a:p>
          <a:p>
            <a:r>
              <a:rPr lang="en-US" b="1" dirty="0"/>
              <a:t>1. Required Meal Components</a:t>
            </a:r>
          </a:p>
          <a:p>
            <a:r>
              <a:rPr lang="en-US" dirty="0"/>
              <a:t>Meals must include the following:</a:t>
            </a:r>
          </a:p>
          <a:p>
            <a:r>
              <a:rPr lang="en-US" b="1" dirty="0"/>
              <a:t>Milk</a:t>
            </a:r>
            <a:endParaRPr lang="en-US" dirty="0"/>
          </a:p>
          <a:p>
            <a:r>
              <a:rPr lang="en-US" b="1" dirty="0"/>
              <a:t>Vegetables</a:t>
            </a:r>
            <a:endParaRPr lang="en-US" dirty="0"/>
          </a:p>
          <a:p>
            <a:r>
              <a:rPr lang="en-US" b="1" dirty="0"/>
              <a:t>Fruits</a:t>
            </a:r>
            <a:endParaRPr lang="en-US" dirty="0"/>
          </a:p>
          <a:p>
            <a:r>
              <a:rPr lang="en-US" b="1" dirty="0"/>
              <a:t>Whole grains</a:t>
            </a:r>
            <a:endParaRPr lang="en-US" dirty="0"/>
          </a:p>
          <a:p>
            <a:r>
              <a:rPr lang="en-US" b="1" dirty="0"/>
              <a:t>Meat or meat alternates</a:t>
            </a:r>
            <a:endParaRPr lang="en-US" dirty="0"/>
          </a:p>
          <a:p>
            <a:r>
              <a:rPr lang="en-US" dirty="0"/>
              <a:t>These are the </a:t>
            </a:r>
            <a:r>
              <a:rPr lang="en-US" b="1" dirty="0"/>
              <a:t>core building blocks</a:t>
            </a:r>
            <a:r>
              <a:rPr lang="en-US" dirty="0"/>
              <a:t> of every reimbursable meal.</a:t>
            </a:r>
          </a:p>
          <a:p>
            <a:r>
              <a:rPr lang="en-US" b="1" dirty="0"/>
              <a:t>2. Component Requirements Depend on the Meal</a:t>
            </a:r>
          </a:p>
          <a:p>
            <a:r>
              <a:rPr lang="en-US" dirty="0"/>
              <a:t>The number and type of components required depends on whether you are serving </a:t>
            </a:r>
            <a:r>
              <a:rPr lang="en-US" b="1" dirty="0"/>
              <a:t>breakfast, lunch, supper, or a snack</a:t>
            </a:r>
            <a:r>
              <a:rPr lang="en-US" dirty="0"/>
              <a:t>.</a:t>
            </a:r>
          </a:p>
          <a:p>
            <a:r>
              <a:rPr lang="en-US" dirty="0"/>
              <a:t>Always check the CACFP meal pattern chart to confirm what must be included.</a:t>
            </a:r>
          </a:p>
          <a:p>
            <a:r>
              <a:rPr lang="en-US" b="1" dirty="0"/>
              <a:t>3. Documentation</a:t>
            </a:r>
          </a:p>
          <a:p>
            <a:r>
              <a:rPr lang="en-US" dirty="0"/>
              <a:t>Be careful when submitting meal documentation. Meals can be disallowed if they are missing a component or do not meet the </a:t>
            </a:r>
            <a:r>
              <a:rPr lang="en-US" b="1" dirty="0"/>
              <a:t>minimum required quantities</a:t>
            </a:r>
            <a:r>
              <a:rPr lang="en-US" dirty="0"/>
              <a:t>.</a:t>
            </a:r>
          </a:p>
          <a:p>
            <a:r>
              <a:rPr lang="en-US" dirty="0"/>
              <a:t>Remember: </a:t>
            </a:r>
            <a:r>
              <a:rPr lang="en-US" b="1" dirty="0"/>
              <a:t>if it’s not documented, it didn’t happen</a:t>
            </a:r>
            <a:r>
              <a:rPr lang="en-US" dirty="0"/>
              <a:t> in the eyes of a reviewer.</a:t>
            </a:r>
          </a:p>
          <a:p>
            <a:r>
              <a:rPr lang="en-US" b="1" dirty="0"/>
              <a:t>4. Age-Appropriate Meals</a:t>
            </a:r>
          </a:p>
          <a:p>
            <a:r>
              <a:rPr lang="en-US" dirty="0"/>
              <a:t>Meals must be served in </a:t>
            </a:r>
            <a:r>
              <a:rPr lang="en-US" b="1" dirty="0"/>
              <a:t>age-appropriate portion sizes</a:t>
            </a:r>
            <a:r>
              <a:rPr lang="en-US" dirty="0"/>
              <a:t> based on USDA guidelines.</a:t>
            </a:r>
          </a:p>
          <a:p>
            <a:r>
              <a:rPr lang="en-US" dirty="0"/>
              <a:t>This ensures that infants, toddlers, preschoolers, school-age children, and adults all receive the correct serving sizes for their needs.</a:t>
            </a:r>
          </a:p>
          <a:p>
            <a:r>
              <a:rPr lang="en-US" b="1" dirty="0"/>
              <a:t>5. Best Practices for Healthy Meals</a:t>
            </a:r>
          </a:p>
          <a:p>
            <a:r>
              <a:rPr lang="en-US" dirty="0"/>
              <a:t>Include a variety of </a:t>
            </a:r>
            <a:r>
              <a:rPr lang="en-US" b="1" dirty="0"/>
              <a:t>fruits and vegetables</a:t>
            </a:r>
            <a:r>
              <a:rPr lang="en-US" dirty="0"/>
              <a:t> throughout the week to encourage balanced nutrition.</a:t>
            </a:r>
          </a:p>
          <a:p>
            <a:r>
              <a:rPr lang="en-US" dirty="0"/>
              <a:t>Ensure at least one grain per day is </a:t>
            </a:r>
            <a:r>
              <a:rPr lang="en-US" b="1" dirty="0"/>
              <a:t>whole grain-rich</a:t>
            </a:r>
            <a:r>
              <a:rPr lang="en-US" dirty="0"/>
              <a:t>.</a:t>
            </a:r>
          </a:p>
          <a:p>
            <a:r>
              <a:rPr lang="en-US" dirty="0"/>
              <a:t>Reduce the use of </a:t>
            </a:r>
            <a:r>
              <a:rPr lang="en-US" b="1" dirty="0"/>
              <a:t>salt, fat, and added sugars</a:t>
            </a:r>
            <a:r>
              <a:rPr lang="en-US" dirty="0"/>
              <a:t> when planning and preparing meals.</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31</a:t>
            </a:fld>
            <a:endParaRPr lang="en-US"/>
          </a:p>
        </p:txBody>
      </p:sp>
    </p:spTree>
    <p:extLst>
      <p:ext uri="{BB962C8B-B14F-4D97-AF65-F5344CB8AC3E}">
        <p14:creationId xmlns:p14="http://schemas.microsoft.com/office/powerpoint/2010/main" val="6237522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a couple of sample menus for you to review. Please take a look at them and think about the following:</a:t>
            </a:r>
          </a:p>
          <a:p>
            <a:r>
              <a:rPr lang="en-US" dirty="0"/>
              <a:t>Which menu do you think would </a:t>
            </a:r>
            <a:r>
              <a:rPr lang="en-US" b="1" dirty="0"/>
              <a:t>work</a:t>
            </a:r>
            <a:r>
              <a:rPr lang="en-US" dirty="0"/>
              <a:t> under CACFP guidelines?</a:t>
            </a:r>
          </a:p>
          <a:p>
            <a:r>
              <a:rPr lang="en-US" dirty="0"/>
              <a:t>Which menu would </a:t>
            </a:r>
            <a:r>
              <a:rPr lang="en-US" b="1" dirty="0"/>
              <a:t>not work</a:t>
            </a:r>
            <a:r>
              <a:rPr lang="en-US" dirty="0"/>
              <a:t>, and why?</a:t>
            </a:r>
          </a:p>
          <a:p>
            <a:r>
              <a:rPr lang="en-US" dirty="0"/>
              <a:t>What components are missing, if any?</a:t>
            </a:r>
          </a:p>
          <a:p>
            <a:r>
              <a:rPr lang="en-US" dirty="0"/>
              <a:t>Are the serving sizes appropriate for the age group?</a:t>
            </a:r>
          </a:p>
          <a:p>
            <a:r>
              <a:rPr lang="en-US" dirty="0"/>
              <a:t>Do the menus meet the requirements for whole grains, fruits/vegetables, milk, and meat/meat alternates?</a:t>
            </a:r>
          </a:p>
          <a:p>
            <a:r>
              <a:rPr lang="en-US" dirty="0"/>
              <a:t>This activity is designed to help you apply what you’ve learned and practice identifying whether a meal is </a:t>
            </a:r>
            <a:r>
              <a:rPr lang="en-US" b="1" dirty="0"/>
              <a:t>reimbursable or disallowable</a:t>
            </a:r>
            <a:r>
              <a:rPr lang="en-US" dirty="0"/>
              <a:t> under the CACFP program.</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32</a:t>
            </a:fld>
            <a:endParaRPr lang="en-US"/>
          </a:p>
        </p:txBody>
      </p:sp>
    </p:spTree>
    <p:extLst>
      <p:ext uri="{BB962C8B-B14F-4D97-AF65-F5344CB8AC3E}">
        <p14:creationId xmlns:p14="http://schemas.microsoft.com/office/powerpoint/2010/main" val="10082493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remember the importance of our </a:t>
            </a:r>
            <a:r>
              <a:rPr lang="en-US" b="1" dirty="0"/>
              <a:t>milk and food audits</a:t>
            </a:r>
            <a:r>
              <a:rPr lang="en-US" dirty="0"/>
              <a:t> under the CACFP program.</a:t>
            </a:r>
          </a:p>
          <a:p>
            <a:r>
              <a:rPr lang="en-US" b="1" dirty="0"/>
              <a:t>1. Milk Audits</a:t>
            </a:r>
          </a:p>
          <a:p>
            <a:r>
              <a:rPr lang="en-US" b="1" dirty="0"/>
              <a:t>Milk audits</a:t>
            </a:r>
            <a:r>
              <a:rPr lang="en-US" dirty="0"/>
              <a:t> allow providers to compare their actual milk purchases with the amount of milk that should have been served based on meal counts and requirements.</a:t>
            </a:r>
          </a:p>
          <a:p>
            <a:r>
              <a:rPr lang="en-US" dirty="0"/>
              <a:t>This process helps identify any </a:t>
            </a:r>
            <a:r>
              <a:rPr lang="en-US" b="1" dirty="0"/>
              <a:t>shortages</a:t>
            </a:r>
            <a:r>
              <a:rPr lang="en-US" dirty="0"/>
              <a:t> or inconsistencies in milk supply.</a:t>
            </a:r>
          </a:p>
          <a:p>
            <a:r>
              <a:rPr lang="en-US" dirty="0"/>
              <a:t>Data from </a:t>
            </a:r>
            <a:r>
              <a:rPr lang="en-US" b="1" dirty="0"/>
              <a:t>receipts</a:t>
            </a:r>
            <a:r>
              <a:rPr lang="en-US" dirty="0"/>
              <a:t> is used to calculate how much milk was purchased.</a:t>
            </a:r>
          </a:p>
          <a:p>
            <a:r>
              <a:rPr lang="en-US" dirty="0"/>
              <a:t>If a shortage is found, the system may </a:t>
            </a:r>
            <a:r>
              <a:rPr lang="en-US" b="1" dirty="0"/>
              <a:t>automatically disallow meals</a:t>
            </a:r>
            <a:r>
              <a:rPr lang="en-US" dirty="0"/>
              <a:t> on the claim during processing.</a:t>
            </a:r>
          </a:p>
          <a:p>
            <a:r>
              <a:rPr lang="en-US" b="1" dirty="0"/>
              <a:t>2. Food Audits</a:t>
            </a:r>
          </a:p>
          <a:p>
            <a:r>
              <a:rPr lang="en-US" dirty="0"/>
              <a:t>In addition to milk, </a:t>
            </a:r>
            <a:r>
              <a:rPr lang="en-US" b="1" dirty="0"/>
              <a:t>other food purchases</a:t>
            </a:r>
            <a:r>
              <a:rPr lang="en-US" dirty="0"/>
              <a:t> are also reviewed to ensure that all required components were purchased in sufficient quantities.</a:t>
            </a:r>
          </a:p>
          <a:p>
            <a:r>
              <a:rPr lang="en-US" dirty="0"/>
              <a:t>This ensures that the meals served align with CACFP requirements and that reimbursements are supported by accurate documentation.</a:t>
            </a:r>
          </a:p>
          <a:p>
            <a:r>
              <a:rPr lang="en-US" b="1" dirty="0"/>
              <a:t>3. Desk Audits for Centers</a:t>
            </a:r>
          </a:p>
          <a:p>
            <a:r>
              <a:rPr lang="en-US" dirty="0"/>
              <a:t>For centers, PCCPA also conducts </a:t>
            </a:r>
            <a:r>
              <a:rPr lang="en-US" b="1" dirty="0"/>
              <a:t>desk audits</a:t>
            </a:r>
            <a:r>
              <a:rPr lang="en-US" dirty="0"/>
              <a:t>.</a:t>
            </a:r>
          </a:p>
          <a:p>
            <a:r>
              <a:rPr lang="en-US" dirty="0"/>
              <a:t>These reviews may include:</a:t>
            </a:r>
          </a:p>
          <a:p>
            <a:pPr lvl="1"/>
            <a:r>
              <a:rPr lang="en-US" b="1" dirty="0"/>
              <a:t>Bank verifications</a:t>
            </a:r>
            <a:endParaRPr lang="en-US" dirty="0"/>
          </a:p>
          <a:p>
            <a:pPr lvl="1"/>
            <a:r>
              <a:rPr lang="en-US" dirty="0"/>
              <a:t>Review of </a:t>
            </a:r>
            <a:r>
              <a:rPr lang="en-US" b="1" dirty="0"/>
              <a:t>receipts</a:t>
            </a:r>
            <a:endParaRPr lang="en-US" dirty="0"/>
          </a:p>
          <a:p>
            <a:pPr lvl="1"/>
            <a:r>
              <a:rPr lang="en-US" dirty="0"/>
              <a:t>Verification of </a:t>
            </a:r>
            <a:r>
              <a:rPr lang="en-US" b="1" dirty="0"/>
              <a:t>food purchases</a:t>
            </a:r>
            <a:r>
              <a:rPr lang="en-US" dirty="0"/>
              <a:t> against meal counts</a:t>
            </a:r>
          </a:p>
          <a:p>
            <a:r>
              <a:rPr lang="en-US" dirty="0"/>
              <a:t>Desk audits are designed to confirm that claims are accurate and that funds are used properly.</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33</a:t>
            </a:fld>
            <a:endParaRPr lang="en-US"/>
          </a:p>
        </p:txBody>
      </p:sp>
    </p:spTree>
    <p:extLst>
      <p:ext uri="{BB962C8B-B14F-4D97-AF65-F5344CB8AC3E}">
        <p14:creationId xmlns:p14="http://schemas.microsoft.com/office/powerpoint/2010/main" val="15387143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some food products may require a </a:t>
            </a:r>
            <a:r>
              <a:rPr lang="en-US" b="1" dirty="0"/>
              <a:t>CN (Child Nutrition) Label</a:t>
            </a:r>
            <a:r>
              <a:rPr lang="en-US" dirty="0"/>
              <a:t> in order to be creditable under the CACFP program.</a:t>
            </a:r>
          </a:p>
          <a:p>
            <a:r>
              <a:rPr lang="en-US" b="1" dirty="0"/>
              <a:t>1. What is a CN Label?</a:t>
            </a:r>
          </a:p>
          <a:p>
            <a:r>
              <a:rPr lang="en-US" dirty="0"/>
              <a:t>The </a:t>
            </a:r>
            <a:r>
              <a:rPr lang="en-US" b="1" dirty="0"/>
              <a:t>CN Label</a:t>
            </a:r>
            <a:r>
              <a:rPr lang="en-US" dirty="0"/>
              <a:t> is a distinctive mark with a border and the letters “CN” on each side.</a:t>
            </a:r>
          </a:p>
          <a:p>
            <a:r>
              <a:rPr lang="en-US" dirty="0"/>
              <a:t>It is usually found on </a:t>
            </a:r>
            <a:r>
              <a:rPr lang="en-US" b="1" dirty="0"/>
              <a:t>processed foods</a:t>
            </a:r>
            <a:r>
              <a:rPr lang="en-US" dirty="0"/>
              <a:t> or products made with </a:t>
            </a:r>
            <a:r>
              <a:rPr lang="en-US" b="1" dirty="0"/>
              <a:t>multiple ingredients</a:t>
            </a:r>
            <a:r>
              <a:rPr lang="en-US" dirty="0"/>
              <a:t> (such as chicken nuggets, cheese pizza, burritos, or corn dogs).</a:t>
            </a:r>
          </a:p>
          <a:p>
            <a:r>
              <a:rPr lang="en-US" dirty="0"/>
              <a:t>The label certifies how much of the product contributes toward the CACFP meal pattern requirements.</a:t>
            </a:r>
          </a:p>
          <a:p>
            <a:r>
              <a:rPr lang="en-US" b="1" dirty="0"/>
              <a:t>2. Why CN Labels Are Important</a:t>
            </a:r>
          </a:p>
          <a:p>
            <a:r>
              <a:rPr lang="en-US" dirty="0"/>
              <a:t>They allow sponsors and reviewers to verify exactly how much </a:t>
            </a:r>
            <a:r>
              <a:rPr lang="en-US" b="1" dirty="0"/>
              <a:t>meat, grain, or other creditable component</a:t>
            </a:r>
            <a:r>
              <a:rPr lang="en-US" dirty="0"/>
              <a:t> is in a processed item.</a:t>
            </a:r>
          </a:p>
          <a:p>
            <a:r>
              <a:rPr lang="en-US" dirty="0"/>
              <a:t>Without a CN Label (or a </a:t>
            </a:r>
            <a:r>
              <a:rPr lang="en-US" b="1" dirty="0"/>
              <a:t>Product Formulation Statement, PFS</a:t>
            </a:r>
            <a:r>
              <a:rPr lang="en-US" dirty="0"/>
              <a:t> from the manufacturer), the product may not be counted toward a meal.</a:t>
            </a:r>
          </a:p>
          <a:p>
            <a:r>
              <a:rPr lang="en-US" b="1" dirty="0"/>
              <a:t>3. Documentation</a:t>
            </a:r>
          </a:p>
          <a:p>
            <a:r>
              <a:rPr lang="en-US" dirty="0"/>
              <a:t>It is very important for you to </a:t>
            </a:r>
            <a:r>
              <a:rPr lang="en-US" b="1" dirty="0"/>
              <a:t>keep copies of all CN Labels</a:t>
            </a:r>
            <a:r>
              <a:rPr lang="en-US" dirty="0"/>
              <a:t> for any processed products you purchase.</a:t>
            </a:r>
          </a:p>
          <a:p>
            <a:r>
              <a:rPr lang="en-US" dirty="0"/>
              <a:t>Please submit these to PCCPA so we can maintain them in our files for audit and review purposes.</a:t>
            </a:r>
          </a:p>
          <a:p>
            <a:r>
              <a:rPr lang="en-US" b="1" dirty="0"/>
              <a:t>4. Preview</a:t>
            </a:r>
          </a:p>
          <a:p>
            <a:r>
              <a:rPr lang="en-US" dirty="0"/>
              <a:t>On the next slide, I’ll show you an </a:t>
            </a:r>
            <a:r>
              <a:rPr lang="en-US" b="1" dirty="0"/>
              <a:t>example of a CN Label</a:t>
            </a:r>
            <a:r>
              <a:rPr lang="en-US" dirty="0"/>
              <a:t> so you’ll know exactly what to look for on packaging.</a:t>
            </a:r>
          </a:p>
          <a:p>
            <a:r>
              <a:rPr lang="en-US" dirty="0"/>
              <a:t>Have you ever seen one before?</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34</a:t>
            </a:fld>
            <a:endParaRPr lang="en-US"/>
          </a:p>
        </p:txBody>
      </p:sp>
    </p:spTree>
    <p:extLst>
      <p:ext uri="{BB962C8B-B14F-4D97-AF65-F5344CB8AC3E}">
        <p14:creationId xmlns:p14="http://schemas.microsoft.com/office/powerpoint/2010/main" val="33899227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you can see in this </a:t>
            </a:r>
            <a:r>
              <a:rPr lang="en-US" b="1" dirty="0"/>
              <a:t>example CN Label for chicken stir-fry</a:t>
            </a:r>
            <a:r>
              <a:rPr lang="en-US" dirty="0"/>
              <a:t>, the statement clearly shows how the product credits toward the CACFP meal pattern. In this case, the chicken stir-fry provides:</a:t>
            </a:r>
          </a:p>
          <a:p>
            <a:r>
              <a:rPr lang="en-US" b="1" dirty="0"/>
              <a:t>1½ ounce equivalent</a:t>
            </a:r>
            <a:r>
              <a:rPr lang="en-US" dirty="0"/>
              <a:t> of meat/meat alternate</a:t>
            </a:r>
          </a:p>
          <a:p>
            <a:r>
              <a:rPr lang="en-US" b="1" dirty="0"/>
              <a:t>1 ounce equivalent</a:t>
            </a:r>
            <a:r>
              <a:rPr lang="en-US" dirty="0"/>
              <a:t> of grain</a:t>
            </a:r>
          </a:p>
          <a:p>
            <a:r>
              <a:rPr lang="en-US" b="1" dirty="0"/>
              <a:t>¼ cup of dark green vegetables</a:t>
            </a:r>
            <a:endParaRPr lang="en-US" dirty="0"/>
          </a:p>
          <a:p>
            <a:r>
              <a:rPr lang="en-US" b="1" dirty="0"/>
              <a:t>¼ cup of red/orange vegetables</a:t>
            </a:r>
            <a:endParaRPr lang="en-US" dirty="0"/>
          </a:p>
          <a:p>
            <a:r>
              <a:rPr lang="en-US" b="1" dirty="0"/>
              <a:t>⅛ cup of other vegetables</a:t>
            </a:r>
            <a:endParaRPr lang="en-US" dirty="0"/>
          </a:p>
          <a:p>
            <a:r>
              <a:rPr lang="en-US" dirty="0"/>
              <a:t>This breakdown tells us exactly how much of each CACFP component is included in a single serving of the product.</a:t>
            </a:r>
          </a:p>
          <a:p>
            <a:r>
              <a:rPr lang="en-US" b="1" dirty="0"/>
              <a:t>Why This Matters</a:t>
            </a:r>
          </a:p>
          <a:p>
            <a:r>
              <a:rPr lang="en-US" dirty="0"/>
              <a:t>CN Labels make it easy to confirm how a complex or processed food item fits into the CACFP meal pattern.</a:t>
            </a:r>
          </a:p>
          <a:p>
            <a:r>
              <a:rPr lang="en-US" dirty="0"/>
              <a:t>Without this information, it would be difficult to know whether the product meets requirements.</a:t>
            </a:r>
          </a:p>
          <a:p>
            <a:r>
              <a:rPr lang="en-US" dirty="0"/>
              <a:t>This ensures your menus remain compliant and your claims are protected during reviews or audits.</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35</a:t>
            </a:fld>
            <a:endParaRPr lang="en-US"/>
          </a:p>
        </p:txBody>
      </p:sp>
    </p:spTree>
    <p:extLst>
      <p:ext uri="{BB962C8B-B14F-4D97-AF65-F5344CB8AC3E}">
        <p14:creationId xmlns:p14="http://schemas.microsoft.com/office/powerpoint/2010/main" val="26887192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Don’t stress—we’re learning so much together! Now, let’s move on and start talking about </a:t>
            </a:r>
            <a:r>
              <a:rPr lang="en-US" b="1" dirty="0"/>
              <a:t>meal counts</a:t>
            </a:r>
            <a:r>
              <a:rPr lang="en-US" dirty="0"/>
              <a:t> and why they are so important in the CACFP program.</a:t>
            </a:r>
          </a:p>
          <a:p>
            <a:r>
              <a:rPr lang="en-US" b="1" dirty="0"/>
              <a:t>Why Meal Counts Matter</a:t>
            </a:r>
          </a:p>
          <a:p>
            <a:r>
              <a:rPr lang="en-US" b="1" dirty="0"/>
              <a:t>Meal counts</a:t>
            </a:r>
            <a:r>
              <a:rPr lang="en-US" dirty="0"/>
              <a:t> are the foundation of your monthly claim for reimbursement.</a:t>
            </a:r>
          </a:p>
          <a:p>
            <a:r>
              <a:rPr lang="en-US" dirty="0"/>
              <a:t>They must reflect the </a:t>
            </a:r>
            <a:r>
              <a:rPr lang="en-US" b="1" dirty="0"/>
              <a:t>actual number of eligible participants</a:t>
            </a:r>
            <a:r>
              <a:rPr lang="en-US" dirty="0"/>
              <a:t> served at each meal or snack.</a:t>
            </a:r>
          </a:p>
          <a:p>
            <a:r>
              <a:rPr lang="en-US" dirty="0"/>
              <a:t>Accurate counts protect your program from </a:t>
            </a:r>
            <a:r>
              <a:rPr lang="en-US" b="1" dirty="0"/>
              <a:t>disallowed meals</a:t>
            </a:r>
            <a:r>
              <a:rPr lang="en-US" dirty="0"/>
              <a:t> and ensure you receive the correct reimbursement.</a:t>
            </a:r>
          </a:p>
          <a:p>
            <a:r>
              <a:rPr lang="en-US" b="1" dirty="0"/>
              <a:t>What to Remember</a:t>
            </a:r>
          </a:p>
          <a:p>
            <a:r>
              <a:rPr lang="en-US" dirty="0"/>
              <a:t>Meal counts must be taken </a:t>
            </a:r>
            <a:r>
              <a:rPr lang="en-US" b="1" dirty="0"/>
              <a:t>at the point of service</a:t>
            </a:r>
            <a:r>
              <a:rPr lang="en-US" dirty="0"/>
              <a:t>—that means as children are being served their meals, not before or after.</a:t>
            </a:r>
          </a:p>
          <a:p>
            <a:r>
              <a:rPr lang="en-US" dirty="0"/>
              <a:t>Counts must include only those participants who are </a:t>
            </a:r>
            <a:r>
              <a:rPr lang="en-US" b="1" dirty="0"/>
              <a:t>enrolled, present, and served</a:t>
            </a:r>
            <a:r>
              <a:rPr lang="en-US" dirty="0"/>
              <a:t> a reimbursable meal.</a:t>
            </a:r>
          </a:p>
          <a:p>
            <a:r>
              <a:rPr lang="en-US" dirty="0"/>
              <a:t>Inaccurate or estimated meal counts can lead to </a:t>
            </a:r>
            <a:r>
              <a:rPr lang="en-US" b="1" dirty="0"/>
              <a:t>audit findings</a:t>
            </a:r>
            <a:r>
              <a:rPr lang="en-US" dirty="0"/>
              <a:t> and </a:t>
            </a:r>
            <a:r>
              <a:rPr lang="en-US" b="1" dirty="0"/>
              <a:t>loss of reimbursement</a:t>
            </a:r>
            <a:r>
              <a:rPr lang="en-US" dirty="0"/>
              <a:t>.</a:t>
            </a:r>
          </a:p>
          <a:p>
            <a:r>
              <a:rPr lang="en-US" b="1" dirty="0"/>
              <a:t>Best Practices</a:t>
            </a:r>
          </a:p>
          <a:p>
            <a:r>
              <a:rPr lang="en-US" dirty="0"/>
              <a:t>Always train staff on </a:t>
            </a:r>
            <a:r>
              <a:rPr lang="en-US" b="1" dirty="0"/>
              <a:t>how and when</a:t>
            </a:r>
            <a:r>
              <a:rPr lang="en-US" dirty="0"/>
              <a:t> to record meal counts.</a:t>
            </a:r>
          </a:p>
          <a:p>
            <a:r>
              <a:rPr lang="en-US" dirty="0"/>
              <a:t>Double-check that counts align with </a:t>
            </a:r>
            <a:r>
              <a:rPr lang="en-US" b="1" dirty="0"/>
              <a:t>attendance records</a:t>
            </a:r>
            <a:r>
              <a:rPr lang="en-US" dirty="0"/>
              <a:t> and </a:t>
            </a:r>
            <a:r>
              <a:rPr lang="en-US" b="1" dirty="0"/>
              <a:t>meal production records</a:t>
            </a:r>
            <a:r>
              <a:rPr lang="en-US" dirty="0"/>
              <a:t>.</a:t>
            </a:r>
          </a:p>
          <a:p>
            <a:r>
              <a:rPr lang="en-US" dirty="0"/>
              <a:t>Use the tools provided (such as your electronic system or paper forms) to keep documentation clear and consistent.</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36</a:t>
            </a:fld>
            <a:endParaRPr lang="en-US"/>
          </a:p>
        </p:txBody>
      </p:sp>
    </p:spTree>
    <p:extLst>
      <p:ext uri="{BB962C8B-B14F-4D97-AF65-F5344CB8AC3E}">
        <p14:creationId xmlns:p14="http://schemas.microsoft.com/office/powerpoint/2010/main" val="27257925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review the </a:t>
            </a:r>
            <a:r>
              <a:rPr lang="en-US" b="1" dirty="0"/>
              <a:t>maximum number of meals you can claim per child, per day</a:t>
            </a:r>
            <a:r>
              <a:rPr lang="en-US" dirty="0"/>
              <a:t> under CACFP.</a:t>
            </a:r>
          </a:p>
          <a:p>
            <a:r>
              <a:rPr lang="en-US" b="1" dirty="0"/>
              <a:t>1. Claiming Limits</a:t>
            </a:r>
          </a:p>
          <a:p>
            <a:r>
              <a:rPr lang="en-US" b="1" dirty="0"/>
              <a:t>Traditional Centers and Day Care Homes</a:t>
            </a:r>
            <a:r>
              <a:rPr lang="en-US" dirty="0"/>
              <a:t>:</a:t>
            </a:r>
          </a:p>
          <a:p>
            <a:pPr lvl="1"/>
            <a:r>
              <a:rPr lang="en-US" dirty="0"/>
              <a:t>Up to </a:t>
            </a:r>
            <a:r>
              <a:rPr lang="en-US" b="1" dirty="0"/>
              <a:t>2 main meals and 1 snack</a:t>
            </a:r>
            <a:r>
              <a:rPr lang="en-US" dirty="0"/>
              <a:t>, OR</a:t>
            </a:r>
          </a:p>
          <a:p>
            <a:pPr lvl="1"/>
            <a:r>
              <a:rPr lang="en-US" dirty="0"/>
              <a:t>Up to </a:t>
            </a:r>
            <a:r>
              <a:rPr lang="en-US" b="1" dirty="0"/>
              <a:t>2 snacks and 1 main meal</a:t>
            </a:r>
            <a:r>
              <a:rPr lang="en-US" dirty="0"/>
              <a:t>.</a:t>
            </a:r>
          </a:p>
          <a:p>
            <a:r>
              <a:rPr lang="en-US" b="1" dirty="0"/>
              <a:t>Emergency Shelters</a:t>
            </a:r>
            <a:r>
              <a:rPr lang="en-US" dirty="0"/>
              <a:t>:</a:t>
            </a:r>
          </a:p>
          <a:p>
            <a:pPr lvl="1"/>
            <a:r>
              <a:rPr lang="en-US" dirty="0"/>
              <a:t>May claim up to </a:t>
            </a:r>
            <a:r>
              <a:rPr lang="en-US" b="1" dirty="0"/>
              <a:t>3 main meals per child, per day</a:t>
            </a:r>
            <a:r>
              <a:rPr lang="en-US" dirty="0"/>
              <a:t>.</a:t>
            </a:r>
          </a:p>
          <a:p>
            <a:r>
              <a:rPr lang="en-US" b="1" dirty="0"/>
              <a:t>At-Risk Afterschool Programs</a:t>
            </a:r>
            <a:r>
              <a:rPr lang="en-US" dirty="0"/>
              <a:t>:</a:t>
            </a:r>
          </a:p>
          <a:p>
            <a:pPr lvl="1"/>
            <a:r>
              <a:rPr lang="en-US" dirty="0"/>
              <a:t>May claim up to </a:t>
            </a:r>
            <a:r>
              <a:rPr lang="en-US" b="1" dirty="0"/>
              <a:t>1 meal per child, per day</a:t>
            </a:r>
            <a:r>
              <a:rPr lang="en-US" dirty="0"/>
              <a:t> (either a snack or a supper).</a:t>
            </a:r>
          </a:p>
          <a:p>
            <a:pPr lvl="1"/>
            <a:r>
              <a:rPr lang="en-US" dirty="0"/>
              <a:t>Some licensed afterschool programs may qualify to claim </a:t>
            </a:r>
            <a:r>
              <a:rPr lang="en-US" b="1" dirty="0"/>
              <a:t>2 meals</a:t>
            </a:r>
            <a:r>
              <a:rPr lang="en-US" dirty="0"/>
              <a:t>, depending on approval.</a:t>
            </a:r>
          </a:p>
          <a:p>
            <a:r>
              <a:rPr lang="en-US" b="1" dirty="0"/>
              <a:t>2. Meal Service Requirements</a:t>
            </a:r>
          </a:p>
          <a:p>
            <a:r>
              <a:rPr lang="en-US" dirty="0"/>
              <a:t>Meals must be served </a:t>
            </a:r>
            <a:r>
              <a:rPr lang="en-US" b="1" dirty="0"/>
              <a:t>only during the approved times</a:t>
            </a:r>
            <a:r>
              <a:rPr lang="en-US" dirty="0"/>
              <a:t> established by the state.</a:t>
            </a:r>
          </a:p>
          <a:p>
            <a:r>
              <a:rPr lang="en-US" dirty="0"/>
              <a:t>All meals must be </a:t>
            </a:r>
            <a:r>
              <a:rPr lang="en-US" b="1" dirty="0"/>
              <a:t>provided by the organization</a:t>
            </a:r>
            <a:r>
              <a:rPr lang="en-US" dirty="0"/>
              <a:t>—parents may not supply components (with limited exceptions for infant formula or breastmilk).</a:t>
            </a:r>
          </a:p>
          <a:p>
            <a:r>
              <a:rPr lang="en-US" dirty="0"/>
              <a:t>Meals must be </a:t>
            </a:r>
            <a:r>
              <a:rPr lang="en-US" b="1" dirty="0"/>
              <a:t>eaten on-site</a:t>
            </a:r>
            <a:r>
              <a:rPr lang="en-US" dirty="0"/>
              <a:t> unless special approval has been granted (e.g., certain field trips).</a:t>
            </a:r>
          </a:p>
          <a:p>
            <a:r>
              <a:rPr lang="en-US" b="1" dirty="0"/>
              <a:t>3. Eligibility &amp; Enrollment</a:t>
            </a:r>
          </a:p>
          <a:p>
            <a:r>
              <a:rPr lang="en-US" dirty="0"/>
              <a:t>Meals can only be claimed for children who:</a:t>
            </a:r>
          </a:p>
          <a:p>
            <a:pPr lvl="1"/>
            <a:r>
              <a:rPr lang="en-US" dirty="0"/>
              <a:t>Meet </a:t>
            </a:r>
            <a:r>
              <a:rPr lang="en-US" b="1" dirty="0"/>
              <a:t>CACFP age requirements</a:t>
            </a:r>
            <a:r>
              <a:rPr lang="en-US" dirty="0"/>
              <a:t>, and</a:t>
            </a:r>
          </a:p>
          <a:p>
            <a:pPr lvl="1"/>
            <a:r>
              <a:rPr lang="en-US" dirty="0"/>
              <a:t>Are </a:t>
            </a:r>
            <a:r>
              <a:rPr lang="en-US" b="1" dirty="0"/>
              <a:t>properly enrolled</a:t>
            </a:r>
            <a:r>
              <a:rPr lang="en-US" dirty="0"/>
              <a:t> in the program.</a:t>
            </a:r>
          </a:p>
          <a:p>
            <a:r>
              <a:rPr lang="en-US" dirty="0"/>
              <a:t>Accurate enrollment records are essential for compliance.</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37</a:t>
            </a:fld>
            <a:endParaRPr lang="en-US"/>
          </a:p>
        </p:txBody>
      </p:sp>
    </p:spTree>
    <p:extLst>
      <p:ext uri="{BB962C8B-B14F-4D97-AF65-F5344CB8AC3E}">
        <p14:creationId xmlns:p14="http://schemas.microsoft.com/office/powerpoint/2010/main" val="9155836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the basic steps for participating in the </a:t>
            </a:r>
            <a:r>
              <a:rPr lang="en-US" b="1" dirty="0"/>
              <a:t>CACFP program</a:t>
            </a:r>
            <a:r>
              <a:rPr lang="en-US" dirty="0"/>
              <a:t>. But since you’re already here with us, that means you’ve already taken the most important step—you’re part of the program!</a:t>
            </a:r>
          </a:p>
          <a:p>
            <a:r>
              <a:rPr lang="en-US" dirty="0"/>
              <a:t>I’m excited, and I hope you are too. Together, we’ll continue learning how to stay compliant and make the most of this wonderful program.</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38</a:t>
            </a:fld>
            <a:endParaRPr lang="en-US"/>
          </a:p>
        </p:txBody>
      </p:sp>
    </p:spTree>
    <p:extLst>
      <p:ext uri="{BB962C8B-B14F-4D97-AF65-F5344CB8AC3E}">
        <p14:creationId xmlns:p14="http://schemas.microsoft.com/office/powerpoint/2010/main" val="222758047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Above is an example of a </a:t>
            </a:r>
            <a:r>
              <a:rPr lang="en-US" b="1" dirty="0"/>
              <a:t>daily meal count and attendance record</a:t>
            </a:r>
            <a:r>
              <a:rPr lang="en-US" dirty="0"/>
              <a:t>. The good news is that since you will handle everything </a:t>
            </a:r>
            <a:r>
              <a:rPr lang="en-US" b="1" dirty="0"/>
              <a:t>digitally through </a:t>
            </a:r>
            <a:r>
              <a:rPr lang="en-US" b="1" dirty="0" err="1"/>
              <a:t>MYSimpleMenu</a:t>
            </a:r>
            <a:r>
              <a:rPr lang="en-US" dirty="0"/>
              <a:t>, you won’t need to go through the full paper training modules for this section.</a:t>
            </a:r>
          </a:p>
          <a:p>
            <a:r>
              <a:rPr lang="en-US" dirty="0"/>
              <a:t>So—yay!—we can skip ahead to the next topic.</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39</a:t>
            </a:fld>
            <a:endParaRPr lang="en-US"/>
          </a:p>
        </p:txBody>
      </p:sp>
    </p:spTree>
    <p:extLst>
      <p:ext uri="{BB962C8B-B14F-4D97-AF65-F5344CB8AC3E}">
        <p14:creationId xmlns:p14="http://schemas.microsoft.com/office/powerpoint/2010/main" val="26539700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Friends, just a gentle reminder—if a provider isn’t up to date with </a:t>
            </a:r>
            <a:r>
              <a:rPr lang="en-US" b="1" dirty="0"/>
              <a:t>attendance, meal counts, or meal production records</a:t>
            </a:r>
            <a:r>
              <a:rPr lang="en-US" dirty="0"/>
              <a:t> (and for centers, that means the food quantities too), then unfortunately the meals for those days could be </a:t>
            </a:r>
            <a:r>
              <a:rPr lang="en-US" b="1" dirty="0"/>
              <a:t>disallowed</a:t>
            </a:r>
            <a:r>
              <a:rPr lang="en-US" dirty="0"/>
              <a:t>.</a:t>
            </a:r>
          </a:p>
          <a:p>
            <a:r>
              <a:rPr lang="en-US" dirty="0"/>
              <a:t>We don’t want that to happen, because we know how much love and effort you put into preparing these meals for the children. 🌟</a:t>
            </a:r>
          </a:p>
          <a:p>
            <a:r>
              <a:rPr lang="en-US" dirty="0"/>
              <a:t>That’s why it’s so important to:</a:t>
            </a:r>
          </a:p>
          <a:p>
            <a:r>
              <a:rPr lang="en-US" dirty="0"/>
              <a:t>Keep your </a:t>
            </a:r>
            <a:r>
              <a:rPr lang="en-US" b="1" dirty="0"/>
              <a:t>attendance and meal counts current</a:t>
            </a:r>
            <a:r>
              <a:rPr lang="en-US" dirty="0"/>
              <a:t> every day.</a:t>
            </a:r>
          </a:p>
          <a:p>
            <a:r>
              <a:rPr lang="en-US" dirty="0"/>
              <a:t>Make sure your </a:t>
            </a:r>
            <a:r>
              <a:rPr lang="en-US" b="1" dirty="0"/>
              <a:t>meal production records</a:t>
            </a:r>
            <a:r>
              <a:rPr lang="en-US" dirty="0"/>
              <a:t> are complete and accurate.</a:t>
            </a:r>
          </a:p>
          <a:p>
            <a:r>
              <a:rPr lang="en-US" dirty="0"/>
              <a:t>Remember, audits do happen, but staying on top of your records protects all of your hard work and ensures every one of those amazing meals is counted.</a:t>
            </a:r>
          </a:p>
          <a:p>
            <a:r>
              <a:rPr lang="en-US" dirty="0"/>
              <a:t>We’re here to support you every step of the way—together we can make sure nothing gets lost and every meal served to the children can be reimbursed. 💙</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40</a:t>
            </a:fld>
            <a:endParaRPr lang="en-US"/>
          </a:p>
        </p:txBody>
      </p:sp>
    </p:spTree>
    <p:extLst>
      <p:ext uri="{BB962C8B-B14F-4D97-AF65-F5344CB8AC3E}">
        <p14:creationId xmlns:p14="http://schemas.microsoft.com/office/powerpoint/2010/main" val="75856335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submitting your </a:t>
            </a:r>
            <a:r>
              <a:rPr lang="en-US" b="1" dirty="0"/>
              <a:t>meal count claims</a:t>
            </a:r>
            <a:r>
              <a:rPr lang="en-US" dirty="0"/>
              <a:t>, please remember everything must be turned in </a:t>
            </a:r>
            <a:r>
              <a:rPr lang="en-US" b="1" dirty="0"/>
              <a:t>by the 5th of the following month</a:t>
            </a:r>
            <a:r>
              <a:rPr lang="en-US" dirty="0"/>
              <a:t> to avoid delays in payment. ⏰✨</a:t>
            </a:r>
          </a:p>
          <a:p>
            <a:r>
              <a:rPr lang="en-US" dirty="0"/>
              <a:t>Here’s what that means for each type of site:</a:t>
            </a:r>
          </a:p>
          <a:p>
            <a:r>
              <a:rPr lang="en-US" b="1" dirty="0"/>
              <a:t>Day Care Homes</a:t>
            </a:r>
            <a:r>
              <a:rPr lang="en-US" dirty="0"/>
              <a:t> 🏡 → You only need to submit your </a:t>
            </a:r>
            <a:r>
              <a:rPr lang="en-US" b="1" dirty="0"/>
              <a:t>meal count claim</a:t>
            </a:r>
            <a:r>
              <a:rPr lang="en-US" dirty="0"/>
              <a:t>. Receipts are </a:t>
            </a:r>
            <a:r>
              <a:rPr lang="en-US" b="1" dirty="0"/>
              <a:t>not required</a:t>
            </a:r>
            <a:r>
              <a:rPr lang="en-US" dirty="0"/>
              <a:t>.</a:t>
            </a:r>
          </a:p>
          <a:p>
            <a:r>
              <a:rPr lang="en-US" b="1" dirty="0"/>
              <a:t>Centers &amp; At-Risk Programs</a:t>
            </a:r>
            <a:r>
              <a:rPr lang="en-US" dirty="0"/>
              <a:t> 🏫 → You must submit your </a:t>
            </a:r>
            <a:r>
              <a:rPr lang="en-US" b="1" dirty="0"/>
              <a:t>meal count claim along with receipts and other required documentation</a:t>
            </a:r>
            <a:r>
              <a:rPr lang="en-US" dirty="0"/>
              <a:t> (such as expense reports) so your claim can be processed.</a:t>
            </a:r>
          </a:p>
          <a:p>
            <a:r>
              <a:rPr lang="en-US" dirty="0"/>
              <a:t>A few important reminders for everyone:</a:t>
            </a:r>
          </a:p>
          <a:p>
            <a:r>
              <a:rPr lang="en-US" b="1" dirty="0"/>
              <a:t>Second meals</a:t>
            </a:r>
            <a:r>
              <a:rPr lang="en-US" dirty="0"/>
              <a:t> cannot be claimed for reimbursement.</a:t>
            </a:r>
          </a:p>
          <a:p>
            <a:r>
              <a:rPr lang="en-US" dirty="0"/>
              <a:t>If claims and required documents are not submitted on time, we may not be able to process them, and those meals could be lost for reimbursement.</a:t>
            </a:r>
          </a:p>
          <a:p>
            <a:r>
              <a:rPr lang="en-US" dirty="0"/>
              <a:t>So please don’t wait—send your claim (and documents, if required for your site type) in as soon as possible. Submitting early helps us process quickly and ensures you receive your reimbursement on time.</a:t>
            </a:r>
          </a:p>
          <a:p>
            <a:r>
              <a:rPr lang="en-US" dirty="0"/>
              <a:t>We know how much care and effort you put into preparing meals for the children you serve. 💙 Submitting your claims on time is the final step to make sure your hard work is fully recognized and reimbursed.</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41</a:t>
            </a:fld>
            <a:endParaRPr lang="en-US"/>
          </a:p>
        </p:txBody>
      </p:sp>
    </p:spTree>
    <p:extLst>
      <p:ext uri="{BB962C8B-B14F-4D97-AF65-F5344CB8AC3E}">
        <p14:creationId xmlns:p14="http://schemas.microsoft.com/office/powerpoint/2010/main" val="287931523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program year, our organization will visit your site at least </a:t>
            </a:r>
            <a:r>
              <a:rPr lang="en-US" b="1" dirty="0"/>
              <a:t>three times</a:t>
            </a:r>
            <a:r>
              <a:rPr lang="en-US" dirty="0"/>
              <a:t>. These visits are part of CACFP requirements, but more importantly, they are our way of </a:t>
            </a:r>
            <a:r>
              <a:rPr lang="en-US" b="1" dirty="0"/>
              <a:t>partnering with you</a:t>
            </a:r>
            <a:r>
              <a:rPr lang="en-US" dirty="0"/>
              <a:t> to keep your program strong, compliant, and fully reimbursed. 💙</a:t>
            </a:r>
          </a:p>
          <a:p>
            <a:r>
              <a:rPr lang="en-US" b="1" dirty="0"/>
              <a:t>1. How Many Visits to Expect</a:t>
            </a:r>
          </a:p>
          <a:p>
            <a:r>
              <a:rPr lang="en-US" b="1" dirty="0"/>
              <a:t>Most visits will be unannounced.</a:t>
            </a:r>
            <a:r>
              <a:rPr lang="en-US" dirty="0"/>
              <a:t> This is because USDA requires us to see the program as it truly operates day to day.</a:t>
            </a:r>
          </a:p>
          <a:p>
            <a:r>
              <a:rPr lang="en-US" dirty="0"/>
              <a:t>Occasionally, </a:t>
            </a:r>
            <a:r>
              <a:rPr lang="en-US" b="1" dirty="0"/>
              <a:t>one visit may be scheduled in advance</a:t>
            </a:r>
            <a:r>
              <a:rPr lang="en-US" dirty="0"/>
              <a:t>, but this is not guaranteed.</a:t>
            </a:r>
          </a:p>
          <a:p>
            <a:r>
              <a:rPr lang="en-US" b="1" dirty="0"/>
              <a:t>2. First Visit</a:t>
            </a:r>
          </a:p>
          <a:p>
            <a:r>
              <a:rPr lang="en-US" dirty="0"/>
              <a:t>Your </a:t>
            </a:r>
            <a:r>
              <a:rPr lang="en-US" b="1" dirty="0"/>
              <a:t>first visit</a:t>
            </a:r>
            <a:r>
              <a:rPr lang="en-US" dirty="0"/>
              <a:t> will take place within the first </a:t>
            </a:r>
            <a:r>
              <a:rPr lang="en-US" b="1" dirty="0"/>
              <a:t>28 days</a:t>
            </a:r>
            <a:r>
              <a:rPr lang="en-US" dirty="0"/>
              <a:t> of starting with CACFP.</a:t>
            </a:r>
          </a:p>
          <a:p>
            <a:r>
              <a:rPr lang="en-US" dirty="0"/>
              <a:t>This initial visit ensures everything is set up correctly, and it must be completed successfully before we can process your first claim.</a:t>
            </a:r>
          </a:p>
          <a:p>
            <a:r>
              <a:rPr lang="en-US" b="1" dirty="0"/>
              <a:t>3. Why So Many Unannounced Visits?</a:t>
            </a:r>
          </a:p>
          <a:p>
            <a:r>
              <a:rPr lang="en-US" dirty="0"/>
              <a:t>We know unannounced visits can sound stressful, but please remember:</a:t>
            </a:r>
          </a:p>
          <a:p>
            <a:r>
              <a:rPr lang="en-US" dirty="0"/>
              <a:t>They are not meant to “catch you” doing something wrong.</a:t>
            </a:r>
          </a:p>
          <a:p>
            <a:r>
              <a:rPr lang="en-US" dirty="0"/>
              <a:t>They help us confirm that meals and records are accurate as they happen in real time.</a:t>
            </a:r>
          </a:p>
          <a:p>
            <a:r>
              <a:rPr lang="en-US" dirty="0"/>
              <a:t>They give us the chance to see your wonderful program in action and offer guidance where it’s most useful.</a:t>
            </a:r>
          </a:p>
          <a:p>
            <a:r>
              <a:rPr lang="en-US" b="1" dirty="0"/>
              <a:t>4. What Happens if a Review Isn’t Successful?</a:t>
            </a:r>
          </a:p>
          <a:p>
            <a:r>
              <a:rPr lang="en-US" dirty="0"/>
              <a:t>If a visit does not meet compliance standards, it does </a:t>
            </a:r>
            <a:r>
              <a:rPr lang="en-US" b="1" dirty="0"/>
              <a:t>not count</a:t>
            </a:r>
            <a:r>
              <a:rPr lang="en-US" dirty="0"/>
              <a:t> as one of your three required visits.</a:t>
            </a:r>
          </a:p>
          <a:p>
            <a:r>
              <a:rPr lang="en-US" dirty="0"/>
              <a:t>We’ll return to complete another review—supporting you step by step until everything is corrected.</a:t>
            </a:r>
          </a:p>
          <a:p>
            <a:r>
              <a:rPr lang="en-US" dirty="0"/>
              <a:t>You may see us more than three times in a year, but that’s only because we want to make sure you’re set up for success.</a:t>
            </a:r>
          </a:p>
          <a:p>
            <a:r>
              <a:rPr lang="en-US" b="1" dirty="0"/>
              <a:t>5. Timing Between Visits</a:t>
            </a:r>
          </a:p>
          <a:p>
            <a:r>
              <a:rPr lang="en-US" dirty="0"/>
              <a:t>Generally, you’ll see us about every </a:t>
            </a:r>
            <a:r>
              <a:rPr lang="en-US" b="1" dirty="0"/>
              <a:t>3–4 months</a:t>
            </a:r>
            <a:r>
              <a:rPr lang="en-US" dirty="0"/>
              <a:t>, but in some cases, it could be up to </a:t>
            </a:r>
            <a:r>
              <a:rPr lang="en-US" b="1" dirty="0"/>
              <a:t>six months</a:t>
            </a:r>
            <a:r>
              <a:rPr lang="en-US" dirty="0"/>
              <a:t>.</a:t>
            </a:r>
          </a:p>
          <a:p>
            <a:r>
              <a:rPr lang="en-US" dirty="0"/>
              <a:t>And even if we aren’t physically there, remember—you can always reach us by phone or email with any questions in between.</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42</a:t>
            </a:fld>
            <a:endParaRPr lang="en-US"/>
          </a:p>
        </p:txBody>
      </p:sp>
    </p:spTree>
    <p:extLst>
      <p:ext uri="{BB962C8B-B14F-4D97-AF65-F5344CB8AC3E}">
        <p14:creationId xmlns:p14="http://schemas.microsoft.com/office/powerpoint/2010/main" val="176812193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when the PCCPA team visits your site, our goal is to </a:t>
            </a:r>
            <a:r>
              <a:rPr lang="en-US" b="1" dirty="0"/>
              <a:t>support you and your success</a:t>
            </a:r>
            <a:r>
              <a:rPr lang="en-US" dirty="0"/>
              <a:t> in the CACFP program. During our time with you, we will:</a:t>
            </a:r>
          </a:p>
          <a:p>
            <a:r>
              <a:rPr lang="en-US" dirty="0"/>
              <a:t>Check that </a:t>
            </a:r>
            <a:r>
              <a:rPr lang="en-US" b="1" dirty="0"/>
              <a:t>meal counts are being recorded properly</a:t>
            </a:r>
            <a:r>
              <a:rPr lang="en-US" dirty="0"/>
              <a:t>—at the </a:t>
            </a:r>
            <a:r>
              <a:rPr lang="en-US" b="1" dirty="0"/>
              <a:t>point of service</a:t>
            </a:r>
            <a:r>
              <a:rPr lang="en-US" dirty="0"/>
              <a:t> (when the child receives the meal, not before or after).</a:t>
            </a:r>
          </a:p>
          <a:p>
            <a:r>
              <a:rPr lang="en-US" dirty="0"/>
              <a:t>Review that </a:t>
            </a:r>
            <a:r>
              <a:rPr lang="en-US" b="1" dirty="0"/>
              <a:t>attendance records</a:t>
            </a:r>
            <a:r>
              <a:rPr lang="en-US" dirty="0"/>
              <a:t> are being maintained within program guidelines.</a:t>
            </a:r>
          </a:p>
          <a:p>
            <a:r>
              <a:rPr lang="en-US" dirty="0"/>
              <a:t>Ensure that your </a:t>
            </a:r>
            <a:r>
              <a:rPr lang="en-US" b="1" dirty="0"/>
              <a:t>kitchen records and food quantities</a:t>
            </a:r>
            <a:r>
              <a:rPr lang="en-US" dirty="0"/>
              <a:t> are documented correctly.</a:t>
            </a:r>
          </a:p>
          <a:p>
            <a:r>
              <a:rPr lang="en-US" dirty="0"/>
              <a:t>Confirm that your </a:t>
            </a:r>
            <a:r>
              <a:rPr lang="en-US" b="1" dirty="0"/>
              <a:t>enrollment forms</a:t>
            </a:r>
            <a:r>
              <a:rPr lang="en-US" dirty="0"/>
              <a:t> are complete and on file.</a:t>
            </a:r>
          </a:p>
          <a:p>
            <a:r>
              <a:rPr lang="en-US" dirty="0"/>
              <a:t>👉 If you ever notice children listed under the </a:t>
            </a:r>
            <a:r>
              <a:rPr lang="en-US" b="1" dirty="0"/>
              <a:t>“pending” category</a:t>
            </a:r>
            <a:r>
              <a:rPr lang="en-US" dirty="0"/>
              <a:t>, that’s a perfect time to ask our team to review your enrollment forms. We’ll help identify what might be missing or still needs approval.</a:t>
            </a:r>
          </a:p>
          <a:p>
            <a:r>
              <a:rPr lang="en-US" dirty="0"/>
              <a:t>Most importantly—please remember:</a:t>
            </a:r>
          </a:p>
          <a:p>
            <a:r>
              <a:rPr lang="en-US" dirty="0"/>
              <a:t>We are not visiting to make you feel nervous or to disrupt your routine.</a:t>
            </a:r>
          </a:p>
          <a:p>
            <a:r>
              <a:rPr lang="en-US" dirty="0"/>
              <a:t>You don’t need to act any differently when we’re there.</a:t>
            </a:r>
          </a:p>
          <a:p>
            <a:r>
              <a:rPr lang="en-US" dirty="0"/>
              <a:t>Our role is to </a:t>
            </a:r>
            <a:r>
              <a:rPr lang="en-US" b="1" dirty="0"/>
              <a:t>help you succeed, guide you through compliance, and ensure that all your hard work is recognized and reimbursed</a:t>
            </a:r>
            <a:r>
              <a:rPr lang="en-US" dirty="0"/>
              <a:t>.</a:t>
            </a:r>
          </a:p>
          <a:p>
            <a:r>
              <a:rPr lang="en-US" dirty="0"/>
              <a:t>We are your partners in this program, and every visit is another chance to celebrate what you’re doing well and to strengthen the areas that need support. 💙</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43</a:t>
            </a:fld>
            <a:endParaRPr lang="en-US"/>
          </a:p>
        </p:txBody>
      </p:sp>
    </p:spTree>
    <p:extLst>
      <p:ext uri="{BB962C8B-B14F-4D97-AF65-F5344CB8AC3E}">
        <p14:creationId xmlns:p14="http://schemas.microsoft.com/office/powerpoint/2010/main" val="398552900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section is </a:t>
            </a:r>
            <a:r>
              <a:rPr lang="en-US" b="1" dirty="0"/>
              <a:t>only for Day Care Home Providers.</a:t>
            </a:r>
            <a:r>
              <a:rPr lang="en-US" dirty="0"/>
              <a:t> Please keep in mind that your CACFP reimbursement rates are based on whether your home qualifies as </a:t>
            </a:r>
            <a:r>
              <a:rPr lang="en-US" b="1" dirty="0"/>
              <a:t>Tier I</a:t>
            </a:r>
            <a:r>
              <a:rPr lang="en-US" dirty="0"/>
              <a:t> or </a:t>
            </a:r>
            <a:r>
              <a:rPr lang="en-US" b="1" dirty="0"/>
              <a:t>Tier II.</a:t>
            </a:r>
            <a:endParaRPr lang="en-US" dirty="0"/>
          </a:p>
          <a:p>
            <a:r>
              <a:rPr lang="en-US" b="1" dirty="0"/>
              <a:t>1. How Tier Eligibility Is Determined</a:t>
            </a:r>
          </a:p>
          <a:p>
            <a:r>
              <a:rPr lang="en-US" dirty="0"/>
              <a:t>We determine your tier category using one of the following methods:</a:t>
            </a:r>
          </a:p>
          <a:p>
            <a:r>
              <a:rPr lang="en-US" b="1" dirty="0"/>
              <a:t>School Data</a:t>
            </a:r>
            <a:r>
              <a:rPr lang="en-US" dirty="0"/>
              <a:t> 📊</a:t>
            </a:r>
          </a:p>
          <a:p>
            <a:pPr lvl="1"/>
            <a:r>
              <a:rPr lang="en-US" dirty="0"/>
              <a:t>We check the school zone where your home is located.</a:t>
            </a:r>
          </a:p>
          <a:p>
            <a:pPr lvl="1"/>
            <a:r>
              <a:rPr lang="en-US" dirty="0"/>
              <a:t>If the local school has </a:t>
            </a:r>
            <a:r>
              <a:rPr lang="en-US" b="1" dirty="0"/>
              <a:t>50% or more of children eligible for free or reduced-price meals</a:t>
            </a:r>
            <a:r>
              <a:rPr lang="en-US" dirty="0"/>
              <a:t>, your home may qualify as </a:t>
            </a:r>
            <a:r>
              <a:rPr lang="en-US" b="1" dirty="0"/>
              <a:t>Tier I</a:t>
            </a:r>
            <a:r>
              <a:rPr lang="en-US" dirty="0"/>
              <a:t>.</a:t>
            </a:r>
          </a:p>
          <a:p>
            <a:r>
              <a:rPr lang="en-US" b="1" dirty="0"/>
              <a:t>Household Income</a:t>
            </a:r>
            <a:r>
              <a:rPr lang="en-US" dirty="0"/>
              <a:t> 🏡</a:t>
            </a:r>
          </a:p>
          <a:p>
            <a:pPr lvl="1"/>
            <a:r>
              <a:rPr lang="en-US" dirty="0"/>
              <a:t>If school data does not qualify your home, we look at </a:t>
            </a:r>
            <a:r>
              <a:rPr lang="en-US" b="1" dirty="0"/>
              <a:t>your household’s reported income</a:t>
            </a:r>
            <a:r>
              <a:rPr lang="en-US" dirty="0"/>
              <a:t>.</a:t>
            </a:r>
          </a:p>
          <a:p>
            <a:pPr lvl="1"/>
            <a:r>
              <a:rPr lang="en-US" dirty="0"/>
              <a:t>You’ll need to submit the required documentation, including a completed </a:t>
            </a:r>
            <a:r>
              <a:rPr lang="en-US" b="1" dirty="0"/>
              <a:t>Provider Income Eligibility Form</a:t>
            </a:r>
            <a:r>
              <a:rPr lang="en-US" dirty="0"/>
              <a:t>, to see if you qualify for </a:t>
            </a:r>
            <a:r>
              <a:rPr lang="en-US" b="1" dirty="0"/>
              <a:t>Tier I</a:t>
            </a:r>
            <a:r>
              <a:rPr lang="en-US" dirty="0"/>
              <a:t>.</a:t>
            </a:r>
          </a:p>
          <a:p>
            <a:r>
              <a:rPr lang="en-US" b="1" dirty="0"/>
              <a:t>Other Sources of Assistance</a:t>
            </a:r>
            <a:r>
              <a:rPr lang="en-US" dirty="0"/>
              <a:t> 📑</a:t>
            </a:r>
          </a:p>
          <a:p>
            <a:pPr lvl="1"/>
            <a:r>
              <a:rPr lang="en-US" dirty="0"/>
              <a:t>If someone in your household receives benefits such as </a:t>
            </a:r>
            <a:r>
              <a:rPr lang="en-US" b="1" dirty="0"/>
              <a:t>SNAP, TANF, or FDPIR</a:t>
            </a:r>
            <a:r>
              <a:rPr lang="en-US" dirty="0"/>
              <a:t>, this may also qualify you as </a:t>
            </a:r>
            <a:r>
              <a:rPr lang="en-US" b="1" dirty="0"/>
              <a:t>Tier I</a:t>
            </a:r>
            <a:r>
              <a:rPr lang="en-US" dirty="0"/>
              <a:t>.</a:t>
            </a:r>
          </a:p>
          <a:p>
            <a:r>
              <a:rPr lang="en-US" b="1" dirty="0"/>
              <a:t>2. What if You Don’t Qualify for Tier I?</a:t>
            </a:r>
          </a:p>
          <a:p>
            <a:r>
              <a:rPr lang="en-US" dirty="0"/>
              <a:t>If your home does not meet Tier I requirements, you may still participate in CACFP as a </a:t>
            </a:r>
            <a:r>
              <a:rPr lang="en-US" b="1" dirty="0"/>
              <a:t>Tier II provider.</a:t>
            </a:r>
            <a:endParaRPr lang="en-US" dirty="0"/>
          </a:p>
          <a:p>
            <a:r>
              <a:rPr lang="en-US" dirty="0"/>
              <a:t>Tier II homes receive reimbursement at a different rate, but you are still fully eligible to participate.</a:t>
            </a:r>
          </a:p>
          <a:p>
            <a:r>
              <a:rPr lang="en-US" b="1" dirty="0"/>
              <a:t>3. Mixed-Tier Option</a:t>
            </a:r>
          </a:p>
          <a:p>
            <a:r>
              <a:rPr lang="en-US" dirty="0"/>
              <a:t>If you are a </a:t>
            </a:r>
            <a:r>
              <a:rPr lang="en-US" b="1" dirty="0"/>
              <a:t>Tier II provider</a:t>
            </a:r>
            <a:r>
              <a:rPr lang="en-US" dirty="0"/>
              <a:t>, but some families you serve qualify by income, you may be eligible for a </a:t>
            </a:r>
            <a:r>
              <a:rPr lang="en-US" b="1" dirty="0"/>
              <a:t>Mixed-Tier household.</a:t>
            </a:r>
            <a:endParaRPr lang="en-US" dirty="0"/>
          </a:p>
          <a:p>
            <a:r>
              <a:rPr lang="en-US" dirty="0"/>
              <a:t>This means you would collect </a:t>
            </a:r>
            <a:r>
              <a:rPr lang="en-US" b="1" dirty="0"/>
              <a:t>income eligibility forms</a:t>
            </a:r>
            <a:r>
              <a:rPr lang="en-US" dirty="0"/>
              <a:t> from parents.</a:t>
            </a:r>
          </a:p>
          <a:p>
            <a:r>
              <a:rPr lang="en-US" dirty="0"/>
              <a:t>Reimbursement is then based on each child’s eligibility status, along with your attendance and meal count records.</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44</a:t>
            </a:fld>
            <a:endParaRPr lang="en-US"/>
          </a:p>
        </p:txBody>
      </p:sp>
    </p:spTree>
    <p:extLst>
      <p:ext uri="{BB962C8B-B14F-4D97-AF65-F5344CB8AC3E}">
        <p14:creationId xmlns:p14="http://schemas.microsoft.com/office/powerpoint/2010/main" val="205146038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very important part of CACFP is </a:t>
            </a:r>
            <a:r>
              <a:rPr lang="en-US" b="1" dirty="0"/>
              <a:t>congregate eating</a:t>
            </a:r>
            <a:r>
              <a:rPr lang="en-US" dirty="0"/>
              <a:t>—and we want you to know why this matters.</a:t>
            </a:r>
          </a:p>
          <a:p>
            <a:r>
              <a:rPr lang="en-US" b="1" dirty="0"/>
              <a:t>1. Meals Are Meant to Be Shared Together</a:t>
            </a:r>
          </a:p>
          <a:p>
            <a:r>
              <a:rPr lang="en-US" dirty="0"/>
              <a:t>CACFP meals are designed to be eaten in </a:t>
            </a:r>
            <a:r>
              <a:rPr lang="en-US" b="1" dirty="0"/>
              <a:t>group settings</a:t>
            </a:r>
            <a:r>
              <a:rPr lang="en-US" dirty="0"/>
              <a:t>, where children gather, sit together, and enjoy their food on site. This creates not just nutrition, but also a sense of community and shared experience.</a:t>
            </a:r>
          </a:p>
          <a:p>
            <a:r>
              <a:rPr lang="en-US" b="1" dirty="0"/>
              <a:t>2. Meals Must Stay On Site</a:t>
            </a:r>
          </a:p>
          <a:p>
            <a:r>
              <a:rPr lang="en-US" dirty="0"/>
              <a:t>For a meal to be </a:t>
            </a:r>
            <a:r>
              <a:rPr lang="en-US" b="1" dirty="0"/>
              <a:t>reimbursable</a:t>
            </a:r>
            <a:r>
              <a:rPr lang="en-US" dirty="0"/>
              <a:t>, it must be eaten at your site.</a:t>
            </a:r>
          </a:p>
          <a:p>
            <a:r>
              <a:rPr lang="en-US" dirty="0"/>
              <a:t>This means children cannot take their meal with them if a parent picks them up early.</a:t>
            </a:r>
          </a:p>
          <a:p>
            <a:r>
              <a:rPr lang="en-US" dirty="0"/>
              <a:t>Even if the child hasn’t finished, or the parent asks to take it along, those meals must remain on site in order to meet CACFP rules.</a:t>
            </a:r>
          </a:p>
          <a:p>
            <a:r>
              <a:rPr lang="en-US" b="1" dirty="0"/>
              <a:t>3. Leftover or Extra Food</a:t>
            </a:r>
          </a:p>
          <a:p>
            <a:r>
              <a:rPr lang="en-US" dirty="0"/>
              <a:t>Please don’t worry—</a:t>
            </a:r>
            <a:r>
              <a:rPr lang="en-US" b="1" dirty="0"/>
              <a:t>we do not regulate what you do with leftover or extra food</a:t>
            </a:r>
            <a:r>
              <a:rPr lang="en-US" dirty="0"/>
              <a:t> that was not counted as part of CACFP meal service.</a:t>
            </a:r>
          </a:p>
          <a:p>
            <a:r>
              <a:rPr lang="en-US" dirty="0"/>
              <a:t>What we’re talking about here are the </a:t>
            </a:r>
            <a:r>
              <a:rPr lang="en-US" b="1" dirty="0"/>
              <a:t>meals you claim for reimbursement</a:t>
            </a:r>
            <a:r>
              <a:rPr lang="en-US" dirty="0"/>
              <a:t>—those must always be eaten on site.</a:t>
            </a:r>
          </a:p>
          <a:p>
            <a:r>
              <a:rPr lang="en-US" b="1" dirty="0"/>
              <a:t>4. At-Risk Afterschool Programs</a:t>
            </a:r>
          </a:p>
          <a:p>
            <a:r>
              <a:rPr lang="en-US" dirty="0"/>
              <a:t>At-Risk programs must also include a </a:t>
            </a:r>
            <a:r>
              <a:rPr lang="en-US" b="1" dirty="0"/>
              <a:t>scheduled enrichment activity</a:t>
            </a:r>
            <a:r>
              <a:rPr lang="en-US" dirty="0"/>
              <a:t> every day, which should be visible and accessible to the children.</a:t>
            </a:r>
          </a:p>
          <a:p>
            <a:r>
              <a:rPr lang="en-US" dirty="0"/>
              <a:t>This ensures the program is about both </a:t>
            </a:r>
            <a:r>
              <a:rPr lang="en-US" b="1" dirty="0"/>
              <a:t>nourishment and enrichment</a:t>
            </a:r>
            <a:r>
              <a:rPr lang="en-US" dirty="0"/>
              <a:t>.</a:t>
            </a:r>
          </a:p>
          <a:p>
            <a:r>
              <a:rPr lang="en-US" b="1" dirty="0"/>
              <a:t>5. Why It Matters</a:t>
            </a:r>
          </a:p>
          <a:p>
            <a:r>
              <a:rPr lang="en-US" dirty="0"/>
              <a:t>Following these rules keeps your site in compliance and protects the reimbursement you earn for the wonderful meals you provide. More importantly, it helps us create consistent, safe, and positive mealtime environments for children.</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45</a:t>
            </a:fld>
            <a:endParaRPr lang="en-US"/>
          </a:p>
        </p:txBody>
      </p:sp>
    </p:spTree>
    <p:extLst>
      <p:ext uri="{BB962C8B-B14F-4D97-AF65-F5344CB8AC3E}">
        <p14:creationId xmlns:p14="http://schemas.microsoft.com/office/powerpoint/2010/main" val="326157118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Here’s something very important to remember: if your site is closed on a scheduled day—whether it’s for a </a:t>
            </a:r>
            <a:r>
              <a:rPr lang="en-US" b="1" dirty="0"/>
              <a:t>holiday, staff training, family emergency, illness, weather event, or any other reason</a:t>
            </a:r>
            <a:r>
              <a:rPr lang="en-US" dirty="0"/>
              <a:t>—we ask that you </a:t>
            </a:r>
            <a:r>
              <a:rPr lang="en-US" b="1" dirty="0"/>
              <a:t>notify us before the scheduled meal time.</a:t>
            </a:r>
            <a:endParaRPr lang="en-US" dirty="0"/>
          </a:p>
          <a:p>
            <a:r>
              <a:rPr lang="en-US" b="1" dirty="0"/>
              <a:t>Why This Matters</a:t>
            </a:r>
          </a:p>
          <a:p>
            <a:r>
              <a:rPr lang="en-US" dirty="0"/>
              <a:t>If our team arrives for a visit and finds the site closed without prior notice, it will be marked as </a:t>
            </a:r>
            <a:r>
              <a:rPr lang="en-US" b="1" dirty="0"/>
              <a:t>noncompliance</a:t>
            </a:r>
            <a:r>
              <a:rPr lang="en-US" dirty="0"/>
              <a:t>.</a:t>
            </a:r>
          </a:p>
          <a:p>
            <a:r>
              <a:rPr lang="en-US" dirty="0"/>
              <a:t>This can result in meals being </a:t>
            </a:r>
            <a:r>
              <a:rPr lang="en-US" b="1" dirty="0"/>
              <a:t>disallowed</a:t>
            </a:r>
            <a:r>
              <a:rPr lang="en-US" dirty="0"/>
              <a:t> for that day or your claim not being processed.</a:t>
            </a:r>
          </a:p>
          <a:p>
            <a:r>
              <a:rPr lang="en-US" dirty="0"/>
              <a:t>We know how much work and love goes into preparing meals for the children—you don’t want to lose credit for them simply because of a missed notification.</a:t>
            </a:r>
          </a:p>
          <a:p>
            <a:r>
              <a:rPr lang="en-US" b="1" dirty="0"/>
              <a:t>Emergencies Happen</a:t>
            </a:r>
          </a:p>
          <a:p>
            <a:r>
              <a:rPr lang="en-US" dirty="0"/>
              <a:t>We understand that unexpected things come up—life happens! Children get sick, staff members may have emergencies, and sometimes closures are completely out of your control. 💙 That’s okay. All we ask is that you </a:t>
            </a:r>
            <a:r>
              <a:rPr lang="en-US" b="1" dirty="0"/>
              <a:t>reach out as soon as you can</a:t>
            </a:r>
            <a:r>
              <a:rPr lang="en-US" dirty="0"/>
              <a:t> so we can make note of it and avoid any impact on your claim.</a:t>
            </a:r>
          </a:p>
          <a:p>
            <a:r>
              <a:rPr lang="en-US" b="1" dirty="0"/>
              <a:t>Best Practices</a:t>
            </a:r>
          </a:p>
          <a:p>
            <a:r>
              <a:rPr lang="en-US" dirty="0"/>
              <a:t>If you know in advance about a closure (like holidays or training days), let us know as early as possible.</a:t>
            </a:r>
          </a:p>
          <a:p>
            <a:r>
              <a:rPr lang="en-US" dirty="0"/>
              <a:t>For sudden emergencies, a </a:t>
            </a:r>
            <a:r>
              <a:rPr lang="en-US" b="1" dirty="0"/>
              <a:t>quick phone call, text, or email before your first scheduled meal service</a:t>
            </a:r>
            <a:r>
              <a:rPr lang="en-US" dirty="0"/>
              <a:t> is all it takes to keep everything in order.</a:t>
            </a:r>
          </a:p>
          <a:p>
            <a:r>
              <a:rPr lang="en-US" dirty="0"/>
              <a:t>Think of it as protecting your program and your reimbursement—it’s one small step that makes a big difference.</a:t>
            </a:r>
          </a:p>
          <a:p>
            <a:r>
              <a:rPr lang="en-US" b="1" dirty="0"/>
              <a:t>Our Goal</a:t>
            </a:r>
          </a:p>
          <a:p>
            <a:r>
              <a:rPr lang="en-US" dirty="0"/>
              <a:t>Remember, we’re not here to “catch” you—we’re here to </a:t>
            </a:r>
            <a:r>
              <a:rPr lang="en-US" b="1" dirty="0"/>
              <a:t>support you</a:t>
            </a:r>
            <a:r>
              <a:rPr lang="en-US" dirty="0"/>
              <a:t>. By keeping us updated, we can make sure your meals are never at risk of being disallowed just because of a scheduling issue.</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46</a:t>
            </a:fld>
            <a:endParaRPr lang="en-US"/>
          </a:p>
        </p:txBody>
      </p:sp>
    </p:spTree>
    <p:extLst>
      <p:ext uri="{BB962C8B-B14F-4D97-AF65-F5344CB8AC3E}">
        <p14:creationId xmlns:p14="http://schemas.microsoft.com/office/powerpoint/2010/main" val="146119484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remember that </a:t>
            </a:r>
            <a:r>
              <a:rPr lang="en-US" b="1" dirty="0"/>
              <a:t>monitoring visits are a required part of the CACFP program.</a:t>
            </a:r>
            <a:r>
              <a:rPr lang="en-US" dirty="0"/>
              <a:t> These visits help ensure compliance, protect your reimbursements, and give us a chance to support you in the amazing work you’re doing.</a:t>
            </a:r>
          </a:p>
          <a:p>
            <a:r>
              <a:rPr lang="en-US" b="1" dirty="0"/>
              <a:t>1. Visits Must Be Allowed During Normal Hours</a:t>
            </a:r>
          </a:p>
          <a:p>
            <a:r>
              <a:rPr lang="en-US" dirty="0"/>
              <a:t>If at any time a provider does not allow a monitoring visit to take place during their </a:t>
            </a:r>
            <a:r>
              <a:rPr lang="en-US" b="1" dirty="0"/>
              <a:t>regular day care operating hours</a:t>
            </a:r>
            <a:r>
              <a:rPr lang="en-US" dirty="0"/>
              <a:t>, the site will not be able to submit Food Program claims for that period.</a:t>
            </a:r>
          </a:p>
          <a:p>
            <a:r>
              <a:rPr lang="en-US" dirty="0"/>
              <a:t>This is because CACFP requires us to verify that meals, records, and attendance are in place during the times you serve children.</a:t>
            </a:r>
          </a:p>
          <a:p>
            <a:r>
              <a:rPr lang="en-US" b="1" dirty="0"/>
              <a:t>2. Serious Consequences for Refusal</a:t>
            </a:r>
          </a:p>
          <a:p>
            <a:r>
              <a:rPr lang="en-US" dirty="0"/>
              <a:t>Refusing a monitoring visit from a state or PCCPA representative is considered </a:t>
            </a:r>
            <a:r>
              <a:rPr lang="en-US" b="1" dirty="0"/>
              <a:t>serious noncompliance</a:t>
            </a:r>
            <a:r>
              <a:rPr lang="en-US" dirty="0"/>
              <a:t>.</a:t>
            </a:r>
          </a:p>
          <a:p>
            <a:r>
              <a:rPr lang="en-US" dirty="0"/>
              <a:t>In some cases, it may even be grounds for </a:t>
            </a:r>
            <a:r>
              <a:rPr lang="en-US" b="1" dirty="0"/>
              <a:t>immediate termination from the program.</a:t>
            </a:r>
            <a:endParaRPr lang="en-US" dirty="0"/>
          </a:p>
          <a:p>
            <a:r>
              <a:rPr lang="en-US" b="1" dirty="0"/>
              <a:t>3. Why This Matters</a:t>
            </a:r>
          </a:p>
          <a:p>
            <a:r>
              <a:rPr lang="en-US" dirty="0"/>
              <a:t>We want to be clear—visits are </a:t>
            </a:r>
            <a:r>
              <a:rPr lang="en-US" b="1" dirty="0"/>
              <a:t>not meant to be stressful</a:t>
            </a:r>
            <a:r>
              <a:rPr lang="en-US" dirty="0"/>
              <a:t> or to disrupt your day. They are a way to:</a:t>
            </a:r>
          </a:p>
          <a:p>
            <a:r>
              <a:rPr lang="en-US" dirty="0"/>
              <a:t>Confirm that your program is in compliance.</a:t>
            </a:r>
          </a:p>
          <a:p>
            <a:r>
              <a:rPr lang="en-US" dirty="0"/>
              <a:t>Protect you from disallowed meals or future audit findings.</a:t>
            </a:r>
          </a:p>
          <a:p>
            <a:r>
              <a:rPr lang="en-US" dirty="0"/>
              <a:t>Offer guidance, training, and resources to make your job easier.</a:t>
            </a:r>
          </a:p>
          <a:p>
            <a:r>
              <a:rPr lang="en-US" b="1" dirty="0"/>
              <a:t>4. Partnership First</a:t>
            </a:r>
          </a:p>
          <a:p>
            <a:r>
              <a:rPr lang="en-US" dirty="0"/>
              <a:t>Think of monitoring visits as a </a:t>
            </a:r>
            <a:r>
              <a:rPr lang="en-US" b="1" dirty="0"/>
              <a:t>partnership tool</a:t>
            </a:r>
            <a:r>
              <a:rPr lang="en-US" dirty="0"/>
              <a:t>, not a punishment. 💙 Our goal is to ensure that your hard work is recognized, your reimbursements are safe, and your children receive the high-quality meals they deserve.</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47</a:t>
            </a:fld>
            <a:endParaRPr lang="en-US"/>
          </a:p>
        </p:txBody>
      </p:sp>
    </p:spTree>
    <p:extLst>
      <p:ext uri="{BB962C8B-B14F-4D97-AF65-F5344CB8AC3E}">
        <p14:creationId xmlns:p14="http://schemas.microsoft.com/office/powerpoint/2010/main" val="265813874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let’s take a moment to talk about the </a:t>
            </a:r>
            <a:r>
              <a:rPr lang="en-US" b="1" dirty="0"/>
              <a:t>Serious Deficiency Process</a:t>
            </a:r>
            <a:r>
              <a:rPr lang="en-US" dirty="0"/>
              <a:t> for institutions and day care homes under CACFP.</a:t>
            </a:r>
          </a:p>
          <a:p>
            <a:r>
              <a:rPr lang="en-US" b="1" dirty="0"/>
              <a:t>1. What “Serious Deficiency” Means</a:t>
            </a:r>
          </a:p>
          <a:p>
            <a:r>
              <a:rPr lang="en-US" dirty="0"/>
              <a:t>CACFP regulations define a site as </a:t>
            </a:r>
            <a:r>
              <a:rPr lang="en-US" b="1" dirty="0"/>
              <a:t>seriously deficient</a:t>
            </a:r>
            <a:r>
              <a:rPr lang="en-US" dirty="0"/>
              <a:t> when it is found to be </a:t>
            </a:r>
            <a:r>
              <a:rPr lang="en-US" b="1" dirty="0"/>
              <a:t>noncompliant in one or more areas</a:t>
            </a:r>
            <a:r>
              <a:rPr lang="en-US" dirty="0"/>
              <a:t> of program operation.</a:t>
            </a:r>
          </a:p>
          <a:p>
            <a:r>
              <a:rPr lang="en-US" dirty="0"/>
              <a:t>This could include issues such as recordkeeping, meal service, enrollment documentation, financial accountability, or refusal of monitoring visits.</a:t>
            </a:r>
          </a:p>
          <a:p>
            <a:r>
              <a:rPr lang="en-US" b="1" dirty="0"/>
              <a:t>2. Why This Process Exists</a:t>
            </a:r>
          </a:p>
          <a:p>
            <a:r>
              <a:rPr lang="en-US" dirty="0"/>
              <a:t>The goal of the serious deficiency process is not to punish, but to </a:t>
            </a:r>
            <a:r>
              <a:rPr lang="en-US" b="1" dirty="0"/>
              <a:t>protect the integrity of the program</a:t>
            </a:r>
            <a:r>
              <a:rPr lang="en-US" dirty="0"/>
              <a:t>.</a:t>
            </a:r>
          </a:p>
          <a:p>
            <a:r>
              <a:rPr lang="en-US" dirty="0"/>
              <a:t>USDA requires sponsors like PCCPA to make sure all participating institutions are following the rules so that children and families continue to benefit from safe, healthy, and reimbursable meals.</a:t>
            </a:r>
          </a:p>
          <a:p>
            <a:r>
              <a:rPr lang="en-US" b="1" dirty="0"/>
              <a:t>3. What Happens if Deficiencies Are Found</a:t>
            </a:r>
          </a:p>
          <a:p>
            <a:r>
              <a:rPr lang="en-US" dirty="0"/>
              <a:t>If your site is found to have a compliance issue, you will be given a chance to </a:t>
            </a:r>
            <a:r>
              <a:rPr lang="en-US" b="1" dirty="0"/>
              <a:t>correct the problem</a:t>
            </a:r>
            <a:r>
              <a:rPr lang="en-US" dirty="0"/>
              <a:t> through what’s called a </a:t>
            </a:r>
            <a:r>
              <a:rPr lang="en-US" b="1" dirty="0"/>
              <a:t>Corrective Action Plan (CAP)</a:t>
            </a:r>
            <a:r>
              <a:rPr lang="en-US" dirty="0"/>
              <a:t>.</a:t>
            </a:r>
          </a:p>
          <a:p>
            <a:r>
              <a:rPr lang="en-US" dirty="0"/>
              <a:t>Our team will work closely with you to provide </a:t>
            </a:r>
            <a:r>
              <a:rPr lang="en-US" b="1" dirty="0"/>
              <a:t>guidance, resources, and training</a:t>
            </a:r>
            <a:r>
              <a:rPr lang="en-US" dirty="0"/>
              <a:t> so that the issue can be fixed quickly and smoothly.</a:t>
            </a:r>
          </a:p>
          <a:p>
            <a:r>
              <a:rPr lang="en-US" dirty="0"/>
              <a:t>Only if a site </a:t>
            </a:r>
            <a:r>
              <a:rPr lang="en-US" b="1" dirty="0"/>
              <a:t>continuously fails to correct problems</a:t>
            </a:r>
            <a:r>
              <a:rPr lang="en-US" dirty="0"/>
              <a:t> would it risk removal from the program.</a:t>
            </a:r>
          </a:p>
          <a:p>
            <a:r>
              <a:rPr lang="en-US" b="1" dirty="0"/>
              <a:t>4. Reassurance</a:t>
            </a:r>
          </a:p>
          <a:p>
            <a:r>
              <a:rPr lang="en-US" dirty="0"/>
              <a:t>Please remember—being found seriously deficient does not mean immediate removal. It means there are areas that must be corrected, and we will </a:t>
            </a:r>
            <a:r>
              <a:rPr lang="en-US" b="1" dirty="0"/>
              <a:t>partner with you every step of the way</a:t>
            </a:r>
            <a:r>
              <a:rPr lang="en-US" dirty="0"/>
              <a:t> to make sure you succeed. Removal from the program only happens when a site chooses not to comply after multiple opportunities to fix the issue.</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48</a:t>
            </a:fld>
            <a:endParaRPr lang="en-US"/>
          </a:p>
        </p:txBody>
      </p:sp>
    </p:spTree>
    <p:extLst>
      <p:ext uri="{BB962C8B-B14F-4D97-AF65-F5344CB8AC3E}">
        <p14:creationId xmlns:p14="http://schemas.microsoft.com/office/powerpoint/2010/main" val="305719425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remember that the </a:t>
            </a:r>
            <a:r>
              <a:rPr lang="en-US" b="1" dirty="0"/>
              <a:t>Serious Deficiency process</a:t>
            </a:r>
            <a:r>
              <a:rPr lang="en-US" dirty="0"/>
              <a:t> follows </a:t>
            </a:r>
            <a:r>
              <a:rPr lang="en-US" b="1" dirty="0"/>
              <a:t>six clear steps.</a:t>
            </a:r>
            <a:r>
              <a:rPr lang="en-US" dirty="0"/>
              <a:t> This process is designed to give every institution or day care home multiple opportunities to correct issues and remain in the program.</a:t>
            </a:r>
          </a:p>
          <a:p>
            <a:r>
              <a:rPr lang="en-US" b="1" dirty="0"/>
              <a:t>The Six Steps</a:t>
            </a:r>
          </a:p>
          <a:p>
            <a:r>
              <a:rPr lang="en-US" b="1" dirty="0"/>
              <a:t>Step 1: Identification</a:t>
            </a:r>
            <a:endParaRPr lang="en-US" dirty="0"/>
          </a:p>
          <a:p>
            <a:r>
              <a:rPr lang="en-US" dirty="0"/>
              <a:t>The sponsor (PCCPA) identifies a serious deficiency at the site, such as a major compliance issue in recordkeeping, meal service, or other program requirements.</a:t>
            </a:r>
          </a:p>
          <a:p>
            <a:r>
              <a:rPr lang="en-US" b="1" dirty="0"/>
              <a:t>Step 2: Notice of Serious Deficiency</a:t>
            </a:r>
            <a:endParaRPr lang="en-US" dirty="0"/>
          </a:p>
          <a:p>
            <a:r>
              <a:rPr lang="en-US" dirty="0"/>
              <a:t>A formal notice is issued to the institution or day care home.</a:t>
            </a:r>
          </a:p>
          <a:p>
            <a:r>
              <a:rPr lang="en-US" dirty="0"/>
              <a:t>This notice explains what the problem is and what needs to be corrected.</a:t>
            </a:r>
          </a:p>
          <a:p>
            <a:r>
              <a:rPr lang="en-US" b="1" dirty="0"/>
              <a:t>Step 3: Corrective Action Plan (CAP)</a:t>
            </a:r>
            <a:endParaRPr lang="en-US" dirty="0"/>
          </a:p>
          <a:p>
            <a:r>
              <a:rPr lang="en-US" dirty="0"/>
              <a:t>The institution or provider must submit a </a:t>
            </a:r>
            <a:r>
              <a:rPr lang="en-US" b="1" dirty="0"/>
              <a:t>written Corrective Action Plan</a:t>
            </a:r>
            <a:r>
              <a:rPr lang="en-US" dirty="0"/>
              <a:t>.</a:t>
            </a:r>
          </a:p>
          <a:p>
            <a:r>
              <a:rPr lang="en-US" dirty="0"/>
              <a:t>The CAP explains how the problem will be corrected and how it will be prevented in the future.</a:t>
            </a:r>
          </a:p>
          <a:p>
            <a:r>
              <a:rPr lang="en-US" b="1" dirty="0"/>
              <a:t>Step 4: Review of the CAP</a:t>
            </a:r>
            <a:endParaRPr lang="en-US" dirty="0"/>
          </a:p>
          <a:p>
            <a:r>
              <a:rPr lang="en-US" dirty="0"/>
              <a:t>If the CAP is adequate and approved, a </a:t>
            </a:r>
            <a:r>
              <a:rPr lang="en-US" b="1" dirty="0"/>
              <a:t>temporary deferral of the serious deficiency</a:t>
            </a:r>
            <a:r>
              <a:rPr lang="en-US" dirty="0"/>
              <a:t> is issued.</a:t>
            </a:r>
          </a:p>
          <a:p>
            <a:r>
              <a:rPr lang="en-US" dirty="0"/>
              <a:t>If the CAP is not adequate, or if no CAP is received, a </a:t>
            </a:r>
            <a:r>
              <a:rPr lang="en-US" b="1" dirty="0"/>
              <a:t>Notice of Proposed Termination and Disqualification</a:t>
            </a:r>
            <a:r>
              <a:rPr lang="en-US" dirty="0"/>
              <a:t> is issued. This notice will also explain the provider’s </a:t>
            </a:r>
            <a:r>
              <a:rPr lang="en-US" b="1" dirty="0"/>
              <a:t>appeal rights.</a:t>
            </a:r>
            <a:endParaRPr lang="en-US" dirty="0"/>
          </a:p>
          <a:p>
            <a:r>
              <a:rPr lang="en-US" b="1" dirty="0"/>
              <a:t>Step 5: Appeal Process</a:t>
            </a:r>
            <a:endParaRPr lang="en-US" dirty="0"/>
          </a:p>
          <a:p>
            <a:r>
              <a:rPr lang="en-US" dirty="0"/>
              <a:t>The provider may request an </a:t>
            </a:r>
            <a:r>
              <a:rPr lang="en-US" b="1" dirty="0"/>
              <a:t>appeal, review, or administrative hearing</a:t>
            </a:r>
            <a:r>
              <a:rPr lang="en-US" dirty="0"/>
              <a:t> to challenge the proposed termination.</a:t>
            </a:r>
          </a:p>
          <a:p>
            <a:r>
              <a:rPr lang="en-US" dirty="0"/>
              <a:t>During this time, the case is carefully reviewed, and the provider has a fair opportunity to present their side.</a:t>
            </a:r>
          </a:p>
          <a:p>
            <a:r>
              <a:rPr lang="en-US" b="1" dirty="0"/>
              <a:t>Step 6: Final Action</a:t>
            </a:r>
            <a:endParaRPr lang="en-US" dirty="0"/>
          </a:p>
          <a:p>
            <a:r>
              <a:rPr lang="en-US" dirty="0"/>
              <a:t>If the appeal is denied or the timeframe to appeal passes, a </a:t>
            </a:r>
            <a:r>
              <a:rPr lang="en-US" b="1" dirty="0"/>
              <a:t>Final Notice of Termination and Disqualification</a:t>
            </a:r>
            <a:r>
              <a:rPr lang="en-US" dirty="0"/>
              <a:t> is issued.</a:t>
            </a:r>
          </a:p>
          <a:p>
            <a:r>
              <a:rPr lang="en-US" dirty="0"/>
              <a:t>If the appeal is successful, the serious deficiency may be </a:t>
            </a:r>
            <a:r>
              <a:rPr lang="en-US" b="1" dirty="0"/>
              <a:t>overturned or temporarily deferred</a:t>
            </a:r>
            <a:r>
              <a:rPr lang="en-US" dirty="0"/>
              <a:t>, allowing the provider to remain in the program.</a:t>
            </a:r>
          </a:p>
          <a:p>
            <a:br>
              <a:rPr lang="en-US" dirty="0"/>
            </a:br>
            <a:endParaRPr lang="en-US" dirty="0"/>
          </a:p>
          <a:p>
            <a:r>
              <a:rPr lang="en-US" b="1" dirty="0"/>
              <a:t>Why This Matters</a:t>
            </a:r>
          </a:p>
          <a:p>
            <a:r>
              <a:rPr lang="en-US" dirty="0"/>
              <a:t>This process is not meant to remove providers quickly—it is designed to ensure </a:t>
            </a:r>
            <a:r>
              <a:rPr lang="en-US" b="1" dirty="0"/>
              <a:t>fairness and multiple opportunities to correct issues.</a:t>
            </a:r>
            <a:r>
              <a:rPr lang="en-US" dirty="0"/>
              <a:t> Termination is only the final step if problems are not resolved after repeated chances.</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49</a:t>
            </a:fld>
            <a:endParaRPr lang="en-US"/>
          </a:p>
        </p:txBody>
      </p:sp>
    </p:spTree>
    <p:extLst>
      <p:ext uri="{BB962C8B-B14F-4D97-AF65-F5344CB8AC3E}">
        <p14:creationId xmlns:p14="http://schemas.microsoft.com/office/powerpoint/2010/main" val="282935462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a provider feels that a </a:t>
            </a:r>
            <a:r>
              <a:rPr lang="en-US" b="1" dirty="0"/>
              <a:t>serious deficiency case</a:t>
            </a:r>
            <a:r>
              <a:rPr lang="en-US" dirty="0"/>
              <a:t> has been wrongfully determined, they have the full right to file an </a:t>
            </a:r>
            <a:r>
              <a:rPr lang="en-US" b="1" dirty="0"/>
              <a:t>appeal</a:t>
            </a:r>
            <a:r>
              <a:rPr lang="en-US" dirty="0"/>
              <a:t> in order to challenge and potentially overturn the decision.</a:t>
            </a:r>
          </a:p>
          <a:p>
            <a:r>
              <a:rPr lang="en-US" dirty="0"/>
              <a:t>For more detailed information, you may also review the </a:t>
            </a:r>
            <a:r>
              <a:rPr lang="en-US" b="1" dirty="0"/>
              <a:t>USDA handbook</a:t>
            </a:r>
            <a:r>
              <a:rPr lang="en-US" dirty="0"/>
              <a:t> on serious deficiency, suspension, and appeal procedures.</a:t>
            </a:r>
          </a:p>
          <a:p>
            <a:r>
              <a:rPr lang="en-US" dirty="0"/>
              <a:t>That being said, please remember—our goal at PCCPA is to </a:t>
            </a:r>
            <a:r>
              <a:rPr lang="en-US" b="1" dirty="0"/>
              <a:t>help and train your organization well before it ever reaches that stage</a:t>
            </a:r>
            <a:r>
              <a:rPr lang="en-US" dirty="0"/>
              <a:t>. We encourage you to ask questions, seek clarification, and reach out whenever you need guidance.</a:t>
            </a:r>
          </a:p>
          <a:p>
            <a:r>
              <a:rPr lang="en-US" dirty="0"/>
              <a:t>At the end of the day, we are here to:</a:t>
            </a:r>
          </a:p>
          <a:p>
            <a:r>
              <a:rPr lang="en-US" dirty="0"/>
              <a:t>Support you in maintaining </a:t>
            </a:r>
            <a:r>
              <a:rPr lang="en-US" b="1" dirty="0"/>
              <a:t>CACFP compliance</a:t>
            </a:r>
            <a:endParaRPr lang="en-US" dirty="0"/>
          </a:p>
          <a:p>
            <a:r>
              <a:rPr lang="en-US" dirty="0"/>
              <a:t>Provide the tools and training you need to succeed</a:t>
            </a:r>
          </a:p>
          <a:p>
            <a:r>
              <a:rPr lang="en-US" dirty="0"/>
              <a:t>Ensure that your site can continue doing what matters most: </a:t>
            </a:r>
            <a:r>
              <a:rPr lang="en-US" b="1" dirty="0"/>
              <a:t>feeding healthy, nourishing meals to all qualified participants</a:t>
            </a:r>
            <a:r>
              <a:rPr lang="en-US" dirty="0"/>
              <a:t> 💙</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50</a:t>
            </a:fld>
            <a:endParaRPr lang="en-US"/>
          </a:p>
        </p:txBody>
      </p:sp>
    </p:spTree>
    <p:extLst>
      <p:ext uri="{BB962C8B-B14F-4D97-AF65-F5344CB8AC3E}">
        <p14:creationId xmlns:p14="http://schemas.microsoft.com/office/powerpoint/2010/main" val="72305652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Wow—now we’re going to talk about something very important: </a:t>
            </a:r>
            <a:r>
              <a:rPr lang="en-US" b="1" dirty="0"/>
              <a:t>recordkeeping.</a:t>
            </a:r>
            <a:endParaRPr lang="en-US" dirty="0"/>
          </a:p>
          <a:p>
            <a:r>
              <a:rPr lang="en-US" b="1" dirty="0"/>
              <a:t>1. How Long to Keep Records</a:t>
            </a:r>
          </a:p>
          <a:p>
            <a:r>
              <a:rPr lang="en-US" dirty="0"/>
              <a:t>Please remember that all documentation related to CACFP must be </a:t>
            </a:r>
            <a:r>
              <a:rPr lang="en-US" b="1" dirty="0"/>
              <a:t>kept for a minimum of three years</a:t>
            </a:r>
            <a:r>
              <a:rPr lang="en-US" dirty="0"/>
              <a:t> (plus the current program year).</a:t>
            </a:r>
          </a:p>
          <a:p>
            <a:r>
              <a:rPr lang="en-US" b="1" dirty="0"/>
              <a:t>2. Types of Records to Maintain</a:t>
            </a:r>
          </a:p>
          <a:p>
            <a:r>
              <a:rPr lang="en-US" dirty="0"/>
              <a:t>This includes, but is not limited to:</a:t>
            </a:r>
          </a:p>
          <a:p>
            <a:r>
              <a:rPr lang="en-US" b="1" dirty="0"/>
              <a:t>Meal production records</a:t>
            </a:r>
            <a:r>
              <a:rPr lang="en-US" dirty="0"/>
              <a:t> (showing what was prepared, quantities, and serving sizes)</a:t>
            </a:r>
          </a:p>
          <a:p>
            <a:r>
              <a:rPr lang="en-US" b="1" dirty="0"/>
              <a:t>Attendance records</a:t>
            </a:r>
            <a:r>
              <a:rPr lang="en-US" dirty="0"/>
              <a:t> (daily sign-in/out or equivalent documentation)</a:t>
            </a:r>
          </a:p>
          <a:p>
            <a:r>
              <a:rPr lang="en-US" b="1" dirty="0"/>
              <a:t>Meal count records</a:t>
            </a:r>
            <a:r>
              <a:rPr lang="en-US" dirty="0"/>
              <a:t> (taken at the point of service)</a:t>
            </a:r>
          </a:p>
          <a:p>
            <a:r>
              <a:rPr lang="en-US" b="1" dirty="0"/>
              <a:t>Financial records</a:t>
            </a:r>
            <a:r>
              <a:rPr lang="en-US" dirty="0"/>
              <a:t> (receipts, invoices, bank statements, and expense reports for centers)</a:t>
            </a:r>
          </a:p>
          <a:p>
            <a:r>
              <a:rPr lang="en-US" b="1" dirty="0"/>
              <a:t>3. Why This Matters</a:t>
            </a:r>
          </a:p>
          <a:p>
            <a:r>
              <a:rPr lang="en-US" dirty="0"/>
              <a:t>These records serve as your </a:t>
            </a:r>
            <a:r>
              <a:rPr lang="en-US" b="1" dirty="0"/>
              <a:t>proof of compliance</a:t>
            </a:r>
            <a:r>
              <a:rPr lang="en-US" dirty="0"/>
              <a:t> if your site is ever audited or reviewed.</a:t>
            </a:r>
          </a:p>
          <a:p>
            <a:r>
              <a:rPr lang="en-US" dirty="0"/>
              <a:t>Without proper documentation, meals may be </a:t>
            </a:r>
            <a:r>
              <a:rPr lang="en-US" b="1" dirty="0"/>
              <a:t>disallowed</a:t>
            </a:r>
            <a:r>
              <a:rPr lang="en-US" dirty="0"/>
              <a:t>—even if they were served correctly—because reviewers must verify everything on paper (or in your digital system).</a:t>
            </a:r>
          </a:p>
          <a:p>
            <a:r>
              <a:rPr lang="en-US" b="1" dirty="0"/>
              <a:t>4. Support &amp; Encouragement</a:t>
            </a:r>
          </a:p>
          <a:p>
            <a:r>
              <a:rPr lang="en-US" dirty="0"/>
              <a:t>We know recordkeeping can sometimes feel like “extra work,” but it is truly the </a:t>
            </a:r>
            <a:r>
              <a:rPr lang="en-US" b="1" dirty="0"/>
              <a:t>backbone of your program’s reimbursement.</a:t>
            </a:r>
            <a:r>
              <a:rPr lang="en-US" dirty="0"/>
              <a:t> Think of it this way:</a:t>
            </a:r>
          </a:p>
          <a:p>
            <a:r>
              <a:rPr lang="en-US" dirty="0"/>
              <a:t>If it’s written down and saved → ✅ you’re protected.</a:t>
            </a:r>
          </a:p>
          <a:p>
            <a:r>
              <a:rPr lang="en-US" dirty="0"/>
              <a:t>If it’s missing or incomplete → ❌ reimbursement could be lost.</a:t>
            </a:r>
          </a:p>
          <a:p>
            <a:r>
              <a:rPr lang="en-US" dirty="0"/>
              <a:t>And don’t forget—we’re here to help! If you ever feel unsure about what records to keep or how to organize them, just reach out to our team.</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51</a:t>
            </a:fld>
            <a:endParaRPr lang="en-US"/>
          </a:p>
        </p:txBody>
      </p:sp>
    </p:spTree>
    <p:extLst>
      <p:ext uri="{BB962C8B-B14F-4D97-AF65-F5344CB8AC3E}">
        <p14:creationId xmlns:p14="http://schemas.microsoft.com/office/powerpoint/2010/main" val="182841364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remember that all records must be maintained and made available for review by </a:t>
            </a:r>
            <a:r>
              <a:rPr lang="en-US" b="1" dirty="0"/>
              <a:t>state and federal authorities, or their representatives</a:t>
            </a:r>
            <a:r>
              <a:rPr lang="en-US" dirty="0"/>
              <a:t>, in order to evaluate the operation of your CACFP program.</a:t>
            </a:r>
          </a:p>
          <a:p>
            <a:r>
              <a:rPr lang="en-US" b="1" dirty="0"/>
              <a:t>For All Sites</a:t>
            </a:r>
          </a:p>
          <a:p>
            <a:r>
              <a:rPr lang="en-US" dirty="0"/>
              <a:t>Records must be accurate, complete, and kept for the required retention period (at least </a:t>
            </a:r>
            <a:r>
              <a:rPr lang="en-US" b="1" dirty="0"/>
              <a:t>three years plus the current year</a:t>
            </a:r>
            <a:r>
              <a:rPr lang="en-US" dirty="0"/>
              <a:t>).</a:t>
            </a:r>
          </a:p>
          <a:p>
            <a:r>
              <a:rPr lang="en-US" dirty="0"/>
              <a:t>This includes meal production records, attendance, meal counts, and enrollment forms.</a:t>
            </a:r>
          </a:p>
          <a:p>
            <a:r>
              <a:rPr lang="en-US" b="1" dirty="0"/>
              <a:t>For Centers</a:t>
            </a:r>
          </a:p>
          <a:p>
            <a:r>
              <a:rPr lang="en-US" dirty="0"/>
              <a:t>In addition to the standard CACFP records, </a:t>
            </a:r>
            <a:r>
              <a:rPr lang="en-US" b="1" dirty="0"/>
              <a:t>centers are also required to maintain financial documentation</a:t>
            </a:r>
            <a:r>
              <a:rPr lang="en-US" dirty="0"/>
              <a:t> showing how CACFP funds are being spent.</a:t>
            </a:r>
          </a:p>
          <a:p>
            <a:r>
              <a:rPr lang="en-US" dirty="0"/>
              <a:t>This means keeping receipts, invoices, bank statements, and any other financial records that demonstrate program funds are being used correctly.</a:t>
            </a:r>
          </a:p>
          <a:p>
            <a:r>
              <a:rPr lang="en-US" dirty="0"/>
              <a:t>These records must clearly show how funds are allocated and expensed.</a:t>
            </a:r>
          </a:p>
          <a:p>
            <a:r>
              <a:rPr lang="en-US" b="1" dirty="0"/>
              <a:t>Why It Matters</a:t>
            </a:r>
          </a:p>
          <a:p>
            <a:r>
              <a:rPr lang="en-US" dirty="0"/>
              <a:t>Keeping thorough records not only keeps your program in compliance, but also protects your reimbursements and demonstrates the integrity of your operation.</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52</a:t>
            </a:fld>
            <a:endParaRPr lang="en-US"/>
          </a:p>
        </p:txBody>
      </p:sp>
    </p:spTree>
    <p:extLst>
      <p:ext uri="{BB962C8B-B14F-4D97-AF65-F5344CB8AC3E}">
        <p14:creationId xmlns:p14="http://schemas.microsoft.com/office/powerpoint/2010/main" val="247344156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this part is just for our </a:t>
            </a:r>
            <a:r>
              <a:rPr lang="en-US" b="1" dirty="0"/>
              <a:t>Day Care Centers, At-Risk Afterschool Programs, and Emergency Shelters.</a:t>
            </a:r>
            <a:br>
              <a:rPr lang="en-US" dirty="0"/>
            </a:br>
            <a:r>
              <a:rPr lang="en-US" dirty="0"/>
              <a:t>👉 </a:t>
            </a:r>
            <a:r>
              <a:rPr lang="en-US" b="1" dirty="0"/>
              <a:t>Day Care Home Providers—this does not apply to you, so you can relax during this section.</a:t>
            </a:r>
            <a:r>
              <a:rPr lang="en-US" dirty="0"/>
              <a:t> 💙</a:t>
            </a:r>
          </a:p>
          <a:p>
            <a:r>
              <a:rPr lang="en-US" b="1" dirty="0"/>
              <a:t>1. What Is a Bank Verification?</a:t>
            </a:r>
          </a:p>
          <a:p>
            <a:r>
              <a:rPr lang="en-US" dirty="0"/>
              <a:t>From time to time, your center, afterschool program, or shelter may be selected for what’s called a </a:t>
            </a:r>
            <a:r>
              <a:rPr lang="en-US" b="1" dirty="0"/>
              <a:t>desk audit.</a:t>
            </a:r>
            <a:endParaRPr lang="en-US" dirty="0"/>
          </a:p>
          <a:p>
            <a:r>
              <a:rPr lang="en-US" dirty="0"/>
              <a:t>As part of this review, we may be required to complete a </a:t>
            </a:r>
            <a:r>
              <a:rPr lang="en-US" b="1" dirty="0"/>
              <a:t>bank verification.</a:t>
            </a:r>
            <a:endParaRPr lang="en-US" dirty="0"/>
          </a:p>
          <a:p>
            <a:r>
              <a:rPr lang="en-US" dirty="0"/>
              <a:t>This simply means we will ask for a </a:t>
            </a:r>
            <a:r>
              <a:rPr lang="en-US" b="1" dirty="0"/>
              <a:t>bank statement</a:t>
            </a:r>
            <a:r>
              <a:rPr lang="en-US" dirty="0"/>
              <a:t> from a randomly chosen month.</a:t>
            </a:r>
          </a:p>
          <a:p>
            <a:r>
              <a:rPr lang="en-US" dirty="0"/>
              <a:t>We then compare the </a:t>
            </a:r>
            <a:r>
              <a:rPr lang="en-US" b="1" dirty="0"/>
              <a:t>expenses you’ve submitted</a:t>
            </a:r>
            <a:r>
              <a:rPr lang="en-US" dirty="0"/>
              <a:t> (like receipts and invoices) with your bank records to confirm those expenses were actually paid from your organization’s account.</a:t>
            </a:r>
          </a:p>
          <a:p>
            <a:r>
              <a:rPr lang="en-US" b="1" dirty="0"/>
              <a:t>2. Why Do We Do This?</a:t>
            </a:r>
          </a:p>
          <a:p>
            <a:r>
              <a:rPr lang="en-US" dirty="0"/>
              <a:t>We know the words </a:t>
            </a:r>
            <a:r>
              <a:rPr lang="en-US" i="1" dirty="0"/>
              <a:t>audit</a:t>
            </a:r>
            <a:r>
              <a:rPr lang="en-US" dirty="0"/>
              <a:t> or </a:t>
            </a:r>
            <a:r>
              <a:rPr lang="en-US" i="1" dirty="0"/>
              <a:t>verification</a:t>
            </a:r>
            <a:r>
              <a:rPr lang="en-US" dirty="0"/>
              <a:t> can sound stressful, but please remember:</a:t>
            </a:r>
          </a:p>
          <a:p>
            <a:r>
              <a:rPr lang="en-US" dirty="0"/>
              <a:t>This is not about trying to find problems—it’s about showing that your organization is using CACFP funds the right way.</a:t>
            </a:r>
          </a:p>
          <a:p>
            <a:r>
              <a:rPr lang="en-US" dirty="0"/>
              <a:t>These verifications help </a:t>
            </a:r>
            <a:r>
              <a:rPr lang="en-US" b="1" dirty="0"/>
              <a:t>protect your program</a:t>
            </a:r>
            <a:r>
              <a:rPr lang="en-US" dirty="0"/>
              <a:t> and the </a:t>
            </a:r>
            <a:r>
              <a:rPr lang="en-US" b="1" dirty="0"/>
              <a:t>integrity of CACFP as a whole.</a:t>
            </a:r>
            <a:endParaRPr lang="en-US" dirty="0"/>
          </a:p>
          <a:p>
            <a:r>
              <a:rPr lang="en-US" dirty="0"/>
              <a:t>Think of it as a way to keep everything clear and transparent, so your program is always safe and supported.</a:t>
            </a:r>
          </a:p>
          <a:p>
            <a:r>
              <a:rPr lang="en-US" b="1" dirty="0"/>
              <a:t>3. Best Practices to Make It Easy</a:t>
            </a:r>
          </a:p>
          <a:p>
            <a:r>
              <a:rPr lang="en-US" dirty="0"/>
              <a:t>To keep this process simple, we strongly recommend:</a:t>
            </a:r>
          </a:p>
          <a:p>
            <a:r>
              <a:rPr lang="en-US" dirty="0"/>
              <a:t>Using a </a:t>
            </a:r>
            <a:r>
              <a:rPr lang="en-US" b="1" dirty="0"/>
              <a:t>separate organizational bank account</a:t>
            </a:r>
            <a:r>
              <a:rPr lang="en-US" dirty="0"/>
              <a:t> for CACFP funds.</a:t>
            </a:r>
          </a:p>
          <a:p>
            <a:r>
              <a:rPr lang="en-US" dirty="0"/>
              <a:t>This keeps your records neat and makes it much easier to show that program money is being spent correctly.</a:t>
            </a:r>
          </a:p>
          <a:p>
            <a:r>
              <a:rPr lang="en-US" dirty="0"/>
              <a:t>It also avoids mixing personal and program expenses, which can sometimes create confusion during a review.</a:t>
            </a:r>
          </a:p>
          <a:p>
            <a:r>
              <a:rPr lang="en-US" b="1" dirty="0"/>
              <a:t>4. Our Commitment to You</a:t>
            </a:r>
          </a:p>
          <a:p>
            <a:r>
              <a:rPr lang="en-US" dirty="0"/>
              <a:t>Please know that if your site is chosen for a desk audit or bank verification, you are not alone. 🌟</a:t>
            </a:r>
          </a:p>
          <a:p>
            <a:r>
              <a:rPr lang="en-US" dirty="0"/>
              <a:t>Our team will </a:t>
            </a:r>
            <a:r>
              <a:rPr lang="en-US" b="1" dirty="0"/>
              <a:t>walk with you step by step</a:t>
            </a:r>
            <a:r>
              <a:rPr lang="en-US" dirty="0"/>
              <a:t> to help gather what’s needed.</a:t>
            </a:r>
          </a:p>
          <a:p>
            <a:r>
              <a:rPr lang="en-US" dirty="0"/>
              <a:t>We’ll explain the process, answer questions, and make sure you feel confident every step of the way.</a:t>
            </a:r>
          </a:p>
          <a:p>
            <a:r>
              <a:rPr lang="en-US" dirty="0"/>
              <a:t>Remember—our goal is never to overwhelm you, but to </a:t>
            </a:r>
            <a:r>
              <a:rPr lang="en-US" b="1" dirty="0"/>
              <a:t>support your success</a:t>
            </a:r>
            <a:r>
              <a:rPr lang="en-US" dirty="0"/>
              <a:t> and help you keep your program strong.</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53</a:t>
            </a:fld>
            <a:endParaRPr lang="en-US"/>
          </a:p>
        </p:txBody>
      </p:sp>
    </p:spTree>
    <p:extLst>
      <p:ext uri="{BB962C8B-B14F-4D97-AF65-F5344CB8AC3E}">
        <p14:creationId xmlns:p14="http://schemas.microsoft.com/office/powerpoint/2010/main" val="39886429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let’s talk about </a:t>
            </a:r>
            <a:r>
              <a:rPr lang="en-US" b="1" dirty="0"/>
              <a:t>reimbursement for Day Care Homes.</a:t>
            </a:r>
            <a:endParaRPr lang="en-US" dirty="0"/>
          </a:p>
          <a:p>
            <a:r>
              <a:rPr lang="en-US" b="1" dirty="0"/>
              <a:t>1. Tier I vs. Tier II Reimbursement</a:t>
            </a:r>
          </a:p>
          <a:p>
            <a:r>
              <a:rPr lang="en-US" dirty="0"/>
              <a:t>As we’ve discussed before, </a:t>
            </a:r>
            <a:r>
              <a:rPr lang="en-US" b="1" dirty="0"/>
              <a:t>Tier I providers</a:t>
            </a:r>
            <a:r>
              <a:rPr lang="en-US" dirty="0"/>
              <a:t> receive a </a:t>
            </a:r>
            <a:r>
              <a:rPr lang="en-US" b="1" dirty="0"/>
              <a:t>higher reimbursement rate</a:t>
            </a:r>
            <a:r>
              <a:rPr lang="en-US" dirty="0"/>
              <a:t> than </a:t>
            </a:r>
            <a:r>
              <a:rPr lang="en-US" b="1" dirty="0"/>
              <a:t>Tier II providers.</a:t>
            </a:r>
            <a:endParaRPr lang="en-US" dirty="0"/>
          </a:p>
          <a:p>
            <a:r>
              <a:rPr lang="en-US" b="1" dirty="0"/>
              <a:t>Tier I</a:t>
            </a:r>
            <a:r>
              <a:rPr lang="en-US" dirty="0"/>
              <a:t> is typically for providers who live in an area where at least 50% of children qualify for free or reduced-price meals, or whose household income qualifies.</a:t>
            </a:r>
          </a:p>
          <a:p>
            <a:r>
              <a:rPr lang="en-US" b="1" dirty="0"/>
              <a:t>Tier II</a:t>
            </a:r>
            <a:r>
              <a:rPr lang="en-US" dirty="0"/>
              <a:t> applies to homes in higher income areas or where household income does not qualify for Tier I.</a:t>
            </a:r>
          </a:p>
          <a:p>
            <a:r>
              <a:rPr lang="en-US" dirty="0"/>
              <a:t>No matter the tier, all providers are an important part of CACFP, and reimbursement helps support the healthy meals you serve.</a:t>
            </a:r>
          </a:p>
          <a:p>
            <a:r>
              <a:rPr lang="en-US" b="1" dirty="0"/>
              <a:t>2. Payment Schedule</a:t>
            </a:r>
          </a:p>
          <a:p>
            <a:r>
              <a:rPr lang="en-US" dirty="0"/>
              <a:t>Once you submit your claim, PCCPA sends it to the state for processing.</a:t>
            </a:r>
          </a:p>
          <a:p>
            <a:r>
              <a:rPr lang="en-US" dirty="0"/>
              <a:t>After we receive the funds, it generally takes about </a:t>
            </a:r>
            <a:r>
              <a:rPr lang="en-US" b="1" dirty="0"/>
              <a:t>1½ to 2 weeks</a:t>
            </a:r>
            <a:r>
              <a:rPr lang="en-US" dirty="0"/>
              <a:t> for us to process the reimbursement and get it to you.</a:t>
            </a:r>
          </a:p>
          <a:p>
            <a:r>
              <a:rPr lang="en-US" dirty="0"/>
              <a:t>Please note: </a:t>
            </a:r>
            <a:r>
              <a:rPr lang="en-US" b="1" dirty="0"/>
              <a:t>by regulation, the state technically has up to 60 days to process a claim.</a:t>
            </a:r>
            <a:endParaRPr lang="en-US" dirty="0"/>
          </a:p>
          <a:p>
            <a:pPr lvl="1"/>
            <a:r>
              <a:rPr lang="en-US" dirty="0"/>
              <a:t>While it usually does not take this long, if it does, our ability to speed up payments is limited since we can only reimburse once funds are released to us.</a:t>
            </a:r>
          </a:p>
          <a:p>
            <a:pPr lvl="1"/>
            <a:r>
              <a:rPr lang="en-US" dirty="0"/>
              <a:t>We know how important timely payments are, and we keep you updated if there are ever unexpected delays.</a:t>
            </a:r>
          </a:p>
          <a:p>
            <a:r>
              <a:rPr lang="en-US" b="1" dirty="0"/>
              <a:t>3. Our Commitment</a:t>
            </a:r>
          </a:p>
          <a:p>
            <a:r>
              <a:rPr lang="en-US" dirty="0"/>
              <a:t>We value your hard work and want you to feel reassured that:</a:t>
            </a:r>
          </a:p>
          <a:p>
            <a:r>
              <a:rPr lang="en-US" dirty="0"/>
              <a:t>Your claims are submitted on time.</a:t>
            </a:r>
          </a:p>
          <a:p>
            <a:r>
              <a:rPr lang="en-US" dirty="0"/>
              <a:t>Your reimbursements are always processed as quickly as possible once funds are received.</a:t>
            </a:r>
          </a:p>
          <a:p>
            <a:r>
              <a:rPr lang="en-US" dirty="0"/>
              <a:t>We are here to answer questions, provide updates, and support you if delays occur.</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54</a:t>
            </a:fld>
            <a:endParaRPr lang="en-US"/>
          </a:p>
        </p:txBody>
      </p:sp>
    </p:spTree>
    <p:extLst>
      <p:ext uri="{BB962C8B-B14F-4D97-AF65-F5344CB8AC3E}">
        <p14:creationId xmlns:p14="http://schemas.microsoft.com/office/powerpoint/2010/main" val="89919046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let’s talk about </a:t>
            </a:r>
            <a:r>
              <a:rPr lang="en-US" b="1" dirty="0"/>
              <a:t>reimbursements for Centers.</a:t>
            </a:r>
            <a:endParaRPr lang="en-US" dirty="0"/>
          </a:p>
          <a:p>
            <a:r>
              <a:rPr lang="en-US" b="1" dirty="0"/>
              <a:t>1. Eligibility Requirement</a:t>
            </a:r>
          </a:p>
          <a:p>
            <a:r>
              <a:rPr lang="en-US" dirty="0"/>
              <a:t>In order for a center to receive </a:t>
            </a:r>
            <a:r>
              <a:rPr lang="en-US" b="1" dirty="0"/>
              <a:t>any CACFP reimbursement</a:t>
            </a:r>
            <a:r>
              <a:rPr lang="en-US" dirty="0"/>
              <a:t>, at least </a:t>
            </a:r>
            <a:r>
              <a:rPr lang="en-US" b="1" dirty="0"/>
              <a:t>25% of the actively enrolled children</a:t>
            </a:r>
            <a:r>
              <a:rPr lang="en-US" dirty="0"/>
              <a:t> must qualify for </a:t>
            </a:r>
            <a:r>
              <a:rPr lang="en-US" b="1" dirty="0"/>
              <a:t>free or reduced-price meals</a:t>
            </a:r>
            <a:r>
              <a:rPr lang="en-US" dirty="0"/>
              <a:t>.</a:t>
            </a:r>
          </a:p>
          <a:p>
            <a:r>
              <a:rPr lang="en-US" dirty="0"/>
              <a:t>This requirement ensures that CACFP funds are directed to centers serving children who need them most.</a:t>
            </a:r>
          </a:p>
          <a:p>
            <a:r>
              <a:rPr lang="en-US" b="1" dirty="0"/>
              <a:t>2. Payment Schedule &amp; Requirements</a:t>
            </a:r>
          </a:p>
          <a:p>
            <a:r>
              <a:rPr lang="en-US" dirty="0"/>
              <a:t>Just like with Day Care Homes, reimbursements depend on when the state releases funds. Typically, once PCCPA receives the money, payments are processed within </a:t>
            </a:r>
            <a:r>
              <a:rPr lang="en-US" b="1" dirty="0"/>
              <a:t>1½ to 2 weeks</a:t>
            </a:r>
            <a:r>
              <a:rPr lang="en-US" dirty="0"/>
              <a:t>.</a:t>
            </a:r>
          </a:p>
          <a:p>
            <a:r>
              <a:rPr lang="en-US" dirty="0"/>
              <a:t>However, please keep in mind: </a:t>
            </a:r>
            <a:r>
              <a:rPr lang="en-US" b="1" dirty="0"/>
              <a:t>the state technically has up to 60 days to process a claim.</a:t>
            </a:r>
            <a:endParaRPr lang="en-US" dirty="0"/>
          </a:p>
          <a:p>
            <a:pPr lvl="1"/>
            <a:r>
              <a:rPr lang="en-US" dirty="0"/>
              <a:t>While it usually does not take this long, we are limited in what we can do if delays occur, since we cannot pay centers until we receive funds from the state.</a:t>
            </a:r>
          </a:p>
          <a:p>
            <a:r>
              <a:rPr lang="en-US" b="1" dirty="0"/>
              <a:t>3. Documentation Required Before Payment</a:t>
            </a:r>
          </a:p>
          <a:p>
            <a:r>
              <a:rPr lang="en-US" dirty="0"/>
              <a:t>For centers, reimbursements can only be processed once </a:t>
            </a:r>
            <a:r>
              <a:rPr lang="en-US" b="1" dirty="0"/>
              <a:t>all required documentation</a:t>
            </a:r>
            <a:r>
              <a:rPr lang="en-US" dirty="0"/>
              <a:t> has been submitted to PCCPA and approved.</a:t>
            </a:r>
          </a:p>
          <a:p>
            <a:r>
              <a:rPr lang="en-US" dirty="0"/>
              <a:t>This may include:</a:t>
            </a:r>
          </a:p>
          <a:p>
            <a:pPr lvl="1"/>
            <a:r>
              <a:rPr lang="en-US" b="1" dirty="0"/>
              <a:t>Receipts</a:t>
            </a:r>
            <a:endParaRPr lang="en-US" dirty="0"/>
          </a:p>
          <a:p>
            <a:pPr lvl="1"/>
            <a:r>
              <a:rPr lang="en-US" b="1" dirty="0"/>
              <a:t>Payroll statements</a:t>
            </a:r>
            <a:endParaRPr lang="en-US" dirty="0"/>
          </a:p>
          <a:p>
            <a:pPr lvl="1"/>
            <a:r>
              <a:rPr lang="en-US" dirty="0"/>
              <a:t>Any other requested documentation for a </a:t>
            </a:r>
            <a:r>
              <a:rPr lang="en-US" b="1" dirty="0"/>
              <a:t>desk audit</a:t>
            </a:r>
            <a:endParaRPr lang="en-US" dirty="0"/>
          </a:p>
          <a:p>
            <a:r>
              <a:rPr lang="en-US" dirty="0"/>
              <a:t>If these documents are missing, we are unable to submit your claim to the state, which could delay or even prevent payment.</a:t>
            </a:r>
          </a:p>
          <a:p>
            <a:r>
              <a:rPr lang="en-US" b="1" dirty="0"/>
              <a:t>4. Our Commitment to You</a:t>
            </a:r>
          </a:p>
          <a:p>
            <a:r>
              <a:rPr lang="en-US" dirty="0"/>
              <a:t>We know how important timely reimbursement is for your center’s operations. Please remember:</a:t>
            </a:r>
          </a:p>
          <a:p>
            <a:r>
              <a:rPr lang="en-US" dirty="0"/>
              <a:t>We are here to help you stay on top of documentation requirements so your claims are never held up.</a:t>
            </a:r>
          </a:p>
          <a:p>
            <a:r>
              <a:rPr lang="en-US" dirty="0"/>
              <a:t>Our goal is to work with you in advance so your program runs smoothly and your meals are reimbursed without issue.</a:t>
            </a:r>
          </a:p>
          <a:p>
            <a:r>
              <a:rPr lang="en-US" dirty="0"/>
              <a:t>The more proactive you are in submitting required documentation, the faster your claims can be processed.</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55</a:t>
            </a:fld>
            <a:endParaRPr lang="en-US"/>
          </a:p>
        </p:txBody>
      </p:sp>
    </p:spTree>
    <p:extLst>
      <p:ext uri="{BB962C8B-B14F-4D97-AF65-F5344CB8AC3E}">
        <p14:creationId xmlns:p14="http://schemas.microsoft.com/office/powerpoint/2010/main" val="30890529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our centers, please remember that USDA allows sponsors like PCCPA to receive up to </a:t>
            </a:r>
            <a:r>
              <a:rPr lang="en-US" b="1" dirty="0"/>
              <a:t>15% of the meal reimbursement</a:t>
            </a:r>
            <a:r>
              <a:rPr lang="en-US" dirty="0"/>
              <a:t> for administrative costs. This helps us cover training, monitoring, and support for your program.</a:t>
            </a:r>
          </a:p>
          <a:p>
            <a:r>
              <a:rPr lang="en-US" dirty="0"/>
              <a:t>But just to be clear—your </a:t>
            </a:r>
            <a:r>
              <a:rPr lang="en-US" b="1" dirty="0"/>
              <a:t>cash-in-lieu reimbursement is always 100% yours.</a:t>
            </a:r>
            <a:r>
              <a:rPr lang="en-US" dirty="0"/>
              <a:t> We don’t take any portion of that.”</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56</a:t>
            </a:fld>
            <a:endParaRPr lang="en-US"/>
          </a:p>
        </p:txBody>
      </p:sp>
    </p:spTree>
    <p:extLst>
      <p:ext uri="{BB962C8B-B14F-4D97-AF65-F5344CB8AC3E}">
        <p14:creationId xmlns:p14="http://schemas.microsoft.com/office/powerpoint/2010/main" val="199118955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Civil Rights Is Important. </a:t>
            </a:r>
          </a:p>
        </p:txBody>
      </p:sp>
      <p:sp>
        <p:nvSpPr>
          <p:cNvPr id="4" name="Slide Number Placeholder 3"/>
          <p:cNvSpPr>
            <a:spLocks noGrp="1"/>
          </p:cNvSpPr>
          <p:nvPr>
            <p:ph type="sldNum" sz="quarter" idx="5"/>
          </p:nvPr>
        </p:nvSpPr>
        <p:spPr/>
        <p:txBody>
          <a:bodyPr/>
          <a:lstStyle/>
          <a:p>
            <a:fld id="{835203B4-5C85-4F4D-B045-2F20E2F9C50B}" type="slidenum">
              <a:rPr lang="en-US" smtClean="0"/>
              <a:t>57</a:t>
            </a:fld>
            <a:endParaRPr lang="en-US"/>
          </a:p>
        </p:txBody>
      </p:sp>
    </p:spTree>
    <p:extLst>
      <p:ext uri="{BB962C8B-B14F-4D97-AF65-F5344CB8AC3E}">
        <p14:creationId xmlns:p14="http://schemas.microsoft.com/office/powerpoint/2010/main" val="47819530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remember that </a:t>
            </a:r>
            <a:r>
              <a:rPr lang="en-US" b="1" dirty="0"/>
              <a:t>federal law prohibits discrimination</a:t>
            </a:r>
            <a:r>
              <a:rPr lang="en-US" dirty="0"/>
              <a:t> in program administration based on the following USDA protected classes: </a:t>
            </a:r>
            <a:r>
              <a:rPr lang="en-US" b="1" dirty="0"/>
              <a:t>race, color, national origin, sex, age, or disability.</a:t>
            </a:r>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58</a:t>
            </a:fld>
            <a:endParaRPr lang="en-US"/>
          </a:p>
        </p:txBody>
      </p:sp>
    </p:spTree>
    <p:extLst>
      <p:ext uri="{BB962C8B-B14F-4D97-AF65-F5344CB8AC3E}">
        <p14:creationId xmlns:p14="http://schemas.microsoft.com/office/powerpoint/2010/main" val="361979983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what exactly is </a:t>
            </a:r>
            <a:r>
              <a:rPr lang="en-US" b="1" dirty="0"/>
              <a:t>discrimination</a:t>
            </a:r>
            <a:r>
              <a:rPr lang="en-US" dirty="0"/>
              <a:t>?</a:t>
            </a:r>
          </a:p>
          <a:p>
            <a:r>
              <a:rPr lang="en-US" dirty="0"/>
              <a:t>Discrimination happens when someone is treated differently—either more favorably or less favorably—because of the </a:t>
            </a:r>
            <a:r>
              <a:rPr lang="en-US" b="1" dirty="0"/>
              <a:t>group, class, or category</a:t>
            </a:r>
            <a:r>
              <a:rPr lang="en-US" dirty="0"/>
              <a:t> they belong to. This could include things like </a:t>
            </a:r>
            <a:r>
              <a:rPr lang="en-US" b="1" dirty="0"/>
              <a:t>race, color, national origin, sex, age, or disability.</a:t>
            </a:r>
            <a:endParaRPr lang="en-US" dirty="0"/>
          </a:p>
          <a:p>
            <a:r>
              <a:rPr lang="en-US" b="1" dirty="0"/>
              <a:t>1. Intentional vs. Unintentional</a:t>
            </a:r>
          </a:p>
          <a:p>
            <a:r>
              <a:rPr lang="en-US" dirty="0"/>
              <a:t>It’s important to remember that discrimination can occur in two ways:</a:t>
            </a:r>
          </a:p>
          <a:p>
            <a:r>
              <a:rPr lang="en-US" b="1" dirty="0"/>
              <a:t>Intentionally</a:t>
            </a:r>
            <a:r>
              <a:rPr lang="en-US" dirty="0"/>
              <a:t>: when someone makes a choice on purpose to treat one person differently than another.</a:t>
            </a:r>
          </a:p>
          <a:p>
            <a:r>
              <a:rPr lang="en-US" b="1" dirty="0"/>
              <a:t>Unintentionally</a:t>
            </a:r>
            <a:r>
              <a:rPr lang="en-US" dirty="0"/>
              <a:t>: when actions, words, or decisions may cause unfair treatment—even if the person didn’t mean to cause harm.</a:t>
            </a:r>
          </a:p>
          <a:p>
            <a:r>
              <a:rPr lang="en-US" dirty="0"/>
              <a:t>Either way, under </a:t>
            </a:r>
            <a:r>
              <a:rPr lang="en-US" b="1" dirty="0"/>
              <a:t>federal civil rights law</a:t>
            </a:r>
            <a:r>
              <a:rPr lang="en-US" dirty="0"/>
              <a:t>, discrimination is </a:t>
            </a:r>
            <a:r>
              <a:rPr lang="en-US" b="1" dirty="0"/>
              <a:t>unlawful</a:t>
            </a:r>
            <a:r>
              <a:rPr lang="en-US" dirty="0"/>
              <a:t> and is not allowed in CACFP or in any of your program activities.</a:t>
            </a:r>
          </a:p>
          <a:p>
            <a:r>
              <a:rPr lang="en-US" b="1" dirty="0"/>
              <a:t>2. Why This Matters in CACFP</a:t>
            </a:r>
          </a:p>
          <a:p>
            <a:r>
              <a:rPr lang="en-US" dirty="0"/>
              <a:t>Our goal in CACFP is to make sure every child and family feels:</a:t>
            </a:r>
          </a:p>
          <a:p>
            <a:r>
              <a:rPr lang="en-US" b="1" dirty="0"/>
              <a:t>Welcomed</a:t>
            </a:r>
            <a:r>
              <a:rPr lang="en-US" dirty="0"/>
              <a:t> when they walk through your doors</a:t>
            </a:r>
          </a:p>
          <a:p>
            <a:r>
              <a:rPr lang="en-US" b="1" dirty="0"/>
              <a:t>Included</a:t>
            </a:r>
            <a:r>
              <a:rPr lang="en-US" dirty="0"/>
              <a:t> at mealtimes and in activities</a:t>
            </a:r>
          </a:p>
          <a:p>
            <a:r>
              <a:rPr lang="en-US" b="1" dirty="0"/>
              <a:t>Respected</a:t>
            </a:r>
            <a:r>
              <a:rPr lang="en-US" dirty="0"/>
              <a:t> in their cultural, physical, and personal needs</a:t>
            </a:r>
          </a:p>
          <a:p>
            <a:r>
              <a:rPr lang="en-US" dirty="0"/>
              <a:t>Something as simple as offering a meal modification for a child with a disability, greeting families warmly regardless of their background, or providing information in a family’s preferred language all help ensure that discrimination has no place in your program.</a:t>
            </a:r>
          </a:p>
          <a:p>
            <a:r>
              <a:rPr lang="en-US" b="1" dirty="0"/>
              <a:t>3. Our Shared Commitment</a:t>
            </a:r>
          </a:p>
          <a:p>
            <a:r>
              <a:rPr lang="en-US" dirty="0"/>
              <a:t>We know that providers like you open your homes and centers with so much care and dedication. 💙 Part of that love is making sure that </a:t>
            </a:r>
            <a:r>
              <a:rPr lang="en-US" b="1" dirty="0"/>
              <a:t>every child is treated fairly and equally</a:t>
            </a:r>
            <a:r>
              <a:rPr lang="en-US" dirty="0"/>
              <a:t>, no matter who they are.</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59</a:t>
            </a:fld>
            <a:endParaRPr lang="en-US"/>
          </a:p>
        </p:txBody>
      </p:sp>
    </p:spTree>
    <p:extLst>
      <p:ext uri="{BB962C8B-B14F-4D97-AF65-F5344CB8AC3E}">
        <p14:creationId xmlns:p14="http://schemas.microsoft.com/office/powerpoint/2010/main" val="294583210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look at some </a:t>
            </a:r>
            <a:r>
              <a:rPr lang="en-US" b="1" dirty="0"/>
              <a:t>examples of discrimination</a:t>
            </a:r>
            <a:r>
              <a:rPr lang="en-US" dirty="0"/>
              <a:t> that can occur in CACFP programs. These include, but are not limited to:</a:t>
            </a:r>
          </a:p>
          <a:p>
            <a:r>
              <a:rPr lang="en-US" dirty="0"/>
              <a:t>❌ </a:t>
            </a:r>
            <a:r>
              <a:rPr lang="en-US" b="1" dirty="0"/>
              <a:t>Closing programs to certain groups</a:t>
            </a:r>
            <a:r>
              <a:rPr lang="en-US" dirty="0"/>
              <a:t> or limiting access to only specific families, rather than welcoming all who qualify.</a:t>
            </a:r>
          </a:p>
          <a:p>
            <a:r>
              <a:rPr lang="en-US" dirty="0"/>
              <a:t>❌ </a:t>
            </a:r>
            <a:r>
              <a:rPr lang="en-US" b="1" dirty="0"/>
              <a:t>Failing to accommodate children with special needs</a:t>
            </a:r>
            <a:r>
              <a:rPr lang="en-US" dirty="0"/>
              <a:t>, such as refusing to provide a meal modification for a child with a disability.</a:t>
            </a:r>
          </a:p>
          <a:p>
            <a:r>
              <a:rPr lang="en-US" dirty="0"/>
              <a:t>❌ </a:t>
            </a:r>
            <a:r>
              <a:rPr lang="en-US" b="1" dirty="0"/>
              <a:t>Separating children by gender</a:t>
            </a:r>
            <a:r>
              <a:rPr lang="en-US" dirty="0"/>
              <a:t>, such as seating boys and girls separately at meals.</a:t>
            </a:r>
          </a:p>
          <a:p>
            <a:r>
              <a:rPr lang="en-US" dirty="0"/>
              <a:t>❌ </a:t>
            </a:r>
            <a:r>
              <a:rPr lang="en-US" b="1" dirty="0"/>
              <a:t>Not providing program information to everyone</a:t>
            </a:r>
            <a:r>
              <a:rPr lang="en-US" dirty="0"/>
              <a:t>, for example, failing to share CACFP participation details with all eligible families or not offering materials in other languages when needed.</a:t>
            </a:r>
          </a:p>
          <a:p>
            <a:r>
              <a:rPr lang="en-US" b="1" dirty="0"/>
              <a:t>Positive Alternatives</a:t>
            </a:r>
          </a:p>
          <a:p>
            <a:r>
              <a:rPr lang="en-US" dirty="0"/>
              <a:t>✅ Welcome and include </a:t>
            </a:r>
            <a:r>
              <a:rPr lang="en-US" b="1" dirty="0"/>
              <a:t>all families</a:t>
            </a:r>
            <a:r>
              <a:rPr lang="en-US" dirty="0"/>
              <a:t> who meet eligibility requirements.</a:t>
            </a:r>
          </a:p>
          <a:p>
            <a:r>
              <a:rPr lang="en-US" dirty="0"/>
              <a:t>✅ Provide </a:t>
            </a:r>
            <a:r>
              <a:rPr lang="en-US" b="1" dirty="0"/>
              <a:t>reasonable meal modifications</a:t>
            </a:r>
            <a:r>
              <a:rPr lang="en-US" dirty="0"/>
              <a:t> for children with disabilities at no extra cost.</a:t>
            </a:r>
          </a:p>
          <a:p>
            <a:r>
              <a:rPr lang="en-US" dirty="0"/>
              <a:t>✅ Allow children of all genders to eat together in the same setting.</a:t>
            </a:r>
          </a:p>
          <a:p>
            <a:r>
              <a:rPr lang="en-US" dirty="0"/>
              <a:t>✅ Make program information available to </a:t>
            </a:r>
            <a:r>
              <a:rPr lang="en-US" b="1" dirty="0"/>
              <a:t>all families</a:t>
            </a:r>
            <a:r>
              <a:rPr lang="en-US" dirty="0"/>
              <a:t>—and in other languages if needed—so everyone has equal access.</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60</a:t>
            </a:fld>
            <a:endParaRPr lang="en-US"/>
          </a:p>
        </p:txBody>
      </p:sp>
    </p:spTree>
    <p:extLst>
      <p:ext uri="{BB962C8B-B14F-4D97-AF65-F5344CB8AC3E}">
        <p14:creationId xmlns:p14="http://schemas.microsoft.com/office/powerpoint/2010/main" val="40394809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some of the </a:t>
            </a:r>
            <a:r>
              <a:rPr lang="en-US" b="1" dirty="0"/>
              <a:t>types of accessibility</a:t>
            </a:r>
            <a:r>
              <a:rPr lang="en-US" dirty="0"/>
              <a:t> that the CACFP program can provide. One of the most important is </a:t>
            </a:r>
            <a:r>
              <a:rPr lang="en-US" b="1" dirty="0"/>
              <a:t>language access</a:t>
            </a:r>
            <a:r>
              <a:rPr lang="en-US" dirty="0"/>
              <a:t>—making sure that every family can understand and participate fully.</a:t>
            </a:r>
          </a:p>
          <a:p>
            <a:r>
              <a:rPr lang="en-US" dirty="0"/>
              <a:t>At PCCPA, we are proud that our staff speak:</a:t>
            </a:r>
          </a:p>
          <a:p>
            <a:r>
              <a:rPr lang="en-US" b="1" dirty="0"/>
              <a:t>Spanish</a:t>
            </a:r>
            <a:endParaRPr lang="en-US" dirty="0"/>
          </a:p>
          <a:p>
            <a:r>
              <a:rPr lang="en-US" b="1" dirty="0"/>
              <a:t>English</a:t>
            </a:r>
            <a:endParaRPr lang="en-US" dirty="0"/>
          </a:p>
          <a:p>
            <a:r>
              <a:rPr lang="en-US" b="1" dirty="0"/>
              <a:t>Vietnamese</a:t>
            </a:r>
            <a:endParaRPr lang="en-US" dirty="0"/>
          </a:p>
          <a:p>
            <a:r>
              <a:rPr lang="en-US" b="1" dirty="0"/>
              <a:t>Arabic</a:t>
            </a:r>
            <a:endParaRPr lang="en-US" dirty="0"/>
          </a:p>
          <a:p>
            <a:r>
              <a:rPr lang="en-US" b="1" dirty="0"/>
              <a:t>French</a:t>
            </a:r>
            <a:endParaRPr lang="en-US" dirty="0"/>
          </a:p>
          <a:p>
            <a:r>
              <a:rPr lang="en-US" dirty="0"/>
              <a:t>This means we can better support families from many different backgrounds and ensure that program information is available to them in a language they understand.</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61</a:t>
            </a:fld>
            <a:endParaRPr lang="en-US"/>
          </a:p>
        </p:txBody>
      </p:sp>
    </p:spTree>
    <p:extLst>
      <p:ext uri="{BB962C8B-B14F-4D97-AF65-F5344CB8AC3E}">
        <p14:creationId xmlns:p14="http://schemas.microsoft.com/office/powerpoint/2010/main" val="354101393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customer care goes far beyond answering questions—it’s about building </a:t>
            </a:r>
            <a:r>
              <a:rPr lang="en-US" b="1" dirty="0"/>
              <a:t>positive, lasting relationships</a:t>
            </a:r>
            <a:r>
              <a:rPr lang="en-US" dirty="0"/>
              <a:t> with the families and children you serve.</a:t>
            </a:r>
          </a:p>
          <a:p>
            <a:r>
              <a:rPr lang="en-US" b="1" dirty="0"/>
              <a:t>What Good Customer Care Looks Like</a:t>
            </a:r>
          </a:p>
          <a:p>
            <a:r>
              <a:rPr lang="en-US" b="1" dirty="0"/>
              <a:t>Effective communication</a:t>
            </a:r>
            <a:r>
              <a:rPr lang="en-US" dirty="0"/>
              <a:t>: Listening carefully, responding clearly, and making sure families feel understood.</a:t>
            </a:r>
          </a:p>
          <a:p>
            <a:r>
              <a:rPr lang="en-US" b="1" dirty="0"/>
              <a:t>Courtesy and confidence</a:t>
            </a:r>
            <a:r>
              <a:rPr lang="en-US" dirty="0"/>
              <a:t>: Greeting families warmly, speaking with professionalism, and showing that you care about their needs.</a:t>
            </a:r>
          </a:p>
          <a:p>
            <a:r>
              <a:rPr lang="en-US" b="1" dirty="0"/>
              <a:t>Enthusiasm</a:t>
            </a:r>
            <a:r>
              <a:rPr lang="en-US" dirty="0"/>
              <a:t>: Bringing energy and positivity into every interaction so families know they are welcome and valued.</a:t>
            </a:r>
          </a:p>
          <a:p>
            <a:r>
              <a:rPr lang="en-US" b="1" dirty="0"/>
              <a:t>The Heart of Customer Care</a:t>
            </a:r>
          </a:p>
          <a:p>
            <a:r>
              <a:rPr lang="en-US" dirty="0"/>
              <a:t>Good customer care is really about creating an environment of </a:t>
            </a:r>
            <a:r>
              <a:rPr lang="en-US" b="1" dirty="0"/>
              <a:t>trust, respect, and dignity.</a:t>
            </a:r>
            <a:endParaRPr lang="en-US" dirty="0"/>
          </a:p>
          <a:p>
            <a:r>
              <a:rPr lang="en-US" dirty="0"/>
              <a:t>Trust means families know they can count on you to care for their children.</a:t>
            </a:r>
          </a:p>
          <a:p>
            <a:r>
              <a:rPr lang="en-US" dirty="0"/>
              <a:t>Respect means treating every person—parents, guardians, and children alike—as important and valuable.</a:t>
            </a:r>
          </a:p>
          <a:p>
            <a:r>
              <a:rPr lang="en-US" dirty="0"/>
              <a:t>Dignity means honoring each individual’s worth, culture, and background.</a:t>
            </a:r>
          </a:p>
          <a:p>
            <a:r>
              <a:rPr lang="en-US" b="1" dirty="0"/>
              <a:t>Why It Matters</a:t>
            </a:r>
          </a:p>
          <a:p>
            <a:r>
              <a:rPr lang="en-US" dirty="0"/>
              <a:t>When families experience good customer care:</a:t>
            </a:r>
          </a:p>
          <a:p>
            <a:r>
              <a:rPr lang="en-US" dirty="0"/>
              <a:t>They feel more comfortable asking questions or raising concerns.</a:t>
            </a:r>
          </a:p>
          <a:p>
            <a:r>
              <a:rPr lang="en-US" dirty="0"/>
              <a:t>They develop greater trust in your program and in the CACFP.</a:t>
            </a:r>
          </a:p>
          <a:p>
            <a:r>
              <a:rPr lang="en-US" dirty="0"/>
              <a:t>They see that you’re not just providing meals—you’re providing a safe, caring community. 💙</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62</a:t>
            </a:fld>
            <a:endParaRPr lang="en-US"/>
          </a:p>
        </p:txBody>
      </p:sp>
    </p:spTree>
    <p:extLst>
      <p:ext uri="{BB962C8B-B14F-4D97-AF65-F5344CB8AC3E}">
        <p14:creationId xmlns:p14="http://schemas.microsoft.com/office/powerpoint/2010/main" val="180766348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remember that </a:t>
            </a:r>
            <a:r>
              <a:rPr lang="en-US" b="1" dirty="0"/>
              <a:t>any civil rights complaint</a:t>
            </a:r>
            <a:r>
              <a:rPr lang="en-US" dirty="0"/>
              <a:t> received by your site must be reported to PCCPA </a:t>
            </a:r>
            <a:r>
              <a:rPr lang="en-US" b="1" dirty="0"/>
              <a:t>immediately—no later than the same day it is received.</a:t>
            </a:r>
            <a:endParaRPr lang="en-US" dirty="0"/>
          </a:p>
          <a:p>
            <a:r>
              <a:rPr lang="en-US" b="1" dirty="0"/>
              <a:t>Community members and families</a:t>
            </a:r>
            <a:r>
              <a:rPr lang="en-US" dirty="0"/>
              <a:t> have up to </a:t>
            </a:r>
            <a:r>
              <a:rPr lang="en-US" b="1" dirty="0"/>
              <a:t>180 days</a:t>
            </a:r>
            <a:r>
              <a:rPr lang="en-US" dirty="0"/>
              <a:t> from the date of the incident to file a complaint of discrimination.</a:t>
            </a:r>
          </a:p>
          <a:p>
            <a:r>
              <a:rPr lang="en-US" dirty="0"/>
              <a:t>If your site receives a complaint, your responsibility is simple: </a:t>
            </a:r>
            <a:r>
              <a:rPr lang="en-US" b="1" dirty="0"/>
              <a:t>document it and notify PCCPA right away.</a:t>
            </a:r>
            <a:endParaRPr lang="en-US" dirty="0"/>
          </a:p>
          <a:p>
            <a:r>
              <a:rPr lang="en-US" dirty="0"/>
              <a:t>Do not wait until the next day or the next visit—complaints must be reported </a:t>
            </a:r>
            <a:r>
              <a:rPr lang="en-US" b="1" dirty="0"/>
              <a:t>the same day.</a:t>
            </a:r>
            <a:endParaRPr lang="en-US" dirty="0"/>
          </a:p>
          <a:p>
            <a:r>
              <a:rPr lang="en-US" dirty="0"/>
              <a:t>Also, please remember:</a:t>
            </a:r>
          </a:p>
          <a:p>
            <a:r>
              <a:rPr lang="en-US" dirty="0"/>
              <a:t>PCCPA’s role is to </a:t>
            </a:r>
            <a:r>
              <a:rPr lang="en-US" b="1" dirty="0"/>
              <a:t>record and forward the complaint to the state agency or USDA.</a:t>
            </a:r>
            <a:endParaRPr lang="en-US" dirty="0"/>
          </a:p>
          <a:p>
            <a:r>
              <a:rPr lang="en-US" dirty="0"/>
              <a:t>We are </a:t>
            </a:r>
            <a:r>
              <a:rPr lang="en-US" b="1" dirty="0"/>
              <a:t>not allowed to investigate, analyze, or defend</a:t>
            </a:r>
            <a:r>
              <a:rPr lang="en-US" dirty="0"/>
              <a:t> the complaint in any way.</a:t>
            </a:r>
          </a:p>
          <a:p>
            <a:r>
              <a:rPr lang="en-US" dirty="0"/>
              <a:t>This ensures that the process remains fair, neutral, and transparent for everyone.</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63</a:t>
            </a:fld>
            <a:endParaRPr lang="en-US"/>
          </a:p>
        </p:txBody>
      </p:sp>
    </p:spTree>
    <p:extLst>
      <p:ext uri="{BB962C8B-B14F-4D97-AF65-F5344CB8AC3E}">
        <p14:creationId xmlns:p14="http://schemas.microsoft.com/office/powerpoint/2010/main" val="362509999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b="1" dirty="0"/>
              <a:t>Congratulations!</a:t>
            </a:r>
            <a:r>
              <a:rPr lang="en-US" dirty="0"/>
              <a:t> You’ve completed the training—thank you for your time, energy, and commitment to learning how to keep your program strong and compliant. We are so proud of the work you do every single day to serve children and families, and we want to applaud you for making it through this important session. 💙</a:t>
            </a:r>
          </a:p>
          <a:p>
            <a:r>
              <a:rPr lang="en-US" dirty="0"/>
              <a:t>Now, before we wrap up, here’s something very important:</a:t>
            </a:r>
          </a:p>
          <a:p>
            <a:r>
              <a:rPr lang="en-US" dirty="0"/>
              <a:t>The following quiz questions are just a </a:t>
            </a:r>
            <a:r>
              <a:rPr lang="en-US" b="1" dirty="0"/>
              <a:t>practice review</a:t>
            </a:r>
            <a:r>
              <a:rPr lang="en-US" dirty="0"/>
              <a:t> to help you check your understanding.</a:t>
            </a:r>
          </a:p>
          <a:p>
            <a:r>
              <a:rPr lang="en-US" dirty="0"/>
              <a:t>To </a:t>
            </a:r>
            <a:r>
              <a:rPr lang="en-US" b="1" dirty="0"/>
              <a:t>officially complete your training and receive your certification</a:t>
            </a:r>
            <a:r>
              <a:rPr lang="en-US" dirty="0"/>
              <a:t>, you must take the quiz at the </a:t>
            </a:r>
            <a:r>
              <a:rPr lang="en-US" b="1" dirty="0"/>
              <a:t>link provided at the end.</a:t>
            </a:r>
            <a:endParaRPr lang="en-US" dirty="0"/>
          </a:p>
          <a:p>
            <a:r>
              <a:rPr lang="en-US" dirty="0"/>
              <a:t>This certification is required for </a:t>
            </a:r>
            <a:r>
              <a:rPr lang="en-US" b="1" dirty="0"/>
              <a:t>all staff, directors, and volunteers</a:t>
            </a:r>
            <a:r>
              <a:rPr lang="en-US" dirty="0"/>
              <a:t> who participate in the CACFP program, and without it, your site cannot remain in compliance.</a:t>
            </a:r>
          </a:p>
          <a:p>
            <a:r>
              <a:rPr lang="en-US" dirty="0"/>
              <a:t>So please, take a few minutes to complete the quiz using the link. It’s short, straightforward, and designed to reinforce what you’ve already learned today.</a:t>
            </a:r>
          </a:p>
          <a:p>
            <a:r>
              <a:rPr lang="en-US" dirty="0"/>
              <a:t>And remember—we are here to support you. If you have any questions or run into any issues with the quiz, don’t hesitate to reach out. Together, we’ll make sure you have everything you need to stay successful in this program. 🌟</a:t>
            </a:r>
          </a:p>
        </p:txBody>
      </p:sp>
      <p:sp>
        <p:nvSpPr>
          <p:cNvPr id="4" name="Slide Number Placeholder 3"/>
          <p:cNvSpPr>
            <a:spLocks noGrp="1"/>
          </p:cNvSpPr>
          <p:nvPr>
            <p:ph type="sldNum" sz="quarter" idx="5"/>
          </p:nvPr>
        </p:nvSpPr>
        <p:spPr/>
        <p:txBody>
          <a:bodyPr/>
          <a:lstStyle/>
          <a:p>
            <a:fld id="{835203B4-5C85-4F4D-B045-2F20E2F9C50B}" type="slidenum">
              <a:rPr lang="en-US" smtClean="0"/>
              <a:t>64</a:t>
            </a:fld>
            <a:endParaRPr lang="en-US"/>
          </a:p>
        </p:txBody>
      </p:sp>
    </p:spTree>
    <p:extLst>
      <p:ext uri="{BB962C8B-B14F-4D97-AF65-F5344CB8AC3E}">
        <p14:creationId xmlns:p14="http://schemas.microsoft.com/office/powerpoint/2010/main" val="263944754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%%PAUSE_AFTER%</a:t>
            </a:r>
          </a:p>
        </p:txBody>
      </p:sp>
      <p:sp>
        <p:nvSpPr>
          <p:cNvPr id="4" name="Slide Number Placeholder 3"/>
          <p:cNvSpPr>
            <a:spLocks noGrp="1"/>
          </p:cNvSpPr>
          <p:nvPr>
            <p:ph type="sldNum" sz="quarter" idx="5"/>
          </p:nvPr>
        </p:nvSpPr>
        <p:spPr/>
        <p:txBody>
          <a:bodyPr/>
          <a:lstStyle/>
          <a:p>
            <a:fld id="{835203B4-5C85-4F4D-B045-2F20E2F9C50B}" type="slidenum">
              <a:rPr lang="en-US" smtClean="0"/>
              <a:t>65</a:t>
            </a:fld>
            <a:endParaRPr lang="en-US"/>
          </a:p>
        </p:txBody>
      </p:sp>
    </p:spTree>
    <p:extLst>
      <p:ext uri="{BB962C8B-B14F-4D97-AF65-F5344CB8AC3E}">
        <p14:creationId xmlns:p14="http://schemas.microsoft.com/office/powerpoint/2010/main" val="92806311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%%PAUSE_AFTER%</a:t>
            </a:r>
          </a:p>
        </p:txBody>
      </p:sp>
      <p:sp>
        <p:nvSpPr>
          <p:cNvPr id="4" name="Slide Number Placeholder 3"/>
          <p:cNvSpPr>
            <a:spLocks noGrp="1"/>
          </p:cNvSpPr>
          <p:nvPr>
            <p:ph type="sldNum" sz="quarter" idx="5"/>
          </p:nvPr>
        </p:nvSpPr>
        <p:spPr/>
        <p:txBody>
          <a:bodyPr/>
          <a:lstStyle/>
          <a:p>
            <a:fld id="{835203B4-5C85-4F4D-B045-2F20E2F9C50B}" type="slidenum">
              <a:rPr lang="en-US" smtClean="0"/>
              <a:t>66</a:t>
            </a:fld>
            <a:endParaRPr lang="en-US"/>
          </a:p>
        </p:txBody>
      </p:sp>
    </p:spTree>
    <p:extLst>
      <p:ext uri="{BB962C8B-B14F-4D97-AF65-F5344CB8AC3E}">
        <p14:creationId xmlns:p14="http://schemas.microsoft.com/office/powerpoint/2010/main" val="223975030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%%PAUSE_AFTER%</a:t>
            </a:r>
          </a:p>
        </p:txBody>
      </p:sp>
      <p:sp>
        <p:nvSpPr>
          <p:cNvPr id="4" name="Slide Number Placeholder 3"/>
          <p:cNvSpPr>
            <a:spLocks noGrp="1"/>
          </p:cNvSpPr>
          <p:nvPr>
            <p:ph type="sldNum" sz="quarter" idx="5"/>
          </p:nvPr>
        </p:nvSpPr>
        <p:spPr/>
        <p:txBody>
          <a:bodyPr/>
          <a:lstStyle/>
          <a:p>
            <a:fld id="{835203B4-5C85-4F4D-B045-2F20E2F9C50B}" type="slidenum">
              <a:rPr lang="en-US" smtClean="0"/>
              <a:t>67</a:t>
            </a:fld>
            <a:endParaRPr lang="en-US"/>
          </a:p>
        </p:txBody>
      </p:sp>
    </p:spTree>
    <p:extLst>
      <p:ext uri="{BB962C8B-B14F-4D97-AF65-F5344CB8AC3E}">
        <p14:creationId xmlns:p14="http://schemas.microsoft.com/office/powerpoint/2010/main" val="324989024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%%PAUSE_AFTER%</a:t>
            </a:r>
          </a:p>
        </p:txBody>
      </p:sp>
      <p:sp>
        <p:nvSpPr>
          <p:cNvPr id="4" name="Slide Number Placeholder 3"/>
          <p:cNvSpPr>
            <a:spLocks noGrp="1"/>
          </p:cNvSpPr>
          <p:nvPr>
            <p:ph type="sldNum" sz="quarter" idx="5"/>
          </p:nvPr>
        </p:nvSpPr>
        <p:spPr/>
        <p:txBody>
          <a:bodyPr/>
          <a:lstStyle/>
          <a:p>
            <a:fld id="{835203B4-5C85-4F4D-B045-2F20E2F9C50B}" type="slidenum">
              <a:rPr lang="en-US" smtClean="0"/>
              <a:t>68</a:t>
            </a:fld>
            <a:endParaRPr lang="en-US"/>
          </a:p>
        </p:txBody>
      </p:sp>
    </p:spTree>
    <p:extLst>
      <p:ext uri="{BB962C8B-B14F-4D97-AF65-F5344CB8AC3E}">
        <p14:creationId xmlns:p14="http://schemas.microsoft.com/office/powerpoint/2010/main" val="1017123054"/>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%%PAUSE_AFTER%</a:t>
            </a:r>
          </a:p>
        </p:txBody>
      </p:sp>
      <p:sp>
        <p:nvSpPr>
          <p:cNvPr id="4" name="Slide Number Placeholder 3"/>
          <p:cNvSpPr>
            <a:spLocks noGrp="1"/>
          </p:cNvSpPr>
          <p:nvPr>
            <p:ph type="sldNum" sz="quarter" idx="5"/>
          </p:nvPr>
        </p:nvSpPr>
        <p:spPr/>
        <p:txBody>
          <a:bodyPr/>
          <a:lstStyle/>
          <a:p>
            <a:fld id="{835203B4-5C85-4F4D-B045-2F20E2F9C50B}" type="slidenum">
              <a:rPr lang="en-US" smtClean="0"/>
              <a:t>69</a:t>
            </a:fld>
            <a:endParaRPr lang="en-US"/>
          </a:p>
        </p:txBody>
      </p:sp>
    </p:spTree>
    <p:extLst>
      <p:ext uri="{BB962C8B-B14F-4D97-AF65-F5344CB8AC3E}">
        <p14:creationId xmlns:p14="http://schemas.microsoft.com/office/powerpoint/2010/main" val="2388517159"/>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%%PAUSE_AFTER%</a:t>
            </a:r>
          </a:p>
        </p:txBody>
      </p:sp>
      <p:sp>
        <p:nvSpPr>
          <p:cNvPr id="4" name="Slide Number Placeholder 3"/>
          <p:cNvSpPr>
            <a:spLocks noGrp="1"/>
          </p:cNvSpPr>
          <p:nvPr>
            <p:ph type="sldNum" sz="quarter" idx="5"/>
          </p:nvPr>
        </p:nvSpPr>
        <p:spPr/>
        <p:txBody>
          <a:bodyPr/>
          <a:lstStyle/>
          <a:p>
            <a:fld id="{835203B4-5C85-4F4D-B045-2F20E2F9C50B}" type="slidenum">
              <a:rPr lang="en-US" smtClean="0"/>
              <a:t>70</a:t>
            </a:fld>
            <a:endParaRPr lang="en-US"/>
          </a:p>
        </p:txBody>
      </p:sp>
    </p:spTree>
    <p:extLst>
      <p:ext uri="{BB962C8B-B14F-4D97-AF65-F5344CB8AC3E}">
        <p14:creationId xmlns:p14="http://schemas.microsoft.com/office/powerpoint/2010/main" val="368786441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%%PAUSE_AFTER%</a:t>
            </a:r>
          </a:p>
        </p:txBody>
      </p:sp>
      <p:sp>
        <p:nvSpPr>
          <p:cNvPr id="4" name="Slide Number Placeholder 3"/>
          <p:cNvSpPr>
            <a:spLocks noGrp="1"/>
          </p:cNvSpPr>
          <p:nvPr>
            <p:ph type="sldNum" sz="quarter" idx="5"/>
          </p:nvPr>
        </p:nvSpPr>
        <p:spPr/>
        <p:txBody>
          <a:bodyPr/>
          <a:lstStyle/>
          <a:p>
            <a:fld id="{835203B4-5C85-4F4D-B045-2F20E2F9C50B}" type="slidenum">
              <a:rPr lang="en-US" smtClean="0"/>
              <a:t>72</a:t>
            </a:fld>
            <a:endParaRPr lang="en-US"/>
          </a:p>
        </p:txBody>
      </p:sp>
    </p:spTree>
    <p:extLst>
      <p:ext uri="{BB962C8B-B14F-4D97-AF65-F5344CB8AC3E}">
        <p14:creationId xmlns:p14="http://schemas.microsoft.com/office/powerpoint/2010/main" val="175856067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%%PAUSE_AFTER%</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73</a:t>
            </a:fld>
            <a:endParaRPr lang="en-US"/>
          </a:p>
        </p:txBody>
      </p:sp>
    </p:spTree>
    <p:extLst>
      <p:ext uri="{BB962C8B-B14F-4D97-AF65-F5344CB8AC3E}">
        <p14:creationId xmlns:p14="http://schemas.microsoft.com/office/powerpoint/2010/main" val="2398715906"/>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%%PAUSE_AFTER%</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74</a:t>
            </a:fld>
            <a:endParaRPr lang="en-US"/>
          </a:p>
        </p:txBody>
      </p:sp>
    </p:spTree>
    <p:extLst>
      <p:ext uri="{BB962C8B-B14F-4D97-AF65-F5344CB8AC3E}">
        <p14:creationId xmlns:p14="http://schemas.microsoft.com/office/powerpoint/2010/main" val="1615586864"/>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%%PAUSE_AFTER%</a:t>
            </a:r>
          </a:p>
        </p:txBody>
      </p:sp>
      <p:sp>
        <p:nvSpPr>
          <p:cNvPr id="4" name="Slide Number Placeholder 3"/>
          <p:cNvSpPr>
            <a:spLocks noGrp="1"/>
          </p:cNvSpPr>
          <p:nvPr>
            <p:ph type="sldNum" sz="quarter" idx="5"/>
          </p:nvPr>
        </p:nvSpPr>
        <p:spPr/>
        <p:txBody>
          <a:bodyPr/>
          <a:lstStyle/>
          <a:p>
            <a:fld id="{835203B4-5C85-4F4D-B045-2F20E2F9C50B}" type="slidenum">
              <a:rPr lang="en-US" smtClean="0"/>
              <a:t>75</a:t>
            </a:fld>
            <a:endParaRPr lang="en-US"/>
          </a:p>
        </p:txBody>
      </p:sp>
    </p:spTree>
    <p:extLst>
      <p:ext uri="{BB962C8B-B14F-4D97-AF65-F5344CB8AC3E}">
        <p14:creationId xmlns:p14="http://schemas.microsoft.com/office/powerpoint/2010/main" val="2546028537"/>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%%PAUSE_AFTER%</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76</a:t>
            </a:fld>
            <a:endParaRPr lang="en-US"/>
          </a:p>
        </p:txBody>
      </p:sp>
    </p:spTree>
    <p:extLst>
      <p:ext uri="{BB962C8B-B14F-4D97-AF65-F5344CB8AC3E}">
        <p14:creationId xmlns:p14="http://schemas.microsoft.com/office/powerpoint/2010/main" val="3439088527"/>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%%PAUSE_AFTER%</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77</a:t>
            </a:fld>
            <a:endParaRPr lang="en-US"/>
          </a:p>
        </p:txBody>
      </p:sp>
    </p:spTree>
    <p:extLst>
      <p:ext uri="{BB962C8B-B14F-4D97-AF65-F5344CB8AC3E}">
        <p14:creationId xmlns:p14="http://schemas.microsoft.com/office/powerpoint/2010/main" val="3517314913"/>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%%PAUSE_AFTER%</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78</a:t>
            </a:fld>
            <a:endParaRPr lang="en-US"/>
          </a:p>
        </p:txBody>
      </p:sp>
    </p:spTree>
    <p:extLst>
      <p:ext uri="{BB962C8B-B14F-4D97-AF65-F5344CB8AC3E}">
        <p14:creationId xmlns:p14="http://schemas.microsoft.com/office/powerpoint/2010/main" val="482837929"/>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%%PAUSE_AFTER%</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79</a:t>
            </a:fld>
            <a:endParaRPr lang="en-US"/>
          </a:p>
        </p:txBody>
      </p:sp>
    </p:spTree>
    <p:extLst>
      <p:ext uri="{BB962C8B-B14F-4D97-AF65-F5344CB8AC3E}">
        <p14:creationId xmlns:p14="http://schemas.microsoft.com/office/powerpoint/2010/main" val="399519396"/>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%%PAUSE_AFTER%</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80</a:t>
            </a:fld>
            <a:endParaRPr lang="en-US"/>
          </a:p>
        </p:txBody>
      </p:sp>
    </p:spTree>
    <p:extLst>
      <p:ext uri="{BB962C8B-B14F-4D97-AF65-F5344CB8AC3E}">
        <p14:creationId xmlns:p14="http://schemas.microsoft.com/office/powerpoint/2010/main" val="3249856105"/>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%%PAUSE_AFTER%</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81</a:t>
            </a:fld>
            <a:endParaRPr lang="en-US"/>
          </a:p>
        </p:txBody>
      </p:sp>
    </p:spTree>
    <p:extLst>
      <p:ext uri="{BB962C8B-B14F-4D97-AF65-F5344CB8AC3E}">
        <p14:creationId xmlns:p14="http://schemas.microsoft.com/office/powerpoint/2010/main" val="2078730695"/>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%%PAUSE_AFTER%</a:t>
            </a:r>
          </a:p>
          <a:p>
            <a:endParaRPr lang="en-US" dirty="0"/>
          </a:p>
        </p:txBody>
      </p:sp>
      <p:sp>
        <p:nvSpPr>
          <p:cNvPr id="4" name="Slide Number Placeholder 3"/>
          <p:cNvSpPr>
            <a:spLocks noGrp="1"/>
          </p:cNvSpPr>
          <p:nvPr>
            <p:ph type="sldNum" sz="quarter" idx="5"/>
          </p:nvPr>
        </p:nvSpPr>
        <p:spPr/>
        <p:txBody>
          <a:bodyPr/>
          <a:lstStyle/>
          <a:p>
            <a:fld id="{835203B4-5C85-4F4D-B045-2F20E2F9C50B}" type="slidenum">
              <a:rPr lang="en-US" smtClean="0"/>
              <a:t>82</a:t>
            </a:fld>
            <a:endParaRPr lang="en-US"/>
          </a:p>
        </p:txBody>
      </p:sp>
    </p:spTree>
    <p:extLst>
      <p:ext uri="{BB962C8B-B14F-4D97-AF65-F5344CB8AC3E}">
        <p14:creationId xmlns:p14="http://schemas.microsoft.com/office/powerpoint/2010/main" val="3847278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62714-8CA9-B847-3F57-093663C650C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609F886-3A86-9C6D-0E48-28D40FFBB4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90D594-5C36-F9F2-21FD-CEDAF7C2BD01}"/>
              </a:ext>
            </a:extLst>
          </p:cNvPr>
          <p:cNvSpPr>
            <a:spLocks noGrp="1"/>
          </p:cNvSpPr>
          <p:nvPr>
            <p:ph type="dt" sz="half" idx="10"/>
          </p:nvPr>
        </p:nvSpPr>
        <p:spPr/>
        <p:txBody>
          <a:bodyPr/>
          <a:lstStyle/>
          <a:p>
            <a:fld id="{F76E048D-E88E-4EEA-A1BD-0F3AB55EA3F8}" type="datetimeFigureOut">
              <a:rPr lang="en-US" smtClean="0"/>
              <a:t>10/1/2025</a:t>
            </a:fld>
            <a:endParaRPr lang="en-US"/>
          </a:p>
        </p:txBody>
      </p:sp>
      <p:sp>
        <p:nvSpPr>
          <p:cNvPr id="5" name="Footer Placeholder 4">
            <a:extLst>
              <a:ext uri="{FF2B5EF4-FFF2-40B4-BE49-F238E27FC236}">
                <a16:creationId xmlns:a16="http://schemas.microsoft.com/office/drawing/2014/main" id="{AB918045-0E29-3F00-B0AA-149C086472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5670D5-F02A-D6FA-A1E1-EDC67AC1443A}"/>
              </a:ext>
            </a:extLst>
          </p:cNvPr>
          <p:cNvSpPr>
            <a:spLocks noGrp="1"/>
          </p:cNvSpPr>
          <p:nvPr>
            <p:ph type="sldNum" sz="quarter" idx="12"/>
          </p:nvPr>
        </p:nvSpPr>
        <p:spPr/>
        <p:txBody>
          <a:bodyPr/>
          <a:lstStyle/>
          <a:p>
            <a:fld id="{9E636EE0-C449-4203-B3A2-43A8C307C255}" type="slidenum">
              <a:rPr lang="en-US" smtClean="0"/>
              <a:t>‹#›</a:t>
            </a:fld>
            <a:endParaRPr lang="en-US"/>
          </a:p>
        </p:txBody>
      </p:sp>
    </p:spTree>
    <p:extLst>
      <p:ext uri="{BB962C8B-B14F-4D97-AF65-F5344CB8AC3E}">
        <p14:creationId xmlns:p14="http://schemas.microsoft.com/office/powerpoint/2010/main" val="912143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D76308-443D-F772-8C62-DE484E529CD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B55F10D-226E-552F-2677-11F4B65FBC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716D6D-FE25-FACB-FFE8-F2AF2740142C}"/>
              </a:ext>
            </a:extLst>
          </p:cNvPr>
          <p:cNvSpPr>
            <a:spLocks noGrp="1"/>
          </p:cNvSpPr>
          <p:nvPr>
            <p:ph type="dt" sz="half" idx="10"/>
          </p:nvPr>
        </p:nvSpPr>
        <p:spPr/>
        <p:txBody>
          <a:bodyPr/>
          <a:lstStyle/>
          <a:p>
            <a:fld id="{F76E048D-E88E-4EEA-A1BD-0F3AB55EA3F8}" type="datetimeFigureOut">
              <a:rPr lang="en-US" smtClean="0"/>
              <a:t>10/1/2025</a:t>
            </a:fld>
            <a:endParaRPr lang="en-US"/>
          </a:p>
        </p:txBody>
      </p:sp>
      <p:sp>
        <p:nvSpPr>
          <p:cNvPr id="5" name="Footer Placeholder 4">
            <a:extLst>
              <a:ext uri="{FF2B5EF4-FFF2-40B4-BE49-F238E27FC236}">
                <a16:creationId xmlns:a16="http://schemas.microsoft.com/office/drawing/2014/main" id="{9A9A0A5E-1C19-A481-046C-61CD25C4CF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CCDD91-4786-C6F6-B3EA-0D25F6996975}"/>
              </a:ext>
            </a:extLst>
          </p:cNvPr>
          <p:cNvSpPr>
            <a:spLocks noGrp="1"/>
          </p:cNvSpPr>
          <p:nvPr>
            <p:ph type="sldNum" sz="quarter" idx="12"/>
          </p:nvPr>
        </p:nvSpPr>
        <p:spPr/>
        <p:txBody>
          <a:bodyPr/>
          <a:lstStyle/>
          <a:p>
            <a:fld id="{9E636EE0-C449-4203-B3A2-43A8C307C255}" type="slidenum">
              <a:rPr lang="en-US" smtClean="0"/>
              <a:t>‹#›</a:t>
            </a:fld>
            <a:endParaRPr lang="en-US"/>
          </a:p>
        </p:txBody>
      </p:sp>
    </p:spTree>
    <p:extLst>
      <p:ext uri="{BB962C8B-B14F-4D97-AF65-F5344CB8AC3E}">
        <p14:creationId xmlns:p14="http://schemas.microsoft.com/office/powerpoint/2010/main" val="2675272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FA1DF-43D1-A9B5-FEDB-021D7493553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4CCE6A3-1065-AC77-47B3-B014C49114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789224-5BAA-0541-59BE-74FCAC29C111}"/>
              </a:ext>
            </a:extLst>
          </p:cNvPr>
          <p:cNvSpPr>
            <a:spLocks noGrp="1"/>
          </p:cNvSpPr>
          <p:nvPr>
            <p:ph type="dt" sz="half" idx="10"/>
          </p:nvPr>
        </p:nvSpPr>
        <p:spPr/>
        <p:txBody>
          <a:bodyPr/>
          <a:lstStyle/>
          <a:p>
            <a:fld id="{F76E048D-E88E-4EEA-A1BD-0F3AB55EA3F8}" type="datetimeFigureOut">
              <a:rPr lang="en-US" smtClean="0"/>
              <a:t>10/1/2025</a:t>
            </a:fld>
            <a:endParaRPr lang="en-US"/>
          </a:p>
        </p:txBody>
      </p:sp>
      <p:sp>
        <p:nvSpPr>
          <p:cNvPr id="5" name="Footer Placeholder 4">
            <a:extLst>
              <a:ext uri="{FF2B5EF4-FFF2-40B4-BE49-F238E27FC236}">
                <a16:creationId xmlns:a16="http://schemas.microsoft.com/office/drawing/2014/main" id="{6883E0D1-14A0-812A-6A63-3DC3B40B15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02B72E8-6D50-DA4C-841B-6CF66794058A}"/>
              </a:ext>
            </a:extLst>
          </p:cNvPr>
          <p:cNvSpPr>
            <a:spLocks noGrp="1"/>
          </p:cNvSpPr>
          <p:nvPr>
            <p:ph type="sldNum" sz="quarter" idx="12"/>
          </p:nvPr>
        </p:nvSpPr>
        <p:spPr/>
        <p:txBody>
          <a:bodyPr/>
          <a:lstStyle/>
          <a:p>
            <a:fld id="{9E636EE0-C449-4203-B3A2-43A8C307C255}" type="slidenum">
              <a:rPr lang="en-US" smtClean="0"/>
              <a:t>‹#›</a:t>
            </a:fld>
            <a:endParaRPr lang="en-US"/>
          </a:p>
        </p:txBody>
      </p:sp>
    </p:spTree>
    <p:extLst>
      <p:ext uri="{BB962C8B-B14F-4D97-AF65-F5344CB8AC3E}">
        <p14:creationId xmlns:p14="http://schemas.microsoft.com/office/powerpoint/2010/main" val="41733898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D5BB6-E0C6-8A0C-5335-AA7D9EB86AF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9100628-4DF4-4BB1-B81F-62BA971ED3E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E184425-38BF-19BD-6F45-9A5B77FB13F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D348259-471E-635D-2110-ECBD00967E7A}"/>
              </a:ext>
            </a:extLst>
          </p:cNvPr>
          <p:cNvSpPr>
            <a:spLocks noGrp="1"/>
          </p:cNvSpPr>
          <p:nvPr>
            <p:ph type="dt" sz="half" idx="10"/>
          </p:nvPr>
        </p:nvSpPr>
        <p:spPr/>
        <p:txBody>
          <a:bodyPr/>
          <a:lstStyle/>
          <a:p>
            <a:fld id="{F76E048D-E88E-4EEA-A1BD-0F3AB55EA3F8}" type="datetimeFigureOut">
              <a:rPr lang="en-US" smtClean="0"/>
              <a:t>10/1/2025</a:t>
            </a:fld>
            <a:endParaRPr lang="en-US"/>
          </a:p>
        </p:txBody>
      </p:sp>
      <p:sp>
        <p:nvSpPr>
          <p:cNvPr id="6" name="Footer Placeholder 5">
            <a:extLst>
              <a:ext uri="{FF2B5EF4-FFF2-40B4-BE49-F238E27FC236}">
                <a16:creationId xmlns:a16="http://schemas.microsoft.com/office/drawing/2014/main" id="{9EDCC889-BAC9-7F3B-65A3-89F2A182AD3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828BF2-6A64-6AF0-C66F-B3044787EB2C}"/>
              </a:ext>
            </a:extLst>
          </p:cNvPr>
          <p:cNvSpPr>
            <a:spLocks noGrp="1"/>
          </p:cNvSpPr>
          <p:nvPr>
            <p:ph type="sldNum" sz="quarter" idx="12"/>
          </p:nvPr>
        </p:nvSpPr>
        <p:spPr/>
        <p:txBody>
          <a:bodyPr/>
          <a:lstStyle/>
          <a:p>
            <a:fld id="{9E636EE0-C449-4203-B3A2-43A8C307C255}" type="slidenum">
              <a:rPr lang="en-US" smtClean="0"/>
              <a:t>‹#›</a:t>
            </a:fld>
            <a:endParaRPr lang="en-US"/>
          </a:p>
        </p:txBody>
      </p:sp>
    </p:spTree>
    <p:extLst>
      <p:ext uri="{BB962C8B-B14F-4D97-AF65-F5344CB8AC3E}">
        <p14:creationId xmlns:p14="http://schemas.microsoft.com/office/powerpoint/2010/main" val="890316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55A93-21C4-68E1-8FDE-8B2191EE393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53807DF-8544-64F7-7EED-5CB96B431B7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978F34-3FB5-A4AC-3EB8-B78E4CD24FB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35E987B-CB60-7C9F-44E5-6BB4F9944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34C776A-9B49-7D90-8005-D495809970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5B9DAF0-1820-D223-AA3C-990F42924168}"/>
              </a:ext>
            </a:extLst>
          </p:cNvPr>
          <p:cNvSpPr>
            <a:spLocks noGrp="1"/>
          </p:cNvSpPr>
          <p:nvPr>
            <p:ph type="dt" sz="half" idx="10"/>
          </p:nvPr>
        </p:nvSpPr>
        <p:spPr/>
        <p:txBody>
          <a:bodyPr/>
          <a:lstStyle/>
          <a:p>
            <a:fld id="{F76E048D-E88E-4EEA-A1BD-0F3AB55EA3F8}" type="datetimeFigureOut">
              <a:rPr lang="en-US" smtClean="0"/>
              <a:t>10/1/2025</a:t>
            </a:fld>
            <a:endParaRPr lang="en-US"/>
          </a:p>
        </p:txBody>
      </p:sp>
      <p:sp>
        <p:nvSpPr>
          <p:cNvPr id="8" name="Footer Placeholder 7">
            <a:extLst>
              <a:ext uri="{FF2B5EF4-FFF2-40B4-BE49-F238E27FC236}">
                <a16:creationId xmlns:a16="http://schemas.microsoft.com/office/drawing/2014/main" id="{E7694732-FAF3-231C-6B81-BA92BB29F65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42BD81E-F5C5-8795-2B59-B1D3CB6DD99A}"/>
              </a:ext>
            </a:extLst>
          </p:cNvPr>
          <p:cNvSpPr>
            <a:spLocks noGrp="1"/>
          </p:cNvSpPr>
          <p:nvPr>
            <p:ph type="sldNum" sz="quarter" idx="12"/>
          </p:nvPr>
        </p:nvSpPr>
        <p:spPr/>
        <p:txBody>
          <a:bodyPr/>
          <a:lstStyle/>
          <a:p>
            <a:fld id="{9E636EE0-C449-4203-B3A2-43A8C307C255}" type="slidenum">
              <a:rPr lang="en-US" smtClean="0"/>
              <a:t>‹#›</a:t>
            </a:fld>
            <a:endParaRPr lang="en-US"/>
          </a:p>
        </p:txBody>
      </p:sp>
    </p:spTree>
    <p:extLst>
      <p:ext uri="{BB962C8B-B14F-4D97-AF65-F5344CB8AC3E}">
        <p14:creationId xmlns:p14="http://schemas.microsoft.com/office/powerpoint/2010/main" val="3529136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0970B-4A0B-B9CF-4395-ACBD35FAF33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13D3F2C-90AD-5A44-EA43-4A3105FD71DD}"/>
              </a:ext>
            </a:extLst>
          </p:cNvPr>
          <p:cNvSpPr>
            <a:spLocks noGrp="1"/>
          </p:cNvSpPr>
          <p:nvPr>
            <p:ph type="dt" sz="half" idx="10"/>
          </p:nvPr>
        </p:nvSpPr>
        <p:spPr/>
        <p:txBody>
          <a:bodyPr/>
          <a:lstStyle/>
          <a:p>
            <a:fld id="{F76E048D-E88E-4EEA-A1BD-0F3AB55EA3F8}" type="datetimeFigureOut">
              <a:rPr lang="en-US" smtClean="0"/>
              <a:t>10/1/2025</a:t>
            </a:fld>
            <a:endParaRPr lang="en-US"/>
          </a:p>
        </p:txBody>
      </p:sp>
      <p:sp>
        <p:nvSpPr>
          <p:cNvPr id="4" name="Footer Placeholder 3">
            <a:extLst>
              <a:ext uri="{FF2B5EF4-FFF2-40B4-BE49-F238E27FC236}">
                <a16:creationId xmlns:a16="http://schemas.microsoft.com/office/drawing/2014/main" id="{60B3FA69-36C3-1FFA-91B8-CBE4EAD4DBE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208AC2B-F5B0-FE6C-00A9-D8A3ED5C23AB}"/>
              </a:ext>
            </a:extLst>
          </p:cNvPr>
          <p:cNvSpPr>
            <a:spLocks noGrp="1"/>
          </p:cNvSpPr>
          <p:nvPr>
            <p:ph type="sldNum" sz="quarter" idx="12"/>
          </p:nvPr>
        </p:nvSpPr>
        <p:spPr/>
        <p:txBody>
          <a:bodyPr/>
          <a:lstStyle/>
          <a:p>
            <a:fld id="{9E636EE0-C449-4203-B3A2-43A8C307C255}" type="slidenum">
              <a:rPr lang="en-US" smtClean="0"/>
              <a:t>‹#›</a:t>
            </a:fld>
            <a:endParaRPr lang="en-US"/>
          </a:p>
        </p:txBody>
      </p:sp>
    </p:spTree>
    <p:extLst>
      <p:ext uri="{BB962C8B-B14F-4D97-AF65-F5344CB8AC3E}">
        <p14:creationId xmlns:p14="http://schemas.microsoft.com/office/powerpoint/2010/main" val="2925392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A04F26-A671-FF05-9279-68ECD9D11862}"/>
              </a:ext>
            </a:extLst>
          </p:cNvPr>
          <p:cNvSpPr>
            <a:spLocks noGrp="1"/>
          </p:cNvSpPr>
          <p:nvPr>
            <p:ph type="dt" sz="half" idx="10"/>
          </p:nvPr>
        </p:nvSpPr>
        <p:spPr/>
        <p:txBody>
          <a:bodyPr/>
          <a:lstStyle/>
          <a:p>
            <a:fld id="{F76E048D-E88E-4EEA-A1BD-0F3AB55EA3F8}" type="datetimeFigureOut">
              <a:rPr lang="en-US" smtClean="0"/>
              <a:t>10/1/2025</a:t>
            </a:fld>
            <a:endParaRPr lang="en-US"/>
          </a:p>
        </p:txBody>
      </p:sp>
      <p:sp>
        <p:nvSpPr>
          <p:cNvPr id="3" name="Footer Placeholder 2">
            <a:extLst>
              <a:ext uri="{FF2B5EF4-FFF2-40B4-BE49-F238E27FC236}">
                <a16:creationId xmlns:a16="http://schemas.microsoft.com/office/drawing/2014/main" id="{8F64D715-84C5-F4FE-7359-2E374C1BB85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4B5AD75-C2EF-EF90-71C2-E5A3E78E442F}"/>
              </a:ext>
            </a:extLst>
          </p:cNvPr>
          <p:cNvSpPr>
            <a:spLocks noGrp="1"/>
          </p:cNvSpPr>
          <p:nvPr>
            <p:ph type="sldNum" sz="quarter" idx="12"/>
          </p:nvPr>
        </p:nvSpPr>
        <p:spPr/>
        <p:txBody>
          <a:bodyPr/>
          <a:lstStyle/>
          <a:p>
            <a:fld id="{9E636EE0-C449-4203-B3A2-43A8C307C255}" type="slidenum">
              <a:rPr lang="en-US" smtClean="0"/>
              <a:t>‹#›</a:t>
            </a:fld>
            <a:endParaRPr lang="en-US"/>
          </a:p>
        </p:txBody>
      </p:sp>
    </p:spTree>
    <p:extLst>
      <p:ext uri="{BB962C8B-B14F-4D97-AF65-F5344CB8AC3E}">
        <p14:creationId xmlns:p14="http://schemas.microsoft.com/office/powerpoint/2010/main" val="2189053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F755A-6D09-87DC-71AF-4B03F58F9E2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F561F75-ECFF-0C02-F2A1-EAA112D230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47AEF5C-195F-010C-F132-92DE30B88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545A288-3B01-552A-9CE0-0D12607E437B}"/>
              </a:ext>
            </a:extLst>
          </p:cNvPr>
          <p:cNvSpPr>
            <a:spLocks noGrp="1"/>
          </p:cNvSpPr>
          <p:nvPr>
            <p:ph type="dt" sz="half" idx="10"/>
          </p:nvPr>
        </p:nvSpPr>
        <p:spPr/>
        <p:txBody>
          <a:bodyPr/>
          <a:lstStyle/>
          <a:p>
            <a:fld id="{F76E048D-E88E-4EEA-A1BD-0F3AB55EA3F8}" type="datetimeFigureOut">
              <a:rPr lang="en-US" smtClean="0"/>
              <a:t>10/1/2025</a:t>
            </a:fld>
            <a:endParaRPr lang="en-US"/>
          </a:p>
        </p:txBody>
      </p:sp>
      <p:sp>
        <p:nvSpPr>
          <p:cNvPr id="6" name="Footer Placeholder 5">
            <a:extLst>
              <a:ext uri="{FF2B5EF4-FFF2-40B4-BE49-F238E27FC236}">
                <a16:creationId xmlns:a16="http://schemas.microsoft.com/office/drawing/2014/main" id="{D4C14F4F-392A-6387-5EAE-351694FDB4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0CD8E6-A085-152A-7D33-2A55678D27D7}"/>
              </a:ext>
            </a:extLst>
          </p:cNvPr>
          <p:cNvSpPr>
            <a:spLocks noGrp="1"/>
          </p:cNvSpPr>
          <p:nvPr>
            <p:ph type="sldNum" sz="quarter" idx="12"/>
          </p:nvPr>
        </p:nvSpPr>
        <p:spPr/>
        <p:txBody>
          <a:bodyPr/>
          <a:lstStyle/>
          <a:p>
            <a:fld id="{9E636EE0-C449-4203-B3A2-43A8C307C255}" type="slidenum">
              <a:rPr lang="en-US" smtClean="0"/>
              <a:t>‹#›</a:t>
            </a:fld>
            <a:endParaRPr lang="en-US"/>
          </a:p>
        </p:txBody>
      </p:sp>
    </p:spTree>
    <p:extLst>
      <p:ext uri="{BB962C8B-B14F-4D97-AF65-F5344CB8AC3E}">
        <p14:creationId xmlns:p14="http://schemas.microsoft.com/office/powerpoint/2010/main" val="28354147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1E0B3-3011-86AF-3A3C-928A83BD02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F3826A2-B5AA-BFD0-79AB-4F0D51A8F16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70D2BFF-EB44-C403-7B7B-3C8FF9F9D5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33E466-68F5-B7F0-56A6-647975361171}"/>
              </a:ext>
            </a:extLst>
          </p:cNvPr>
          <p:cNvSpPr>
            <a:spLocks noGrp="1"/>
          </p:cNvSpPr>
          <p:nvPr>
            <p:ph type="dt" sz="half" idx="10"/>
          </p:nvPr>
        </p:nvSpPr>
        <p:spPr/>
        <p:txBody>
          <a:bodyPr/>
          <a:lstStyle/>
          <a:p>
            <a:fld id="{F76E048D-E88E-4EEA-A1BD-0F3AB55EA3F8}" type="datetimeFigureOut">
              <a:rPr lang="en-US" smtClean="0"/>
              <a:t>10/1/2025</a:t>
            </a:fld>
            <a:endParaRPr lang="en-US"/>
          </a:p>
        </p:txBody>
      </p:sp>
      <p:sp>
        <p:nvSpPr>
          <p:cNvPr id="6" name="Footer Placeholder 5">
            <a:extLst>
              <a:ext uri="{FF2B5EF4-FFF2-40B4-BE49-F238E27FC236}">
                <a16:creationId xmlns:a16="http://schemas.microsoft.com/office/drawing/2014/main" id="{F4B1533C-0C39-1F80-B470-3E69F92E72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68C920-5671-DD5F-F103-D1C571699A65}"/>
              </a:ext>
            </a:extLst>
          </p:cNvPr>
          <p:cNvSpPr>
            <a:spLocks noGrp="1"/>
          </p:cNvSpPr>
          <p:nvPr>
            <p:ph type="sldNum" sz="quarter" idx="12"/>
          </p:nvPr>
        </p:nvSpPr>
        <p:spPr/>
        <p:txBody>
          <a:bodyPr/>
          <a:lstStyle/>
          <a:p>
            <a:fld id="{9E636EE0-C449-4203-B3A2-43A8C307C255}" type="slidenum">
              <a:rPr lang="en-US" smtClean="0"/>
              <a:t>‹#›</a:t>
            </a:fld>
            <a:endParaRPr lang="en-US"/>
          </a:p>
        </p:txBody>
      </p:sp>
    </p:spTree>
    <p:extLst>
      <p:ext uri="{BB962C8B-B14F-4D97-AF65-F5344CB8AC3E}">
        <p14:creationId xmlns:p14="http://schemas.microsoft.com/office/powerpoint/2010/main" val="14595575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DF350-B8F7-D54F-D9C8-4C678B92109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2884B20-8A56-5D65-93E3-A9655397DE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200A91-4E66-1CAC-7C94-727A032EC098}"/>
              </a:ext>
            </a:extLst>
          </p:cNvPr>
          <p:cNvSpPr>
            <a:spLocks noGrp="1"/>
          </p:cNvSpPr>
          <p:nvPr>
            <p:ph type="dt" sz="half" idx="10"/>
          </p:nvPr>
        </p:nvSpPr>
        <p:spPr/>
        <p:txBody>
          <a:bodyPr/>
          <a:lstStyle/>
          <a:p>
            <a:fld id="{F76E048D-E88E-4EEA-A1BD-0F3AB55EA3F8}" type="datetimeFigureOut">
              <a:rPr lang="en-US" smtClean="0"/>
              <a:t>10/1/2025</a:t>
            </a:fld>
            <a:endParaRPr lang="en-US"/>
          </a:p>
        </p:txBody>
      </p:sp>
      <p:sp>
        <p:nvSpPr>
          <p:cNvPr id="5" name="Footer Placeholder 4">
            <a:extLst>
              <a:ext uri="{FF2B5EF4-FFF2-40B4-BE49-F238E27FC236}">
                <a16:creationId xmlns:a16="http://schemas.microsoft.com/office/drawing/2014/main" id="{73E8710C-CF1F-063D-A11C-D2D4E64CD1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AF7C95-EBDD-1001-6CB8-50C3F1C0279D}"/>
              </a:ext>
            </a:extLst>
          </p:cNvPr>
          <p:cNvSpPr>
            <a:spLocks noGrp="1"/>
          </p:cNvSpPr>
          <p:nvPr>
            <p:ph type="sldNum" sz="quarter" idx="12"/>
          </p:nvPr>
        </p:nvSpPr>
        <p:spPr/>
        <p:txBody>
          <a:bodyPr/>
          <a:lstStyle/>
          <a:p>
            <a:fld id="{9E636EE0-C449-4203-B3A2-43A8C307C255}" type="slidenum">
              <a:rPr lang="en-US" smtClean="0"/>
              <a:t>‹#›</a:t>
            </a:fld>
            <a:endParaRPr lang="en-US"/>
          </a:p>
        </p:txBody>
      </p:sp>
    </p:spTree>
    <p:extLst>
      <p:ext uri="{BB962C8B-B14F-4D97-AF65-F5344CB8AC3E}">
        <p14:creationId xmlns:p14="http://schemas.microsoft.com/office/powerpoint/2010/main" val="2991972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D0D69C-19D6-B9F0-816C-E2289A472DD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E34A0E6-E564-2DEE-4778-17711666D0C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FB91954-FAEE-21CB-5B13-C56430E4E3F2}"/>
              </a:ext>
            </a:extLst>
          </p:cNvPr>
          <p:cNvSpPr>
            <a:spLocks noGrp="1"/>
          </p:cNvSpPr>
          <p:nvPr>
            <p:ph type="dt" sz="half" idx="10"/>
          </p:nvPr>
        </p:nvSpPr>
        <p:spPr/>
        <p:txBody>
          <a:bodyPr/>
          <a:lstStyle/>
          <a:p>
            <a:fld id="{F76E048D-E88E-4EEA-A1BD-0F3AB55EA3F8}" type="datetimeFigureOut">
              <a:rPr lang="en-US" smtClean="0"/>
              <a:t>10/1/2025</a:t>
            </a:fld>
            <a:endParaRPr lang="en-US"/>
          </a:p>
        </p:txBody>
      </p:sp>
      <p:sp>
        <p:nvSpPr>
          <p:cNvPr id="5" name="Footer Placeholder 4">
            <a:extLst>
              <a:ext uri="{FF2B5EF4-FFF2-40B4-BE49-F238E27FC236}">
                <a16:creationId xmlns:a16="http://schemas.microsoft.com/office/drawing/2014/main" id="{63457679-0C9D-330D-3A8C-93352BA618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2ED1AF-988E-F341-DB8E-CB57271CA121}"/>
              </a:ext>
            </a:extLst>
          </p:cNvPr>
          <p:cNvSpPr>
            <a:spLocks noGrp="1"/>
          </p:cNvSpPr>
          <p:nvPr>
            <p:ph type="sldNum" sz="quarter" idx="12"/>
          </p:nvPr>
        </p:nvSpPr>
        <p:spPr/>
        <p:txBody>
          <a:bodyPr/>
          <a:lstStyle/>
          <a:p>
            <a:fld id="{9E636EE0-C449-4203-B3A2-43A8C307C255}" type="slidenum">
              <a:rPr lang="en-US" smtClean="0"/>
              <a:t>‹#›</a:t>
            </a:fld>
            <a:endParaRPr lang="en-US"/>
          </a:p>
        </p:txBody>
      </p:sp>
    </p:spTree>
    <p:extLst>
      <p:ext uri="{BB962C8B-B14F-4D97-AF65-F5344CB8AC3E}">
        <p14:creationId xmlns:p14="http://schemas.microsoft.com/office/powerpoint/2010/main" val="33118250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10/1/2025</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808340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10/1/2025</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244465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10/1/2025</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764062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10/1/2025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637145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10/1/2025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881236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10/1/2025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62783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10/1/2025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321985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10/1/2025</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42771422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10/1/2025</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791926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10/1/2025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622824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10/1/2025</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64642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284A420-F50C-4C2C-B88E-E6F4EF504B6E}"/>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useBgFill="1">
        <p:nvSpPr>
          <p:cNvPr id="12" name="Rectangle 11">
            <a:extLst>
              <a:ext uri="{FF2B5EF4-FFF2-40B4-BE49-F238E27FC236}">
                <a16:creationId xmlns:a16="http://schemas.microsoft.com/office/drawing/2014/main" id="{893A6D2E-5228-4998-9E24-EFCCA024675E}"/>
              </a:ext>
            </a:extLst>
          </p:cNvPr>
          <p:cNvSpPr/>
          <p:nvPr/>
        </p:nvSpPr>
        <p:spPr>
          <a:xfrm>
            <a:off x="0" y="-2"/>
            <a:ext cx="12188952" cy="3567547"/>
          </a:xfrm>
          <a:prstGeom prst="rect">
            <a:avLst/>
          </a:prstGeom>
          <a:ln>
            <a:noFill/>
          </a:ln>
          <a:effectLst>
            <a:outerShdw blurRad="228600" dist="152400" dir="5460000" sx="95000" sy="95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Title 1">
            <a:extLst>
              <a:ext uri="{FF2B5EF4-FFF2-40B4-BE49-F238E27FC236}">
                <a16:creationId xmlns:a16="http://schemas.microsoft.com/office/drawing/2014/main" id="{C59D878C-9930-44AF-AE18-FCA0DAE10D39}"/>
              </a:ext>
            </a:extLst>
          </p:cNvPr>
          <p:cNvSpPr>
            <a:spLocks noGrp="1"/>
          </p:cNvSpPr>
          <p:nvPr>
            <p:ph type="ctrTitle"/>
          </p:nvPr>
        </p:nvSpPr>
        <p:spPr>
          <a:xfrm>
            <a:off x="761803" y="852057"/>
            <a:ext cx="10380572" cy="2581463"/>
          </a:xfrm>
        </p:spPr>
        <p:txBody>
          <a:bodyPr anchor="b">
            <a:normAutofit/>
          </a:bodyPr>
          <a:lstStyle>
            <a:lvl1pPr algn="l">
              <a:defRPr sz="3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D82D608-1F8D-47BB-B595-43B7BEACA90A}"/>
              </a:ext>
            </a:extLst>
          </p:cNvPr>
          <p:cNvSpPr>
            <a:spLocks noGrp="1"/>
          </p:cNvSpPr>
          <p:nvPr>
            <p:ph type="subTitle" idx="1"/>
          </p:nvPr>
        </p:nvSpPr>
        <p:spPr>
          <a:xfrm>
            <a:off x="761803" y="3754582"/>
            <a:ext cx="10380572" cy="2244436"/>
          </a:xfrm>
        </p:spPr>
        <p:txBody>
          <a:bodyPr/>
          <a:lstStyle>
            <a:lvl1pPr marL="0" indent="0" algn="l">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C2D3C1DA-DAC9-422B-9450-54A7E03B3DE0}"/>
              </a:ext>
            </a:extLst>
          </p:cNvPr>
          <p:cNvSpPr>
            <a:spLocks noGrp="1"/>
          </p:cNvSpPr>
          <p:nvPr>
            <p:ph type="dt" sz="half" idx="10"/>
          </p:nvPr>
        </p:nvSpPr>
        <p:spPr/>
        <p:txBody>
          <a:bodyPr/>
          <a:lstStyle/>
          <a:p>
            <a:fld id="{3341EE12-F28E-4B03-A404-A8FCAE0F6316}" type="datetime1">
              <a:rPr lang="en-US" smtClean="0"/>
              <a:t>10/1/2025</a:t>
            </a:fld>
            <a:endParaRPr lang="en-US" dirty="0"/>
          </a:p>
        </p:txBody>
      </p:sp>
      <p:sp>
        <p:nvSpPr>
          <p:cNvPr id="5" name="Footer Placeholder 4">
            <a:extLst>
              <a:ext uri="{FF2B5EF4-FFF2-40B4-BE49-F238E27FC236}">
                <a16:creationId xmlns:a16="http://schemas.microsoft.com/office/drawing/2014/main" id="{6739A2B9-3E23-4C08-A5CE-698861210A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12E61E-26F7-4369-8F2F-6D3CDF644D94}"/>
              </a:ext>
            </a:extLst>
          </p:cNvPr>
          <p:cNvSpPr>
            <a:spLocks noGrp="1"/>
          </p:cNvSpPr>
          <p:nvPr>
            <p:ph type="sldNum" sz="quarter" idx="12"/>
          </p:nvPr>
        </p:nvSpPr>
        <p:spPr/>
        <p:txBody>
          <a:bodyPr/>
          <a:lstStyle/>
          <a:p>
            <a:fld id="{B4A918BC-4D43-4B42-B3C0-E7EBE25E6AF0}" type="slidenum">
              <a:rPr lang="en-US" smtClean="0"/>
              <a:t>‹#›</a:t>
            </a:fld>
            <a:endParaRPr lang="en-US" dirty="0"/>
          </a:p>
        </p:txBody>
      </p:sp>
      <p:cxnSp>
        <p:nvCxnSpPr>
          <p:cNvPr id="23" name="Straight Connector 22">
            <a:extLst>
              <a:ext uri="{FF2B5EF4-FFF2-40B4-BE49-F238E27FC236}">
                <a16:creationId xmlns:a16="http://schemas.microsoft.com/office/drawing/2014/main" id="{3ADB48DB-8E25-4F2F-8C02-5B793937255F}"/>
              </a:ext>
            </a:extLst>
          </p:cNvPr>
          <p:cNvCxnSpPr>
            <a:cxnSpLocks/>
          </p:cNvCxnSpPr>
          <p:nvPr/>
        </p:nvCxnSpPr>
        <p:spPr>
          <a:xfrm>
            <a:off x="11668155" y="564101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32BA7E3-7313-49C8-A245-A85BDEB13EB3}"/>
              </a:ext>
            </a:extLst>
          </p:cNvPr>
          <p:cNvCxnSpPr>
            <a:cxnSpLocks/>
          </p:cNvCxnSpPr>
          <p:nvPr/>
        </p:nvCxnSpPr>
        <p:spPr>
          <a:xfrm>
            <a:off x="11668155" y="564101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80687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62CCA-8D32-44C3-809A-54D0245B8ABF}"/>
              </a:ext>
            </a:extLst>
          </p:cNvPr>
          <p:cNvSpPr>
            <a:spLocks noGrp="1"/>
          </p:cNvSpPr>
          <p:nvPr>
            <p:ph type="title"/>
          </p:nvPr>
        </p:nvSpPr>
        <p:spPr>
          <a:xfrm>
            <a:off x="761802" y="858984"/>
            <a:ext cx="10380573" cy="143227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0689041-349C-49F8-B155-6F5862873736}"/>
              </a:ext>
            </a:extLst>
          </p:cNvPr>
          <p:cNvSpPr>
            <a:spLocks noGrp="1"/>
          </p:cNvSpPr>
          <p:nvPr>
            <p:ph idx="1"/>
          </p:nvPr>
        </p:nvSpPr>
        <p:spPr>
          <a:xfrm>
            <a:off x="761800" y="2750128"/>
            <a:ext cx="10381205" cy="3261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35E088-72B1-425B-B53B-81B134826169}"/>
              </a:ext>
            </a:extLst>
          </p:cNvPr>
          <p:cNvSpPr>
            <a:spLocks noGrp="1"/>
          </p:cNvSpPr>
          <p:nvPr>
            <p:ph type="dt" sz="half" idx="10"/>
          </p:nvPr>
        </p:nvSpPr>
        <p:spPr/>
        <p:txBody>
          <a:bodyPr/>
          <a:lstStyle/>
          <a:p>
            <a:fld id="{1962799E-EB8E-4038-8063-81BB57C732D4}" type="datetime1">
              <a:rPr lang="en-US" smtClean="0"/>
              <a:t>10/1/2025</a:t>
            </a:fld>
            <a:endParaRPr lang="en-US"/>
          </a:p>
        </p:txBody>
      </p:sp>
      <p:sp>
        <p:nvSpPr>
          <p:cNvPr id="5" name="Footer Placeholder 4">
            <a:extLst>
              <a:ext uri="{FF2B5EF4-FFF2-40B4-BE49-F238E27FC236}">
                <a16:creationId xmlns:a16="http://schemas.microsoft.com/office/drawing/2014/main" id="{89180451-8BF9-48B2-8E6A-9E15C83357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68196E-3A76-4417-BFD8-4400D16E07EA}"/>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20306013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CFB183B-99B9-4420-AB2D-070568510522}"/>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useBgFill="1">
        <p:nvSpPr>
          <p:cNvPr id="12" name="Rectangle 11">
            <a:extLst>
              <a:ext uri="{FF2B5EF4-FFF2-40B4-BE49-F238E27FC236}">
                <a16:creationId xmlns:a16="http://schemas.microsoft.com/office/drawing/2014/main" id="{76DF62B9-1876-4EEB-929D-B46F98265E34}"/>
              </a:ext>
            </a:extLst>
          </p:cNvPr>
          <p:cNvSpPr/>
          <p:nvPr/>
        </p:nvSpPr>
        <p:spPr>
          <a:xfrm>
            <a:off x="0" y="-2"/>
            <a:ext cx="12192000" cy="3862064"/>
          </a:xfrm>
          <a:prstGeom prst="rect">
            <a:avLst/>
          </a:prstGeom>
          <a:ln>
            <a:noFill/>
          </a:ln>
          <a:effectLst>
            <a:outerShdw blurRad="203200" dist="127000" dir="5460000" sx="96000" sy="96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14" name="Straight Connector 13">
            <a:extLst>
              <a:ext uri="{FF2B5EF4-FFF2-40B4-BE49-F238E27FC236}">
                <a16:creationId xmlns:a16="http://schemas.microsoft.com/office/drawing/2014/main" id="{B5F0E4DD-839A-4BD2-B5FA-FF319E87D037}"/>
              </a:ext>
            </a:extLst>
          </p:cNvPr>
          <p:cNvCxnSpPr>
            <a:cxnSpLocks/>
          </p:cNvCxnSpPr>
          <p:nvPr/>
        </p:nvCxnSpPr>
        <p:spPr>
          <a:xfrm>
            <a:off x="11668155" y="852058"/>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7692C2FB-E558-4132-AAF5-EFCED0144BA2}"/>
              </a:ext>
            </a:extLst>
          </p:cNvPr>
          <p:cNvSpPr>
            <a:spLocks noGrp="1"/>
          </p:cNvSpPr>
          <p:nvPr>
            <p:ph type="title"/>
          </p:nvPr>
        </p:nvSpPr>
        <p:spPr>
          <a:xfrm>
            <a:off x="761802" y="852056"/>
            <a:ext cx="10380572" cy="2576944"/>
          </a:xfrm>
        </p:spPr>
        <p:txBody>
          <a:bodyPr anchor="b">
            <a:normAutofit/>
          </a:bodyPr>
          <a:lstStyle>
            <a:lvl1pPr>
              <a:defRPr sz="405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AA20424-DA4E-467F-AC0A-D44192A54F64}"/>
              </a:ext>
            </a:extLst>
          </p:cNvPr>
          <p:cNvSpPr>
            <a:spLocks noGrp="1"/>
          </p:cNvSpPr>
          <p:nvPr>
            <p:ph type="body" idx="1"/>
          </p:nvPr>
        </p:nvSpPr>
        <p:spPr>
          <a:xfrm>
            <a:off x="761798" y="4202832"/>
            <a:ext cx="10395116" cy="1789260"/>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B39F9C-ADA9-4225-9D74-193A8894ED7A}"/>
              </a:ext>
            </a:extLst>
          </p:cNvPr>
          <p:cNvSpPr>
            <a:spLocks noGrp="1"/>
          </p:cNvSpPr>
          <p:nvPr>
            <p:ph type="dt" sz="half" idx="10"/>
          </p:nvPr>
        </p:nvSpPr>
        <p:spPr>
          <a:xfrm>
            <a:off x="332481" y="6236210"/>
            <a:ext cx="3037459" cy="365125"/>
          </a:xfrm>
        </p:spPr>
        <p:txBody>
          <a:bodyPr/>
          <a:lstStyle/>
          <a:p>
            <a:fld id="{217A73C3-B243-44D3-809D-EF8FDFBD85D4}" type="datetime1">
              <a:rPr lang="en-US" smtClean="0"/>
              <a:t>10/1/2025</a:t>
            </a:fld>
            <a:endParaRPr lang="en-US" dirty="0"/>
          </a:p>
        </p:txBody>
      </p:sp>
      <p:sp>
        <p:nvSpPr>
          <p:cNvPr id="5" name="Footer Placeholder 4">
            <a:extLst>
              <a:ext uri="{FF2B5EF4-FFF2-40B4-BE49-F238E27FC236}">
                <a16:creationId xmlns:a16="http://schemas.microsoft.com/office/drawing/2014/main" id="{84057DEC-B96B-4D69-8B62-5156FDA6D9BB}"/>
              </a:ext>
            </a:extLst>
          </p:cNvPr>
          <p:cNvSpPr>
            <a:spLocks noGrp="1"/>
          </p:cNvSpPr>
          <p:nvPr>
            <p:ph type="ftr" sz="quarter" idx="11"/>
          </p:nvPr>
        </p:nvSpPr>
        <p:spPr>
          <a:xfrm>
            <a:off x="332481" y="237746"/>
            <a:ext cx="4114800" cy="365125"/>
          </a:xfrm>
        </p:spPr>
        <p:txBody>
          <a:bodyPr/>
          <a:lstStyle/>
          <a:p>
            <a:endParaRPr lang="en-US" dirty="0"/>
          </a:p>
        </p:txBody>
      </p:sp>
      <p:sp>
        <p:nvSpPr>
          <p:cNvPr id="6" name="Slide Number Placeholder 5">
            <a:extLst>
              <a:ext uri="{FF2B5EF4-FFF2-40B4-BE49-F238E27FC236}">
                <a16:creationId xmlns:a16="http://schemas.microsoft.com/office/drawing/2014/main" id="{A0BF4AC1-9934-43DC-B9AC-322612A74656}"/>
              </a:ext>
            </a:extLst>
          </p:cNvPr>
          <p:cNvSpPr>
            <a:spLocks noGrp="1"/>
          </p:cNvSpPr>
          <p:nvPr>
            <p:ph type="sldNum" sz="quarter" idx="12"/>
          </p:nvPr>
        </p:nvSpPr>
        <p:spPr>
          <a:xfrm>
            <a:off x="11289781" y="237744"/>
            <a:ext cx="756747" cy="365760"/>
          </a:xfrm>
        </p:spPr>
        <p:txBody>
          <a:bodyPr/>
          <a:lstStyle/>
          <a:p>
            <a:fld id="{B4A918BC-4D43-4B42-B3C0-E7EBE25E6AF0}" type="slidenum">
              <a:rPr lang="en-US" smtClean="0"/>
              <a:t>‹#›</a:t>
            </a:fld>
            <a:endParaRPr lang="en-US"/>
          </a:p>
        </p:txBody>
      </p:sp>
      <p:cxnSp>
        <p:nvCxnSpPr>
          <p:cNvPr id="11" name="Straight Connector 10">
            <a:extLst>
              <a:ext uri="{FF2B5EF4-FFF2-40B4-BE49-F238E27FC236}">
                <a16:creationId xmlns:a16="http://schemas.microsoft.com/office/drawing/2014/main" id="{4CBDA60A-39CD-41D4-8AE5-0FB7FD78559C}"/>
              </a:ext>
            </a:extLst>
          </p:cNvPr>
          <p:cNvCxnSpPr>
            <a:cxnSpLocks/>
          </p:cNvCxnSpPr>
          <p:nvPr/>
        </p:nvCxnSpPr>
        <p:spPr>
          <a:xfrm>
            <a:off x="11668155" y="852058"/>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86312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CAF84-4A19-4D9A-9B82-46BCBED4F7BD}"/>
              </a:ext>
            </a:extLst>
          </p:cNvPr>
          <p:cNvSpPr>
            <a:spLocks noGrp="1"/>
          </p:cNvSpPr>
          <p:nvPr>
            <p:ph type="title"/>
          </p:nvPr>
        </p:nvSpPr>
        <p:spPr>
          <a:xfrm>
            <a:off x="761802" y="858984"/>
            <a:ext cx="10380573" cy="143227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5A373DD-26AC-4E69-A17C-538D9C7C6854}"/>
              </a:ext>
            </a:extLst>
          </p:cNvPr>
          <p:cNvSpPr>
            <a:spLocks noGrp="1"/>
          </p:cNvSpPr>
          <p:nvPr>
            <p:ph sz="half" idx="1"/>
          </p:nvPr>
        </p:nvSpPr>
        <p:spPr>
          <a:xfrm>
            <a:off x="761801" y="2833257"/>
            <a:ext cx="5045281" cy="3165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AD30C23-A75F-45DF-BCCF-760C533AC7FA}"/>
              </a:ext>
            </a:extLst>
          </p:cNvPr>
          <p:cNvSpPr>
            <a:spLocks noGrp="1"/>
          </p:cNvSpPr>
          <p:nvPr>
            <p:ph sz="half" idx="2"/>
          </p:nvPr>
        </p:nvSpPr>
        <p:spPr>
          <a:xfrm>
            <a:off x="6097093" y="2833257"/>
            <a:ext cx="5045281" cy="3165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82C3974-73EC-4F1B-9E92-0E279ABEE5CD}"/>
              </a:ext>
            </a:extLst>
          </p:cNvPr>
          <p:cNvSpPr>
            <a:spLocks noGrp="1"/>
          </p:cNvSpPr>
          <p:nvPr>
            <p:ph type="dt" sz="half" idx="10"/>
          </p:nvPr>
        </p:nvSpPr>
        <p:spPr>
          <a:xfrm>
            <a:off x="332481" y="6236210"/>
            <a:ext cx="3037459" cy="365125"/>
          </a:xfrm>
        </p:spPr>
        <p:txBody>
          <a:bodyPr/>
          <a:lstStyle/>
          <a:p>
            <a:fld id="{C9B6D3E3-28E2-4380-A113-67698215C5F8}" type="datetime1">
              <a:rPr lang="en-US" smtClean="0"/>
              <a:t>10/1/2025</a:t>
            </a:fld>
            <a:endParaRPr lang="en-US" dirty="0"/>
          </a:p>
        </p:txBody>
      </p:sp>
      <p:sp>
        <p:nvSpPr>
          <p:cNvPr id="6" name="Footer Placeholder 5">
            <a:extLst>
              <a:ext uri="{FF2B5EF4-FFF2-40B4-BE49-F238E27FC236}">
                <a16:creationId xmlns:a16="http://schemas.microsoft.com/office/drawing/2014/main" id="{CC70B3F2-3F28-42A3-9701-A6F01F1B185A}"/>
              </a:ext>
            </a:extLst>
          </p:cNvPr>
          <p:cNvSpPr>
            <a:spLocks noGrp="1"/>
          </p:cNvSpPr>
          <p:nvPr>
            <p:ph type="ftr" sz="quarter" idx="11"/>
          </p:nvPr>
        </p:nvSpPr>
        <p:spPr>
          <a:xfrm>
            <a:off x="332481" y="237746"/>
            <a:ext cx="4114800" cy="365125"/>
          </a:xfrm>
        </p:spPr>
        <p:txBody>
          <a:bodyPr/>
          <a:lstStyle/>
          <a:p>
            <a:endParaRPr lang="en-US" dirty="0"/>
          </a:p>
        </p:txBody>
      </p:sp>
      <p:sp>
        <p:nvSpPr>
          <p:cNvPr id="7" name="Slide Number Placeholder 6">
            <a:extLst>
              <a:ext uri="{FF2B5EF4-FFF2-40B4-BE49-F238E27FC236}">
                <a16:creationId xmlns:a16="http://schemas.microsoft.com/office/drawing/2014/main" id="{E5E7A2FC-50E7-4972-9F28-E3AC4EF93D44}"/>
              </a:ext>
            </a:extLst>
          </p:cNvPr>
          <p:cNvSpPr>
            <a:spLocks noGrp="1"/>
          </p:cNvSpPr>
          <p:nvPr>
            <p:ph type="sldNum" sz="quarter" idx="12"/>
          </p:nvPr>
        </p:nvSpPr>
        <p:spPr>
          <a:xfrm>
            <a:off x="11289781" y="237744"/>
            <a:ext cx="756747" cy="365760"/>
          </a:xfrm>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14742106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65F85-77E6-4F6D-9FFA-5D76201B13E5}"/>
              </a:ext>
            </a:extLst>
          </p:cNvPr>
          <p:cNvSpPr>
            <a:spLocks noGrp="1"/>
          </p:cNvSpPr>
          <p:nvPr>
            <p:ph type="title"/>
          </p:nvPr>
        </p:nvSpPr>
        <p:spPr>
          <a:xfrm>
            <a:off x="761803" y="872838"/>
            <a:ext cx="10380572" cy="1427019"/>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C6C0DAE-58D1-45D9-9FC4-B0864E332C08}"/>
              </a:ext>
            </a:extLst>
          </p:cNvPr>
          <p:cNvSpPr>
            <a:spLocks noGrp="1"/>
          </p:cNvSpPr>
          <p:nvPr>
            <p:ph type="body" idx="1"/>
          </p:nvPr>
        </p:nvSpPr>
        <p:spPr>
          <a:xfrm>
            <a:off x="761801" y="2713326"/>
            <a:ext cx="5023424" cy="823912"/>
          </a:xfrm>
        </p:spPr>
        <p:txBody>
          <a:bodyPr anchor="b">
            <a:normAutofit/>
          </a:bodyPr>
          <a:lstStyle>
            <a:lvl1pPr marL="0" indent="0">
              <a:buNone/>
              <a:defRPr sz="1800" b="0" i="1" u="none"/>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FD1E63D7-9812-4EA1-A0A2-14D974311FAD}"/>
              </a:ext>
            </a:extLst>
          </p:cNvPr>
          <p:cNvSpPr>
            <a:spLocks noGrp="1"/>
          </p:cNvSpPr>
          <p:nvPr>
            <p:ph sz="half" idx="2"/>
          </p:nvPr>
        </p:nvSpPr>
        <p:spPr>
          <a:xfrm>
            <a:off x="761801" y="3706093"/>
            <a:ext cx="5023424" cy="23344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E4C5055B-04A0-47D3-90ED-135025F857F9}"/>
              </a:ext>
            </a:extLst>
          </p:cNvPr>
          <p:cNvSpPr>
            <a:spLocks noGrp="1"/>
          </p:cNvSpPr>
          <p:nvPr>
            <p:ph type="body" sz="quarter" idx="3"/>
          </p:nvPr>
        </p:nvSpPr>
        <p:spPr>
          <a:xfrm>
            <a:off x="6094212" y="2713326"/>
            <a:ext cx="5048163" cy="823912"/>
          </a:xfrm>
        </p:spPr>
        <p:txBody>
          <a:bodyPr anchor="b">
            <a:normAutofit/>
          </a:bodyPr>
          <a:lstStyle>
            <a:lvl1pPr marL="0" indent="0">
              <a:buNone/>
              <a:defRPr sz="1800" b="0" i="1" u="none"/>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D8936E6E-8F64-49E6-B57C-86CF92D1689E}"/>
              </a:ext>
            </a:extLst>
          </p:cNvPr>
          <p:cNvSpPr>
            <a:spLocks noGrp="1"/>
          </p:cNvSpPr>
          <p:nvPr>
            <p:ph sz="quarter" idx="4"/>
          </p:nvPr>
        </p:nvSpPr>
        <p:spPr>
          <a:xfrm>
            <a:off x="6094212" y="3706093"/>
            <a:ext cx="5048163" cy="23344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CFFBEAD-2827-40DA-8338-2D691325F1B3}"/>
              </a:ext>
            </a:extLst>
          </p:cNvPr>
          <p:cNvSpPr>
            <a:spLocks noGrp="1"/>
          </p:cNvSpPr>
          <p:nvPr>
            <p:ph type="dt" sz="half" idx="10"/>
          </p:nvPr>
        </p:nvSpPr>
        <p:spPr>
          <a:xfrm>
            <a:off x="332481" y="6236210"/>
            <a:ext cx="3037459" cy="365125"/>
          </a:xfrm>
        </p:spPr>
        <p:txBody>
          <a:bodyPr/>
          <a:lstStyle/>
          <a:p>
            <a:fld id="{A9EFCB61-04AD-47C9-BF79-2BD8B9CEC07A}" type="datetime1">
              <a:rPr lang="en-US" smtClean="0"/>
              <a:t>10/1/2025</a:t>
            </a:fld>
            <a:endParaRPr lang="en-US" dirty="0"/>
          </a:p>
        </p:txBody>
      </p:sp>
      <p:sp>
        <p:nvSpPr>
          <p:cNvPr id="8" name="Footer Placeholder 7">
            <a:extLst>
              <a:ext uri="{FF2B5EF4-FFF2-40B4-BE49-F238E27FC236}">
                <a16:creationId xmlns:a16="http://schemas.microsoft.com/office/drawing/2014/main" id="{DF34B88D-9C6E-4A88-985C-3ED5057A1F65}"/>
              </a:ext>
            </a:extLst>
          </p:cNvPr>
          <p:cNvSpPr>
            <a:spLocks noGrp="1"/>
          </p:cNvSpPr>
          <p:nvPr>
            <p:ph type="ftr" sz="quarter" idx="11"/>
          </p:nvPr>
        </p:nvSpPr>
        <p:spPr>
          <a:xfrm>
            <a:off x="332481" y="237746"/>
            <a:ext cx="4114800" cy="365125"/>
          </a:xfrm>
        </p:spPr>
        <p:txBody>
          <a:bodyPr/>
          <a:lstStyle/>
          <a:p>
            <a:endParaRPr lang="en-US" dirty="0"/>
          </a:p>
        </p:txBody>
      </p:sp>
      <p:sp>
        <p:nvSpPr>
          <p:cNvPr id="9" name="Slide Number Placeholder 8">
            <a:extLst>
              <a:ext uri="{FF2B5EF4-FFF2-40B4-BE49-F238E27FC236}">
                <a16:creationId xmlns:a16="http://schemas.microsoft.com/office/drawing/2014/main" id="{880B6A32-2D15-425F-B6A9-146AFB5C1ACB}"/>
              </a:ext>
            </a:extLst>
          </p:cNvPr>
          <p:cNvSpPr>
            <a:spLocks noGrp="1"/>
          </p:cNvSpPr>
          <p:nvPr>
            <p:ph type="sldNum" sz="quarter" idx="12"/>
          </p:nvPr>
        </p:nvSpPr>
        <p:spPr>
          <a:xfrm>
            <a:off x="11289781" y="237744"/>
            <a:ext cx="756747" cy="365760"/>
          </a:xfrm>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19483034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81B7C-9BD5-4CF8-BAEB-A6CB78DA2F89}"/>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AD85F1D3-3353-4FC6-8854-51B0BFFD6D5A}"/>
              </a:ext>
            </a:extLst>
          </p:cNvPr>
          <p:cNvSpPr>
            <a:spLocks noGrp="1"/>
          </p:cNvSpPr>
          <p:nvPr>
            <p:ph type="dt" sz="half" idx="10"/>
          </p:nvPr>
        </p:nvSpPr>
        <p:spPr/>
        <p:txBody>
          <a:bodyPr/>
          <a:lstStyle/>
          <a:p>
            <a:fld id="{A4535E0C-D585-492F-8146-7493F4086301}" type="datetime1">
              <a:rPr lang="en-US" smtClean="0"/>
              <a:t>10/1/2025</a:t>
            </a:fld>
            <a:endParaRPr lang="en-US"/>
          </a:p>
        </p:txBody>
      </p:sp>
      <p:sp>
        <p:nvSpPr>
          <p:cNvPr id="4" name="Footer Placeholder 3">
            <a:extLst>
              <a:ext uri="{FF2B5EF4-FFF2-40B4-BE49-F238E27FC236}">
                <a16:creationId xmlns:a16="http://schemas.microsoft.com/office/drawing/2014/main" id="{F7226CE6-6BEB-46DB-BD4B-9B8AE89A1A8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181BCCC-8B3F-40B3-91D5-52E53B2AAE11}"/>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3709792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2C0FBB6-4CCA-4358-9DD5-CDF2173E63C8}"/>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Date Placeholder 1">
            <a:extLst>
              <a:ext uri="{FF2B5EF4-FFF2-40B4-BE49-F238E27FC236}">
                <a16:creationId xmlns:a16="http://schemas.microsoft.com/office/drawing/2014/main" id="{8902559A-671A-4FDE-82C3-1CF8CFCF18EC}"/>
              </a:ext>
            </a:extLst>
          </p:cNvPr>
          <p:cNvSpPr>
            <a:spLocks noGrp="1"/>
          </p:cNvSpPr>
          <p:nvPr>
            <p:ph type="dt" sz="half" idx="10"/>
          </p:nvPr>
        </p:nvSpPr>
        <p:spPr/>
        <p:txBody>
          <a:bodyPr/>
          <a:lstStyle/>
          <a:p>
            <a:fld id="{8CE48390-48B5-49AB-B019-A7C8FB8C31F6}" type="datetime1">
              <a:rPr lang="en-US" smtClean="0"/>
              <a:t>10/1/2025</a:t>
            </a:fld>
            <a:endParaRPr lang="en-US"/>
          </a:p>
        </p:txBody>
      </p:sp>
      <p:sp>
        <p:nvSpPr>
          <p:cNvPr id="3" name="Footer Placeholder 2">
            <a:extLst>
              <a:ext uri="{FF2B5EF4-FFF2-40B4-BE49-F238E27FC236}">
                <a16:creationId xmlns:a16="http://schemas.microsoft.com/office/drawing/2014/main" id="{78A14275-250D-437E-BAF1-5BB3CDE64A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FD93BDE-2A52-4AA7-B222-0F25570EBF77}"/>
              </a:ext>
            </a:extLst>
          </p:cNvPr>
          <p:cNvSpPr>
            <a:spLocks noGrp="1"/>
          </p:cNvSpPr>
          <p:nvPr>
            <p:ph type="sldNum" sz="quarter" idx="12"/>
          </p:nvPr>
        </p:nvSpPr>
        <p:spPr/>
        <p:txBody>
          <a:bodyPr/>
          <a:lstStyle/>
          <a:p>
            <a:fld id="{B4A918BC-4D43-4B42-B3C0-E7EBE25E6AF0}" type="slidenum">
              <a:rPr lang="en-US" smtClean="0"/>
              <a:t>‹#›</a:t>
            </a:fld>
            <a:endParaRPr lang="en-US"/>
          </a:p>
        </p:txBody>
      </p:sp>
      <p:cxnSp>
        <p:nvCxnSpPr>
          <p:cNvPr id="5" name="Straight Connector 4">
            <a:extLst>
              <a:ext uri="{FF2B5EF4-FFF2-40B4-BE49-F238E27FC236}">
                <a16:creationId xmlns:a16="http://schemas.microsoft.com/office/drawing/2014/main" id="{9E6B771E-DDF7-430C-9462-BA1D3742C84E}"/>
              </a:ext>
            </a:extLst>
          </p:cNvPr>
          <p:cNvCxnSpPr>
            <a:cxnSpLocks/>
          </p:cNvCxnSpPr>
          <p:nvPr/>
        </p:nvCxnSpPr>
        <p:spPr>
          <a:xfrm>
            <a:off x="11668155" y="564101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96887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F9A0B00-F6ED-4C3A-97DC-C2AF9D62EE8B}"/>
              </a:ext>
            </a:extLst>
          </p:cNvPr>
          <p:cNvSpPr/>
          <p:nvPr/>
        </p:nvSpPr>
        <p:spPr>
          <a:xfrm>
            <a:off x="79067" y="0"/>
            <a:ext cx="4998624" cy="6858000"/>
          </a:xfrm>
          <a:prstGeom prst="rect">
            <a:avLst/>
          </a:prstGeom>
          <a:ln>
            <a:noFill/>
          </a:ln>
          <a:effectLst>
            <a:outerShdw blurRad="228600" dist="1143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useBgFill="1">
        <p:nvSpPr>
          <p:cNvPr id="123" name="Rectangle 122">
            <a:extLst>
              <a:ext uri="{FF2B5EF4-FFF2-40B4-BE49-F238E27FC236}">
                <a16:creationId xmlns:a16="http://schemas.microsoft.com/office/drawing/2014/main" id="{3B025FD9-B9EF-4F5C-B67D-3485253B7A6A}"/>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useBgFill="1">
        <p:nvSpPr>
          <p:cNvPr id="8" name="Rectangle 7">
            <a:extLst>
              <a:ext uri="{FF2B5EF4-FFF2-40B4-BE49-F238E27FC236}">
                <a16:creationId xmlns:a16="http://schemas.microsoft.com/office/drawing/2014/main" id="{47F545CD-A200-4C66-BF9A-9B839D0CE648}"/>
              </a:ext>
            </a:extLst>
          </p:cNvPr>
          <p:cNvSpPr/>
          <p:nvPr/>
        </p:nvSpPr>
        <p:spPr>
          <a:xfrm>
            <a:off x="0" y="0"/>
            <a:ext cx="6096000" cy="6858000"/>
          </a:xfrm>
          <a:prstGeom prst="rect">
            <a:avLst/>
          </a:prstGeom>
          <a:ln>
            <a:noFill/>
          </a:ln>
          <a:effectLst>
            <a:outerShdw blurRad="228600" dist="1524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46110916-EEE9-418C-B24A-EC09A6D22859}"/>
              </a:ext>
            </a:extLst>
          </p:cNvPr>
          <p:cNvSpPr>
            <a:spLocks noGrp="1"/>
          </p:cNvSpPr>
          <p:nvPr>
            <p:ph type="title"/>
          </p:nvPr>
        </p:nvSpPr>
        <p:spPr>
          <a:xfrm>
            <a:off x="770538" y="872836"/>
            <a:ext cx="4560525" cy="2281050"/>
          </a:xfrm>
        </p:spPr>
        <p:txBody>
          <a:bodyPr anchor="b">
            <a:noAutofit/>
          </a:bodyPr>
          <a:lstStyle>
            <a:lvl1pPr>
              <a:defRPr sz="27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9C3A0F4-FD98-409E-B41A-5F4352C6A8E5}"/>
              </a:ext>
            </a:extLst>
          </p:cNvPr>
          <p:cNvSpPr>
            <a:spLocks noGrp="1"/>
          </p:cNvSpPr>
          <p:nvPr>
            <p:ph idx="1"/>
          </p:nvPr>
        </p:nvSpPr>
        <p:spPr>
          <a:xfrm>
            <a:off x="6621782" y="872837"/>
            <a:ext cx="4520593" cy="5140036"/>
          </a:xfrm>
        </p:spPr>
        <p:txBody>
          <a:bodyPr>
            <a:normAutofit/>
          </a:bodyPr>
          <a:lstStyle>
            <a:lvl1pPr algn="l">
              <a:defRPr sz="2100"/>
            </a:lvl1pPr>
            <a:lvl2pPr algn="l">
              <a:defRPr sz="1800"/>
            </a:lvl2pPr>
            <a:lvl3pPr algn="l">
              <a:defRPr sz="1500"/>
            </a:lvl3pPr>
            <a:lvl4pPr algn="l">
              <a:defRPr sz="1350"/>
            </a:lvl4pPr>
            <a:lvl5pPr algn="l">
              <a:defRPr sz="135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3EFABF6F-6E7C-4B3F-B205-09361DA5898B}"/>
              </a:ext>
            </a:extLst>
          </p:cNvPr>
          <p:cNvSpPr>
            <a:spLocks noGrp="1"/>
          </p:cNvSpPr>
          <p:nvPr>
            <p:ph type="body" sz="half" idx="2"/>
          </p:nvPr>
        </p:nvSpPr>
        <p:spPr>
          <a:xfrm>
            <a:off x="770538" y="3442856"/>
            <a:ext cx="4560525" cy="2576945"/>
          </a:xfrm>
        </p:spPr>
        <p:txBody>
          <a:bodyPr>
            <a:normAutofit/>
          </a:bodyPr>
          <a:lstStyle>
            <a:lvl1pPr marL="0" indent="0">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6625198D-8500-4277-AA5D-3C3D8FDDCF4B}"/>
              </a:ext>
            </a:extLst>
          </p:cNvPr>
          <p:cNvSpPr>
            <a:spLocks noGrp="1"/>
          </p:cNvSpPr>
          <p:nvPr>
            <p:ph type="dt" sz="half" idx="10"/>
          </p:nvPr>
        </p:nvSpPr>
        <p:spPr>
          <a:xfrm>
            <a:off x="329185" y="6236210"/>
            <a:ext cx="3037459" cy="365125"/>
          </a:xfrm>
        </p:spPr>
        <p:txBody>
          <a:bodyPr/>
          <a:lstStyle/>
          <a:p>
            <a:fld id="{962E767E-8A14-4E70-91B9-2101CBC4D7BD}" type="datetime1">
              <a:rPr lang="en-US" smtClean="0"/>
              <a:t>10/1/2025</a:t>
            </a:fld>
            <a:endParaRPr lang="en-US" dirty="0"/>
          </a:p>
        </p:txBody>
      </p:sp>
      <p:sp>
        <p:nvSpPr>
          <p:cNvPr id="6" name="Footer Placeholder 5">
            <a:extLst>
              <a:ext uri="{FF2B5EF4-FFF2-40B4-BE49-F238E27FC236}">
                <a16:creationId xmlns:a16="http://schemas.microsoft.com/office/drawing/2014/main" id="{F98D219F-027A-4632-9FB0-BD098D5693DB}"/>
              </a:ext>
            </a:extLst>
          </p:cNvPr>
          <p:cNvSpPr>
            <a:spLocks noGrp="1"/>
          </p:cNvSpPr>
          <p:nvPr>
            <p:ph type="ftr" sz="quarter" idx="11"/>
          </p:nvPr>
        </p:nvSpPr>
        <p:spPr>
          <a:xfrm>
            <a:off x="329185" y="237746"/>
            <a:ext cx="3792532" cy="365125"/>
          </a:xfrm>
        </p:spPr>
        <p:txBody>
          <a:bodyPr/>
          <a:lstStyle>
            <a:lvl1pPr algn="l">
              <a:defRPr/>
            </a:lvl1pPr>
          </a:lstStyle>
          <a:p>
            <a:endParaRPr lang="en-US" dirty="0"/>
          </a:p>
        </p:txBody>
      </p:sp>
      <p:sp>
        <p:nvSpPr>
          <p:cNvPr id="7" name="Slide Number Placeholder 6">
            <a:extLst>
              <a:ext uri="{FF2B5EF4-FFF2-40B4-BE49-F238E27FC236}">
                <a16:creationId xmlns:a16="http://schemas.microsoft.com/office/drawing/2014/main" id="{CA30C82B-C7DC-434D-8768-DE9D1176715B}"/>
              </a:ext>
            </a:extLst>
          </p:cNvPr>
          <p:cNvSpPr>
            <a:spLocks noGrp="1"/>
          </p:cNvSpPr>
          <p:nvPr>
            <p:ph type="sldNum" sz="quarter" idx="12"/>
          </p:nvPr>
        </p:nvSpPr>
        <p:spPr>
          <a:xfrm>
            <a:off x="11292840" y="237744"/>
            <a:ext cx="756747" cy="365760"/>
          </a:xfrm>
        </p:spPr>
        <p:txBody>
          <a:bodyPr/>
          <a:lstStyle/>
          <a:p>
            <a:fld id="{B4A918BC-4D43-4B42-B3C0-E7EBE25E6AF0}" type="slidenum">
              <a:rPr lang="en-US" smtClean="0"/>
              <a:t>‹#›</a:t>
            </a:fld>
            <a:endParaRPr lang="en-US" dirty="0"/>
          </a:p>
        </p:txBody>
      </p:sp>
      <p:cxnSp>
        <p:nvCxnSpPr>
          <p:cNvPr id="129" name="Straight Connector 128">
            <a:extLst>
              <a:ext uri="{FF2B5EF4-FFF2-40B4-BE49-F238E27FC236}">
                <a16:creationId xmlns:a16="http://schemas.microsoft.com/office/drawing/2014/main" id="{A8CCC603-9605-46C8-9034-8DAE6AC40DD9}"/>
              </a:ext>
            </a:extLst>
          </p:cNvPr>
          <p:cNvCxnSpPr>
            <a:cxnSpLocks/>
          </p:cNvCxnSpPr>
          <p:nvPr/>
        </p:nvCxnSpPr>
        <p:spPr>
          <a:xfrm>
            <a:off x="11668155" y="564101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CBBF1D9-8F8F-45A3-BDB4-952D0FB20A4D}"/>
              </a:ext>
            </a:extLst>
          </p:cNvPr>
          <p:cNvCxnSpPr>
            <a:cxnSpLocks/>
          </p:cNvCxnSpPr>
          <p:nvPr/>
        </p:nvCxnSpPr>
        <p:spPr>
          <a:xfrm>
            <a:off x="11668155" y="564101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672095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BEB8797-B080-41A6-B14E-8DC7F0F27E4E}"/>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useBgFill="1">
        <p:nvSpPr>
          <p:cNvPr id="13" name="Rectangle 12">
            <a:extLst>
              <a:ext uri="{FF2B5EF4-FFF2-40B4-BE49-F238E27FC236}">
                <a16:creationId xmlns:a16="http://schemas.microsoft.com/office/drawing/2014/main" id="{0C6C7272-A552-46B3-992F-F5ADD5AA2443}"/>
              </a:ext>
            </a:extLst>
          </p:cNvPr>
          <p:cNvSpPr/>
          <p:nvPr/>
        </p:nvSpPr>
        <p:spPr>
          <a:xfrm>
            <a:off x="-1" y="0"/>
            <a:ext cx="6087677" cy="6858000"/>
          </a:xfrm>
          <a:prstGeom prst="rect">
            <a:avLst/>
          </a:prstGeom>
          <a:solidFill>
            <a:schemeClr val="bg1"/>
          </a:solidFill>
          <a:ln>
            <a:noFill/>
          </a:ln>
          <a:effectLst>
            <a:outerShdw blurRad="228600" dist="1524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350"/>
          </a:p>
        </p:txBody>
      </p:sp>
      <p:sp>
        <p:nvSpPr>
          <p:cNvPr id="2" name="Title 1">
            <a:extLst>
              <a:ext uri="{FF2B5EF4-FFF2-40B4-BE49-F238E27FC236}">
                <a16:creationId xmlns:a16="http://schemas.microsoft.com/office/drawing/2014/main" id="{C25F6AD1-1E6C-46AF-8431-6627180FFD2E}"/>
              </a:ext>
            </a:extLst>
          </p:cNvPr>
          <p:cNvSpPr>
            <a:spLocks noGrp="1"/>
          </p:cNvSpPr>
          <p:nvPr>
            <p:ph type="title"/>
          </p:nvPr>
        </p:nvSpPr>
        <p:spPr>
          <a:xfrm>
            <a:off x="768734" y="858981"/>
            <a:ext cx="4556749" cy="2281052"/>
          </a:xfrm>
        </p:spPr>
        <p:txBody>
          <a:bodyPr anchor="b"/>
          <a:lstStyle>
            <a:lvl1pPr>
              <a:defRPr lang="en-US" sz="2700" kern="1200" dirty="0">
                <a:solidFill>
                  <a:schemeClr val="tx1"/>
                </a:solidFill>
                <a:latin typeface="+mj-lt"/>
                <a:ea typeface="+mj-ea"/>
                <a:cs typeface="+mj-cs"/>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88A91F9-760E-4CF4-8A03-FA1482C35EB7}"/>
              </a:ext>
            </a:extLst>
          </p:cNvPr>
          <p:cNvSpPr>
            <a:spLocks noGrp="1"/>
          </p:cNvSpPr>
          <p:nvPr>
            <p:ph type="pic" idx="1"/>
          </p:nvPr>
        </p:nvSpPr>
        <p:spPr>
          <a:xfrm>
            <a:off x="6559827" y="865909"/>
            <a:ext cx="4582548" cy="5126182"/>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149A9D5-BA6E-4C4A-88A0-5BB86958B8E6}"/>
              </a:ext>
            </a:extLst>
          </p:cNvPr>
          <p:cNvSpPr>
            <a:spLocks noGrp="1"/>
          </p:cNvSpPr>
          <p:nvPr>
            <p:ph type="body" sz="half" idx="2"/>
          </p:nvPr>
        </p:nvSpPr>
        <p:spPr>
          <a:xfrm>
            <a:off x="768734" y="3429000"/>
            <a:ext cx="4556749" cy="2590800"/>
          </a:xfrm>
        </p:spPr>
        <p:txBody>
          <a:bodyPr/>
          <a:lstStyle>
            <a:lvl1pPr marL="0" indent="0">
              <a:buNone/>
              <a:defRPr lang="en-US" sz="1800" kern="1200" dirty="0">
                <a:solidFill>
                  <a:schemeClr val="tx1"/>
                </a:solidFill>
                <a:latin typeface="+mn-lt"/>
                <a:ea typeface="+mn-ea"/>
                <a:cs typeface="+mn-cs"/>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756899E-70A1-4EFB-87EC-6C4F3BC0360B}"/>
              </a:ext>
            </a:extLst>
          </p:cNvPr>
          <p:cNvSpPr>
            <a:spLocks noGrp="1"/>
          </p:cNvSpPr>
          <p:nvPr>
            <p:ph type="dt" sz="half" idx="10"/>
          </p:nvPr>
        </p:nvSpPr>
        <p:spPr>
          <a:xfrm>
            <a:off x="329185" y="6236210"/>
            <a:ext cx="3037459" cy="365125"/>
          </a:xfrm>
        </p:spPr>
        <p:txBody>
          <a:bodyPr/>
          <a:lstStyle/>
          <a:p>
            <a:fld id="{01AF0C4B-5A4A-45CA-ABEC-10F107160D33}" type="datetime1">
              <a:rPr lang="en-US" smtClean="0"/>
              <a:t>10/1/2025</a:t>
            </a:fld>
            <a:endParaRPr lang="en-US" dirty="0"/>
          </a:p>
        </p:txBody>
      </p:sp>
      <p:sp>
        <p:nvSpPr>
          <p:cNvPr id="6" name="Footer Placeholder 5">
            <a:extLst>
              <a:ext uri="{FF2B5EF4-FFF2-40B4-BE49-F238E27FC236}">
                <a16:creationId xmlns:a16="http://schemas.microsoft.com/office/drawing/2014/main" id="{5FC34B05-4931-4BC8-BD43-9E6B944B3069}"/>
              </a:ext>
            </a:extLst>
          </p:cNvPr>
          <p:cNvSpPr>
            <a:spLocks noGrp="1"/>
          </p:cNvSpPr>
          <p:nvPr>
            <p:ph type="ftr" sz="quarter" idx="11"/>
          </p:nvPr>
        </p:nvSpPr>
        <p:spPr>
          <a:xfrm>
            <a:off x="329184" y="237746"/>
            <a:ext cx="4114800" cy="365125"/>
          </a:xfrm>
        </p:spPr>
        <p:txBody>
          <a:bodyPr/>
          <a:lstStyle>
            <a:lvl1pPr algn="l">
              <a:defRPr/>
            </a:lvl1pPr>
          </a:lstStyle>
          <a:p>
            <a:endParaRPr lang="en-US" dirty="0"/>
          </a:p>
        </p:txBody>
      </p:sp>
      <p:sp>
        <p:nvSpPr>
          <p:cNvPr id="7" name="Slide Number Placeholder 6">
            <a:extLst>
              <a:ext uri="{FF2B5EF4-FFF2-40B4-BE49-F238E27FC236}">
                <a16:creationId xmlns:a16="http://schemas.microsoft.com/office/drawing/2014/main" id="{AD4ABE5D-7EA4-4D33-B23E-52E640CBF217}"/>
              </a:ext>
            </a:extLst>
          </p:cNvPr>
          <p:cNvSpPr>
            <a:spLocks noGrp="1"/>
          </p:cNvSpPr>
          <p:nvPr>
            <p:ph type="sldNum" sz="quarter" idx="12"/>
          </p:nvPr>
        </p:nvSpPr>
        <p:spPr>
          <a:xfrm>
            <a:off x="11292840" y="237744"/>
            <a:ext cx="756747" cy="365760"/>
          </a:xfrm>
        </p:spPr>
        <p:txBody>
          <a:bodyPr/>
          <a:lstStyle/>
          <a:p>
            <a:fld id="{B4A918BC-4D43-4B42-B3C0-E7EBE25E6AF0}" type="slidenum">
              <a:rPr lang="en-US" smtClean="0"/>
              <a:t>‹#›</a:t>
            </a:fld>
            <a:endParaRPr lang="en-US" dirty="0"/>
          </a:p>
        </p:txBody>
      </p:sp>
      <p:cxnSp>
        <p:nvCxnSpPr>
          <p:cNvPr id="74" name="Straight Connector 73">
            <a:extLst>
              <a:ext uri="{FF2B5EF4-FFF2-40B4-BE49-F238E27FC236}">
                <a16:creationId xmlns:a16="http://schemas.microsoft.com/office/drawing/2014/main" id="{DF0DB5EA-94EC-4DB5-B8E5-B454005C1552}"/>
              </a:ext>
            </a:extLst>
          </p:cNvPr>
          <p:cNvCxnSpPr>
            <a:cxnSpLocks/>
          </p:cNvCxnSpPr>
          <p:nvPr/>
        </p:nvCxnSpPr>
        <p:spPr>
          <a:xfrm>
            <a:off x="11668155" y="564101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699FF82-B951-46E6-AEA7-0993C867FB6D}"/>
              </a:ext>
            </a:extLst>
          </p:cNvPr>
          <p:cNvCxnSpPr>
            <a:cxnSpLocks/>
          </p:cNvCxnSpPr>
          <p:nvPr/>
        </p:nvCxnSpPr>
        <p:spPr>
          <a:xfrm>
            <a:off x="11668155" y="564101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876905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F69F7-12D5-40F0-88F0-33D60AEB0218}"/>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65BB511-E79D-41D8-AF91-14A5C803FC8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705DFA-4DAF-4B30-8032-503081AEA4BF}"/>
              </a:ext>
            </a:extLst>
          </p:cNvPr>
          <p:cNvSpPr>
            <a:spLocks noGrp="1"/>
          </p:cNvSpPr>
          <p:nvPr>
            <p:ph type="dt" sz="half" idx="10"/>
          </p:nvPr>
        </p:nvSpPr>
        <p:spPr/>
        <p:txBody>
          <a:bodyPr/>
          <a:lstStyle/>
          <a:p>
            <a:fld id="{B68B8189-0D9C-48A6-9FA3-862227B094CE}" type="datetime1">
              <a:rPr lang="en-US" smtClean="0"/>
              <a:t>10/1/2025</a:t>
            </a:fld>
            <a:endParaRPr lang="en-US"/>
          </a:p>
        </p:txBody>
      </p:sp>
      <p:sp>
        <p:nvSpPr>
          <p:cNvPr id="5" name="Footer Placeholder 4">
            <a:extLst>
              <a:ext uri="{FF2B5EF4-FFF2-40B4-BE49-F238E27FC236}">
                <a16:creationId xmlns:a16="http://schemas.microsoft.com/office/drawing/2014/main" id="{E034FBF5-16C0-46A0-916A-4910C1B615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626EA6-7E48-454C-887A-0EF3356F91D5}"/>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5010890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A312BAB-A07B-4FEA-8EB5-A7BD8B24C6DA}"/>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useBgFill="1">
        <p:nvSpPr>
          <p:cNvPr id="8" name="Rectangle 7">
            <a:extLst>
              <a:ext uri="{FF2B5EF4-FFF2-40B4-BE49-F238E27FC236}">
                <a16:creationId xmlns:a16="http://schemas.microsoft.com/office/drawing/2014/main" id="{F245A432-7E52-48B5-A8BB-13EED592E35A}"/>
              </a:ext>
            </a:extLst>
          </p:cNvPr>
          <p:cNvSpPr/>
          <p:nvPr/>
        </p:nvSpPr>
        <p:spPr>
          <a:xfrm>
            <a:off x="7813965" y="0"/>
            <a:ext cx="4378036" cy="6858000"/>
          </a:xfrm>
          <a:prstGeom prst="rect">
            <a:avLst/>
          </a:prstGeom>
          <a:ln>
            <a:noFill/>
          </a:ln>
          <a:effectLst>
            <a:outerShdw blurRad="254000" dist="152400" dir="10680000" sx="95000" sy="95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14" name="Straight Connector 13">
            <a:extLst>
              <a:ext uri="{FF2B5EF4-FFF2-40B4-BE49-F238E27FC236}">
                <a16:creationId xmlns:a16="http://schemas.microsoft.com/office/drawing/2014/main" id="{656288B6-16BD-4DEE-9187-C78963ED1D8A}"/>
              </a:ext>
            </a:extLst>
          </p:cNvPr>
          <p:cNvCxnSpPr>
            <a:cxnSpLocks/>
          </p:cNvCxnSpPr>
          <p:nvPr/>
        </p:nvCxnSpPr>
        <p:spPr>
          <a:xfrm rot="16200000" flipH="1">
            <a:off x="10361537" y="120773"/>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Vertical Title 1">
            <a:extLst>
              <a:ext uri="{FF2B5EF4-FFF2-40B4-BE49-F238E27FC236}">
                <a16:creationId xmlns:a16="http://schemas.microsoft.com/office/drawing/2014/main" id="{F9259F7B-ED77-4251-A424-93712C6F57A0}"/>
              </a:ext>
            </a:extLst>
          </p:cNvPr>
          <p:cNvSpPr>
            <a:spLocks noGrp="1"/>
          </p:cNvSpPr>
          <p:nvPr>
            <p:ph type="title" orient="vert"/>
          </p:nvPr>
        </p:nvSpPr>
        <p:spPr>
          <a:xfrm>
            <a:off x="8139546" y="872836"/>
            <a:ext cx="2521527" cy="5119256"/>
          </a:xfrm>
        </p:spPr>
        <p:txBody>
          <a:bodyPr vert="eaVert" ancho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0295692-9BD0-4EB9-B344-9A6945DB0B81}"/>
              </a:ext>
            </a:extLst>
          </p:cNvPr>
          <p:cNvSpPr>
            <a:spLocks noGrp="1"/>
          </p:cNvSpPr>
          <p:nvPr>
            <p:ph type="body" orient="vert" idx="1"/>
          </p:nvPr>
        </p:nvSpPr>
        <p:spPr>
          <a:xfrm>
            <a:off x="756747" y="872836"/>
            <a:ext cx="6634169" cy="51192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B128527-7CED-4CF3-A260-649685D2E6D3}"/>
              </a:ext>
            </a:extLst>
          </p:cNvPr>
          <p:cNvSpPr>
            <a:spLocks noGrp="1"/>
          </p:cNvSpPr>
          <p:nvPr>
            <p:ph type="dt" sz="half" idx="10"/>
          </p:nvPr>
        </p:nvSpPr>
        <p:spPr>
          <a:xfrm>
            <a:off x="329185" y="6236210"/>
            <a:ext cx="3037459" cy="365125"/>
          </a:xfrm>
        </p:spPr>
        <p:txBody>
          <a:bodyPr/>
          <a:lstStyle/>
          <a:p>
            <a:fld id="{26ADDCAE-6443-42C3-9C19-F95985500186}" type="datetime1">
              <a:rPr lang="en-US" smtClean="0"/>
              <a:t>10/1/2025</a:t>
            </a:fld>
            <a:endParaRPr lang="en-US" dirty="0"/>
          </a:p>
        </p:txBody>
      </p:sp>
      <p:sp>
        <p:nvSpPr>
          <p:cNvPr id="5" name="Footer Placeholder 4">
            <a:extLst>
              <a:ext uri="{FF2B5EF4-FFF2-40B4-BE49-F238E27FC236}">
                <a16:creationId xmlns:a16="http://schemas.microsoft.com/office/drawing/2014/main" id="{20517F65-E517-4B50-B559-FD7D59F3E8B5}"/>
              </a:ext>
            </a:extLst>
          </p:cNvPr>
          <p:cNvSpPr>
            <a:spLocks noGrp="1"/>
          </p:cNvSpPr>
          <p:nvPr>
            <p:ph type="ftr" sz="quarter" idx="11"/>
          </p:nvPr>
        </p:nvSpPr>
        <p:spPr>
          <a:xfrm>
            <a:off x="329184" y="237746"/>
            <a:ext cx="3581400" cy="365125"/>
          </a:xfrm>
        </p:spPr>
        <p:txBody>
          <a:bodyPr/>
          <a:lstStyle/>
          <a:p>
            <a:endParaRPr lang="en-US" dirty="0"/>
          </a:p>
        </p:txBody>
      </p:sp>
      <p:sp>
        <p:nvSpPr>
          <p:cNvPr id="6" name="Slide Number Placeholder 5">
            <a:extLst>
              <a:ext uri="{FF2B5EF4-FFF2-40B4-BE49-F238E27FC236}">
                <a16:creationId xmlns:a16="http://schemas.microsoft.com/office/drawing/2014/main" id="{CAED40B7-46EE-49D9-BE89-7E101F80A497}"/>
              </a:ext>
            </a:extLst>
          </p:cNvPr>
          <p:cNvSpPr>
            <a:spLocks noGrp="1"/>
          </p:cNvSpPr>
          <p:nvPr>
            <p:ph type="sldNum" sz="quarter" idx="12"/>
          </p:nvPr>
        </p:nvSpPr>
        <p:spPr>
          <a:xfrm>
            <a:off x="11292840" y="237744"/>
            <a:ext cx="756747" cy="365760"/>
          </a:xfrm>
        </p:spPr>
        <p:txBody>
          <a:bodyPr/>
          <a:lstStyle/>
          <a:p>
            <a:fld id="{B4A918BC-4D43-4B42-B3C0-E7EBE25E6AF0}" type="slidenum">
              <a:rPr lang="en-US" smtClean="0"/>
              <a:t>‹#›</a:t>
            </a:fld>
            <a:endParaRPr lang="en-US" dirty="0"/>
          </a:p>
        </p:txBody>
      </p:sp>
      <p:cxnSp>
        <p:nvCxnSpPr>
          <p:cNvPr id="16" name="Straight Connector 15">
            <a:extLst>
              <a:ext uri="{FF2B5EF4-FFF2-40B4-BE49-F238E27FC236}">
                <a16:creationId xmlns:a16="http://schemas.microsoft.com/office/drawing/2014/main" id="{E05031BF-2EA5-4128-B6AF-2D0F5A101095}"/>
              </a:ext>
            </a:extLst>
          </p:cNvPr>
          <p:cNvCxnSpPr>
            <a:cxnSpLocks/>
          </p:cNvCxnSpPr>
          <p:nvPr/>
        </p:nvCxnSpPr>
        <p:spPr>
          <a:xfrm rot="16200000" flipH="1">
            <a:off x="10361537" y="120773"/>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54297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AD27A-C26C-A9EB-4886-6D312A66F1C3}"/>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C69ABBA4-A1A8-8516-F5E7-3DF6A3CF83AA}"/>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E4FA1EE-F6DC-3EBC-9E3D-33C95265B3B1}"/>
              </a:ext>
            </a:extLst>
          </p:cNvPr>
          <p:cNvSpPr>
            <a:spLocks noGrp="1"/>
          </p:cNvSpPr>
          <p:nvPr>
            <p:ph type="dt" sz="half" idx="10"/>
          </p:nvPr>
        </p:nvSpPr>
        <p:spPr/>
        <p:txBody>
          <a:bodyPr/>
          <a:lstStyle/>
          <a:p>
            <a:fld id="{3341EE12-F28E-4B03-A404-A8FCAE0F6316}" type="datetime1">
              <a:rPr lang="en-US" smtClean="0"/>
              <a:t>10/1/2025</a:t>
            </a:fld>
            <a:endParaRPr lang="en-US" dirty="0"/>
          </a:p>
        </p:txBody>
      </p:sp>
      <p:sp>
        <p:nvSpPr>
          <p:cNvPr id="5" name="Footer Placeholder 4">
            <a:extLst>
              <a:ext uri="{FF2B5EF4-FFF2-40B4-BE49-F238E27FC236}">
                <a16:creationId xmlns:a16="http://schemas.microsoft.com/office/drawing/2014/main" id="{0EC7BD7F-EDAE-8FC1-2A40-D883CF4B3E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E53ED1-FA51-1CEF-928C-0207A8D39564}"/>
              </a:ext>
            </a:extLst>
          </p:cNvPr>
          <p:cNvSpPr>
            <a:spLocks noGrp="1"/>
          </p:cNvSpPr>
          <p:nvPr>
            <p:ph type="sldNum" sz="quarter" idx="12"/>
          </p:nvPr>
        </p:nvSpPr>
        <p:spPr/>
        <p:txBody>
          <a:bodyPr/>
          <a:lstStyle/>
          <a:p>
            <a:fld id="{B4A918BC-4D43-4B42-B3C0-E7EBE25E6AF0}" type="slidenum">
              <a:rPr lang="en-US" smtClean="0"/>
              <a:t>‹#›</a:t>
            </a:fld>
            <a:endParaRPr lang="en-US" dirty="0"/>
          </a:p>
        </p:txBody>
      </p:sp>
    </p:spTree>
    <p:extLst>
      <p:ext uri="{BB962C8B-B14F-4D97-AF65-F5344CB8AC3E}">
        <p14:creationId xmlns:p14="http://schemas.microsoft.com/office/powerpoint/2010/main" val="305124968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7A389-6378-6EAB-1299-9BD6016F0CF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AC4C51C-29CF-76B6-BFDB-0DB8F724B8E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1A6EEE-9169-9763-E483-A389DDFA482D}"/>
              </a:ext>
            </a:extLst>
          </p:cNvPr>
          <p:cNvSpPr>
            <a:spLocks noGrp="1"/>
          </p:cNvSpPr>
          <p:nvPr>
            <p:ph type="dt" sz="half" idx="10"/>
          </p:nvPr>
        </p:nvSpPr>
        <p:spPr/>
        <p:txBody>
          <a:bodyPr/>
          <a:lstStyle/>
          <a:p>
            <a:fld id="{1962799E-EB8E-4038-8063-81BB57C732D4}" type="datetime1">
              <a:rPr lang="en-US" smtClean="0"/>
              <a:t>10/1/2025</a:t>
            </a:fld>
            <a:endParaRPr lang="en-US"/>
          </a:p>
        </p:txBody>
      </p:sp>
      <p:sp>
        <p:nvSpPr>
          <p:cNvPr id="5" name="Footer Placeholder 4">
            <a:extLst>
              <a:ext uri="{FF2B5EF4-FFF2-40B4-BE49-F238E27FC236}">
                <a16:creationId xmlns:a16="http://schemas.microsoft.com/office/drawing/2014/main" id="{8023D520-44FF-2750-E699-1B79BE2AF0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9C13C3-8853-2C21-AE3F-0ED143AF624D}"/>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25991289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A9CA6-4A14-CD73-7BC9-CB259315CB7F}"/>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71E38439-28D9-B2E8-0C59-671C7DA392C6}"/>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4FD6684-8029-9E88-8147-75B861D1338B}"/>
              </a:ext>
            </a:extLst>
          </p:cNvPr>
          <p:cNvSpPr>
            <a:spLocks noGrp="1"/>
          </p:cNvSpPr>
          <p:nvPr>
            <p:ph type="dt" sz="half" idx="10"/>
          </p:nvPr>
        </p:nvSpPr>
        <p:spPr/>
        <p:txBody>
          <a:bodyPr/>
          <a:lstStyle/>
          <a:p>
            <a:fld id="{217A73C3-B243-44D3-809D-EF8FDFBD85D4}" type="datetime1">
              <a:rPr lang="en-US" smtClean="0"/>
              <a:t>10/1/2025</a:t>
            </a:fld>
            <a:endParaRPr lang="en-US" dirty="0"/>
          </a:p>
        </p:txBody>
      </p:sp>
      <p:sp>
        <p:nvSpPr>
          <p:cNvPr id="5" name="Footer Placeholder 4">
            <a:extLst>
              <a:ext uri="{FF2B5EF4-FFF2-40B4-BE49-F238E27FC236}">
                <a16:creationId xmlns:a16="http://schemas.microsoft.com/office/drawing/2014/main" id="{290657AE-A967-5C8A-0CF1-A35C5F0469C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BBEBDD6-4AA9-DE28-1498-DDC875B0ABE7}"/>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116447102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3AE27-26AF-66C9-52E5-993DE5E17AC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A9E9C94-3623-E278-6BD6-47835E4CE05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17BE1DC-6488-2879-34A9-1A06BBFBBCE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347E8AC-218F-04D5-9264-5F60D05468FD}"/>
              </a:ext>
            </a:extLst>
          </p:cNvPr>
          <p:cNvSpPr>
            <a:spLocks noGrp="1"/>
          </p:cNvSpPr>
          <p:nvPr>
            <p:ph type="dt" sz="half" idx="10"/>
          </p:nvPr>
        </p:nvSpPr>
        <p:spPr/>
        <p:txBody>
          <a:bodyPr/>
          <a:lstStyle/>
          <a:p>
            <a:fld id="{C9B6D3E3-28E2-4380-A113-67698215C5F8}" type="datetime1">
              <a:rPr lang="en-US" smtClean="0"/>
              <a:t>10/1/2025</a:t>
            </a:fld>
            <a:endParaRPr lang="en-US" dirty="0"/>
          </a:p>
        </p:txBody>
      </p:sp>
      <p:sp>
        <p:nvSpPr>
          <p:cNvPr id="6" name="Footer Placeholder 5">
            <a:extLst>
              <a:ext uri="{FF2B5EF4-FFF2-40B4-BE49-F238E27FC236}">
                <a16:creationId xmlns:a16="http://schemas.microsoft.com/office/drawing/2014/main" id="{5BC7C14F-0A1F-695B-72DE-62A60397768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0F840DF-4420-24C0-240B-7BDF4936393A}"/>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42815652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6EF3C-05B3-E239-19BD-4FF9D7980DD9}"/>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0080841-EEE7-B0E9-318D-F47C34FC0FA8}"/>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114C6F3-77C9-0F10-82B8-960911DE1D91}"/>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FE58B93-6134-641D-5F8A-D023C71795F5}"/>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C9275F25-02E5-90FD-28EC-FE4A1FDDC210}"/>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DF00E6E-890D-C655-192E-D4BC38CA4D91}"/>
              </a:ext>
            </a:extLst>
          </p:cNvPr>
          <p:cNvSpPr>
            <a:spLocks noGrp="1"/>
          </p:cNvSpPr>
          <p:nvPr>
            <p:ph type="dt" sz="half" idx="10"/>
          </p:nvPr>
        </p:nvSpPr>
        <p:spPr/>
        <p:txBody>
          <a:bodyPr/>
          <a:lstStyle/>
          <a:p>
            <a:fld id="{A9EFCB61-04AD-47C9-BF79-2BD8B9CEC07A}" type="datetime1">
              <a:rPr lang="en-US" smtClean="0"/>
              <a:t>10/1/2025</a:t>
            </a:fld>
            <a:endParaRPr lang="en-US" dirty="0"/>
          </a:p>
        </p:txBody>
      </p:sp>
      <p:sp>
        <p:nvSpPr>
          <p:cNvPr id="8" name="Footer Placeholder 7">
            <a:extLst>
              <a:ext uri="{FF2B5EF4-FFF2-40B4-BE49-F238E27FC236}">
                <a16:creationId xmlns:a16="http://schemas.microsoft.com/office/drawing/2014/main" id="{DD560B12-3F24-22DD-FF8C-4FCA8C20C46D}"/>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77F7E2C9-C89A-AA6D-63FC-C33F40C9D171}"/>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230404995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0D537-0244-DB76-0D6C-04A8AAD193E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B270612-515D-05EB-BD69-5ABA30CE8C94}"/>
              </a:ext>
            </a:extLst>
          </p:cNvPr>
          <p:cNvSpPr>
            <a:spLocks noGrp="1"/>
          </p:cNvSpPr>
          <p:nvPr>
            <p:ph type="dt" sz="half" idx="10"/>
          </p:nvPr>
        </p:nvSpPr>
        <p:spPr/>
        <p:txBody>
          <a:bodyPr/>
          <a:lstStyle/>
          <a:p>
            <a:fld id="{A4535E0C-D585-492F-8146-7493F4086301}" type="datetime1">
              <a:rPr lang="en-US" smtClean="0"/>
              <a:t>10/1/2025</a:t>
            </a:fld>
            <a:endParaRPr lang="en-US"/>
          </a:p>
        </p:txBody>
      </p:sp>
      <p:sp>
        <p:nvSpPr>
          <p:cNvPr id="4" name="Footer Placeholder 3">
            <a:extLst>
              <a:ext uri="{FF2B5EF4-FFF2-40B4-BE49-F238E27FC236}">
                <a16:creationId xmlns:a16="http://schemas.microsoft.com/office/drawing/2014/main" id="{009999AE-F4FB-9BFE-A2DD-A7E28934809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84C5E18-C425-FBF1-7286-F253888C855A}"/>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34919029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C93F31-B331-FDEB-201D-56B3C2735CBD}"/>
              </a:ext>
            </a:extLst>
          </p:cNvPr>
          <p:cNvSpPr>
            <a:spLocks noGrp="1"/>
          </p:cNvSpPr>
          <p:nvPr>
            <p:ph type="dt" sz="half" idx="10"/>
          </p:nvPr>
        </p:nvSpPr>
        <p:spPr/>
        <p:txBody>
          <a:bodyPr/>
          <a:lstStyle/>
          <a:p>
            <a:fld id="{8CE48390-48B5-49AB-B019-A7C8FB8C31F6}" type="datetime1">
              <a:rPr lang="en-US" smtClean="0"/>
              <a:t>10/1/2025</a:t>
            </a:fld>
            <a:endParaRPr lang="en-US"/>
          </a:p>
        </p:txBody>
      </p:sp>
      <p:sp>
        <p:nvSpPr>
          <p:cNvPr id="3" name="Footer Placeholder 2">
            <a:extLst>
              <a:ext uri="{FF2B5EF4-FFF2-40B4-BE49-F238E27FC236}">
                <a16:creationId xmlns:a16="http://schemas.microsoft.com/office/drawing/2014/main" id="{8F700DEC-268E-185B-388B-ADBC821B2C3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C2658206-7497-2D73-3656-5CB13AE93D8E}"/>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59168738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2B4E2-C906-CA08-A4D0-2124FD038954}"/>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D08E6081-8C9A-BD60-87AE-004EC7477E05}"/>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5ACD38C-E62F-1B6D-52DD-A7248244DCAB}"/>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DEA32F4-6A06-3F7C-3CCE-B856A9EC967C}"/>
              </a:ext>
            </a:extLst>
          </p:cNvPr>
          <p:cNvSpPr>
            <a:spLocks noGrp="1"/>
          </p:cNvSpPr>
          <p:nvPr>
            <p:ph type="dt" sz="half" idx="10"/>
          </p:nvPr>
        </p:nvSpPr>
        <p:spPr/>
        <p:txBody>
          <a:bodyPr/>
          <a:lstStyle/>
          <a:p>
            <a:fld id="{962E767E-8A14-4E70-91B9-2101CBC4D7BD}" type="datetime1">
              <a:rPr lang="en-US" smtClean="0"/>
              <a:t>10/1/2025</a:t>
            </a:fld>
            <a:endParaRPr lang="en-US" dirty="0"/>
          </a:p>
        </p:txBody>
      </p:sp>
      <p:sp>
        <p:nvSpPr>
          <p:cNvPr id="6" name="Footer Placeholder 5">
            <a:extLst>
              <a:ext uri="{FF2B5EF4-FFF2-40B4-BE49-F238E27FC236}">
                <a16:creationId xmlns:a16="http://schemas.microsoft.com/office/drawing/2014/main" id="{E0F09476-C187-CC9B-FBDF-F500E1CAB22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83A456E-0FE2-0492-3A9E-0D2E55C6DBA7}"/>
              </a:ext>
            </a:extLst>
          </p:cNvPr>
          <p:cNvSpPr>
            <a:spLocks noGrp="1"/>
          </p:cNvSpPr>
          <p:nvPr>
            <p:ph type="sldNum" sz="quarter" idx="12"/>
          </p:nvPr>
        </p:nvSpPr>
        <p:spPr/>
        <p:txBody>
          <a:bodyPr/>
          <a:lstStyle/>
          <a:p>
            <a:fld id="{B4A918BC-4D43-4B42-B3C0-E7EBE25E6AF0}" type="slidenum">
              <a:rPr lang="en-US" smtClean="0"/>
              <a:t>‹#›</a:t>
            </a:fld>
            <a:endParaRPr lang="en-US" dirty="0"/>
          </a:p>
        </p:txBody>
      </p:sp>
    </p:spTree>
    <p:extLst>
      <p:ext uri="{BB962C8B-B14F-4D97-AF65-F5344CB8AC3E}">
        <p14:creationId xmlns:p14="http://schemas.microsoft.com/office/powerpoint/2010/main" val="65117189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1D9BC-E97E-FC03-3F12-41DA21C46A6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55A95ACB-7004-403C-E669-325F196127BC}"/>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6DB49AB7-532B-0C99-E487-AF55A3ACFB68}"/>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6C75F3D-2141-AC06-7675-AD5E7B9A636E}"/>
              </a:ext>
            </a:extLst>
          </p:cNvPr>
          <p:cNvSpPr>
            <a:spLocks noGrp="1"/>
          </p:cNvSpPr>
          <p:nvPr>
            <p:ph type="dt" sz="half" idx="10"/>
          </p:nvPr>
        </p:nvSpPr>
        <p:spPr/>
        <p:txBody>
          <a:bodyPr/>
          <a:lstStyle/>
          <a:p>
            <a:fld id="{01AF0C4B-5A4A-45CA-ABEC-10F107160D33}" type="datetime1">
              <a:rPr lang="en-US" smtClean="0"/>
              <a:t>10/1/2025</a:t>
            </a:fld>
            <a:endParaRPr lang="en-US" dirty="0"/>
          </a:p>
        </p:txBody>
      </p:sp>
      <p:sp>
        <p:nvSpPr>
          <p:cNvPr id="6" name="Footer Placeholder 5">
            <a:extLst>
              <a:ext uri="{FF2B5EF4-FFF2-40B4-BE49-F238E27FC236}">
                <a16:creationId xmlns:a16="http://schemas.microsoft.com/office/drawing/2014/main" id="{CDB9998E-39F3-37F6-646A-CEE4AB18B48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9ECF56-4E36-C2F2-69C2-95F04C4C2BBE}"/>
              </a:ext>
            </a:extLst>
          </p:cNvPr>
          <p:cNvSpPr>
            <a:spLocks noGrp="1"/>
          </p:cNvSpPr>
          <p:nvPr>
            <p:ph type="sldNum" sz="quarter" idx="12"/>
          </p:nvPr>
        </p:nvSpPr>
        <p:spPr/>
        <p:txBody>
          <a:bodyPr/>
          <a:lstStyle/>
          <a:p>
            <a:fld id="{B4A918BC-4D43-4B42-B3C0-E7EBE25E6AF0}" type="slidenum">
              <a:rPr lang="en-US" smtClean="0"/>
              <a:t>‹#›</a:t>
            </a:fld>
            <a:endParaRPr lang="en-US" dirty="0"/>
          </a:p>
        </p:txBody>
      </p:sp>
    </p:spTree>
    <p:extLst>
      <p:ext uri="{BB962C8B-B14F-4D97-AF65-F5344CB8AC3E}">
        <p14:creationId xmlns:p14="http://schemas.microsoft.com/office/powerpoint/2010/main" val="207939317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67BEC-8FF1-060B-9D7E-92C865D1091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8C79E2A-557A-ABBE-CBD8-D85E28123F1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D4606D-F60C-9F52-8FB1-5FF1748E6EB0}"/>
              </a:ext>
            </a:extLst>
          </p:cNvPr>
          <p:cNvSpPr>
            <a:spLocks noGrp="1"/>
          </p:cNvSpPr>
          <p:nvPr>
            <p:ph type="dt" sz="half" idx="10"/>
          </p:nvPr>
        </p:nvSpPr>
        <p:spPr/>
        <p:txBody>
          <a:bodyPr/>
          <a:lstStyle/>
          <a:p>
            <a:fld id="{B68B8189-0D9C-48A6-9FA3-862227B094CE}" type="datetime1">
              <a:rPr lang="en-US" smtClean="0"/>
              <a:t>10/1/2025</a:t>
            </a:fld>
            <a:endParaRPr lang="en-US"/>
          </a:p>
        </p:txBody>
      </p:sp>
      <p:sp>
        <p:nvSpPr>
          <p:cNvPr id="5" name="Footer Placeholder 4">
            <a:extLst>
              <a:ext uri="{FF2B5EF4-FFF2-40B4-BE49-F238E27FC236}">
                <a16:creationId xmlns:a16="http://schemas.microsoft.com/office/drawing/2014/main" id="{5237D72C-5813-6030-D388-EBC725715E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5B7493-6ED6-1C7C-723D-4CD01DE9D356}"/>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19261549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B9C7CE2-D15C-969C-F68F-F5BBBBA9EB3F}"/>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A512D97-20C5-7872-8D37-44F62232E256}"/>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6F7E31-66A1-D2D2-8E5A-E2902CB4A29F}"/>
              </a:ext>
            </a:extLst>
          </p:cNvPr>
          <p:cNvSpPr>
            <a:spLocks noGrp="1"/>
          </p:cNvSpPr>
          <p:nvPr>
            <p:ph type="dt" sz="half" idx="10"/>
          </p:nvPr>
        </p:nvSpPr>
        <p:spPr/>
        <p:txBody>
          <a:bodyPr/>
          <a:lstStyle/>
          <a:p>
            <a:fld id="{26ADDCAE-6443-42C3-9C19-F95985500186}" type="datetime1">
              <a:rPr lang="en-US" smtClean="0"/>
              <a:t>10/1/2025</a:t>
            </a:fld>
            <a:endParaRPr lang="en-US" dirty="0"/>
          </a:p>
        </p:txBody>
      </p:sp>
      <p:sp>
        <p:nvSpPr>
          <p:cNvPr id="5" name="Footer Placeholder 4">
            <a:extLst>
              <a:ext uri="{FF2B5EF4-FFF2-40B4-BE49-F238E27FC236}">
                <a16:creationId xmlns:a16="http://schemas.microsoft.com/office/drawing/2014/main" id="{5BFDC106-B98A-1B96-9E10-15BC4BD0859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4F947A6-7B70-73EC-8575-4EB6D4755564}"/>
              </a:ext>
            </a:extLst>
          </p:cNvPr>
          <p:cNvSpPr>
            <a:spLocks noGrp="1"/>
          </p:cNvSpPr>
          <p:nvPr>
            <p:ph type="sldNum" sz="quarter" idx="12"/>
          </p:nvPr>
        </p:nvSpPr>
        <p:spPr/>
        <p:txBody>
          <a:bodyPr/>
          <a:lstStyle/>
          <a:p>
            <a:fld id="{B4A918BC-4D43-4B42-B3C0-E7EBE25E6AF0}" type="slidenum">
              <a:rPr lang="en-US" smtClean="0"/>
              <a:t>‹#›</a:t>
            </a:fld>
            <a:endParaRPr lang="en-US" dirty="0"/>
          </a:p>
        </p:txBody>
      </p:sp>
    </p:spTree>
    <p:extLst>
      <p:ext uri="{BB962C8B-B14F-4D97-AF65-F5344CB8AC3E}">
        <p14:creationId xmlns:p14="http://schemas.microsoft.com/office/powerpoint/2010/main" val="22627022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88EA7F-8EB9-0F9E-EF93-3A6F63FA51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C1DB147-7F55-F6F8-F7CB-1C885C3247C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9AD831-C324-8298-C012-ADECC1373CB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6E048D-E88E-4EEA-A1BD-0F3AB55EA3F8}" type="datetimeFigureOut">
              <a:rPr lang="en-US" smtClean="0"/>
              <a:t>10/1/2025</a:t>
            </a:fld>
            <a:endParaRPr lang="en-US"/>
          </a:p>
        </p:txBody>
      </p:sp>
      <p:sp>
        <p:nvSpPr>
          <p:cNvPr id="5" name="Footer Placeholder 4">
            <a:extLst>
              <a:ext uri="{FF2B5EF4-FFF2-40B4-BE49-F238E27FC236}">
                <a16:creationId xmlns:a16="http://schemas.microsoft.com/office/drawing/2014/main" id="{6FACD604-7A38-6A5B-F06F-5576E63704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C614DB8-7D75-EC51-F627-AFA3B6DFF9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636EE0-C449-4203-B3A2-43A8C307C255}" type="slidenum">
              <a:rPr lang="en-US" smtClean="0"/>
              <a:t>‹#›</a:t>
            </a:fld>
            <a:endParaRPr lang="en-US"/>
          </a:p>
        </p:txBody>
      </p:sp>
    </p:spTree>
    <p:extLst>
      <p:ext uri="{BB962C8B-B14F-4D97-AF65-F5344CB8AC3E}">
        <p14:creationId xmlns:p14="http://schemas.microsoft.com/office/powerpoint/2010/main" val="20464035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850">
                <a:solidFill>
                  <a:schemeClr val="tx1">
                    <a:lumMod val="75000"/>
                    <a:lumOff val="25000"/>
                  </a:schemeClr>
                </a:solidFill>
              </a:defRPr>
            </a:lvl1pPr>
          </a:lstStyle>
          <a:p>
            <a:fld id="{ED291B17-9318-49DB-B28B-6E5994AE9581}" type="datetime1">
              <a:rPr lang="en-US" smtClean="0"/>
              <a:t>10/1/2025</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85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85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7474003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457200" rtl="0" eaLnBrk="1" latinLnBrk="0" hangingPunct="1">
        <a:lnSpc>
          <a:spcPct val="90000"/>
        </a:lnSpc>
        <a:spcBef>
          <a:spcPct val="0"/>
        </a:spcBef>
        <a:buNone/>
        <a:defRPr sz="27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500" kern="1200">
          <a:solidFill>
            <a:schemeClr val="tx1">
              <a:lumMod val="75000"/>
              <a:lumOff val="25000"/>
            </a:schemeClr>
          </a:solidFill>
          <a:latin typeface="+mn-lt"/>
          <a:ea typeface="+mn-ea"/>
          <a:cs typeface="+mn-cs"/>
        </a:defRPr>
      </a:lvl2pPr>
      <a:lvl3pPr marL="900000" indent="-270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3pPr>
      <a:lvl4pPr marL="1242000" indent="-234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4pPr>
      <a:lvl5pPr marL="1602000" indent="-234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38E7D36-B1C9-463C-983F-AEA5810A60D0}"/>
              </a:ext>
            </a:extLst>
          </p:cNvPr>
          <p:cNvSpPr/>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7" name="Rectangle 6">
            <a:extLst>
              <a:ext uri="{FF2B5EF4-FFF2-40B4-BE49-F238E27FC236}">
                <a16:creationId xmlns:a16="http://schemas.microsoft.com/office/drawing/2014/main" id="{37B9A221-B33F-47C2-85FF-2C8F363D797B}"/>
              </a:ext>
            </a:extLst>
          </p:cNvPr>
          <p:cNvSpPr/>
          <p:nvPr/>
        </p:nvSpPr>
        <p:spPr>
          <a:xfrm>
            <a:off x="0" y="0"/>
            <a:ext cx="12188952"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useBgFill="1">
        <p:nvSpPr>
          <p:cNvPr id="8" name="Rectangle 7">
            <a:extLst>
              <a:ext uri="{FF2B5EF4-FFF2-40B4-BE49-F238E27FC236}">
                <a16:creationId xmlns:a16="http://schemas.microsoft.com/office/drawing/2014/main" id="{CD0E0EF1-7626-4514-9337-271DD661B1EB}"/>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useBgFill="1">
        <p:nvSpPr>
          <p:cNvPr id="65" name="Rectangle 64">
            <a:extLst>
              <a:ext uri="{FF2B5EF4-FFF2-40B4-BE49-F238E27FC236}">
                <a16:creationId xmlns:a16="http://schemas.microsoft.com/office/drawing/2014/main" id="{5F0B1492-9A00-4F80-8771-0BB2C2C4353C}"/>
              </a:ext>
            </a:extLst>
          </p:cNvPr>
          <p:cNvSpPr/>
          <p:nvPr/>
        </p:nvSpPr>
        <p:spPr>
          <a:xfrm>
            <a:off x="0" y="-2"/>
            <a:ext cx="12188952" cy="2544415"/>
          </a:xfrm>
          <a:prstGeom prst="rect">
            <a:avLst/>
          </a:prstGeom>
          <a:ln>
            <a:noFill/>
          </a:ln>
          <a:effectLst>
            <a:outerShdw blurRad="190500" dist="1270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Title Placeholder 1">
            <a:extLst>
              <a:ext uri="{FF2B5EF4-FFF2-40B4-BE49-F238E27FC236}">
                <a16:creationId xmlns:a16="http://schemas.microsoft.com/office/drawing/2014/main" id="{0F462805-4F8E-44FE-905C-2C3F1A2B3D44}"/>
              </a:ext>
            </a:extLst>
          </p:cNvPr>
          <p:cNvSpPr>
            <a:spLocks noGrp="1"/>
          </p:cNvSpPr>
          <p:nvPr>
            <p:ph type="title"/>
          </p:nvPr>
        </p:nvSpPr>
        <p:spPr>
          <a:xfrm>
            <a:off x="761802" y="858984"/>
            <a:ext cx="10380573" cy="143227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345021C-0380-49AA-ADA1-A8B473FBF572}"/>
              </a:ext>
            </a:extLst>
          </p:cNvPr>
          <p:cNvSpPr>
            <a:spLocks noGrp="1"/>
          </p:cNvSpPr>
          <p:nvPr>
            <p:ph type="body" idx="1"/>
          </p:nvPr>
        </p:nvSpPr>
        <p:spPr>
          <a:xfrm>
            <a:off x="761800" y="2750128"/>
            <a:ext cx="10381205" cy="326178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B7A2409-F298-40BF-BFAC-65A3E71D29E8}"/>
              </a:ext>
            </a:extLst>
          </p:cNvPr>
          <p:cNvSpPr>
            <a:spLocks noGrp="1"/>
          </p:cNvSpPr>
          <p:nvPr>
            <p:ph type="dt" sz="half" idx="2"/>
          </p:nvPr>
        </p:nvSpPr>
        <p:spPr>
          <a:xfrm>
            <a:off x="332481" y="6240081"/>
            <a:ext cx="4114800" cy="365125"/>
          </a:xfrm>
          <a:prstGeom prst="rect">
            <a:avLst/>
          </a:prstGeom>
        </p:spPr>
        <p:txBody>
          <a:bodyPr vert="horz" lIns="91440" tIns="45720" rIns="91440" bIns="45720" rtlCol="0" anchor="ctr"/>
          <a:lstStyle>
            <a:lvl1pPr algn="l">
              <a:defRPr sz="675">
                <a:solidFill>
                  <a:schemeClr val="tx1"/>
                </a:solidFill>
              </a:defRPr>
            </a:lvl1pPr>
          </a:lstStyle>
          <a:p>
            <a:fld id="{6989806E-8E94-473C-AEE7-BE6F15F85533}" type="datetime1">
              <a:rPr lang="en-US" smtClean="0"/>
              <a:t>10/1/2025</a:t>
            </a:fld>
            <a:endParaRPr lang="en-US" dirty="0"/>
          </a:p>
        </p:txBody>
      </p:sp>
      <p:sp>
        <p:nvSpPr>
          <p:cNvPr id="5" name="Footer Placeholder 4">
            <a:extLst>
              <a:ext uri="{FF2B5EF4-FFF2-40B4-BE49-F238E27FC236}">
                <a16:creationId xmlns:a16="http://schemas.microsoft.com/office/drawing/2014/main" id="{CB4799D8-4DBF-4BB2-8D2B-65592ADC9004}"/>
              </a:ext>
            </a:extLst>
          </p:cNvPr>
          <p:cNvSpPr>
            <a:spLocks noGrp="1"/>
          </p:cNvSpPr>
          <p:nvPr>
            <p:ph type="ftr" sz="quarter" idx="3"/>
          </p:nvPr>
        </p:nvSpPr>
        <p:spPr>
          <a:xfrm>
            <a:off x="332481" y="236201"/>
            <a:ext cx="4114800" cy="365125"/>
          </a:xfrm>
          <a:prstGeom prst="rect">
            <a:avLst/>
          </a:prstGeom>
        </p:spPr>
        <p:txBody>
          <a:bodyPr vert="horz" lIns="91440" tIns="45720" rIns="91440" bIns="45720" rtlCol="0" anchor="ctr"/>
          <a:lstStyle>
            <a:lvl1pPr algn="l">
              <a:defRPr sz="675">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F9F99666-11C3-48A1-966C-439EBF9D9A01}"/>
              </a:ext>
            </a:extLst>
          </p:cNvPr>
          <p:cNvSpPr>
            <a:spLocks noGrp="1"/>
          </p:cNvSpPr>
          <p:nvPr>
            <p:ph type="sldNum" sz="quarter" idx="4"/>
          </p:nvPr>
        </p:nvSpPr>
        <p:spPr>
          <a:xfrm>
            <a:off x="11289781" y="235881"/>
            <a:ext cx="756747" cy="365760"/>
          </a:xfrm>
          <a:prstGeom prst="rect">
            <a:avLst/>
          </a:prstGeom>
        </p:spPr>
        <p:txBody>
          <a:bodyPr vert="horz" lIns="91440" tIns="45720" rIns="91440" bIns="45720" rtlCol="0" anchor="ctr"/>
          <a:lstStyle>
            <a:lvl1pPr algn="ctr">
              <a:defRPr lang="en-US" sz="1050" b="1" kern="1200" smtClean="0">
                <a:solidFill>
                  <a:schemeClr val="tx1"/>
                </a:solidFill>
                <a:latin typeface="Bierstadt" panose="020B0504020202020204" pitchFamily="34" charset="0"/>
                <a:ea typeface="+mn-ea"/>
                <a:cs typeface="+mn-cs"/>
              </a:defRPr>
            </a:lvl1pPr>
          </a:lstStyle>
          <a:p>
            <a:fld id="{B4A918BC-4D43-4B42-B3C0-E7EBE25E6AF0}" type="slidenum">
              <a:rPr lang="en-US" smtClean="0"/>
              <a:pPr/>
              <a:t>‹#›</a:t>
            </a:fld>
            <a:endParaRPr lang="en-US" dirty="0"/>
          </a:p>
        </p:txBody>
      </p:sp>
      <p:cxnSp>
        <p:nvCxnSpPr>
          <p:cNvPr id="119" name="Straight Connector 118">
            <a:extLst>
              <a:ext uri="{FF2B5EF4-FFF2-40B4-BE49-F238E27FC236}">
                <a16:creationId xmlns:a16="http://schemas.microsoft.com/office/drawing/2014/main" id="{7FAC7B62-8ACC-41ED-80AB-8D1CDF38B9E4}"/>
              </a:ext>
            </a:extLst>
          </p:cNvPr>
          <p:cNvCxnSpPr>
            <a:cxnSpLocks/>
          </p:cNvCxnSpPr>
          <p:nvPr/>
        </p:nvCxnSpPr>
        <p:spPr>
          <a:xfrm>
            <a:off x="11668155" y="564101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945FF525-9A83-4625-99D9-B267BDE077E7}"/>
              </a:ext>
            </a:extLst>
          </p:cNvPr>
          <p:cNvCxnSpPr>
            <a:cxnSpLocks/>
          </p:cNvCxnSpPr>
          <p:nvPr/>
        </p:nvCxnSpPr>
        <p:spPr>
          <a:xfrm>
            <a:off x="11668155" y="564101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64270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685800" rtl="0" eaLnBrk="1" latinLnBrk="0" hangingPunct="1">
        <a:lnSpc>
          <a:spcPct val="10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110000"/>
        </a:lnSpc>
        <a:spcBef>
          <a:spcPts val="750"/>
        </a:spcBef>
        <a:buFont typeface="Arial" panose="020B0604020202020204" pitchFamily="34" charset="0"/>
        <a:buNone/>
        <a:defRPr sz="1650" kern="1200">
          <a:solidFill>
            <a:schemeClr val="tx1"/>
          </a:solidFill>
          <a:latin typeface="+mn-lt"/>
          <a:ea typeface="+mn-ea"/>
          <a:cs typeface="+mn-cs"/>
        </a:defRPr>
      </a:lvl1pPr>
      <a:lvl2pPr marL="171450" indent="0" algn="l" defTabSz="685800" rtl="0" eaLnBrk="1" latinLnBrk="0" hangingPunct="1">
        <a:lnSpc>
          <a:spcPct val="110000"/>
        </a:lnSpc>
        <a:spcBef>
          <a:spcPts val="375"/>
        </a:spcBef>
        <a:buFont typeface="Arial" panose="020B0604020202020204" pitchFamily="34" charset="0"/>
        <a:buNone/>
        <a:defRPr sz="1500" kern="1200">
          <a:solidFill>
            <a:schemeClr val="tx1"/>
          </a:solidFill>
          <a:latin typeface="+mn-lt"/>
          <a:ea typeface="+mn-ea"/>
          <a:cs typeface="+mn-cs"/>
        </a:defRPr>
      </a:lvl2pPr>
      <a:lvl3pPr marL="342900" indent="0" algn="l" defTabSz="685800" rtl="0" eaLnBrk="1" latinLnBrk="0" hangingPunct="1">
        <a:lnSpc>
          <a:spcPct val="110000"/>
        </a:lnSpc>
        <a:spcBef>
          <a:spcPts val="375"/>
        </a:spcBef>
        <a:buFont typeface="Arial" panose="020B0604020202020204" pitchFamily="34" charset="0"/>
        <a:buNone/>
        <a:defRPr sz="1350" kern="1200">
          <a:solidFill>
            <a:schemeClr val="tx1"/>
          </a:solidFill>
          <a:latin typeface="+mn-lt"/>
          <a:ea typeface="+mn-ea"/>
          <a:cs typeface="+mn-cs"/>
        </a:defRPr>
      </a:lvl3pPr>
      <a:lvl4pPr marL="514350" indent="0" algn="l" defTabSz="685800" rtl="0" eaLnBrk="1" latinLnBrk="0" hangingPunct="1">
        <a:lnSpc>
          <a:spcPct val="110000"/>
        </a:lnSpc>
        <a:spcBef>
          <a:spcPts val="375"/>
        </a:spcBef>
        <a:buFont typeface="Arial" panose="020B0604020202020204" pitchFamily="34" charset="0"/>
        <a:buNone/>
        <a:defRPr sz="1200" kern="1200">
          <a:solidFill>
            <a:schemeClr val="tx1"/>
          </a:solidFill>
          <a:latin typeface="+mn-lt"/>
          <a:ea typeface="+mn-ea"/>
          <a:cs typeface="+mn-cs"/>
        </a:defRPr>
      </a:lvl4pPr>
      <a:lvl5pPr marL="685800" indent="0" algn="l" defTabSz="685800" rtl="0" eaLnBrk="1" latinLnBrk="0" hangingPunct="1">
        <a:lnSpc>
          <a:spcPct val="110000"/>
        </a:lnSpc>
        <a:spcBef>
          <a:spcPts val="375"/>
        </a:spcBef>
        <a:buFont typeface="Arial" panose="020B0604020202020204" pitchFamily="34" charset="0"/>
        <a:buNone/>
        <a:defRPr sz="12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229DF7-8846-6803-DCC0-DF89B155C06C}"/>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82EFB5-9643-A723-49D2-934D569FF9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5705FB-A85F-7716-6C2A-89365904B8BE}"/>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6989806E-8E94-473C-AEE7-BE6F15F85533}" type="datetime1">
              <a:rPr lang="en-US" smtClean="0"/>
              <a:t>10/1/2025</a:t>
            </a:fld>
            <a:endParaRPr lang="en-US" dirty="0"/>
          </a:p>
        </p:txBody>
      </p:sp>
      <p:sp>
        <p:nvSpPr>
          <p:cNvPr id="5" name="Footer Placeholder 4">
            <a:extLst>
              <a:ext uri="{FF2B5EF4-FFF2-40B4-BE49-F238E27FC236}">
                <a16:creationId xmlns:a16="http://schemas.microsoft.com/office/drawing/2014/main" id="{FCD1E41C-A263-4D9D-D670-8FCA5096FBAD}"/>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94F71ED-3DE3-655F-DCB1-913BAE3A864E}"/>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4A918BC-4D43-4B42-B3C0-E7EBE25E6AF0}" type="slidenum">
              <a:rPr lang="en-US" smtClean="0"/>
              <a:pPr/>
              <a:t>‹#›</a:t>
            </a:fld>
            <a:endParaRPr lang="en-US" dirty="0"/>
          </a:p>
        </p:txBody>
      </p:sp>
    </p:spTree>
    <p:extLst>
      <p:ext uri="{BB962C8B-B14F-4D97-AF65-F5344CB8AC3E}">
        <p14:creationId xmlns:p14="http://schemas.microsoft.com/office/powerpoint/2010/main" val="215135109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gif"/><Relationship Id="rId4" Type="http://schemas.openxmlformats.org/officeDocument/2006/relationships/image" Target="../media/image3.gif"/></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22.jpeg"/></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7.png"/><Relationship Id="rId4"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9.jpeg"/><Relationship Id="rId7" Type="http://schemas.openxmlformats.org/officeDocument/2006/relationships/diagramColors" Target="../diagrams/colors1.xml"/><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43.svg"/></Relationships>
</file>

<file path=ppt/slides/_rels/slide46.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hyperlink" Target="https://www.fns.usda.gov/cacfp/serious-deficiency-suspension-appeals-state-agencies-and-sponsoring-organizations" TargetMode="External"/><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50.png"/><Relationship Id="rId4"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3" Type="http://schemas.openxmlformats.org/officeDocument/2006/relationships/slide" Target="slide63.xml"/><Relationship Id="rId2" Type="http://schemas.openxmlformats.org/officeDocument/2006/relationships/notesSlide" Target="../notesSlides/notesSlide65.xml"/><Relationship Id="rId1" Type="http://schemas.openxmlformats.org/officeDocument/2006/relationships/slideLayout" Target="../slideLayouts/slideLayout2.xml"/><Relationship Id="rId4" Type="http://schemas.openxmlformats.org/officeDocument/2006/relationships/slide" Target="slide64.xml"/></Relationships>
</file>

<file path=ppt/slides/_rels/slide66.xml.rels><?xml version="1.0" encoding="UTF-8" standalone="yes"?>
<Relationships xmlns="http://schemas.openxmlformats.org/package/2006/relationships"><Relationship Id="rId3" Type="http://schemas.openxmlformats.org/officeDocument/2006/relationships/slide" Target="slide66.xml"/><Relationship Id="rId2" Type="http://schemas.openxmlformats.org/officeDocument/2006/relationships/notesSlide" Target="../notesSlides/notesSlide66.xml"/><Relationship Id="rId1" Type="http://schemas.openxmlformats.org/officeDocument/2006/relationships/slideLayout" Target="../slideLayouts/slideLayout2.xml"/><Relationship Id="rId4" Type="http://schemas.openxmlformats.org/officeDocument/2006/relationships/slide" Target="slide67.xml"/></Relationships>
</file>

<file path=ppt/slides/_rels/slide67.xml.rels><?xml version="1.0" encoding="UTF-8" standalone="yes"?>
<Relationships xmlns="http://schemas.openxmlformats.org/package/2006/relationships"><Relationship Id="rId3" Type="http://schemas.openxmlformats.org/officeDocument/2006/relationships/slide" Target="slide69.xml"/><Relationship Id="rId2" Type="http://schemas.openxmlformats.org/officeDocument/2006/relationships/notesSlide" Target="../notesSlides/notesSlide67.xml"/><Relationship Id="rId1" Type="http://schemas.openxmlformats.org/officeDocument/2006/relationships/slideLayout" Target="../slideLayouts/slideLayout2.xml"/><Relationship Id="rId4" Type="http://schemas.openxmlformats.org/officeDocument/2006/relationships/slide" Target="slide70.xml"/></Relationships>
</file>

<file path=ppt/slides/_rels/slide68.xml.rels><?xml version="1.0" encoding="UTF-8" standalone="yes"?>
<Relationships xmlns="http://schemas.openxmlformats.org/package/2006/relationships"><Relationship Id="rId3" Type="http://schemas.openxmlformats.org/officeDocument/2006/relationships/slide" Target="slide72.xml"/><Relationship Id="rId2" Type="http://schemas.openxmlformats.org/officeDocument/2006/relationships/notesSlide" Target="../notesSlides/notesSlide68.xml"/><Relationship Id="rId1" Type="http://schemas.openxmlformats.org/officeDocument/2006/relationships/slideLayout" Target="../slideLayouts/slideLayout2.xml"/><Relationship Id="rId4" Type="http://schemas.openxmlformats.org/officeDocument/2006/relationships/slide" Target="slide73.xml"/></Relationships>
</file>

<file path=ppt/slides/_rels/slide69.xml.rels><?xml version="1.0" encoding="UTF-8" standalone="yes"?>
<Relationships xmlns="http://schemas.openxmlformats.org/package/2006/relationships"><Relationship Id="rId3" Type="http://schemas.openxmlformats.org/officeDocument/2006/relationships/slide" Target="slide76.xml"/><Relationship Id="rId2" Type="http://schemas.openxmlformats.org/officeDocument/2006/relationships/notesSlide" Target="../notesSlides/notesSlide69.xml"/><Relationship Id="rId1" Type="http://schemas.openxmlformats.org/officeDocument/2006/relationships/slideLayout" Target="../slideLayouts/slideLayout2.xml"/><Relationship Id="rId4" Type="http://schemas.openxmlformats.org/officeDocument/2006/relationships/slide" Target="slide75.xml"/></Relationships>
</file>

<file path=ppt/slides/_rels/slide70.xml.rels><?xml version="1.0" encoding="UTF-8" standalone="yes"?>
<Relationships xmlns="http://schemas.openxmlformats.org/package/2006/relationships"><Relationship Id="rId3" Type="http://schemas.openxmlformats.org/officeDocument/2006/relationships/slide" Target="slide79.xml"/><Relationship Id="rId2" Type="http://schemas.openxmlformats.org/officeDocument/2006/relationships/notesSlide" Target="../notesSlides/notesSlide70.xml"/><Relationship Id="rId1" Type="http://schemas.openxmlformats.org/officeDocument/2006/relationships/slideLayout" Target="../slideLayouts/slideLayout2.xml"/><Relationship Id="rId4" Type="http://schemas.openxmlformats.org/officeDocument/2006/relationships/slide" Target="slide78.xml"/></Relationships>
</file>

<file path=ppt/slides/_rels/slide71.xml.rels><?xml version="1.0" encoding="UTF-8" standalone="yes"?>
<Relationships xmlns="http://schemas.openxmlformats.org/package/2006/relationships"><Relationship Id="rId3" Type="http://schemas.openxmlformats.org/officeDocument/2006/relationships/slide" Target="slide82.xml"/><Relationship Id="rId2" Type="http://schemas.openxmlformats.org/officeDocument/2006/relationships/slide" Target="slide8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slide" Target="slide84.xml"/><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hyperlink" Target="https://forms.gle/x9fy8YQPx61C3eEn8" TargetMode="External"/><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DF9"/>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3245F62-CCC4-49E4-B95B-EA6C1E790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177FF9C8-AE1A-729A-4E8D-668ADBD84D07}"/>
              </a:ext>
            </a:extLst>
          </p:cNvPr>
          <p:cNvSpPr>
            <a:spLocks noGrp="1"/>
          </p:cNvSpPr>
          <p:nvPr>
            <p:ph type="ctrTitle"/>
          </p:nvPr>
        </p:nvSpPr>
        <p:spPr>
          <a:xfrm>
            <a:off x="638882" y="3577456"/>
            <a:ext cx="10909640" cy="1687814"/>
          </a:xfrm>
        </p:spPr>
        <p:txBody>
          <a:bodyPr anchor="b">
            <a:normAutofit/>
          </a:bodyPr>
          <a:lstStyle/>
          <a:p>
            <a:r>
              <a:rPr lang="en-US" sz="6600">
                <a:latin typeface="Modern Love Caps" panose="04070805081001020A01" pitchFamily="82" charset="0"/>
              </a:rPr>
              <a:t>Yearly Training &amp; Civil Rights</a:t>
            </a:r>
          </a:p>
        </p:txBody>
      </p:sp>
      <p:sp>
        <p:nvSpPr>
          <p:cNvPr id="7" name="Subtitle 6">
            <a:extLst>
              <a:ext uri="{FF2B5EF4-FFF2-40B4-BE49-F238E27FC236}">
                <a16:creationId xmlns:a16="http://schemas.microsoft.com/office/drawing/2014/main" id="{E1FB25E3-53FA-80DA-1571-00CACD276940}"/>
              </a:ext>
            </a:extLst>
          </p:cNvPr>
          <p:cNvSpPr>
            <a:spLocks noGrp="1"/>
          </p:cNvSpPr>
          <p:nvPr>
            <p:ph type="subTitle" idx="1"/>
          </p:nvPr>
        </p:nvSpPr>
        <p:spPr>
          <a:xfrm>
            <a:off x="638881" y="5660607"/>
            <a:ext cx="10909643" cy="552659"/>
          </a:xfrm>
        </p:spPr>
        <p:txBody>
          <a:bodyPr anchor="t">
            <a:normAutofit/>
          </a:bodyPr>
          <a:lstStyle/>
          <a:p>
            <a:r>
              <a:rPr lang="en-US" dirty="0"/>
              <a:t>Presented By the PCCPA</a:t>
            </a:r>
          </a:p>
        </p:txBody>
      </p:sp>
      <p:pic>
        <p:nvPicPr>
          <p:cNvPr id="9" name="Picture 8" descr="A logo of two people holding hands&#10;&#10;Description automatically generated">
            <a:extLst>
              <a:ext uri="{FF2B5EF4-FFF2-40B4-BE49-F238E27FC236}">
                <a16:creationId xmlns:a16="http://schemas.microsoft.com/office/drawing/2014/main" id="{CB66D654-943C-DBB3-8F50-B8233E2B51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2584" y="591670"/>
            <a:ext cx="2902236" cy="2742004"/>
          </a:xfrm>
          <a:prstGeom prst="rect">
            <a:avLst/>
          </a:prstGeom>
        </p:spPr>
      </p:pic>
      <p:sp>
        <p:nvSpPr>
          <p:cNvPr id="16" name="sketch line">
            <a:extLst>
              <a:ext uri="{FF2B5EF4-FFF2-40B4-BE49-F238E27FC236}">
                <a16:creationId xmlns:a16="http://schemas.microsoft.com/office/drawing/2014/main" id="{E6C0DD6B-6AA3-448F-9B99-8386295BC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5509052"/>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73388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9B35301-43A4-42B0-5B7D-5F4FE8168A8C}"/>
              </a:ext>
            </a:extLst>
          </p:cNvPr>
          <p:cNvPicPr>
            <a:picLocks noChangeAspect="1"/>
          </p:cNvPicPr>
          <p:nvPr/>
        </p:nvPicPr>
        <p:blipFill rotWithShape="1">
          <a:blip r:embed="rId3"/>
          <a:srcRect l="20093"/>
          <a:stretch/>
        </p:blipFill>
        <p:spPr>
          <a:xfrm flipH="1">
            <a:off x="-2" y="589232"/>
            <a:ext cx="12192002" cy="5541818"/>
          </a:xfrm>
          <a:prstGeom prst="rect">
            <a:avLst/>
          </a:prstGeom>
        </p:spPr>
      </p:pic>
      <p:pic>
        <p:nvPicPr>
          <p:cNvPr id="6" name="Picture 5" descr="A close up of a fire&#10;&#10;Description automatically generated with low confidence">
            <a:extLst>
              <a:ext uri="{FF2B5EF4-FFF2-40B4-BE49-F238E27FC236}">
                <a16:creationId xmlns:a16="http://schemas.microsoft.com/office/drawing/2014/main" id="{8124D70E-45F3-9B38-F7C0-0464552D64A1}"/>
              </a:ext>
            </a:extLst>
          </p:cNvPr>
          <p:cNvPicPr>
            <a:picLocks noChangeAspect="1"/>
          </p:cNvPicPr>
          <p:nvPr/>
        </p:nvPicPr>
        <p:blipFill rotWithShape="1">
          <a:blip r:embed="rId4">
            <a:extLst>
              <a:ext uri="{28A0092B-C50C-407E-A947-70E740481C1C}">
                <a14:useLocalDpi xmlns:a14="http://schemas.microsoft.com/office/drawing/2010/main" val="0"/>
              </a:ext>
            </a:extLst>
          </a:blip>
          <a:srcRect l="27241" r="24339" b="32732"/>
          <a:stretch/>
        </p:blipFill>
        <p:spPr>
          <a:xfrm>
            <a:off x="9616078" y="589232"/>
            <a:ext cx="193431" cy="268725"/>
          </a:xfrm>
          <a:prstGeom prst="rect">
            <a:avLst/>
          </a:prstGeom>
        </p:spPr>
      </p:pic>
      <p:pic>
        <p:nvPicPr>
          <p:cNvPr id="8" name="Picture 7" descr="A picture containing heat, flame, bonfire, nature&#10;&#10;Description automatically generated">
            <a:extLst>
              <a:ext uri="{FF2B5EF4-FFF2-40B4-BE49-F238E27FC236}">
                <a16:creationId xmlns:a16="http://schemas.microsoft.com/office/drawing/2014/main" id="{51A8A3A8-4E45-83E6-1850-BFC12F268DA2}"/>
              </a:ext>
            </a:extLst>
          </p:cNvPr>
          <p:cNvPicPr>
            <a:picLocks noChangeAspect="1"/>
          </p:cNvPicPr>
          <p:nvPr/>
        </p:nvPicPr>
        <p:blipFill rotWithShape="1">
          <a:blip r:embed="rId5">
            <a:extLst>
              <a:ext uri="{28A0092B-C50C-407E-A947-70E740481C1C}">
                <a14:useLocalDpi xmlns:a14="http://schemas.microsoft.com/office/drawing/2010/main" val="0"/>
              </a:ext>
            </a:extLst>
          </a:blip>
          <a:srcRect l="22386" t="18608" r="15353" b="18140"/>
          <a:stretch/>
        </p:blipFill>
        <p:spPr>
          <a:xfrm>
            <a:off x="9566031" y="589232"/>
            <a:ext cx="293526" cy="291336"/>
          </a:xfrm>
          <a:prstGeom prst="rect">
            <a:avLst/>
          </a:prstGeom>
        </p:spPr>
      </p:pic>
      <p:sp>
        <p:nvSpPr>
          <p:cNvPr id="2" name="Title 1">
            <a:extLst>
              <a:ext uri="{FF2B5EF4-FFF2-40B4-BE49-F238E27FC236}">
                <a16:creationId xmlns:a16="http://schemas.microsoft.com/office/drawing/2014/main" id="{3EA2AF1D-016A-A72D-70EB-53A72441EF6F}"/>
              </a:ext>
            </a:extLst>
          </p:cNvPr>
          <p:cNvSpPr>
            <a:spLocks noGrp="1"/>
          </p:cNvSpPr>
          <p:nvPr>
            <p:ph type="title"/>
          </p:nvPr>
        </p:nvSpPr>
        <p:spPr>
          <a:xfrm>
            <a:off x="1066800" y="936841"/>
            <a:ext cx="6921627" cy="953669"/>
          </a:xfrm>
        </p:spPr>
        <p:txBody>
          <a:bodyPr>
            <a:normAutofit/>
          </a:bodyPr>
          <a:lstStyle/>
          <a:p>
            <a:pPr algn="ctr"/>
            <a:r>
              <a:rPr lang="en-US" sz="6000" dirty="0">
                <a:solidFill>
                  <a:schemeClr val="bg1"/>
                </a:solidFill>
                <a:latin typeface="Modern Love Caps" panose="04070805081001020A01" pitchFamily="82" charset="0"/>
              </a:rPr>
              <a:t>And Justice for All</a:t>
            </a:r>
          </a:p>
        </p:txBody>
      </p:sp>
      <p:sp>
        <p:nvSpPr>
          <p:cNvPr id="3" name="Content Placeholder 2">
            <a:extLst>
              <a:ext uri="{FF2B5EF4-FFF2-40B4-BE49-F238E27FC236}">
                <a16:creationId xmlns:a16="http://schemas.microsoft.com/office/drawing/2014/main" id="{45C3F168-386D-DBF8-8292-810F63F26266}"/>
              </a:ext>
            </a:extLst>
          </p:cNvPr>
          <p:cNvSpPr>
            <a:spLocks noGrp="1"/>
          </p:cNvSpPr>
          <p:nvPr>
            <p:ph idx="1"/>
          </p:nvPr>
        </p:nvSpPr>
        <p:spPr>
          <a:xfrm>
            <a:off x="1069848" y="2139696"/>
            <a:ext cx="6921627" cy="3677683"/>
          </a:xfrm>
        </p:spPr>
        <p:txBody>
          <a:bodyPr>
            <a:normAutofit fontScale="40000" lnSpcReduction="20000"/>
          </a:bodyPr>
          <a:lstStyle/>
          <a:p>
            <a:pPr marL="0" indent="0">
              <a:buNone/>
            </a:pPr>
            <a:r>
              <a:rPr lang="en-US" dirty="0">
                <a:solidFill>
                  <a:schemeClr val="bg1"/>
                </a:solidFill>
                <a:effectLst>
                  <a:outerShdw blurRad="38100" dist="38100" dir="2700000" algn="tl">
                    <a:srgbClr val="000000">
                      <a:alpha val="43137"/>
                    </a:srgbClr>
                  </a:outerShdw>
                </a:effectLst>
              </a:rPr>
              <a:t>In accordance with federal civil rights law and U.S. Department of Agriculture (USDA) civil rights regulations and policies, this institution is prohibited from discriminating based on race, color, national origin, sex (including gender identity and sexual orientation), disability, age, or reprisal or retaliation for prior civil rights activity.</a:t>
            </a:r>
            <a:br>
              <a:rPr lang="en-US" dirty="0">
                <a:solidFill>
                  <a:schemeClr val="bg1"/>
                </a:solidFill>
                <a:effectLst>
                  <a:outerShdw blurRad="38100" dist="38100" dir="2700000" algn="tl">
                    <a:srgbClr val="000000">
                      <a:alpha val="43137"/>
                    </a:srgbClr>
                  </a:outerShdw>
                </a:effectLst>
              </a:rPr>
            </a:b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Program information may be made available in languages other than English. Persons with disabilities who require alternative means of communication to obtain program information (e.g., Braille, large print, audiotape, American Sign Language), should contact the responsible state or local agency that administers the program or USDA’s TARGET Center at (202) 720-2600 (voice and TTY) or contact USDA through the Federal Relay Service at (800) 877-8339.</a:t>
            </a:r>
            <a:br>
              <a:rPr lang="en-US" dirty="0">
                <a:solidFill>
                  <a:schemeClr val="bg1"/>
                </a:solidFill>
                <a:effectLst>
                  <a:outerShdw blurRad="38100" dist="38100" dir="2700000" algn="tl">
                    <a:srgbClr val="000000">
                      <a:alpha val="43137"/>
                    </a:srgbClr>
                  </a:outerShdw>
                </a:effectLst>
              </a:rPr>
            </a:b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To file a program discrimination complaint, a Complainant should complete a Form AD-3027, USDA Program Discrimination Complaint Form which can be obtained online at: https://www.usda.gov/sites/default/files/documents/ad-3027.pdf, from any USDA office, by calling (866) 632-9992, or by writing a letter addressed to USDA. The letter must contain the complainant’s name, address, telephone number, and a written description of the alleged discriminatory action in sufficient detail to inform the Assistant Secretary for Civil Rights (ASCR) about the nature and date of an alleged civil rights violation. The completed AD-3027 form or letter must be submitted to USDA by:</a:t>
            </a:r>
            <a:br>
              <a:rPr lang="en-US" b="1" dirty="0">
                <a:solidFill>
                  <a:schemeClr val="bg1"/>
                </a:solidFill>
              </a:rPr>
            </a:br>
            <a:br>
              <a:rPr lang="en-US" dirty="0">
                <a:solidFill>
                  <a:schemeClr val="bg1"/>
                </a:solidFill>
              </a:rPr>
            </a:br>
            <a:r>
              <a:rPr lang="en-US" b="1" dirty="0">
                <a:solidFill>
                  <a:schemeClr val="bg1"/>
                </a:solidFill>
                <a:effectLst>
                  <a:outerShdw blurRad="38100" dist="38100" dir="2700000" algn="tl">
                    <a:srgbClr val="000000">
                      <a:alpha val="43137"/>
                    </a:srgbClr>
                  </a:outerShdw>
                </a:effectLst>
              </a:rPr>
              <a:t>Mail</a:t>
            </a:r>
            <a:r>
              <a:rPr lang="en-US" dirty="0">
                <a:solidFill>
                  <a:schemeClr val="bg1"/>
                </a:solidFill>
                <a:effectLst>
                  <a:outerShdw blurRad="38100" dist="38100" dir="2700000" algn="tl">
                    <a:srgbClr val="000000">
                      <a:alpha val="43137"/>
                    </a:srgbClr>
                  </a:outerShdw>
                </a:effectLst>
              </a:rPr>
              <a:t>: U.S. Department of Agriculture</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Office of the Assistant Secretary for Civil Rights</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1400 Independence Avenue, SW</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Washington, D.C. 20250-9410; or</a:t>
            </a:r>
            <a:br>
              <a:rPr lang="en-US" dirty="0">
                <a:solidFill>
                  <a:schemeClr val="bg1"/>
                </a:solidFill>
                <a:effectLst>
                  <a:outerShdw blurRad="38100" dist="38100" dir="2700000" algn="tl">
                    <a:srgbClr val="000000">
                      <a:alpha val="43137"/>
                    </a:srgbClr>
                  </a:outerShdw>
                </a:effectLst>
              </a:rPr>
            </a:br>
            <a:r>
              <a:rPr lang="en-US" b="1" dirty="0">
                <a:solidFill>
                  <a:schemeClr val="bg1"/>
                </a:solidFill>
                <a:effectLst>
                  <a:outerShdw blurRad="38100" dist="38100" dir="2700000" algn="tl">
                    <a:srgbClr val="000000">
                      <a:alpha val="43137"/>
                    </a:srgbClr>
                  </a:outerShdw>
                </a:effectLst>
              </a:rPr>
              <a:t>Fax</a:t>
            </a:r>
            <a:r>
              <a:rPr lang="en-US" dirty="0">
                <a:solidFill>
                  <a:schemeClr val="bg1"/>
                </a:solidFill>
                <a:effectLst>
                  <a:outerShdw blurRad="38100" dist="38100" dir="2700000" algn="tl">
                    <a:srgbClr val="000000">
                      <a:alpha val="43137"/>
                    </a:srgbClr>
                  </a:outerShdw>
                </a:effectLst>
              </a:rPr>
              <a:t>: (833) 256-1665 or (202) 690-7442; or</a:t>
            </a:r>
            <a:br>
              <a:rPr lang="en-US" dirty="0">
                <a:solidFill>
                  <a:schemeClr val="bg1"/>
                </a:solidFill>
                <a:effectLst>
                  <a:outerShdw blurRad="38100" dist="38100" dir="2700000" algn="tl">
                    <a:srgbClr val="000000">
                      <a:alpha val="43137"/>
                    </a:srgbClr>
                  </a:outerShdw>
                </a:effectLst>
              </a:rPr>
            </a:br>
            <a:r>
              <a:rPr lang="en-US" b="1" dirty="0">
                <a:solidFill>
                  <a:schemeClr val="bg1"/>
                </a:solidFill>
                <a:effectLst>
                  <a:outerShdw blurRad="38100" dist="38100" dir="2700000" algn="tl">
                    <a:srgbClr val="000000">
                      <a:alpha val="43137"/>
                    </a:srgbClr>
                  </a:outerShdw>
                </a:effectLst>
              </a:rPr>
              <a:t>Email</a:t>
            </a:r>
            <a:r>
              <a:rPr lang="en-US" dirty="0">
                <a:solidFill>
                  <a:schemeClr val="bg1"/>
                </a:solidFill>
                <a:effectLst>
                  <a:outerShdw blurRad="38100" dist="38100" dir="2700000" algn="tl">
                    <a:srgbClr val="000000">
                      <a:alpha val="43137"/>
                    </a:srgbClr>
                  </a:outerShdw>
                </a:effectLst>
              </a:rPr>
              <a:t>: Program.Intake@usda.gov</a:t>
            </a:r>
          </a:p>
        </p:txBody>
      </p:sp>
    </p:spTree>
    <p:extLst>
      <p:ext uri="{BB962C8B-B14F-4D97-AF65-F5344CB8AC3E}">
        <p14:creationId xmlns:p14="http://schemas.microsoft.com/office/powerpoint/2010/main" val="38015090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0B398EE1-D95F-78E7-59BB-D5B39C80A60F}"/>
              </a:ext>
            </a:extLst>
          </p:cNvPr>
          <p:cNvPicPr>
            <a:picLocks noGrp="1" noChangeAspect="1"/>
          </p:cNvPicPr>
          <p:nvPr>
            <p:ph idx="1"/>
          </p:nvPr>
        </p:nvPicPr>
        <p:blipFill rotWithShape="1">
          <a:blip r:embed="rId3"/>
          <a:srcRect b="14075"/>
          <a:stretch/>
        </p:blipFill>
        <p:spPr>
          <a:xfrm>
            <a:off x="426116" y="314325"/>
            <a:ext cx="11339767" cy="6410325"/>
          </a:xfrm>
          <a:prstGeom prst="rect">
            <a:avLst/>
          </a:prstGeom>
        </p:spPr>
      </p:pic>
    </p:spTree>
    <p:extLst>
      <p:ext uri="{BB962C8B-B14F-4D97-AF65-F5344CB8AC3E}">
        <p14:creationId xmlns:p14="http://schemas.microsoft.com/office/powerpoint/2010/main" val="2323651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ssorted vegetables and fruits">
            <a:extLst>
              <a:ext uri="{FF2B5EF4-FFF2-40B4-BE49-F238E27FC236}">
                <a16:creationId xmlns:a16="http://schemas.microsoft.com/office/drawing/2014/main" id="{8CCC6B67-A9FA-7D0D-8BB2-32ADEFE6CAFE}"/>
              </a:ext>
            </a:extLst>
          </p:cNvPr>
          <p:cNvPicPr>
            <a:picLocks noChangeAspect="1"/>
          </p:cNvPicPr>
          <p:nvPr/>
        </p:nvPicPr>
        <p:blipFill rotWithShape="1">
          <a:blip r:embed="rId3"/>
          <a:srcRect t="7864" b="7866"/>
          <a:stretch/>
        </p:blipFill>
        <p:spPr>
          <a:xfrm>
            <a:off x="0" y="1"/>
            <a:ext cx="12192000" cy="6857999"/>
          </a:xfrm>
          <a:prstGeom prst="rect">
            <a:avLst/>
          </a:prstGeom>
        </p:spPr>
      </p:pic>
      <p:sp>
        <p:nvSpPr>
          <p:cNvPr id="23" name="Freeform: Shape 22">
            <a:extLst>
              <a:ext uri="{FF2B5EF4-FFF2-40B4-BE49-F238E27FC236}">
                <a16:creationId xmlns:a16="http://schemas.microsoft.com/office/drawing/2014/main" id="{C74F2646-08C7-4051-81DA-751C43A03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099" y="585274"/>
            <a:ext cx="7036051" cy="5492212"/>
          </a:xfrm>
          <a:custGeom>
            <a:avLst/>
            <a:gdLst>
              <a:gd name="connsiteX0" fmla="*/ 0 w 7036051"/>
              <a:gd name="connsiteY0" fmla="*/ 0 h 5492212"/>
              <a:gd name="connsiteX1" fmla="*/ 7036051 w 7036051"/>
              <a:gd name="connsiteY1" fmla="*/ 0 h 5492212"/>
              <a:gd name="connsiteX2" fmla="*/ 7036051 w 7036051"/>
              <a:gd name="connsiteY2" fmla="*/ 5163846 h 5492212"/>
              <a:gd name="connsiteX3" fmla="*/ 7012593 w 7036051"/>
              <a:gd name="connsiteY3" fmla="*/ 5176898 h 5492212"/>
              <a:gd name="connsiteX4" fmla="*/ 6958601 w 7036051"/>
              <a:gd name="connsiteY4" fmla="*/ 5204359 h 5492212"/>
              <a:gd name="connsiteX5" fmla="*/ 6951226 w 7036051"/>
              <a:gd name="connsiteY5" fmla="*/ 5203241 h 5492212"/>
              <a:gd name="connsiteX6" fmla="*/ 6920864 w 7036051"/>
              <a:gd name="connsiteY6" fmla="*/ 5220003 h 5492212"/>
              <a:gd name="connsiteX7" fmla="*/ 6834841 w 7036051"/>
              <a:gd name="connsiteY7" fmla="*/ 5266115 h 5492212"/>
              <a:gd name="connsiteX8" fmla="*/ 6777937 w 7036051"/>
              <a:gd name="connsiteY8" fmla="*/ 5332502 h 5492212"/>
              <a:gd name="connsiteX9" fmla="*/ 6752874 w 7036051"/>
              <a:gd name="connsiteY9" fmla="*/ 5340428 h 5492212"/>
              <a:gd name="connsiteX10" fmla="*/ 6711115 w 7036051"/>
              <a:gd name="connsiteY10" fmla="*/ 5353924 h 5492212"/>
              <a:gd name="connsiteX11" fmla="*/ 6702149 w 7036051"/>
              <a:gd name="connsiteY11" fmla="*/ 5351500 h 5492212"/>
              <a:gd name="connsiteX12" fmla="*/ 6698458 w 7036051"/>
              <a:gd name="connsiteY12" fmla="*/ 5352743 h 5492212"/>
              <a:gd name="connsiteX13" fmla="*/ 6698049 w 7036051"/>
              <a:gd name="connsiteY13" fmla="*/ 5352570 h 5492212"/>
              <a:gd name="connsiteX14" fmla="*/ 6697297 w 7036051"/>
              <a:gd name="connsiteY14" fmla="*/ 5353134 h 5492212"/>
              <a:gd name="connsiteX15" fmla="*/ 6689118 w 7036051"/>
              <a:gd name="connsiteY15" fmla="*/ 5355890 h 5492212"/>
              <a:gd name="connsiteX16" fmla="*/ 6670605 w 7036051"/>
              <a:gd name="connsiteY16" fmla="*/ 5355427 h 5492212"/>
              <a:gd name="connsiteX17" fmla="*/ 6659606 w 7036051"/>
              <a:gd name="connsiteY17" fmla="*/ 5357084 h 5492212"/>
              <a:gd name="connsiteX18" fmla="*/ 6649636 w 7036051"/>
              <a:gd name="connsiteY18" fmla="*/ 5367869 h 5492212"/>
              <a:gd name="connsiteX19" fmla="*/ 6642159 w 7036051"/>
              <a:gd name="connsiteY19" fmla="*/ 5369506 h 5492212"/>
              <a:gd name="connsiteX20" fmla="*/ 6640764 w 7036051"/>
              <a:gd name="connsiteY20" fmla="*/ 5370991 h 5492212"/>
              <a:gd name="connsiteX21" fmla="*/ 6636665 w 7036051"/>
              <a:gd name="connsiteY21" fmla="*/ 5374002 h 5492212"/>
              <a:gd name="connsiteX22" fmla="*/ 6641287 w 7036051"/>
              <a:gd name="connsiteY22" fmla="*/ 5376181 h 5492212"/>
              <a:gd name="connsiteX23" fmla="*/ 6591018 w 7036051"/>
              <a:gd name="connsiteY23" fmla="*/ 5390981 h 5492212"/>
              <a:gd name="connsiteX24" fmla="*/ 6548326 w 7036051"/>
              <a:gd name="connsiteY24" fmla="*/ 5403583 h 5492212"/>
              <a:gd name="connsiteX25" fmla="*/ 6472868 w 7036051"/>
              <a:gd name="connsiteY25" fmla="*/ 5394733 h 5492212"/>
              <a:gd name="connsiteX26" fmla="*/ 6401194 w 7036051"/>
              <a:gd name="connsiteY26" fmla="*/ 5422870 h 5492212"/>
              <a:gd name="connsiteX27" fmla="*/ 6381961 w 7036051"/>
              <a:gd name="connsiteY27" fmla="*/ 5422940 h 5492212"/>
              <a:gd name="connsiteX28" fmla="*/ 6363834 w 7036051"/>
              <a:gd name="connsiteY28" fmla="*/ 5417751 h 5492212"/>
              <a:gd name="connsiteX29" fmla="*/ 6363997 w 7036051"/>
              <a:gd name="connsiteY29" fmla="*/ 5415912 h 5492212"/>
              <a:gd name="connsiteX30" fmla="*/ 6361124 w 7036051"/>
              <a:gd name="connsiteY30" fmla="*/ 5415066 h 5492212"/>
              <a:gd name="connsiteX31" fmla="*/ 6358507 w 7036051"/>
              <a:gd name="connsiteY31" fmla="*/ 5416224 h 5492212"/>
              <a:gd name="connsiteX32" fmla="*/ 6355073 w 7036051"/>
              <a:gd name="connsiteY32" fmla="*/ 5415242 h 5492212"/>
              <a:gd name="connsiteX33" fmla="*/ 6345676 w 7036051"/>
              <a:gd name="connsiteY33" fmla="*/ 5413049 h 5492212"/>
              <a:gd name="connsiteX34" fmla="*/ 6342596 w 7036051"/>
              <a:gd name="connsiteY34" fmla="*/ 5409297 h 5492212"/>
              <a:gd name="connsiteX35" fmla="*/ 6305742 w 7036051"/>
              <a:gd name="connsiteY35" fmla="*/ 5401622 h 5492212"/>
              <a:gd name="connsiteX36" fmla="*/ 6294445 w 7036051"/>
              <a:gd name="connsiteY36" fmla="*/ 5404149 h 5492212"/>
              <a:gd name="connsiteX37" fmla="*/ 6281414 w 7036051"/>
              <a:gd name="connsiteY37" fmla="*/ 5398024 h 5492212"/>
              <a:gd name="connsiteX38" fmla="*/ 6243972 w 7036051"/>
              <a:gd name="connsiteY38" fmla="*/ 5395807 h 5492212"/>
              <a:gd name="connsiteX39" fmla="*/ 6202379 w 7036051"/>
              <a:gd name="connsiteY39" fmla="*/ 5388661 h 5492212"/>
              <a:gd name="connsiteX40" fmla="*/ 6173010 w 7036051"/>
              <a:gd name="connsiteY40" fmla="*/ 5380606 h 5492212"/>
              <a:gd name="connsiteX41" fmla="*/ 6093421 w 7036051"/>
              <a:gd name="connsiteY41" fmla="*/ 5375473 h 5492212"/>
              <a:gd name="connsiteX42" fmla="*/ 5959474 w 7036051"/>
              <a:gd name="connsiteY42" fmla="*/ 5373386 h 5492212"/>
              <a:gd name="connsiteX43" fmla="*/ 5931492 w 7036051"/>
              <a:gd name="connsiteY43" fmla="*/ 5371513 h 5492212"/>
              <a:gd name="connsiteX44" fmla="*/ 5909558 w 7036051"/>
              <a:gd name="connsiteY44" fmla="*/ 5364228 h 5492212"/>
              <a:gd name="connsiteX45" fmla="*/ 5906319 w 7036051"/>
              <a:gd name="connsiteY45" fmla="*/ 5357590 h 5492212"/>
              <a:gd name="connsiteX46" fmla="*/ 5891268 w 7036051"/>
              <a:gd name="connsiteY46" fmla="*/ 5355650 h 5492212"/>
              <a:gd name="connsiteX47" fmla="*/ 5887711 w 7036051"/>
              <a:gd name="connsiteY47" fmla="*/ 5353947 h 5492212"/>
              <a:gd name="connsiteX48" fmla="*/ 5866852 w 7036051"/>
              <a:gd name="connsiteY48" fmla="*/ 5345374 h 5492212"/>
              <a:gd name="connsiteX49" fmla="*/ 5811310 w 7036051"/>
              <a:gd name="connsiteY49" fmla="*/ 5356530 h 5492212"/>
              <a:gd name="connsiteX50" fmla="*/ 5770689 w 7036051"/>
              <a:gd name="connsiteY50" fmla="*/ 5359014 h 5492212"/>
              <a:gd name="connsiteX51" fmla="*/ 5767719 w 7036051"/>
              <a:gd name="connsiteY51" fmla="*/ 5357260 h 5492212"/>
              <a:gd name="connsiteX52" fmla="*/ 5765688 w 7036051"/>
              <a:gd name="connsiteY52" fmla="*/ 5352793 h 5492212"/>
              <a:gd name="connsiteX53" fmla="*/ 5758598 w 7036051"/>
              <a:gd name="connsiteY53" fmla="*/ 5351053 h 5492212"/>
              <a:gd name="connsiteX54" fmla="*/ 5752036 w 7036051"/>
              <a:gd name="connsiteY54" fmla="*/ 5346019 h 5492212"/>
              <a:gd name="connsiteX55" fmla="*/ 5503590 w 7036051"/>
              <a:gd name="connsiteY55" fmla="*/ 5325537 h 5492212"/>
              <a:gd name="connsiteX56" fmla="*/ 5389848 w 7036051"/>
              <a:gd name="connsiteY56" fmla="*/ 5351472 h 5492212"/>
              <a:gd name="connsiteX57" fmla="*/ 5344450 w 7036051"/>
              <a:gd name="connsiteY57" fmla="*/ 5354840 h 5492212"/>
              <a:gd name="connsiteX58" fmla="*/ 5338428 w 7036051"/>
              <a:gd name="connsiteY58" fmla="*/ 5350516 h 5492212"/>
              <a:gd name="connsiteX59" fmla="*/ 5273489 w 7036051"/>
              <a:gd name="connsiteY59" fmla="*/ 5373945 h 5492212"/>
              <a:gd name="connsiteX60" fmla="*/ 5182701 w 7036051"/>
              <a:gd name="connsiteY60" fmla="*/ 5370075 h 5492212"/>
              <a:gd name="connsiteX61" fmla="*/ 5114856 w 7036051"/>
              <a:gd name="connsiteY61" fmla="*/ 5361037 h 5492212"/>
              <a:gd name="connsiteX62" fmla="*/ 5076532 w 7036051"/>
              <a:gd name="connsiteY62" fmla="*/ 5358612 h 5492212"/>
              <a:gd name="connsiteX63" fmla="*/ 5048954 w 7036051"/>
              <a:gd name="connsiteY63" fmla="*/ 5353915 h 5492212"/>
              <a:gd name="connsiteX64" fmla="*/ 4977087 w 7036051"/>
              <a:gd name="connsiteY64" fmla="*/ 5357736 h 5492212"/>
              <a:gd name="connsiteX65" fmla="*/ 4857261 w 7036051"/>
              <a:gd name="connsiteY65" fmla="*/ 5370659 h 5492212"/>
              <a:gd name="connsiteX66" fmla="*/ 4769845 w 7036051"/>
              <a:gd name="connsiteY66" fmla="*/ 5353264 h 5492212"/>
              <a:gd name="connsiteX67" fmla="*/ 4722220 w 7036051"/>
              <a:gd name="connsiteY67" fmla="*/ 5370534 h 5492212"/>
              <a:gd name="connsiteX68" fmla="*/ 4667552 w 7036051"/>
              <a:gd name="connsiteY68" fmla="*/ 5366753 h 5492212"/>
              <a:gd name="connsiteX69" fmla="*/ 4454472 w 7036051"/>
              <a:gd name="connsiteY69" fmla="*/ 5391442 h 5492212"/>
              <a:gd name="connsiteX70" fmla="*/ 4317219 w 7036051"/>
              <a:gd name="connsiteY70" fmla="*/ 5411554 h 5492212"/>
              <a:gd name="connsiteX71" fmla="*/ 4298346 w 7036051"/>
              <a:gd name="connsiteY71" fmla="*/ 5416146 h 5492212"/>
              <a:gd name="connsiteX72" fmla="*/ 4298228 w 7036051"/>
              <a:gd name="connsiteY72" fmla="*/ 5417983 h 5492212"/>
              <a:gd name="connsiteX73" fmla="*/ 4295233 w 7036051"/>
              <a:gd name="connsiteY73" fmla="*/ 5418735 h 5492212"/>
              <a:gd name="connsiteX74" fmla="*/ 4292799 w 7036051"/>
              <a:gd name="connsiteY74" fmla="*/ 5417494 h 5492212"/>
              <a:gd name="connsiteX75" fmla="*/ 4289225 w 7036051"/>
              <a:gd name="connsiteY75" fmla="*/ 5418364 h 5492212"/>
              <a:gd name="connsiteX76" fmla="*/ 4279515 w 7036051"/>
              <a:gd name="connsiteY76" fmla="*/ 5420247 h 5492212"/>
              <a:gd name="connsiteX77" fmla="*/ 4275872 w 7036051"/>
              <a:gd name="connsiteY77" fmla="*/ 5423890 h 5492212"/>
              <a:gd name="connsiteX78" fmla="*/ 4227055 w 7036051"/>
              <a:gd name="connsiteY78" fmla="*/ 5427466 h 5492212"/>
              <a:gd name="connsiteX79" fmla="*/ 4213123 w 7036051"/>
              <a:gd name="connsiteY79" fmla="*/ 5433155 h 5492212"/>
              <a:gd name="connsiteX80" fmla="*/ 4175436 w 7036051"/>
              <a:gd name="connsiteY80" fmla="*/ 5434156 h 5492212"/>
              <a:gd name="connsiteX81" fmla="*/ 4132856 w 7036051"/>
              <a:gd name="connsiteY81" fmla="*/ 5439937 h 5492212"/>
              <a:gd name="connsiteX82" fmla="*/ 4102333 w 7036051"/>
              <a:gd name="connsiteY82" fmla="*/ 5447021 h 5492212"/>
              <a:gd name="connsiteX83" fmla="*/ 4022159 w 7036051"/>
              <a:gd name="connsiteY83" fmla="*/ 5449566 h 5492212"/>
              <a:gd name="connsiteX84" fmla="*/ 3888224 w 7036051"/>
              <a:gd name="connsiteY84" fmla="*/ 5447312 h 5492212"/>
              <a:gd name="connsiteX85" fmla="*/ 3860026 w 7036051"/>
              <a:gd name="connsiteY85" fmla="*/ 5448274 h 5492212"/>
              <a:gd name="connsiteX86" fmla="*/ 3832796 w 7036051"/>
              <a:gd name="connsiteY86" fmla="*/ 5461349 h 5492212"/>
              <a:gd name="connsiteX87" fmla="*/ 3817485 w 7036051"/>
              <a:gd name="connsiteY87" fmla="*/ 5462797 h 5492212"/>
              <a:gd name="connsiteX88" fmla="*/ 3813676 w 7036051"/>
              <a:gd name="connsiteY88" fmla="*/ 5464379 h 5492212"/>
              <a:gd name="connsiteX89" fmla="*/ 3791563 w 7036051"/>
              <a:gd name="connsiteY89" fmla="*/ 5472259 h 5492212"/>
              <a:gd name="connsiteX90" fmla="*/ 3737858 w 7036051"/>
              <a:gd name="connsiteY90" fmla="*/ 5459331 h 5492212"/>
              <a:gd name="connsiteX91" fmla="*/ 3697716 w 7036051"/>
              <a:gd name="connsiteY91" fmla="*/ 5455539 h 5492212"/>
              <a:gd name="connsiteX92" fmla="*/ 3694487 w 7036051"/>
              <a:gd name="connsiteY92" fmla="*/ 5457193 h 5492212"/>
              <a:gd name="connsiteX93" fmla="*/ 3691779 w 7036051"/>
              <a:gd name="connsiteY93" fmla="*/ 5461582 h 5492212"/>
              <a:gd name="connsiteX94" fmla="*/ 3684442 w 7036051"/>
              <a:gd name="connsiteY94" fmla="*/ 5463086 h 5492212"/>
              <a:gd name="connsiteX95" fmla="*/ 3677129 w 7036051"/>
              <a:gd name="connsiteY95" fmla="*/ 5467898 h 5492212"/>
              <a:gd name="connsiteX96" fmla="*/ 3438897 w 7036051"/>
              <a:gd name="connsiteY96" fmla="*/ 5462195 h 5492212"/>
              <a:gd name="connsiteX97" fmla="*/ 3389756 w 7036051"/>
              <a:gd name="connsiteY97" fmla="*/ 5444428 h 5492212"/>
              <a:gd name="connsiteX98" fmla="*/ 3316666 w 7036051"/>
              <a:gd name="connsiteY98" fmla="*/ 5450736 h 5492212"/>
              <a:gd name="connsiteX99" fmla="*/ 3271894 w 7036051"/>
              <a:gd name="connsiteY99" fmla="*/ 5445907 h 5492212"/>
              <a:gd name="connsiteX100" fmla="*/ 3265228 w 7036051"/>
              <a:gd name="connsiteY100" fmla="*/ 5450024 h 5492212"/>
              <a:gd name="connsiteX101" fmla="*/ 3204017 w 7036051"/>
              <a:gd name="connsiteY101" fmla="*/ 5424552 h 5492212"/>
              <a:gd name="connsiteX102" fmla="*/ 3112867 w 7036051"/>
              <a:gd name="connsiteY102" fmla="*/ 5425473 h 5492212"/>
              <a:gd name="connsiteX103" fmla="*/ 3043809 w 7036051"/>
              <a:gd name="connsiteY103" fmla="*/ 5432293 h 5492212"/>
              <a:gd name="connsiteX104" fmla="*/ 3005211 w 7036051"/>
              <a:gd name="connsiteY104" fmla="*/ 5433472 h 5492212"/>
              <a:gd name="connsiteX105" fmla="*/ 2976986 w 7036051"/>
              <a:gd name="connsiteY105" fmla="*/ 5437264 h 5492212"/>
              <a:gd name="connsiteX106" fmla="*/ 2905879 w 7036051"/>
              <a:gd name="connsiteY106" fmla="*/ 5431128 h 5492212"/>
              <a:gd name="connsiteX107" fmla="*/ 2788318 w 7036051"/>
              <a:gd name="connsiteY107" fmla="*/ 5414358 h 5492212"/>
              <a:gd name="connsiteX108" fmla="*/ 2653590 w 7036051"/>
              <a:gd name="connsiteY108" fmla="*/ 5410111 h 5492212"/>
              <a:gd name="connsiteX109" fmla="*/ 2598481 w 7036051"/>
              <a:gd name="connsiteY109" fmla="*/ 5412114 h 5492212"/>
              <a:gd name="connsiteX110" fmla="*/ 2333897 w 7036051"/>
              <a:gd name="connsiteY110" fmla="*/ 5408505 h 5492212"/>
              <a:gd name="connsiteX111" fmla="*/ 2271841 w 7036051"/>
              <a:gd name="connsiteY111" fmla="*/ 5396433 h 5492212"/>
              <a:gd name="connsiteX112" fmla="*/ 2143705 w 7036051"/>
              <a:gd name="connsiteY112" fmla="*/ 5345095 h 5492212"/>
              <a:gd name="connsiteX113" fmla="*/ 1986408 w 7036051"/>
              <a:gd name="connsiteY113" fmla="*/ 5335524 h 5492212"/>
              <a:gd name="connsiteX114" fmla="*/ 1975333 w 7036051"/>
              <a:gd name="connsiteY114" fmla="*/ 5325099 h 5492212"/>
              <a:gd name="connsiteX115" fmla="*/ 1972441 w 7036051"/>
              <a:gd name="connsiteY115" fmla="*/ 5323775 h 5492212"/>
              <a:gd name="connsiteX116" fmla="*/ 1971497 w 7036051"/>
              <a:gd name="connsiteY116" fmla="*/ 5324412 h 5492212"/>
              <a:gd name="connsiteX117" fmla="*/ 1956886 w 7036051"/>
              <a:gd name="connsiteY117" fmla="*/ 5327069 h 5492212"/>
              <a:gd name="connsiteX118" fmla="*/ 1924833 w 7036051"/>
              <a:gd name="connsiteY118" fmla="*/ 5344911 h 5492212"/>
              <a:gd name="connsiteX119" fmla="*/ 1885856 w 7036051"/>
              <a:gd name="connsiteY119" fmla="*/ 5367299 h 5492212"/>
              <a:gd name="connsiteX120" fmla="*/ 1855937 w 7036051"/>
              <a:gd name="connsiteY120" fmla="*/ 5372820 h 5492212"/>
              <a:gd name="connsiteX121" fmla="*/ 1784500 w 7036051"/>
              <a:gd name="connsiteY121" fmla="*/ 5395926 h 5492212"/>
              <a:gd name="connsiteX122" fmla="*/ 1737998 w 7036051"/>
              <a:gd name="connsiteY122" fmla="*/ 5407426 h 5492212"/>
              <a:gd name="connsiteX123" fmla="*/ 1736716 w 7036051"/>
              <a:gd name="connsiteY123" fmla="*/ 5407939 h 5492212"/>
              <a:gd name="connsiteX124" fmla="*/ 1726742 w 7036051"/>
              <a:gd name="connsiteY124" fmla="*/ 5405934 h 5492212"/>
              <a:gd name="connsiteX125" fmla="*/ 1726849 w 7036051"/>
              <a:gd name="connsiteY125" fmla="*/ 5401221 h 5492212"/>
              <a:gd name="connsiteX126" fmla="*/ 1718134 w 7036051"/>
              <a:gd name="connsiteY126" fmla="*/ 5398128 h 5492212"/>
              <a:gd name="connsiteX127" fmla="*/ 1701063 w 7036051"/>
              <a:gd name="connsiteY127" fmla="*/ 5400545 h 5492212"/>
              <a:gd name="connsiteX128" fmla="*/ 1694634 w 7036051"/>
              <a:gd name="connsiteY128" fmla="*/ 5398728 h 5492212"/>
              <a:gd name="connsiteX129" fmla="*/ 1692270 w 7036051"/>
              <a:gd name="connsiteY129" fmla="*/ 5399053 h 5492212"/>
              <a:gd name="connsiteX130" fmla="*/ 1686657 w 7036051"/>
              <a:gd name="connsiteY130" fmla="*/ 5399247 h 5492212"/>
              <a:gd name="connsiteX131" fmla="*/ 1687479 w 7036051"/>
              <a:gd name="connsiteY131" fmla="*/ 5402165 h 5492212"/>
              <a:gd name="connsiteX132" fmla="*/ 1680969 w 7036051"/>
              <a:gd name="connsiteY132" fmla="*/ 5407963 h 5492212"/>
              <a:gd name="connsiteX133" fmla="*/ 1648682 w 7036051"/>
              <a:gd name="connsiteY133" fmla="*/ 5407558 h 5492212"/>
              <a:gd name="connsiteX134" fmla="*/ 1646819 w 7036051"/>
              <a:gd name="connsiteY134" fmla="*/ 5404306 h 5492212"/>
              <a:gd name="connsiteX135" fmla="*/ 1642743 w 7036051"/>
              <a:gd name="connsiteY135" fmla="*/ 5403927 h 5492212"/>
              <a:gd name="connsiteX136" fmla="*/ 1639788 w 7036051"/>
              <a:gd name="connsiteY136" fmla="*/ 5407135 h 5492212"/>
              <a:gd name="connsiteX137" fmla="*/ 1585803 w 7036051"/>
              <a:gd name="connsiteY137" fmla="*/ 5416574 h 5492212"/>
              <a:gd name="connsiteX138" fmla="*/ 1513331 w 7036051"/>
              <a:gd name="connsiteY138" fmla="*/ 5423805 h 5492212"/>
              <a:gd name="connsiteX139" fmla="*/ 1460734 w 7036051"/>
              <a:gd name="connsiteY139" fmla="*/ 5411778 h 5492212"/>
              <a:gd name="connsiteX140" fmla="*/ 1456045 w 7036051"/>
              <a:gd name="connsiteY140" fmla="*/ 5414928 h 5492212"/>
              <a:gd name="connsiteX141" fmla="*/ 1419653 w 7036051"/>
              <a:gd name="connsiteY141" fmla="*/ 5415060 h 5492212"/>
              <a:gd name="connsiteX142" fmla="*/ 1292605 w 7036051"/>
              <a:gd name="connsiteY142" fmla="*/ 5394671 h 5492212"/>
              <a:gd name="connsiteX143" fmla="*/ 1221477 w 7036051"/>
              <a:gd name="connsiteY143" fmla="*/ 5395509 h 5492212"/>
              <a:gd name="connsiteX144" fmla="*/ 1196159 w 7036051"/>
              <a:gd name="connsiteY144" fmla="*/ 5399169 h 5492212"/>
              <a:gd name="connsiteX145" fmla="*/ 1153748 w 7036051"/>
              <a:gd name="connsiteY145" fmla="*/ 5405093 h 5492212"/>
              <a:gd name="connsiteX146" fmla="*/ 1121874 w 7036051"/>
              <a:gd name="connsiteY146" fmla="*/ 5417803 h 5492212"/>
              <a:gd name="connsiteX147" fmla="*/ 1086481 w 7036051"/>
              <a:gd name="connsiteY147" fmla="*/ 5419474 h 5492212"/>
              <a:gd name="connsiteX148" fmla="*/ 1078485 w 7036051"/>
              <a:gd name="connsiteY148" fmla="*/ 5409150 h 5492212"/>
              <a:gd name="connsiteX149" fmla="*/ 1040550 w 7036051"/>
              <a:gd name="connsiteY149" fmla="*/ 5414415 h 5492212"/>
              <a:gd name="connsiteX150" fmla="*/ 982981 w 7036051"/>
              <a:gd name="connsiteY150" fmla="*/ 5423575 h 5492212"/>
              <a:gd name="connsiteX151" fmla="*/ 949836 w 7036051"/>
              <a:gd name="connsiteY151" fmla="*/ 5426093 h 5492212"/>
              <a:gd name="connsiteX152" fmla="*/ 859237 w 7036051"/>
              <a:gd name="connsiteY152" fmla="*/ 5435973 h 5492212"/>
              <a:gd name="connsiteX153" fmla="*/ 768445 w 7036051"/>
              <a:gd name="connsiteY153" fmla="*/ 5448159 h 5492212"/>
              <a:gd name="connsiteX154" fmla="*/ 714393 w 7036051"/>
              <a:gd name="connsiteY154" fmla="*/ 5468302 h 5492212"/>
              <a:gd name="connsiteX155" fmla="*/ 639791 w 7036051"/>
              <a:gd name="connsiteY155" fmla="*/ 5476924 h 5492212"/>
              <a:gd name="connsiteX156" fmla="*/ 627266 w 7036051"/>
              <a:gd name="connsiteY156" fmla="*/ 5480260 h 5492212"/>
              <a:gd name="connsiteX157" fmla="*/ 609977 w 7036051"/>
              <a:gd name="connsiteY157" fmla="*/ 5478891 h 5492212"/>
              <a:gd name="connsiteX158" fmla="*/ 540688 w 7036051"/>
              <a:gd name="connsiteY158" fmla="*/ 5472807 h 5492212"/>
              <a:gd name="connsiteX159" fmla="*/ 486194 w 7036051"/>
              <a:gd name="connsiteY159" fmla="*/ 5462661 h 5492212"/>
              <a:gd name="connsiteX160" fmla="*/ 418164 w 7036051"/>
              <a:gd name="connsiteY160" fmla="*/ 5472485 h 5492212"/>
              <a:gd name="connsiteX161" fmla="*/ 376724 w 7036051"/>
              <a:gd name="connsiteY161" fmla="*/ 5470967 h 5492212"/>
              <a:gd name="connsiteX162" fmla="*/ 308908 w 7036051"/>
              <a:gd name="connsiteY162" fmla="*/ 5457025 h 5492212"/>
              <a:gd name="connsiteX163" fmla="*/ 219416 w 7036051"/>
              <a:gd name="connsiteY163" fmla="*/ 5463995 h 5492212"/>
              <a:gd name="connsiteX164" fmla="*/ 200977 w 7036051"/>
              <a:gd name="connsiteY164" fmla="*/ 5480608 h 5492212"/>
              <a:gd name="connsiteX165" fmla="*/ 176226 w 7036051"/>
              <a:gd name="connsiteY165" fmla="*/ 5491022 h 5492212"/>
              <a:gd name="connsiteX166" fmla="*/ 165702 w 7036051"/>
              <a:gd name="connsiteY166" fmla="*/ 5468604 h 5492212"/>
              <a:gd name="connsiteX167" fmla="*/ 88282 w 7036051"/>
              <a:gd name="connsiteY167" fmla="*/ 5453658 h 5492212"/>
              <a:gd name="connsiteX168" fmla="*/ 49602 w 7036051"/>
              <a:gd name="connsiteY168" fmla="*/ 5448762 h 5492212"/>
              <a:gd name="connsiteX169" fmla="*/ 22844 w 7036051"/>
              <a:gd name="connsiteY169" fmla="*/ 5450459 h 5492212"/>
              <a:gd name="connsiteX170" fmla="*/ 0 w 7036051"/>
              <a:gd name="connsiteY170" fmla="*/ 5447653 h 5492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Lst>
            <a:rect l="l" t="t" r="r" b="b"/>
            <a:pathLst>
              <a:path w="7036051" h="5492212">
                <a:moveTo>
                  <a:pt x="0" y="0"/>
                </a:moveTo>
                <a:lnTo>
                  <a:pt x="7036051" y="0"/>
                </a:lnTo>
                <a:lnTo>
                  <a:pt x="7036051" y="5163846"/>
                </a:lnTo>
                <a:lnTo>
                  <a:pt x="7012593" y="5176898"/>
                </a:lnTo>
                <a:cubicBezTo>
                  <a:pt x="7010768" y="5193373"/>
                  <a:pt x="6968133" y="5178026"/>
                  <a:pt x="6958601" y="5204359"/>
                </a:cubicBezTo>
                <a:cubicBezTo>
                  <a:pt x="6956255" y="5203750"/>
                  <a:pt x="6953771" y="5203373"/>
                  <a:pt x="6951226" y="5203241"/>
                </a:cubicBezTo>
                <a:cubicBezTo>
                  <a:pt x="6936441" y="5202478"/>
                  <a:pt x="6922846" y="5209982"/>
                  <a:pt x="6920864" y="5220003"/>
                </a:cubicBezTo>
                <a:cubicBezTo>
                  <a:pt x="6902003" y="5258795"/>
                  <a:pt x="6863469" y="5243876"/>
                  <a:pt x="6834841" y="5266115"/>
                </a:cubicBezTo>
                <a:cubicBezTo>
                  <a:pt x="6800315" y="5289373"/>
                  <a:pt x="6805780" y="5289922"/>
                  <a:pt x="6777937" y="5332502"/>
                </a:cubicBezTo>
                <a:cubicBezTo>
                  <a:pt x="6765321" y="5328518"/>
                  <a:pt x="6759096" y="5331534"/>
                  <a:pt x="6752874" y="5340428"/>
                </a:cubicBezTo>
                <a:cubicBezTo>
                  <a:pt x="6735526" y="5351218"/>
                  <a:pt x="6717730" y="5333264"/>
                  <a:pt x="6711115" y="5353924"/>
                </a:cubicBezTo>
                <a:cubicBezTo>
                  <a:pt x="6709352" y="5351156"/>
                  <a:pt x="6706090" y="5350761"/>
                  <a:pt x="6702149" y="5351500"/>
                </a:cubicBezTo>
                <a:lnTo>
                  <a:pt x="6698458" y="5352743"/>
                </a:lnTo>
                <a:lnTo>
                  <a:pt x="6698049" y="5352570"/>
                </a:lnTo>
                <a:lnTo>
                  <a:pt x="6697297" y="5353134"/>
                </a:lnTo>
                <a:lnTo>
                  <a:pt x="6689118" y="5355890"/>
                </a:lnTo>
                <a:cubicBezTo>
                  <a:pt x="6680171" y="5359440"/>
                  <a:pt x="6671805" y="5362584"/>
                  <a:pt x="6670605" y="5355427"/>
                </a:cubicBezTo>
                <a:cubicBezTo>
                  <a:pt x="6665330" y="5354991"/>
                  <a:pt x="6661976" y="5355734"/>
                  <a:pt x="6659606" y="5357084"/>
                </a:cubicBezTo>
                <a:cubicBezTo>
                  <a:pt x="6654864" y="5359782"/>
                  <a:pt x="6654050" y="5364908"/>
                  <a:pt x="6649636" y="5367869"/>
                </a:cubicBezTo>
                <a:lnTo>
                  <a:pt x="6642159" y="5369506"/>
                </a:lnTo>
                <a:lnTo>
                  <a:pt x="6640764" y="5370991"/>
                </a:lnTo>
                <a:lnTo>
                  <a:pt x="6636665" y="5374002"/>
                </a:lnTo>
                <a:lnTo>
                  <a:pt x="6641287" y="5376181"/>
                </a:lnTo>
                <a:cubicBezTo>
                  <a:pt x="6646080" y="5377976"/>
                  <a:pt x="6597903" y="5386514"/>
                  <a:pt x="6591018" y="5390981"/>
                </a:cubicBezTo>
                <a:lnTo>
                  <a:pt x="6548326" y="5403583"/>
                </a:lnTo>
                <a:lnTo>
                  <a:pt x="6472868" y="5394733"/>
                </a:lnTo>
                <a:cubicBezTo>
                  <a:pt x="6457699" y="5415896"/>
                  <a:pt x="6417760" y="5410703"/>
                  <a:pt x="6401194" y="5422870"/>
                </a:cubicBezTo>
                <a:lnTo>
                  <a:pt x="6381961" y="5422940"/>
                </a:lnTo>
                <a:lnTo>
                  <a:pt x="6363834" y="5417751"/>
                </a:lnTo>
                <a:lnTo>
                  <a:pt x="6363997" y="5415912"/>
                </a:lnTo>
                <a:cubicBezTo>
                  <a:pt x="6363602" y="5414702"/>
                  <a:pt x="6362617" y="5414594"/>
                  <a:pt x="6361124" y="5415066"/>
                </a:cubicBezTo>
                <a:lnTo>
                  <a:pt x="6358507" y="5416224"/>
                </a:lnTo>
                <a:lnTo>
                  <a:pt x="6355073" y="5415242"/>
                </a:lnTo>
                <a:lnTo>
                  <a:pt x="6345676" y="5413049"/>
                </a:lnTo>
                <a:lnTo>
                  <a:pt x="6342596" y="5409297"/>
                </a:lnTo>
                <a:cubicBezTo>
                  <a:pt x="6333502" y="5403420"/>
                  <a:pt x="6312379" y="5410664"/>
                  <a:pt x="6305742" y="5401622"/>
                </a:cubicBezTo>
                <a:lnTo>
                  <a:pt x="6294445" y="5404149"/>
                </a:lnTo>
                <a:lnTo>
                  <a:pt x="6281414" y="5398024"/>
                </a:lnTo>
                <a:cubicBezTo>
                  <a:pt x="6269392" y="5392983"/>
                  <a:pt x="6257013" y="5390092"/>
                  <a:pt x="6243972" y="5395807"/>
                </a:cubicBezTo>
                <a:cubicBezTo>
                  <a:pt x="6248312" y="5382942"/>
                  <a:pt x="6211634" y="5399629"/>
                  <a:pt x="6202379" y="5388661"/>
                </a:cubicBezTo>
                <a:cubicBezTo>
                  <a:pt x="6196568" y="5379556"/>
                  <a:pt x="6184084" y="5382499"/>
                  <a:pt x="6173010" y="5380606"/>
                </a:cubicBezTo>
                <a:cubicBezTo>
                  <a:pt x="6162384" y="5372079"/>
                  <a:pt x="6109972" y="5371285"/>
                  <a:pt x="6093421" y="5375473"/>
                </a:cubicBezTo>
                <a:cubicBezTo>
                  <a:pt x="6048943" y="5392971"/>
                  <a:pt x="5995413" y="5360396"/>
                  <a:pt x="5959474" y="5373386"/>
                </a:cubicBezTo>
                <a:cubicBezTo>
                  <a:pt x="5949048" y="5374123"/>
                  <a:pt x="5939860" y="5373301"/>
                  <a:pt x="5931492" y="5371513"/>
                </a:cubicBezTo>
                <a:lnTo>
                  <a:pt x="5909558" y="5364228"/>
                </a:lnTo>
                <a:lnTo>
                  <a:pt x="5906319" y="5357590"/>
                </a:lnTo>
                <a:lnTo>
                  <a:pt x="5891268" y="5355650"/>
                </a:lnTo>
                <a:lnTo>
                  <a:pt x="5887711" y="5353947"/>
                </a:lnTo>
                <a:cubicBezTo>
                  <a:pt x="5880924" y="5350671"/>
                  <a:pt x="5874113" y="5347614"/>
                  <a:pt x="5866852" y="5345374"/>
                </a:cubicBezTo>
                <a:cubicBezTo>
                  <a:pt x="5859911" y="5373405"/>
                  <a:pt x="5803959" y="5330929"/>
                  <a:pt x="5811310" y="5356530"/>
                </a:cubicBezTo>
                <a:cubicBezTo>
                  <a:pt x="5780489" y="5350949"/>
                  <a:pt x="5782784" y="5364359"/>
                  <a:pt x="5770689" y="5359014"/>
                </a:cubicBezTo>
                <a:lnTo>
                  <a:pt x="5767719" y="5357260"/>
                </a:lnTo>
                <a:lnTo>
                  <a:pt x="5765688" y="5352793"/>
                </a:lnTo>
                <a:lnTo>
                  <a:pt x="5758598" y="5351053"/>
                </a:lnTo>
                <a:lnTo>
                  <a:pt x="5752036" y="5346019"/>
                </a:lnTo>
                <a:cubicBezTo>
                  <a:pt x="5676031" y="5353035"/>
                  <a:pt x="5573285" y="5304575"/>
                  <a:pt x="5503590" y="5325537"/>
                </a:cubicBezTo>
                <a:lnTo>
                  <a:pt x="5389848" y="5351472"/>
                </a:lnTo>
                <a:cubicBezTo>
                  <a:pt x="5378275" y="5360535"/>
                  <a:pt x="5357949" y="5362044"/>
                  <a:pt x="5344450" y="5354840"/>
                </a:cubicBezTo>
                <a:cubicBezTo>
                  <a:pt x="5342129" y="5353601"/>
                  <a:pt x="5340101" y="5352144"/>
                  <a:pt x="5338428" y="5350516"/>
                </a:cubicBezTo>
                <a:cubicBezTo>
                  <a:pt x="5303858" y="5372450"/>
                  <a:pt x="5291134" y="5358414"/>
                  <a:pt x="5273489" y="5373945"/>
                </a:cubicBezTo>
                <a:cubicBezTo>
                  <a:pt x="5228455" y="5376430"/>
                  <a:pt x="5198895" y="5356533"/>
                  <a:pt x="5182701" y="5370075"/>
                </a:cubicBezTo>
                <a:cubicBezTo>
                  <a:pt x="5161004" y="5366959"/>
                  <a:pt x="5136154" y="5346791"/>
                  <a:pt x="5114856" y="5361037"/>
                </a:cubicBezTo>
                <a:cubicBezTo>
                  <a:pt x="5116518" y="5347803"/>
                  <a:pt x="5086668" y="5368445"/>
                  <a:pt x="5076532" y="5358612"/>
                </a:cubicBezTo>
                <a:cubicBezTo>
                  <a:pt x="5069788" y="5350240"/>
                  <a:pt x="5059157" y="5354551"/>
                  <a:pt x="5048954" y="5353915"/>
                </a:cubicBezTo>
                <a:cubicBezTo>
                  <a:pt x="5038015" y="5346654"/>
                  <a:pt x="4991132" y="5351733"/>
                  <a:pt x="4977087" y="5357736"/>
                </a:cubicBezTo>
                <a:cubicBezTo>
                  <a:pt x="4940420" y="5380054"/>
                  <a:pt x="4887089" y="5353763"/>
                  <a:pt x="4857261" y="5370659"/>
                </a:cubicBezTo>
                <a:cubicBezTo>
                  <a:pt x="4820568" y="5378246"/>
                  <a:pt x="4797284" y="5358899"/>
                  <a:pt x="4769845" y="5353264"/>
                </a:cubicBezTo>
                <a:cubicBezTo>
                  <a:pt x="4768462" y="5381819"/>
                  <a:pt x="4711275" y="5345988"/>
                  <a:pt x="4722220" y="5370534"/>
                </a:cubicBezTo>
                <a:cubicBezTo>
                  <a:pt x="4684293" y="5367762"/>
                  <a:pt x="4704662" y="5391854"/>
                  <a:pt x="4667552" y="5366753"/>
                </a:cubicBezTo>
                <a:cubicBezTo>
                  <a:pt x="4600967" y="5382212"/>
                  <a:pt x="4513038" y="5362869"/>
                  <a:pt x="4454472" y="5391442"/>
                </a:cubicBezTo>
                <a:lnTo>
                  <a:pt x="4317219" y="5411554"/>
                </a:lnTo>
                <a:lnTo>
                  <a:pt x="4298346" y="5416146"/>
                </a:lnTo>
                <a:cubicBezTo>
                  <a:pt x="4298306" y="5416758"/>
                  <a:pt x="4298267" y="5417371"/>
                  <a:pt x="4298228" y="5417983"/>
                </a:cubicBezTo>
                <a:cubicBezTo>
                  <a:pt x="4297649" y="5419178"/>
                  <a:pt x="4296651" y="5419253"/>
                  <a:pt x="4295233" y="5418735"/>
                </a:cubicBezTo>
                <a:lnTo>
                  <a:pt x="4292799" y="5417494"/>
                </a:lnTo>
                <a:lnTo>
                  <a:pt x="4289225" y="5418364"/>
                </a:lnTo>
                <a:lnTo>
                  <a:pt x="4279515" y="5420247"/>
                </a:lnTo>
                <a:lnTo>
                  <a:pt x="4275872" y="5423890"/>
                </a:lnTo>
                <a:lnTo>
                  <a:pt x="4227055" y="5427466"/>
                </a:lnTo>
                <a:lnTo>
                  <a:pt x="4213123" y="5433155"/>
                </a:lnTo>
                <a:cubicBezTo>
                  <a:pt x="4200364" y="5437794"/>
                  <a:pt x="4187574" y="5440279"/>
                  <a:pt x="4175436" y="5434156"/>
                </a:cubicBezTo>
                <a:cubicBezTo>
                  <a:pt x="4177805" y="5447129"/>
                  <a:pt x="4143760" y="5429295"/>
                  <a:pt x="4132856" y="5439937"/>
                </a:cubicBezTo>
                <a:cubicBezTo>
                  <a:pt x="4125673" y="5448831"/>
                  <a:pt x="4113669" y="5445492"/>
                  <a:pt x="4102333" y="5447021"/>
                </a:cubicBezTo>
                <a:cubicBezTo>
                  <a:pt x="4090434" y="5455185"/>
                  <a:pt x="4038031" y="5454280"/>
                  <a:pt x="4022159" y="5449566"/>
                </a:cubicBezTo>
                <a:cubicBezTo>
                  <a:pt x="3980455" y="5430671"/>
                  <a:pt x="3922096" y="5461433"/>
                  <a:pt x="3888224" y="5447312"/>
                </a:cubicBezTo>
                <a:cubicBezTo>
                  <a:pt x="3877937" y="5446239"/>
                  <a:pt x="3868647" y="5446763"/>
                  <a:pt x="3860026" y="5448274"/>
                </a:cubicBezTo>
                <a:lnTo>
                  <a:pt x="3832796" y="5461349"/>
                </a:lnTo>
                <a:lnTo>
                  <a:pt x="3817485" y="5462797"/>
                </a:lnTo>
                <a:lnTo>
                  <a:pt x="3813676" y="5464379"/>
                </a:lnTo>
                <a:cubicBezTo>
                  <a:pt x="3806407" y="5467429"/>
                  <a:pt x="3799147" y="5470257"/>
                  <a:pt x="3791563" y="5472259"/>
                </a:cubicBezTo>
                <a:cubicBezTo>
                  <a:pt x="3788910" y="5444072"/>
                  <a:pt x="3726624" y="5484631"/>
                  <a:pt x="3737858" y="5459331"/>
                </a:cubicBezTo>
                <a:cubicBezTo>
                  <a:pt x="3706262" y="5463900"/>
                  <a:pt x="3710598" y="5450598"/>
                  <a:pt x="3697716" y="5455539"/>
                </a:cubicBezTo>
                <a:lnTo>
                  <a:pt x="3694487" y="5457193"/>
                </a:lnTo>
                <a:lnTo>
                  <a:pt x="3691779" y="5461582"/>
                </a:lnTo>
                <a:lnTo>
                  <a:pt x="3684442" y="5463086"/>
                </a:lnTo>
                <a:lnTo>
                  <a:pt x="3677129" y="5467898"/>
                </a:lnTo>
                <a:cubicBezTo>
                  <a:pt x="3602381" y="5458439"/>
                  <a:pt x="3505226" y="5485361"/>
                  <a:pt x="3438897" y="5462195"/>
                </a:cubicBezTo>
                <a:lnTo>
                  <a:pt x="3389756" y="5444428"/>
                </a:lnTo>
                <a:cubicBezTo>
                  <a:pt x="3364455" y="5437704"/>
                  <a:pt x="3342081" y="5466704"/>
                  <a:pt x="3316666" y="5450736"/>
                </a:cubicBezTo>
                <a:cubicBezTo>
                  <a:pt x="3306503" y="5441319"/>
                  <a:pt x="3286457" y="5439158"/>
                  <a:pt x="3271894" y="5445907"/>
                </a:cubicBezTo>
                <a:cubicBezTo>
                  <a:pt x="3269388" y="5447068"/>
                  <a:pt x="3267143" y="5448455"/>
                  <a:pt x="3265228" y="5450024"/>
                </a:cubicBezTo>
                <a:cubicBezTo>
                  <a:pt x="3234084" y="5427025"/>
                  <a:pt x="3219254" y="5440615"/>
                  <a:pt x="3204017" y="5424552"/>
                </a:cubicBezTo>
                <a:cubicBezTo>
                  <a:pt x="3159473" y="5420614"/>
                  <a:pt x="3126956" y="5439505"/>
                  <a:pt x="3112867" y="5425473"/>
                </a:cubicBezTo>
                <a:cubicBezTo>
                  <a:pt x="3090747" y="5427880"/>
                  <a:pt x="3062886" y="5447193"/>
                  <a:pt x="3043809" y="5432293"/>
                </a:cubicBezTo>
                <a:cubicBezTo>
                  <a:pt x="3043452" y="5445549"/>
                  <a:pt x="3016821" y="5423991"/>
                  <a:pt x="3005211" y="5433472"/>
                </a:cubicBezTo>
                <a:cubicBezTo>
                  <a:pt x="2997207" y="5441605"/>
                  <a:pt x="2987260" y="5436961"/>
                  <a:pt x="2976986" y="5437264"/>
                </a:cubicBezTo>
                <a:cubicBezTo>
                  <a:pt x="2964968" y="5444153"/>
                  <a:pt x="2918975" y="5437570"/>
                  <a:pt x="2905879" y="5431128"/>
                </a:cubicBezTo>
                <a:cubicBezTo>
                  <a:pt x="2872703" y="5407678"/>
                  <a:pt x="2815496" y="5432178"/>
                  <a:pt x="2788318" y="5414358"/>
                </a:cubicBezTo>
                <a:cubicBezTo>
                  <a:pt x="2746271" y="5410854"/>
                  <a:pt x="2685231" y="5410484"/>
                  <a:pt x="2653590" y="5410111"/>
                </a:cubicBezTo>
                <a:cubicBezTo>
                  <a:pt x="2615334" y="5411650"/>
                  <a:pt x="2639324" y="5388277"/>
                  <a:pt x="2598481" y="5412114"/>
                </a:cubicBezTo>
                <a:cubicBezTo>
                  <a:pt x="2534415" y="5394537"/>
                  <a:pt x="2387966" y="5438902"/>
                  <a:pt x="2333897" y="5408505"/>
                </a:cubicBezTo>
                <a:cubicBezTo>
                  <a:pt x="2279458" y="5405891"/>
                  <a:pt x="2312839" y="5402348"/>
                  <a:pt x="2271841" y="5396433"/>
                </a:cubicBezTo>
                <a:cubicBezTo>
                  <a:pt x="2263465" y="5363868"/>
                  <a:pt x="2168184" y="5361433"/>
                  <a:pt x="2143705" y="5345095"/>
                </a:cubicBezTo>
                <a:cubicBezTo>
                  <a:pt x="2087043" y="5343333"/>
                  <a:pt x="2041689" y="5319742"/>
                  <a:pt x="1986408" y="5335524"/>
                </a:cubicBezTo>
                <a:cubicBezTo>
                  <a:pt x="1983594" y="5331315"/>
                  <a:pt x="1979798" y="5327915"/>
                  <a:pt x="1975333" y="5325099"/>
                </a:cubicBezTo>
                <a:lnTo>
                  <a:pt x="1972441" y="5323775"/>
                </a:lnTo>
                <a:lnTo>
                  <a:pt x="1971497" y="5324412"/>
                </a:lnTo>
                <a:cubicBezTo>
                  <a:pt x="1967825" y="5325937"/>
                  <a:pt x="1963255" y="5326871"/>
                  <a:pt x="1956886" y="5327069"/>
                </a:cubicBezTo>
                <a:cubicBezTo>
                  <a:pt x="1957692" y="5357103"/>
                  <a:pt x="1944755" y="5337483"/>
                  <a:pt x="1924833" y="5344911"/>
                </a:cubicBezTo>
                <a:cubicBezTo>
                  <a:pt x="1907350" y="5349449"/>
                  <a:pt x="1899872" y="5360515"/>
                  <a:pt x="1885856" y="5367299"/>
                </a:cubicBezTo>
                <a:cubicBezTo>
                  <a:pt x="1874373" y="5371950"/>
                  <a:pt x="1870677" y="5363227"/>
                  <a:pt x="1855937" y="5372820"/>
                </a:cubicBezTo>
                <a:cubicBezTo>
                  <a:pt x="1826799" y="5367486"/>
                  <a:pt x="1805938" y="5389998"/>
                  <a:pt x="1784500" y="5395926"/>
                </a:cubicBezTo>
                <a:cubicBezTo>
                  <a:pt x="1777473" y="5395836"/>
                  <a:pt x="1756895" y="5401012"/>
                  <a:pt x="1737998" y="5407426"/>
                </a:cubicBezTo>
                <a:lnTo>
                  <a:pt x="1736716" y="5407939"/>
                </a:lnTo>
                <a:lnTo>
                  <a:pt x="1726742" y="5405934"/>
                </a:lnTo>
                <a:cubicBezTo>
                  <a:pt x="1724249" y="5404894"/>
                  <a:pt x="1723700" y="5403454"/>
                  <a:pt x="1726849" y="5401221"/>
                </a:cubicBezTo>
                <a:cubicBezTo>
                  <a:pt x="1723886" y="5399045"/>
                  <a:pt x="1720993" y="5398236"/>
                  <a:pt x="1718134" y="5398128"/>
                </a:cubicBezTo>
                <a:cubicBezTo>
                  <a:pt x="1712416" y="5397910"/>
                  <a:pt x="1706830" y="5400494"/>
                  <a:pt x="1701063" y="5400545"/>
                </a:cubicBezTo>
                <a:lnTo>
                  <a:pt x="1694634" y="5398728"/>
                </a:lnTo>
                <a:lnTo>
                  <a:pt x="1692270" y="5399053"/>
                </a:lnTo>
                <a:lnTo>
                  <a:pt x="1686657" y="5399247"/>
                </a:lnTo>
                <a:lnTo>
                  <a:pt x="1687479" y="5402165"/>
                </a:lnTo>
                <a:cubicBezTo>
                  <a:pt x="1688791" y="5404927"/>
                  <a:pt x="1689812" y="5407972"/>
                  <a:pt x="1680969" y="5407963"/>
                </a:cubicBezTo>
                <a:cubicBezTo>
                  <a:pt x="1662599" y="5406532"/>
                  <a:pt x="1656841" y="5418932"/>
                  <a:pt x="1648682" y="5407558"/>
                </a:cubicBezTo>
                <a:lnTo>
                  <a:pt x="1646819" y="5404306"/>
                </a:lnTo>
                <a:lnTo>
                  <a:pt x="1642743" y="5403927"/>
                </a:lnTo>
                <a:cubicBezTo>
                  <a:pt x="1640569" y="5404120"/>
                  <a:pt x="1639361" y="5404983"/>
                  <a:pt x="1639788" y="5407135"/>
                </a:cubicBezTo>
                <a:cubicBezTo>
                  <a:pt x="1622347" y="5398881"/>
                  <a:pt x="1603063" y="5413406"/>
                  <a:pt x="1585803" y="5416574"/>
                </a:cubicBezTo>
                <a:cubicBezTo>
                  <a:pt x="1572467" y="5408520"/>
                  <a:pt x="1549407" y="5423110"/>
                  <a:pt x="1513331" y="5423805"/>
                </a:cubicBezTo>
                <a:cubicBezTo>
                  <a:pt x="1498774" y="5414520"/>
                  <a:pt x="1489007" y="5424393"/>
                  <a:pt x="1460734" y="5411778"/>
                </a:cubicBezTo>
                <a:cubicBezTo>
                  <a:pt x="1459446" y="5412932"/>
                  <a:pt x="1457867" y="5413992"/>
                  <a:pt x="1456045" y="5414928"/>
                </a:cubicBezTo>
                <a:cubicBezTo>
                  <a:pt x="1445460" y="5420354"/>
                  <a:pt x="1429166" y="5420415"/>
                  <a:pt x="1419653" y="5415060"/>
                </a:cubicBezTo>
                <a:cubicBezTo>
                  <a:pt x="1374353" y="5398095"/>
                  <a:pt x="1332064" y="5398411"/>
                  <a:pt x="1292605" y="5394671"/>
                </a:cubicBezTo>
                <a:cubicBezTo>
                  <a:pt x="1247867" y="5392301"/>
                  <a:pt x="1276603" y="5411730"/>
                  <a:pt x="1221477" y="5395509"/>
                </a:cubicBezTo>
                <a:cubicBezTo>
                  <a:pt x="1215107" y="5402140"/>
                  <a:pt x="1207983" y="5402421"/>
                  <a:pt x="1196159" y="5399169"/>
                </a:cubicBezTo>
                <a:cubicBezTo>
                  <a:pt x="1174396" y="5398516"/>
                  <a:pt x="1175280" y="5415282"/>
                  <a:pt x="1153748" y="5405093"/>
                </a:cubicBezTo>
                <a:cubicBezTo>
                  <a:pt x="1157267" y="5414115"/>
                  <a:pt x="1112247" y="5408398"/>
                  <a:pt x="1121874" y="5417803"/>
                </a:cubicBezTo>
                <a:cubicBezTo>
                  <a:pt x="1107293" y="5425943"/>
                  <a:pt x="1100911" y="5412406"/>
                  <a:pt x="1086481" y="5419474"/>
                </a:cubicBezTo>
                <a:cubicBezTo>
                  <a:pt x="1070504" y="5421068"/>
                  <a:pt x="1096054" y="5409890"/>
                  <a:pt x="1078485" y="5409150"/>
                </a:cubicBezTo>
                <a:cubicBezTo>
                  <a:pt x="1057107" y="5409880"/>
                  <a:pt x="1057916" y="5393370"/>
                  <a:pt x="1040550" y="5414415"/>
                </a:cubicBezTo>
                <a:cubicBezTo>
                  <a:pt x="1018445" y="5409298"/>
                  <a:pt x="1013694" y="5418764"/>
                  <a:pt x="982981" y="5423575"/>
                </a:cubicBezTo>
                <a:cubicBezTo>
                  <a:pt x="970423" y="5418342"/>
                  <a:pt x="960063" y="5420960"/>
                  <a:pt x="949836" y="5426093"/>
                </a:cubicBezTo>
                <a:cubicBezTo>
                  <a:pt x="920168" y="5424861"/>
                  <a:pt x="892764" y="5432710"/>
                  <a:pt x="859237" y="5435973"/>
                </a:cubicBezTo>
                <a:cubicBezTo>
                  <a:pt x="823344" y="5430160"/>
                  <a:pt x="804272" y="5444731"/>
                  <a:pt x="768445" y="5448159"/>
                </a:cubicBezTo>
                <a:cubicBezTo>
                  <a:pt x="733630" y="5434899"/>
                  <a:pt x="744432" y="5468566"/>
                  <a:pt x="714393" y="5468302"/>
                </a:cubicBezTo>
                <a:cubicBezTo>
                  <a:pt x="665910" y="5456640"/>
                  <a:pt x="715197" y="5479526"/>
                  <a:pt x="639791" y="5476924"/>
                </a:cubicBezTo>
                <a:cubicBezTo>
                  <a:pt x="635590" y="5474880"/>
                  <a:pt x="626375" y="5477333"/>
                  <a:pt x="627266" y="5480260"/>
                </a:cubicBezTo>
                <a:cubicBezTo>
                  <a:pt x="622501" y="5479477"/>
                  <a:pt x="611196" y="5474127"/>
                  <a:pt x="609977" y="5478891"/>
                </a:cubicBezTo>
                <a:cubicBezTo>
                  <a:pt x="585928" y="5480121"/>
                  <a:pt x="562064" y="5478026"/>
                  <a:pt x="540688" y="5472807"/>
                </a:cubicBezTo>
                <a:cubicBezTo>
                  <a:pt x="494260" y="5482226"/>
                  <a:pt x="519722" y="5459453"/>
                  <a:pt x="486194" y="5462661"/>
                </a:cubicBezTo>
                <a:cubicBezTo>
                  <a:pt x="459222" y="5472731"/>
                  <a:pt x="449283" y="5465413"/>
                  <a:pt x="418164" y="5472485"/>
                </a:cubicBezTo>
                <a:cubicBezTo>
                  <a:pt x="407504" y="5457469"/>
                  <a:pt x="388899" y="5474930"/>
                  <a:pt x="376724" y="5470967"/>
                </a:cubicBezTo>
                <a:cubicBezTo>
                  <a:pt x="357541" y="5489409"/>
                  <a:pt x="329120" y="5456071"/>
                  <a:pt x="308908" y="5457025"/>
                </a:cubicBezTo>
                <a:cubicBezTo>
                  <a:pt x="274916" y="5461376"/>
                  <a:pt x="238368" y="5480973"/>
                  <a:pt x="219416" y="5463995"/>
                </a:cubicBezTo>
                <a:cubicBezTo>
                  <a:pt x="217077" y="5471389"/>
                  <a:pt x="220429" y="5481203"/>
                  <a:pt x="200977" y="5480608"/>
                </a:cubicBezTo>
                <a:cubicBezTo>
                  <a:pt x="193315" y="5484612"/>
                  <a:pt x="192227" y="5495868"/>
                  <a:pt x="176226" y="5491022"/>
                </a:cubicBezTo>
                <a:cubicBezTo>
                  <a:pt x="195501" y="5480307"/>
                  <a:pt x="163065" y="5480325"/>
                  <a:pt x="165702" y="5468604"/>
                </a:cubicBezTo>
                <a:cubicBezTo>
                  <a:pt x="141228" y="5462364"/>
                  <a:pt x="86026" y="5474606"/>
                  <a:pt x="88282" y="5453658"/>
                </a:cubicBezTo>
                <a:cubicBezTo>
                  <a:pt x="80722" y="5441690"/>
                  <a:pt x="50300" y="5462007"/>
                  <a:pt x="49602" y="5448762"/>
                </a:cubicBezTo>
                <a:cubicBezTo>
                  <a:pt x="42967" y="5453333"/>
                  <a:pt x="33469" y="5452380"/>
                  <a:pt x="22844" y="5450459"/>
                </a:cubicBezTo>
                <a:lnTo>
                  <a:pt x="0" y="5447653"/>
                </a:lnTo>
                <a:close/>
              </a:path>
            </a:pathLst>
          </a:custGeom>
          <a:solidFill>
            <a:schemeClr val="bg1"/>
          </a:solidFill>
          <a:ln>
            <a:noFill/>
          </a:ln>
          <a:effectLst>
            <a:outerShdw blurRad="50800" dist="25400" dir="5400000" algn="t"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Shape 24">
            <a:extLst>
              <a:ext uri="{FF2B5EF4-FFF2-40B4-BE49-F238E27FC236}">
                <a16:creationId xmlns:a16="http://schemas.microsoft.com/office/drawing/2014/main" id="{DCD6552F-C98B-4FBA-842F-3EF2D5ACA1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099" y="585274"/>
            <a:ext cx="7036051" cy="5492212"/>
          </a:xfrm>
          <a:custGeom>
            <a:avLst/>
            <a:gdLst>
              <a:gd name="connsiteX0" fmla="*/ 0 w 7036051"/>
              <a:gd name="connsiteY0" fmla="*/ 0 h 5492212"/>
              <a:gd name="connsiteX1" fmla="*/ 7036051 w 7036051"/>
              <a:gd name="connsiteY1" fmla="*/ 0 h 5492212"/>
              <a:gd name="connsiteX2" fmla="*/ 7036051 w 7036051"/>
              <a:gd name="connsiteY2" fmla="*/ 5163846 h 5492212"/>
              <a:gd name="connsiteX3" fmla="*/ 7012593 w 7036051"/>
              <a:gd name="connsiteY3" fmla="*/ 5176898 h 5492212"/>
              <a:gd name="connsiteX4" fmla="*/ 6958601 w 7036051"/>
              <a:gd name="connsiteY4" fmla="*/ 5204359 h 5492212"/>
              <a:gd name="connsiteX5" fmla="*/ 6951226 w 7036051"/>
              <a:gd name="connsiteY5" fmla="*/ 5203241 h 5492212"/>
              <a:gd name="connsiteX6" fmla="*/ 6920864 w 7036051"/>
              <a:gd name="connsiteY6" fmla="*/ 5220003 h 5492212"/>
              <a:gd name="connsiteX7" fmla="*/ 6834841 w 7036051"/>
              <a:gd name="connsiteY7" fmla="*/ 5266115 h 5492212"/>
              <a:gd name="connsiteX8" fmla="*/ 6777937 w 7036051"/>
              <a:gd name="connsiteY8" fmla="*/ 5332502 h 5492212"/>
              <a:gd name="connsiteX9" fmla="*/ 6752874 w 7036051"/>
              <a:gd name="connsiteY9" fmla="*/ 5340428 h 5492212"/>
              <a:gd name="connsiteX10" fmla="*/ 6711115 w 7036051"/>
              <a:gd name="connsiteY10" fmla="*/ 5353924 h 5492212"/>
              <a:gd name="connsiteX11" fmla="*/ 6702149 w 7036051"/>
              <a:gd name="connsiteY11" fmla="*/ 5351500 h 5492212"/>
              <a:gd name="connsiteX12" fmla="*/ 6698458 w 7036051"/>
              <a:gd name="connsiteY12" fmla="*/ 5352743 h 5492212"/>
              <a:gd name="connsiteX13" fmla="*/ 6698049 w 7036051"/>
              <a:gd name="connsiteY13" fmla="*/ 5352570 h 5492212"/>
              <a:gd name="connsiteX14" fmla="*/ 6697297 w 7036051"/>
              <a:gd name="connsiteY14" fmla="*/ 5353134 h 5492212"/>
              <a:gd name="connsiteX15" fmla="*/ 6689118 w 7036051"/>
              <a:gd name="connsiteY15" fmla="*/ 5355890 h 5492212"/>
              <a:gd name="connsiteX16" fmla="*/ 6670605 w 7036051"/>
              <a:gd name="connsiteY16" fmla="*/ 5355427 h 5492212"/>
              <a:gd name="connsiteX17" fmla="*/ 6659606 w 7036051"/>
              <a:gd name="connsiteY17" fmla="*/ 5357084 h 5492212"/>
              <a:gd name="connsiteX18" fmla="*/ 6649636 w 7036051"/>
              <a:gd name="connsiteY18" fmla="*/ 5367869 h 5492212"/>
              <a:gd name="connsiteX19" fmla="*/ 6642159 w 7036051"/>
              <a:gd name="connsiteY19" fmla="*/ 5369506 h 5492212"/>
              <a:gd name="connsiteX20" fmla="*/ 6640764 w 7036051"/>
              <a:gd name="connsiteY20" fmla="*/ 5370991 h 5492212"/>
              <a:gd name="connsiteX21" fmla="*/ 6636665 w 7036051"/>
              <a:gd name="connsiteY21" fmla="*/ 5374002 h 5492212"/>
              <a:gd name="connsiteX22" fmla="*/ 6641287 w 7036051"/>
              <a:gd name="connsiteY22" fmla="*/ 5376181 h 5492212"/>
              <a:gd name="connsiteX23" fmla="*/ 6591018 w 7036051"/>
              <a:gd name="connsiteY23" fmla="*/ 5390981 h 5492212"/>
              <a:gd name="connsiteX24" fmla="*/ 6548326 w 7036051"/>
              <a:gd name="connsiteY24" fmla="*/ 5403583 h 5492212"/>
              <a:gd name="connsiteX25" fmla="*/ 6472868 w 7036051"/>
              <a:gd name="connsiteY25" fmla="*/ 5394733 h 5492212"/>
              <a:gd name="connsiteX26" fmla="*/ 6401194 w 7036051"/>
              <a:gd name="connsiteY26" fmla="*/ 5422870 h 5492212"/>
              <a:gd name="connsiteX27" fmla="*/ 6381961 w 7036051"/>
              <a:gd name="connsiteY27" fmla="*/ 5422940 h 5492212"/>
              <a:gd name="connsiteX28" fmla="*/ 6363834 w 7036051"/>
              <a:gd name="connsiteY28" fmla="*/ 5417751 h 5492212"/>
              <a:gd name="connsiteX29" fmla="*/ 6363997 w 7036051"/>
              <a:gd name="connsiteY29" fmla="*/ 5415912 h 5492212"/>
              <a:gd name="connsiteX30" fmla="*/ 6361124 w 7036051"/>
              <a:gd name="connsiteY30" fmla="*/ 5415066 h 5492212"/>
              <a:gd name="connsiteX31" fmla="*/ 6358507 w 7036051"/>
              <a:gd name="connsiteY31" fmla="*/ 5416224 h 5492212"/>
              <a:gd name="connsiteX32" fmla="*/ 6355073 w 7036051"/>
              <a:gd name="connsiteY32" fmla="*/ 5415242 h 5492212"/>
              <a:gd name="connsiteX33" fmla="*/ 6345676 w 7036051"/>
              <a:gd name="connsiteY33" fmla="*/ 5413049 h 5492212"/>
              <a:gd name="connsiteX34" fmla="*/ 6342596 w 7036051"/>
              <a:gd name="connsiteY34" fmla="*/ 5409297 h 5492212"/>
              <a:gd name="connsiteX35" fmla="*/ 6305742 w 7036051"/>
              <a:gd name="connsiteY35" fmla="*/ 5401622 h 5492212"/>
              <a:gd name="connsiteX36" fmla="*/ 6294445 w 7036051"/>
              <a:gd name="connsiteY36" fmla="*/ 5404149 h 5492212"/>
              <a:gd name="connsiteX37" fmla="*/ 6281414 w 7036051"/>
              <a:gd name="connsiteY37" fmla="*/ 5398024 h 5492212"/>
              <a:gd name="connsiteX38" fmla="*/ 6243972 w 7036051"/>
              <a:gd name="connsiteY38" fmla="*/ 5395807 h 5492212"/>
              <a:gd name="connsiteX39" fmla="*/ 6202379 w 7036051"/>
              <a:gd name="connsiteY39" fmla="*/ 5388661 h 5492212"/>
              <a:gd name="connsiteX40" fmla="*/ 6173010 w 7036051"/>
              <a:gd name="connsiteY40" fmla="*/ 5380606 h 5492212"/>
              <a:gd name="connsiteX41" fmla="*/ 6093421 w 7036051"/>
              <a:gd name="connsiteY41" fmla="*/ 5375473 h 5492212"/>
              <a:gd name="connsiteX42" fmla="*/ 5959474 w 7036051"/>
              <a:gd name="connsiteY42" fmla="*/ 5373386 h 5492212"/>
              <a:gd name="connsiteX43" fmla="*/ 5931492 w 7036051"/>
              <a:gd name="connsiteY43" fmla="*/ 5371513 h 5492212"/>
              <a:gd name="connsiteX44" fmla="*/ 5909558 w 7036051"/>
              <a:gd name="connsiteY44" fmla="*/ 5364228 h 5492212"/>
              <a:gd name="connsiteX45" fmla="*/ 5906319 w 7036051"/>
              <a:gd name="connsiteY45" fmla="*/ 5357590 h 5492212"/>
              <a:gd name="connsiteX46" fmla="*/ 5891268 w 7036051"/>
              <a:gd name="connsiteY46" fmla="*/ 5355650 h 5492212"/>
              <a:gd name="connsiteX47" fmla="*/ 5887711 w 7036051"/>
              <a:gd name="connsiteY47" fmla="*/ 5353947 h 5492212"/>
              <a:gd name="connsiteX48" fmla="*/ 5866852 w 7036051"/>
              <a:gd name="connsiteY48" fmla="*/ 5345374 h 5492212"/>
              <a:gd name="connsiteX49" fmla="*/ 5811310 w 7036051"/>
              <a:gd name="connsiteY49" fmla="*/ 5356530 h 5492212"/>
              <a:gd name="connsiteX50" fmla="*/ 5770689 w 7036051"/>
              <a:gd name="connsiteY50" fmla="*/ 5359014 h 5492212"/>
              <a:gd name="connsiteX51" fmla="*/ 5767719 w 7036051"/>
              <a:gd name="connsiteY51" fmla="*/ 5357260 h 5492212"/>
              <a:gd name="connsiteX52" fmla="*/ 5765688 w 7036051"/>
              <a:gd name="connsiteY52" fmla="*/ 5352793 h 5492212"/>
              <a:gd name="connsiteX53" fmla="*/ 5758598 w 7036051"/>
              <a:gd name="connsiteY53" fmla="*/ 5351053 h 5492212"/>
              <a:gd name="connsiteX54" fmla="*/ 5752036 w 7036051"/>
              <a:gd name="connsiteY54" fmla="*/ 5346019 h 5492212"/>
              <a:gd name="connsiteX55" fmla="*/ 5503590 w 7036051"/>
              <a:gd name="connsiteY55" fmla="*/ 5325537 h 5492212"/>
              <a:gd name="connsiteX56" fmla="*/ 5389848 w 7036051"/>
              <a:gd name="connsiteY56" fmla="*/ 5351472 h 5492212"/>
              <a:gd name="connsiteX57" fmla="*/ 5344450 w 7036051"/>
              <a:gd name="connsiteY57" fmla="*/ 5354840 h 5492212"/>
              <a:gd name="connsiteX58" fmla="*/ 5338428 w 7036051"/>
              <a:gd name="connsiteY58" fmla="*/ 5350516 h 5492212"/>
              <a:gd name="connsiteX59" fmla="*/ 5273489 w 7036051"/>
              <a:gd name="connsiteY59" fmla="*/ 5373945 h 5492212"/>
              <a:gd name="connsiteX60" fmla="*/ 5182701 w 7036051"/>
              <a:gd name="connsiteY60" fmla="*/ 5370075 h 5492212"/>
              <a:gd name="connsiteX61" fmla="*/ 5114856 w 7036051"/>
              <a:gd name="connsiteY61" fmla="*/ 5361037 h 5492212"/>
              <a:gd name="connsiteX62" fmla="*/ 5076532 w 7036051"/>
              <a:gd name="connsiteY62" fmla="*/ 5358612 h 5492212"/>
              <a:gd name="connsiteX63" fmla="*/ 5048954 w 7036051"/>
              <a:gd name="connsiteY63" fmla="*/ 5353915 h 5492212"/>
              <a:gd name="connsiteX64" fmla="*/ 4977087 w 7036051"/>
              <a:gd name="connsiteY64" fmla="*/ 5357736 h 5492212"/>
              <a:gd name="connsiteX65" fmla="*/ 4857261 w 7036051"/>
              <a:gd name="connsiteY65" fmla="*/ 5370659 h 5492212"/>
              <a:gd name="connsiteX66" fmla="*/ 4769845 w 7036051"/>
              <a:gd name="connsiteY66" fmla="*/ 5353264 h 5492212"/>
              <a:gd name="connsiteX67" fmla="*/ 4722220 w 7036051"/>
              <a:gd name="connsiteY67" fmla="*/ 5370534 h 5492212"/>
              <a:gd name="connsiteX68" fmla="*/ 4667552 w 7036051"/>
              <a:gd name="connsiteY68" fmla="*/ 5366753 h 5492212"/>
              <a:gd name="connsiteX69" fmla="*/ 4454472 w 7036051"/>
              <a:gd name="connsiteY69" fmla="*/ 5391442 h 5492212"/>
              <a:gd name="connsiteX70" fmla="*/ 4317219 w 7036051"/>
              <a:gd name="connsiteY70" fmla="*/ 5411554 h 5492212"/>
              <a:gd name="connsiteX71" fmla="*/ 4298346 w 7036051"/>
              <a:gd name="connsiteY71" fmla="*/ 5416146 h 5492212"/>
              <a:gd name="connsiteX72" fmla="*/ 4298228 w 7036051"/>
              <a:gd name="connsiteY72" fmla="*/ 5417983 h 5492212"/>
              <a:gd name="connsiteX73" fmla="*/ 4295233 w 7036051"/>
              <a:gd name="connsiteY73" fmla="*/ 5418735 h 5492212"/>
              <a:gd name="connsiteX74" fmla="*/ 4292799 w 7036051"/>
              <a:gd name="connsiteY74" fmla="*/ 5417494 h 5492212"/>
              <a:gd name="connsiteX75" fmla="*/ 4289225 w 7036051"/>
              <a:gd name="connsiteY75" fmla="*/ 5418364 h 5492212"/>
              <a:gd name="connsiteX76" fmla="*/ 4279515 w 7036051"/>
              <a:gd name="connsiteY76" fmla="*/ 5420247 h 5492212"/>
              <a:gd name="connsiteX77" fmla="*/ 4275872 w 7036051"/>
              <a:gd name="connsiteY77" fmla="*/ 5423890 h 5492212"/>
              <a:gd name="connsiteX78" fmla="*/ 4227055 w 7036051"/>
              <a:gd name="connsiteY78" fmla="*/ 5427466 h 5492212"/>
              <a:gd name="connsiteX79" fmla="*/ 4213123 w 7036051"/>
              <a:gd name="connsiteY79" fmla="*/ 5433155 h 5492212"/>
              <a:gd name="connsiteX80" fmla="*/ 4175436 w 7036051"/>
              <a:gd name="connsiteY80" fmla="*/ 5434156 h 5492212"/>
              <a:gd name="connsiteX81" fmla="*/ 4132856 w 7036051"/>
              <a:gd name="connsiteY81" fmla="*/ 5439937 h 5492212"/>
              <a:gd name="connsiteX82" fmla="*/ 4102333 w 7036051"/>
              <a:gd name="connsiteY82" fmla="*/ 5447021 h 5492212"/>
              <a:gd name="connsiteX83" fmla="*/ 4022159 w 7036051"/>
              <a:gd name="connsiteY83" fmla="*/ 5449566 h 5492212"/>
              <a:gd name="connsiteX84" fmla="*/ 3888224 w 7036051"/>
              <a:gd name="connsiteY84" fmla="*/ 5447312 h 5492212"/>
              <a:gd name="connsiteX85" fmla="*/ 3860026 w 7036051"/>
              <a:gd name="connsiteY85" fmla="*/ 5448274 h 5492212"/>
              <a:gd name="connsiteX86" fmla="*/ 3832796 w 7036051"/>
              <a:gd name="connsiteY86" fmla="*/ 5461349 h 5492212"/>
              <a:gd name="connsiteX87" fmla="*/ 3817485 w 7036051"/>
              <a:gd name="connsiteY87" fmla="*/ 5462797 h 5492212"/>
              <a:gd name="connsiteX88" fmla="*/ 3813676 w 7036051"/>
              <a:gd name="connsiteY88" fmla="*/ 5464379 h 5492212"/>
              <a:gd name="connsiteX89" fmla="*/ 3791563 w 7036051"/>
              <a:gd name="connsiteY89" fmla="*/ 5472259 h 5492212"/>
              <a:gd name="connsiteX90" fmla="*/ 3737858 w 7036051"/>
              <a:gd name="connsiteY90" fmla="*/ 5459331 h 5492212"/>
              <a:gd name="connsiteX91" fmla="*/ 3697716 w 7036051"/>
              <a:gd name="connsiteY91" fmla="*/ 5455539 h 5492212"/>
              <a:gd name="connsiteX92" fmla="*/ 3694487 w 7036051"/>
              <a:gd name="connsiteY92" fmla="*/ 5457193 h 5492212"/>
              <a:gd name="connsiteX93" fmla="*/ 3691779 w 7036051"/>
              <a:gd name="connsiteY93" fmla="*/ 5461582 h 5492212"/>
              <a:gd name="connsiteX94" fmla="*/ 3684442 w 7036051"/>
              <a:gd name="connsiteY94" fmla="*/ 5463086 h 5492212"/>
              <a:gd name="connsiteX95" fmla="*/ 3677129 w 7036051"/>
              <a:gd name="connsiteY95" fmla="*/ 5467898 h 5492212"/>
              <a:gd name="connsiteX96" fmla="*/ 3438897 w 7036051"/>
              <a:gd name="connsiteY96" fmla="*/ 5462195 h 5492212"/>
              <a:gd name="connsiteX97" fmla="*/ 3389756 w 7036051"/>
              <a:gd name="connsiteY97" fmla="*/ 5444428 h 5492212"/>
              <a:gd name="connsiteX98" fmla="*/ 3316666 w 7036051"/>
              <a:gd name="connsiteY98" fmla="*/ 5450736 h 5492212"/>
              <a:gd name="connsiteX99" fmla="*/ 3271894 w 7036051"/>
              <a:gd name="connsiteY99" fmla="*/ 5445907 h 5492212"/>
              <a:gd name="connsiteX100" fmla="*/ 3265228 w 7036051"/>
              <a:gd name="connsiteY100" fmla="*/ 5450024 h 5492212"/>
              <a:gd name="connsiteX101" fmla="*/ 3204017 w 7036051"/>
              <a:gd name="connsiteY101" fmla="*/ 5424552 h 5492212"/>
              <a:gd name="connsiteX102" fmla="*/ 3112867 w 7036051"/>
              <a:gd name="connsiteY102" fmla="*/ 5425473 h 5492212"/>
              <a:gd name="connsiteX103" fmla="*/ 3043809 w 7036051"/>
              <a:gd name="connsiteY103" fmla="*/ 5432293 h 5492212"/>
              <a:gd name="connsiteX104" fmla="*/ 3005211 w 7036051"/>
              <a:gd name="connsiteY104" fmla="*/ 5433472 h 5492212"/>
              <a:gd name="connsiteX105" fmla="*/ 2976986 w 7036051"/>
              <a:gd name="connsiteY105" fmla="*/ 5437264 h 5492212"/>
              <a:gd name="connsiteX106" fmla="*/ 2905879 w 7036051"/>
              <a:gd name="connsiteY106" fmla="*/ 5431128 h 5492212"/>
              <a:gd name="connsiteX107" fmla="*/ 2788318 w 7036051"/>
              <a:gd name="connsiteY107" fmla="*/ 5414358 h 5492212"/>
              <a:gd name="connsiteX108" fmla="*/ 2653590 w 7036051"/>
              <a:gd name="connsiteY108" fmla="*/ 5410111 h 5492212"/>
              <a:gd name="connsiteX109" fmla="*/ 2598481 w 7036051"/>
              <a:gd name="connsiteY109" fmla="*/ 5412114 h 5492212"/>
              <a:gd name="connsiteX110" fmla="*/ 2333897 w 7036051"/>
              <a:gd name="connsiteY110" fmla="*/ 5408505 h 5492212"/>
              <a:gd name="connsiteX111" fmla="*/ 2271841 w 7036051"/>
              <a:gd name="connsiteY111" fmla="*/ 5396433 h 5492212"/>
              <a:gd name="connsiteX112" fmla="*/ 2143705 w 7036051"/>
              <a:gd name="connsiteY112" fmla="*/ 5345095 h 5492212"/>
              <a:gd name="connsiteX113" fmla="*/ 1986408 w 7036051"/>
              <a:gd name="connsiteY113" fmla="*/ 5335524 h 5492212"/>
              <a:gd name="connsiteX114" fmla="*/ 1975333 w 7036051"/>
              <a:gd name="connsiteY114" fmla="*/ 5325099 h 5492212"/>
              <a:gd name="connsiteX115" fmla="*/ 1972441 w 7036051"/>
              <a:gd name="connsiteY115" fmla="*/ 5323775 h 5492212"/>
              <a:gd name="connsiteX116" fmla="*/ 1971497 w 7036051"/>
              <a:gd name="connsiteY116" fmla="*/ 5324412 h 5492212"/>
              <a:gd name="connsiteX117" fmla="*/ 1956886 w 7036051"/>
              <a:gd name="connsiteY117" fmla="*/ 5327069 h 5492212"/>
              <a:gd name="connsiteX118" fmla="*/ 1924833 w 7036051"/>
              <a:gd name="connsiteY118" fmla="*/ 5344911 h 5492212"/>
              <a:gd name="connsiteX119" fmla="*/ 1885856 w 7036051"/>
              <a:gd name="connsiteY119" fmla="*/ 5367299 h 5492212"/>
              <a:gd name="connsiteX120" fmla="*/ 1855937 w 7036051"/>
              <a:gd name="connsiteY120" fmla="*/ 5372820 h 5492212"/>
              <a:gd name="connsiteX121" fmla="*/ 1784500 w 7036051"/>
              <a:gd name="connsiteY121" fmla="*/ 5395926 h 5492212"/>
              <a:gd name="connsiteX122" fmla="*/ 1737998 w 7036051"/>
              <a:gd name="connsiteY122" fmla="*/ 5407426 h 5492212"/>
              <a:gd name="connsiteX123" fmla="*/ 1736716 w 7036051"/>
              <a:gd name="connsiteY123" fmla="*/ 5407939 h 5492212"/>
              <a:gd name="connsiteX124" fmla="*/ 1726742 w 7036051"/>
              <a:gd name="connsiteY124" fmla="*/ 5405934 h 5492212"/>
              <a:gd name="connsiteX125" fmla="*/ 1726849 w 7036051"/>
              <a:gd name="connsiteY125" fmla="*/ 5401221 h 5492212"/>
              <a:gd name="connsiteX126" fmla="*/ 1718134 w 7036051"/>
              <a:gd name="connsiteY126" fmla="*/ 5398128 h 5492212"/>
              <a:gd name="connsiteX127" fmla="*/ 1701063 w 7036051"/>
              <a:gd name="connsiteY127" fmla="*/ 5400545 h 5492212"/>
              <a:gd name="connsiteX128" fmla="*/ 1694634 w 7036051"/>
              <a:gd name="connsiteY128" fmla="*/ 5398728 h 5492212"/>
              <a:gd name="connsiteX129" fmla="*/ 1692270 w 7036051"/>
              <a:gd name="connsiteY129" fmla="*/ 5399053 h 5492212"/>
              <a:gd name="connsiteX130" fmla="*/ 1686657 w 7036051"/>
              <a:gd name="connsiteY130" fmla="*/ 5399247 h 5492212"/>
              <a:gd name="connsiteX131" fmla="*/ 1687479 w 7036051"/>
              <a:gd name="connsiteY131" fmla="*/ 5402165 h 5492212"/>
              <a:gd name="connsiteX132" fmla="*/ 1680969 w 7036051"/>
              <a:gd name="connsiteY132" fmla="*/ 5407963 h 5492212"/>
              <a:gd name="connsiteX133" fmla="*/ 1648682 w 7036051"/>
              <a:gd name="connsiteY133" fmla="*/ 5407558 h 5492212"/>
              <a:gd name="connsiteX134" fmla="*/ 1646819 w 7036051"/>
              <a:gd name="connsiteY134" fmla="*/ 5404306 h 5492212"/>
              <a:gd name="connsiteX135" fmla="*/ 1642743 w 7036051"/>
              <a:gd name="connsiteY135" fmla="*/ 5403927 h 5492212"/>
              <a:gd name="connsiteX136" fmla="*/ 1639788 w 7036051"/>
              <a:gd name="connsiteY136" fmla="*/ 5407135 h 5492212"/>
              <a:gd name="connsiteX137" fmla="*/ 1585803 w 7036051"/>
              <a:gd name="connsiteY137" fmla="*/ 5416574 h 5492212"/>
              <a:gd name="connsiteX138" fmla="*/ 1513331 w 7036051"/>
              <a:gd name="connsiteY138" fmla="*/ 5423805 h 5492212"/>
              <a:gd name="connsiteX139" fmla="*/ 1460734 w 7036051"/>
              <a:gd name="connsiteY139" fmla="*/ 5411778 h 5492212"/>
              <a:gd name="connsiteX140" fmla="*/ 1456045 w 7036051"/>
              <a:gd name="connsiteY140" fmla="*/ 5414928 h 5492212"/>
              <a:gd name="connsiteX141" fmla="*/ 1419653 w 7036051"/>
              <a:gd name="connsiteY141" fmla="*/ 5415060 h 5492212"/>
              <a:gd name="connsiteX142" fmla="*/ 1292605 w 7036051"/>
              <a:gd name="connsiteY142" fmla="*/ 5394671 h 5492212"/>
              <a:gd name="connsiteX143" fmla="*/ 1221477 w 7036051"/>
              <a:gd name="connsiteY143" fmla="*/ 5395509 h 5492212"/>
              <a:gd name="connsiteX144" fmla="*/ 1196159 w 7036051"/>
              <a:gd name="connsiteY144" fmla="*/ 5399169 h 5492212"/>
              <a:gd name="connsiteX145" fmla="*/ 1153748 w 7036051"/>
              <a:gd name="connsiteY145" fmla="*/ 5405093 h 5492212"/>
              <a:gd name="connsiteX146" fmla="*/ 1121874 w 7036051"/>
              <a:gd name="connsiteY146" fmla="*/ 5417803 h 5492212"/>
              <a:gd name="connsiteX147" fmla="*/ 1086481 w 7036051"/>
              <a:gd name="connsiteY147" fmla="*/ 5419474 h 5492212"/>
              <a:gd name="connsiteX148" fmla="*/ 1078485 w 7036051"/>
              <a:gd name="connsiteY148" fmla="*/ 5409150 h 5492212"/>
              <a:gd name="connsiteX149" fmla="*/ 1040550 w 7036051"/>
              <a:gd name="connsiteY149" fmla="*/ 5414415 h 5492212"/>
              <a:gd name="connsiteX150" fmla="*/ 982981 w 7036051"/>
              <a:gd name="connsiteY150" fmla="*/ 5423575 h 5492212"/>
              <a:gd name="connsiteX151" fmla="*/ 949836 w 7036051"/>
              <a:gd name="connsiteY151" fmla="*/ 5426093 h 5492212"/>
              <a:gd name="connsiteX152" fmla="*/ 859237 w 7036051"/>
              <a:gd name="connsiteY152" fmla="*/ 5435973 h 5492212"/>
              <a:gd name="connsiteX153" fmla="*/ 768445 w 7036051"/>
              <a:gd name="connsiteY153" fmla="*/ 5448159 h 5492212"/>
              <a:gd name="connsiteX154" fmla="*/ 714393 w 7036051"/>
              <a:gd name="connsiteY154" fmla="*/ 5468302 h 5492212"/>
              <a:gd name="connsiteX155" fmla="*/ 639791 w 7036051"/>
              <a:gd name="connsiteY155" fmla="*/ 5476924 h 5492212"/>
              <a:gd name="connsiteX156" fmla="*/ 627266 w 7036051"/>
              <a:gd name="connsiteY156" fmla="*/ 5480260 h 5492212"/>
              <a:gd name="connsiteX157" fmla="*/ 609977 w 7036051"/>
              <a:gd name="connsiteY157" fmla="*/ 5478891 h 5492212"/>
              <a:gd name="connsiteX158" fmla="*/ 540688 w 7036051"/>
              <a:gd name="connsiteY158" fmla="*/ 5472807 h 5492212"/>
              <a:gd name="connsiteX159" fmla="*/ 486194 w 7036051"/>
              <a:gd name="connsiteY159" fmla="*/ 5462661 h 5492212"/>
              <a:gd name="connsiteX160" fmla="*/ 418164 w 7036051"/>
              <a:gd name="connsiteY160" fmla="*/ 5472485 h 5492212"/>
              <a:gd name="connsiteX161" fmla="*/ 376724 w 7036051"/>
              <a:gd name="connsiteY161" fmla="*/ 5470967 h 5492212"/>
              <a:gd name="connsiteX162" fmla="*/ 308908 w 7036051"/>
              <a:gd name="connsiteY162" fmla="*/ 5457025 h 5492212"/>
              <a:gd name="connsiteX163" fmla="*/ 219416 w 7036051"/>
              <a:gd name="connsiteY163" fmla="*/ 5463995 h 5492212"/>
              <a:gd name="connsiteX164" fmla="*/ 200977 w 7036051"/>
              <a:gd name="connsiteY164" fmla="*/ 5480608 h 5492212"/>
              <a:gd name="connsiteX165" fmla="*/ 176226 w 7036051"/>
              <a:gd name="connsiteY165" fmla="*/ 5491022 h 5492212"/>
              <a:gd name="connsiteX166" fmla="*/ 165702 w 7036051"/>
              <a:gd name="connsiteY166" fmla="*/ 5468604 h 5492212"/>
              <a:gd name="connsiteX167" fmla="*/ 88282 w 7036051"/>
              <a:gd name="connsiteY167" fmla="*/ 5453658 h 5492212"/>
              <a:gd name="connsiteX168" fmla="*/ 49602 w 7036051"/>
              <a:gd name="connsiteY168" fmla="*/ 5448762 h 5492212"/>
              <a:gd name="connsiteX169" fmla="*/ 22844 w 7036051"/>
              <a:gd name="connsiteY169" fmla="*/ 5450459 h 5492212"/>
              <a:gd name="connsiteX170" fmla="*/ 0 w 7036051"/>
              <a:gd name="connsiteY170" fmla="*/ 5447653 h 5492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Lst>
            <a:rect l="l" t="t" r="r" b="b"/>
            <a:pathLst>
              <a:path w="7036051" h="5492212">
                <a:moveTo>
                  <a:pt x="0" y="0"/>
                </a:moveTo>
                <a:lnTo>
                  <a:pt x="7036051" y="0"/>
                </a:lnTo>
                <a:lnTo>
                  <a:pt x="7036051" y="5163846"/>
                </a:lnTo>
                <a:lnTo>
                  <a:pt x="7012593" y="5176898"/>
                </a:lnTo>
                <a:cubicBezTo>
                  <a:pt x="7010768" y="5193373"/>
                  <a:pt x="6968133" y="5178026"/>
                  <a:pt x="6958601" y="5204359"/>
                </a:cubicBezTo>
                <a:cubicBezTo>
                  <a:pt x="6956255" y="5203750"/>
                  <a:pt x="6953771" y="5203373"/>
                  <a:pt x="6951226" y="5203241"/>
                </a:cubicBezTo>
                <a:cubicBezTo>
                  <a:pt x="6936441" y="5202478"/>
                  <a:pt x="6922846" y="5209982"/>
                  <a:pt x="6920864" y="5220003"/>
                </a:cubicBezTo>
                <a:cubicBezTo>
                  <a:pt x="6902003" y="5258795"/>
                  <a:pt x="6863469" y="5243876"/>
                  <a:pt x="6834841" y="5266115"/>
                </a:cubicBezTo>
                <a:cubicBezTo>
                  <a:pt x="6800315" y="5289373"/>
                  <a:pt x="6805780" y="5289922"/>
                  <a:pt x="6777937" y="5332502"/>
                </a:cubicBezTo>
                <a:cubicBezTo>
                  <a:pt x="6765321" y="5328518"/>
                  <a:pt x="6759096" y="5331534"/>
                  <a:pt x="6752874" y="5340428"/>
                </a:cubicBezTo>
                <a:cubicBezTo>
                  <a:pt x="6735526" y="5351218"/>
                  <a:pt x="6717730" y="5333264"/>
                  <a:pt x="6711115" y="5353924"/>
                </a:cubicBezTo>
                <a:cubicBezTo>
                  <a:pt x="6709352" y="5351156"/>
                  <a:pt x="6706090" y="5350761"/>
                  <a:pt x="6702149" y="5351500"/>
                </a:cubicBezTo>
                <a:lnTo>
                  <a:pt x="6698458" y="5352743"/>
                </a:lnTo>
                <a:lnTo>
                  <a:pt x="6698049" y="5352570"/>
                </a:lnTo>
                <a:lnTo>
                  <a:pt x="6697297" y="5353134"/>
                </a:lnTo>
                <a:lnTo>
                  <a:pt x="6689118" y="5355890"/>
                </a:lnTo>
                <a:cubicBezTo>
                  <a:pt x="6680171" y="5359440"/>
                  <a:pt x="6671805" y="5362584"/>
                  <a:pt x="6670605" y="5355427"/>
                </a:cubicBezTo>
                <a:cubicBezTo>
                  <a:pt x="6665330" y="5354991"/>
                  <a:pt x="6661976" y="5355734"/>
                  <a:pt x="6659606" y="5357084"/>
                </a:cubicBezTo>
                <a:cubicBezTo>
                  <a:pt x="6654864" y="5359782"/>
                  <a:pt x="6654050" y="5364908"/>
                  <a:pt x="6649636" y="5367869"/>
                </a:cubicBezTo>
                <a:lnTo>
                  <a:pt x="6642159" y="5369506"/>
                </a:lnTo>
                <a:lnTo>
                  <a:pt x="6640764" y="5370991"/>
                </a:lnTo>
                <a:lnTo>
                  <a:pt x="6636665" y="5374002"/>
                </a:lnTo>
                <a:lnTo>
                  <a:pt x="6641287" y="5376181"/>
                </a:lnTo>
                <a:cubicBezTo>
                  <a:pt x="6646080" y="5377976"/>
                  <a:pt x="6597903" y="5386514"/>
                  <a:pt x="6591018" y="5390981"/>
                </a:cubicBezTo>
                <a:lnTo>
                  <a:pt x="6548326" y="5403583"/>
                </a:lnTo>
                <a:lnTo>
                  <a:pt x="6472868" y="5394733"/>
                </a:lnTo>
                <a:cubicBezTo>
                  <a:pt x="6457699" y="5415896"/>
                  <a:pt x="6417760" y="5410703"/>
                  <a:pt x="6401194" y="5422870"/>
                </a:cubicBezTo>
                <a:lnTo>
                  <a:pt x="6381961" y="5422940"/>
                </a:lnTo>
                <a:lnTo>
                  <a:pt x="6363834" y="5417751"/>
                </a:lnTo>
                <a:lnTo>
                  <a:pt x="6363997" y="5415912"/>
                </a:lnTo>
                <a:cubicBezTo>
                  <a:pt x="6363602" y="5414702"/>
                  <a:pt x="6362617" y="5414594"/>
                  <a:pt x="6361124" y="5415066"/>
                </a:cubicBezTo>
                <a:lnTo>
                  <a:pt x="6358507" y="5416224"/>
                </a:lnTo>
                <a:lnTo>
                  <a:pt x="6355073" y="5415242"/>
                </a:lnTo>
                <a:lnTo>
                  <a:pt x="6345676" y="5413049"/>
                </a:lnTo>
                <a:lnTo>
                  <a:pt x="6342596" y="5409297"/>
                </a:lnTo>
                <a:cubicBezTo>
                  <a:pt x="6333502" y="5403420"/>
                  <a:pt x="6312379" y="5410664"/>
                  <a:pt x="6305742" y="5401622"/>
                </a:cubicBezTo>
                <a:lnTo>
                  <a:pt x="6294445" y="5404149"/>
                </a:lnTo>
                <a:lnTo>
                  <a:pt x="6281414" y="5398024"/>
                </a:lnTo>
                <a:cubicBezTo>
                  <a:pt x="6269392" y="5392983"/>
                  <a:pt x="6257013" y="5390092"/>
                  <a:pt x="6243972" y="5395807"/>
                </a:cubicBezTo>
                <a:cubicBezTo>
                  <a:pt x="6248312" y="5382942"/>
                  <a:pt x="6211634" y="5399629"/>
                  <a:pt x="6202379" y="5388661"/>
                </a:cubicBezTo>
                <a:cubicBezTo>
                  <a:pt x="6196568" y="5379556"/>
                  <a:pt x="6184084" y="5382499"/>
                  <a:pt x="6173010" y="5380606"/>
                </a:cubicBezTo>
                <a:cubicBezTo>
                  <a:pt x="6162384" y="5372079"/>
                  <a:pt x="6109972" y="5371285"/>
                  <a:pt x="6093421" y="5375473"/>
                </a:cubicBezTo>
                <a:cubicBezTo>
                  <a:pt x="6048943" y="5392971"/>
                  <a:pt x="5995413" y="5360396"/>
                  <a:pt x="5959474" y="5373386"/>
                </a:cubicBezTo>
                <a:cubicBezTo>
                  <a:pt x="5949048" y="5374123"/>
                  <a:pt x="5939860" y="5373301"/>
                  <a:pt x="5931492" y="5371513"/>
                </a:cubicBezTo>
                <a:lnTo>
                  <a:pt x="5909558" y="5364228"/>
                </a:lnTo>
                <a:lnTo>
                  <a:pt x="5906319" y="5357590"/>
                </a:lnTo>
                <a:lnTo>
                  <a:pt x="5891268" y="5355650"/>
                </a:lnTo>
                <a:lnTo>
                  <a:pt x="5887711" y="5353947"/>
                </a:lnTo>
                <a:cubicBezTo>
                  <a:pt x="5880924" y="5350671"/>
                  <a:pt x="5874113" y="5347614"/>
                  <a:pt x="5866852" y="5345374"/>
                </a:cubicBezTo>
                <a:cubicBezTo>
                  <a:pt x="5859911" y="5373405"/>
                  <a:pt x="5803959" y="5330929"/>
                  <a:pt x="5811310" y="5356530"/>
                </a:cubicBezTo>
                <a:cubicBezTo>
                  <a:pt x="5780489" y="5350949"/>
                  <a:pt x="5782784" y="5364359"/>
                  <a:pt x="5770689" y="5359014"/>
                </a:cubicBezTo>
                <a:lnTo>
                  <a:pt x="5767719" y="5357260"/>
                </a:lnTo>
                <a:lnTo>
                  <a:pt x="5765688" y="5352793"/>
                </a:lnTo>
                <a:lnTo>
                  <a:pt x="5758598" y="5351053"/>
                </a:lnTo>
                <a:lnTo>
                  <a:pt x="5752036" y="5346019"/>
                </a:lnTo>
                <a:cubicBezTo>
                  <a:pt x="5676031" y="5353035"/>
                  <a:pt x="5573285" y="5304575"/>
                  <a:pt x="5503590" y="5325537"/>
                </a:cubicBezTo>
                <a:lnTo>
                  <a:pt x="5389848" y="5351472"/>
                </a:lnTo>
                <a:cubicBezTo>
                  <a:pt x="5378275" y="5360535"/>
                  <a:pt x="5357949" y="5362044"/>
                  <a:pt x="5344450" y="5354840"/>
                </a:cubicBezTo>
                <a:cubicBezTo>
                  <a:pt x="5342129" y="5353601"/>
                  <a:pt x="5340101" y="5352144"/>
                  <a:pt x="5338428" y="5350516"/>
                </a:cubicBezTo>
                <a:cubicBezTo>
                  <a:pt x="5303858" y="5372450"/>
                  <a:pt x="5291134" y="5358414"/>
                  <a:pt x="5273489" y="5373945"/>
                </a:cubicBezTo>
                <a:cubicBezTo>
                  <a:pt x="5228455" y="5376430"/>
                  <a:pt x="5198895" y="5356533"/>
                  <a:pt x="5182701" y="5370075"/>
                </a:cubicBezTo>
                <a:cubicBezTo>
                  <a:pt x="5161004" y="5366959"/>
                  <a:pt x="5136154" y="5346791"/>
                  <a:pt x="5114856" y="5361037"/>
                </a:cubicBezTo>
                <a:cubicBezTo>
                  <a:pt x="5116518" y="5347803"/>
                  <a:pt x="5086668" y="5368445"/>
                  <a:pt x="5076532" y="5358612"/>
                </a:cubicBezTo>
                <a:cubicBezTo>
                  <a:pt x="5069788" y="5350240"/>
                  <a:pt x="5059157" y="5354551"/>
                  <a:pt x="5048954" y="5353915"/>
                </a:cubicBezTo>
                <a:cubicBezTo>
                  <a:pt x="5038015" y="5346654"/>
                  <a:pt x="4991132" y="5351733"/>
                  <a:pt x="4977087" y="5357736"/>
                </a:cubicBezTo>
                <a:cubicBezTo>
                  <a:pt x="4940420" y="5380054"/>
                  <a:pt x="4887089" y="5353763"/>
                  <a:pt x="4857261" y="5370659"/>
                </a:cubicBezTo>
                <a:cubicBezTo>
                  <a:pt x="4820568" y="5378246"/>
                  <a:pt x="4797284" y="5358899"/>
                  <a:pt x="4769845" y="5353264"/>
                </a:cubicBezTo>
                <a:cubicBezTo>
                  <a:pt x="4768462" y="5381819"/>
                  <a:pt x="4711275" y="5345988"/>
                  <a:pt x="4722220" y="5370534"/>
                </a:cubicBezTo>
                <a:cubicBezTo>
                  <a:pt x="4684293" y="5367762"/>
                  <a:pt x="4704662" y="5391854"/>
                  <a:pt x="4667552" y="5366753"/>
                </a:cubicBezTo>
                <a:cubicBezTo>
                  <a:pt x="4600967" y="5382212"/>
                  <a:pt x="4513038" y="5362869"/>
                  <a:pt x="4454472" y="5391442"/>
                </a:cubicBezTo>
                <a:lnTo>
                  <a:pt x="4317219" y="5411554"/>
                </a:lnTo>
                <a:lnTo>
                  <a:pt x="4298346" y="5416146"/>
                </a:lnTo>
                <a:cubicBezTo>
                  <a:pt x="4298306" y="5416758"/>
                  <a:pt x="4298267" y="5417371"/>
                  <a:pt x="4298228" y="5417983"/>
                </a:cubicBezTo>
                <a:cubicBezTo>
                  <a:pt x="4297649" y="5419178"/>
                  <a:pt x="4296651" y="5419253"/>
                  <a:pt x="4295233" y="5418735"/>
                </a:cubicBezTo>
                <a:lnTo>
                  <a:pt x="4292799" y="5417494"/>
                </a:lnTo>
                <a:lnTo>
                  <a:pt x="4289225" y="5418364"/>
                </a:lnTo>
                <a:lnTo>
                  <a:pt x="4279515" y="5420247"/>
                </a:lnTo>
                <a:lnTo>
                  <a:pt x="4275872" y="5423890"/>
                </a:lnTo>
                <a:lnTo>
                  <a:pt x="4227055" y="5427466"/>
                </a:lnTo>
                <a:lnTo>
                  <a:pt x="4213123" y="5433155"/>
                </a:lnTo>
                <a:cubicBezTo>
                  <a:pt x="4200364" y="5437794"/>
                  <a:pt x="4187574" y="5440279"/>
                  <a:pt x="4175436" y="5434156"/>
                </a:cubicBezTo>
                <a:cubicBezTo>
                  <a:pt x="4177805" y="5447129"/>
                  <a:pt x="4143760" y="5429295"/>
                  <a:pt x="4132856" y="5439937"/>
                </a:cubicBezTo>
                <a:cubicBezTo>
                  <a:pt x="4125673" y="5448831"/>
                  <a:pt x="4113669" y="5445492"/>
                  <a:pt x="4102333" y="5447021"/>
                </a:cubicBezTo>
                <a:cubicBezTo>
                  <a:pt x="4090434" y="5455185"/>
                  <a:pt x="4038031" y="5454280"/>
                  <a:pt x="4022159" y="5449566"/>
                </a:cubicBezTo>
                <a:cubicBezTo>
                  <a:pt x="3980455" y="5430671"/>
                  <a:pt x="3922096" y="5461433"/>
                  <a:pt x="3888224" y="5447312"/>
                </a:cubicBezTo>
                <a:cubicBezTo>
                  <a:pt x="3877937" y="5446239"/>
                  <a:pt x="3868647" y="5446763"/>
                  <a:pt x="3860026" y="5448274"/>
                </a:cubicBezTo>
                <a:lnTo>
                  <a:pt x="3832796" y="5461349"/>
                </a:lnTo>
                <a:lnTo>
                  <a:pt x="3817485" y="5462797"/>
                </a:lnTo>
                <a:lnTo>
                  <a:pt x="3813676" y="5464379"/>
                </a:lnTo>
                <a:cubicBezTo>
                  <a:pt x="3806407" y="5467429"/>
                  <a:pt x="3799147" y="5470257"/>
                  <a:pt x="3791563" y="5472259"/>
                </a:cubicBezTo>
                <a:cubicBezTo>
                  <a:pt x="3788910" y="5444072"/>
                  <a:pt x="3726624" y="5484631"/>
                  <a:pt x="3737858" y="5459331"/>
                </a:cubicBezTo>
                <a:cubicBezTo>
                  <a:pt x="3706262" y="5463900"/>
                  <a:pt x="3710598" y="5450598"/>
                  <a:pt x="3697716" y="5455539"/>
                </a:cubicBezTo>
                <a:lnTo>
                  <a:pt x="3694487" y="5457193"/>
                </a:lnTo>
                <a:lnTo>
                  <a:pt x="3691779" y="5461582"/>
                </a:lnTo>
                <a:lnTo>
                  <a:pt x="3684442" y="5463086"/>
                </a:lnTo>
                <a:lnTo>
                  <a:pt x="3677129" y="5467898"/>
                </a:lnTo>
                <a:cubicBezTo>
                  <a:pt x="3602381" y="5458439"/>
                  <a:pt x="3505226" y="5485361"/>
                  <a:pt x="3438897" y="5462195"/>
                </a:cubicBezTo>
                <a:lnTo>
                  <a:pt x="3389756" y="5444428"/>
                </a:lnTo>
                <a:cubicBezTo>
                  <a:pt x="3364455" y="5437704"/>
                  <a:pt x="3342081" y="5466704"/>
                  <a:pt x="3316666" y="5450736"/>
                </a:cubicBezTo>
                <a:cubicBezTo>
                  <a:pt x="3306503" y="5441319"/>
                  <a:pt x="3286457" y="5439158"/>
                  <a:pt x="3271894" y="5445907"/>
                </a:cubicBezTo>
                <a:cubicBezTo>
                  <a:pt x="3269388" y="5447068"/>
                  <a:pt x="3267143" y="5448455"/>
                  <a:pt x="3265228" y="5450024"/>
                </a:cubicBezTo>
                <a:cubicBezTo>
                  <a:pt x="3234084" y="5427025"/>
                  <a:pt x="3219254" y="5440615"/>
                  <a:pt x="3204017" y="5424552"/>
                </a:cubicBezTo>
                <a:cubicBezTo>
                  <a:pt x="3159473" y="5420614"/>
                  <a:pt x="3126956" y="5439505"/>
                  <a:pt x="3112867" y="5425473"/>
                </a:cubicBezTo>
                <a:cubicBezTo>
                  <a:pt x="3090747" y="5427880"/>
                  <a:pt x="3062886" y="5447193"/>
                  <a:pt x="3043809" y="5432293"/>
                </a:cubicBezTo>
                <a:cubicBezTo>
                  <a:pt x="3043452" y="5445549"/>
                  <a:pt x="3016821" y="5423991"/>
                  <a:pt x="3005211" y="5433472"/>
                </a:cubicBezTo>
                <a:cubicBezTo>
                  <a:pt x="2997207" y="5441605"/>
                  <a:pt x="2987260" y="5436961"/>
                  <a:pt x="2976986" y="5437264"/>
                </a:cubicBezTo>
                <a:cubicBezTo>
                  <a:pt x="2964968" y="5444153"/>
                  <a:pt x="2918975" y="5437570"/>
                  <a:pt x="2905879" y="5431128"/>
                </a:cubicBezTo>
                <a:cubicBezTo>
                  <a:pt x="2872703" y="5407678"/>
                  <a:pt x="2815496" y="5432178"/>
                  <a:pt x="2788318" y="5414358"/>
                </a:cubicBezTo>
                <a:cubicBezTo>
                  <a:pt x="2746271" y="5410854"/>
                  <a:pt x="2685231" y="5410484"/>
                  <a:pt x="2653590" y="5410111"/>
                </a:cubicBezTo>
                <a:cubicBezTo>
                  <a:pt x="2615334" y="5411650"/>
                  <a:pt x="2639324" y="5388277"/>
                  <a:pt x="2598481" y="5412114"/>
                </a:cubicBezTo>
                <a:cubicBezTo>
                  <a:pt x="2534415" y="5394537"/>
                  <a:pt x="2387966" y="5438902"/>
                  <a:pt x="2333897" y="5408505"/>
                </a:cubicBezTo>
                <a:cubicBezTo>
                  <a:pt x="2279458" y="5405891"/>
                  <a:pt x="2312839" y="5402348"/>
                  <a:pt x="2271841" y="5396433"/>
                </a:cubicBezTo>
                <a:cubicBezTo>
                  <a:pt x="2263465" y="5363868"/>
                  <a:pt x="2168184" y="5361433"/>
                  <a:pt x="2143705" y="5345095"/>
                </a:cubicBezTo>
                <a:cubicBezTo>
                  <a:pt x="2087043" y="5343333"/>
                  <a:pt x="2041689" y="5319742"/>
                  <a:pt x="1986408" y="5335524"/>
                </a:cubicBezTo>
                <a:cubicBezTo>
                  <a:pt x="1983594" y="5331315"/>
                  <a:pt x="1979798" y="5327915"/>
                  <a:pt x="1975333" y="5325099"/>
                </a:cubicBezTo>
                <a:lnTo>
                  <a:pt x="1972441" y="5323775"/>
                </a:lnTo>
                <a:lnTo>
                  <a:pt x="1971497" y="5324412"/>
                </a:lnTo>
                <a:cubicBezTo>
                  <a:pt x="1967825" y="5325937"/>
                  <a:pt x="1963255" y="5326871"/>
                  <a:pt x="1956886" y="5327069"/>
                </a:cubicBezTo>
                <a:cubicBezTo>
                  <a:pt x="1957692" y="5357103"/>
                  <a:pt x="1944755" y="5337483"/>
                  <a:pt x="1924833" y="5344911"/>
                </a:cubicBezTo>
                <a:cubicBezTo>
                  <a:pt x="1907350" y="5349449"/>
                  <a:pt x="1899872" y="5360515"/>
                  <a:pt x="1885856" y="5367299"/>
                </a:cubicBezTo>
                <a:cubicBezTo>
                  <a:pt x="1874373" y="5371950"/>
                  <a:pt x="1870677" y="5363227"/>
                  <a:pt x="1855937" y="5372820"/>
                </a:cubicBezTo>
                <a:cubicBezTo>
                  <a:pt x="1826799" y="5367486"/>
                  <a:pt x="1805938" y="5389998"/>
                  <a:pt x="1784500" y="5395926"/>
                </a:cubicBezTo>
                <a:cubicBezTo>
                  <a:pt x="1777473" y="5395836"/>
                  <a:pt x="1756895" y="5401012"/>
                  <a:pt x="1737998" y="5407426"/>
                </a:cubicBezTo>
                <a:lnTo>
                  <a:pt x="1736716" y="5407939"/>
                </a:lnTo>
                <a:lnTo>
                  <a:pt x="1726742" y="5405934"/>
                </a:lnTo>
                <a:cubicBezTo>
                  <a:pt x="1724249" y="5404894"/>
                  <a:pt x="1723700" y="5403454"/>
                  <a:pt x="1726849" y="5401221"/>
                </a:cubicBezTo>
                <a:cubicBezTo>
                  <a:pt x="1723886" y="5399045"/>
                  <a:pt x="1720993" y="5398236"/>
                  <a:pt x="1718134" y="5398128"/>
                </a:cubicBezTo>
                <a:cubicBezTo>
                  <a:pt x="1712416" y="5397910"/>
                  <a:pt x="1706830" y="5400494"/>
                  <a:pt x="1701063" y="5400545"/>
                </a:cubicBezTo>
                <a:lnTo>
                  <a:pt x="1694634" y="5398728"/>
                </a:lnTo>
                <a:lnTo>
                  <a:pt x="1692270" y="5399053"/>
                </a:lnTo>
                <a:lnTo>
                  <a:pt x="1686657" y="5399247"/>
                </a:lnTo>
                <a:lnTo>
                  <a:pt x="1687479" y="5402165"/>
                </a:lnTo>
                <a:cubicBezTo>
                  <a:pt x="1688791" y="5404927"/>
                  <a:pt x="1689812" y="5407972"/>
                  <a:pt x="1680969" y="5407963"/>
                </a:cubicBezTo>
                <a:cubicBezTo>
                  <a:pt x="1662599" y="5406532"/>
                  <a:pt x="1656841" y="5418932"/>
                  <a:pt x="1648682" y="5407558"/>
                </a:cubicBezTo>
                <a:lnTo>
                  <a:pt x="1646819" y="5404306"/>
                </a:lnTo>
                <a:lnTo>
                  <a:pt x="1642743" y="5403927"/>
                </a:lnTo>
                <a:cubicBezTo>
                  <a:pt x="1640569" y="5404120"/>
                  <a:pt x="1639361" y="5404983"/>
                  <a:pt x="1639788" y="5407135"/>
                </a:cubicBezTo>
                <a:cubicBezTo>
                  <a:pt x="1622347" y="5398881"/>
                  <a:pt x="1603063" y="5413406"/>
                  <a:pt x="1585803" y="5416574"/>
                </a:cubicBezTo>
                <a:cubicBezTo>
                  <a:pt x="1572467" y="5408520"/>
                  <a:pt x="1549407" y="5423110"/>
                  <a:pt x="1513331" y="5423805"/>
                </a:cubicBezTo>
                <a:cubicBezTo>
                  <a:pt x="1498774" y="5414520"/>
                  <a:pt x="1489007" y="5424393"/>
                  <a:pt x="1460734" y="5411778"/>
                </a:cubicBezTo>
                <a:cubicBezTo>
                  <a:pt x="1459446" y="5412932"/>
                  <a:pt x="1457867" y="5413992"/>
                  <a:pt x="1456045" y="5414928"/>
                </a:cubicBezTo>
                <a:cubicBezTo>
                  <a:pt x="1445460" y="5420354"/>
                  <a:pt x="1429166" y="5420415"/>
                  <a:pt x="1419653" y="5415060"/>
                </a:cubicBezTo>
                <a:cubicBezTo>
                  <a:pt x="1374353" y="5398095"/>
                  <a:pt x="1332064" y="5398411"/>
                  <a:pt x="1292605" y="5394671"/>
                </a:cubicBezTo>
                <a:cubicBezTo>
                  <a:pt x="1247867" y="5392301"/>
                  <a:pt x="1276603" y="5411730"/>
                  <a:pt x="1221477" y="5395509"/>
                </a:cubicBezTo>
                <a:cubicBezTo>
                  <a:pt x="1215107" y="5402140"/>
                  <a:pt x="1207983" y="5402421"/>
                  <a:pt x="1196159" y="5399169"/>
                </a:cubicBezTo>
                <a:cubicBezTo>
                  <a:pt x="1174396" y="5398516"/>
                  <a:pt x="1175280" y="5415282"/>
                  <a:pt x="1153748" y="5405093"/>
                </a:cubicBezTo>
                <a:cubicBezTo>
                  <a:pt x="1157267" y="5414115"/>
                  <a:pt x="1112247" y="5408398"/>
                  <a:pt x="1121874" y="5417803"/>
                </a:cubicBezTo>
                <a:cubicBezTo>
                  <a:pt x="1107293" y="5425943"/>
                  <a:pt x="1100911" y="5412406"/>
                  <a:pt x="1086481" y="5419474"/>
                </a:cubicBezTo>
                <a:cubicBezTo>
                  <a:pt x="1070504" y="5421068"/>
                  <a:pt x="1096054" y="5409890"/>
                  <a:pt x="1078485" y="5409150"/>
                </a:cubicBezTo>
                <a:cubicBezTo>
                  <a:pt x="1057107" y="5409880"/>
                  <a:pt x="1057916" y="5393370"/>
                  <a:pt x="1040550" y="5414415"/>
                </a:cubicBezTo>
                <a:cubicBezTo>
                  <a:pt x="1018445" y="5409298"/>
                  <a:pt x="1013694" y="5418764"/>
                  <a:pt x="982981" y="5423575"/>
                </a:cubicBezTo>
                <a:cubicBezTo>
                  <a:pt x="970423" y="5418342"/>
                  <a:pt x="960063" y="5420960"/>
                  <a:pt x="949836" y="5426093"/>
                </a:cubicBezTo>
                <a:cubicBezTo>
                  <a:pt x="920168" y="5424861"/>
                  <a:pt x="892764" y="5432710"/>
                  <a:pt x="859237" y="5435973"/>
                </a:cubicBezTo>
                <a:cubicBezTo>
                  <a:pt x="823344" y="5430160"/>
                  <a:pt x="804272" y="5444731"/>
                  <a:pt x="768445" y="5448159"/>
                </a:cubicBezTo>
                <a:cubicBezTo>
                  <a:pt x="733630" y="5434899"/>
                  <a:pt x="744432" y="5468566"/>
                  <a:pt x="714393" y="5468302"/>
                </a:cubicBezTo>
                <a:cubicBezTo>
                  <a:pt x="665910" y="5456640"/>
                  <a:pt x="715197" y="5479526"/>
                  <a:pt x="639791" y="5476924"/>
                </a:cubicBezTo>
                <a:cubicBezTo>
                  <a:pt x="635590" y="5474880"/>
                  <a:pt x="626375" y="5477333"/>
                  <a:pt x="627266" y="5480260"/>
                </a:cubicBezTo>
                <a:cubicBezTo>
                  <a:pt x="622501" y="5479477"/>
                  <a:pt x="611196" y="5474127"/>
                  <a:pt x="609977" y="5478891"/>
                </a:cubicBezTo>
                <a:cubicBezTo>
                  <a:pt x="585928" y="5480121"/>
                  <a:pt x="562064" y="5478026"/>
                  <a:pt x="540688" y="5472807"/>
                </a:cubicBezTo>
                <a:cubicBezTo>
                  <a:pt x="494260" y="5482226"/>
                  <a:pt x="519722" y="5459453"/>
                  <a:pt x="486194" y="5462661"/>
                </a:cubicBezTo>
                <a:cubicBezTo>
                  <a:pt x="459222" y="5472731"/>
                  <a:pt x="449283" y="5465413"/>
                  <a:pt x="418164" y="5472485"/>
                </a:cubicBezTo>
                <a:cubicBezTo>
                  <a:pt x="407504" y="5457469"/>
                  <a:pt x="388899" y="5474930"/>
                  <a:pt x="376724" y="5470967"/>
                </a:cubicBezTo>
                <a:cubicBezTo>
                  <a:pt x="357541" y="5489409"/>
                  <a:pt x="329120" y="5456071"/>
                  <a:pt x="308908" y="5457025"/>
                </a:cubicBezTo>
                <a:cubicBezTo>
                  <a:pt x="274916" y="5461376"/>
                  <a:pt x="238368" y="5480973"/>
                  <a:pt x="219416" y="5463995"/>
                </a:cubicBezTo>
                <a:cubicBezTo>
                  <a:pt x="217077" y="5471389"/>
                  <a:pt x="220429" y="5481203"/>
                  <a:pt x="200977" y="5480608"/>
                </a:cubicBezTo>
                <a:cubicBezTo>
                  <a:pt x="193315" y="5484612"/>
                  <a:pt x="192227" y="5495868"/>
                  <a:pt x="176226" y="5491022"/>
                </a:cubicBezTo>
                <a:cubicBezTo>
                  <a:pt x="195501" y="5480307"/>
                  <a:pt x="163065" y="5480325"/>
                  <a:pt x="165702" y="5468604"/>
                </a:cubicBezTo>
                <a:cubicBezTo>
                  <a:pt x="141228" y="5462364"/>
                  <a:pt x="86026" y="5474606"/>
                  <a:pt x="88282" y="5453658"/>
                </a:cubicBezTo>
                <a:cubicBezTo>
                  <a:pt x="80722" y="5441690"/>
                  <a:pt x="50300" y="5462007"/>
                  <a:pt x="49602" y="5448762"/>
                </a:cubicBezTo>
                <a:cubicBezTo>
                  <a:pt x="42967" y="5453333"/>
                  <a:pt x="33469" y="5452380"/>
                  <a:pt x="22844" y="5450459"/>
                </a:cubicBezTo>
                <a:lnTo>
                  <a:pt x="0" y="5447653"/>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FE4D2BC-E70A-594F-A512-E17D80379AD3}"/>
              </a:ext>
            </a:extLst>
          </p:cNvPr>
          <p:cNvSpPr>
            <a:spLocks noGrp="1"/>
          </p:cNvSpPr>
          <p:nvPr>
            <p:ph type="title"/>
          </p:nvPr>
        </p:nvSpPr>
        <p:spPr>
          <a:xfrm>
            <a:off x="1215900" y="1071349"/>
            <a:ext cx="5886449" cy="1211475"/>
          </a:xfrm>
        </p:spPr>
        <p:txBody>
          <a:bodyPr>
            <a:normAutofit/>
          </a:bodyPr>
          <a:lstStyle/>
          <a:p>
            <a:pPr algn="ctr"/>
            <a:r>
              <a:rPr lang="en-US" sz="3600" dirty="0">
                <a:latin typeface="Jumble" panose="02000503000000020004" pitchFamily="2" charset="0"/>
              </a:rPr>
              <a:t>What is CACFP?</a:t>
            </a:r>
          </a:p>
        </p:txBody>
      </p:sp>
      <p:sp>
        <p:nvSpPr>
          <p:cNvPr id="27"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5249" y="395108"/>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D3DD921-33AE-FFB5-2891-5AB515E6E46D}"/>
              </a:ext>
            </a:extLst>
          </p:cNvPr>
          <p:cNvSpPr>
            <a:spLocks noGrp="1"/>
          </p:cNvSpPr>
          <p:nvPr>
            <p:ph idx="1"/>
          </p:nvPr>
        </p:nvSpPr>
        <p:spPr>
          <a:xfrm>
            <a:off x="1283384" y="2419350"/>
            <a:ext cx="5751481" cy="3237647"/>
          </a:xfrm>
        </p:spPr>
        <p:txBody>
          <a:bodyPr anchor="ctr">
            <a:normAutofit/>
          </a:bodyPr>
          <a:lstStyle/>
          <a:p>
            <a:pPr marL="0" indent="0">
              <a:buNone/>
            </a:pPr>
            <a:r>
              <a:rPr lang="en-US" sz="2000" dirty="0">
                <a:effectLst>
                  <a:outerShdw blurRad="38100" dist="38100" dir="2700000" algn="tl">
                    <a:srgbClr val="000000">
                      <a:alpha val="43137"/>
                    </a:srgbClr>
                  </a:outerShdw>
                </a:effectLst>
                <a:latin typeface="Avenir Next LT Pro Light" panose="020B0304020202020204" pitchFamily="34" charset="0"/>
              </a:rPr>
              <a:t>The Child and Adult Care Food Program is a federal program that provides reimbursements for nutritious meals and snacks to eligible children and adults who are enrolled for care at participating facilities. </a:t>
            </a:r>
          </a:p>
        </p:txBody>
      </p:sp>
    </p:spTree>
    <p:extLst>
      <p:ext uri="{BB962C8B-B14F-4D97-AF65-F5344CB8AC3E}">
        <p14:creationId xmlns:p14="http://schemas.microsoft.com/office/powerpoint/2010/main" val="4094250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Arc 11">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E3BBA52-7B0E-D9CF-C82C-E46E9BD10C52}"/>
              </a:ext>
            </a:extLst>
          </p:cNvPr>
          <p:cNvSpPr>
            <a:spLocks noGrp="1"/>
          </p:cNvSpPr>
          <p:nvPr>
            <p:ph type="title"/>
          </p:nvPr>
        </p:nvSpPr>
        <p:spPr>
          <a:xfrm>
            <a:off x="5894962" y="479493"/>
            <a:ext cx="5458838" cy="1325563"/>
          </a:xfrm>
        </p:spPr>
        <p:txBody>
          <a:bodyPr>
            <a:normAutofit/>
          </a:bodyPr>
          <a:lstStyle/>
          <a:p>
            <a:r>
              <a:rPr lang="en-US" dirty="0">
                <a:latin typeface="The Serif Hand Extrablack" panose="03070B02030502020204" pitchFamily="66" charset="0"/>
              </a:rPr>
              <a:t>Who may participate?</a:t>
            </a:r>
          </a:p>
        </p:txBody>
      </p:sp>
      <p:sp>
        <p:nvSpPr>
          <p:cNvPr id="14" name="Freeform: Shape 13">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group of cartoon characters sitting in chairs&#10;&#10;Description automatically generated">
            <a:extLst>
              <a:ext uri="{FF2B5EF4-FFF2-40B4-BE49-F238E27FC236}">
                <a16:creationId xmlns:a16="http://schemas.microsoft.com/office/drawing/2014/main" id="{E7AC6036-8C28-B5E5-516E-5D1B7AB3DD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182" y="1776550"/>
            <a:ext cx="4777381" cy="3135156"/>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1C233FFD-4709-4A26-0427-66B4C45F2638}"/>
              </a:ext>
            </a:extLst>
          </p:cNvPr>
          <p:cNvSpPr>
            <a:spLocks noGrp="1"/>
          </p:cNvSpPr>
          <p:nvPr>
            <p:ph idx="1"/>
          </p:nvPr>
        </p:nvSpPr>
        <p:spPr>
          <a:xfrm>
            <a:off x="5894962" y="1984443"/>
            <a:ext cx="5458838" cy="4192520"/>
          </a:xfrm>
        </p:spPr>
        <p:txBody>
          <a:bodyPr>
            <a:normAutofit/>
          </a:bodyPr>
          <a:lstStyle/>
          <a:p>
            <a:r>
              <a:rPr lang="en-US" sz="2600" dirty="0">
                <a:latin typeface="The Hand Extrablack" panose="03070A02030502020204" pitchFamily="66" charset="0"/>
              </a:rPr>
              <a:t>Adult day care centers</a:t>
            </a:r>
          </a:p>
          <a:p>
            <a:r>
              <a:rPr lang="en-US" sz="2600" dirty="0">
                <a:latin typeface="The Hand Extrablack" panose="03070A02030502020204" pitchFamily="66" charset="0"/>
              </a:rPr>
              <a:t>Adults over the age of 60 or living with a disability and enrolled in day care facilities.</a:t>
            </a:r>
          </a:p>
          <a:p>
            <a:r>
              <a:rPr lang="en-US" sz="2600" dirty="0">
                <a:latin typeface="The Hand Extrablack" panose="03070A02030502020204" pitchFamily="66" charset="0"/>
              </a:rPr>
              <a:t>At-risk Shelters</a:t>
            </a:r>
          </a:p>
          <a:p>
            <a:r>
              <a:rPr lang="en-US" sz="2600" dirty="0">
                <a:latin typeface="The Hand Extrablack" panose="03070A02030502020204" pitchFamily="66" charset="0"/>
              </a:rPr>
              <a:t>Childcare centers</a:t>
            </a:r>
          </a:p>
          <a:p>
            <a:r>
              <a:rPr lang="en-US" sz="2600" dirty="0">
                <a:latin typeface="The Hand Extrablack" panose="03070A02030502020204" pitchFamily="66" charset="0"/>
              </a:rPr>
              <a:t>Children and youth participating in afterschool care programs</a:t>
            </a:r>
          </a:p>
          <a:p>
            <a:r>
              <a:rPr lang="en-US" sz="2600" dirty="0">
                <a:latin typeface="The Hand Extrablack" panose="03070A02030502020204" pitchFamily="66" charset="0"/>
              </a:rPr>
              <a:t>Children residing in emergency shelters</a:t>
            </a:r>
          </a:p>
          <a:p>
            <a:r>
              <a:rPr lang="en-US" sz="2600" dirty="0">
                <a:latin typeface="The Hand Extrablack" panose="03070A02030502020204" pitchFamily="66" charset="0"/>
              </a:rPr>
              <a:t>Day care homes</a:t>
            </a:r>
          </a:p>
          <a:p>
            <a:endParaRPr lang="en-US" sz="2600" dirty="0">
              <a:latin typeface="The Hand Extrablack" panose="03070A02030502020204" pitchFamily="66" charset="0"/>
            </a:endParaRPr>
          </a:p>
        </p:txBody>
      </p:sp>
      <p:sp>
        <p:nvSpPr>
          <p:cNvPr id="7" name="TextBox 6">
            <a:extLst>
              <a:ext uri="{FF2B5EF4-FFF2-40B4-BE49-F238E27FC236}">
                <a16:creationId xmlns:a16="http://schemas.microsoft.com/office/drawing/2014/main" id="{B3DA1769-79A9-1DE0-3C27-4E2B22724597}"/>
              </a:ext>
            </a:extLst>
          </p:cNvPr>
          <p:cNvSpPr txBox="1"/>
          <p:nvPr/>
        </p:nvSpPr>
        <p:spPr>
          <a:xfrm>
            <a:off x="3526266" y="6353107"/>
            <a:ext cx="7812331" cy="461665"/>
          </a:xfrm>
          <a:prstGeom prst="rect">
            <a:avLst/>
          </a:prstGeom>
          <a:noFill/>
        </p:spPr>
        <p:txBody>
          <a:bodyPr wrap="square">
            <a:spAutoFit/>
          </a:bodyPr>
          <a:lstStyle/>
          <a:p>
            <a:r>
              <a:rPr lang="en-US" sz="1200" dirty="0">
                <a:solidFill>
                  <a:schemeClr val="accent2"/>
                </a:solidFill>
              </a:rPr>
              <a:t>*A program operator caring and serving meals to children &amp; which is licensed or approved to provide day care services may participate in CACFP, independently or as sponsored centers.</a:t>
            </a:r>
          </a:p>
        </p:txBody>
      </p:sp>
    </p:spTree>
    <p:extLst>
      <p:ext uri="{BB962C8B-B14F-4D97-AF65-F5344CB8AC3E}">
        <p14:creationId xmlns:p14="http://schemas.microsoft.com/office/powerpoint/2010/main" val="232957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E28103-4432-735A-D332-CE8963059B3B}"/>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US" sz="4800" dirty="0">
                <a:effectLst>
                  <a:outerShdw blurRad="38100" dist="38100" dir="2700000" algn="tl">
                    <a:srgbClr val="000000">
                      <a:alpha val="43137"/>
                    </a:srgbClr>
                  </a:outerShdw>
                </a:effectLst>
                <a:latin typeface="The Hand Extrablack" panose="03070A02030502020204" pitchFamily="66" charset="0"/>
              </a:rPr>
              <a:t>How Does It Benefit to Providers?</a:t>
            </a:r>
          </a:p>
        </p:txBody>
      </p:sp>
      <p:pic>
        <p:nvPicPr>
          <p:cNvPr id="11" name="Picture 10" descr="A pink barcode scanner with a green bill&#10;&#10;Description automatically generated">
            <a:extLst>
              <a:ext uri="{FF2B5EF4-FFF2-40B4-BE49-F238E27FC236}">
                <a16:creationId xmlns:a16="http://schemas.microsoft.com/office/drawing/2014/main" id="{B2757471-B405-EE46-CFA9-C4DFACDE16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39281" flipH="1">
            <a:off x="3176778" y="5015300"/>
            <a:ext cx="1815670" cy="1815670"/>
          </a:xfrm>
          <a:prstGeom prst="rect">
            <a:avLst/>
          </a:prstGeom>
        </p:spPr>
      </p:pic>
      <p:sp>
        <p:nvSpPr>
          <p:cNvPr id="17"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DA84CEB-7BBF-2C06-6387-014516417A5C}"/>
              </a:ext>
            </a:extLst>
          </p:cNvPr>
          <p:cNvSpPr txBox="1"/>
          <p:nvPr/>
        </p:nvSpPr>
        <p:spPr>
          <a:xfrm>
            <a:off x="437964" y="2807281"/>
            <a:ext cx="4243589" cy="1855619"/>
          </a:xfrm>
          <a:prstGeom prst="rect">
            <a:avLst/>
          </a:prstGeom>
        </p:spPr>
        <p:txBody>
          <a:bodyPr vert="horz" lIns="91440" tIns="45720" rIns="91440" bIns="45720" rtlCol="0">
            <a:normAutofit/>
          </a:bodyPr>
          <a:lstStyle/>
          <a:p>
            <a:pPr>
              <a:lnSpc>
                <a:spcPct val="90000"/>
              </a:lnSpc>
              <a:spcAft>
                <a:spcPts val="600"/>
              </a:spcAft>
            </a:pPr>
            <a:r>
              <a:rPr lang="en-US" sz="3200" dirty="0">
                <a:latin typeface="The Hand Extrablack" panose="03070A02030502020204" pitchFamily="66" charset="0"/>
              </a:rPr>
              <a:t>Through Reimbursements    </a:t>
            </a:r>
            <a:r>
              <a:rPr lang="en-US" sz="3200" dirty="0">
                <a:sym typeface="Wingdings" panose="05000000000000000000" pitchFamily="2" charset="2"/>
              </a:rPr>
              <a:t></a:t>
            </a:r>
            <a:br>
              <a:rPr lang="en-US" sz="3200" dirty="0">
                <a:latin typeface="The Hand Extrablack" panose="03070A02030502020204" pitchFamily="66" charset="0"/>
              </a:rPr>
            </a:br>
            <a:br>
              <a:rPr lang="en-US" sz="3200" dirty="0">
                <a:latin typeface="The Hand Extrablack" panose="03070A02030502020204" pitchFamily="66" charset="0"/>
              </a:rPr>
            </a:br>
            <a:r>
              <a:rPr lang="en-US" sz="3200" dirty="0">
                <a:latin typeface="The Hand Extrablack" panose="03070A02030502020204" pitchFamily="66" charset="0"/>
              </a:rPr>
              <a:t>These rates are determined by USDA and are changed yearly.      </a:t>
            </a:r>
            <a:r>
              <a:rPr lang="en-US" sz="2200" dirty="0">
                <a:sym typeface="Wingdings" panose="05000000000000000000" pitchFamily="2" charset="2"/>
              </a:rPr>
              <a:t></a:t>
            </a:r>
            <a:endParaRPr lang="en-US" sz="2200" dirty="0"/>
          </a:p>
        </p:txBody>
      </p:sp>
      <p:pic>
        <p:nvPicPr>
          <p:cNvPr id="8" name="Picture 7">
            <a:extLst>
              <a:ext uri="{FF2B5EF4-FFF2-40B4-BE49-F238E27FC236}">
                <a16:creationId xmlns:a16="http://schemas.microsoft.com/office/drawing/2014/main" id="{CAD0B99D-CCB0-3E3B-EF61-4F6DF8AD0AC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119517" y="-3239"/>
            <a:ext cx="6961648" cy="6861240"/>
          </a:xfrm>
          <a:prstGeom prst="rect">
            <a:avLst/>
          </a:prstGeom>
        </p:spPr>
      </p:pic>
    </p:spTree>
    <p:extLst>
      <p:ext uri="{BB962C8B-B14F-4D97-AF65-F5344CB8AC3E}">
        <p14:creationId xmlns:p14="http://schemas.microsoft.com/office/powerpoint/2010/main" val="983541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5D612-9954-5D8A-3A7D-59FC9F887151}"/>
              </a:ext>
            </a:extLst>
          </p:cNvPr>
          <p:cNvSpPr>
            <a:spLocks noGrp="1"/>
          </p:cNvSpPr>
          <p:nvPr>
            <p:ph type="ctrTitle"/>
          </p:nvPr>
        </p:nvSpPr>
        <p:spPr/>
        <p:txBody>
          <a:bodyPr/>
          <a:lstStyle/>
          <a:p>
            <a:r>
              <a:rPr lang="en-US" dirty="0">
                <a:latin typeface="Modern Love Caps" panose="04070805081001020A01" pitchFamily="82" charset="0"/>
              </a:rPr>
              <a:t>Infant &amp; Child Meal Pattern Requirements</a:t>
            </a:r>
          </a:p>
        </p:txBody>
      </p:sp>
      <p:sp>
        <p:nvSpPr>
          <p:cNvPr id="3" name="Subtitle 2">
            <a:extLst>
              <a:ext uri="{FF2B5EF4-FFF2-40B4-BE49-F238E27FC236}">
                <a16:creationId xmlns:a16="http://schemas.microsoft.com/office/drawing/2014/main" id="{79233F5B-67C3-A656-0364-F02AFE16E039}"/>
              </a:ext>
            </a:extLst>
          </p:cNvPr>
          <p:cNvSpPr>
            <a:spLocks noGrp="1"/>
          </p:cNvSpPr>
          <p:nvPr>
            <p:ph type="subTitle" idx="1"/>
          </p:nvPr>
        </p:nvSpPr>
        <p:spPr>
          <a:xfrm>
            <a:off x="1524000" y="3602038"/>
            <a:ext cx="9144000" cy="3255962"/>
          </a:xfrm>
        </p:spPr>
        <p:txBody>
          <a:bodyPr anchor="ctr">
            <a:normAutofit/>
          </a:bodyPr>
          <a:lstStyle/>
          <a:p>
            <a:r>
              <a:rPr lang="en-US" dirty="0">
                <a:solidFill>
                  <a:schemeClr val="accent2"/>
                </a:solidFill>
                <a:latin typeface="The Serif Hand Black" panose="03070902030502020204" pitchFamily="66" charset="0"/>
              </a:rPr>
              <a:t>Guidelines for providing nutritionally balanced meals to infants and young children.</a:t>
            </a:r>
            <a:br>
              <a:rPr lang="en-US" dirty="0">
                <a:solidFill>
                  <a:schemeClr val="accent2"/>
                </a:solidFill>
                <a:latin typeface="The Serif Hand Black" panose="03070902030502020204" pitchFamily="66" charset="0"/>
              </a:rPr>
            </a:br>
            <a:br>
              <a:rPr lang="en-US" dirty="0">
                <a:solidFill>
                  <a:schemeClr val="accent2"/>
                </a:solidFill>
                <a:latin typeface="The Serif Hand Black" panose="03070902030502020204" pitchFamily="66" charset="0"/>
              </a:rPr>
            </a:br>
            <a:br>
              <a:rPr lang="en-US" dirty="0">
                <a:solidFill>
                  <a:schemeClr val="accent2"/>
                </a:solidFill>
                <a:latin typeface="The Serif Hand Black" panose="03070902030502020204" pitchFamily="66" charset="0"/>
              </a:rPr>
            </a:br>
            <a:r>
              <a:rPr lang="en-US" dirty="0">
                <a:solidFill>
                  <a:schemeClr val="accent2"/>
                </a:solidFill>
                <a:latin typeface="The Serif Hand Black" panose="03070902030502020204" pitchFamily="66" charset="0"/>
              </a:rPr>
              <a:t>Please remember that there are 5 components within the </a:t>
            </a:r>
            <a:r>
              <a:rPr lang="en-US" dirty="0" err="1">
                <a:solidFill>
                  <a:schemeClr val="accent2"/>
                </a:solidFill>
                <a:latin typeface="The Serif Hand Black" panose="03070902030502020204" pitchFamily="66" charset="0"/>
              </a:rPr>
              <a:t>cacfp</a:t>
            </a:r>
            <a:r>
              <a:rPr lang="en-US" dirty="0">
                <a:solidFill>
                  <a:schemeClr val="accent2"/>
                </a:solidFill>
                <a:latin typeface="The Serif Hand Black" panose="03070902030502020204" pitchFamily="66" charset="0"/>
              </a:rPr>
              <a:t> program. </a:t>
            </a:r>
            <a:br>
              <a:rPr lang="en-US" dirty="0">
                <a:solidFill>
                  <a:schemeClr val="accent2"/>
                </a:solidFill>
                <a:latin typeface="The Serif Hand Black" panose="03070902030502020204" pitchFamily="66" charset="0"/>
              </a:rPr>
            </a:br>
            <a:r>
              <a:rPr lang="en-US" dirty="0">
                <a:solidFill>
                  <a:schemeClr val="accent2"/>
                </a:solidFill>
                <a:latin typeface="The Serif Hand Black" panose="03070902030502020204" pitchFamily="66" charset="0"/>
              </a:rPr>
              <a:t>They are</a:t>
            </a:r>
            <a:br>
              <a:rPr lang="en-US" dirty="0">
                <a:solidFill>
                  <a:schemeClr val="accent2"/>
                </a:solidFill>
                <a:latin typeface="The Serif Hand Black" panose="03070902030502020204" pitchFamily="66" charset="0"/>
              </a:rPr>
            </a:br>
            <a:r>
              <a:rPr lang="en-US" dirty="0">
                <a:solidFill>
                  <a:schemeClr val="accent2"/>
                </a:solidFill>
                <a:latin typeface="The Serif Hand Black" panose="03070902030502020204" pitchFamily="66" charset="0"/>
              </a:rPr>
              <a:t>age appropriate milk, Grain, Vegetable, a different vegetable or fruit, meat/meat alternate   </a:t>
            </a:r>
          </a:p>
        </p:txBody>
      </p:sp>
    </p:spTree>
    <p:extLst>
      <p:ext uri="{BB962C8B-B14F-4D97-AF65-F5344CB8AC3E}">
        <p14:creationId xmlns:p14="http://schemas.microsoft.com/office/powerpoint/2010/main" val="1848547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nk balloon in the sky&#10;&#10;Description automatically generated">
            <a:extLst>
              <a:ext uri="{FF2B5EF4-FFF2-40B4-BE49-F238E27FC236}">
                <a16:creationId xmlns:a16="http://schemas.microsoft.com/office/drawing/2014/main" id="{FD7430EF-330D-90AC-FB99-68DA6E477F79}"/>
              </a:ext>
            </a:extLst>
          </p:cNvPr>
          <p:cNvPicPr>
            <a:picLocks noChangeAspect="1"/>
          </p:cNvPicPr>
          <p:nvPr/>
        </p:nvPicPr>
        <p:blipFill rotWithShape="1">
          <a:blip r:embed="rId3">
            <a:extLst>
              <a:ext uri="{28A0092B-C50C-407E-A947-70E740481C1C}">
                <a14:useLocalDpi xmlns:a14="http://schemas.microsoft.com/office/drawing/2010/main" val="0"/>
              </a:ext>
            </a:extLst>
          </a:blip>
          <a:srcRect l="27426" r="36709" b="28800"/>
          <a:stretch/>
        </p:blipFill>
        <p:spPr>
          <a:xfrm>
            <a:off x="10920412" y="4763060"/>
            <a:ext cx="866776" cy="1742515"/>
          </a:xfrm>
          <a:prstGeom prst="rect">
            <a:avLst/>
          </a:prstGeom>
        </p:spPr>
      </p:pic>
      <p:sp>
        <p:nvSpPr>
          <p:cNvPr id="2" name="Title 1">
            <a:extLst>
              <a:ext uri="{FF2B5EF4-FFF2-40B4-BE49-F238E27FC236}">
                <a16:creationId xmlns:a16="http://schemas.microsoft.com/office/drawing/2014/main" id="{C213D996-DF72-68FA-F1F5-1EEA816F6915}"/>
              </a:ext>
            </a:extLst>
          </p:cNvPr>
          <p:cNvSpPr>
            <a:spLocks noGrp="1"/>
          </p:cNvSpPr>
          <p:nvPr>
            <p:ph type="title"/>
          </p:nvPr>
        </p:nvSpPr>
        <p:spPr>
          <a:xfrm>
            <a:off x="838200" y="581492"/>
            <a:ext cx="10515600" cy="5695016"/>
          </a:xfrm>
        </p:spPr>
        <p:txBody>
          <a:bodyPr>
            <a:normAutofit fontScale="90000"/>
          </a:bodyPr>
          <a:lstStyle/>
          <a:p>
            <a:pPr lvl="0">
              <a:spcBef>
                <a:spcPts val="1000"/>
              </a:spcBef>
              <a:defRPr/>
            </a:pPr>
            <a:r>
              <a:rPr kumimoji="0" lang="en-US" sz="3100" b="0" i="1" u="none" strike="noStrike" kern="1200" cap="none" spc="0" normalizeH="0" baseline="0" noProof="0" dirty="0">
                <a:ln>
                  <a:noFill/>
                </a:ln>
                <a:solidFill>
                  <a:prstClr val="black"/>
                </a:solidFill>
                <a:effectLst/>
                <a:uLnTx/>
                <a:uFillTx/>
                <a:latin typeface="Calibri" panose="020F0502020204030204"/>
                <a:ea typeface="+mn-ea"/>
                <a:cs typeface="+mn-cs"/>
              </a:rPr>
              <a:t>The following </a:t>
            </a:r>
            <a:r>
              <a:rPr kumimoji="0" lang="en-US" sz="3100" b="0" i="1"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recommendations are not required for Program compliance</a:t>
            </a:r>
            <a:r>
              <a:rPr kumimoji="0" lang="en-US" sz="3100" b="0" i="1" u="none" strike="noStrike" kern="1200" cap="none" spc="0" normalizeH="0" baseline="0" noProof="0" dirty="0">
                <a:ln>
                  <a:noFill/>
                </a:ln>
                <a:solidFill>
                  <a:prstClr val="black"/>
                </a:solidFill>
                <a:effectLst/>
                <a:uLnTx/>
                <a:uFillTx/>
                <a:latin typeface="Calibri" panose="020F0502020204030204"/>
                <a:ea typeface="+mn-ea"/>
                <a:cs typeface="+mn-cs"/>
              </a:rPr>
              <a:t>. The use of these best practice is optional and intended to further strengthen the nutritional quality of the meals served.</a:t>
            </a:r>
            <a:br>
              <a:rPr kumimoji="0" lang="en-US" sz="3100" b="0" i="1" u="none" strike="noStrike" kern="1200" cap="none" spc="0" normalizeH="0" baseline="0" noProof="0" dirty="0">
                <a:ln>
                  <a:noFill/>
                </a:ln>
                <a:solidFill>
                  <a:prstClr val="black"/>
                </a:solidFill>
                <a:effectLst/>
                <a:uLnTx/>
                <a:uFillTx/>
                <a:latin typeface="Calibri" panose="020F0502020204030204"/>
                <a:ea typeface="+mn-ea"/>
                <a:cs typeface="+mn-cs"/>
              </a:rPr>
            </a:br>
            <a:br>
              <a:rPr kumimoji="0" lang="en-US" sz="3100" b="0" i="1"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US" sz="3100" b="0" i="1" u="none" strike="noStrike" kern="1200" cap="none" spc="0" normalizeH="0" baseline="0" noProof="0" dirty="0">
                <a:ln>
                  <a:noFill/>
                </a:ln>
                <a:solidFill>
                  <a:prstClr val="black"/>
                </a:solidFill>
                <a:effectLst/>
                <a:uLnTx/>
                <a:uFillTx/>
                <a:latin typeface="Calibri" panose="020F0502020204030204"/>
                <a:ea typeface="+mn-ea"/>
                <a:cs typeface="+mn-cs"/>
              </a:rPr>
              <a:t>Please remember that it is important that BRAND name choices MATCH what you are putting into the system, this is due to the verification Procedure when we do the partial desk audit. </a:t>
            </a:r>
            <a:br>
              <a:rPr kumimoji="0" lang="en-US" sz="3100" b="0" i="1" u="none" strike="noStrike" kern="1200" cap="none" spc="0" normalizeH="0" baseline="0" noProof="0" dirty="0">
                <a:ln>
                  <a:noFill/>
                </a:ln>
                <a:solidFill>
                  <a:prstClr val="black"/>
                </a:solidFill>
                <a:effectLst/>
                <a:uLnTx/>
                <a:uFillTx/>
                <a:latin typeface="Calibri" panose="020F0502020204030204"/>
                <a:ea typeface="+mn-ea"/>
                <a:cs typeface="+mn-cs"/>
              </a:rPr>
            </a:br>
            <a:br>
              <a:rPr kumimoji="0" lang="en-US" sz="3100" b="0" i="1" u="none" strike="noStrike" kern="1200" cap="none" spc="0" normalizeH="0" baseline="0" noProof="0" dirty="0">
                <a:ln>
                  <a:noFill/>
                </a:ln>
                <a:solidFill>
                  <a:prstClr val="black"/>
                </a:solidFill>
                <a:effectLst/>
                <a:uLnTx/>
                <a:uFillTx/>
                <a:latin typeface="Calibri" panose="020F0502020204030204"/>
                <a:ea typeface="+mn-ea"/>
                <a:cs typeface="+mn-cs"/>
              </a:rPr>
            </a:br>
            <a:r>
              <a:rPr lang="en-US" sz="3100" i="1" dirty="0">
                <a:solidFill>
                  <a:prstClr val="black"/>
                </a:solidFill>
                <a:effectLst>
                  <a:outerShdw blurRad="38100" dist="38100" dir="2700000" algn="tl">
                    <a:srgbClr val="000000">
                      <a:alpha val="43137"/>
                    </a:srgbClr>
                  </a:outerShdw>
                </a:effectLst>
                <a:latin typeface="Calibri" panose="020F0502020204030204"/>
                <a:ea typeface="+mn-ea"/>
                <a:cs typeface="+mn-cs"/>
              </a:rPr>
              <a:t>Please remember the following DOES IMPACT YOUR CLAIM AMOUNT:</a:t>
            </a:r>
            <a:br>
              <a:rPr kumimoji="0" lang="en-US" sz="3100" b="0" i="1"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US" sz="3100" b="0" i="1" u="none" strike="noStrike" kern="1200" cap="none" spc="0" normalizeH="0" baseline="0" noProof="0" dirty="0">
                <a:ln>
                  <a:noFill/>
                </a:ln>
                <a:solidFill>
                  <a:prstClr val="black"/>
                </a:solidFill>
                <a:effectLst/>
                <a:uLnTx/>
                <a:uFillTx/>
                <a:latin typeface="Calibri" panose="020F0502020204030204"/>
                <a:ea typeface="+mn-ea"/>
                <a:cs typeface="+mn-cs"/>
              </a:rPr>
              <a:t>we DO compare the receipts * with your Meal Production Record. Any Meals where the receipts do not MATCH what you claimed to have given to participants WILL BE disallowed. REMEMBER TO LET US NOW </a:t>
            </a:r>
            <a:br>
              <a:rPr kumimoji="0" lang="en-US" sz="3100" b="0" i="1"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US" sz="3100" b="0" i="1" u="none" strike="noStrike" kern="1200" cap="none" spc="0" normalizeH="0" baseline="0" noProof="0" dirty="0">
                <a:ln>
                  <a:noFill/>
                </a:ln>
                <a:solidFill>
                  <a:prstClr val="black"/>
                </a:solidFill>
                <a:effectLst/>
                <a:uLnTx/>
                <a:uFillTx/>
                <a:latin typeface="Calibri" panose="020F0502020204030204"/>
                <a:ea typeface="+mn-ea"/>
                <a:cs typeface="+mn-cs"/>
              </a:rPr>
              <a:t>IF a particular brand or product is not in the system so we can ADD </a:t>
            </a:r>
            <a:br>
              <a:rPr kumimoji="0" lang="en-US" sz="3100" b="0" i="1"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US" sz="3100" b="0" i="1" u="none" strike="noStrike" kern="1200" cap="none" spc="0" normalizeH="0" baseline="0" noProof="0" dirty="0">
                <a:ln>
                  <a:noFill/>
                </a:ln>
                <a:solidFill>
                  <a:prstClr val="black"/>
                </a:solidFill>
                <a:effectLst/>
                <a:uLnTx/>
                <a:uFillTx/>
                <a:latin typeface="Calibri" panose="020F0502020204030204"/>
                <a:ea typeface="+mn-ea"/>
                <a:cs typeface="+mn-cs"/>
              </a:rPr>
              <a:t>IT BEFORE! Do NOT LOSE reimbursement on avoidable mistakes. </a:t>
            </a:r>
            <a:br>
              <a:rPr kumimoji="0" lang="en-US" sz="3100" b="0" i="1"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US" sz="3100" b="0" i="1" u="none" strike="noStrike" kern="1200" cap="none" spc="0" normalizeH="0" baseline="0" noProof="0" dirty="0">
                <a:ln>
                  <a:noFill/>
                </a:ln>
                <a:solidFill>
                  <a:prstClr val="black"/>
                </a:solidFill>
                <a:effectLst/>
                <a:uLnTx/>
                <a:uFillTx/>
                <a:latin typeface="Calibri" panose="020F0502020204030204"/>
                <a:ea typeface="+mn-ea"/>
                <a:cs typeface="+mn-cs"/>
              </a:rPr>
              <a:t>REMEMBER that quantities matter AS WELL.</a:t>
            </a:r>
            <a:br>
              <a:rPr kumimoji="0" lang="en-US" sz="1500" b="0" i="1" u="none" strike="noStrike" kern="1200" cap="none" spc="0" normalizeH="0" baseline="0" noProof="0" dirty="0">
                <a:ln>
                  <a:noFill/>
                </a:ln>
                <a:solidFill>
                  <a:prstClr val="black"/>
                </a:solidFill>
                <a:effectLst/>
                <a:uLnTx/>
                <a:uFillTx/>
                <a:latin typeface="Calibri" panose="020F0502020204030204"/>
                <a:ea typeface="+mn-ea"/>
                <a:cs typeface="+mn-cs"/>
              </a:rPr>
            </a:br>
            <a:endParaRPr lang="en-US" dirty="0"/>
          </a:p>
        </p:txBody>
      </p:sp>
      <p:pic>
        <p:nvPicPr>
          <p:cNvPr id="8" name="Picture 7" descr="A pink balloon in the sky&#10;&#10;Description automatically generated">
            <a:extLst>
              <a:ext uri="{FF2B5EF4-FFF2-40B4-BE49-F238E27FC236}">
                <a16:creationId xmlns:a16="http://schemas.microsoft.com/office/drawing/2014/main" id="{D1EB1C63-EDF0-4BE8-806E-5878E720F7CE}"/>
              </a:ext>
            </a:extLst>
          </p:cNvPr>
          <p:cNvPicPr>
            <a:picLocks noChangeAspect="1"/>
          </p:cNvPicPr>
          <p:nvPr/>
        </p:nvPicPr>
        <p:blipFill rotWithShape="1">
          <a:blip r:embed="rId3">
            <a:extLst>
              <a:ext uri="{28A0092B-C50C-407E-A947-70E740481C1C}">
                <a14:useLocalDpi xmlns:a14="http://schemas.microsoft.com/office/drawing/2010/main" val="0"/>
              </a:ext>
            </a:extLst>
          </a:blip>
          <a:srcRect l="27426" r="36709" b="28800"/>
          <a:stretch/>
        </p:blipFill>
        <p:spPr>
          <a:xfrm>
            <a:off x="10487024" y="4944035"/>
            <a:ext cx="866776" cy="1742515"/>
          </a:xfrm>
          <a:prstGeom prst="rect">
            <a:avLst/>
          </a:prstGeom>
        </p:spPr>
      </p:pic>
      <p:pic>
        <p:nvPicPr>
          <p:cNvPr id="9" name="Picture 8" descr="A pink balloon in the sky&#10;&#10;Description automatically generated">
            <a:extLst>
              <a:ext uri="{FF2B5EF4-FFF2-40B4-BE49-F238E27FC236}">
                <a16:creationId xmlns:a16="http://schemas.microsoft.com/office/drawing/2014/main" id="{22817D42-5BF1-37E3-7130-BAE6043738C3}"/>
              </a:ext>
            </a:extLst>
          </p:cNvPr>
          <p:cNvPicPr>
            <a:picLocks noChangeAspect="1"/>
          </p:cNvPicPr>
          <p:nvPr/>
        </p:nvPicPr>
        <p:blipFill rotWithShape="1">
          <a:blip r:embed="rId3">
            <a:extLst>
              <a:ext uri="{28A0092B-C50C-407E-A947-70E740481C1C}">
                <a14:useLocalDpi xmlns:a14="http://schemas.microsoft.com/office/drawing/2010/main" val="0"/>
              </a:ext>
            </a:extLst>
          </a:blip>
          <a:srcRect l="27426" r="36709" b="28800"/>
          <a:stretch/>
        </p:blipFill>
        <p:spPr>
          <a:xfrm>
            <a:off x="11232356" y="5115485"/>
            <a:ext cx="866776" cy="1742515"/>
          </a:xfrm>
          <a:prstGeom prst="rect">
            <a:avLst/>
          </a:prstGeom>
        </p:spPr>
      </p:pic>
    </p:spTree>
    <p:extLst>
      <p:ext uri="{BB962C8B-B14F-4D97-AF65-F5344CB8AC3E}">
        <p14:creationId xmlns:p14="http://schemas.microsoft.com/office/powerpoint/2010/main" val="2704714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withEffect">
                                  <p:stCondLst>
                                    <p:cond delay="0"/>
                                  </p:stCondLst>
                                  <p:childTnLst>
                                    <p:animMotion origin="layout" path="M -8.33333E-7 3.33333E-6 L 0.00013 -1.00348 " pathEditMode="relative" rAng="0" ptsTypes="AA">
                                      <p:cBhvr>
                                        <p:cTn id="6" dur="4250" fill="hold"/>
                                        <p:tgtEl>
                                          <p:spTgt spid="9"/>
                                        </p:tgtEl>
                                        <p:attrNameLst>
                                          <p:attrName>ppt_x</p:attrName>
                                          <p:attrName>ppt_y</p:attrName>
                                        </p:attrNameLst>
                                      </p:cBhvr>
                                      <p:rCtr x="0" y="-50185"/>
                                    </p:animMotion>
                                  </p:childTnLst>
                                </p:cTn>
                              </p:par>
                              <p:par>
                                <p:cTn id="7" presetID="64" presetClass="path" presetSubtype="0" accel="50000" decel="50000" fill="hold" nodeType="withEffect">
                                  <p:stCondLst>
                                    <p:cond delay="0"/>
                                  </p:stCondLst>
                                  <p:childTnLst>
                                    <p:animMotion origin="layout" path="M -3.125E-6 3.33333E-6 L -3.125E-6 -0.97315 " pathEditMode="relative" rAng="0" ptsTypes="AA">
                                      <p:cBhvr>
                                        <p:cTn id="8" dur="4250" fill="hold"/>
                                        <p:tgtEl>
                                          <p:spTgt spid="8"/>
                                        </p:tgtEl>
                                        <p:attrNameLst>
                                          <p:attrName>ppt_x</p:attrName>
                                          <p:attrName>ppt_y</p:attrName>
                                        </p:attrNameLst>
                                      </p:cBhvr>
                                      <p:rCtr x="0" y="-48657"/>
                                    </p:animMotion>
                                  </p:childTnLst>
                                </p:cTn>
                              </p:par>
                              <p:par>
                                <p:cTn id="9" presetID="64" presetClass="path" presetSubtype="0" accel="50000" decel="50000" fill="hold" nodeType="withEffect">
                                  <p:stCondLst>
                                    <p:cond delay="0"/>
                                  </p:stCondLst>
                                  <p:childTnLst>
                                    <p:animMotion origin="layout" path="M 0 2.22222E-6 L 0 -0.94954 " pathEditMode="relative" rAng="0" ptsTypes="AA">
                                      <p:cBhvr>
                                        <p:cTn id="10" dur="4250" fill="hold"/>
                                        <p:tgtEl>
                                          <p:spTgt spid="7"/>
                                        </p:tgtEl>
                                        <p:attrNameLst>
                                          <p:attrName>ppt_x</p:attrName>
                                          <p:attrName>ppt_y</p:attrName>
                                        </p:attrNameLst>
                                      </p:cBhvr>
                                      <p:rCtr x="0" y="-4747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12FFF-C4B6-4A24-7D1D-B8B5B7AB7C5D}"/>
              </a:ext>
            </a:extLst>
          </p:cNvPr>
          <p:cNvSpPr>
            <a:spLocks noGrp="1"/>
          </p:cNvSpPr>
          <p:nvPr>
            <p:ph type="title"/>
          </p:nvPr>
        </p:nvSpPr>
        <p:spPr/>
        <p:txBody>
          <a:bodyPr>
            <a:normAutofit/>
          </a:bodyPr>
          <a:lstStyle/>
          <a:p>
            <a:r>
              <a:rPr lang="en-US" sz="6600" dirty="0">
                <a:solidFill>
                  <a:schemeClr val="accent6">
                    <a:lumMod val="60000"/>
                    <a:lumOff val="40000"/>
                  </a:schemeClr>
                </a:solidFill>
                <a:latin typeface="Jumble" panose="02000503000000020004" pitchFamily="2" charset="0"/>
              </a:rPr>
              <a:t>Best Practices</a:t>
            </a:r>
          </a:p>
        </p:txBody>
      </p:sp>
      <p:sp>
        <p:nvSpPr>
          <p:cNvPr id="3" name="Content Placeholder 2">
            <a:extLst>
              <a:ext uri="{FF2B5EF4-FFF2-40B4-BE49-F238E27FC236}">
                <a16:creationId xmlns:a16="http://schemas.microsoft.com/office/drawing/2014/main" id="{6E901841-5A97-FFF0-FCF0-9EBB0D8629DB}"/>
              </a:ext>
            </a:extLst>
          </p:cNvPr>
          <p:cNvSpPr>
            <a:spLocks noGrp="1"/>
          </p:cNvSpPr>
          <p:nvPr>
            <p:ph idx="1"/>
          </p:nvPr>
        </p:nvSpPr>
        <p:spPr>
          <a:xfrm>
            <a:off x="838200" y="1559858"/>
            <a:ext cx="10691648" cy="5093190"/>
          </a:xfrm>
        </p:spPr>
        <p:txBody>
          <a:bodyPr>
            <a:normAutofit fontScale="55000" lnSpcReduction="20000"/>
          </a:bodyPr>
          <a:lstStyle/>
          <a:p>
            <a:pPr marL="0" indent="0">
              <a:buNone/>
            </a:pPr>
            <a:r>
              <a:rPr lang="en-US" b="1" u="sng" dirty="0"/>
              <a:t>Vegetables and Fruits</a:t>
            </a:r>
          </a:p>
          <a:p>
            <a:r>
              <a:rPr lang="en-US" dirty="0"/>
              <a:t>Snack: 2 required components / vegetable or a fruit</a:t>
            </a:r>
          </a:p>
          <a:p>
            <a:r>
              <a:rPr lang="en-US" dirty="0"/>
              <a:t>Serve a variety of fruits and choose whole fruits </a:t>
            </a:r>
            <a:r>
              <a:rPr lang="en-US" b="1" dirty="0">
                <a:solidFill>
                  <a:schemeClr val="accent6"/>
                </a:solidFill>
              </a:rPr>
              <a:t>(fresh</a:t>
            </a:r>
            <a:r>
              <a:rPr lang="en-US" b="1" dirty="0"/>
              <a:t>, </a:t>
            </a:r>
            <a:r>
              <a:rPr lang="en-US" b="1" dirty="0">
                <a:solidFill>
                  <a:schemeClr val="bg2">
                    <a:lumMod val="50000"/>
                  </a:schemeClr>
                </a:solidFill>
              </a:rPr>
              <a:t>canned</a:t>
            </a:r>
            <a:r>
              <a:rPr lang="en-US" b="1" dirty="0"/>
              <a:t>, </a:t>
            </a:r>
            <a:r>
              <a:rPr lang="en-US" b="1" dirty="0">
                <a:solidFill>
                  <a:schemeClr val="accent1"/>
                </a:solidFill>
              </a:rPr>
              <a:t>frozen</a:t>
            </a:r>
            <a:r>
              <a:rPr lang="en-US" b="1" dirty="0"/>
              <a:t>, or </a:t>
            </a:r>
            <a:r>
              <a:rPr lang="en-US" b="1" dirty="0">
                <a:solidFill>
                  <a:schemeClr val="accent2"/>
                </a:solidFill>
              </a:rPr>
              <a:t>dried)</a:t>
            </a:r>
            <a:r>
              <a:rPr lang="en-US" dirty="0"/>
              <a:t> more often than juice</a:t>
            </a:r>
          </a:p>
          <a:p>
            <a:r>
              <a:rPr lang="en-US" dirty="0"/>
              <a:t>Provide at least one serving each of dark green vegetables, red and orange vegetables, beans and peas (legumes), starchy vegetables, and other vegetables once per week</a:t>
            </a:r>
          </a:p>
          <a:p>
            <a:endParaRPr lang="en-US" dirty="0"/>
          </a:p>
          <a:p>
            <a:pPr marL="0" indent="0">
              <a:buNone/>
            </a:pPr>
            <a:r>
              <a:rPr lang="en-US" b="1" u="sng" dirty="0"/>
              <a:t>Grains</a:t>
            </a:r>
          </a:p>
          <a:p>
            <a:pPr marL="0" indent="0">
              <a:buNone/>
            </a:pPr>
            <a:r>
              <a:rPr lang="en-US" b="1" dirty="0">
                <a:solidFill>
                  <a:schemeClr val="accent2"/>
                </a:solidFill>
              </a:rPr>
              <a:t>Provide at least two servings of whole grain-rich grains per day, remember if you do not give WHOLE GRAIN rich ingredients at least once a day one meal will be disallowed </a:t>
            </a:r>
          </a:p>
          <a:p>
            <a:pPr marL="0" indent="0">
              <a:buNone/>
            </a:pPr>
            <a:endParaRPr lang="en-US" dirty="0"/>
          </a:p>
          <a:p>
            <a:pPr marL="0" indent="0">
              <a:buNone/>
            </a:pPr>
            <a:r>
              <a:rPr lang="en-US" b="1" u="sng" dirty="0"/>
              <a:t>Meat and Meat Alternates</a:t>
            </a:r>
          </a:p>
          <a:p>
            <a:r>
              <a:rPr lang="en-US" dirty="0"/>
              <a:t>Serve only </a:t>
            </a:r>
            <a:r>
              <a:rPr lang="en-US" b="1" dirty="0">
                <a:solidFill>
                  <a:srgbClr val="C1328C"/>
                </a:solidFill>
              </a:rPr>
              <a:t>lean meats</a:t>
            </a:r>
            <a:r>
              <a:rPr lang="en-US" b="1" dirty="0"/>
              <a:t>, </a:t>
            </a:r>
            <a:r>
              <a:rPr lang="en-US" b="1" dirty="0">
                <a:solidFill>
                  <a:schemeClr val="accent2">
                    <a:lumMod val="50000"/>
                  </a:schemeClr>
                </a:solidFill>
              </a:rPr>
              <a:t>nuts</a:t>
            </a:r>
            <a:r>
              <a:rPr lang="en-US" b="1" dirty="0"/>
              <a:t>, </a:t>
            </a:r>
            <a:r>
              <a:rPr lang="en-US" dirty="0"/>
              <a:t>and </a:t>
            </a:r>
            <a:r>
              <a:rPr lang="en-US" b="1" dirty="0">
                <a:solidFill>
                  <a:schemeClr val="accent6">
                    <a:lumMod val="50000"/>
                  </a:schemeClr>
                </a:solidFill>
              </a:rPr>
              <a:t>legumes (Minimum 70% lean / 30% Fat, higher fat content are UNALLOWABLE)</a:t>
            </a:r>
          </a:p>
          <a:p>
            <a:r>
              <a:rPr lang="en-US" dirty="0"/>
              <a:t>Limit serving processed meats to no more than one serving per week</a:t>
            </a:r>
          </a:p>
          <a:p>
            <a:r>
              <a:rPr lang="en-US" dirty="0"/>
              <a:t>Serve only natural cheeses and choose low-fat or reduced-fat cheeses</a:t>
            </a:r>
          </a:p>
          <a:p>
            <a:pPr marL="0" indent="0">
              <a:buNone/>
            </a:pPr>
            <a:endParaRPr lang="en-US" dirty="0"/>
          </a:p>
          <a:p>
            <a:pPr marL="0" indent="0">
              <a:buNone/>
            </a:pPr>
            <a:r>
              <a:rPr lang="en-US" b="1" u="sng" dirty="0"/>
              <a:t>Milk</a:t>
            </a:r>
          </a:p>
          <a:p>
            <a:r>
              <a:rPr lang="en-US" dirty="0"/>
              <a:t>If flavored milk is served to children </a:t>
            </a:r>
            <a:r>
              <a:rPr lang="en-US" b="1" dirty="0"/>
              <a:t>6 years and older</a:t>
            </a:r>
            <a:r>
              <a:rPr lang="en-US" dirty="0"/>
              <a:t>, select and serve flavored milk that </a:t>
            </a:r>
            <a:r>
              <a:rPr lang="en-US" b="1" dirty="0"/>
              <a:t>contains no more than 22 grams of sugar per 8 fluid ounces</a:t>
            </a:r>
            <a:r>
              <a:rPr lang="en-US" dirty="0"/>
              <a:t>, or the flavored milk with the lowest amount of sugar if flavored milks within this sugar limit are not available then the milk must be labeled or low-fat milk</a:t>
            </a:r>
          </a:p>
        </p:txBody>
      </p:sp>
    </p:spTree>
    <p:extLst>
      <p:ext uri="{BB962C8B-B14F-4D97-AF65-F5344CB8AC3E}">
        <p14:creationId xmlns:p14="http://schemas.microsoft.com/office/powerpoint/2010/main" val="36490095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75000"/>
            <a:alpha val="6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E3091-9E36-7165-31B3-403587FCA237}"/>
              </a:ext>
            </a:extLst>
          </p:cNvPr>
          <p:cNvSpPr>
            <a:spLocks noGrp="1"/>
          </p:cNvSpPr>
          <p:nvPr>
            <p:ph type="title"/>
          </p:nvPr>
        </p:nvSpPr>
        <p:spPr>
          <a:xfrm>
            <a:off x="3457348" y="566443"/>
            <a:ext cx="5277303" cy="566822"/>
          </a:xfrm>
        </p:spPr>
        <p:txBody>
          <a:bodyPr>
            <a:normAutofit fontScale="90000"/>
          </a:bodyPr>
          <a:lstStyle/>
          <a:p>
            <a:r>
              <a:rPr lang="en-US" sz="4000" dirty="0">
                <a:effectLst>
                  <a:outerShdw blurRad="38100" dist="38100" dir="2700000" algn="tl">
                    <a:srgbClr val="000000">
                      <a:alpha val="43137"/>
                    </a:srgbClr>
                  </a:outerShdw>
                </a:effectLst>
              </a:rPr>
              <a:t>Infant Meal Pattern</a:t>
            </a:r>
          </a:p>
        </p:txBody>
      </p:sp>
      <p:sp>
        <p:nvSpPr>
          <p:cNvPr id="5" name="TextBox 4">
            <a:extLst>
              <a:ext uri="{FF2B5EF4-FFF2-40B4-BE49-F238E27FC236}">
                <a16:creationId xmlns:a16="http://schemas.microsoft.com/office/drawing/2014/main" id="{BB6FD932-C421-CE33-676C-4F74C5BA9B89}"/>
              </a:ext>
            </a:extLst>
          </p:cNvPr>
          <p:cNvSpPr txBox="1"/>
          <p:nvPr/>
        </p:nvSpPr>
        <p:spPr>
          <a:xfrm>
            <a:off x="4777103" y="2228628"/>
            <a:ext cx="2637791"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venir Next LT Pro" panose="020B0502020104020203"/>
                <a:ea typeface="+mn-ea"/>
                <a:cs typeface="+mn-cs"/>
              </a:rPr>
              <a:t>Birth - 5 months</a:t>
            </a:r>
            <a:endParaRPr kumimoji="0" lang="en-US" sz="2400" b="0" i="0" u="none" strike="noStrike" kern="1200" cap="none" spc="0" normalizeH="0" baseline="0" noProof="0" dirty="0">
              <a:ln>
                <a:noFill/>
              </a:ln>
              <a:solidFill>
                <a:srgbClr val="000000"/>
              </a:solidFill>
              <a:effectLst/>
              <a:uLnTx/>
              <a:uFillTx/>
              <a:latin typeface="Avenir Next LT Pro" panose="020B0502020104020203"/>
              <a:ea typeface="+mn-ea"/>
              <a:cs typeface="+mn-cs"/>
            </a:endParaRPr>
          </a:p>
        </p:txBody>
      </p:sp>
      <p:cxnSp>
        <p:nvCxnSpPr>
          <p:cNvPr id="7" name="Straight Connector 6">
            <a:extLst>
              <a:ext uri="{FF2B5EF4-FFF2-40B4-BE49-F238E27FC236}">
                <a16:creationId xmlns:a16="http://schemas.microsoft.com/office/drawing/2014/main" id="{63C9FDF1-9C45-2B9B-505D-4E4BD385D509}"/>
              </a:ext>
            </a:extLst>
          </p:cNvPr>
          <p:cNvCxnSpPr>
            <a:cxnSpLocks/>
          </p:cNvCxnSpPr>
          <p:nvPr/>
        </p:nvCxnSpPr>
        <p:spPr>
          <a:xfrm>
            <a:off x="3816050" y="1418019"/>
            <a:ext cx="1922106" cy="0"/>
          </a:xfrm>
          <a:prstGeom prst="line">
            <a:avLst/>
          </a:prstGeom>
          <a:ln w="25400" cap="flat" cmpd="sng" algn="ctr">
            <a:solidFill>
              <a:schemeClr val="accent1">
                <a:lumMod val="75000"/>
              </a:schemeClr>
            </a:solidFill>
            <a:prstDash val="lg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9" name="Straight Connector 8">
            <a:extLst>
              <a:ext uri="{FF2B5EF4-FFF2-40B4-BE49-F238E27FC236}">
                <a16:creationId xmlns:a16="http://schemas.microsoft.com/office/drawing/2014/main" id="{F838CBA3-AF5C-2E11-8E33-CF71EB8092A6}"/>
              </a:ext>
            </a:extLst>
          </p:cNvPr>
          <p:cNvCxnSpPr>
            <a:cxnSpLocks/>
          </p:cNvCxnSpPr>
          <p:nvPr/>
        </p:nvCxnSpPr>
        <p:spPr>
          <a:xfrm>
            <a:off x="1697701" y="1418019"/>
            <a:ext cx="1922106" cy="0"/>
          </a:xfrm>
          <a:prstGeom prst="line">
            <a:avLst/>
          </a:prstGeom>
          <a:ln w="25400" cap="flat" cmpd="sng" algn="ctr">
            <a:solidFill>
              <a:schemeClr val="accent1">
                <a:lumMod val="75000"/>
              </a:schemeClr>
            </a:solidFill>
            <a:prstDash val="lg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0" name="Straight Connector 9">
            <a:extLst>
              <a:ext uri="{FF2B5EF4-FFF2-40B4-BE49-F238E27FC236}">
                <a16:creationId xmlns:a16="http://schemas.microsoft.com/office/drawing/2014/main" id="{C7C22949-85FC-AA90-CD5F-215A5F25383A}"/>
              </a:ext>
            </a:extLst>
          </p:cNvPr>
          <p:cNvCxnSpPr>
            <a:cxnSpLocks/>
          </p:cNvCxnSpPr>
          <p:nvPr/>
        </p:nvCxnSpPr>
        <p:spPr>
          <a:xfrm>
            <a:off x="6095998" y="1418019"/>
            <a:ext cx="1922106" cy="0"/>
          </a:xfrm>
          <a:prstGeom prst="line">
            <a:avLst/>
          </a:prstGeom>
          <a:ln w="25400" cap="flat" cmpd="sng" algn="ctr">
            <a:solidFill>
              <a:schemeClr val="accent1">
                <a:lumMod val="75000"/>
              </a:schemeClr>
            </a:solidFill>
            <a:prstDash val="lg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1" name="Straight Connector 10">
            <a:extLst>
              <a:ext uri="{FF2B5EF4-FFF2-40B4-BE49-F238E27FC236}">
                <a16:creationId xmlns:a16="http://schemas.microsoft.com/office/drawing/2014/main" id="{00AEBFDC-BC42-124B-E9B3-E9D960C0D1DA}"/>
              </a:ext>
            </a:extLst>
          </p:cNvPr>
          <p:cNvCxnSpPr>
            <a:cxnSpLocks/>
          </p:cNvCxnSpPr>
          <p:nvPr/>
        </p:nvCxnSpPr>
        <p:spPr>
          <a:xfrm>
            <a:off x="8453662" y="1418019"/>
            <a:ext cx="1922106" cy="0"/>
          </a:xfrm>
          <a:prstGeom prst="line">
            <a:avLst/>
          </a:prstGeom>
          <a:ln w="25400" cap="flat" cmpd="sng" algn="ctr">
            <a:solidFill>
              <a:schemeClr val="accent1">
                <a:lumMod val="75000"/>
              </a:schemeClr>
            </a:solidFill>
            <a:prstDash val="lg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5" name="TextBox 14">
            <a:extLst>
              <a:ext uri="{FF2B5EF4-FFF2-40B4-BE49-F238E27FC236}">
                <a16:creationId xmlns:a16="http://schemas.microsoft.com/office/drawing/2014/main" id="{AB82DA34-0869-C388-EC4F-CCF70D3ABC28}"/>
              </a:ext>
            </a:extLst>
          </p:cNvPr>
          <p:cNvSpPr txBox="1"/>
          <p:nvPr/>
        </p:nvSpPr>
        <p:spPr>
          <a:xfrm>
            <a:off x="1437034" y="3183014"/>
            <a:ext cx="9317932"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1" u="none" strike="noStrike" kern="1200" cap="none" spc="0" normalizeH="0" baseline="0" noProof="0" dirty="0">
                <a:ln>
                  <a:noFill/>
                </a:ln>
                <a:solidFill>
                  <a:srgbClr val="000000"/>
                </a:solidFill>
                <a:effectLst/>
                <a:uLnTx/>
                <a:uFillTx/>
                <a:latin typeface="Avenir Next LT Pro" panose="020B0502020104020203"/>
                <a:ea typeface="+mn-ea"/>
                <a:cs typeface="+mn-cs"/>
              </a:rPr>
              <a:t>B</a:t>
            </a:r>
            <a:r>
              <a:rPr kumimoji="0" lang="en-US" sz="2400" b="1" i="1" u="none" strike="noStrike" kern="1200" cap="none" spc="0" normalizeH="0" baseline="0" noProof="0" dirty="0">
                <a:ln>
                  <a:noFill/>
                </a:ln>
                <a:solidFill>
                  <a:srgbClr val="000000"/>
                </a:solidFill>
                <a:effectLst/>
                <a:uLnTx/>
                <a:uFillTx/>
                <a:latin typeface="Avenir Next LT Pro" panose="020B0502020104020203"/>
                <a:ea typeface="+mn-ea"/>
                <a:cs typeface="+mn-cs"/>
              </a:rPr>
              <a:t>reakfast.</a:t>
            </a:r>
            <a:r>
              <a:rPr kumimoji="0" lang="en-US" sz="2400" b="0" i="0" u="none" strike="noStrike" kern="1200" cap="none" spc="0" normalizeH="0" baseline="0" noProof="0" dirty="0">
                <a:ln>
                  <a:noFill/>
                </a:ln>
                <a:solidFill>
                  <a:srgbClr val="000000"/>
                </a:solidFill>
                <a:effectLst/>
                <a:uLnTx/>
                <a:uFillTx/>
                <a:latin typeface="Avenir Next LT Pro" panose="020B0502020104020203"/>
                <a:ea typeface="+mn-ea"/>
                <a:cs typeface="+mn-cs"/>
              </a:rPr>
              <a:t> 4 to 6 fluid ounces of breastmilk or iron-fortified infant formula, or portions of both.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venir Next LT Pro"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1" u="none" strike="noStrike" kern="1200" cap="none" spc="0" normalizeH="0" baseline="0" noProof="0" dirty="0">
                <a:ln>
                  <a:noFill/>
                </a:ln>
                <a:solidFill>
                  <a:srgbClr val="000000"/>
                </a:solidFill>
                <a:effectLst/>
                <a:uLnTx/>
                <a:uFillTx/>
                <a:latin typeface="Avenir Next LT Pro" panose="020B0502020104020203"/>
                <a:ea typeface="+mn-ea"/>
                <a:cs typeface="+mn-cs"/>
              </a:rPr>
              <a:t>Lunch or supper.</a:t>
            </a:r>
            <a:r>
              <a:rPr kumimoji="0" lang="en-US" sz="2400" b="0" i="0" u="none" strike="noStrike" kern="1200" cap="none" spc="0" normalizeH="0" baseline="0" noProof="0" dirty="0">
                <a:ln>
                  <a:noFill/>
                </a:ln>
                <a:solidFill>
                  <a:srgbClr val="000000"/>
                </a:solidFill>
                <a:effectLst/>
                <a:uLnTx/>
                <a:uFillTx/>
                <a:latin typeface="Avenir Next LT Pro" panose="020B0502020104020203"/>
                <a:ea typeface="+mn-ea"/>
                <a:cs typeface="+mn-cs"/>
              </a:rPr>
              <a:t> 4 to 6 fluid ounces of breastmilk or iron-fortified infant formula, or portions of both.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venir Next LT Pro"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1" u="none" strike="noStrike" kern="1200" cap="none" spc="0" normalizeH="0" baseline="0" noProof="0" dirty="0">
                <a:ln>
                  <a:noFill/>
                </a:ln>
                <a:solidFill>
                  <a:srgbClr val="000000"/>
                </a:solidFill>
                <a:effectLst/>
                <a:uLnTx/>
                <a:uFillTx/>
                <a:latin typeface="Avenir Next LT Pro" panose="020B0502020104020203"/>
                <a:ea typeface="+mn-ea"/>
                <a:cs typeface="+mn-cs"/>
              </a:rPr>
              <a:t>Snack.</a:t>
            </a:r>
            <a:r>
              <a:rPr kumimoji="0" lang="en-US" sz="2400" b="0" i="0" u="none" strike="noStrike" kern="1200" cap="none" spc="0" normalizeH="0" baseline="0" noProof="0" dirty="0">
                <a:ln>
                  <a:noFill/>
                </a:ln>
                <a:solidFill>
                  <a:srgbClr val="000000"/>
                </a:solidFill>
                <a:effectLst/>
                <a:uLnTx/>
                <a:uFillTx/>
                <a:latin typeface="Avenir Next LT Pro" panose="020B0502020104020203"/>
                <a:ea typeface="+mn-ea"/>
                <a:cs typeface="+mn-cs"/>
              </a:rPr>
              <a:t> 4 to 6 fluid ounces of breastmilk or iron-fortified infant formula, or portions of both</a:t>
            </a:r>
          </a:p>
        </p:txBody>
      </p:sp>
    </p:spTree>
    <p:extLst>
      <p:ext uri="{BB962C8B-B14F-4D97-AF65-F5344CB8AC3E}">
        <p14:creationId xmlns:p14="http://schemas.microsoft.com/office/powerpoint/2010/main" val="3092579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C22E4-B59B-FFA0-D704-8BD22586F3AD}"/>
              </a:ext>
            </a:extLst>
          </p:cNvPr>
          <p:cNvSpPr>
            <a:spLocks noGrp="1"/>
          </p:cNvSpPr>
          <p:nvPr>
            <p:ph type="title"/>
          </p:nvPr>
        </p:nvSpPr>
        <p:spPr>
          <a:xfrm>
            <a:off x="222916" y="994250"/>
            <a:ext cx="4168589" cy="991544"/>
          </a:xfrm>
        </p:spPr>
        <p:txBody>
          <a:bodyPr anchor="ctr"/>
          <a:lstStyle/>
          <a:p>
            <a:r>
              <a:rPr kumimoji="0" lang="en-US" sz="2800" b="1" i="0" u="none" strike="noStrike" kern="1200" cap="none" spc="0" normalizeH="0" baseline="0" noProof="0" dirty="0">
                <a:ln>
                  <a:noFill/>
                </a:ln>
                <a:solidFill>
                  <a:srgbClr val="000000"/>
                </a:solidFill>
                <a:effectLst/>
                <a:uLnTx/>
                <a:uFillTx/>
                <a:latin typeface="Avenir Next LT Pro" panose="020B0502020104020203"/>
                <a:ea typeface="+mn-ea"/>
                <a:cs typeface="+mn-cs"/>
              </a:rPr>
              <a:t>6 - 11 months</a:t>
            </a:r>
            <a:endParaRPr lang="en-US" dirty="0"/>
          </a:p>
        </p:txBody>
      </p:sp>
      <p:sp>
        <p:nvSpPr>
          <p:cNvPr id="4" name="TextBox 3">
            <a:extLst>
              <a:ext uri="{FF2B5EF4-FFF2-40B4-BE49-F238E27FC236}">
                <a16:creationId xmlns:a16="http://schemas.microsoft.com/office/drawing/2014/main" id="{765E57DD-F14F-1D7B-B8DF-2CA86BBA1912}"/>
              </a:ext>
            </a:extLst>
          </p:cNvPr>
          <p:cNvSpPr txBox="1"/>
          <p:nvPr/>
        </p:nvSpPr>
        <p:spPr>
          <a:xfrm>
            <a:off x="6318916" y="2838324"/>
            <a:ext cx="5610139" cy="258532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1" u="sng" strike="noStrike" kern="1200" cap="none" spc="0" normalizeH="0" baseline="0" noProof="0" dirty="0">
                <a:ln>
                  <a:noFill/>
                </a:ln>
                <a:solidFill>
                  <a:srgbClr val="000000"/>
                </a:solidFill>
                <a:effectLst/>
                <a:uLnTx/>
                <a:uFillTx/>
                <a:latin typeface="Avenir Next LT Pro" panose="020B0502020104020203"/>
                <a:ea typeface="+mn-ea"/>
                <a:cs typeface="+mn-cs"/>
              </a:rPr>
              <a:t>Snack.</a:t>
            </a:r>
            <a:r>
              <a:rPr kumimoji="0" lang="en-US" b="1" i="0" u="sng" strike="noStrike" kern="1200" cap="none" spc="0" normalizeH="0" baseline="0" noProof="0" dirty="0">
                <a:ln>
                  <a:noFill/>
                </a:ln>
                <a:solidFill>
                  <a:srgbClr val="000000"/>
                </a:solidFill>
                <a:effectLst/>
                <a:uLnTx/>
                <a:uFillTx/>
                <a:latin typeface="Avenir Next LT Pro" panose="020B0502020104020203"/>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1" i="0" u="sng" strike="noStrike" kern="1200" cap="none" spc="0" normalizeH="0" baseline="0" noProof="0" dirty="0">
              <a:ln>
                <a:noFill/>
              </a:ln>
              <a:solidFill>
                <a:srgbClr val="000000"/>
              </a:solidFill>
              <a:effectLst/>
              <a:uLnTx/>
              <a:uFillTx/>
              <a:latin typeface="Avenir Next LT Pro"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2"/>
                </a:solidFill>
                <a:effectLst/>
                <a:uLnTx/>
                <a:uFillTx/>
                <a:latin typeface="Avenir Next LT Pro" panose="020B0502020104020203"/>
                <a:ea typeface="+mn-ea"/>
                <a:cs typeface="+mn-cs"/>
              </a:rPr>
              <a:t>2 - 4 fluid ounces of breastmilk or iron-fortified infant formula;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chemeClr val="accent2"/>
              </a:solidFill>
              <a:effectLst/>
              <a:uLnTx/>
              <a:uFillTx/>
              <a:latin typeface="Avenir Next LT Pro"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5">
                    <a:lumMod val="75000"/>
                  </a:schemeClr>
                </a:solidFill>
                <a:effectLst/>
                <a:uLnTx/>
                <a:uFillTx/>
                <a:latin typeface="Avenir Next LT Pro" panose="020B0502020104020203"/>
                <a:ea typeface="+mn-ea"/>
                <a:cs typeface="+mn-cs"/>
              </a:rPr>
              <a:t>0 to 1⁄2-ounce equivalent bread; or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chemeClr val="accent5">
                  <a:lumMod val="75000"/>
                </a:schemeClr>
              </a:solidFill>
              <a:effectLst/>
              <a:uLnTx/>
              <a:uFillTx/>
              <a:latin typeface="Avenir Next LT Pro"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5">
                    <a:lumMod val="75000"/>
                  </a:schemeClr>
                </a:solidFill>
                <a:effectLst/>
                <a:uLnTx/>
                <a:uFillTx/>
                <a:latin typeface="Avenir Next LT Pro" panose="020B0502020104020203"/>
                <a:ea typeface="+mn-ea"/>
                <a:cs typeface="+mn-cs"/>
              </a:rPr>
              <a:t>0- 1⁄4-ounce equivalent crackers; </a:t>
            </a:r>
            <a:r>
              <a:rPr lang="en-US" sz="1400" dirty="0">
                <a:solidFill>
                  <a:schemeClr val="accent5">
                    <a:lumMod val="75000"/>
                  </a:schemeClr>
                </a:solidFill>
                <a:latin typeface="Avenir Next LT Pro" panose="020B0502020104020203"/>
              </a:rPr>
              <a:t> </a:t>
            </a:r>
            <a:r>
              <a:rPr kumimoji="0" lang="en-US" sz="1400" b="0" i="0" u="none" strike="noStrike" kern="1200" cap="none" spc="0" normalizeH="0" baseline="0" noProof="0" dirty="0">
                <a:ln>
                  <a:noFill/>
                </a:ln>
                <a:solidFill>
                  <a:schemeClr val="accent5">
                    <a:lumMod val="75000"/>
                  </a:schemeClr>
                </a:solidFill>
                <a:effectLst/>
                <a:uLnTx/>
                <a:uFillTx/>
                <a:latin typeface="Avenir Next LT Pro" panose="020B0502020104020203"/>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chemeClr val="accent5">
                  <a:lumMod val="75000"/>
                </a:schemeClr>
              </a:solidFill>
              <a:effectLst/>
              <a:uLnTx/>
              <a:uFillTx/>
              <a:latin typeface="Avenir Next LT Pro"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Avenir Next LT Pro" panose="020B0502020104020203"/>
                <a:ea typeface="+mn-ea"/>
                <a:cs typeface="+mn-cs"/>
              </a:rPr>
              <a:t>0- 1⁄2-ounce equivalent infant cereal or ready-to-eat cereals; </a:t>
            </a:r>
            <a:r>
              <a:rPr kumimoji="0" lang="en-US" sz="1400" b="0" i="0" u="none" strike="noStrike" kern="1200" cap="none" spc="0" normalizeH="0" baseline="0" noProof="0" dirty="0">
                <a:ln>
                  <a:noFill/>
                </a:ln>
                <a:solidFill>
                  <a:srgbClr val="000000"/>
                </a:solidFill>
                <a:effectLst/>
                <a:uLnTx/>
                <a:uFillTx/>
                <a:latin typeface="Avenir Next LT Pro" panose="020B0502020104020203"/>
                <a:ea typeface="+mn-ea"/>
                <a:cs typeface="+mn-cs"/>
              </a:rPr>
              <a:t>and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venir Next LT Pro" panose="020B0502020104020203"/>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venir Next LT Pro" panose="020B0502020104020203"/>
                <a:ea typeface="+mn-ea"/>
                <a:cs typeface="+mn-cs"/>
              </a:rPr>
              <a:t>0 to 2 tablespoons of vegetable or fruit, or portions of both. </a:t>
            </a:r>
          </a:p>
        </p:txBody>
      </p:sp>
      <p:sp>
        <p:nvSpPr>
          <p:cNvPr id="5" name="TextBox 4">
            <a:extLst>
              <a:ext uri="{FF2B5EF4-FFF2-40B4-BE49-F238E27FC236}">
                <a16:creationId xmlns:a16="http://schemas.microsoft.com/office/drawing/2014/main" id="{61E16119-B004-A29B-5FDC-C8DD54286DF5}"/>
              </a:ext>
            </a:extLst>
          </p:cNvPr>
          <p:cNvSpPr txBox="1"/>
          <p:nvPr/>
        </p:nvSpPr>
        <p:spPr>
          <a:xfrm>
            <a:off x="222916" y="2126067"/>
            <a:ext cx="6096000" cy="424731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1" u="none" strike="noStrike" kern="1200" cap="none" spc="0" normalizeH="0" baseline="0" noProof="0" dirty="0">
                <a:ln>
                  <a:noFill/>
                </a:ln>
                <a:solidFill>
                  <a:srgbClr val="000000"/>
                </a:solidFill>
                <a:effectLst/>
                <a:uLnTx/>
                <a:uFillTx/>
                <a:latin typeface="Avenir Next LT Pro" panose="020B0502020104020203"/>
                <a:ea typeface="+mn-ea"/>
                <a:cs typeface="+mn-cs"/>
              </a:rPr>
              <a:t>Breakfast, lunch, or supper.</a:t>
            </a:r>
            <a:r>
              <a:rPr kumimoji="0" lang="en-US" b="0" i="0" u="none" strike="noStrike" kern="1200" cap="none" spc="0" normalizeH="0" baseline="0" noProof="0" dirty="0">
                <a:ln>
                  <a:noFill/>
                </a:ln>
                <a:solidFill>
                  <a:srgbClr val="000000"/>
                </a:solidFill>
                <a:effectLst/>
                <a:uLnTx/>
                <a:uFillTx/>
                <a:latin typeface="Avenir Next LT Pro" panose="020B0502020104020203"/>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00B0F0"/>
                </a:solidFill>
                <a:latin typeface="Avenir Next LT Pro" panose="020B0502020104020203"/>
              </a:rPr>
              <a:t>6</a:t>
            </a:r>
            <a:r>
              <a:rPr kumimoji="0" lang="en-US" sz="1800" b="1" i="0" u="none" strike="noStrike" kern="1200" cap="none" spc="0" normalizeH="0" baseline="0" noProof="0" dirty="0">
                <a:ln>
                  <a:noFill/>
                </a:ln>
                <a:solidFill>
                  <a:srgbClr val="00B0F0"/>
                </a:solidFill>
                <a:effectLst/>
                <a:uLnTx/>
                <a:uFillTx/>
                <a:latin typeface="Avenir Next LT Pro" panose="020B0502020104020203"/>
                <a:ea typeface="+mn-ea"/>
                <a:cs typeface="+mn-cs"/>
              </a:rPr>
              <a:t> - 8 fluid ounces of breastmilk/iron-fortified infant formula,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venir Next LT Pro"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accent2">
                    <a:lumMod val="75000"/>
                  </a:schemeClr>
                </a:solidFill>
                <a:effectLst/>
                <a:uLnTx/>
                <a:uFillTx/>
                <a:latin typeface="Avenir Next LT Pro" panose="020B0502020104020203"/>
                <a:ea typeface="+mn-ea"/>
                <a:cs typeface="+mn-cs"/>
              </a:rPr>
              <a:t>0 to 1⁄2-ounce, equivalent of iron-fortified dry infant cereal;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venir Next LT Pro"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Avenir Next LT Pro" panose="020B0502020104020203"/>
                <a:ea typeface="+mn-ea"/>
                <a:cs typeface="+mn-cs"/>
              </a:rPr>
              <a:t>0-4 tablespoons meat/meat alternate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venir Next LT Pro"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Avenir Next LT Pro" panose="020B0502020104020203"/>
                <a:ea typeface="+mn-ea"/>
                <a:cs typeface="+mn-cs"/>
              </a:rPr>
              <a:t>0 to 2 ounces (weight) of cheese; </a:t>
            </a:r>
            <a:endParaRPr kumimoji="0" lang="en-US" sz="1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venir Next LT Pro"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Avenir Next LT Pro" panose="020B0502020104020203"/>
                <a:ea typeface="+mn-ea"/>
                <a:cs typeface="+mn-cs"/>
              </a:rPr>
              <a:t>0 to 4 ounces (volume) of cottage cheese/Yogurt and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venir Next LT Pro"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7030A0"/>
                </a:solidFill>
                <a:effectLst/>
                <a:uLnTx/>
                <a:uFillTx/>
                <a:latin typeface="Avenir Next LT Pro" panose="020B0502020104020203"/>
                <a:ea typeface="+mn-ea"/>
                <a:cs typeface="+mn-cs"/>
              </a:rPr>
              <a:t>0 to 2 tablespoons of vegetable, fruit, or portions of both. Fruit juices and vegetable juices must not be served. </a:t>
            </a:r>
          </a:p>
        </p:txBody>
      </p:sp>
      <p:sp>
        <p:nvSpPr>
          <p:cNvPr id="7" name="Title 1">
            <a:extLst>
              <a:ext uri="{FF2B5EF4-FFF2-40B4-BE49-F238E27FC236}">
                <a16:creationId xmlns:a16="http://schemas.microsoft.com/office/drawing/2014/main" id="{0CF32549-E606-B1A9-4D8E-4041F18A2BA7}"/>
              </a:ext>
            </a:extLst>
          </p:cNvPr>
          <p:cNvSpPr txBox="1">
            <a:spLocks/>
          </p:cNvSpPr>
          <p:nvPr/>
        </p:nvSpPr>
        <p:spPr>
          <a:xfrm>
            <a:off x="3457348" y="566443"/>
            <a:ext cx="5277303" cy="566822"/>
          </a:xfrm>
          <a:prstGeom prst="rect">
            <a:avLst/>
          </a:prstGeom>
        </p:spPr>
        <p:txBody>
          <a:bodyPr vert="horz" lIns="91440" tIns="45720" rIns="91440" bIns="45720" rtlCol="0" anchor="b">
            <a:normAutofit fontScale="90000" lnSpcReduction="10000"/>
          </a:bodyPr>
          <a:lstStyle>
            <a:lvl1pPr algn="l" defTabSz="457200" rtl="0" eaLnBrk="1" latinLnBrk="0" hangingPunct="1">
              <a:lnSpc>
                <a:spcPct val="90000"/>
              </a:lnSpc>
              <a:spcBef>
                <a:spcPct val="0"/>
              </a:spcBef>
              <a:buNone/>
              <a:defRPr sz="27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000" dirty="0">
                <a:effectLst>
                  <a:outerShdw blurRad="38100" dist="38100" dir="2700000" algn="tl">
                    <a:srgbClr val="000000">
                      <a:alpha val="43137"/>
                    </a:srgbClr>
                  </a:outerShdw>
                </a:effectLst>
              </a:rPr>
              <a:t>Infant Meal Pattern</a:t>
            </a:r>
          </a:p>
        </p:txBody>
      </p:sp>
    </p:spTree>
    <p:extLst>
      <p:ext uri="{BB962C8B-B14F-4D97-AF65-F5344CB8AC3E}">
        <p14:creationId xmlns:p14="http://schemas.microsoft.com/office/powerpoint/2010/main" val="8767083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4697CDA-BDB7-4883-B48B-1D4EDB2F0E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7E9FF7ED-C67F-4E8D-8157-6BB83D644C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2325" y="643467"/>
            <a:ext cx="10407351" cy="1891626"/>
          </a:xfrm>
          <a:custGeom>
            <a:avLst/>
            <a:gdLst>
              <a:gd name="connsiteX0" fmla="*/ 0 w 10407351"/>
              <a:gd name="connsiteY0" fmla="*/ 0 h 1891626"/>
              <a:gd name="connsiteX1" fmla="*/ 10407351 w 10407351"/>
              <a:gd name="connsiteY1" fmla="*/ 0 h 1891626"/>
              <a:gd name="connsiteX2" fmla="*/ 10407351 w 10407351"/>
              <a:gd name="connsiteY2" fmla="*/ 1364684 h 1891626"/>
              <a:gd name="connsiteX3" fmla="*/ 10278187 w 10407351"/>
              <a:gd name="connsiteY3" fmla="*/ 1375369 h 1891626"/>
              <a:gd name="connsiteX4" fmla="*/ 10183452 w 10407351"/>
              <a:gd name="connsiteY4" fmla="*/ 1391690 h 1891626"/>
              <a:gd name="connsiteX5" fmla="*/ 9936834 w 10407351"/>
              <a:gd name="connsiteY5" fmla="*/ 1413567 h 1891626"/>
              <a:gd name="connsiteX6" fmla="*/ 9633679 w 10407351"/>
              <a:gd name="connsiteY6" fmla="*/ 1479227 h 1891626"/>
              <a:gd name="connsiteX7" fmla="*/ 9464371 w 10407351"/>
              <a:gd name="connsiteY7" fmla="*/ 1479341 h 1891626"/>
              <a:gd name="connsiteX8" fmla="*/ 9351136 w 10407351"/>
              <a:gd name="connsiteY8" fmla="*/ 1473048 h 1891626"/>
              <a:gd name="connsiteX9" fmla="*/ 9277477 w 10407351"/>
              <a:gd name="connsiteY9" fmla="*/ 1467445 h 1891626"/>
              <a:gd name="connsiteX10" fmla="*/ 9221081 w 10407351"/>
              <a:gd name="connsiteY10" fmla="*/ 1462245 h 1891626"/>
              <a:gd name="connsiteX11" fmla="*/ 9145968 w 10407351"/>
              <a:gd name="connsiteY11" fmla="*/ 1462282 h 1891626"/>
              <a:gd name="connsiteX12" fmla="*/ 9023280 w 10407351"/>
              <a:gd name="connsiteY12" fmla="*/ 1511217 h 1891626"/>
              <a:gd name="connsiteX13" fmla="*/ 8830925 w 10407351"/>
              <a:gd name="connsiteY13" fmla="*/ 1554093 h 1891626"/>
              <a:gd name="connsiteX14" fmla="*/ 8676048 w 10407351"/>
              <a:gd name="connsiteY14" fmla="*/ 1560374 h 1891626"/>
              <a:gd name="connsiteX15" fmla="*/ 8638989 w 10407351"/>
              <a:gd name="connsiteY15" fmla="*/ 1568839 h 1891626"/>
              <a:gd name="connsiteX16" fmla="*/ 8456861 w 10407351"/>
              <a:gd name="connsiteY16" fmla="*/ 1566972 h 1891626"/>
              <a:gd name="connsiteX17" fmla="*/ 8189198 w 10407351"/>
              <a:gd name="connsiteY17" fmla="*/ 1584307 h 1891626"/>
              <a:gd name="connsiteX18" fmla="*/ 7898401 w 10407351"/>
              <a:gd name="connsiteY18" fmla="*/ 1565768 h 1891626"/>
              <a:gd name="connsiteX19" fmla="*/ 7563813 w 10407351"/>
              <a:gd name="connsiteY19" fmla="*/ 1558454 h 1891626"/>
              <a:gd name="connsiteX20" fmla="*/ 7349063 w 10407351"/>
              <a:gd name="connsiteY20" fmla="*/ 1551966 h 1891626"/>
              <a:gd name="connsiteX21" fmla="*/ 7131024 w 10407351"/>
              <a:gd name="connsiteY21" fmla="*/ 1585911 h 1891626"/>
              <a:gd name="connsiteX22" fmla="*/ 6889291 w 10407351"/>
              <a:gd name="connsiteY22" fmla="*/ 1610925 h 1891626"/>
              <a:gd name="connsiteX23" fmla="*/ 6668938 w 10407351"/>
              <a:gd name="connsiteY23" fmla="*/ 1613148 h 1891626"/>
              <a:gd name="connsiteX24" fmla="*/ 6538541 w 10407351"/>
              <a:gd name="connsiteY24" fmla="*/ 1620507 h 1891626"/>
              <a:gd name="connsiteX25" fmla="*/ 6491279 w 10407351"/>
              <a:gd name="connsiteY25" fmla="*/ 1632773 h 1891626"/>
              <a:gd name="connsiteX26" fmla="*/ 6423751 w 10407351"/>
              <a:gd name="connsiteY26" fmla="*/ 1643536 h 1891626"/>
              <a:gd name="connsiteX27" fmla="*/ 6306336 w 10407351"/>
              <a:gd name="connsiteY27" fmla="*/ 1669857 h 1891626"/>
              <a:gd name="connsiteX28" fmla="*/ 6155679 w 10407351"/>
              <a:gd name="connsiteY28" fmla="*/ 1680409 h 1891626"/>
              <a:gd name="connsiteX29" fmla="*/ 6018716 w 10407351"/>
              <a:gd name="connsiteY29" fmla="*/ 1668513 h 1891626"/>
              <a:gd name="connsiteX30" fmla="*/ 5927081 w 10407351"/>
              <a:gd name="connsiteY30" fmla="*/ 1663779 h 1891626"/>
              <a:gd name="connsiteX31" fmla="*/ 5704857 w 10407351"/>
              <a:gd name="connsiteY31" fmla="*/ 1661355 h 1891626"/>
              <a:gd name="connsiteX32" fmla="*/ 5464353 w 10407351"/>
              <a:gd name="connsiteY32" fmla="*/ 1649361 h 1891626"/>
              <a:gd name="connsiteX33" fmla="*/ 5408840 w 10407351"/>
              <a:gd name="connsiteY33" fmla="*/ 1659913 h 1891626"/>
              <a:gd name="connsiteX34" fmla="*/ 5315720 w 10407351"/>
              <a:gd name="connsiteY34" fmla="*/ 1677105 h 1891626"/>
              <a:gd name="connsiteX35" fmla="*/ 5250566 w 10407351"/>
              <a:gd name="connsiteY35" fmla="*/ 1709327 h 1891626"/>
              <a:gd name="connsiteX36" fmla="*/ 5170942 w 10407351"/>
              <a:gd name="connsiteY36" fmla="*/ 1716026 h 1891626"/>
              <a:gd name="connsiteX37" fmla="*/ 5063388 w 10407351"/>
              <a:gd name="connsiteY37" fmla="*/ 1707824 h 1891626"/>
              <a:gd name="connsiteX38" fmla="*/ 4937644 w 10407351"/>
              <a:gd name="connsiteY38" fmla="*/ 1733778 h 1891626"/>
              <a:gd name="connsiteX39" fmla="*/ 4863636 w 10407351"/>
              <a:gd name="connsiteY39" fmla="*/ 1742276 h 1891626"/>
              <a:gd name="connsiteX40" fmla="*/ 4663097 w 10407351"/>
              <a:gd name="connsiteY40" fmla="*/ 1772517 h 1891626"/>
              <a:gd name="connsiteX41" fmla="*/ 4576142 w 10407351"/>
              <a:gd name="connsiteY41" fmla="*/ 1801338 h 1891626"/>
              <a:gd name="connsiteX42" fmla="*/ 4432728 w 10407351"/>
              <a:gd name="connsiteY42" fmla="*/ 1821550 h 1891626"/>
              <a:gd name="connsiteX43" fmla="*/ 4330325 w 10407351"/>
              <a:gd name="connsiteY43" fmla="*/ 1832397 h 1891626"/>
              <a:gd name="connsiteX44" fmla="*/ 4301301 w 10407351"/>
              <a:gd name="connsiteY44" fmla="*/ 1853709 h 1891626"/>
              <a:gd name="connsiteX45" fmla="*/ 4300886 w 10407351"/>
              <a:gd name="connsiteY45" fmla="*/ 1854105 h 1891626"/>
              <a:gd name="connsiteX46" fmla="*/ 4238651 w 10407351"/>
              <a:gd name="connsiteY46" fmla="*/ 1857049 h 1891626"/>
              <a:gd name="connsiteX47" fmla="*/ 4102292 w 10407351"/>
              <a:gd name="connsiteY47" fmla="*/ 1880193 h 1891626"/>
              <a:gd name="connsiteX48" fmla="*/ 4059333 w 10407351"/>
              <a:gd name="connsiteY48" fmla="*/ 1886249 h 1891626"/>
              <a:gd name="connsiteX49" fmla="*/ 4036441 w 10407351"/>
              <a:gd name="connsiteY49" fmla="*/ 1891626 h 1891626"/>
              <a:gd name="connsiteX50" fmla="*/ 4002125 w 10407351"/>
              <a:gd name="connsiteY50" fmla="*/ 1877697 h 1891626"/>
              <a:gd name="connsiteX51" fmla="*/ 3959209 w 10407351"/>
              <a:gd name="connsiteY51" fmla="*/ 1883738 h 1891626"/>
              <a:gd name="connsiteX52" fmla="*/ 3949215 w 10407351"/>
              <a:gd name="connsiteY52" fmla="*/ 1885692 h 1891626"/>
              <a:gd name="connsiteX53" fmla="*/ 3874146 w 10407351"/>
              <a:gd name="connsiteY53" fmla="*/ 1872130 h 1891626"/>
              <a:gd name="connsiteX54" fmla="*/ 3866827 w 10407351"/>
              <a:gd name="connsiteY54" fmla="*/ 1866688 h 1891626"/>
              <a:gd name="connsiteX55" fmla="*/ 3829184 w 10407351"/>
              <a:gd name="connsiteY55" fmla="*/ 1864322 h 1891626"/>
              <a:gd name="connsiteX56" fmla="*/ 3824903 w 10407351"/>
              <a:gd name="connsiteY56" fmla="*/ 1865766 h 1891626"/>
              <a:gd name="connsiteX57" fmla="*/ 3793706 w 10407351"/>
              <a:gd name="connsiteY57" fmla="*/ 1857436 h 1891626"/>
              <a:gd name="connsiteX58" fmla="*/ 3668616 w 10407351"/>
              <a:gd name="connsiteY58" fmla="*/ 1842745 h 1891626"/>
              <a:gd name="connsiteX59" fmla="*/ 3428086 w 10407351"/>
              <a:gd name="connsiteY59" fmla="*/ 1835034 h 1891626"/>
              <a:gd name="connsiteX60" fmla="*/ 3177594 w 10407351"/>
              <a:gd name="connsiteY60" fmla="*/ 1813026 h 1891626"/>
              <a:gd name="connsiteX61" fmla="*/ 2940077 w 10407351"/>
              <a:gd name="connsiteY61" fmla="*/ 1821546 h 1891626"/>
              <a:gd name="connsiteX62" fmla="*/ 2508536 w 10407351"/>
              <a:gd name="connsiteY62" fmla="*/ 1797990 h 1891626"/>
              <a:gd name="connsiteX63" fmla="*/ 2360486 w 10407351"/>
              <a:gd name="connsiteY63" fmla="*/ 1795882 h 1891626"/>
              <a:gd name="connsiteX64" fmla="*/ 2261294 w 10407351"/>
              <a:gd name="connsiteY64" fmla="*/ 1795084 h 1891626"/>
              <a:gd name="connsiteX65" fmla="*/ 2254419 w 10407351"/>
              <a:gd name="connsiteY65" fmla="*/ 1797320 h 1891626"/>
              <a:gd name="connsiteX66" fmla="*/ 2226713 w 10407351"/>
              <a:gd name="connsiteY66" fmla="*/ 1798641 h 1891626"/>
              <a:gd name="connsiteX67" fmla="*/ 2219128 w 10407351"/>
              <a:gd name="connsiteY67" fmla="*/ 1808552 h 1891626"/>
              <a:gd name="connsiteX68" fmla="*/ 2126538 w 10407351"/>
              <a:gd name="connsiteY68" fmla="*/ 1817143 h 1891626"/>
              <a:gd name="connsiteX69" fmla="*/ 1903694 w 10407351"/>
              <a:gd name="connsiteY69" fmla="*/ 1821035 h 1891626"/>
              <a:gd name="connsiteX70" fmla="*/ 1738778 w 10407351"/>
              <a:gd name="connsiteY70" fmla="*/ 1804426 h 1891626"/>
              <a:gd name="connsiteX71" fmla="*/ 1683603 w 10407351"/>
              <a:gd name="connsiteY71" fmla="*/ 1813609 h 1891626"/>
              <a:gd name="connsiteX72" fmla="*/ 1613964 w 10407351"/>
              <a:gd name="connsiteY72" fmla="*/ 1812650 h 1891626"/>
              <a:gd name="connsiteX73" fmla="*/ 1613403 w 10407351"/>
              <a:gd name="connsiteY73" fmla="*/ 1813209 h 1891626"/>
              <a:gd name="connsiteX74" fmla="*/ 1602061 w 10407351"/>
              <a:gd name="connsiteY74" fmla="*/ 1811331 h 1891626"/>
              <a:gd name="connsiteX75" fmla="*/ 1395632 w 10407351"/>
              <a:gd name="connsiteY75" fmla="*/ 1797257 h 1891626"/>
              <a:gd name="connsiteX76" fmla="*/ 1181443 w 10407351"/>
              <a:gd name="connsiteY76" fmla="*/ 1751614 h 1891626"/>
              <a:gd name="connsiteX77" fmla="*/ 974248 w 10407351"/>
              <a:gd name="connsiteY77" fmla="*/ 1721123 h 1891626"/>
              <a:gd name="connsiteX78" fmla="*/ 867706 w 10407351"/>
              <a:gd name="connsiteY78" fmla="*/ 1694653 h 1891626"/>
              <a:gd name="connsiteX79" fmla="*/ 841666 w 10407351"/>
              <a:gd name="connsiteY79" fmla="*/ 1683413 h 1891626"/>
              <a:gd name="connsiteX80" fmla="*/ 837797 w 10407351"/>
              <a:gd name="connsiteY80" fmla="*/ 1684443 h 1891626"/>
              <a:gd name="connsiteX81" fmla="*/ 805502 w 10407351"/>
              <a:gd name="connsiteY81" fmla="*/ 1678518 h 1891626"/>
              <a:gd name="connsiteX82" fmla="*/ 799788 w 10407351"/>
              <a:gd name="connsiteY82" fmla="*/ 1672416 h 1891626"/>
              <a:gd name="connsiteX83" fmla="*/ 736389 w 10407351"/>
              <a:gd name="connsiteY83" fmla="*/ 1651814 h 1891626"/>
              <a:gd name="connsiteX84" fmla="*/ 727522 w 10407351"/>
              <a:gd name="connsiteY84" fmla="*/ 1652807 h 1891626"/>
              <a:gd name="connsiteX85" fmla="*/ 689713 w 10407351"/>
              <a:gd name="connsiteY85" fmla="*/ 1654738 h 1891626"/>
              <a:gd name="connsiteX86" fmla="*/ 661608 w 10407351"/>
              <a:gd name="connsiteY86" fmla="*/ 1637638 h 1891626"/>
              <a:gd name="connsiteX87" fmla="*/ 641195 w 10407351"/>
              <a:gd name="connsiteY87" fmla="*/ 1640809 h 1891626"/>
              <a:gd name="connsiteX88" fmla="*/ 603348 w 10407351"/>
              <a:gd name="connsiteY88" fmla="*/ 1642751 h 1891626"/>
              <a:gd name="connsiteX89" fmla="*/ 482767 w 10407351"/>
              <a:gd name="connsiteY89" fmla="*/ 1652811 h 1891626"/>
              <a:gd name="connsiteX90" fmla="*/ 428597 w 10407351"/>
              <a:gd name="connsiteY90" fmla="*/ 1649830 h 1891626"/>
              <a:gd name="connsiteX91" fmla="*/ 428193 w 10407351"/>
              <a:gd name="connsiteY91" fmla="*/ 1650184 h 1891626"/>
              <a:gd name="connsiteX92" fmla="*/ 400669 w 10407351"/>
              <a:gd name="connsiteY92" fmla="*/ 1668609 h 1891626"/>
              <a:gd name="connsiteX93" fmla="*/ 310856 w 10407351"/>
              <a:gd name="connsiteY93" fmla="*/ 1669671 h 1891626"/>
              <a:gd name="connsiteX94" fmla="*/ 184505 w 10407351"/>
              <a:gd name="connsiteY94" fmla="*/ 1676148 h 1891626"/>
              <a:gd name="connsiteX95" fmla="*/ 106017 w 10407351"/>
              <a:gd name="connsiteY95" fmla="*/ 1696538 h 1891626"/>
              <a:gd name="connsiteX96" fmla="*/ 15107 w 10407351"/>
              <a:gd name="connsiteY96" fmla="*/ 1705860 h 1891626"/>
              <a:gd name="connsiteX97" fmla="*/ 0 w 10407351"/>
              <a:gd name="connsiteY97" fmla="*/ 1707056 h 1891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10407351" h="1891626">
                <a:moveTo>
                  <a:pt x="0" y="0"/>
                </a:moveTo>
                <a:lnTo>
                  <a:pt x="10407351" y="0"/>
                </a:lnTo>
                <a:lnTo>
                  <a:pt x="10407351" y="1364684"/>
                </a:lnTo>
                <a:lnTo>
                  <a:pt x="10278187" y="1375369"/>
                </a:lnTo>
                <a:cubicBezTo>
                  <a:pt x="10230814" y="1379006"/>
                  <a:pt x="10192985" y="1383268"/>
                  <a:pt x="10183452" y="1391690"/>
                </a:cubicBezTo>
                <a:cubicBezTo>
                  <a:pt x="10056050" y="1406552"/>
                  <a:pt x="10047372" y="1392862"/>
                  <a:pt x="9936834" y="1413567"/>
                </a:cubicBezTo>
                <a:cubicBezTo>
                  <a:pt x="9842543" y="1449236"/>
                  <a:pt x="9758704" y="1437289"/>
                  <a:pt x="9633679" y="1479227"/>
                </a:cubicBezTo>
                <a:cubicBezTo>
                  <a:pt x="9572087" y="1477856"/>
                  <a:pt x="9524044" y="1488294"/>
                  <a:pt x="9464371" y="1479341"/>
                </a:cubicBezTo>
                <a:cubicBezTo>
                  <a:pt x="9437979" y="1471131"/>
                  <a:pt x="9382095" y="1495583"/>
                  <a:pt x="9351136" y="1473048"/>
                </a:cubicBezTo>
                <a:cubicBezTo>
                  <a:pt x="9348834" y="1489421"/>
                  <a:pt x="9290403" y="1475047"/>
                  <a:pt x="9277477" y="1467445"/>
                </a:cubicBezTo>
                <a:cubicBezTo>
                  <a:pt x="9262484" y="1474590"/>
                  <a:pt x="9237294" y="1461551"/>
                  <a:pt x="9221081" y="1462245"/>
                </a:cubicBezTo>
                <a:cubicBezTo>
                  <a:pt x="9189009" y="1426438"/>
                  <a:pt x="9185445" y="1482627"/>
                  <a:pt x="9145968" y="1462282"/>
                </a:cubicBezTo>
                <a:cubicBezTo>
                  <a:pt x="9128623" y="1474438"/>
                  <a:pt x="9069817" y="1500224"/>
                  <a:pt x="9023280" y="1511217"/>
                </a:cubicBezTo>
                <a:cubicBezTo>
                  <a:pt x="8931735" y="1535229"/>
                  <a:pt x="8925405" y="1563795"/>
                  <a:pt x="8830925" y="1554093"/>
                </a:cubicBezTo>
                <a:cubicBezTo>
                  <a:pt x="8817633" y="1577274"/>
                  <a:pt x="8655791" y="1518891"/>
                  <a:pt x="8676048" y="1560374"/>
                </a:cubicBezTo>
                <a:cubicBezTo>
                  <a:pt x="8644516" y="1558347"/>
                  <a:pt x="8621413" y="1541838"/>
                  <a:pt x="8638989" y="1568839"/>
                </a:cubicBezTo>
                <a:lnTo>
                  <a:pt x="8456861" y="1566972"/>
                </a:lnTo>
                <a:cubicBezTo>
                  <a:pt x="8355907" y="1574502"/>
                  <a:pt x="8292865" y="1594374"/>
                  <a:pt x="8189198" y="1584307"/>
                </a:cubicBezTo>
                <a:cubicBezTo>
                  <a:pt x="8087659" y="1583101"/>
                  <a:pt x="8036427" y="1565402"/>
                  <a:pt x="7898401" y="1565768"/>
                </a:cubicBezTo>
                <a:cubicBezTo>
                  <a:pt x="7801198" y="1563426"/>
                  <a:pt x="7662139" y="1549692"/>
                  <a:pt x="7563813" y="1558454"/>
                </a:cubicBezTo>
                <a:cubicBezTo>
                  <a:pt x="7446107" y="1537502"/>
                  <a:pt x="7475233" y="1563414"/>
                  <a:pt x="7349063" y="1551966"/>
                </a:cubicBezTo>
                <a:cubicBezTo>
                  <a:pt x="7293901" y="1597253"/>
                  <a:pt x="7197687" y="1574689"/>
                  <a:pt x="7131024" y="1585911"/>
                </a:cubicBezTo>
                <a:cubicBezTo>
                  <a:pt x="7054397" y="1595738"/>
                  <a:pt x="6966306" y="1606385"/>
                  <a:pt x="6889291" y="1610925"/>
                </a:cubicBezTo>
                <a:cubicBezTo>
                  <a:pt x="6828293" y="1590519"/>
                  <a:pt x="6744624" y="1640610"/>
                  <a:pt x="6668938" y="1613148"/>
                </a:cubicBezTo>
                <a:cubicBezTo>
                  <a:pt x="6641091" y="1606533"/>
                  <a:pt x="6554865" y="1607368"/>
                  <a:pt x="6538541" y="1620507"/>
                </a:cubicBezTo>
                <a:cubicBezTo>
                  <a:pt x="6520561" y="1623357"/>
                  <a:pt x="6499589" y="1618703"/>
                  <a:pt x="6491279" y="1632773"/>
                </a:cubicBezTo>
                <a:cubicBezTo>
                  <a:pt x="6477549" y="1649705"/>
                  <a:pt x="6414822" y="1623561"/>
                  <a:pt x="6423751" y="1643536"/>
                </a:cubicBezTo>
                <a:cubicBezTo>
                  <a:pt x="6379212" y="1625620"/>
                  <a:pt x="6343784" y="1661091"/>
                  <a:pt x="6306336" y="1669857"/>
                </a:cubicBezTo>
                <a:cubicBezTo>
                  <a:pt x="6271255" y="1652084"/>
                  <a:pt x="6237427" y="1675939"/>
                  <a:pt x="6155679" y="1680409"/>
                </a:cubicBezTo>
                <a:cubicBezTo>
                  <a:pt x="6117102" y="1659854"/>
                  <a:pt x="6090477" y="1695769"/>
                  <a:pt x="6018716" y="1668513"/>
                </a:cubicBezTo>
                <a:cubicBezTo>
                  <a:pt x="5980616" y="1668349"/>
                  <a:pt x="5992558" y="1668233"/>
                  <a:pt x="5927081" y="1663779"/>
                </a:cubicBezTo>
                <a:cubicBezTo>
                  <a:pt x="5827173" y="1658997"/>
                  <a:pt x="5796898" y="1666984"/>
                  <a:pt x="5704857" y="1661355"/>
                </a:cubicBezTo>
                <a:cubicBezTo>
                  <a:pt x="5601589" y="1659346"/>
                  <a:pt x="5599375" y="1682928"/>
                  <a:pt x="5464353" y="1649361"/>
                </a:cubicBezTo>
                <a:cubicBezTo>
                  <a:pt x="5453726" y="1665362"/>
                  <a:pt x="5437668" y="1666580"/>
                  <a:pt x="5408840" y="1659913"/>
                </a:cubicBezTo>
                <a:cubicBezTo>
                  <a:pt x="5358895" y="1660103"/>
                  <a:pt x="5370707" y="1699223"/>
                  <a:pt x="5315720" y="1677105"/>
                </a:cubicBezTo>
                <a:cubicBezTo>
                  <a:pt x="5329008" y="1697915"/>
                  <a:pt x="5223140" y="1688103"/>
                  <a:pt x="5250566" y="1709327"/>
                </a:cubicBezTo>
                <a:cubicBezTo>
                  <a:pt x="5222116" y="1729504"/>
                  <a:pt x="5199669" y="1698367"/>
                  <a:pt x="5170942" y="1716026"/>
                </a:cubicBezTo>
                <a:cubicBezTo>
                  <a:pt x="5139745" y="1715775"/>
                  <a:pt x="5102270" y="1704865"/>
                  <a:pt x="5063388" y="1707824"/>
                </a:cubicBezTo>
                <a:cubicBezTo>
                  <a:pt x="5010058" y="1697604"/>
                  <a:pt x="5004778" y="1720109"/>
                  <a:pt x="4937644" y="1733778"/>
                </a:cubicBezTo>
                <a:cubicBezTo>
                  <a:pt x="4905985" y="1722536"/>
                  <a:pt x="4883924" y="1729474"/>
                  <a:pt x="4863636" y="1742276"/>
                </a:cubicBezTo>
                <a:cubicBezTo>
                  <a:pt x="4795354" y="1741736"/>
                  <a:pt x="4737536" y="1762242"/>
                  <a:pt x="4663097" y="1772517"/>
                </a:cubicBezTo>
                <a:cubicBezTo>
                  <a:pt x="4581331" y="1791410"/>
                  <a:pt x="4626382" y="1787132"/>
                  <a:pt x="4576142" y="1801338"/>
                </a:cubicBezTo>
                <a:lnTo>
                  <a:pt x="4432728" y="1821550"/>
                </a:lnTo>
                <a:lnTo>
                  <a:pt x="4330325" y="1832397"/>
                </a:lnTo>
                <a:lnTo>
                  <a:pt x="4301301" y="1853709"/>
                </a:lnTo>
                <a:lnTo>
                  <a:pt x="4300886" y="1854105"/>
                </a:lnTo>
                <a:lnTo>
                  <a:pt x="4238651" y="1857049"/>
                </a:lnTo>
                <a:cubicBezTo>
                  <a:pt x="4205553" y="1861397"/>
                  <a:pt x="4139860" y="1874675"/>
                  <a:pt x="4102292" y="1880193"/>
                </a:cubicBezTo>
                <a:cubicBezTo>
                  <a:pt x="4068199" y="1876181"/>
                  <a:pt x="4047224" y="1858325"/>
                  <a:pt x="4059333" y="1886249"/>
                </a:cubicBezTo>
                <a:cubicBezTo>
                  <a:pt x="4048134" y="1885724"/>
                  <a:pt x="4041292" y="1887993"/>
                  <a:pt x="4036441" y="1891626"/>
                </a:cubicBezTo>
                <a:lnTo>
                  <a:pt x="4002125" y="1877697"/>
                </a:lnTo>
                <a:lnTo>
                  <a:pt x="3959209" y="1883738"/>
                </a:lnTo>
                <a:lnTo>
                  <a:pt x="3949215" y="1885692"/>
                </a:lnTo>
                <a:lnTo>
                  <a:pt x="3874146" y="1872130"/>
                </a:lnTo>
                <a:lnTo>
                  <a:pt x="3866827" y="1866688"/>
                </a:lnTo>
                <a:cubicBezTo>
                  <a:pt x="3858976" y="1863338"/>
                  <a:pt x="3847802" y="1861787"/>
                  <a:pt x="3829184" y="1864322"/>
                </a:cubicBezTo>
                <a:lnTo>
                  <a:pt x="3824903" y="1865766"/>
                </a:lnTo>
                <a:lnTo>
                  <a:pt x="3793706" y="1857436"/>
                </a:lnTo>
                <a:cubicBezTo>
                  <a:pt x="3783639" y="1853644"/>
                  <a:pt x="3675915" y="1848872"/>
                  <a:pt x="3668616" y="1842745"/>
                </a:cubicBezTo>
                <a:cubicBezTo>
                  <a:pt x="3550655" y="1857913"/>
                  <a:pt x="3542534" y="1830996"/>
                  <a:pt x="3428086" y="1835034"/>
                </a:cubicBezTo>
                <a:cubicBezTo>
                  <a:pt x="3328965" y="1794018"/>
                  <a:pt x="3266446" y="1819001"/>
                  <a:pt x="3177594" y="1813026"/>
                </a:cubicBezTo>
                <a:cubicBezTo>
                  <a:pt x="3092965" y="1808822"/>
                  <a:pt x="3053780" y="1822095"/>
                  <a:pt x="2940077" y="1821546"/>
                </a:cubicBezTo>
                <a:cubicBezTo>
                  <a:pt x="2819604" y="1812601"/>
                  <a:pt x="2644050" y="1817354"/>
                  <a:pt x="2508536" y="1797990"/>
                </a:cubicBezTo>
                <a:cubicBezTo>
                  <a:pt x="2402062" y="1791757"/>
                  <a:pt x="2401694" y="1796365"/>
                  <a:pt x="2360486" y="1795882"/>
                </a:cubicBezTo>
                <a:cubicBezTo>
                  <a:pt x="2346784" y="1798538"/>
                  <a:pt x="2274412" y="1790769"/>
                  <a:pt x="2261294" y="1795084"/>
                </a:cubicBezTo>
                <a:lnTo>
                  <a:pt x="2254419" y="1797320"/>
                </a:lnTo>
                <a:lnTo>
                  <a:pt x="2226713" y="1798641"/>
                </a:lnTo>
                <a:lnTo>
                  <a:pt x="2219128" y="1808552"/>
                </a:lnTo>
                <a:lnTo>
                  <a:pt x="2126538" y="1817143"/>
                </a:lnTo>
                <a:cubicBezTo>
                  <a:pt x="2064983" y="1793016"/>
                  <a:pt x="2012426" y="1821800"/>
                  <a:pt x="1903694" y="1821035"/>
                </a:cubicBezTo>
                <a:cubicBezTo>
                  <a:pt x="1874879" y="1812700"/>
                  <a:pt x="1760206" y="1792415"/>
                  <a:pt x="1738778" y="1804426"/>
                </a:cubicBezTo>
                <a:cubicBezTo>
                  <a:pt x="1718271" y="1806115"/>
                  <a:pt x="1696479" y="1800166"/>
                  <a:pt x="1683603" y="1813609"/>
                </a:cubicBezTo>
                <a:cubicBezTo>
                  <a:pt x="1668912" y="1825566"/>
                  <a:pt x="1630407" y="1811717"/>
                  <a:pt x="1613964" y="1812650"/>
                </a:cubicBezTo>
                <a:lnTo>
                  <a:pt x="1613403" y="1813209"/>
                </a:lnTo>
                <a:lnTo>
                  <a:pt x="1602061" y="1811331"/>
                </a:lnTo>
                <a:cubicBezTo>
                  <a:pt x="1503765" y="1799996"/>
                  <a:pt x="1468364" y="1809467"/>
                  <a:pt x="1395632" y="1797257"/>
                </a:cubicBezTo>
                <a:cubicBezTo>
                  <a:pt x="1319449" y="1782888"/>
                  <a:pt x="1262534" y="1801782"/>
                  <a:pt x="1181443" y="1751614"/>
                </a:cubicBezTo>
                <a:cubicBezTo>
                  <a:pt x="1081982" y="1744765"/>
                  <a:pt x="1078010" y="1717244"/>
                  <a:pt x="974248" y="1721123"/>
                </a:cubicBezTo>
                <a:cubicBezTo>
                  <a:pt x="968629" y="1714342"/>
                  <a:pt x="875985" y="1699376"/>
                  <a:pt x="867706" y="1694653"/>
                </a:cubicBezTo>
                <a:lnTo>
                  <a:pt x="841666" y="1683413"/>
                </a:lnTo>
                <a:lnTo>
                  <a:pt x="837797" y="1684443"/>
                </a:lnTo>
                <a:cubicBezTo>
                  <a:pt x="821405" y="1685195"/>
                  <a:pt x="811914" y="1682594"/>
                  <a:pt x="805502" y="1678518"/>
                </a:cubicBezTo>
                <a:lnTo>
                  <a:pt x="799788" y="1672416"/>
                </a:lnTo>
                <a:lnTo>
                  <a:pt x="736389" y="1651814"/>
                </a:lnTo>
                <a:lnTo>
                  <a:pt x="727522" y="1652807"/>
                </a:lnTo>
                <a:lnTo>
                  <a:pt x="689713" y="1654738"/>
                </a:lnTo>
                <a:lnTo>
                  <a:pt x="661608" y="1637638"/>
                </a:lnTo>
                <a:cubicBezTo>
                  <a:pt x="657000" y="1640788"/>
                  <a:pt x="650823" y="1642394"/>
                  <a:pt x="641195" y="1640809"/>
                </a:cubicBezTo>
                <a:cubicBezTo>
                  <a:pt x="648504" y="1669709"/>
                  <a:pt x="632384" y="1649973"/>
                  <a:pt x="603348" y="1642751"/>
                </a:cubicBezTo>
                <a:cubicBezTo>
                  <a:pt x="570224" y="1644670"/>
                  <a:pt x="511891" y="1651631"/>
                  <a:pt x="482767" y="1652811"/>
                </a:cubicBezTo>
                <a:lnTo>
                  <a:pt x="428597" y="1649830"/>
                </a:lnTo>
                <a:lnTo>
                  <a:pt x="428193" y="1650184"/>
                </a:lnTo>
                <a:lnTo>
                  <a:pt x="400669" y="1668609"/>
                </a:lnTo>
                <a:lnTo>
                  <a:pt x="310856" y="1669671"/>
                </a:lnTo>
                <a:lnTo>
                  <a:pt x="184505" y="1676148"/>
                </a:lnTo>
                <a:cubicBezTo>
                  <a:pt x="139434" y="1685497"/>
                  <a:pt x="178890" y="1685521"/>
                  <a:pt x="106017" y="1696538"/>
                </a:cubicBezTo>
                <a:cubicBezTo>
                  <a:pt x="73238" y="1698110"/>
                  <a:pt x="43763" y="1702620"/>
                  <a:pt x="15107" y="1705860"/>
                </a:cubicBezTo>
                <a:lnTo>
                  <a:pt x="0" y="1707056"/>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D3CC5D8-5A9B-E1A4-1EFF-5008395CB81C}"/>
              </a:ext>
            </a:extLst>
          </p:cNvPr>
          <p:cNvSpPr>
            <a:spLocks noGrp="1"/>
          </p:cNvSpPr>
          <p:nvPr>
            <p:ph type="title"/>
          </p:nvPr>
        </p:nvSpPr>
        <p:spPr>
          <a:xfrm>
            <a:off x="1288576" y="975815"/>
            <a:ext cx="9614848" cy="1126780"/>
          </a:xfrm>
        </p:spPr>
        <p:txBody>
          <a:bodyPr>
            <a:normAutofit/>
          </a:bodyPr>
          <a:lstStyle/>
          <a:p>
            <a:pPr algn="ctr"/>
            <a:r>
              <a:rPr lang="en-US" dirty="0">
                <a:latin typeface="Modern Love Caps" panose="04070805081001020A01" pitchFamily="82" charset="0"/>
              </a:rPr>
              <a:t>Breastfeeding………..A sign of peace</a:t>
            </a:r>
            <a:endParaRPr lang="en-US">
              <a:latin typeface="Modern Love Caps" panose="04070805081001020A01" pitchFamily="82" charset="0"/>
            </a:endParaRPr>
          </a:p>
        </p:txBody>
      </p:sp>
      <p:sp>
        <p:nvSpPr>
          <p:cNvPr id="12" name="Rectangle 6">
            <a:extLst>
              <a:ext uri="{FF2B5EF4-FFF2-40B4-BE49-F238E27FC236}">
                <a16:creationId xmlns:a16="http://schemas.microsoft.com/office/drawing/2014/main" id="{9A36BEEB-EAB3-44BC-BC82-10039F230F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21727" y="419766"/>
            <a:ext cx="1348547" cy="40780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 name="connsiteX0" fmla="*/ 13413 w 2201784"/>
              <a:gd name="connsiteY0" fmla="*/ 26000 h 594531"/>
              <a:gd name="connsiteX1" fmla="*/ 90315 w 2201784"/>
              <a:gd name="connsiteY1" fmla="*/ 0 h 594531"/>
              <a:gd name="connsiteX2" fmla="*/ 2170127 w 2201784"/>
              <a:gd name="connsiteY2" fmla="*/ 33245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 name="connsiteX0" fmla="*/ 13413 w 2201784"/>
              <a:gd name="connsiteY0" fmla="*/ 26000 h 594531"/>
              <a:gd name="connsiteX1" fmla="*/ 90315 w 2201784"/>
              <a:gd name="connsiteY1" fmla="*/ 0 h 594531"/>
              <a:gd name="connsiteX2" fmla="*/ 2170127 w 2201784"/>
              <a:gd name="connsiteY2" fmla="*/ 33245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cubicBezTo>
                  <a:pt x="781874" y="4129"/>
                  <a:pt x="1607589" y="24681"/>
                  <a:pt x="2170127" y="33245"/>
                </a:cubicBezTo>
                <a:cubicBezTo>
                  <a:pt x="2169852" y="63908"/>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35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66D7340-2296-7BB1-8046-1B1F4AB723E5}"/>
              </a:ext>
            </a:extLst>
          </p:cNvPr>
          <p:cNvSpPr>
            <a:spLocks noGrp="1"/>
          </p:cNvSpPr>
          <p:nvPr>
            <p:ph idx="1"/>
          </p:nvPr>
        </p:nvSpPr>
        <p:spPr>
          <a:xfrm>
            <a:off x="1959310" y="2918128"/>
            <a:ext cx="8273380" cy="3053301"/>
          </a:xfrm>
        </p:spPr>
        <p:txBody>
          <a:bodyPr anchor="ctr">
            <a:normAutofit fontScale="85000" lnSpcReduction="20000"/>
          </a:bodyPr>
          <a:lstStyle/>
          <a:p>
            <a:endParaRPr lang="en-US" sz="2400" dirty="0">
              <a:latin typeface="The Serif Hand Black" panose="03070902030502020204" pitchFamily="66" charset="0"/>
            </a:endParaRPr>
          </a:p>
          <a:p>
            <a:r>
              <a:rPr lang="en-US" sz="2400" dirty="0">
                <a:latin typeface="The Hand Extrablack" panose="03070A02030502020204" pitchFamily="66" charset="0"/>
              </a:rPr>
              <a:t>If sites have a parent who chooses to breastfeed, Be sure to establish a clear policy within the home/center. Have Directors train staff and keep them up to date with breastfeeding rules and regulations.</a:t>
            </a:r>
          </a:p>
          <a:p>
            <a:endParaRPr lang="en-US" sz="2400" dirty="0">
              <a:latin typeface="The Serif Hand Black" panose="03070902030502020204" pitchFamily="66" charset="0"/>
            </a:endParaRPr>
          </a:p>
          <a:p>
            <a:r>
              <a:rPr lang="en-US" sz="2400" dirty="0">
                <a:latin typeface="The Hand Extrablack" panose="03070A02030502020204" pitchFamily="66" charset="0"/>
              </a:rPr>
              <a:t>Providers, directors, and all staff should ensure a safe comfortable atmosphere whenever a situation occurs. I.e., have a room set up for breastfeeding, changing.</a:t>
            </a:r>
          </a:p>
          <a:p>
            <a:endParaRPr lang="en-US" sz="2400" dirty="0">
              <a:latin typeface="The Hand Extrablack" panose="03070A02030502020204" pitchFamily="66" charset="0"/>
            </a:endParaRPr>
          </a:p>
          <a:p>
            <a:r>
              <a:rPr lang="en-US" sz="2400" dirty="0">
                <a:latin typeface="The Hand Extrablack" panose="03070A02030502020204" pitchFamily="66" charset="0"/>
              </a:rPr>
              <a:t>Breastfed meals are reimbursable! BUT the school/Site/DCH must still provide Iron Fortified Formula at no cost to the parents. ONLY if the parent does not wish them to receive the brand the site has chosen to offer can the school claim parent brought iron fortified infant formula.  </a:t>
            </a:r>
          </a:p>
        </p:txBody>
      </p:sp>
    </p:spTree>
    <p:extLst>
      <p:ext uri="{BB962C8B-B14F-4D97-AF65-F5344CB8AC3E}">
        <p14:creationId xmlns:p14="http://schemas.microsoft.com/office/powerpoint/2010/main" val="3579714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100000">
              <a:srgbClr val="FCE5D6"/>
            </a:gs>
            <a:gs pos="57000">
              <a:srgbClr val="FCE5D6"/>
            </a:gs>
            <a:gs pos="82000">
              <a:srgbClr val="FCE5D6"/>
            </a:gs>
            <a:gs pos="29000">
              <a:srgbClr val="FCE5D6"/>
            </a:gs>
            <a:gs pos="16000">
              <a:srgbClr val="FCE5D6"/>
            </a:gs>
            <a:gs pos="98000">
              <a:schemeClr val="bg1"/>
            </a:gs>
          </a:gsLst>
          <a:lin ang="5400000" scaled="1"/>
        </a:gra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B6758950-8C6B-F48F-3454-2C6077DBA668}"/>
              </a:ext>
            </a:extLst>
          </p:cNvPr>
          <p:cNvSpPr>
            <a:spLocks noGrp="1"/>
          </p:cNvSpPr>
          <p:nvPr>
            <p:ph type="title"/>
          </p:nvPr>
        </p:nvSpPr>
        <p:spPr>
          <a:xfrm>
            <a:off x="630936" y="639520"/>
            <a:ext cx="3709836" cy="1719072"/>
          </a:xfrm>
        </p:spPr>
        <p:txBody>
          <a:bodyPr anchor="b">
            <a:normAutofit fontScale="90000"/>
          </a:bodyPr>
          <a:lstStyle/>
          <a:p>
            <a:r>
              <a:rPr lang="en-US" sz="4800" dirty="0">
                <a:latin typeface="The Serif Hand Black" panose="03070902030502020204" pitchFamily="66" charset="0"/>
              </a:rPr>
              <a:t>Preschool or SCHOOL AGE</a:t>
            </a:r>
            <a:r>
              <a:rPr lang="en-US" sz="4600" dirty="0">
                <a:latin typeface="Modern Love Caps" panose="04070805081001020A01" pitchFamily="82" charset="0"/>
              </a:rPr>
              <a:t> Meal Patterns</a:t>
            </a:r>
          </a:p>
        </p:txBody>
      </p:sp>
      <p:sp>
        <p:nvSpPr>
          <p:cNvPr id="20"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B896D278-D9C1-9BF3-DEBB-51B06D077BD5}"/>
              </a:ext>
            </a:extLst>
          </p:cNvPr>
          <p:cNvSpPr>
            <a:spLocks noGrp="1"/>
          </p:cNvSpPr>
          <p:nvPr>
            <p:ph idx="1"/>
          </p:nvPr>
        </p:nvSpPr>
        <p:spPr>
          <a:xfrm>
            <a:off x="630936" y="2807208"/>
            <a:ext cx="3429000" cy="3410712"/>
          </a:xfrm>
        </p:spPr>
        <p:txBody>
          <a:bodyPr anchor="t">
            <a:normAutofit fontScale="92500" lnSpcReduction="20000"/>
          </a:bodyPr>
          <a:lstStyle/>
          <a:p>
            <a:r>
              <a:rPr lang="en-US" sz="2000" dirty="0">
                <a:latin typeface="The Hand Extrablack" panose="03070A02030502020204" pitchFamily="66" charset="0"/>
              </a:rPr>
              <a:t>Ages 1-2, transition a variety of foods from all food groups</a:t>
            </a:r>
          </a:p>
          <a:p>
            <a:pPr marL="0" indent="0">
              <a:buNone/>
            </a:pPr>
            <a:r>
              <a:rPr lang="en-US" sz="2000" dirty="0"/>
              <a:t>You can provider any </a:t>
            </a:r>
            <a:r>
              <a:rPr lang="en-US" sz="2000" i="1" dirty="0">
                <a:solidFill>
                  <a:schemeClr val="accent2"/>
                </a:solidFill>
              </a:rPr>
              <a:t>three meals</a:t>
            </a:r>
            <a:r>
              <a:rPr lang="en-US" sz="2000" dirty="0">
                <a:solidFill>
                  <a:schemeClr val="accent2"/>
                </a:solidFill>
              </a:rPr>
              <a:t> and </a:t>
            </a:r>
            <a:r>
              <a:rPr lang="en-US" sz="2000" i="1" dirty="0">
                <a:solidFill>
                  <a:schemeClr val="accent2"/>
                </a:solidFill>
              </a:rPr>
              <a:t>two to three snacks</a:t>
            </a:r>
            <a:r>
              <a:rPr lang="en-US" sz="2000" dirty="0">
                <a:solidFill>
                  <a:schemeClr val="accent2"/>
                </a:solidFill>
              </a:rPr>
              <a:t> </a:t>
            </a:r>
            <a:r>
              <a:rPr lang="en-US" sz="2000" dirty="0"/>
              <a:t>per day. BUT Remember you will only be reimbursed for up to 2 main meals and 1 snack per day per child. Or 2 snacks and one main meal per child per day (DCH &amp; DCC) or up to 3 Main Meals for Emergency Shelter or 1 Meal or Snack for After School Program. </a:t>
            </a:r>
          </a:p>
          <a:p>
            <a:r>
              <a:rPr lang="en-US" sz="2000" dirty="0">
                <a:latin typeface="The Hand Extrablack" panose="03070A02030502020204" pitchFamily="66" charset="0"/>
              </a:rPr>
              <a:t>Include whole grains, fruits, vegetables, lean proteins, and dairy products. Limit added sugars and unhealthy fats.</a:t>
            </a:r>
          </a:p>
        </p:txBody>
      </p:sp>
      <p:pic>
        <p:nvPicPr>
          <p:cNvPr id="6" name="Picture 5">
            <a:extLst>
              <a:ext uri="{FF2B5EF4-FFF2-40B4-BE49-F238E27FC236}">
                <a16:creationId xmlns:a16="http://schemas.microsoft.com/office/drawing/2014/main" id="{BF96E904-58B4-851E-A368-80AC52BD4F6F}"/>
              </a:ext>
            </a:extLst>
          </p:cNvPr>
          <p:cNvPicPr>
            <a:picLocks noChangeAspect="1"/>
          </p:cNvPicPr>
          <p:nvPr/>
        </p:nvPicPr>
        <p:blipFill>
          <a:blip r:embed="rId3"/>
          <a:stretch>
            <a:fillRect/>
          </a:stretch>
        </p:blipFill>
        <p:spPr>
          <a:xfrm>
            <a:off x="4654296" y="1090365"/>
            <a:ext cx="6903720" cy="4677269"/>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858824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67C582D-7967-F6A2-01F7-DA30A9ECC305}"/>
              </a:ext>
            </a:extLst>
          </p:cNvPr>
          <p:cNvPicPr>
            <a:picLocks noChangeAspect="1"/>
          </p:cNvPicPr>
          <p:nvPr/>
        </p:nvPicPr>
        <p:blipFill rotWithShape="1">
          <a:blip r:embed="rId3"/>
          <a:srcRect l="5884" r="-1" b="-1"/>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ABA070A-4F1B-FAD1-8024-92B5B4710229}"/>
              </a:ext>
            </a:extLst>
          </p:cNvPr>
          <p:cNvSpPr>
            <a:spLocks noGrp="1"/>
          </p:cNvSpPr>
          <p:nvPr>
            <p:ph type="title"/>
          </p:nvPr>
        </p:nvSpPr>
        <p:spPr>
          <a:xfrm>
            <a:off x="838200" y="365125"/>
            <a:ext cx="3822189" cy="1899912"/>
          </a:xfrm>
        </p:spPr>
        <p:txBody>
          <a:bodyPr>
            <a:normAutofit/>
          </a:bodyPr>
          <a:lstStyle/>
          <a:p>
            <a:r>
              <a:rPr lang="en-US" sz="4000" dirty="0">
                <a:latin typeface="The Serif Hand Black" panose="03070902030502020204" pitchFamily="66" charset="0"/>
              </a:rPr>
              <a:t>Preschool or SCHOOL AGE  Mealtimes</a:t>
            </a:r>
          </a:p>
        </p:txBody>
      </p:sp>
      <p:sp>
        <p:nvSpPr>
          <p:cNvPr id="3" name="Content Placeholder 2">
            <a:extLst>
              <a:ext uri="{FF2B5EF4-FFF2-40B4-BE49-F238E27FC236}">
                <a16:creationId xmlns:a16="http://schemas.microsoft.com/office/drawing/2014/main" id="{C8654C2A-1D9E-6686-EEEB-3ADC396F4DF6}"/>
              </a:ext>
            </a:extLst>
          </p:cNvPr>
          <p:cNvSpPr>
            <a:spLocks noGrp="1"/>
          </p:cNvSpPr>
          <p:nvPr>
            <p:ph idx="1"/>
          </p:nvPr>
        </p:nvSpPr>
        <p:spPr>
          <a:xfrm>
            <a:off x="466164" y="2265037"/>
            <a:ext cx="4789008" cy="4030660"/>
          </a:xfrm>
        </p:spPr>
        <p:txBody>
          <a:bodyPr>
            <a:normAutofit fontScale="77500" lnSpcReduction="20000"/>
          </a:bodyPr>
          <a:lstStyle/>
          <a:p>
            <a:pPr marL="0" indent="0">
              <a:buNone/>
            </a:pPr>
            <a:r>
              <a:rPr lang="en-US" sz="1700" dirty="0"/>
              <a:t>At </a:t>
            </a:r>
            <a:r>
              <a:rPr lang="en-US" sz="1700" u="sng" dirty="0"/>
              <a:t>your location</a:t>
            </a:r>
            <a:r>
              <a:rPr lang="en-US" sz="1700" dirty="0"/>
              <a:t>, </a:t>
            </a:r>
          </a:p>
          <a:p>
            <a:pPr marL="0" indent="0">
              <a:buNone/>
            </a:pPr>
            <a:r>
              <a:rPr lang="en-US" sz="1700" dirty="0"/>
              <a:t>Continue offering a variety of foods from all food groups. </a:t>
            </a:r>
          </a:p>
          <a:p>
            <a:pPr marL="0" indent="0">
              <a:buNone/>
            </a:pPr>
            <a:r>
              <a:rPr lang="en-US" sz="1700" dirty="0"/>
              <a:t>Regarding meal time: </a:t>
            </a:r>
            <a:br>
              <a:rPr lang="en-US" sz="1700" dirty="0"/>
            </a:br>
            <a:br>
              <a:rPr lang="en-US" sz="1700" dirty="0"/>
            </a:br>
            <a:r>
              <a:rPr lang="en-US" sz="1700" i="1" dirty="0">
                <a:solidFill>
                  <a:schemeClr val="accent2"/>
                </a:solidFill>
              </a:rPr>
              <a:t>Main meals cannot last for more then 2 hours total. Snacks cannot last for more then 1 hour total. </a:t>
            </a:r>
            <a:br>
              <a:rPr lang="en-US" sz="1700" i="1" dirty="0">
                <a:solidFill>
                  <a:schemeClr val="accent2"/>
                </a:solidFill>
              </a:rPr>
            </a:br>
            <a:br>
              <a:rPr lang="en-US" sz="1700" i="1" dirty="0">
                <a:solidFill>
                  <a:schemeClr val="accent2"/>
                </a:solidFill>
              </a:rPr>
            </a:br>
            <a:r>
              <a:rPr lang="en-US" sz="1700" i="1" dirty="0">
                <a:solidFill>
                  <a:schemeClr val="accent2"/>
                </a:solidFill>
              </a:rPr>
              <a:t>There must also be a MINIMUM 2 hour window from start time of one meal and another.</a:t>
            </a:r>
            <a:br>
              <a:rPr lang="en-US" sz="1700" i="1" dirty="0">
                <a:solidFill>
                  <a:schemeClr val="accent2"/>
                </a:solidFill>
              </a:rPr>
            </a:br>
            <a:br>
              <a:rPr lang="en-US" sz="1700" i="1" dirty="0">
                <a:solidFill>
                  <a:schemeClr val="accent2"/>
                </a:solidFill>
              </a:rPr>
            </a:br>
            <a:r>
              <a:rPr lang="en-US" sz="1700" i="1" dirty="0">
                <a:solidFill>
                  <a:schemeClr val="accent2"/>
                </a:solidFill>
              </a:rPr>
              <a:t>ALSO remember that your last meal must end a minimum of 30 minutes from your licensed schedule closure (DCC). </a:t>
            </a:r>
            <a:br>
              <a:rPr lang="en-US" sz="1700" i="1" dirty="0">
                <a:solidFill>
                  <a:schemeClr val="accent2"/>
                </a:solidFill>
              </a:rPr>
            </a:br>
            <a:br>
              <a:rPr lang="en-US" sz="1700" i="1" dirty="0">
                <a:solidFill>
                  <a:schemeClr val="accent2"/>
                </a:solidFill>
              </a:rPr>
            </a:br>
            <a:r>
              <a:rPr lang="en-US" sz="1700" i="1" dirty="0">
                <a:solidFill>
                  <a:schemeClr val="accent2"/>
                </a:solidFill>
              </a:rPr>
              <a:t>ONLY give out meals at the APPROVED MEAL TIME. Please do NOT get disallowed or found noncompliant for assuming a meal time was approved in the system. CHECK the system and if your time Is different let us know IMMEDIATELY</a:t>
            </a:r>
            <a:endParaRPr lang="en-US" sz="1700" dirty="0"/>
          </a:p>
          <a:p>
            <a:pPr marL="0" indent="0">
              <a:buNone/>
            </a:pPr>
            <a:r>
              <a:rPr lang="en-US" sz="1700" dirty="0"/>
              <a:t>Remember Quantity in the Meal Production Form must be correct and complete and MATCH what you PURCHASE. (DCC)</a:t>
            </a:r>
          </a:p>
          <a:p>
            <a:pPr marL="0" indent="0">
              <a:buNone/>
            </a:pPr>
            <a:endParaRPr lang="en-US" sz="1700" dirty="0"/>
          </a:p>
          <a:p>
            <a:pPr marL="0" indent="0">
              <a:buNone/>
            </a:pPr>
            <a:r>
              <a:rPr lang="en-US" sz="1700" dirty="0"/>
              <a:t>Include</a:t>
            </a:r>
            <a:r>
              <a:rPr lang="en-US" sz="1700" dirty="0">
                <a:solidFill>
                  <a:schemeClr val="accent2"/>
                </a:solidFill>
              </a:rPr>
              <a:t> whole grains</a:t>
            </a:r>
            <a:r>
              <a:rPr lang="en-US" sz="1700" dirty="0"/>
              <a:t>, </a:t>
            </a:r>
            <a:r>
              <a:rPr lang="en-US" sz="1700" dirty="0">
                <a:solidFill>
                  <a:srgbClr val="FF0000"/>
                </a:solidFill>
              </a:rPr>
              <a:t>fruits</a:t>
            </a:r>
            <a:r>
              <a:rPr lang="en-US" sz="1700" dirty="0"/>
              <a:t>, </a:t>
            </a:r>
            <a:r>
              <a:rPr lang="en-US" sz="1700" dirty="0">
                <a:solidFill>
                  <a:schemeClr val="accent6"/>
                </a:solidFill>
              </a:rPr>
              <a:t>vegetables</a:t>
            </a:r>
            <a:r>
              <a:rPr lang="en-US" sz="1700" dirty="0"/>
              <a:t>, </a:t>
            </a:r>
            <a:r>
              <a:rPr lang="en-US" sz="1700" dirty="0">
                <a:solidFill>
                  <a:srgbClr val="7030A0"/>
                </a:solidFill>
              </a:rPr>
              <a:t>lean proteins</a:t>
            </a:r>
            <a:r>
              <a:rPr lang="en-US" sz="1700" dirty="0"/>
              <a:t>, </a:t>
            </a:r>
            <a:r>
              <a:rPr lang="en-US" sz="1700" dirty="0">
                <a:solidFill>
                  <a:srgbClr val="00B0F0"/>
                </a:solidFill>
              </a:rPr>
              <a:t>dairy products</a:t>
            </a:r>
            <a:r>
              <a:rPr lang="en-US" sz="1700" dirty="0"/>
              <a:t>, and </a:t>
            </a:r>
            <a:r>
              <a:rPr lang="en-US" sz="1700" dirty="0">
                <a:highlight>
                  <a:srgbClr val="FFFF00"/>
                </a:highlight>
              </a:rPr>
              <a:t>healthy fats</a:t>
            </a:r>
            <a:r>
              <a:rPr lang="en-US" sz="1700" dirty="0"/>
              <a:t>. Encourage self-feeding and promote a balanced diet.</a:t>
            </a:r>
          </a:p>
          <a:p>
            <a:endParaRPr lang="en-US" sz="1700" dirty="0"/>
          </a:p>
        </p:txBody>
      </p:sp>
    </p:spTree>
    <p:extLst>
      <p:ext uri="{BB962C8B-B14F-4D97-AF65-F5344CB8AC3E}">
        <p14:creationId xmlns:p14="http://schemas.microsoft.com/office/powerpoint/2010/main" val="30207918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5" name="Content Placeholder 4" descr="A table with a variety of food patterns&#10;&#10;Description automatically generated">
            <a:extLst>
              <a:ext uri="{FF2B5EF4-FFF2-40B4-BE49-F238E27FC236}">
                <a16:creationId xmlns:a16="http://schemas.microsoft.com/office/drawing/2014/main" id="{56969893-60D8-928B-0772-493572CFDF1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03136" y="0"/>
            <a:ext cx="7185727" cy="6858000"/>
          </a:xfrm>
        </p:spPr>
      </p:pic>
      <p:sp>
        <p:nvSpPr>
          <p:cNvPr id="22" name="Rectangle 21">
            <a:extLst>
              <a:ext uri="{FF2B5EF4-FFF2-40B4-BE49-F238E27FC236}">
                <a16:creationId xmlns:a16="http://schemas.microsoft.com/office/drawing/2014/main" id="{113CD637-A43D-411A-2036-6ACB9F66A720}"/>
              </a:ext>
            </a:extLst>
          </p:cNvPr>
          <p:cNvSpPr/>
          <p:nvPr/>
        </p:nvSpPr>
        <p:spPr>
          <a:xfrm>
            <a:off x="5848350" y="209161"/>
            <a:ext cx="2819400" cy="257175"/>
          </a:xfrm>
          <a:prstGeom prst="rect">
            <a:avLst/>
          </a:prstGeom>
          <a:noFill/>
          <a:ln w="1905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E13AD7F-2C05-A34A-2364-515161AD70E7}"/>
              </a:ext>
            </a:extLst>
          </p:cNvPr>
          <p:cNvSpPr/>
          <p:nvPr/>
        </p:nvSpPr>
        <p:spPr>
          <a:xfrm>
            <a:off x="6532595" y="2153039"/>
            <a:ext cx="1687674" cy="257175"/>
          </a:xfrm>
          <a:prstGeom prst="rect">
            <a:avLst/>
          </a:prstGeom>
          <a:noFill/>
          <a:ln w="1905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BD606E8E-3543-2FD0-3A7A-D16E1A7F3B55}"/>
              </a:ext>
            </a:extLst>
          </p:cNvPr>
          <p:cNvSpPr/>
          <p:nvPr/>
        </p:nvSpPr>
        <p:spPr>
          <a:xfrm>
            <a:off x="5319615" y="4662973"/>
            <a:ext cx="2154205" cy="257175"/>
          </a:xfrm>
          <a:prstGeom prst="rect">
            <a:avLst/>
          </a:prstGeom>
          <a:noFill/>
          <a:ln w="1905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TextBox 24">
            <a:extLst>
              <a:ext uri="{FF2B5EF4-FFF2-40B4-BE49-F238E27FC236}">
                <a16:creationId xmlns:a16="http://schemas.microsoft.com/office/drawing/2014/main" id="{A6508756-E6A3-C00B-3697-F9D66B314CED}"/>
              </a:ext>
            </a:extLst>
          </p:cNvPr>
          <p:cNvSpPr txBox="1"/>
          <p:nvPr/>
        </p:nvSpPr>
        <p:spPr>
          <a:xfrm>
            <a:off x="66675" y="85725"/>
            <a:ext cx="2436461" cy="3046988"/>
          </a:xfrm>
          <a:prstGeom prst="rect">
            <a:avLst/>
          </a:prstGeom>
          <a:noFill/>
        </p:spPr>
        <p:txBody>
          <a:bodyPr wrap="square" rtlCol="0">
            <a:spAutoFit/>
          </a:bodyPr>
          <a:lstStyle/>
          <a:p>
            <a:r>
              <a:rPr lang="en-US" sz="4800" dirty="0">
                <a:latin typeface="Modern Love Caps" panose="04070805081001020A01" pitchFamily="82" charset="0"/>
              </a:rPr>
              <a:t>SERVING SIZE for AGE GROUPS</a:t>
            </a:r>
          </a:p>
        </p:txBody>
      </p:sp>
    </p:spTree>
    <p:extLst>
      <p:ext uri="{BB962C8B-B14F-4D97-AF65-F5344CB8AC3E}">
        <p14:creationId xmlns:p14="http://schemas.microsoft.com/office/powerpoint/2010/main" val="1590144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5000" fill="hold" grpId="0" nodeType="withEffect">
                                  <p:stCondLst>
                                    <p:cond delay="0"/>
                                  </p:stCondLst>
                                  <p:childTnLst>
                                    <p:animEffect transition="out" filter="fade">
                                      <p:cBhvr>
                                        <p:cTn id="6" dur="500" tmFilter="0, 0; .2, .5; .8, .5; 1, 0"/>
                                        <p:tgtEl>
                                          <p:spTgt spid="22"/>
                                        </p:tgtEl>
                                      </p:cBhvr>
                                    </p:animEffect>
                                    <p:animScale>
                                      <p:cBhvr>
                                        <p:cTn id="7" dur="250" autoRev="1" fill="hold"/>
                                        <p:tgtEl>
                                          <p:spTgt spid="22"/>
                                        </p:tgtEl>
                                      </p:cBhvr>
                                      <p:by x="105000" y="105000"/>
                                    </p:animScale>
                                  </p:childTnLst>
                                </p:cTn>
                              </p:par>
                              <p:par>
                                <p:cTn id="8" presetID="26" presetClass="emph" presetSubtype="0" repeatCount="5000" fill="hold" grpId="0" nodeType="withEffect">
                                  <p:stCondLst>
                                    <p:cond delay="0"/>
                                  </p:stCondLst>
                                  <p:childTnLst>
                                    <p:animEffect transition="out" filter="fade">
                                      <p:cBhvr>
                                        <p:cTn id="9" dur="500" tmFilter="0, 0; .2, .5; .8, .5; 1, 0"/>
                                        <p:tgtEl>
                                          <p:spTgt spid="23"/>
                                        </p:tgtEl>
                                      </p:cBhvr>
                                    </p:animEffect>
                                    <p:animScale>
                                      <p:cBhvr>
                                        <p:cTn id="10" dur="250" autoRev="1" fill="hold"/>
                                        <p:tgtEl>
                                          <p:spTgt spid="23"/>
                                        </p:tgtEl>
                                      </p:cBhvr>
                                      <p:by x="105000" y="105000"/>
                                    </p:animScale>
                                  </p:childTnLst>
                                </p:cTn>
                              </p:par>
                              <p:par>
                                <p:cTn id="11" presetID="26" presetClass="emph" presetSubtype="0" repeatCount="5000" fill="hold" grpId="0" nodeType="withEffect">
                                  <p:stCondLst>
                                    <p:cond delay="0"/>
                                  </p:stCondLst>
                                  <p:childTnLst>
                                    <p:animEffect transition="out" filter="fade">
                                      <p:cBhvr>
                                        <p:cTn id="12" dur="500" tmFilter="0, 0; .2, .5; .8, .5; 1, 0"/>
                                        <p:tgtEl>
                                          <p:spTgt spid="24"/>
                                        </p:tgtEl>
                                      </p:cBhvr>
                                    </p:animEffect>
                                    <p:animScale>
                                      <p:cBhvr>
                                        <p:cTn id="13" dur="250" autoRev="1"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0">
            <a:extLst>
              <a:ext uri="{FF2B5EF4-FFF2-40B4-BE49-F238E27FC236}">
                <a16:creationId xmlns:a16="http://schemas.microsoft.com/office/drawing/2014/main" id="{B1595A09-E336-4D1B-9B3A-06A2287A5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E2B2DD-A93B-0B62-A42C-A94C2B569131}"/>
              </a:ext>
            </a:extLst>
          </p:cNvPr>
          <p:cNvSpPr>
            <a:spLocks noGrp="1"/>
          </p:cNvSpPr>
          <p:nvPr>
            <p:ph type="title"/>
          </p:nvPr>
        </p:nvSpPr>
        <p:spPr>
          <a:xfrm>
            <a:off x="640080" y="4777739"/>
            <a:ext cx="3418990" cy="1412119"/>
          </a:xfrm>
        </p:spPr>
        <p:txBody>
          <a:bodyPr anchor="ctr">
            <a:normAutofit fontScale="90000"/>
          </a:bodyPr>
          <a:lstStyle/>
          <a:p>
            <a:r>
              <a:rPr lang="en-US" sz="3600" dirty="0">
                <a:effectLst>
                  <a:outerShdw blurRad="38100" dist="38100" dir="2700000" algn="tl">
                    <a:srgbClr val="000000">
                      <a:alpha val="43137"/>
                    </a:srgbClr>
                  </a:outerShdw>
                </a:effectLst>
                <a:latin typeface="Modern Love Caps" panose="04070805081001020A01" pitchFamily="82" charset="0"/>
              </a:rPr>
              <a:t>“Creditable Fruits &amp; Vegetables”</a:t>
            </a:r>
            <a:endParaRPr lang="en-US" sz="3600" dirty="0"/>
          </a:p>
        </p:txBody>
      </p:sp>
      <p:pic>
        <p:nvPicPr>
          <p:cNvPr id="6" name="Picture 5" descr="A group of fruits and vegetables&#10;&#10;Description automatically generated">
            <a:extLst>
              <a:ext uri="{FF2B5EF4-FFF2-40B4-BE49-F238E27FC236}">
                <a16:creationId xmlns:a16="http://schemas.microsoft.com/office/drawing/2014/main" id="{DB9510EF-C1B3-4223-662B-369B6E4374A2}"/>
              </a:ext>
            </a:extLst>
          </p:cNvPr>
          <p:cNvPicPr>
            <a:picLocks noChangeAspect="1"/>
          </p:cNvPicPr>
          <p:nvPr/>
        </p:nvPicPr>
        <p:blipFill rotWithShape="1">
          <a:blip r:embed="rId3"/>
          <a:srcRect t="19218" b="24346"/>
          <a:stretch/>
        </p:blipFill>
        <p:spPr>
          <a:xfrm>
            <a:off x="20" y="10"/>
            <a:ext cx="12191980" cy="4558420"/>
          </a:xfrm>
          <a:custGeom>
            <a:avLst/>
            <a:gdLst/>
            <a:ahLst/>
            <a:cxnLst/>
            <a:rect l="l" t="t" r="r" b="b"/>
            <a:pathLst>
              <a:path w="12188952" h="4558430">
                <a:moveTo>
                  <a:pt x="6789701" y="4490221"/>
                </a:moveTo>
                <a:lnTo>
                  <a:pt x="6788702" y="4490299"/>
                </a:lnTo>
                <a:lnTo>
                  <a:pt x="6788476" y="4490833"/>
                </a:lnTo>
                <a:close/>
                <a:moveTo>
                  <a:pt x="0" y="0"/>
                </a:moveTo>
                <a:lnTo>
                  <a:pt x="12188952" y="0"/>
                </a:lnTo>
                <a:lnTo>
                  <a:pt x="12188952" y="3596895"/>
                </a:lnTo>
                <a:lnTo>
                  <a:pt x="12061096" y="3635026"/>
                </a:lnTo>
                <a:cubicBezTo>
                  <a:pt x="11933500" y="3671240"/>
                  <a:pt x="11805390" y="3705769"/>
                  <a:pt x="11676800" y="3738601"/>
                </a:cubicBezTo>
                <a:cubicBezTo>
                  <a:pt x="11262789" y="3846108"/>
                  <a:pt x="10845343" y="3939710"/>
                  <a:pt x="10425355" y="4022140"/>
                </a:cubicBezTo>
                <a:cubicBezTo>
                  <a:pt x="10092810" y="4087351"/>
                  <a:pt x="9759033" y="4145748"/>
                  <a:pt x="9424022" y="4197302"/>
                </a:cubicBezTo>
                <a:cubicBezTo>
                  <a:pt x="9102997" y="4246959"/>
                  <a:pt x="8781133" y="4291526"/>
                  <a:pt x="8458419" y="4331003"/>
                </a:cubicBezTo>
                <a:cubicBezTo>
                  <a:pt x="8211360" y="4361169"/>
                  <a:pt x="7963792" y="4386742"/>
                  <a:pt x="7715970" y="4410950"/>
                </a:cubicBezTo>
                <a:lnTo>
                  <a:pt x="6951716" y="4476730"/>
                </a:lnTo>
                <a:lnTo>
                  <a:pt x="6936303" y="4478801"/>
                </a:lnTo>
                <a:lnTo>
                  <a:pt x="6790448" y="4490162"/>
                </a:lnTo>
                <a:lnTo>
                  <a:pt x="6799941" y="4491982"/>
                </a:lnTo>
                <a:cubicBezTo>
                  <a:pt x="6811623" y="4492448"/>
                  <a:pt x="6823734" y="4490275"/>
                  <a:pt x="6835432" y="4490275"/>
                </a:cubicBezTo>
                <a:cubicBezTo>
                  <a:pt x="6851580" y="4490275"/>
                  <a:pt x="6867729" y="4487668"/>
                  <a:pt x="6884003" y="4487297"/>
                </a:cubicBezTo>
                <a:cubicBezTo>
                  <a:pt x="7115805" y="4481835"/>
                  <a:pt x="7347351" y="4469668"/>
                  <a:pt x="7578771" y="4454770"/>
                </a:cubicBezTo>
                <a:cubicBezTo>
                  <a:pt x="7927552" y="4432302"/>
                  <a:pt x="8276080" y="4404123"/>
                  <a:pt x="8623845" y="4367873"/>
                </a:cubicBezTo>
                <a:cubicBezTo>
                  <a:pt x="8909939" y="4338575"/>
                  <a:pt x="9195310" y="4303940"/>
                  <a:pt x="9479970" y="4263967"/>
                </a:cubicBezTo>
                <a:cubicBezTo>
                  <a:pt x="9864901" y="4209593"/>
                  <a:pt x="10248014" y="4144879"/>
                  <a:pt x="10629308" y="4069810"/>
                </a:cubicBezTo>
                <a:cubicBezTo>
                  <a:pt x="11090114" y="3978690"/>
                  <a:pt x="11546975" y="3871184"/>
                  <a:pt x="11998498" y="3743816"/>
                </a:cubicBezTo>
                <a:lnTo>
                  <a:pt x="12188952" y="3687715"/>
                </a:lnTo>
                <a:lnTo>
                  <a:pt x="12188952" y="3742439"/>
                </a:lnTo>
                <a:lnTo>
                  <a:pt x="11829257" y="3846853"/>
                </a:lnTo>
                <a:cubicBezTo>
                  <a:pt x="11534769" y="3926550"/>
                  <a:pt x="11238120" y="3997436"/>
                  <a:pt x="10939183" y="4061368"/>
                </a:cubicBezTo>
                <a:cubicBezTo>
                  <a:pt x="10622824" y="4129150"/>
                  <a:pt x="10304941" y="4189147"/>
                  <a:pt x="9985530" y="4241373"/>
                </a:cubicBezTo>
                <a:cubicBezTo>
                  <a:pt x="9720036" y="4284822"/>
                  <a:pt x="9453814" y="4323467"/>
                  <a:pt x="9186882" y="4357320"/>
                </a:cubicBezTo>
                <a:cubicBezTo>
                  <a:pt x="8984197" y="4382894"/>
                  <a:pt x="8781514" y="4406977"/>
                  <a:pt x="8578198" y="4426839"/>
                </a:cubicBezTo>
                <a:cubicBezTo>
                  <a:pt x="8340547" y="4449559"/>
                  <a:pt x="8102644" y="4471034"/>
                  <a:pt x="7864358" y="4488290"/>
                </a:cubicBezTo>
                <a:cubicBezTo>
                  <a:pt x="7554994" y="4510634"/>
                  <a:pt x="7245502" y="4528512"/>
                  <a:pt x="6935502" y="4539684"/>
                </a:cubicBezTo>
                <a:cubicBezTo>
                  <a:pt x="6782917" y="4545147"/>
                  <a:pt x="6630334" y="4548995"/>
                  <a:pt x="6477750" y="4553587"/>
                </a:cubicBezTo>
                <a:cubicBezTo>
                  <a:pt x="6439195" y="4551503"/>
                  <a:pt x="6400529" y="4553128"/>
                  <a:pt x="6362294" y="4558430"/>
                </a:cubicBezTo>
                <a:lnTo>
                  <a:pt x="6057129" y="4558430"/>
                </a:lnTo>
                <a:lnTo>
                  <a:pt x="5977784" y="4553836"/>
                </a:lnTo>
                <a:cubicBezTo>
                  <a:pt x="5740261" y="4541423"/>
                  <a:pt x="5502739" y="4527644"/>
                  <a:pt x="5265087" y="4517587"/>
                </a:cubicBezTo>
                <a:cubicBezTo>
                  <a:pt x="4958267" y="4505171"/>
                  <a:pt x="4651826" y="4484691"/>
                  <a:pt x="4346277" y="4455517"/>
                </a:cubicBezTo>
                <a:cubicBezTo>
                  <a:pt x="4021654" y="4424605"/>
                  <a:pt x="3697795" y="4389970"/>
                  <a:pt x="3373045" y="4356948"/>
                </a:cubicBezTo>
                <a:cubicBezTo>
                  <a:pt x="3035412" y="4322686"/>
                  <a:pt x="2698456" y="4283047"/>
                  <a:pt x="2362173" y="4238021"/>
                </a:cubicBezTo>
                <a:cubicBezTo>
                  <a:pt x="1984692" y="4187868"/>
                  <a:pt x="1608364" y="4130142"/>
                  <a:pt x="1233177" y="4064845"/>
                </a:cubicBezTo>
                <a:cubicBezTo>
                  <a:pt x="842181" y="3996132"/>
                  <a:pt x="453758" y="3917644"/>
                  <a:pt x="68500" y="3825138"/>
                </a:cubicBezTo>
                <a:lnTo>
                  <a:pt x="0" y="3807783"/>
                </a:lnTo>
                <a:lnTo>
                  <a:pt x="0" y="3751294"/>
                </a:lnTo>
                <a:lnTo>
                  <a:pt x="72441" y="3770071"/>
                </a:lnTo>
                <a:cubicBezTo>
                  <a:pt x="247961" y="3812249"/>
                  <a:pt x="424164" y="3851509"/>
                  <a:pt x="600716" y="3888441"/>
                </a:cubicBezTo>
                <a:cubicBezTo>
                  <a:pt x="988279" y="3969255"/>
                  <a:pt x="1378133" y="4038153"/>
                  <a:pt x="1769512" y="4098609"/>
                </a:cubicBezTo>
                <a:cubicBezTo>
                  <a:pt x="2052426" y="4142185"/>
                  <a:pt x="2335725" y="4182282"/>
                  <a:pt x="2613554" y="4215551"/>
                </a:cubicBezTo>
                <a:cubicBezTo>
                  <a:pt x="2605544" y="4218158"/>
                  <a:pt x="2594611" y="4208102"/>
                  <a:pt x="2581134" y="4205620"/>
                </a:cubicBezTo>
                <a:cubicBezTo>
                  <a:pt x="2087178" y="4113668"/>
                  <a:pt x="1597684" y="4002775"/>
                  <a:pt x="1112635" y="3872923"/>
                </a:cubicBezTo>
                <a:cubicBezTo>
                  <a:pt x="880453" y="3810852"/>
                  <a:pt x="649713" y="3744374"/>
                  <a:pt x="420412" y="3673490"/>
                </a:cubicBezTo>
                <a:lnTo>
                  <a:pt x="0" y="3534573"/>
                </a:lnTo>
                <a:close/>
              </a:path>
            </a:pathLst>
          </a:custGeom>
        </p:spPr>
      </p:pic>
      <p:sp>
        <p:nvSpPr>
          <p:cNvPr id="13" name="sketch line">
            <a:extLst>
              <a:ext uri="{FF2B5EF4-FFF2-40B4-BE49-F238E27FC236}">
                <a16:creationId xmlns:a16="http://schemas.microsoft.com/office/drawing/2014/main" id="{3540989C-C7B8-473B-BF87-6F2DA6A900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661305" y="5468206"/>
            <a:ext cx="1371600" cy="18288"/>
          </a:xfrm>
          <a:custGeom>
            <a:avLst/>
            <a:gdLst>
              <a:gd name="connsiteX0" fmla="*/ 0 w 1371600"/>
              <a:gd name="connsiteY0" fmla="*/ 0 h 18288"/>
              <a:gd name="connsiteX1" fmla="*/ 685800 w 1371600"/>
              <a:gd name="connsiteY1" fmla="*/ 0 h 18288"/>
              <a:gd name="connsiteX2" fmla="*/ 1371600 w 1371600"/>
              <a:gd name="connsiteY2" fmla="*/ 0 h 18288"/>
              <a:gd name="connsiteX3" fmla="*/ 1371600 w 1371600"/>
              <a:gd name="connsiteY3" fmla="*/ 18288 h 18288"/>
              <a:gd name="connsiteX4" fmla="*/ 713232 w 1371600"/>
              <a:gd name="connsiteY4" fmla="*/ 18288 h 18288"/>
              <a:gd name="connsiteX5" fmla="*/ 0 w 1371600"/>
              <a:gd name="connsiteY5" fmla="*/ 18288 h 18288"/>
              <a:gd name="connsiteX6" fmla="*/ 0 w 1371600"/>
              <a:gd name="connsiteY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71600" h="18288" fill="none" extrusionOk="0">
                <a:moveTo>
                  <a:pt x="0" y="0"/>
                </a:moveTo>
                <a:cubicBezTo>
                  <a:pt x="247303" y="31625"/>
                  <a:pt x="422310" y="-25629"/>
                  <a:pt x="685800" y="0"/>
                </a:cubicBezTo>
                <a:cubicBezTo>
                  <a:pt x="949290" y="25629"/>
                  <a:pt x="1192357" y="6696"/>
                  <a:pt x="1371600" y="0"/>
                </a:cubicBezTo>
                <a:cubicBezTo>
                  <a:pt x="1371355" y="6649"/>
                  <a:pt x="1371915" y="11310"/>
                  <a:pt x="1371600" y="18288"/>
                </a:cubicBezTo>
                <a:cubicBezTo>
                  <a:pt x="1107995" y="26464"/>
                  <a:pt x="1033361" y="32942"/>
                  <a:pt x="713232" y="18288"/>
                </a:cubicBezTo>
                <a:cubicBezTo>
                  <a:pt x="393103" y="3634"/>
                  <a:pt x="289343" y="43221"/>
                  <a:pt x="0" y="18288"/>
                </a:cubicBezTo>
                <a:cubicBezTo>
                  <a:pt x="-459" y="11562"/>
                  <a:pt x="-31" y="5093"/>
                  <a:pt x="0" y="0"/>
                </a:cubicBezTo>
                <a:close/>
              </a:path>
              <a:path w="1371600" h="18288" stroke="0" extrusionOk="0">
                <a:moveTo>
                  <a:pt x="0" y="0"/>
                </a:moveTo>
                <a:cubicBezTo>
                  <a:pt x="170249" y="-24099"/>
                  <a:pt x="504634" y="14338"/>
                  <a:pt x="644652" y="0"/>
                </a:cubicBezTo>
                <a:cubicBezTo>
                  <a:pt x="784670" y="-14338"/>
                  <a:pt x="1087773" y="8679"/>
                  <a:pt x="1371600" y="0"/>
                </a:cubicBezTo>
                <a:cubicBezTo>
                  <a:pt x="1372456" y="3662"/>
                  <a:pt x="1371030" y="13946"/>
                  <a:pt x="1371600" y="18288"/>
                </a:cubicBezTo>
                <a:cubicBezTo>
                  <a:pt x="1176823" y="-1409"/>
                  <a:pt x="900830" y="9989"/>
                  <a:pt x="713232" y="18288"/>
                </a:cubicBezTo>
                <a:cubicBezTo>
                  <a:pt x="525634" y="26587"/>
                  <a:pt x="282837" y="5724"/>
                  <a:pt x="0" y="18288"/>
                </a:cubicBezTo>
                <a:cubicBezTo>
                  <a:pt x="367" y="13143"/>
                  <a:pt x="-823" y="5844"/>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615697673">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2F66A04-04E3-24BC-3B7D-CBF16E60D110}"/>
              </a:ext>
            </a:extLst>
          </p:cNvPr>
          <p:cNvSpPr>
            <a:spLocks noGrp="1"/>
          </p:cNvSpPr>
          <p:nvPr>
            <p:ph idx="1"/>
          </p:nvPr>
        </p:nvSpPr>
        <p:spPr>
          <a:xfrm>
            <a:off x="4654294" y="4777739"/>
            <a:ext cx="6897626" cy="1399223"/>
          </a:xfrm>
        </p:spPr>
        <p:txBody>
          <a:bodyPr anchor="ctr">
            <a:normAutofit lnSpcReduction="10000"/>
          </a:bodyPr>
          <a:lstStyle/>
          <a:p>
            <a:endParaRPr lang="en-US" sz="2000" dirty="0"/>
          </a:p>
          <a:p>
            <a:r>
              <a:rPr lang="en-US" sz="2400" dirty="0">
                <a:latin typeface="The Hand Extrablack" panose="03070A02030502020204" pitchFamily="66" charset="0"/>
              </a:rPr>
              <a:t>Fruits and Vegetables: Fresh, frozen, canned (in water or light syrup), or dried fruits and vegetables without added sugars, fats, or sodium. Juices must be 100% fruit or vegetable juice. Remember that it just say that on the INGREDIANT LIST </a:t>
            </a:r>
          </a:p>
          <a:p>
            <a:endParaRPr lang="en-US" sz="2000" dirty="0"/>
          </a:p>
        </p:txBody>
      </p:sp>
    </p:spTree>
    <p:extLst>
      <p:ext uri="{BB962C8B-B14F-4D97-AF65-F5344CB8AC3E}">
        <p14:creationId xmlns:p14="http://schemas.microsoft.com/office/powerpoint/2010/main" val="33229977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BF069-231A-244E-35B4-7C30D7152C33}"/>
              </a:ext>
            </a:extLst>
          </p:cNvPr>
          <p:cNvSpPr>
            <a:spLocks noGrp="1"/>
          </p:cNvSpPr>
          <p:nvPr>
            <p:ph type="title"/>
          </p:nvPr>
        </p:nvSpPr>
        <p:spPr>
          <a:xfrm>
            <a:off x="114300" y="123825"/>
            <a:ext cx="11953875" cy="747712"/>
          </a:xfrm>
          <a:solidFill>
            <a:schemeClr val="accent5">
              <a:lumMod val="75000"/>
            </a:schemeClr>
          </a:solidFill>
          <a:ln w="19050">
            <a:solidFill>
              <a:schemeClr val="tx1"/>
            </a:solidFill>
          </a:ln>
        </p:spPr>
        <p:txBody>
          <a:bodyPr>
            <a:normAutofit fontScale="90000"/>
          </a:bodyPr>
          <a:lstStyle/>
          <a:p>
            <a:pPr algn="ctr"/>
            <a:r>
              <a:rPr lang="en-US" sz="3600" b="1" spc="300" dirty="0">
                <a:ln>
                  <a:solidFill>
                    <a:srgbClr val="F2F8EE"/>
                  </a:solidFill>
                </a:ln>
                <a:solidFill>
                  <a:srgbClr val="C00000"/>
                </a:solidFill>
                <a:effectLst>
                  <a:outerShdw blurRad="38100" dist="38100" dir="2700000" algn="tl">
                    <a:srgbClr val="000000">
                      <a:alpha val="43137"/>
                    </a:srgbClr>
                  </a:outerShdw>
                </a:effectLst>
                <a:latin typeface="Amasis MT Pro Black" panose="02040A04050005020304" pitchFamily="18" charset="0"/>
              </a:rPr>
              <a:t>NOT</a:t>
            </a:r>
            <a:r>
              <a:rPr lang="en-US" sz="3600" b="1" spc="300" dirty="0">
                <a:effectLst>
                  <a:outerShdw blurRad="38100" dist="38100" dir="2700000" algn="tl">
                    <a:srgbClr val="000000">
                      <a:alpha val="43137"/>
                    </a:srgbClr>
                  </a:outerShdw>
                </a:effectLst>
              </a:rPr>
              <a:t> ALLOWED AS VEGETABLES/FRUITS </a:t>
            </a:r>
            <a:br>
              <a:rPr lang="en-US" sz="1100" dirty="0">
                <a:effectLst>
                  <a:outerShdw blurRad="38100" dist="38100" dir="2700000" algn="tl">
                    <a:srgbClr val="000000">
                      <a:alpha val="43137"/>
                    </a:srgbClr>
                  </a:outerShdw>
                </a:effectLst>
              </a:rPr>
            </a:br>
            <a:r>
              <a:rPr lang="en-US" sz="1600" dirty="0">
                <a:solidFill>
                  <a:schemeClr val="bg1"/>
                </a:solidFill>
                <a:effectLst>
                  <a:outerShdw blurRad="38100" dist="38100" dir="2700000" algn="tl">
                    <a:srgbClr val="000000">
                      <a:alpha val="43137"/>
                    </a:srgbClr>
                  </a:outerShdw>
                </a:effectLst>
              </a:rPr>
              <a:t>The foods listed below are </a:t>
            </a:r>
            <a:r>
              <a:rPr lang="en-US" sz="1600" b="1" dirty="0">
                <a:solidFill>
                  <a:schemeClr val="bg1"/>
                </a:solidFill>
                <a:effectLst>
                  <a:outerShdw blurRad="38100" dist="38100" dir="2700000" algn="tl">
                    <a:srgbClr val="000000">
                      <a:alpha val="43137"/>
                    </a:srgbClr>
                  </a:outerShdw>
                </a:effectLst>
                <a:latin typeface="Congenial Black" panose="02000503040000020004" pitchFamily="2" charset="0"/>
              </a:rPr>
              <a:t>not creditable</a:t>
            </a:r>
            <a:r>
              <a:rPr lang="en-US" sz="1600" dirty="0">
                <a:solidFill>
                  <a:schemeClr val="bg1"/>
                </a:solidFill>
                <a:effectLst>
                  <a:outerShdw blurRad="38100" dist="38100" dir="2700000" algn="tl">
                    <a:srgbClr val="000000">
                      <a:alpha val="43137"/>
                    </a:srgbClr>
                  </a:outerShdw>
                </a:effectLst>
              </a:rPr>
              <a:t>. These foods </a:t>
            </a:r>
            <a:r>
              <a:rPr lang="en-US" sz="1600" b="1" dirty="0">
                <a:solidFill>
                  <a:schemeClr val="bg1"/>
                </a:solidFill>
                <a:effectLst>
                  <a:outerShdw blurRad="38100" dist="38100" dir="2700000" algn="tl">
                    <a:srgbClr val="000000">
                      <a:alpha val="43137"/>
                    </a:srgbClr>
                  </a:outerShdw>
                </a:effectLst>
                <a:latin typeface="Congenial Black" panose="02000503040000020004" pitchFamily="2" charset="0"/>
              </a:rPr>
              <a:t>do not count </a:t>
            </a:r>
            <a:r>
              <a:rPr lang="en-US" sz="1600" dirty="0">
                <a:solidFill>
                  <a:schemeClr val="bg1"/>
                </a:solidFill>
                <a:effectLst>
                  <a:outerShdw blurRad="38100" dist="38100" dir="2700000" algn="tl">
                    <a:srgbClr val="000000">
                      <a:alpha val="43137"/>
                    </a:srgbClr>
                  </a:outerShdw>
                </a:effectLst>
              </a:rPr>
              <a:t>toward the CACFP Meal Pattern requirements. ** Unless PFS is on FILE or CN LABEL **</a:t>
            </a:r>
            <a:endParaRPr lang="en-US" sz="2400" dirty="0">
              <a:solidFill>
                <a:schemeClr val="bg1"/>
              </a:solidFill>
              <a:effectLst>
                <a:outerShdw blurRad="38100" dist="38100" dir="2700000" algn="tl">
                  <a:srgbClr val="000000">
                    <a:alpha val="43137"/>
                  </a:srgbClr>
                </a:outerShdw>
              </a:effectLst>
            </a:endParaRPr>
          </a:p>
        </p:txBody>
      </p:sp>
      <p:graphicFrame>
        <p:nvGraphicFramePr>
          <p:cNvPr id="4" name="Table 4">
            <a:extLst>
              <a:ext uri="{FF2B5EF4-FFF2-40B4-BE49-F238E27FC236}">
                <a16:creationId xmlns:a16="http://schemas.microsoft.com/office/drawing/2014/main" id="{8D2C5138-96E6-F7F6-00FB-089B25A7E511}"/>
              </a:ext>
            </a:extLst>
          </p:cNvPr>
          <p:cNvGraphicFramePr>
            <a:graphicFrameLocks noGrp="1"/>
          </p:cNvGraphicFramePr>
          <p:nvPr>
            <p:ph idx="1"/>
            <p:extLst>
              <p:ext uri="{D42A27DB-BD31-4B8C-83A1-F6EECF244321}">
                <p14:modId xmlns:p14="http://schemas.microsoft.com/office/powerpoint/2010/main" val="4186472958"/>
              </p:ext>
            </p:extLst>
          </p:nvPr>
        </p:nvGraphicFramePr>
        <p:xfrm>
          <a:off x="114300" y="871538"/>
          <a:ext cx="11953876" cy="5862638"/>
        </p:xfrm>
        <a:graphic>
          <a:graphicData uri="http://schemas.openxmlformats.org/drawingml/2006/table">
            <a:tbl>
              <a:tblPr firstRow="1" bandRow="1">
                <a:tableStyleId>{5C22544A-7EE6-4342-B048-85BDC9FD1C3A}</a:tableStyleId>
              </a:tblPr>
              <a:tblGrid>
                <a:gridCol w="2988469">
                  <a:extLst>
                    <a:ext uri="{9D8B030D-6E8A-4147-A177-3AD203B41FA5}">
                      <a16:colId xmlns:a16="http://schemas.microsoft.com/office/drawing/2014/main" val="1835790297"/>
                    </a:ext>
                  </a:extLst>
                </a:gridCol>
                <a:gridCol w="2988469">
                  <a:extLst>
                    <a:ext uri="{9D8B030D-6E8A-4147-A177-3AD203B41FA5}">
                      <a16:colId xmlns:a16="http://schemas.microsoft.com/office/drawing/2014/main" val="3352474030"/>
                    </a:ext>
                  </a:extLst>
                </a:gridCol>
                <a:gridCol w="2988469">
                  <a:extLst>
                    <a:ext uri="{9D8B030D-6E8A-4147-A177-3AD203B41FA5}">
                      <a16:colId xmlns:a16="http://schemas.microsoft.com/office/drawing/2014/main" val="337333922"/>
                    </a:ext>
                  </a:extLst>
                </a:gridCol>
                <a:gridCol w="2988469">
                  <a:extLst>
                    <a:ext uri="{9D8B030D-6E8A-4147-A177-3AD203B41FA5}">
                      <a16:colId xmlns:a16="http://schemas.microsoft.com/office/drawing/2014/main" val="402412001"/>
                    </a:ext>
                  </a:extLst>
                </a:gridCol>
              </a:tblGrid>
              <a:tr h="765240">
                <a:tc>
                  <a:txBody>
                    <a:bodyPr/>
                    <a:lstStyle/>
                    <a:p>
                      <a:r>
                        <a:rPr lang="en-US" sz="1800" b="1" dirty="0">
                          <a:solidFill>
                            <a:schemeClr val="bg1"/>
                          </a:solidFill>
                          <a:effectLst/>
                        </a:rPr>
                        <a:t>Apple Butters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800" b="1" dirty="0">
                          <a:effectLst/>
                        </a:rPr>
                        <a:t>Cranberry Sauces, Jellied</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800" b="1" dirty="0">
                          <a:effectLst/>
                        </a:rPr>
                        <a:t>Jams, Jellies or Preserves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800" b="1" dirty="0">
                          <a:effectLst/>
                        </a:rPr>
                        <a:t>Pop-Tarts® or Other Toaster Pastries with Fruit</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75706255"/>
                  </a:ext>
                </a:extLst>
              </a:tr>
              <a:tr h="401369">
                <a:tc>
                  <a:txBody>
                    <a:bodyPr/>
                    <a:lstStyle/>
                    <a:p>
                      <a:r>
                        <a:rPr lang="en-US" sz="1400" b="1" dirty="0">
                          <a:effectLst/>
                        </a:rPr>
                        <a:t>Banana Breads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Cream Soups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Kool-Aid®</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Posole</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97491160"/>
                  </a:ext>
                </a:extLst>
              </a:tr>
              <a:tr h="401369">
                <a:tc>
                  <a:txBody>
                    <a:bodyPr/>
                    <a:lstStyle/>
                    <a:p>
                      <a:r>
                        <a:rPr lang="en-US" sz="1400" b="1" dirty="0">
                          <a:effectLst/>
                        </a:rPr>
                        <a:t>Banana Chips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Fig Cookies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Lemon Pie Fillings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Potato Chips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35787774"/>
                  </a:ext>
                </a:extLst>
              </a:tr>
              <a:tr h="839589">
                <a:tc>
                  <a:txBody>
                    <a:bodyPr/>
                    <a:lstStyle/>
                    <a:p>
                      <a:r>
                        <a:rPr lang="en-US" sz="1400" b="1" dirty="0">
                          <a:effectLst/>
                        </a:rPr>
                        <a:t>Barbecue Sauces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Fruit-flavored Beverages – Ades, Juice Drinks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Nectars – Apricot, Pear or Peach</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Puffs, Fruit and Vegetable</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90142191"/>
                  </a:ext>
                </a:extLst>
              </a:tr>
              <a:tr h="535585">
                <a:tc>
                  <a:txBody>
                    <a:bodyPr/>
                    <a:lstStyle/>
                    <a:p>
                      <a:r>
                        <a:rPr lang="en-US" sz="1400" b="1" dirty="0">
                          <a:effectLst/>
                        </a:rPr>
                        <a:t>Cakes, Containing Fruit</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Fruit Gushers®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Olives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Sherbets/Sorbets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07822677"/>
                  </a:ext>
                </a:extLst>
              </a:tr>
              <a:tr h="401369">
                <a:tc>
                  <a:txBody>
                    <a:bodyPr/>
                    <a:lstStyle/>
                    <a:p>
                      <a:r>
                        <a:rPr lang="en-US" sz="1400" b="1" dirty="0">
                          <a:effectLst/>
                        </a:rPr>
                        <a:t>Catsup (Ketchup) </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Fruit Punch</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Onion Rings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Syrups, Fruit-flavored</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39467148"/>
                  </a:ext>
                </a:extLst>
              </a:tr>
              <a:tr h="401369">
                <a:tc>
                  <a:txBody>
                    <a:bodyPr/>
                    <a:lstStyle/>
                    <a:p>
                      <a:r>
                        <a:rPr lang="en-US" sz="1400" b="1" dirty="0">
                          <a:effectLst/>
                        </a:rPr>
                        <a:t>Chili Sauces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Fruit Snacks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Onions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V-8 Splash®</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98146536"/>
                  </a:ext>
                </a:extLst>
              </a:tr>
              <a:tr h="622573">
                <a:tc>
                  <a:txBody>
                    <a:bodyPr/>
                    <a:lstStyle/>
                    <a:p>
                      <a:r>
                        <a:rPr lang="en-US" sz="1400" b="1" dirty="0">
                          <a:effectLst/>
                        </a:rPr>
                        <a:t>Chocolate-covered Fruits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Jell-O® Salad with Fruit or Juice</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Pesto's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Vegetable/Fruit Breads or Muffins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23019984"/>
                  </a:ext>
                </a:extLst>
              </a:tr>
              <a:tr h="622573">
                <a:tc>
                  <a:txBody>
                    <a:bodyPr/>
                    <a:lstStyle/>
                    <a:p>
                      <a:r>
                        <a:rPr lang="en-US" sz="1400" b="1" dirty="0">
                          <a:effectLst/>
                        </a:rPr>
                        <a:t>Corn Chips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Lemonades, Limeades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Pickles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Vegetables in Butter or Cheese Sauces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17128355"/>
                  </a:ext>
                </a:extLst>
              </a:tr>
              <a:tr h="871602">
                <a:tc>
                  <a:txBody>
                    <a:bodyPr/>
                    <a:lstStyle/>
                    <a:p>
                      <a:r>
                        <a:rPr lang="en-US" sz="1400" b="1" dirty="0">
                          <a:effectLst/>
                        </a:rPr>
                        <a:t>Cranberry Juice Cocktail</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Ice Cream, Fruit-flavored</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Popsicles® or Other Frozen Fruit-flavored Pops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US" sz="1400" b="1" dirty="0">
                          <a:effectLst/>
                        </a:rPr>
                        <a:t>Yogurt-covered Fruits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35120403"/>
                  </a:ext>
                </a:extLst>
              </a:tr>
            </a:tbl>
          </a:graphicData>
        </a:graphic>
      </p:graphicFrame>
    </p:spTree>
    <p:extLst>
      <p:ext uri="{BB962C8B-B14F-4D97-AF65-F5344CB8AC3E}">
        <p14:creationId xmlns:p14="http://schemas.microsoft.com/office/powerpoint/2010/main" val="1268246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6FE6A6-EE87-3A37-9B24-F031164A70EE}"/>
              </a:ext>
            </a:extLst>
          </p:cNvPr>
          <p:cNvSpPr>
            <a:spLocks noGrp="1"/>
          </p:cNvSpPr>
          <p:nvPr>
            <p:ph type="title"/>
          </p:nvPr>
        </p:nvSpPr>
        <p:spPr>
          <a:xfrm>
            <a:off x="482605" y="3988519"/>
            <a:ext cx="3290887" cy="2452687"/>
          </a:xfrm>
        </p:spPr>
        <p:txBody>
          <a:bodyPr anchor="ctr">
            <a:normAutofit/>
          </a:bodyPr>
          <a:lstStyle/>
          <a:p>
            <a:r>
              <a:rPr lang="en-US" sz="5400" dirty="0">
                <a:latin typeface="Modern Love Caps" panose="04070805081001020A01" pitchFamily="82" charset="0"/>
              </a:rPr>
              <a:t>“Creditable Grains”</a:t>
            </a:r>
          </a:p>
        </p:txBody>
      </p:sp>
      <p:pic>
        <p:nvPicPr>
          <p:cNvPr id="4" name="Picture 3">
            <a:extLst>
              <a:ext uri="{FF2B5EF4-FFF2-40B4-BE49-F238E27FC236}">
                <a16:creationId xmlns:a16="http://schemas.microsoft.com/office/drawing/2014/main" id="{88420B5D-D65C-A23B-D444-06D67F9EA705}"/>
              </a:ext>
            </a:extLst>
          </p:cNvPr>
          <p:cNvPicPr>
            <a:picLocks noChangeAspect="1"/>
          </p:cNvPicPr>
          <p:nvPr/>
        </p:nvPicPr>
        <p:blipFill rotWithShape="1">
          <a:blip r:embed="rId3"/>
          <a:srcRect t="18407" b="27487"/>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0740DC27-6914-8F51-5A1A-4F65541411A5}"/>
              </a:ext>
            </a:extLst>
          </p:cNvPr>
          <p:cNvSpPr>
            <a:spLocks noGrp="1"/>
          </p:cNvSpPr>
          <p:nvPr>
            <p:ph idx="1"/>
          </p:nvPr>
        </p:nvSpPr>
        <p:spPr>
          <a:xfrm>
            <a:off x="4223982" y="4016188"/>
            <a:ext cx="7485413" cy="2189349"/>
          </a:xfrm>
        </p:spPr>
        <p:txBody>
          <a:bodyPr anchor="ctr">
            <a:normAutofit lnSpcReduction="10000"/>
          </a:bodyPr>
          <a:lstStyle/>
          <a:p>
            <a:pPr marL="0" indent="0">
              <a:buNone/>
            </a:pPr>
            <a:r>
              <a:rPr lang="en-US" sz="3200" dirty="0">
                <a:latin typeface="The Hand Extrablack" panose="03070A02030502020204" pitchFamily="66" charset="0"/>
              </a:rPr>
              <a:t>Whole grains such as whole wheat bread, brown rice, whole grain pasta, and oatmeal. </a:t>
            </a:r>
            <a:r>
              <a:rPr lang="en-US" sz="3200" dirty="0">
                <a:solidFill>
                  <a:schemeClr val="accent2"/>
                </a:solidFill>
                <a:latin typeface="The Hand Extrablack" panose="03070A02030502020204" pitchFamily="66" charset="0"/>
              </a:rPr>
              <a:t>Creditable grain products should have at least 51% whole grain content (Which means ENRICHED). Remember ENRICHED does NOT mean WHOLE GRAIN. Please make sure you purchase food components accordingly.</a:t>
            </a:r>
            <a:endParaRPr lang="en-US" sz="3200" dirty="0">
              <a:latin typeface="The Hand Extrablack" panose="03070A02030502020204" pitchFamily="66" charset="0"/>
            </a:endParaRPr>
          </a:p>
        </p:txBody>
      </p:sp>
    </p:spTree>
    <p:extLst>
      <p:ext uri="{BB962C8B-B14F-4D97-AF65-F5344CB8AC3E}">
        <p14:creationId xmlns:p14="http://schemas.microsoft.com/office/powerpoint/2010/main" val="25534244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3">
            <a:extLst>
              <a:ext uri="{FF2B5EF4-FFF2-40B4-BE49-F238E27FC236}">
                <a16:creationId xmlns:a16="http://schemas.microsoft.com/office/drawing/2014/main" id="{1500B4A4-B1F1-41EA-886A-B8A210DBCA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5E55A99C-0BDC-4DBE-8E40-9FA66F629F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891540"/>
            <a:ext cx="541782"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2" name="Table 2">
            <a:extLst>
              <a:ext uri="{FF2B5EF4-FFF2-40B4-BE49-F238E27FC236}">
                <a16:creationId xmlns:a16="http://schemas.microsoft.com/office/drawing/2014/main" id="{0D74FF67-8E20-C95A-EE21-EE58E76E0FA3}"/>
              </a:ext>
            </a:extLst>
          </p:cNvPr>
          <p:cNvGraphicFramePr>
            <a:graphicFrameLocks noGrp="1"/>
          </p:cNvGraphicFramePr>
          <p:nvPr>
            <p:extLst>
              <p:ext uri="{D42A27DB-BD31-4B8C-83A1-F6EECF244321}">
                <p14:modId xmlns:p14="http://schemas.microsoft.com/office/powerpoint/2010/main" val="835627963"/>
              </p:ext>
            </p:extLst>
          </p:nvPr>
        </p:nvGraphicFramePr>
        <p:xfrm>
          <a:off x="123826" y="113910"/>
          <a:ext cx="11944348" cy="6630180"/>
        </p:xfrm>
        <a:graphic>
          <a:graphicData uri="http://schemas.openxmlformats.org/drawingml/2006/table">
            <a:tbl>
              <a:tblPr firstRow="1" bandRow="1">
                <a:tableStyleId>{85BE263C-DBD7-4A20-BB59-AAB30ACAA65A}</a:tableStyleId>
              </a:tblPr>
              <a:tblGrid>
                <a:gridCol w="2385156">
                  <a:extLst>
                    <a:ext uri="{9D8B030D-6E8A-4147-A177-3AD203B41FA5}">
                      <a16:colId xmlns:a16="http://schemas.microsoft.com/office/drawing/2014/main" val="2397079979"/>
                    </a:ext>
                  </a:extLst>
                </a:gridCol>
                <a:gridCol w="2389798">
                  <a:extLst>
                    <a:ext uri="{9D8B030D-6E8A-4147-A177-3AD203B41FA5}">
                      <a16:colId xmlns:a16="http://schemas.microsoft.com/office/drawing/2014/main" val="1243925028"/>
                    </a:ext>
                  </a:extLst>
                </a:gridCol>
                <a:gridCol w="2389798">
                  <a:extLst>
                    <a:ext uri="{9D8B030D-6E8A-4147-A177-3AD203B41FA5}">
                      <a16:colId xmlns:a16="http://schemas.microsoft.com/office/drawing/2014/main" val="3903045743"/>
                    </a:ext>
                  </a:extLst>
                </a:gridCol>
                <a:gridCol w="2389798">
                  <a:extLst>
                    <a:ext uri="{9D8B030D-6E8A-4147-A177-3AD203B41FA5}">
                      <a16:colId xmlns:a16="http://schemas.microsoft.com/office/drawing/2014/main" val="2841451759"/>
                    </a:ext>
                  </a:extLst>
                </a:gridCol>
                <a:gridCol w="2389798">
                  <a:extLst>
                    <a:ext uri="{9D8B030D-6E8A-4147-A177-3AD203B41FA5}">
                      <a16:colId xmlns:a16="http://schemas.microsoft.com/office/drawing/2014/main" val="2201704696"/>
                    </a:ext>
                  </a:extLst>
                </a:gridCol>
              </a:tblGrid>
              <a:tr h="854605">
                <a:tc gridSpan="5">
                  <a:txBody>
                    <a:bodyPr/>
                    <a:lstStyle/>
                    <a:p>
                      <a:pPr algn="ctr"/>
                      <a:r>
                        <a:rPr lang="en-US" sz="2800" dirty="0">
                          <a:ln>
                            <a:solidFill>
                              <a:srgbClr val="F2F8EE"/>
                            </a:solidFill>
                          </a:ln>
                          <a:solidFill>
                            <a:srgbClr val="C00000"/>
                          </a:solidFill>
                          <a:effectLst>
                            <a:outerShdw blurRad="38100" dist="38100" dir="2700000" algn="tl">
                              <a:srgbClr val="000000">
                                <a:alpha val="43137"/>
                              </a:srgbClr>
                            </a:outerShdw>
                          </a:effectLst>
                        </a:rPr>
                        <a:t>NOT ALLOWED </a:t>
                      </a:r>
                    </a:p>
                    <a:p>
                      <a:pPr algn="ctr"/>
                      <a:r>
                        <a:rPr lang="en-US" sz="1200" dirty="0">
                          <a:effectLst>
                            <a:outerShdw blurRad="38100" dist="38100" dir="2700000" algn="tl">
                              <a:srgbClr val="000000">
                                <a:alpha val="43137"/>
                              </a:srgbClr>
                            </a:outerShdw>
                          </a:effectLst>
                        </a:rPr>
                        <a:t>AS GRAINS/BREADS </a:t>
                      </a:r>
                    </a:p>
                    <a:p>
                      <a:pPr algn="ctr"/>
                      <a:r>
                        <a:rPr lang="en-US" sz="1200" dirty="0">
                          <a:effectLst>
                            <a:outerShdw blurRad="38100" dist="38100" dir="2700000" algn="tl">
                              <a:srgbClr val="000000">
                                <a:alpha val="43137"/>
                              </a:srgbClr>
                            </a:outerShdw>
                          </a:effectLst>
                        </a:rPr>
                        <a:t>The foods listed below are not creditable. These foods do not count toward the CACFP Meal Pattern requirements. **Unless PFS or CN LABEL is on hand**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hMerge="1">
                  <a:txBody>
                    <a:bodyPr/>
                    <a:lstStyle/>
                    <a:p>
                      <a:endParaRPr lang="en-US" dirty="0"/>
                    </a:p>
                  </a:txBody>
                  <a:tcPr/>
                </a:tc>
                <a:tc hMerge="1">
                  <a:txBody>
                    <a:bodyPr/>
                    <a:lstStyle/>
                    <a:p>
                      <a:endParaRPr lang="en-US" dirty="0"/>
                    </a:p>
                  </a:txBody>
                  <a:tcPr/>
                </a:tc>
                <a:tc hMerge="1">
                  <a:txBody>
                    <a:bodyPr/>
                    <a:lstStyle/>
                    <a:p>
                      <a:pPr algn="ctr"/>
                      <a:endParaRPr lang="en-US" dirty="0"/>
                    </a:p>
                  </a:txBody>
                  <a:tcPr>
                    <a:lnB w="12700" cap="flat" cmpd="sng" algn="ctr">
                      <a:solidFill>
                        <a:schemeClr val="tx1"/>
                      </a:solidFill>
                      <a:prstDash val="solid"/>
                      <a:round/>
                      <a:headEnd type="none" w="med" len="med"/>
                      <a:tailEnd type="none" w="med" len="med"/>
                    </a:lnB>
                  </a:tcPr>
                </a:tc>
                <a:tc hMerge="1">
                  <a:txBody>
                    <a:bodyPr/>
                    <a:lstStyle/>
                    <a:p>
                      <a:pPr algn="ctr"/>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55993785"/>
                  </a:ext>
                </a:extLst>
              </a:tr>
              <a:tr h="474734">
                <a:tc>
                  <a:txBody>
                    <a:bodyPr/>
                    <a:lstStyle/>
                    <a:p>
                      <a:r>
                        <a:rPr lang="en-US" sz="1200" b="1" dirty="0"/>
                        <a:t>Arrowroot Biscuits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Cookies with Nuts, Raisins, Chocolate Pieces or Fruit</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Ice Cream Cones</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Pop Tarts®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Taco Chips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201608764"/>
                  </a:ext>
                </a:extLst>
              </a:tr>
              <a:tr h="385063">
                <a:tc>
                  <a:txBody>
                    <a:bodyPr/>
                    <a:lstStyle/>
                    <a:p>
                      <a:r>
                        <a:rPr lang="en-US" sz="1200" b="1" dirty="0"/>
                        <a:t>Bagel Chips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Corn (Creditable as a Vegetable)</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Ice Cream Sandwich Wafers</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Potato Chips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Teddy Soft Bakes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299267935"/>
                  </a:ext>
                </a:extLst>
              </a:tr>
              <a:tr h="474734">
                <a:tc>
                  <a:txBody>
                    <a:bodyPr/>
                    <a:lstStyle/>
                    <a:p>
                      <a:r>
                        <a:rPr lang="en-US" sz="1200" b="1" dirty="0"/>
                        <a:t>Bread Puddings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pt-BR" sz="1200" b="1" dirty="0"/>
                        <a:t>Corn Chips (Doritos® , Fritos® , Tostitos®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Lorna Doone</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Potato Pancakes (May Be Creditable as a Vegetable)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Toaster Pastries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358276980"/>
                  </a:ext>
                </a:extLst>
              </a:tr>
              <a:tr h="618852">
                <a:tc>
                  <a:txBody>
                    <a:bodyPr/>
                    <a:lstStyle/>
                    <a:p>
                      <a:r>
                        <a:rPr lang="en-US" sz="1200" b="1" dirty="0"/>
                        <a:t>Brownies, Plain, Frosted or with Fillers Such As Cream Cheese or Nuts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Corn Starch</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Nachos</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Pound Cakes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Turnovers, Sweet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241717491"/>
                  </a:ext>
                </a:extLst>
              </a:tr>
              <a:tr h="385063">
                <a:tc>
                  <a:txBody>
                    <a:bodyPr/>
                    <a:lstStyle/>
                    <a:p>
                      <a:r>
                        <a:rPr lang="en-US" sz="1200" b="1" dirty="0"/>
                        <a:t>Cakes, Unfrosted or Frosted</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Cream Puff Shells</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Nilla Wafers</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Pretzel Chips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Tortilla Chips, Corn or Wheat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714937822"/>
                  </a:ext>
                </a:extLst>
              </a:tr>
              <a:tr h="385063">
                <a:tc>
                  <a:txBody>
                    <a:bodyPr/>
                    <a:lstStyle/>
                    <a:p>
                      <a:r>
                        <a:rPr lang="en-US" sz="1200" b="1" dirty="0"/>
                        <a:t>Cereal Fruit Bars</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Cupcakes, Unfrosted or Frosted</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Nut or Seed Meal Flour</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Rice Cereal Bars, Homemade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US"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540872459"/>
                  </a:ext>
                </a:extLst>
              </a:tr>
              <a:tr h="474734">
                <a:tc>
                  <a:txBody>
                    <a:bodyPr/>
                    <a:lstStyle/>
                    <a:p>
                      <a:r>
                        <a:rPr lang="en-US" sz="1200" b="1" dirty="0"/>
                        <a:t>Cereals, Dry, Ready to Eat, More Than 6 Grams Sugar Per Serving</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Danish Pastries</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Oatmeal's, Instant Flavored</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Rice Krispies Treats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endParaRPr lang="en-US"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640560156"/>
                  </a:ext>
                </a:extLst>
              </a:tr>
              <a:tr h="442037">
                <a:tc>
                  <a:txBody>
                    <a:bodyPr/>
                    <a:lstStyle/>
                    <a:p>
                      <a:r>
                        <a:rPr lang="en-US" sz="1200" b="1" dirty="0"/>
                        <a:t>Cheese Puffs (Cheetos® , Cheez Doodles®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Doughnuts</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Oatmeal Raisin Cookies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Rice Puddings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US"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549326941"/>
                  </a:ext>
                </a:extLst>
              </a:tr>
              <a:tr h="385063">
                <a:tc>
                  <a:txBody>
                    <a:bodyPr/>
                    <a:lstStyle/>
                    <a:p>
                      <a:r>
                        <a:rPr lang="en-US" sz="1200" b="1" dirty="0"/>
                        <a:t>Chips</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Fig Newtons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Pastries, Frosted or Unfrosted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Scones, Sweet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endParaRPr lang="en-US"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454239173"/>
                  </a:ext>
                </a:extLst>
              </a:tr>
              <a:tr h="385063">
                <a:tc>
                  <a:txBody>
                    <a:bodyPr/>
                    <a:lstStyle/>
                    <a:p>
                      <a:r>
                        <a:rPr lang="en-US" sz="1200" b="1" dirty="0"/>
                        <a:t>Chips Ahoy®</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Gingerbread</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Pie Crusts, Dessert and Fruit Pies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Shoe-string Potatoes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US"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020040531"/>
                  </a:ext>
                </a:extLst>
              </a:tr>
              <a:tr h="385063">
                <a:tc>
                  <a:txBody>
                    <a:bodyPr/>
                    <a:lstStyle/>
                    <a:p>
                      <a:r>
                        <a:rPr lang="en-US" sz="1200" b="1" dirty="0"/>
                        <a:t>Cinnamon Rolls</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Gingersnaps</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Pita Chips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Sticky Buns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endParaRPr lang="en-US"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8252694"/>
                  </a:ext>
                </a:extLst>
              </a:tr>
              <a:tr h="442037">
                <a:tc>
                  <a:txBody>
                    <a:bodyPr/>
                    <a:lstStyle/>
                    <a:p>
                      <a:r>
                        <a:rPr lang="en-US" sz="1200" b="1" dirty="0"/>
                        <a:t>Coffeecakes, Homemade or Commercial</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Grain Fruit Bars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Popcorn Cakes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US" sz="1200" b="1" dirty="0"/>
                        <a:t>Sun Chips®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US"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797778782"/>
                  </a:ext>
                </a:extLst>
              </a:tr>
              <a:tr h="442037">
                <a:tc>
                  <a:txBody>
                    <a:bodyPr/>
                    <a:lstStyle/>
                    <a:p>
                      <a:r>
                        <a:rPr lang="en-US" sz="1200" b="1" dirty="0"/>
                        <a:t>Cookies, Plain</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Granola Bars</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Potatoes (Creditable as a Vegetable)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1" dirty="0"/>
                        <a:t>Sweet Rolls </a:t>
                      </a:r>
                      <a:endParaRPr lang="en-US" sz="11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endParaRPr lang="en-US"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614792279"/>
                  </a:ext>
                </a:extLst>
              </a:tr>
            </a:tbl>
          </a:graphicData>
        </a:graphic>
      </p:graphicFrame>
    </p:spTree>
    <p:extLst>
      <p:ext uri="{BB962C8B-B14F-4D97-AF65-F5344CB8AC3E}">
        <p14:creationId xmlns:p14="http://schemas.microsoft.com/office/powerpoint/2010/main" val="13464623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76FC77-A220-5D83-ED4D-19C5B9F86C3C}"/>
              </a:ext>
            </a:extLst>
          </p:cNvPr>
          <p:cNvSpPr>
            <a:spLocks noGrp="1"/>
          </p:cNvSpPr>
          <p:nvPr>
            <p:ph type="title"/>
          </p:nvPr>
        </p:nvSpPr>
        <p:spPr>
          <a:xfrm>
            <a:off x="838201" y="365125"/>
            <a:ext cx="3816095" cy="2117460"/>
          </a:xfrm>
        </p:spPr>
        <p:txBody>
          <a:bodyPr>
            <a:normAutofit/>
          </a:bodyPr>
          <a:lstStyle/>
          <a:p>
            <a:r>
              <a:rPr lang="en-US" dirty="0">
                <a:latin typeface="Modern Love Caps" panose="04070805081001020A01" pitchFamily="82" charset="0"/>
              </a:rPr>
              <a:t>“</a:t>
            </a:r>
            <a:r>
              <a:rPr lang="en-US" dirty="0">
                <a:solidFill>
                  <a:srgbClr val="FF9999"/>
                </a:solidFill>
                <a:latin typeface="Modern Love Caps" panose="04070805081001020A01" pitchFamily="82" charset="0"/>
              </a:rPr>
              <a:t>Creditable Meat/Meat Alternates</a:t>
            </a:r>
            <a:r>
              <a:rPr lang="en-US" dirty="0">
                <a:latin typeface="Modern Love Caps" panose="04070805081001020A01" pitchFamily="82" charset="0"/>
              </a:rPr>
              <a:t>”</a:t>
            </a:r>
          </a:p>
        </p:txBody>
      </p:sp>
      <p:sp>
        <p:nvSpPr>
          <p:cNvPr id="3" name="Content Placeholder 2">
            <a:extLst>
              <a:ext uri="{FF2B5EF4-FFF2-40B4-BE49-F238E27FC236}">
                <a16:creationId xmlns:a16="http://schemas.microsoft.com/office/drawing/2014/main" id="{727D6855-40D8-7599-1140-E34D7DF08D38}"/>
              </a:ext>
            </a:extLst>
          </p:cNvPr>
          <p:cNvSpPr>
            <a:spLocks noGrp="1"/>
          </p:cNvSpPr>
          <p:nvPr>
            <p:ph idx="1"/>
          </p:nvPr>
        </p:nvSpPr>
        <p:spPr>
          <a:xfrm>
            <a:off x="838201" y="2482589"/>
            <a:ext cx="3816096" cy="3694373"/>
          </a:xfrm>
        </p:spPr>
        <p:txBody>
          <a:bodyPr anchor="ctr">
            <a:normAutofit fontScale="92500"/>
          </a:bodyPr>
          <a:lstStyle/>
          <a:p>
            <a:r>
              <a:rPr lang="en-US" b="1" dirty="0">
                <a:latin typeface="The Hand Extrablack" panose="03070A02030502020204" pitchFamily="66" charset="0"/>
              </a:rPr>
              <a:t>Protein Foods</a:t>
            </a:r>
            <a:r>
              <a:rPr lang="en-US" dirty="0">
                <a:latin typeface="The Hand Extrablack" panose="03070A02030502020204" pitchFamily="66" charset="0"/>
              </a:rPr>
              <a:t>: </a:t>
            </a:r>
            <a:r>
              <a:rPr lang="en-US" dirty="0">
                <a:solidFill>
                  <a:schemeClr val="accent2">
                    <a:lumMod val="60000"/>
                    <a:lumOff val="40000"/>
                  </a:schemeClr>
                </a:solidFill>
                <a:latin typeface="The Hand Extrablack" panose="03070A02030502020204" pitchFamily="66" charset="0"/>
              </a:rPr>
              <a:t>Lean meats, poultry, fish, eggs, legumes (beans and peas), tofu, and nuts</a:t>
            </a:r>
            <a:r>
              <a:rPr lang="en-US" dirty="0">
                <a:latin typeface="The Hand Extrablack" panose="03070A02030502020204" pitchFamily="66" charset="0"/>
              </a:rPr>
              <a:t>. Processed meats like hot dogs and sausages should meet specific guidelines regarding sodium and fat content. REMEMBER processed meats MUST HAVE CN LABEL or PFS on hand and BE IN THE SYSTEM. Remember to GIVE AMOUNT ACCORDING TO OUR INTERNAL SYSTEM.</a:t>
            </a:r>
            <a:endParaRPr lang="en-US" sz="2000" dirty="0"/>
          </a:p>
        </p:txBody>
      </p:sp>
      <p:pic>
        <p:nvPicPr>
          <p:cNvPr id="4" name="Picture 3">
            <a:extLst>
              <a:ext uri="{FF2B5EF4-FFF2-40B4-BE49-F238E27FC236}">
                <a16:creationId xmlns:a16="http://schemas.microsoft.com/office/drawing/2014/main" id="{15C0EA7C-5B73-874D-B235-2D1E3DF79520}"/>
              </a:ext>
            </a:extLst>
          </p:cNvPr>
          <p:cNvPicPr>
            <a:picLocks noChangeAspect="1"/>
          </p:cNvPicPr>
          <p:nvPr/>
        </p:nvPicPr>
        <p:blipFill rotWithShape="1">
          <a:blip r:embed="rId3"/>
          <a:srcRect r="-1" b="9877"/>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5" name="Picture 4">
            <a:extLst>
              <a:ext uri="{FF2B5EF4-FFF2-40B4-BE49-F238E27FC236}">
                <a16:creationId xmlns:a16="http://schemas.microsoft.com/office/drawing/2014/main" id="{06263EAB-179D-D373-D3D4-46B010BAEF9E}"/>
              </a:ext>
            </a:extLst>
          </p:cNvPr>
          <p:cNvPicPr>
            <a:picLocks noChangeAspect="1"/>
          </p:cNvPicPr>
          <p:nvPr/>
        </p:nvPicPr>
        <p:blipFill rotWithShape="1">
          <a:blip r:embed="rId4"/>
          <a:srcRect t="23973" b="21515"/>
          <a:stretch/>
        </p:blipFill>
        <p:spPr>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Tree>
    <p:extLst>
      <p:ext uri="{BB962C8B-B14F-4D97-AF65-F5344CB8AC3E}">
        <p14:creationId xmlns:p14="http://schemas.microsoft.com/office/powerpoint/2010/main" val="29984723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F879AC3-D4CE-493C-ADC7-06205677F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rgbClr val="4472C4"/>
              </a:solidFill>
              <a:effectLst>
                <a:outerShdw blurRad="38100" dist="25400" dir="5400000" algn="ctr" rotWithShape="0">
                  <a:srgbClr val="6E747A">
                    <a:alpha val="43000"/>
                  </a:srgbClr>
                </a:outerShdw>
              </a:effectLst>
              <a:latin typeface="Calibri" panose="020F0502020204030204"/>
            </a:endParaRPr>
          </a:p>
        </p:txBody>
      </p:sp>
      <p:sp>
        <p:nvSpPr>
          <p:cNvPr id="12" name="Freeform: Shape 11">
            <a:extLst>
              <a:ext uri="{FF2B5EF4-FFF2-40B4-BE49-F238E27FC236}">
                <a16:creationId xmlns:a16="http://schemas.microsoft.com/office/drawing/2014/main" id="{736F0DFD-0954-464F-BF12-DD2E6F6E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0"/>
            <a:ext cx="1487628"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solidFill>
                <a:prstClr val="black"/>
              </a:solidFill>
              <a:latin typeface="Calibri" panose="020F0502020204030204"/>
            </a:endParaRPr>
          </a:p>
        </p:txBody>
      </p:sp>
      <p:graphicFrame>
        <p:nvGraphicFramePr>
          <p:cNvPr id="2" name="Table 2">
            <a:extLst>
              <a:ext uri="{FF2B5EF4-FFF2-40B4-BE49-F238E27FC236}">
                <a16:creationId xmlns:a16="http://schemas.microsoft.com/office/drawing/2014/main" id="{3D30917C-4AFD-F58A-A34A-ED66300C96BD}"/>
              </a:ext>
            </a:extLst>
          </p:cNvPr>
          <p:cNvGraphicFramePr>
            <a:graphicFrameLocks noGrp="1"/>
          </p:cNvGraphicFramePr>
          <p:nvPr>
            <p:extLst>
              <p:ext uri="{D42A27DB-BD31-4B8C-83A1-F6EECF244321}">
                <p14:modId xmlns:p14="http://schemas.microsoft.com/office/powerpoint/2010/main" val="230762583"/>
              </p:ext>
            </p:extLst>
          </p:nvPr>
        </p:nvGraphicFramePr>
        <p:xfrm>
          <a:off x="152400" y="125289"/>
          <a:ext cx="11887200" cy="6589808"/>
        </p:xfrm>
        <a:graphic>
          <a:graphicData uri="http://schemas.openxmlformats.org/drawingml/2006/table">
            <a:tbl>
              <a:tblPr firstRow="1" bandRow="1">
                <a:tableStyleId>{5C22544A-7EE6-4342-B048-85BDC9FD1C3A}</a:tableStyleId>
              </a:tblPr>
              <a:tblGrid>
                <a:gridCol w="2377440">
                  <a:extLst>
                    <a:ext uri="{9D8B030D-6E8A-4147-A177-3AD203B41FA5}">
                      <a16:colId xmlns:a16="http://schemas.microsoft.com/office/drawing/2014/main" val="784562102"/>
                    </a:ext>
                  </a:extLst>
                </a:gridCol>
                <a:gridCol w="2377440">
                  <a:extLst>
                    <a:ext uri="{9D8B030D-6E8A-4147-A177-3AD203B41FA5}">
                      <a16:colId xmlns:a16="http://schemas.microsoft.com/office/drawing/2014/main" val="1978156414"/>
                    </a:ext>
                  </a:extLst>
                </a:gridCol>
                <a:gridCol w="2377440">
                  <a:extLst>
                    <a:ext uri="{9D8B030D-6E8A-4147-A177-3AD203B41FA5}">
                      <a16:colId xmlns:a16="http://schemas.microsoft.com/office/drawing/2014/main" val="2516700510"/>
                    </a:ext>
                  </a:extLst>
                </a:gridCol>
                <a:gridCol w="2377440">
                  <a:extLst>
                    <a:ext uri="{9D8B030D-6E8A-4147-A177-3AD203B41FA5}">
                      <a16:colId xmlns:a16="http://schemas.microsoft.com/office/drawing/2014/main" val="2167602910"/>
                    </a:ext>
                  </a:extLst>
                </a:gridCol>
                <a:gridCol w="2377440">
                  <a:extLst>
                    <a:ext uri="{9D8B030D-6E8A-4147-A177-3AD203B41FA5}">
                      <a16:colId xmlns:a16="http://schemas.microsoft.com/office/drawing/2014/main" val="260750643"/>
                    </a:ext>
                  </a:extLst>
                </a:gridCol>
              </a:tblGrid>
              <a:tr h="805347">
                <a:tc gridSpan="5">
                  <a:txBody>
                    <a:bodyPr/>
                    <a:lstStyle/>
                    <a:p>
                      <a:pPr algn="ctr"/>
                      <a:r>
                        <a:rPr lang="en-US" sz="3200" dirty="0">
                          <a:solidFill>
                            <a:srgbClr val="C00000"/>
                          </a:solidFill>
                          <a:latin typeface="Modern Love Grunge" panose="04070805081005020601" pitchFamily="82" charset="0"/>
                        </a:rPr>
                        <a:t>Not</a:t>
                      </a:r>
                      <a:r>
                        <a:rPr lang="en-US" sz="3200" dirty="0">
                          <a:latin typeface="Modern Love Grunge" panose="04070805081005020601" pitchFamily="82" charset="0"/>
                        </a:rPr>
                        <a:t> Allowed as Meat/ Meat Alternate </a:t>
                      </a:r>
                      <a:r>
                        <a:rPr lang="en-US" sz="1800" dirty="0">
                          <a:latin typeface="Modern Love Grunge" panose="04070805081005020601" pitchFamily="82" charset="0"/>
                        </a:rPr>
                        <a:t>**Have CN LABEL or PFS on HAND**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89F7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dirty="0"/>
                    </a:p>
                  </a:txBody>
                  <a:tcPr/>
                </a:tc>
                <a:extLst>
                  <a:ext uri="{0D108BD9-81ED-4DB2-BD59-A6C34878D82A}">
                    <a16:rowId xmlns:a16="http://schemas.microsoft.com/office/drawing/2014/main" val="182545081"/>
                  </a:ext>
                </a:extLst>
              </a:tr>
              <a:tr h="805347">
                <a:tc>
                  <a:txBody>
                    <a:bodyPr/>
                    <a:lstStyle/>
                    <a:p>
                      <a:r>
                        <a:rPr lang="en-US" sz="2200" b="1" dirty="0">
                          <a:effectLst/>
                          <a:latin typeface="Modern Love Caps" panose="04070805081001020A01" pitchFamily="82" charset="0"/>
                        </a:rPr>
                        <a:t>Acorns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US" sz="2200" b="1" dirty="0">
                          <a:effectLst/>
                          <a:latin typeface="Modern Love Caps" panose="04070805081001020A01" pitchFamily="82" charset="0"/>
                        </a:rPr>
                        <a:t>Fish, Home Caught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US" sz="2200" b="1" dirty="0">
                          <a:effectLst/>
                          <a:latin typeface="Modern Love Caps" panose="04070805081001020A01" pitchFamily="82" charset="0"/>
                        </a:rPr>
                        <a:t>Oxtails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US" sz="2200" b="1" dirty="0">
                          <a:effectLst/>
                          <a:latin typeface="Modern Love Caps" panose="04070805081001020A01" pitchFamily="82" charset="0"/>
                        </a:rPr>
                        <a:t>Romano Cheeses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US" sz="2200" b="1" dirty="0">
                          <a:effectLst/>
                          <a:latin typeface="Modern Love Caps" panose="04070805081001020A01" pitchFamily="82" charset="0"/>
                        </a:rPr>
                        <a:t>Yogurt Products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299252529"/>
                  </a:ext>
                </a:extLst>
              </a:tr>
              <a:tr h="540130">
                <a:tc>
                  <a:txBody>
                    <a:bodyPr/>
                    <a:lstStyle/>
                    <a:p>
                      <a:r>
                        <a:rPr lang="en-US" sz="2200" b="1" dirty="0">
                          <a:effectLst/>
                          <a:latin typeface="Modern Love Caps" panose="04070805081001020A01" pitchFamily="82" charset="0"/>
                        </a:rPr>
                        <a:t>Bacon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r>
                        <a:rPr lang="en-US" sz="2200" b="1" dirty="0">
                          <a:effectLst/>
                          <a:latin typeface="Modern Love Caps" panose="04070805081001020A01" pitchFamily="82" charset="0"/>
                        </a:rPr>
                        <a:t>Ham Hocks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r>
                        <a:rPr lang="en-US" sz="2200" b="1" dirty="0">
                          <a:effectLst/>
                          <a:latin typeface="Modern Love Caps" panose="04070805081001020A01" pitchFamily="82" charset="0"/>
                        </a:rPr>
                        <a:t>Parmesan Cheeses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r>
                        <a:rPr lang="en-US" sz="2200" b="1" dirty="0">
                          <a:effectLst/>
                          <a:latin typeface="Modern Love Caps" panose="04070805081001020A01" pitchFamily="82" charset="0"/>
                        </a:rPr>
                        <a:t>Salt Pork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endParaRPr lang="en-US" sz="2200" b="1" dirty="0">
                        <a:effectLst/>
                        <a:latin typeface="Modern Love Caps" panose="04070805081001020A01" pitchFamily="8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887777584"/>
                  </a:ext>
                </a:extLst>
              </a:tr>
              <a:tr h="1307079">
                <a:tc>
                  <a:txBody>
                    <a:bodyPr/>
                    <a:lstStyle/>
                    <a:p>
                      <a:r>
                        <a:rPr lang="en-US" sz="2200" b="1" dirty="0">
                          <a:effectLst/>
                          <a:latin typeface="Modern Love Caps" panose="04070805081001020A01" pitchFamily="82" charset="0"/>
                        </a:rPr>
                        <a:t>Cheese Foods/Spreads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US" sz="2200" b="1" dirty="0">
                          <a:effectLst/>
                          <a:latin typeface="Modern Love Caps" panose="04070805081001020A01" pitchFamily="82" charset="0"/>
                        </a:rPr>
                        <a:t>Home slaughtered &amp; any non-USDA Meats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US" sz="2200" b="1" dirty="0">
                          <a:effectLst/>
                          <a:latin typeface="Modern Love Caps" panose="04070805081001020A01" pitchFamily="82" charset="0"/>
                        </a:rPr>
                        <a:t>Pepperoni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US" sz="2200" b="1" dirty="0">
                          <a:effectLst/>
                          <a:latin typeface="Modern Love Caps" panose="04070805081001020A01" pitchFamily="82" charset="0"/>
                        </a:rPr>
                        <a:t>Scrapple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endParaRPr lang="en-US" sz="2200" b="1" dirty="0">
                        <a:effectLst/>
                        <a:latin typeface="Modern Love Caps" panose="04070805081001020A01" pitchFamily="8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4137069554"/>
                  </a:ext>
                </a:extLst>
              </a:tr>
              <a:tr h="1163279">
                <a:tc>
                  <a:txBody>
                    <a:bodyPr/>
                    <a:lstStyle/>
                    <a:p>
                      <a:r>
                        <a:rPr lang="en-US" sz="2200" b="1" dirty="0">
                          <a:effectLst/>
                          <a:latin typeface="Modern Love Caps" panose="04070805081001020A01" pitchFamily="82" charset="0"/>
                        </a:rPr>
                        <a:t>Chestnuts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r>
                        <a:rPr lang="en-US" sz="2200" b="1" dirty="0">
                          <a:effectLst/>
                          <a:latin typeface="Modern Love Caps" panose="04070805081001020A01" pitchFamily="82" charset="0"/>
                        </a:rPr>
                        <a:t>Imitation Cheeses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r>
                        <a:rPr lang="en-US" sz="2200" b="1" dirty="0">
                          <a:effectLst/>
                          <a:latin typeface="Modern Love Caps" panose="04070805081001020A01" pitchFamily="82" charset="0"/>
                        </a:rPr>
                        <a:t>Pizza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r>
                        <a:rPr lang="en-US" sz="2200" b="1" dirty="0">
                          <a:effectLst/>
                          <a:latin typeface="Modern Love Caps" panose="04070805081001020A01" pitchFamily="82" charset="0"/>
                        </a:rPr>
                        <a:t>Soups, Commercially Prepared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endParaRPr lang="en-US" sz="2200" b="1" dirty="0">
                        <a:effectLst/>
                        <a:latin typeface="Modern Love Caps" panose="04070805081001020A01" pitchFamily="8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872344296"/>
                  </a:ext>
                </a:extLst>
              </a:tr>
              <a:tr h="805347">
                <a:tc>
                  <a:txBody>
                    <a:bodyPr/>
                    <a:lstStyle/>
                    <a:p>
                      <a:r>
                        <a:rPr lang="en-US" sz="2200" b="1" dirty="0">
                          <a:effectLst/>
                          <a:latin typeface="Modern Love Caps" panose="04070805081001020A01" pitchFamily="82" charset="0"/>
                        </a:rPr>
                        <a:t>Chitterlings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US" sz="2200" b="1" dirty="0">
                          <a:effectLst/>
                          <a:latin typeface="Modern Love Caps" panose="04070805081001020A01" pitchFamily="82" charset="0"/>
                        </a:rPr>
                        <a:t>Imitation Frankfurters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US" sz="2200" b="1" dirty="0">
                          <a:effectLst/>
                          <a:latin typeface="Modern Love Caps" panose="04070805081001020A01" pitchFamily="82" charset="0"/>
                        </a:rPr>
                        <a:t>Pot Pies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US" sz="2200" b="1" dirty="0">
                          <a:effectLst/>
                          <a:latin typeface="Modern Love Caps" panose="04070805081001020A01" pitchFamily="82" charset="0"/>
                        </a:rPr>
                        <a:t>Soy Products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endParaRPr lang="en-US" sz="2200" b="1" dirty="0">
                        <a:effectLst/>
                        <a:latin typeface="Modern Love Caps" panose="04070805081001020A01" pitchFamily="8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957522544"/>
                  </a:ext>
                </a:extLst>
              </a:tr>
              <a:tr h="1163279">
                <a:tc>
                  <a:txBody>
                    <a:bodyPr/>
                    <a:lstStyle/>
                    <a:p>
                      <a:r>
                        <a:rPr lang="en-US" sz="2200" b="1" dirty="0">
                          <a:effectLst/>
                          <a:latin typeface="Modern Love Caps" panose="04070805081001020A01" pitchFamily="82" charset="0"/>
                        </a:rPr>
                        <a:t>Cream Cheese &amp; Neufchatel Cheeses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r>
                        <a:rPr lang="en-US" sz="2200" b="1" dirty="0">
                          <a:effectLst/>
                          <a:latin typeface="Modern Love Caps" panose="04070805081001020A01" pitchFamily="82" charset="0"/>
                        </a:rPr>
                        <a:t>Macaroni and Cheese, Boxed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r>
                        <a:rPr lang="en-US" sz="2200" b="1" dirty="0">
                          <a:effectLst/>
                          <a:latin typeface="Modern Love Caps" panose="04070805081001020A01" pitchFamily="82" charset="0"/>
                        </a:rPr>
                        <a:t>Ravioli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r>
                        <a:rPr lang="en-US" sz="2200" b="1" dirty="0">
                          <a:effectLst/>
                          <a:latin typeface="Modern Love Caps" panose="04070805081001020A01" pitchFamily="82" charset="0"/>
                        </a:rPr>
                        <a:t>Wild Game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endParaRPr lang="en-US" sz="2200" b="1" dirty="0">
                        <a:effectLst/>
                        <a:latin typeface="Modern Love Caps" panose="04070805081001020A01" pitchFamily="8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431439081"/>
                  </a:ext>
                </a:extLst>
              </a:tr>
            </a:tbl>
          </a:graphicData>
        </a:graphic>
      </p:graphicFrame>
    </p:spTree>
    <p:extLst>
      <p:ext uri="{BB962C8B-B14F-4D97-AF65-F5344CB8AC3E}">
        <p14:creationId xmlns:p14="http://schemas.microsoft.com/office/powerpoint/2010/main" val="21087570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A1ED06-4733-4020-9C60-81D4D8014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0CA3509-3AF9-45FE-93ED-57BB5D5E8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7388" y="181576"/>
            <a:ext cx="11823637" cy="6501088"/>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BED3534-0F49-CA40-C093-8B50141B90D0}"/>
              </a:ext>
            </a:extLst>
          </p:cNvPr>
          <p:cNvPicPr>
            <a:picLocks noChangeAspect="1"/>
          </p:cNvPicPr>
          <p:nvPr/>
        </p:nvPicPr>
        <p:blipFill rotWithShape="1">
          <a:blip r:embed="rId3">
            <a:alphaModFix amt="60000"/>
          </a:blip>
          <a:srcRect t="950"/>
          <a:stretch/>
        </p:blipFill>
        <p:spPr>
          <a:xfrm>
            <a:off x="180975" y="182880"/>
            <a:ext cx="11823637" cy="6499784"/>
          </a:xfrm>
          <a:prstGeom prst="rect">
            <a:avLst/>
          </a:prstGeom>
        </p:spPr>
      </p:pic>
      <p:sp>
        <p:nvSpPr>
          <p:cNvPr id="2" name="Title 1">
            <a:extLst>
              <a:ext uri="{FF2B5EF4-FFF2-40B4-BE49-F238E27FC236}">
                <a16:creationId xmlns:a16="http://schemas.microsoft.com/office/drawing/2014/main" id="{31DA95EE-DDD5-D9A9-EC15-ABB4535341B0}"/>
              </a:ext>
            </a:extLst>
          </p:cNvPr>
          <p:cNvSpPr>
            <a:spLocks noGrp="1"/>
          </p:cNvSpPr>
          <p:nvPr>
            <p:ph type="title"/>
          </p:nvPr>
        </p:nvSpPr>
        <p:spPr>
          <a:xfrm>
            <a:off x="838200" y="525195"/>
            <a:ext cx="10165218" cy="2806506"/>
          </a:xfrm>
        </p:spPr>
        <p:txBody>
          <a:bodyPr anchor="b">
            <a:normAutofit/>
          </a:bodyPr>
          <a:lstStyle/>
          <a:p>
            <a:r>
              <a:rPr lang="en-US" sz="6000" dirty="0">
                <a:solidFill>
                  <a:schemeClr val="bg1"/>
                </a:solidFill>
                <a:effectLst>
                  <a:outerShdw blurRad="38100" dist="38100" dir="2700000" algn="tl">
                    <a:srgbClr val="000000">
                      <a:alpha val="43137"/>
                    </a:srgbClr>
                  </a:outerShdw>
                </a:effectLst>
                <a:latin typeface="Modern Love Grunge" panose="04070805081005020601" pitchFamily="82" charset="0"/>
              </a:rPr>
              <a:t>“Creditable Dairy Products</a:t>
            </a:r>
            <a:r>
              <a:rPr lang="en-US" sz="6000" dirty="0">
                <a:solidFill>
                  <a:srgbClr val="FFFFFF"/>
                </a:solidFill>
                <a:latin typeface="Modern Love Grunge" panose="04070805081005020601" pitchFamily="82" charset="0"/>
              </a:rPr>
              <a:t>”</a:t>
            </a:r>
          </a:p>
        </p:txBody>
      </p:sp>
      <p:sp>
        <p:nvSpPr>
          <p:cNvPr id="3" name="Content Placeholder 2">
            <a:extLst>
              <a:ext uri="{FF2B5EF4-FFF2-40B4-BE49-F238E27FC236}">
                <a16:creationId xmlns:a16="http://schemas.microsoft.com/office/drawing/2014/main" id="{B1909330-4FAF-A832-4AD6-552B1D9F852B}"/>
              </a:ext>
            </a:extLst>
          </p:cNvPr>
          <p:cNvSpPr>
            <a:spLocks noGrp="1"/>
          </p:cNvSpPr>
          <p:nvPr>
            <p:ph idx="1"/>
          </p:nvPr>
        </p:nvSpPr>
        <p:spPr>
          <a:xfrm>
            <a:off x="838200" y="3526300"/>
            <a:ext cx="10165218" cy="2588458"/>
          </a:xfrm>
        </p:spPr>
        <p:txBody>
          <a:bodyPr>
            <a:normAutofit lnSpcReduction="10000"/>
          </a:bodyPr>
          <a:lstStyle/>
          <a:p>
            <a:r>
              <a:rPr lang="en-US" dirty="0">
                <a:solidFill>
                  <a:srgbClr val="FFFFFF"/>
                </a:solidFill>
                <a:latin typeface="The Hand Extrablack" panose="03070A02030502020204" pitchFamily="66" charset="0"/>
              </a:rPr>
              <a:t>Dairy Products: Milk (including lactose-free and soy milk), yogurt, and cheese. Creditable dairy products should be low-fat or fat-free. Remember Yogurt and Cheese count as Meat/Meat Alternate NOT as a Milk Substitute  </a:t>
            </a:r>
          </a:p>
          <a:p>
            <a:endParaRPr lang="en-US" dirty="0">
              <a:solidFill>
                <a:srgbClr val="FFFFFF"/>
              </a:solidFill>
              <a:latin typeface="The Hand Extrablack" panose="03070A02030502020204" pitchFamily="66" charset="0"/>
            </a:endParaRPr>
          </a:p>
          <a:p>
            <a:r>
              <a:rPr lang="en-US" dirty="0">
                <a:solidFill>
                  <a:srgbClr val="FFFFFF"/>
                </a:solidFill>
                <a:latin typeface="The Hand Extrablack" panose="03070A02030502020204" pitchFamily="66" charset="0"/>
              </a:rPr>
              <a:t>Fluid Milk Substitutes: Calcium-fortified soy milk, or other milk alternatives that meet specific nutrition requirements. YOU CANNOT give them water in lieu of MILK unless you have a doctors note. ANY replacement MUST BE approved by CE and/or doctors note or parent note may be required </a:t>
            </a:r>
          </a:p>
          <a:p>
            <a:endParaRPr lang="en-US" sz="2000" dirty="0">
              <a:solidFill>
                <a:srgbClr val="FFFFFF"/>
              </a:solidFill>
            </a:endParaRPr>
          </a:p>
          <a:p>
            <a:endParaRPr lang="en-US" sz="2000" dirty="0">
              <a:solidFill>
                <a:srgbClr val="FFFFFF"/>
              </a:solidFill>
            </a:endParaRPr>
          </a:p>
        </p:txBody>
      </p:sp>
    </p:spTree>
    <p:extLst>
      <p:ext uri="{BB962C8B-B14F-4D97-AF65-F5344CB8AC3E}">
        <p14:creationId xmlns:p14="http://schemas.microsoft.com/office/powerpoint/2010/main" val="5187331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7F5FC-8BA0-588E-05B9-190AF975C32E}"/>
              </a:ext>
            </a:extLst>
          </p:cNvPr>
          <p:cNvSpPr>
            <a:spLocks noGrp="1"/>
          </p:cNvSpPr>
          <p:nvPr>
            <p:ph type="title"/>
          </p:nvPr>
        </p:nvSpPr>
        <p:spPr>
          <a:xfrm>
            <a:off x="85724" y="76200"/>
            <a:ext cx="12030075" cy="1015481"/>
          </a:xfrm>
          <a:solidFill>
            <a:srgbClr val="E8C6C2"/>
          </a:solidFill>
          <a:ln w="19050">
            <a:solidFill>
              <a:schemeClr val="tx1"/>
            </a:solidFill>
          </a:ln>
        </p:spPr>
        <p:txBody>
          <a:bodyPr>
            <a:normAutofit fontScale="90000"/>
          </a:bodyPr>
          <a:lstStyle/>
          <a:p>
            <a:pPr algn="ctr"/>
            <a:r>
              <a:rPr lang="en-US" sz="4400" b="1" spc="300" dirty="0">
                <a:ln>
                  <a:solidFill>
                    <a:schemeClr val="tx1"/>
                  </a:solidFill>
                </a:ln>
                <a:solidFill>
                  <a:srgbClr val="C00000"/>
                </a:solidFill>
                <a:latin typeface="Jumble" panose="02000503000000020004" pitchFamily="2" charset="0"/>
              </a:rPr>
              <a:t>NOT</a:t>
            </a:r>
            <a:r>
              <a:rPr lang="en-US" sz="4400" spc="300" dirty="0"/>
              <a:t> ALLOWED AS </a:t>
            </a:r>
            <a:r>
              <a:rPr lang="en-US" sz="4400" b="1" spc="300" dirty="0">
                <a:ln>
                  <a:solidFill>
                    <a:schemeClr val="tx1"/>
                  </a:solidFill>
                </a:ln>
                <a:solidFill>
                  <a:schemeClr val="bg1"/>
                </a:solidFill>
                <a:latin typeface="Jumble" panose="02000503000000020004" pitchFamily="2" charset="0"/>
              </a:rPr>
              <a:t>MILK</a:t>
            </a:r>
            <a:br>
              <a:rPr lang="en-US" dirty="0"/>
            </a:br>
            <a:r>
              <a:rPr lang="en-US" sz="1650" dirty="0"/>
              <a:t>The foods listed below are not creditable. UNLESS DOCTORS NOTE IS PROVIDED AND properly DOCUMENTED </a:t>
            </a:r>
            <a:br>
              <a:rPr lang="en-US" sz="1650" dirty="0"/>
            </a:br>
            <a:r>
              <a:rPr lang="en-US" sz="1650" dirty="0"/>
              <a:t>These foods do not count toward the CACFP Meal Pattern requirements.</a:t>
            </a:r>
            <a:endParaRPr lang="en-US" dirty="0"/>
          </a:p>
        </p:txBody>
      </p:sp>
      <p:graphicFrame>
        <p:nvGraphicFramePr>
          <p:cNvPr id="5" name="Table 5">
            <a:extLst>
              <a:ext uri="{FF2B5EF4-FFF2-40B4-BE49-F238E27FC236}">
                <a16:creationId xmlns:a16="http://schemas.microsoft.com/office/drawing/2014/main" id="{C4674992-F716-ADB9-5168-87466987EC17}"/>
              </a:ext>
            </a:extLst>
          </p:cNvPr>
          <p:cNvGraphicFramePr>
            <a:graphicFrameLocks noGrp="1"/>
          </p:cNvGraphicFramePr>
          <p:nvPr>
            <p:extLst>
              <p:ext uri="{D42A27DB-BD31-4B8C-83A1-F6EECF244321}">
                <p14:modId xmlns:p14="http://schemas.microsoft.com/office/powerpoint/2010/main" val="3976714132"/>
              </p:ext>
            </p:extLst>
          </p:nvPr>
        </p:nvGraphicFramePr>
        <p:xfrm>
          <a:off x="85725" y="1100883"/>
          <a:ext cx="12030075" cy="5671392"/>
        </p:xfrm>
        <a:graphic>
          <a:graphicData uri="http://schemas.openxmlformats.org/drawingml/2006/table">
            <a:tbl>
              <a:tblPr firstRow="1" bandRow="1">
                <a:tableStyleId>{9D7B26C5-4107-4FEC-AEDC-1716B250A1EF}</a:tableStyleId>
              </a:tblPr>
              <a:tblGrid>
                <a:gridCol w="4010025">
                  <a:extLst>
                    <a:ext uri="{9D8B030D-6E8A-4147-A177-3AD203B41FA5}">
                      <a16:colId xmlns:a16="http://schemas.microsoft.com/office/drawing/2014/main" val="3214945139"/>
                    </a:ext>
                  </a:extLst>
                </a:gridCol>
                <a:gridCol w="4010025">
                  <a:extLst>
                    <a:ext uri="{9D8B030D-6E8A-4147-A177-3AD203B41FA5}">
                      <a16:colId xmlns:a16="http://schemas.microsoft.com/office/drawing/2014/main" val="3770732992"/>
                    </a:ext>
                  </a:extLst>
                </a:gridCol>
                <a:gridCol w="4010025">
                  <a:extLst>
                    <a:ext uri="{9D8B030D-6E8A-4147-A177-3AD203B41FA5}">
                      <a16:colId xmlns:a16="http://schemas.microsoft.com/office/drawing/2014/main" val="1911381380"/>
                    </a:ext>
                  </a:extLst>
                </a:gridCol>
              </a:tblGrid>
              <a:tr h="102668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Almond Milks</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Custards</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Non-fat Dry Milk, Reconstituted – Allowed In Emergencies Only with USDA Approval</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738348877"/>
                  </a:ext>
                </a:extLst>
              </a:tr>
              <a:tr h="76252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Certified Raw Milk</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alpha val="2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Evaporated Milks</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alpha val="2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Pudding Pops</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alpha val="20000"/>
                      </a:schemeClr>
                    </a:solidFill>
                  </a:tcPr>
                </a:tc>
                <a:extLst>
                  <a:ext uri="{0D108BD9-81ED-4DB2-BD59-A6C34878D82A}">
                    <a16:rowId xmlns:a16="http://schemas.microsoft.com/office/drawing/2014/main" val="2316103448"/>
                  </a:ext>
                </a:extLst>
              </a:tr>
              <a:tr h="78511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Cheeses – Allowed As a Meat Alternate</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Frozen Yogurt</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Puddings</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127256083"/>
                  </a:ext>
                </a:extLst>
              </a:tr>
              <a:tr h="78511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Coconut Milks</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alpha val="2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Goat’s Milk – Medical Exception Only</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alpha val="2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Reduced-fat Milks (2%) – Medical Exception Only</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alpha val="20000"/>
                      </a:schemeClr>
                    </a:solidFill>
                  </a:tcPr>
                </a:tc>
                <a:extLst>
                  <a:ext uri="{0D108BD9-81ED-4DB2-BD59-A6C34878D82A}">
                    <a16:rowId xmlns:a16="http://schemas.microsoft.com/office/drawing/2014/main" val="3583353457"/>
                  </a:ext>
                </a:extLst>
              </a:tr>
              <a:tr h="76252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Creams</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Half and Half</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Rice Milks</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343150346"/>
                  </a:ext>
                </a:extLst>
              </a:tr>
              <a:tr h="76252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Cream Sauces</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alpha val="2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Ice Cream/Ice Milks</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alpha val="2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Sherbets</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alpha val="20000"/>
                      </a:schemeClr>
                    </a:solidFill>
                  </a:tcPr>
                </a:tc>
                <a:extLst>
                  <a:ext uri="{0D108BD9-81ED-4DB2-BD59-A6C34878D82A}">
                    <a16:rowId xmlns:a16="http://schemas.microsoft.com/office/drawing/2014/main" val="1626110134"/>
                  </a:ext>
                </a:extLst>
              </a:tr>
              <a:tr h="76252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Cream Soups</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Imitation Milks</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b="1" dirty="0">
                          <a:latin typeface="Amasis MT Pro Black" panose="02040A04050005020304" pitchFamily="18" charset="0"/>
                        </a:rPr>
                        <a:t>Sour Cream/ Yogurt</a:t>
                      </a:r>
                    </a:p>
                    <a:p>
                      <a:endParaRPr lang="en-US" sz="1400" b="1" dirty="0">
                        <a:latin typeface="Amasis MT Pro Black" panose="02040A040500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07350821"/>
                  </a:ext>
                </a:extLst>
              </a:tr>
            </a:tbl>
          </a:graphicData>
        </a:graphic>
      </p:graphicFrame>
    </p:spTree>
    <p:extLst>
      <p:ext uri="{BB962C8B-B14F-4D97-AF65-F5344CB8AC3E}">
        <p14:creationId xmlns:p14="http://schemas.microsoft.com/office/powerpoint/2010/main" val="33578790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A1ED06-4733-4020-9C60-81D4D8014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0CA3509-3AF9-45FE-93ED-57BB5D5E8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7388" y="181576"/>
            <a:ext cx="11823637" cy="6501088"/>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D5D03FC-2258-7452-B0D0-FAE030F1C466}"/>
              </a:ext>
            </a:extLst>
          </p:cNvPr>
          <p:cNvPicPr>
            <a:picLocks noChangeAspect="1"/>
          </p:cNvPicPr>
          <p:nvPr/>
        </p:nvPicPr>
        <p:blipFill rotWithShape="1">
          <a:blip r:embed="rId3">
            <a:alphaModFix amt="60000"/>
          </a:blip>
          <a:srcRect t="7617" b="10026"/>
          <a:stretch/>
        </p:blipFill>
        <p:spPr>
          <a:xfrm>
            <a:off x="180975" y="175336"/>
            <a:ext cx="11823637" cy="6499784"/>
          </a:xfrm>
          <a:prstGeom prst="rect">
            <a:avLst/>
          </a:prstGeom>
        </p:spPr>
      </p:pic>
      <p:sp>
        <p:nvSpPr>
          <p:cNvPr id="2" name="Title 1">
            <a:extLst>
              <a:ext uri="{FF2B5EF4-FFF2-40B4-BE49-F238E27FC236}">
                <a16:creationId xmlns:a16="http://schemas.microsoft.com/office/drawing/2014/main" id="{A12A376B-25EE-25D7-6D17-8D40FA0EB420}"/>
              </a:ext>
            </a:extLst>
          </p:cNvPr>
          <p:cNvSpPr>
            <a:spLocks noGrp="1"/>
          </p:cNvSpPr>
          <p:nvPr>
            <p:ph type="title"/>
          </p:nvPr>
        </p:nvSpPr>
        <p:spPr>
          <a:xfrm>
            <a:off x="838200" y="525195"/>
            <a:ext cx="10165218" cy="2806506"/>
          </a:xfrm>
        </p:spPr>
        <p:txBody>
          <a:bodyPr anchor="b">
            <a:normAutofit/>
          </a:bodyPr>
          <a:lstStyle/>
          <a:p>
            <a:r>
              <a:rPr lang="en-US" sz="6600" b="1" dirty="0">
                <a:ln>
                  <a:solidFill>
                    <a:schemeClr val="tx1"/>
                  </a:solidFill>
                </a:ln>
                <a:solidFill>
                  <a:srgbClr val="FFFFFF"/>
                </a:solidFill>
                <a:latin typeface="Modern Love Caps" panose="04070805081001020A01" pitchFamily="82" charset="0"/>
              </a:rPr>
              <a:t>“Creditable Infant Foods”</a:t>
            </a:r>
          </a:p>
        </p:txBody>
      </p:sp>
      <p:sp>
        <p:nvSpPr>
          <p:cNvPr id="3" name="Content Placeholder 2">
            <a:extLst>
              <a:ext uri="{FF2B5EF4-FFF2-40B4-BE49-F238E27FC236}">
                <a16:creationId xmlns:a16="http://schemas.microsoft.com/office/drawing/2014/main" id="{A3A70748-CB12-AA18-5303-774FC4E2D140}"/>
              </a:ext>
            </a:extLst>
          </p:cNvPr>
          <p:cNvSpPr>
            <a:spLocks noGrp="1"/>
          </p:cNvSpPr>
          <p:nvPr>
            <p:ph idx="1"/>
          </p:nvPr>
        </p:nvSpPr>
        <p:spPr>
          <a:xfrm>
            <a:off x="838200" y="3526300"/>
            <a:ext cx="10165218" cy="2588458"/>
          </a:xfrm>
        </p:spPr>
        <p:txBody>
          <a:bodyPr>
            <a:normAutofit/>
          </a:bodyPr>
          <a:lstStyle/>
          <a:p>
            <a:r>
              <a:rPr lang="en-US" sz="5400" b="1" dirty="0">
                <a:ln>
                  <a:solidFill>
                    <a:schemeClr val="tx1"/>
                  </a:solidFill>
                </a:ln>
                <a:solidFill>
                  <a:srgbClr val="FFFFFF"/>
                </a:solidFill>
                <a:latin typeface="The Hand Extrablack" panose="03070A02030502020204" pitchFamily="66" charset="0"/>
              </a:rPr>
              <a:t>Infant formula and infant cereals that meet the program's standards.</a:t>
            </a:r>
          </a:p>
          <a:p>
            <a:endParaRPr lang="en-US" sz="2000" b="1" dirty="0">
              <a:ln>
                <a:solidFill>
                  <a:schemeClr val="tx1"/>
                </a:solidFill>
              </a:ln>
              <a:solidFill>
                <a:srgbClr val="FFFFFF"/>
              </a:solidFill>
              <a:latin typeface="The Hand Extrablack" panose="03070A02030502020204" pitchFamily="66" charset="0"/>
            </a:endParaRPr>
          </a:p>
          <a:p>
            <a:endParaRPr lang="en-US" sz="2000" b="1" dirty="0">
              <a:ln>
                <a:solidFill>
                  <a:schemeClr val="tx1"/>
                </a:solidFill>
              </a:ln>
              <a:solidFill>
                <a:srgbClr val="FFFFFF"/>
              </a:solidFill>
              <a:latin typeface="The Hand Extrablack" panose="03070A02030502020204" pitchFamily="66" charset="0"/>
            </a:endParaRPr>
          </a:p>
        </p:txBody>
      </p:sp>
    </p:spTree>
    <p:extLst>
      <p:ext uri="{BB962C8B-B14F-4D97-AF65-F5344CB8AC3E}">
        <p14:creationId xmlns:p14="http://schemas.microsoft.com/office/powerpoint/2010/main" val="39635884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F879AC3-D4CE-493C-ADC7-06205677F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rgbClr val="4472C4"/>
              </a:solidFill>
              <a:effectLst>
                <a:outerShdw blurRad="38100" dist="25400" dir="5400000" algn="ctr" rotWithShape="0">
                  <a:srgbClr val="6E747A">
                    <a:alpha val="43000"/>
                  </a:srgbClr>
                </a:outerShdw>
              </a:effectLst>
              <a:latin typeface="Calibri" panose="020F0502020204030204"/>
            </a:endParaRPr>
          </a:p>
        </p:txBody>
      </p:sp>
      <p:sp>
        <p:nvSpPr>
          <p:cNvPr id="12" name="Freeform: Shape 11">
            <a:extLst>
              <a:ext uri="{FF2B5EF4-FFF2-40B4-BE49-F238E27FC236}">
                <a16:creationId xmlns:a16="http://schemas.microsoft.com/office/drawing/2014/main" id="{736F0DFD-0954-464F-BF12-DD2E6F6E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0"/>
            <a:ext cx="1487628"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solidFill>
                <a:prstClr val="black"/>
              </a:solidFill>
              <a:latin typeface="Calibri" panose="020F0502020204030204"/>
            </a:endParaRPr>
          </a:p>
        </p:txBody>
      </p:sp>
      <p:graphicFrame>
        <p:nvGraphicFramePr>
          <p:cNvPr id="2" name="Table 2">
            <a:extLst>
              <a:ext uri="{FF2B5EF4-FFF2-40B4-BE49-F238E27FC236}">
                <a16:creationId xmlns:a16="http://schemas.microsoft.com/office/drawing/2014/main" id="{F5D6607B-D813-C295-7EF2-C6E7A5A2D38E}"/>
              </a:ext>
            </a:extLst>
          </p:cNvPr>
          <p:cNvGraphicFramePr>
            <a:graphicFrameLocks noGrp="1"/>
          </p:cNvGraphicFramePr>
          <p:nvPr>
            <p:extLst>
              <p:ext uri="{D42A27DB-BD31-4B8C-83A1-F6EECF244321}">
                <p14:modId xmlns:p14="http://schemas.microsoft.com/office/powerpoint/2010/main" val="1183357530"/>
              </p:ext>
            </p:extLst>
          </p:nvPr>
        </p:nvGraphicFramePr>
        <p:xfrm>
          <a:off x="114300" y="1333500"/>
          <a:ext cx="11972925" cy="5410202"/>
        </p:xfrm>
        <a:graphic>
          <a:graphicData uri="http://schemas.openxmlformats.org/drawingml/2006/table">
            <a:tbl>
              <a:tblPr firstRow="1" bandRow="1">
                <a:tableStyleId>{00A15C55-8517-42AA-B614-E9B94910E393}</a:tableStyleId>
              </a:tblPr>
              <a:tblGrid>
                <a:gridCol w="2394585">
                  <a:extLst>
                    <a:ext uri="{9D8B030D-6E8A-4147-A177-3AD203B41FA5}">
                      <a16:colId xmlns:a16="http://schemas.microsoft.com/office/drawing/2014/main" val="676941822"/>
                    </a:ext>
                  </a:extLst>
                </a:gridCol>
                <a:gridCol w="2394585">
                  <a:extLst>
                    <a:ext uri="{9D8B030D-6E8A-4147-A177-3AD203B41FA5}">
                      <a16:colId xmlns:a16="http://schemas.microsoft.com/office/drawing/2014/main" val="2011775588"/>
                    </a:ext>
                  </a:extLst>
                </a:gridCol>
                <a:gridCol w="2394585">
                  <a:extLst>
                    <a:ext uri="{9D8B030D-6E8A-4147-A177-3AD203B41FA5}">
                      <a16:colId xmlns:a16="http://schemas.microsoft.com/office/drawing/2014/main" val="1772060793"/>
                    </a:ext>
                  </a:extLst>
                </a:gridCol>
                <a:gridCol w="2394585">
                  <a:extLst>
                    <a:ext uri="{9D8B030D-6E8A-4147-A177-3AD203B41FA5}">
                      <a16:colId xmlns:a16="http://schemas.microsoft.com/office/drawing/2014/main" val="1581933872"/>
                    </a:ext>
                  </a:extLst>
                </a:gridCol>
                <a:gridCol w="2394585">
                  <a:extLst>
                    <a:ext uri="{9D8B030D-6E8A-4147-A177-3AD203B41FA5}">
                      <a16:colId xmlns:a16="http://schemas.microsoft.com/office/drawing/2014/main" val="2862058629"/>
                    </a:ext>
                  </a:extLst>
                </a:gridCol>
              </a:tblGrid>
              <a:tr h="567450">
                <a:tc>
                  <a:txBody>
                    <a:bodyPr/>
                    <a:lstStyle/>
                    <a:p>
                      <a:r>
                        <a:rPr lang="en-US" sz="1800" b="1" dirty="0">
                          <a:solidFill>
                            <a:schemeClr val="tx1"/>
                          </a:solidFill>
                        </a:rPr>
                        <a:t>Buttermilk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solidFill>
                            <a:schemeClr val="tx1"/>
                          </a:solidFill>
                        </a:rPr>
                        <a:t>Cheese Foods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solidFill>
                            <a:schemeClr val="tx1"/>
                          </a:solidFill>
                        </a:rPr>
                        <a:t>Cheese Spreads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solidFill>
                            <a:schemeClr val="tx1"/>
                          </a:solidFill>
                        </a:rPr>
                        <a:t>Chicken Nuggets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solidFill>
                            <a:schemeClr val="tx1"/>
                          </a:solidFill>
                        </a:rPr>
                        <a:t>Chocolate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41350597"/>
                  </a:ext>
                </a:extLst>
              </a:tr>
              <a:tr h="769555">
                <a:tc>
                  <a:txBody>
                    <a:bodyPr/>
                    <a:lstStyle/>
                    <a:p>
                      <a:r>
                        <a:rPr lang="en-US" sz="1800" b="1" dirty="0"/>
                        <a:t>Combo Dinners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Cookies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Creams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Desserts, Infant Food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Dry Milk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44983710"/>
                  </a:ext>
                </a:extLst>
              </a:tr>
              <a:tr h="567450">
                <a:tc>
                  <a:txBody>
                    <a:bodyPr/>
                    <a:lstStyle/>
                    <a:p>
                      <a:r>
                        <a:rPr lang="en-US" sz="1800" b="1" dirty="0"/>
                        <a:t>Evaporated Milk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Fish Sticks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Fruit Juice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Half and Half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Honey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48774557"/>
                  </a:ext>
                </a:extLst>
              </a:tr>
              <a:tr h="1084371">
                <a:tc>
                  <a:txBody>
                    <a:bodyPr/>
                    <a:lstStyle/>
                    <a:p>
                      <a:r>
                        <a:rPr lang="en-US" sz="1800" b="1" dirty="0"/>
                        <a:t>Hot Dogs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Infant Cereals, Dried w/ Fruit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Infant Cereals in Jars w/ or w/Fruit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Infant food, Commercial  Combo Dinner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Infant Foods, Desserts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80019409"/>
                  </a:ext>
                </a:extLst>
              </a:tr>
              <a:tr h="1084371">
                <a:tc>
                  <a:txBody>
                    <a:bodyPr/>
                    <a:lstStyle/>
                    <a:p>
                      <a:r>
                        <a:rPr lang="en-US" sz="1800" b="1" dirty="0"/>
                        <a:t>Infant Foods, Home-canned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Infant Foods Pudding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Infant Formulas Follow-up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Infant Formulas, Low-Iron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Infant Formulas Manufactured outside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79597077"/>
                  </a:ext>
                </a:extLst>
              </a:tr>
              <a:tr h="567450">
                <a:tc>
                  <a:txBody>
                    <a:bodyPr/>
                    <a:lstStyle/>
                    <a:p>
                      <a:r>
                        <a:rPr lang="en-US" sz="1800" b="1" dirty="0"/>
                        <a:t>Meat Sticks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Milk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Nuts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Peanut Butter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Puddings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55162798"/>
                  </a:ext>
                </a:extLst>
              </a:tr>
              <a:tr h="769555">
                <a:tc>
                  <a:txBody>
                    <a:bodyPr/>
                    <a:lstStyle/>
                    <a:p>
                      <a:r>
                        <a:rPr lang="en-US" sz="1800" b="1" dirty="0"/>
                        <a:t>Puffs, Fruit/Vegetables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Sausages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Shellfish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Vegetables/Fruit Juice Blends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dirty="0"/>
                        <a:t>Vegetable Juice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97034087"/>
                  </a:ext>
                </a:extLst>
              </a:tr>
            </a:tbl>
          </a:graphicData>
        </a:graphic>
      </p:graphicFrame>
      <p:sp>
        <p:nvSpPr>
          <p:cNvPr id="7" name="Rectangle 6">
            <a:extLst>
              <a:ext uri="{FF2B5EF4-FFF2-40B4-BE49-F238E27FC236}">
                <a16:creationId xmlns:a16="http://schemas.microsoft.com/office/drawing/2014/main" id="{C6C47A9D-8B6C-2669-C42C-4054449AE048}"/>
              </a:ext>
            </a:extLst>
          </p:cNvPr>
          <p:cNvSpPr/>
          <p:nvPr/>
        </p:nvSpPr>
        <p:spPr>
          <a:xfrm>
            <a:off x="114300" y="114300"/>
            <a:ext cx="11972925" cy="1219199"/>
          </a:xfrm>
          <a:prstGeom prst="rect">
            <a:avLst/>
          </a:prstGeom>
          <a:solidFill>
            <a:srgbClr val="FFC00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atin typeface="Modern Love Grunge" panose="04070805081005020601" pitchFamily="82" charset="0"/>
              </a:rPr>
              <a:t>Infant Foods </a:t>
            </a:r>
            <a:r>
              <a:rPr lang="en-US" sz="3200" dirty="0">
                <a:solidFill>
                  <a:srgbClr val="C00000"/>
                </a:solidFill>
                <a:latin typeface="Modern Love Grunge" panose="04070805081005020601" pitchFamily="82" charset="0"/>
              </a:rPr>
              <a:t>NOT ALLOWED</a:t>
            </a:r>
            <a:r>
              <a:rPr lang="en-US" sz="3200" dirty="0">
                <a:latin typeface="Modern Love Grunge" panose="04070805081005020601" pitchFamily="82" charset="0"/>
              </a:rPr>
              <a:t> Under CACFP</a:t>
            </a:r>
          </a:p>
        </p:txBody>
      </p:sp>
    </p:spTree>
    <p:extLst>
      <p:ext uri="{BB962C8B-B14F-4D97-AF65-F5344CB8AC3E}">
        <p14:creationId xmlns:p14="http://schemas.microsoft.com/office/powerpoint/2010/main" val="19069296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A98A11-5065-D82E-9523-02D624292AE3}"/>
              </a:ext>
            </a:extLst>
          </p:cNvPr>
          <p:cNvSpPr>
            <a:spLocks noGrp="1"/>
          </p:cNvSpPr>
          <p:nvPr>
            <p:ph type="title"/>
          </p:nvPr>
        </p:nvSpPr>
        <p:spPr>
          <a:xfrm>
            <a:off x="640080" y="325369"/>
            <a:ext cx="4368602" cy="1956841"/>
          </a:xfrm>
        </p:spPr>
        <p:txBody>
          <a:bodyPr anchor="b">
            <a:normAutofit/>
          </a:bodyPr>
          <a:lstStyle/>
          <a:p>
            <a:r>
              <a:rPr lang="en-US" sz="5400" dirty="0">
                <a:effectLst>
                  <a:outerShdw blurRad="38100" dist="38100" dir="2700000" algn="tl">
                    <a:srgbClr val="000000">
                      <a:alpha val="43137"/>
                    </a:srgbClr>
                  </a:outerShdw>
                </a:effectLst>
                <a:latin typeface="Modern Love Caps" panose="04070805081001020A01" pitchFamily="82" charset="0"/>
              </a:rPr>
              <a:t>“Creditable Snack Items”</a:t>
            </a:r>
          </a:p>
        </p:txBody>
      </p:sp>
      <p:sp>
        <p:nvSpPr>
          <p:cNvPr id="18"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2756F1B-27E9-B679-2913-22103BE2F071}"/>
              </a:ext>
            </a:extLst>
          </p:cNvPr>
          <p:cNvSpPr>
            <a:spLocks noGrp="1"/>
          </p:cNvSpPr>
          <p:nvPr>
            <p:ph idx="1"/>
          </p:nvPr>
        </p:nvSpPr>
        <p:spPr>
          <a:xfrm>
            <a:off x="640080" y="2872899"/>
            <a:ext cx="4243589" cy="3320668"/>
          </a:xfrm>
        </p:spPr>
        <p:txBody>
          <a:bodyPr>
            <a:normAutofit/>
          </a:bodyPr>
          <a:lstStyle/>
          <a:p>
            <a:r>
              <a:rPr lang="en-US" sz="2200" b="1" dirty="0"/>
              <a:t>Nutritious snacks like whole grain crackers, yogurt, cheese sticks, fresh fruits, and vegetables may be reimbursed.</a:t>
            </a:r>
          </a:p>
          <a:p>
            <a:r>
              <a:rPr lang="en-US" sz="2200" b="1" dirty="0"/>
              <a:t>Snacks may be any two of the 5 components BUT make sure it matches what you are giving the children under your care. </a:t>
            </a:r>
          </a:p>
          <a:p>
            <a:endParaRPr lang="en-US" sz="2200" dirty="0">
              <a:ln>
                <a:solidFill>
                  <a:schemeClr val="tx1"/>
                </a:solidFill>
              </a:ln>
            </a:endParaRPr>
          </a:p>
        </p:txBody>
      </p:sp>
      <p:pic>
        <p:nvPicPr>
          <p:cNvPr id="4" name="Picture 3" descr="A collage of different foods&#10;&#10;Description automatically generated">
            <a:extLst>
              <a:ext uri="{FF2B5EF4-FFF2-40B4-BE49-F238E27FC236}">
                <a16:creationId xmlns:a16="http://schemas.microsoft.com/office/drawing/2014/main" id="{82992E3F-D1E3-C22A-6A79-F155C31017E7}"/>
              </a:ext>
            </a:extLst>
          </p:cNvPr>
          <p:cNvPicPr>
            <a:picLocks noChangeAspect="1"/>
          </p:cNvPicPr>
          <p:nvPr/>
        </p:nvPicPr>
        <p:blipFill rotWithShape="1">
          <a:blip r:embed="rId3"/>
          <a:srcRect l="26045" r="1929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2164071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FBB3D-5DAD-6EBC-83DB-9299CF5F3EE6}"/>
              </a:ext>
            </a:extLst>
          </p:cNvPr>
          <p:cNvSpPr>
            <a:spLocks noGrp="1"/>
          </p:cNvSpPr>
          <p:nvPr>
            <p:ph type="title"/>
          </p:nvPr>
        </p:nvSpPr>
        <p:spPr/>
        <p:txBody>
          <a:bodyPr anchor="ctr">
            <a:normAutofit/>
          </a:bodyPr>
          <a:lstStyle/>
          <a:p>
            <a:r>
              <a:rPr lang="en-US" sz="3600" b="1" dirty="0"/>
              <a:t>Meal Service Styles: CACFP Requirements</a:t>
            </a:r>
          </a:p>
        </p:txBody>
      </p:sp>
      <p:graphicFrame>
        <p:nvGraphicFramePr>
          <p:cNvPr id="4" name="Table 4">
            <a:extLst>
              <a:ext uri="{FF2B5EF4-FFF2-40B4-BE49-F238E27FC236}">
                <a16:creationId xmlns:a16="http://schemas.microsoft.com/office/drawing/2014/main" id="{761C45C8-66B6-E520-29AC-4264BBAA3D54}"/>
              </a:ext>
            </a:extLst>
          </p:cNvPr>
          <p:cNvGraphicFramePr>
            <a:graphicFrameLocks noGrp="1"/>
          </p:cNvGraphicFramePr>
          <p:nvPr>
            <p:ph idx="1"/>
            <p:extLst>
              <p:ext uri="{D42A27DB-BD31-4B8C-83A1-F6EECF244321}">
                <p14:modId xmlns:p14="http://schemas.microsoft.com/office/powerpoint/2010/main" val="587591994"/>
              </p:ext>
            </p:extLst>
          </p:nvPr>
        </p:nvGraphicFramePr>
        <p:xfrm>
          <a:off x="581025" y="1890876"/>
          <a:ext cx="11029948" cy="4744814"/>
        </p:xfrm>
        <a:graphic>
          <a:graphicData uri="http://schemas.openxmlformats.org/drawingml/2006/table">
            <a:tbl>
              <a:tblPr firstRow="1" bandRow="1">
                <a:tableStyleId>{5C22544A-7EE6-4342-B048-85BDC9FD1C3A}</a:tableStyleId>
              </a:tblPr>
              <a:tblGrid>
                <a:gridCol w="2757487">
                  <a:extLst>
                    <a:ext uri="{9D8B030D-6E8A-4147-A177-3AD203B41FA5}">
                      <a16:colId xmlns:a16="http://schemas.microsoft.com/office/drawing/2014/main" val="1121452360"/>
                    </a:ext>
                  </a:extLst>
                </a:gridCol>
                <a:gridCol w="2757487">
                  <a:extLst>
                    <a:ext uri="{9D8B030D-6E8A-4147-A177-3AD203B41FA5}">
                      <a16:colId xmlns:a16="http://schemas.microsoft.com/office/drawing/2014/main" val="1697161058"/>
                    </a:ext>
                  </a:extLst>
                </a:gridCol>
                <a:gridCol w="2757487">
                  <a:extLst>
                    <a:ext uri="{9D8B030D-6E8A-4147-A177-3AD203B41FA5}">
                      <a16:colId xmlns:a16="http://schemas.microsoft.com/office/drawing/2014/main" val="1442914832"/>
                    </a:ext>
                  </a:extLst>
                </a:gridCol>
                <a:gridCol w="2757487">
                  <a:extLst>
                    <a:ext uri="{9D8B030D-6E8A-4147-A177-3AD203B41FA5}">
                      <a16:colId xmlns:a16="http://schemas.microsoft.com/office/drawing/2014/main" val="2997625046"/>
                    </a:ext>
                  </a:extLst>
                </a:gridCol>
              </a:tblGrid>
              <a:tr h="636176">
                <a:tc>
                  <a:txBody>
                    <a:bodyPr/>
                    <a:lstStyle/>
                    <a:p>
                      <a:r>
                        <a:rPr lang="en-US" dirty="0"/>
                        <a:t>Meal Service Style</a:t>
                      </a:r>
                    </a:p>
                  </a:txBody>
                  <a:tcPr/>
                </a:tc>
                <a:tc>
                  <a:txBody>
                    <a:bodyPr/>
                    <a:lstStyle/>
                    <a:p>
                      <a:r>
                        <a:rPr lang="en-US" dirty="0"/>
                        <a:t>Definition</a:t>
                      </a:r>
                    </a:p>
                  </a:txBody>
                  <a:tcPr/>
                </a:tc>
                <a:tc>
                  <a:txBody>
                    <a:bodyPr/>
                    <a:lstStyle/>
                    <a:p>
                      <a:r>
                        <a:rPr lang="en-US" dirty="0"/>
                        <a:t>Requirement</a:t>
                      </a:r>
                    </a:p>
                  </a:txBody>
                  <a:tcPr/>
                </a:tc>
                <a:tc>
                  <a:txBody>
                    <a:bodyPr/>
                    <a:lstStyle/>
                    <a:p>
                      <a:r>
                        <a:rPr lang="en-US" dirty="0"/>
                        <a:t>Best Practice</a:t>
                      </a:r>
                    </a:p>
                  </a:txBody>
                  <a:tcPr/>
                </a:tc>
                <a:extLst>
                  <a:ext uri="{0D108BD9-81ED-4DB2-BD59-A6C34878D82A}">
                    <a16:rowId xmlns:a16="http://schemas.microsoft.com/office/drawing/2014/main" val="2893959820"/>
                  </a:ext>
                </a:extLst>
              </a:tr>
              <a:tr h="1616948">
                <a:tc>
                  <a:txBody>
                    <a:bodyPr/>
                    <a:lstStyle/>
                    <a:p>
                      <a:r>
                        <a:rPr lang="en-US" dirty="0"/>
                        <a:t>Pre-plated</a:t>
                      </a:r>
                    </a:p>
                  </a:txBody>
                  <a:tcPr/>
                </a:tc>
                <a:tc>
                  <a:txBody>
                    <a:bodyPr/>
                    <a:lstStyle/>
                    <a:p>
                      <a:r>
                        <a:rPr lang="en-US" sz="1100" dirty="0"/>
                        <a:t>Staff places all components on the plate or into cups.</a:t>
                      </a:r>
                    </a:p>
                  </a:txBody>
                  <a:tcPr/>
                </a:tc>
                <a:tc>
                  <a:txBody>
                    <a:bodyPr/>
                    <a:lstStyle/>
                    <a:p>
                      <a:r>
                        <a:rPr lang="en-US" sz="1100" dirty="0"/>
                        <a:t>Minimum serving size of each component, per the CACFP meal pattern</a:t>
                      </a:r>
                      <a:r>
                        <a:rPr lang="en-US" sz="1100" b="0" u="none" dirty="0"/>
                        <a:t>, </a:t>
                      </a:r>
                      <a:r>
                        <a:rPr lang="en-US" sz="1100" b="1" u="sng" dirty="0"/>
                        <a:t>must be placed </a:t>
                      </a:r>
                      <a:r>
                        <a:rPr lang="en-US" sz="1100" dirty="0"/>
                        <a:t>on a plate and in a cup.</a:t>
                      </a:r>
                    </a:p>
                  </a:txBody>
                  <a:tcPr/>
                </a:tc>
                <a:tc>
                  <a:txBody>
                    <a:bodyPr/>
                    <a:lstStyle/>
                    <a:p>
                      <a:r>
                        <a:rPr lang="en-US" sz="1100" dirty="0"/>
                        <a:t>Have plates/cups prepared prior to participants being seated.</a:t>
                      </a:r>
                    </a:p>
                    <a:p>
                      <a:r>
                        <a:rPr lang="en-US" sz="1100" dirty="0"/>
                        <a:t> </a:t>
                      </a:r>
                    </a:p>
                    <a:p>
                      <a:r>
                        <a:rPr lang="en-US" sz="1100" dirty="0"/>
                        <a:t>Use scoop sizes or measuring cups. </a:t>
                      </a:r>
                    </a:p>
                    <a:p>
                      <a:endParaRPr lang="en-US" sz="1100" dirty="0"/>
                    </a:p>
                    <a:p>
                      <a:r>
                        <a:rPr lang="en-US" sz="1100" dirty="0"/>
                        <a:t>Provide staff with summary sheets of how much to serve (i.e., 3 apple slices).</a:t>
                      </a:r>
                    </a:p>
                  </a:txBody>
                  <a:tcPr/>
                </a:tc>
                <a:extLst>
                  <a:ext uri="{0D108BD9-81ED-4DB2-BD59-A6C34878D82A}">
                    <a16:rowId xmlns:a16="http://schemas.microsoft.com/office/drawing/2014/main" val="2396885170"/>
                  </a:ext>
                </a:extLst>
              </a:tr>
              <a:tr h="2491690">
                <a:tc>
                  <a:txBody>
                    <a:bodyPr/>
                    <a:lstStyle/>
                    <a:p>
                      <a:r>
                        <a:rPr lang="en-US" dirty="0"/>
                        <a:t>Family Style Dining</a:t>
                      </a:r>
                    </a:p>
                  </a:txBody>
                  <a:tcPr/>
                </a:tc>
                <a:tc>
                  <a:txBody>
                    <a:bodyPr/>
                    <a:lstStyle/>
                    <a:p>
                      <a:r>
                        <a:rPr lang="en-US" sz="1100" dirty="0"/>
                        <a:t>Common serving dishes of each component is placed on the table Participants &amp; serve themselves.</a:t>
                      </a:r>
                    </a:p>
                  </a:txBody>
                  <a:tcPr anchor="ctr"/>
                </a:tc>
                <a:tc>
                  <a:txBody>
                    <a:bodyPr/>
                    <a:lstStyle/>
                    <a:p>
                      <a:r>
                        <a:rPr lang="en-US" sz="1100" dirty="0"/>
                        <a:t>Minimum serving size of each component, per the CACFP meal pattern, </a:t>
                      </a:r>
                      <a:r>
                        <a:rPr lang="en-US" sz="1100" b="1" u="sng" dirty="0"/>
                        <a:t>must be available</a:t>
                      </a:r>
                      <a:r>
                        <a:rPr lang="en-US" sz="1100" dirty="0"/>
                        <a:t> for each participant seated at the table.</a:t>
                      </a:r>
                    </a:p>
                    <a:p>
                      <a:endParaRPr lang="en-US" sz="1100" dirty="0"/>
                    </a:p>
                    <a:p>
                      <a:r>
                        <a:rPr lang="en-US" sz="1100" dirty="0"/>
                        <a:t>Encourage participants to take all components in the minimum serving size, but </a:t>
                      </a:r>
                      <a:r>
                        <a:rPr lang="en-US" sz="1100" b="1" u="sng" dirty="0"/>
                        <a:t>do not require</a:t>
                      </a:r>
                      <a:r>
                        <a:rPr lang="en-US" sz="1100" dirty="0"/>
                        <a:t>.</a:t>
                      </a:r>
                    </a:p>
                  </a:txBody>
                  <a:tcPr anchor="ctr"/>
                </a:tc>
                <a:tc>
                  <a:txBody>
                    <a:bodyPr/>
                    <a:lstStyle/>
                    <a:p>
                      <a:r>
                        <a:rPr lang="en-US" sz="1100" dirty="0"/>
                        <a:t>Place components/ common serving dishes on table prior to participants being seated. Use age-appropriate size bowls, utensils, tables, chairs.</a:t>
                      </a:r>
                    </a:p>
                  </a:txBody>
                  <a:tcPr anchor="ctr"/>
                </a:tc>
                <a:extLst>
                  <a:ext uri="{0D108BD9-81ED-4DB2-BD59-A6C34878D82A}">
                    <a16:rowId xmlns:a16="http://schemas.microsoft.com/office/drawing/2014/main" val="4291944113"/>
                  </a:ext>
                </a:extLst>
              </a:tr>
            </a:tbl>
          </a:graphicData>
        </a:graphic>
      </p:graphicFrame>
      <p:pic>
        <p:nvPicPr>
          <p:cNvPr id="6" name="Picture 5">
            <a:extLst>
              <a:ext uri="{FF2B5EF4-FFF2-40B4-BE49-F238E27FC236}">
                <a16:creationId xmlns:a16="http://schemas.microsoft.com/office/drawing/2014/main" id="{A697C961-3329-8871-23F8-86397FD936CA}"/>
              </a:ext>
            </a:extLst>
          </p:cNvPr>
          <p:cNvPicPr>
            <a:picLocks noChangeAspect="1"/>
          </p:cNvPicPr>
          <p:nvPr/>
        </p:nvPicPr>
        <p:blipFill>
          <a:blip r:embed="rId3"/>
          <a:stretch>
            <a:fillRect/>
          </a:stretch>
        </p:blipFill>
        <p:spPr>
          <a:xfrm>
            <a:off x="1946246" y="2553166"/>
            <a:ext cx="1365085" cy="1593709"/>
          </a:xfrm>
          <a:prstGeom prst="rect">
            <a:avLst/>
          </a:prstGeom>
        </p:spPr>
      </p:pic>
      <p:pic>
        <p:nvPicPr>
          <p:cNvPr id="1026" name="Picture 2" descr="Family Style Meal Service">
            <a:extLst>
              <a:ext uri="{FF2B5EF4-FFF2-40B4-BE49-F238E27FC236}">
                <a16:creationId xmlns:a16="http://schemas.microsoft.com/office/drawing/2014/main" id="{A8BC3590-0490-D091-DFB8-57C8BD0E76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8266" y="4845073"/>
            <a:ext cx="2657475" cy="1724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0977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141" name="Rectangle 5135">
            <a:extLst>
              <a:ext uri="{FF2B5EF4-FFF2-40B4-BE49-F238E27FC236}">
                <a16:creationId xmlns:a16="http://schemas.microsoft.com/office/drawing/2014/main" id="{FAAAB002-E48E-4009-828A-511F7A8280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Getting a Better School Lunch | NRDC">
            <a:extLst>
              <a:ext uri="{FF2B5EF4-FFF2-40B4-BE49-F238E27FC236}">
                <a16:creationId xmlns:a16="http://schemas.microsoft.com/office/drawing/2014/main" id="{7B9480DD-8500-27E5-BE01-5D8B5579969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6107" r="9091" b="5822"/>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142" name="Rectangle 5137">
            <a:extLst>
              <a:ext uri="{FF2B5EF4-FFF2-40B4-BE49-F238E27FC236}">
                <a16:creationId xmlns:a16="http://schemas.microsoft.com/office/drawing/2014/main" id="{97EF55D5-23F0-4398-B16B-AEF5778C3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7" y="423123"/>
            <a:ext cx="4216219"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140" name="Rectangle 5139">
            <a:extLst>
              <a:ext uri="{FF2B5EF4-FFF2-40B4-BE49-F238E27FC236}">
                <a16:creationId xmlns:a16="http://schemas.microsoft.com/office/drawing/2014/main" id="{FDF32581-CAA1-43C6-8532-DC56C8435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7" y="601200"/>
            <a:ext cx="4214869" cy="5757055"/>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A6717D10-DCD4-35F2-6434-51CF469CDD6F}"/>
              </a:ext>
            </a:extLst>
          </p:cNvPr>
          <p:cNvSpPr>
            <a:spLocks noGrp="1"/>
          </p:cNvSpPr>
          <p:nvPr>
            <p:ph type="title"/>
          </p:nvPr>
        </p:nvSpPr>
        <p:spPr>
          <a:xfrm>
            <a:off x="681540" y="1131195"/>
            <a:ext cx="3730810" cy="1247938"/>
          </a:xfrm>
        </p:spPr>
        <p:txBody>
          <a:bodyPr anchor="ctr">
            <a:normAutofit/>
          </a:bodyPr>
          <a:lstStyle/>
          <a:p>
            <a:r>
              <a:rPr lang="en-US" sz="2600">
                <a:solidFill>
                  <a:srgbClr val="FFFFFF"/>
                </a:solidFill>
              </a:rPr>
              <a:t>Cafeteria Style Dining</a:t>
            </a:r>
          </a:p>
        </p:txBody>
      </p:sp>
      <p:sp>
        <p:nvSpPr>
          <p:cNvPr id="3" name="Content Placeholder 2">
            <a:extLst>
              <a:ext uri="{FF2B5EF4-FFF2-40B4-BE49-F238E27FC236}">
                <a16:creationId xmlns:a16="http://schemas.microsoft.com/office/drawing/2014/main" id="{6C0AC76B-DEF0-1084-754A-CE429D049CA8}"/>
              </a:ext>
            </a:extLst>
          </p:cNvPr>
          <p:cNvSpPr>
            <a:spLocks noGrp="1"/>
          </p:cNvSpPr>
          <p:nvPr>
            <p:ph idx="1"/>
          </p:nvPr>
        </p:nvSpPr>
        <p:spPr>
          <a:xfrm>
            <a:off x="678531" y="2438399"/>
            <a:ext cx="3730810" cy="3505201"/>
          </a:xfrm>
        </p:spPr>
        <p:txBody>
          <a:bodyPr>
            <a:normAutofit/>
          </a:bodyPr>
          <a:lstStyle/>
          <a:p>
            <a:r>
              <a:rPr lang="en-US" sz="1600" dirty="0">
                <a:solidFill>
                  <a:srgbClr val="FFFFFF"/>
                </a:solidFill>
              </a:rPr>
              <a:t>Participants move through a line and serve themselves or the staff serves the food.</a:t>
            </a:r>
          </a:p>
          <a:p>
            <a:r>
              <a:rPr lang="en-US" sz="1600" dirty="0">
                <a:solidFill>
                  <a:srgbClr val="FFFFFF"/>
                </a:solidFill>
              </a:rPr>
              <a:t>All meal components must be served, and quantities taken by participants or served by staff must meet the minimum serving size</a:t>
            </a:r>
          </a:p>
          <a:p>
            <a:r>
              <a:rPr lang="en-US" sz="1600" dirty="0">
                <a:solidFill>
                  <a:srgbClr val="FFFFFF"/>
                </a:solidFill>
              </a:rPr>
              <a:t>Offer versus Serve (OvS) is only allowed for CACFP Adult Day Care and At-Risk Afterschool programs</a:t>
            </a:r>
          </a:p>
        </p:txBody>
      </p:sp>
    </p:spTree>
    <p:extLst>
      <p:ext uri="{BB962C8B-B14F-4D97-AF65-F5344CB8AC3E}">
        <p14:creationId xmlns:p14="http://schemas.microsoft.com/office/powerpoint/2010/main" val="1430117648"/>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C5300-ACC7-8910-D698-C300773C000C}"/>
              </a:ext>
            </a:extLst>
          </p:cNvPr>
          <p:cNvSpPr>
            <a:spLocks noGrp="1"/>
          </p:cNvSpPr>
          <p:nvPr>
            <p:ph type="title"/>
          </p:nvPr>
        </p:nvSpPr>
        <p:spPr>
          <a:xfrm>
            <a:off x="581192" y="702156"/>
            <a:ext cx="11029616" cy="725428"/>
          </a:xfrm>
        </p:spPr>
        <p:txBody>
          <a:bodyPr/>
          <a:lstStyle/>
          <a:p>
            <a:r>
              <a:rPr lang="en-US" b="1" dirty="0"/>
              <a:t>Accommodating Special Needs</a:t>
            </a:r>
          </a:p>
        </p:txBody>
      </p:sp>
      <p:sp>
        <p:nvSpPr>
          <p:cNvPr id="3" name="Content Placeholder 2">
            <a:extLst>
              <a:ext uri="{FF2B5EF4-FFF2-40B4-BE49-F238E27FC236}">
                <a16:creationId xmlns:a16="http://schemas.microsoft.com/office/drawing/2014/main" id="{6F948CDC-8E94-6F96-E68F-A8057F8AAACD}"/>
              </a:ext>
            </a:extLst>
          </p:cNvPr>
          <p:cNvSpPr>
            <a:spLocks noGrp="1"/>
          </p:cNvSpPr>
          <p:nvPr>
            <p:ph idx="1"/>
          </p:nvPr>
        </p:nvSpPr>
        <p:spPr>
          <a:xfrm>
            <a:off x="581192" y="1856792"/>
            <a:ext cx="11029615" cy="4118558"/>
          </a:xfrm>
        </p:spPr>
        <p:txBody>
          <a:bodyPr>
            <a:normAutofit/>
          </a:bodyPr>
          <a:lstStyle/>
          <a:p>
            <a:r>
              <a:rPr lang="en-US" b="1" dirty="0"/>
              <a:t>Participants with Disabilities </a:t>
            </a:r>
            <a:r>
              <a:rPr lang="en-US" dirty="0"/>
              <a:t>- A physical or mental impairment does not need to be life threatening to constitute a disability.</a:t>
            </a:r>
          </a:p>
          <a:p>
            <a:r>
              <a:rPr lang="en-US" b="1" dirty="0"/>
              <a:t>Substitutions and other Reasonable Modifications</a:t>
            </a:r>
            <a:r>
              <a:rPr lang="en-US" dirty="0"/>
              <a:t>-</a:t>
            </a:r>
            <a:r>
              <a:rPr lang="en-US" b="1" dirty="0"/>
              <a:t> </a:t>
            </a:r>
            <a:r>
              <a:rPr lang="en-US" dirty="0"/>
              <a:t>Program operators must make reasonable modifications meals, providing special meals at no extra charge &amp; to accommodate disabilities which restrict a participant’s diet.</a:t>
            </a:r>
          </a:p>
          <a:p>
            <a:r>
              <a:rPr lang="en-US" b="1" dirty="0"/>
              <a:t>Requiring a Medical Statement </a:t>
            </a:r>
            <a:r>
              <a:rPr lang="en-US" dirty="0"/>
              <a:t>- Program regulations require Program operators to provide modifications for participants with disabilities on a case-by-case basis only when requests are supported by a written statement from a State licensed healthcare professional, such as a physician or nurse practitioner (medical statement).</a:t>
            </a:r>
          </a:p>
          <a:p>
            <a:pPr lvl="1"/>
            <a:r>
              <a:rPr lang="en-US" dirty="0"/>
              <a:t>The medical statement should include a description of the participant’s physical or mental impairment that is sufficient to allow the Program operator to understand how it restricts the participant’s diet.</a:t>
            </a:r>
          </a:p>
          <a:p>
            <a:pPr lvl="1"/>
            <a:r>
              <a:rPr lang="en-US" dirty="0"/>
              <a:t>It should also include an explanation of what must be done to accommodate the disability.</a:t>
            </a:r>
          </a:p>
          <a:p>
            <a:pPr marL="0" indent="0">
              <a:buNone/>
            </a:pPr>
            <a:endParaRPr lang="en-US" dirty="0"/>
          </a:p>
        </p:txBody>
      </p:sp>
    </p:spTree>
    <p:extLst>
      <p:ext uri="{BB962C8B-B14F-4D97-AF65-F5344CB8AC3E}">
        <p14:creationId xmlns:p14="http://schemas.microsoft.com/office/powerpoint/2010/main" val="36566976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1C31F-41A6-0DBD-4AA7-D72E5C18E632}"/>
              </a:ext>
            </a:extLst>
          </p:cNvPr>
          <p:cNvSpPr>
            <a:spLocks noGrp="1"/>
          </p:cNvSpPr>
          <p:nvPr>
            <p:ph type="title"/>
          </p:nvPr>
        </p:nvSpPr>
        <p:spPr/>
        <p:txBody>
          <a:bodyPr/>
          <a:lstStyle/>
          <a:p>
            <a:r>
              <a:rPr lang="en-US" b="1"/>
              <a:t>Accommodating Special Needs</a:t>
            </a:r>
            <a:r>
              <a:rPr lang="en-US"/>
              <a:t>							</a:t>
            </a:r>
            <a:r>
              <a:rPr lang="en-US" sz="1600"/>
              <a:t>(continued)</a:t>
            </a:r>
            <a:endParaRPr lang="en-US" sz="1600" dirty="0"/>
          </a:p>
        </p:txBody>
      </p:sp>
      <p:sp>
        <p:nvSpPr>
          <p:cNvPr id="3" name="Content Placeholder 2">
            <a:extLst>
              <a:ext uri="{FF2B5EF4-FFF2-40B4-BE49-F238E27FC236}">
                <a16:creationId xmlns:a16="http://schemas.microsoft.com/office/drawing/2014/main" id="{589075BA-FB5E-495C-D630-904039911535}"/>
              </a:ext>
            </a:extLst>
          </p:cNvPr>
          <p:cNvSpPr>
            <a:spLocks noGrp="1"/>
          </p:cNvSpPr>
          <p:nvPr>
            <p:ph idx="1"/>
          </p:nvPr>
        </p:nvSpPr>
        <p:spPr/>
        <p:txBody>
          <a:bodyPr/>
          <a:lstStyle/>
          <a:p>
            <a:r>
              <a:rPr lang="en-US" b="1" dirty="0"/>
              <a:t>Assessing Requests for Substitutions and other Modifications </a:t>
            </a:r>
            <a:r>
              <a:rPr lang="en-US" dirty="0"/>
              <a:t>- </a:t>
            </a:r>
            <a:r>
              <a:rPr lang="en-US" dirty="0">
                <a:solidFill>
                  <a:schemeClr val="accent6">
                    <a:lumMod val="75000"/>
                  </a:schemeClr>
                </a:solidFill>
              </a:rPr>
              <a:t>Program operators are not required to provide the exact substitution or other modification requested. </a:t>
            </a:r>
            <a:r>
              <a:rPr lang="en-US" dirty="0"/>
              <a:t>However, they must work with the parent, guardian, participating adult, or a person acting on behalf of an adult participant, to offer a reasonable modification that effectively accommodates the participant’s disability and provides equal opportunity to participate in or benefit from the Program.</a:t>
            </a:r>
          </a:p>
          <a:p>
            <a:pPr marL="0" indent="0">
              <a:buNone/>
            </a:pPr>
            <a:endParaRPr lang="en-US" dirty="0"/>
          </a:p>
          <a:p>
            <a:r>
              <a:rPr lang="en-US" b="1" dirty="0"/>
              <a:t>Serving Meals in an Integrated Setting </a:t>
            </a:r>
            <a:r>
              <a:rPr lang="en-US" dirty="0"/>
              <a:t>- Program operators must provide all meal services in the most integrated setting appropriate to the needs of the disabled participant. Exclusion of any participant from the Program environment is not considered an appropriate or reasonable modification.</a:t>
            </a:r>
          </a:p>
        </p:txBody>
      </p:sp>
    </p:spTree>
    <p:extLst>
      <p:ext uri="{BB962C8B-B14F-4D97-AF65-F5344CB8AC3E}">
        <p14:creationId xmlns:p14="http://schemas.microsoft.com/office/powerpoint/2010/main" val="34029146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6">
            <a:extLst>
              <a:ext uri="{FF2B5EF4-FFF2-40B4-BE49-F238E27FC236}">
                <a16:creationId xmlns:a16="http://schemas.microsoft.com/office/drawing/2014/main" id="{ADB08581-279A-478B-83DD-945E4CB34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panose="020B0502020104020203"/>
              <a:ea typeface="+mn-ea"/>
              <a:cs typeface="+mn-cs"/>
            </a:endParaRPr>
          </a:p>
        </p:txBody>
      </p:sp>
      <p:sp>
        <p:nvSpPr>
          <p:cNvPr id="2056" name="Rectangle 2058">
            <a:extLst>
              <a:ext uri="{FF2B5EF4-FFF2-40B4-BE49-F238E27FC236}">
                <a16:creationId xmlns:a16="http://schemas.microsoft.com/office/drawing/2014/main" id="{21E40D98-2DD7-4DBC-9170-584D5BA2D3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8" y="457200"/>
            <a:ext cx="7507224"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58" name="Rectangle 2060">
            <a:extLst>
              <a:ext uri="{FF2B5EF4-FFF2-40B4-BE49-F238E27FC236}">
                <a16:creationId xmlns:a16="http://schemas.microsoft.com/office/drawing/2014/main" id="{56F5A787-B406-4A79-B561-57041C4B0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7" y="618067"/>
            <a:ext cx="7503665" cy="5774265"/>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2" name="Content Placeholder 2">
            <a:extLst>
              <a:ext uri="{FF2B5EF4-FFF2-40B4-BE49-F238E27FC236}">
                <a16:creationId xmlns:a16="http://schemas.microsoft.com/office/drawing/2014/main" id="{768C049B-7A9D-D945-8717-2D98B7B6F264}"/>
              </a:ext>
            </a:extLst>
          </p:cNvPr>
          <p:cNvSpPr>
            <a:spLocks noGrp="1"/>
          </p:cNvSpPr>
          <p:nvPr>
            <p:ph idx="1"/>
          </p:nvPr>
        </p:nvSpPr>
        <p:spPr>
          <a:xfrm>
            <a:off x="764883" y="2438400"/>
            <a:ext cx="6855115" cy="3495742"/>
          </a:xfrm>
        </p:spPr>
        <p:txBody>
          <a:bodyPr>
            <a:normAutofit/>
          </a:bodyPr>
          <a:lstStyle/>
          <a:p>
            <a:pPr marL="0" indent="0">
              <a:buNone/>
            </a:pPr>
            <a:r>
              <a:rPr lang="en-US" dirty="0">
                <a:solidFill>
                  <a:srgbClr val="FFFFFF"/>
                </a:solidFill>
              </a:rPr>
              <a:t>E</a:t>
            </a:r>
            <a:r>
              <a:rPr lang="en-US" dirty="0">
                <a:solidFill>
                  <a:srgbClr val="FFFFFF"/>
                </a:solidFill>
                <a:effectLst/>
              </a:rPr>
              <a:t>ach meal served in the Program must contain, at a minimum, the indicated food components: milk, vegetables, fruits, whole grains, along with </a:t>
            </a:r>
            <a:r>
              <a:rPr lang="en-US" dirty="0">
                <a:solidFill>
                  <a:srgbClr val="FFFFFF"/>
                </a:solidFill>
              </a:rPr>
              <a:t>m</a:t>
            </a:r>
            <a:r>
              <a:rPr lang="en-US" dirty="0">
                <a:solidFill>
                  <a:srgbClr val="FFFFFF"/>
                </a:solidFill>
                <a:effectLst/>
              </a:rPr>
              <a:t>eat and meat alternates </a:t>
            </a:r>
          </a:p>
          <a:p>
            <a:r>
              <a:rPr lang="en-US" dirty="0">
                <a:solidFill>
                  <a:srgbClr val="FFFFFF"/>
                </a:solidFill>
              </a:rPr>
              <a:t>Serve age-appropriate meals as a unit</a:t>
            </a:r>
          </a:p>
          <a:p>
            <a:r>
              <a:rPr lang="en-US" dirty="0">
                <a:solidFill>
                  <a:srgbClr val="FFFFFF"/>
                </a:solidFill>
                <a:effectLst/>
              </a:rPr>
              <a:t>Include a great variety of fruits and vegetables</a:t>
            </a:r>
          </a:p>
          <a:p>
            <a:r>
              <a:rPr lang="en-US" dirty="0">
                <a:solidFill>
                  <a:srgbClr val="FFFFFF"/>
                </a:solidFill>
              </a:rPr>
              <a:t>Include whole grains</a:t>
            </a:r>
          </a:p>
          <a:p>
            <a:r>
              <a:rPr lang="en-US" dirty="0">
                <a:solidFill>
                  <a:srgbClr val="FFFFFF"/>
                </a:solidFill>
                <a:effectLst/>
              </a:rPr>
              <a:t>Reduce the amount of solids fats and sugars</a:t>
            </a:r>
          </a:p>
          <a:p>
            <a:r>
              <a:rPr lang="en-US" dirty="0">
                <a:solidFill>
                  <a:srgbClr val="FFFFFF"/>
                </a:solidFill>
              </a:rPr>
              <a:t>Offer a variety of protein choices.</a:t>
            </a:r>
            <a:endParaRPr lang="en-US" dirty="0">
              <a:solidFill>
                <a:srgbClr val="FFFFFF"/>
              </a:solidFill>
              <a:effectLst/>
            </a:endParaRPr>
          </a:p>
          <a:p>
            <a:pPr marL="0" indent="0">
              <a:buNone/>
            </a:pPr>
            <a:endParaRPr lang="en-US" dirty="0">
              <a:solidFill>
                <a:srgbClr val="FFFFFF"/>
              </a:solidFill>
            </a:endParaRPr>
          </a:p>
        </p:txBody>
      </p:sp>
      <p:pic>
        <p:nvPicPr>
          <p:cNvPr id="20" name="Picture 19" descr="Logo, company name&#10;&#10;Description automatically generated">
            <a:extLst>
              <a:ext uri="{FF2B5EF4-FFF2-40B4-BE49-F238E27FC236}">
                <a16:creationId xmlns:a16="http://schemas.microsoft.com/office/drawing/2014/main" id="{12620FE5-5A70-A52E-BAD6-800F87660B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5349" y="3589867"/>
            <a:ext cx="2966231" cy="2802466"/>
          </a:xfrm>
          <a:prstGeom prst="rect">
            <a:avLst/>
          </a:prstGeom>
        </p:spPr>
      </p:pic>
      <p:sp>
        <p:nvSpPr>
          <p:cNvPr id="33" name="Title 32">
            <a:extLst>
              <a:ext uri="{FF2B5EF4-FFF2-40B4-BE49-F238E27FC236}">
                <a16:creationId xmlns:a16="http://schemas.microsoft.com/office/drawing/2014/main" id="{0562CA5E-ECA8-FA48-1969-86A1F74B3EB8}"/>
              </a:ext>
            </a:extLst>
          </p:cNvPr>
          <p:cNvSpPr>
            <a:spLocks noGrp="1"/>
          </p:cNvSpPr>
          <p:nvPr>
            <p:ph type="title"/>
          </p:nvPr>
        </p:nvSpPr>
        <p:spPr/>
        <p:txBody>
          <a:bodyPr/>
          <a:lstStyle/>
          <a:p>
            <a:r>
              <a:rPr lang="en-US" dirty="0"/>
              <a:t>Meal Planning overview</a:t>
            </a:r>
          </a:p>
        </p:txBody>
      </p:sp>
      <p:pic>
        <p:nvPicPr>
          <p:cNvPr id="2" name="Picture 1">
            <a:extLst>
              <a:ext uri="{FF2B5EF4-FFF2-40B4-BE49-F238E27FC236}">
                <a16:creationId xmlns:a16="http://schemas.microsoft.com/office/drawing/2014/main" id="{2033A521-F090-3B8A-932C-085952A707E4}"/>
              </a:ext>
            </a:extLst>
          </p:cNvPr>
          <p:cNvPicPr>
            <a:picLocks noChangeAspect="1"/>
          </p:cNvPicPr>
          <p:nvPr/>
        </p:nvPicPr>
        <p:blipFill>
          <a:blip r:embed="rId4"/>
          <a:stretch>
            <a:fillRect/>
          </a:stretch>
        </p:blipFill>
        <p:spPr>
          <a:xfrm>
            <a:off x="8505349" y="879681"/>
            <a:ext cx="2966231" cy="2190568"/>
          </a:xfrm>
          <a:prstGeom prst="rect">
            <a:avLst/>
          </a:prstGeom>
        </p:spPr>
      </p:pic>
    </p:spTree>
    <p:extLst>
      <p:ext uri="{BB962C8B-B14F-4D97-AF65-F5344CB8AC3E}">
        <p14:creationId xmlns:p14="http://schemas.microsoft.com/office/powerpoint/2010/main" val="364497929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5">
            <a:extLst>
              <a:ext uri="{FF2B5EF4-FFF2-40B4-BE49-F238E27FC236}">
                <a16:creationId xmlns:a16="http://schemas.microsoft.com/office/drawing/2014/main" id="{4D1BFACC-272B-6BD7-551F-BA6365DF979E}"/>
              </a:ext>
            </a:extLst>
          </p:cNvPr>
          <p:cNvGraphicFramePr>
            <a:graphicFrameLocks noGrp="1"/>
          </p:cNvGraphicFramePr>
          <p:nvPr>
            <p:extLst>
              <p:ext uri="{D42A27DB-BD31-4B8C-83A1-F6EECF244321}">
                <p14:modId xmlns:p14="http://schemas.microsoft.com/office/powerpoint/2010/main" val="682157107"/>
              </p:ext>
            </p:extLst>
          </p:nvPr>
        </p:nvGraphicFramePr>
        <p:xfrm>
          <a:off x="0" y="569071"/>
          <a:ext cx="12192000" cy="6294287"/>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934572851"/>
                    </a:ext>
                  </a:extLst>
                </a:gridCol>
                <a:gridCol w="2032000">
                  <a:extLst>
                    <a:ext uri="{9D8B030D-6E8A-4147-A177-3AD203B41FA5}">
                      <a16:colId xmlns:a16="http://schemas.microsoft.com/office/drawing/2014/main" val="1167134714"/>
                    </a:ext>
                  </a:extLst>
                </a:gridCol>
                <a:gridCol w="2032000">
                  <a:extLst>
                    <a:ext uri="{9D8B030D-6E8A-4147-A177-3AD203B41FA5}">
                      <a16:colId xmlns:a16="http://schemas.microsoft.com/office/drawing/2014/main" val="2488812898"/>
                    </a:ext>
                  </a:extLst>
                </a:gridCol>
                <a:gridCol w="2032000">
                  <a:extLst>
                    <a:ext uri="{9D8B030D-6E8A-4147-A177-3AD203B41FA5}">
                      <a16:colId xmlns:a16="http://schemas.microsoft.com/office/drawing/2014/main" val="159254645"/>
                    </a:ext>
                  </a:extLst>
                </a:gridCol>
                <a:gridCol w="2032000">
                  <a:extLst>
                    <a:ext uri="{9D8B030D-6E8A-4147-A177-3AD203B41FA5}">
                      <a16:colId xmlns:a16="http://schemas.microsoft.com/office/drawing/2014/main" val="1221228836"/>
                    </a:ext>
                  </a:extLst>
                </a:gridCol>
                <a:gridCol w="2032000">
                  <a:extLst>
                    <a:ext uri="{9D8B030D-6E8A-4147-A177-3AD203B41FA5}">
                      <a16:colId xmlns:a16="http://schemas.microsoft.com/office/drawing/2014/main" val="1352728095"/>
                    </a:ext>
                  </a:extLst>
                </a:gridCol>
              </a:tblGrid>
              <a:tr h="579214">
                <a:tc>
                  <a:txBody>
                    <a:bodyPr/>
                    <a:lstStyle/>
                    <a:p>
                      <a:endParaRPr lang="en-US" sz="1800" dirty="0"/>
                    </a:p>
                  </a:txBody>
                  <a:tcPr>
                    <a:solidFill>
                      <a:schemeClr val="bg1"/>
                    </a:solidFill>
                  </a:tcPr>
                </a:tc>
                <a:tc>
                  <a:txBody>
                    <a:bodyPr/>
                    <a:lstStyle/>
                    <a:p>
                      <a:r>
                        <a:rPr lang="en-US" sz="1800" dirty="0"/>
                        <a:t>Monday</a:t>
                      </a:r>
                    </a:p>
                  </a:txBody>
                  <a:tcPr/>
                </a:tc>
                <a:tc>
                  <a:txBody>
                    <a:bodyPr/>
                    <a:lstStyle/>
                    <a:p>
                      <a:r>
                        <a:rPr lang="en-US" dirty="0"/>
                        <a:t>Tuesday</a:t>
                      </a:r>
                    </a:p>
                  </a:txBody>
                  <a:tcPr/>
                </a:tc>
                <a:tc>
                  <a:txBody>
                    <a:bodyPr/>
                    <a:lstStyle/>
                    <a:p>
                      <a:r>
                        <a:rPr lang="en-US" dirty="0"/>
                        <a:t>Wednesday</a:t>
                      </a:r>
                    </a:p>
                  </a:txBody>
                  <a:tcPr/>
                </a:tc>
                <a:tc>
                  <a:txBody>
                    <a:bodyPr/>
                    <a:lstStyle/>
                    <a:p>
                      <a:r>
                        <a:rPr lang="en-US" dirty="0"/>
                        <a:t>Thursday</a:t>
                      </a:r>
                    </a:p>
                  </a:txBody>
                  <a:tcPr/>
                </a:tc>
                <a:tc>
                  <a:txBody>
                    <a:bodyPr/>
                    <a:lstStyle/>
                    <a:p>
                      <a:r>
                        <a:rPr lang="en-US" dirty="0"/>
                        <a:t>Friday</a:t>
                      </a:r>
                    </a:p>
                  </a:txBody>
                  <a:tcPr/>
                </a:tc>
                <a:extLst>
                  <a:ext uri="{0D108BD9-81ED-4DB2-BD59-A6C34878D82A}">
                    <a16:rowId xmlns:a16="http://schemas.microsoft.com/office/drawing/2014/main" val="4040841996"/>
                  </a:ext>
                </a:extLst>
              </a:tr>
              <a:tr h="1717388">
                <a:tc>
                  <a:txBody>
                    <a:bodyPr/>
                    <a:lstStyle/>
                    <a:p>
                      <a:r>
                        <a:rPr lang="en-US" b="1" dirty="0">
                          <a:solidFill>
                            <a:schemeClr val="tx1"/>
                          </a:solidFill>
                          <a:effectLst/>
                        </a:rPr>
                        <a:t>Breakfast</a:t>
                      </a:r>
                    </a:p>
                  </a:txBody>
                  <a:tcPr/>
                </a:tc>
                <a:tc>
                  <a:txBody>
                    <a:bodyPr/>
                    <a:lstStyle/>
                    <a:p>
                      <a:pPr marL="285750" indent="-285750">
                        <a:buFont typeface="Arial" panose="020B0604020202020204" pitchFamily="34" charset="0"/>
                        <a:buChar char="•"/>
                      </a:pPr>
                      <a:r>
                        <a:rPr lang="en-US" sz="1200" dirty="0"/>
                        <a:t>Honey-Nut (high fiber) Cheerios</a:t>
                      </a:r>
                    </a:p>
                    <a:p>
                      <a:pPr marL="285750" indent="-285750">
                        <a:buFont typeface="Arial" panose="020B0604020202020204" pitchFamily="34" charset="0"/>
                        <a:buChar char="•"/>
                      </a:pPr>
                      <a:r>
                        <a:rPr lang="en-US" sz="1200" dirty="0"/>
                        <a:t>Fresh strawberries</a:t>
                      </a:r>
                    </a:p>
                    <a:p>
                      <a:pPr marL="285750" indent="-285750">
                        <a:buFont typeface="Arial" panose="020B0604020202020204" pitchFamily="34" charset="0"/>
                        <a:buChar char="•"/>
                      </a:pPr>
                      <a:r>
                        <a:rPr lang="en-US" sz="1200" dirty="0"/>
                        <a:t>1% Milk</a:t>
                      </a:r>
                    </a:p>
                  </a:txBody>
                  <a:tcPr/>
                </a:tc>
                <a:tc>
                  <a:txBody>
                    <a:bodyPr/>
                    <a:lstStyle/>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Scrambled eggs w/ chopped spinach</a:t>
                      </a:r>
                    </a:p>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Whole wheat English muffin with low-fat cream cheese</a:t>
                      </a:r>
                    </a:p>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Orange slices</a:t>
                      </a:r>
                    </a:p>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1 %milk</a:t>
                      </a:r>
                    </a:p>
                    <a:p>
                      <a:endParaRPr lang="en-US" sz="1200" dirty="0"/>
                    </a:p>
                  </a:txBody>
                  <a:tcPr/>
                </a:tc>
                <a:tc>
                  <a:txBody>
                    <a:bodyPr/>
                    <a:lstStyle/>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Low-fat yogurt with granola and blueberries</a:t>
                      </a:r>
                    </a:p>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Whole grain bagel </a:t>
                      </a:r>
                    </a:p>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1% milk</a:t>
                      </a:r>
                    </a:p>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Apple slices</a:t>
                      </a:r>
                    </a:p>
                    <a:p>
                      <a:endParaRPr lang="en-US" sz="1200" dirty="0"/>
                    </a:p>
                  </a:txBody>
                  <a:tcPr/>
                </a:tc>
                <a:tc>
                  <a:txBody>
                    <a:bodyPr/>
                    <a:lstStyle/>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Whole grain cereal </a:t>
                      </a:r>
                    </a:p>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1% milk</a:t>
                      </a:r>
                    </a:p>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Hard-boiled eggs</a:t>
                      </a:r>
                    </a:p>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Sliced grapes</a:t>
                      </a:r>
                    </a:p>
                    <a:p>
                      <a:endParaRPr lang="en-US" sz="1200" dirty="0"/>
                    </a:p>
                  </a:txBody>
                  <a:tcPr/>
                </a:tc>
                <a:tc>
                  <a:txBody>
                    <a:bodyPr/>
                    <a:lstStyle/>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Whole wheat pancakes </a:t>
                      </a:r>
                    </a:p>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Sliced strawberries </a:t>
                      </a:r>
                    </a:p>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Turkey sausage links</a:t>
                      </a:r>
                    </a:p>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Mixed melon chunks</a:t>
                      </a:r>
                    </a:p>
                    <a:p>
                      <a:endParaRPr lang="en-US" sz="1200" dirty="0"/>
                    </a:p>
                  </a:txBody>
                  <a:tcPr/>
                </a:tc>
                <a:extLst>
                  <a:ext uri="{0D108BD9-81ED-4DB2-BD59-A6C34878D82A}">
                    <a16:rowId xmlns:a16="http://schemas.microsoft.com/office/drawing/2014/main" val="3312805257"/>
                  </a:ext>
                </a:extLst>
              </a:tr>
              <a:tr h="1803125">
                <a:tc>
                  <a:txBody>
                    <a:bodyPr/>
                    <a:lstStyle/>
                    <a:p>
                      <a:r>
                        <a:rPr lang="en-US" b="1" dirty="0">
                          <a:solidFill>
                            <a:schemeClr val="tx1"/>
                          </a:solidFill>
                          <a:effectLst/>
                        </a:rPr>
                        <a:t>Lunch</a:t>
                      </a:r>
                    </a:p>
                  </a:txBody>
                  <a:tcPr/>
                </a:tc>
                <a:tc>
                  <a:txBody>
                    <a:bodyPr/>
                    <a:lstStyle/>
                    <a:p>
                      <a:pPr marL="285750" indent="-285750">
                        <a:buFont typeface="Arial" panose="020B0604020202020204" pitchFamily="34" charset="0"/>
                        <a:buChar char="•"/>
                      </a:pPr>
                      <a:r>
                        <a:rPr lang="en-US" sz="1200" dirty="0"/>
                        <a:t>Baked Chicken Strips</a:t>
                      </a:r>
                    </a:p>
                    <a:p>
                      <a:pPr marL="285750" indent="-285750">
                        <a:buFont typeface="Arial" panose="020B0604020202020204" pitchFamily="34" charset="0"/>
                        <a:buChar char="•"/>
                      </a:pPr>
                      <a:r>
                        <a:rPr lang="en-US" sz="1200" dirty="0"/>
                        <a:t>Mashed Potatoes</a:t>
                      </a:r>
                    </a:p>
                    <a:p>
                      <a:pPr marL="285750" indent="-285750">
                        <a:buFont typeface="Arial" panose="020B0604020202020204" pitchFamily="34" charset="0"/>
                        <a:buChar char="•"/>
                      </a:pPr>
                      <a:r>
                        <a:rPr lang="en-US" sz="1200" dirty="0"/>
                        <a:t>Green Beans</a:t>
                      </a:r>
                    </a:p>
                    <a:p>
                      <a:pPr marL="285750" indent="-285750">
                        <a:buFont typeface="Arial" panose="020B0604020202020204" pitchFamily="34" charset="0"/>
                        <a:buChar char="•"/>
                      </a:pPr>
                      <a:r>
                        <a:rPr lang="en-US" sz="1200" dirty="0"/>
                        <a:t>Fresh Pears</a:t>
                      </a:r>
                    </a:p>
                    <a:p>
                      <a:pPr marL="285750" indent="-285750">
                        <a:buFont typeface="Arial" panose="020B0604020202020204" pitchFamily="34" charset="0"/>
                        <a:buChar char="•"/>
                      </a:pPr>
                      <a:r>
                        <a:rPr lang="en-US" sz="1200" dirty="0"/>
                        <a:t>1% Milk</a:t>
                      </a:r>
                    </a:p>
                  </a:txBody>
                  <a:tcPr/>
                </a:tc>
                <a:tc>
                  <a:txBody>
                    <a:bodyPr/>
                    <a:lstStyle/>
                    <a:p>
                      <a:pPr marL="171450" indent="-171450" fontAlgn="base">
                        <a:buFont typeface="Arial" panose="020B0604020202020204" pitchFamily="34" charset="0"/>
                        <a:buChar char="•"/>
                      </a:pPr>
                      <a:r>
                        <a:rPr lang="en-US" sz="1200" dirty="0">
                          <a:effectLst/>
                        </a:rPr>
                        <a:t>Chicken noodle soup</a:t>
                      </a:r>
                    </a:p>
                    <a:p>
                      <a:pPr marL="171450" indent="-171450" fontAlgn="base">
                        <a:buFont typeface="Arial" panose="020B0604020202020204" pitchFamily="34" charset="0"/>
                        <a:buChar char="•"/>
                      </a:pPr>
                      <a:r>
                        <a:rPr lang="en-US" sz="1200" dirty="0">
                          <a:effectLst/>
                        </a:rPr>
                        <a:t>Whole wheat bagel </a:t>
                      </a:r>
                    </a:p>
                    <a:p>
                      <a:pPr marL="171450" indent="-171450" fontAlgn="base">
                        <a:buFont typeface="Arial" panose="020B0604020202020204" pitchFamily="34" charset="0"/>
                        <a:buChar char="•"/>
                      </a:pPr>
                      <a:r>
                        <a:rPr lang="en-US" sz="1200" dirty="0">
                          <a:effectLst/>
                        </a:rPr>
                        <a:t>Vegetable sticks</a:t>
                      </a:r>
                    </a:p>
                    <a:p>
                      <a:pPr marL="171450" indent="-171450" fontAlgn="base">
                        <a:buFont typeface="Arial" panose="020B0604020202020204" pitchFamily="34" charset="0"/>
                        <a:buChar char="•"/>
                      </a:pPr>
                      <a:r>
                        <a:rPr lang="en-US" sz="1200" dirty="0">
                          <a:effectLst/>
                        </a:rPr>
                        <a:t>Mango bites </a:t>
                      </a:r>
                    </a:p>
                    <a:p>
                      <a:pPr marL="171450" indent="-171450" fontAlgn="base">
                        <a:buFont typeface="Arial" panose="020B0604020202020204" pitchFamily="34" charset="0"/>
                        <a:buChar char="•"/>
                      </a:pPr>
                      <a:r>
                        <a:rPr lang="en-US" sz="1200" dirty="0">
                          <a:effectLst/>
                        </a:rPr>
                        <a:t>1% Milk</a:t>
                      </a:r>
                    </a:p>
                  </a:txBody>
                  <a:tcPr/>
                </a:tc>
                <a:tc>
                  <a:txBody>
                    <a:bodyPr/>
                    <a:lstStyle/>
                    <a:p>
                      <a:pPr marL="171450" indent="-171450" fontAlgn="base">
                        <a:buFont typeface="Arial" panose="020B0604020202020204" pitchFamily="34" charset="0"/>
                        <a:buChar char="•"/>
                      </a:pPr>
                      <a:r>
                        <a:rPr lang="en-US" sz="1200" dirty="0">
                          <a:effectLst/>
                        </a:rPr>
                        <a:t>Whole wheat turkey and cheese wrap </a:t>
                      </a:r>
                    </a:p>
                    <a:p>
                      <a:pPr marL="171450" indent="-171450" fontAlgn="base">
                        <a:buFont typeface="Arial" panose="020B0604020202020204" pitchFamily="34" charset="0"/>
                        <a:buChar char="•"/>
                      </a:pPr>
                      <a:r>
                        <a:rPr lang="en-US" sz="1200" dirty="0">
                          <a:effectLst/>
                        </a:rPr>
                        <a:t>Carrot and celery sticks with hummus</a:t>
                      </a:r>
                    </a:p>
                    <a:p>
                      <a:pPr marL="171450" indent="-171450" fontAlgn="base">
                        <a:buFont typeface="Arial" panose="020B0604020202020204" pitchFamily="34" charset="0"/>
                        <a:buChar char="•"/>
                      </a:pPr>
                      <a:r>
                        <a:rPr lang="en-US" sz="1200" dirty="0">
                          <a:effectLst/>
                        </a:rPr>
                        <a:t>Yogurt cup</a:t>
                      </a:r>
                    </a:p>
                    <a:p>
                      <a:pPr marL="171450" indent="-171450" fontAlgn="base">
                        <a:buFont typeface="Arial" panose="020B0604020202020204" pitchFamily="34" charset="0"/>
                        <a:buChar char="•"/>
                      </a:pPr>
                      <a:r>
                        <a:rPr lang="en-US" sz="1200" dirty="0">
                          <a:effectLst/>
                        </a:rPr>
                        <a:t>Whole grain crackers</a:t>
                      </a:r>
                    </a:p>
                    <a:p>
                      <a:pPr marL="171450" indent="-171450" fontAlgn="base">
                        <a:buFont typeface="Arial" panose="020B0604020202020204" pitchFamily="34" charset="0"/>
                        <a:buChar char="•"/>
                      </a:pPr>
                      <a:r>
                        <a:rPr lang="en-US" sz="1200" dirty="0">
                          <a:effectLst/>
                        </a:rPr>
                        <a:t>1% Milk</a:t>
                      </a:r>
                      <a:endParaRPr lang="it-IT" sz="1200" dirty="0">
                        <a:effectLst/>
                      </a:endParaRPr>
                    </a:p>
                  </a:txBody>
                  <a:tcPr/>
                </a:tc>
                <a:tc>
                  <a:txBody>
                    <a:bodyPr/>
                    <a:lstStyle/>
                    <a:p>
                      <a:pPr marL="171450" indent="-171450" fontAlgn="base">
                        <a:buFont typeface="Arial" panose="020B0604020202020204" pitchFamily="34" charset="0"/>
                        <a:buChar char="•"/>
                      </a:pPr>
                      <a:r>
                        <a:rPr lang="en-US" sz="1200" dirty="0">
                          <a:effectLst/>
                        </a:rPr>
                        <a:t>Tilapia Fish Sticks</a:t>
                      </a:r>
                    </a:p>
                    <a:p>
                      <a:pPr marL="171450" indent="-171450" fontAlgn="base">
                        <a:buFont typeface="Arial" panose="020B0604020202020204" pitchFamily="34" charset="0"/>
                        <a:buChar char="•"/>
                      </a:pPr>
                      <a:r>
                        <a:rPr lang="en-US" sz="1200" dirty="0">
                          <a:effectLst/>
                        </a:rPr>
                        <a:t>Whole grain tortilla chips</a:t>
                      </a:r>
                    </a:p>
                    <a:p>
                      <a:pPr marL="171450" indent="-171450" fontAlgn="base">
                        <a:buFont typeface="Arial" panose="020B0604020202020204" pitchFamily="34" charset="0"/>
                        <a:buChar char="•"/>
                      </a:pPr>
                      <a:r>
                        <a:rPr lang="en-US" sz="1200" dirty="0">
                          <a:effectLst/>
                        </a:rPr>
                        <a:t>Sliced cucumbers</a:t>
                      </a:r>
                    </a:p>
                    <a:p>
                      <a:pPr marL="171450" indent="-171450" fontAlgn="base">
                        <a:buFont typeface="Arial" panose="020B0604020202020204" pitchFamily="34" charset="0"/>
                        <a:buChar char="•"/>
                      </a:pPr>
                      <a:r>
                        <a:rPr lang="en-US" sz="1200" dirty="0">
                          <a:effectLst/>
                        </a:rPr>
                        <a:t>Orange wedges</a:t>
                      </a:r>
                    </a:p>
                    <a:p>
                      <a:pPr marL="171450" indent="-171450" fontAlgn="base">
                        <a:buFont typeface="Arial" panose="020B0604020202020204" pitchFamily="34" charset="0"/>
                        <a:buChar char="•"/>
                      </a:pPr>
                      <a:r>
                        <a:rPr lang="en-US" sz="1200" dirty="0">
                          <a:effectLst/>
                        </a:rPr>
                        <a:t>1% Milk</a:t>
                      </a:r>
                    </a:p>
                  </a:txBody>
                  <a:tcPr/>
                </a:tc>
                <a:tc>
                  <a:txBody>
                    <a:bodyPr/>
                    <a:lstStyle/>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Whole wheat pasta with marinara sauce</a:t>
                      </a:r>
                    </a:p>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Grilled zucchini and bell peppers</a:t>
                      </a:r>
                    </a:p>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Spinach and strawberry salad with vinaigrette dressing</a:t>
                      </a:r>
                    </a:p>
                    <a:p>
                      <a:pPr marL="171450" indent="-171450">
                        <a:buFont typeface="Arial" panose="020B0604020202020204" pitchFamily="34" charset="0"/>
                        <a:buChar char="•"/>
                      </a:pPr>
                      <a:r>
                        <a:rPr lang="en-US" sz="1200" b="0" i="0" kern="1200" dirty="0">
                          <a:solidFill>
                            <a:schemeClr val="dk1"/>
                          </a:solidFill>
                          <a:effectLst/>
                          <a:latin typeface="+mn-lt"/>
                          <a:ea typeface="+mn-ea"/>
                          <a:cs typeface="+mn-cs"/>
                        </a:rPr>
                        <a:t>Low-fat yogurt cup</a:t>
                      </a:r>
                    </a:p>
                    <a:p>
                      <a:pPr marL="171450" indent="-171450" fontAlgn="base">
                        <a:buFont typeface="Arial" panose="020B0604020202020204" pitchFamily="34" charset="0"/>
                        <a:buChar char="•"/>
                      </a:pPr>
                      <a:endParaRPr lang="en-US" sz="1000" dirty="0">
                        <a:effectLst/>
                      </a:endParaRPr>
                    </a:p>
                  </a:txBody>
                  <a:tcPr/>
                </a:tc>
                <a:extLst>
                  <a:ext uri="{0D108BD9-81ED-4DB2-BD59-A6C34878D82A}">
                    <a16:rowId xmlns:a16="http://schemas.microsoft.com/office/drawing/2014/main" val="2803395838"/>
                  </a:ext>
                </a:extLst>
              </a:tr>
              <a:tr h="959728">
                <a:tc>
                  <a:txBody>
                    <a:bodyPr/>
                    <a:lstStyle/>
                    <a:p>
                      <a:r>
                        <a:rPr lang="en-US" b="1" dirty="0">
                          <a:solidFill>
                            <a:schemeClr val="tx1"/>
                          </a:solidFill>
                          <a:effectLst/>
                        </a:rPr>
                        <a:t>PM Snack</a:t>
                      </a:r>
                    </a:p>
                  </a:txBody>
                  <a:tcPr/>
                </a:tc>
                <a:tc>
                  <a:txBody>
                    <a:bodyPr/>
                    <a:lstStyle/>
                    <a:p>
                      <a:pPr marL="285750" indent="-285750">
                        <a:buFont typeface="Arial" panose="020B0604020202020204" pitchFamily="34" charset="0"/>
                        <a:buChar char="•"/>
                      </a:pPr>
                      <a:r>
                        <a:rPr lang="en-US" sz="1200" dirty="0"/>
                        <a:t>Pineapple cup</a:t>
                      </a:r>
                    </a:p>
                    <a:p>
                      <a:pPr marL="285750" indent="-285750">
                        <a:buFont typeface="Arial" panose="020B0604020202020204" pitchFamily="34" charset="0"/>
                        <a:buChar char="•"/>
                      </a:pPr>
                      <a:r>
                        <a:rPr lang="en-US" sz="1200" dirty="0"/>
                        <a:t>Water</a:t>
                      </a:r>
                    </a:p>
                    <a:p>
                      <a:endParaRPr lang="en-US" sz="1200" dirty="0"/>
                    </a:p>
                  </a:txBody>
                  <a:tcPr/>
                </a:tc>
                <a:tc>
                  <a:txBody>
                    <a:bodyPr/>
                    <a:lstStyle/>
                    <a:p>
                      <a:pPr marL="171450" indent="-171450">
                        <a:buFont typeface="Arial" panose="020B0604020202020204" pitchFamily="34" charset="0"/>
                        <a:buChar char="•"/>
                      </a:pPr>
                      <a:r>
                        <a:rPr lang="en-US" sz="1200" dirty="0"/>
                        <a:t>Whole Wheat Crackers</a:t>
                      </a:r>
                    </a:p>
                    <a:p>
                      <a:pPr marL="171450" indent="-171450">
                        <a:buFont typeface="Arial" panose="020B0604020202020204" pitchFamily="34" charset="0"/>
                        <a:buChar char="•"/>
                      </a:pPr>
                      <a:r>
                        <a:rPr lang="en-US" sz="1200" dirty="0"/>
                        <a:t>Oranges</a:t>
                      </a:r>
                    </a:p>
                    <a:p>
                      <a:pPr marL="171450" indent="-171450">
                        <a:buFont typeface="Arial" panose="020B0604020202020204" pitchFamily="34" charset="0"/>
                        <a:buChar char="•"/>
                      </a:pPr>
                      <a:r>
                        <a:rPr lang="en-US" sz="1200" dirty="0"/>
                        <a:t>Water</a:t>
                      </a:r>
                    </a:p>
                    <a:p>
                      <a:endParaRPr lang="en-US" sz="1200" dirty="0"/>
                    </a:p>
                  </a:txBody>
                  <a:tcPr/>
                </a:tc>
                <a:tc>
                  <a:txBody>
                    <a:bodyPr/>
                    <a:lstStyle/>
                    <a:p>
                      <a:pPr marL="171450" indent="-171450">
                        <a:buFont typeface="Arial" panose="020B0604020202020204" pitchFamily="34" charset="0"/>
                        <a:buChar char="•"/>
                      </a:pPr>
                      <a:r>
                        <a:rPr lang="en-US" sz="1200" dirty="0"/>
                        <a:t>Ham</a:t>
                      </a:r>
                    </a:p>
                    <a:p>
                      <a:pPr marL="171450" indent="-171450">
                        <a:buFont typeface="Arial" panose="020B0604020202020204" pitchFamily="34" charset="0"/>
                        <a:buChar char="•"/>
                      </a:pPr>
                      <a:r>
                        <a:rPr lang="en-US" sz="1200" dirty="0"/>
                        <a:t>Cheese</a:t>
                      </a:r>
                    </a:p>
                    <a:p>
                      <a:pPr marL="171450" indent="-171450">
                        <a:buFont typeface="Arial" panose="020B0604020202020204" pitchFamily="34" charset="0"/>
                        <a:buChar char="•"/>
                      </a:pPr>
                      <a:r>
                        <a:rPr lang="en-US" sz="1200" dirty="0"/>
                        <a:t>WG Bread</a:t>
                      </a:r>
                    </a:p>
                    <a:p>
                      <a:pPr marL="171450" indent="-171450">
                        <a:buFont typeface="Arial" panose="020B0604020202020204" pitchFamily="34" charset="0"/>
                        <a:buChar char="•"/>
                      </a:pPr>
                      <a:r>
                        <a:rPr lang="en-US" sz="1200" dirty="0"/>
                        <a:t>Water</a:t>
                      </a:r>
                    </a:p>
                    <a:p>
                      <a:endParaRPr lang="en-US" sz="1200" dirty="0"/>
                    </a:p>
                  </a:txBody>
                  <a:tcPr/>
                </a:tc>
                <a:tc>
                  <a:txBody>
                    <a:bodyPr/>
                    <a:lstStyle/>
                    <a:p>
                      <a:pPr marL="171450" indent="-171450">
                        <a:buFont typeface="Arial" panose="020B0604020202020204" pitchFamily="34" charset="0"/>
                        <a:buChar char="•"/>
                      </a:pPr>
                      <a:r>
                        <a:rPr lang="en-US" sz="1200" dirty="0"/>
                        <a:t>Celery Sticks</a:t>
                      </a:r>
                    </a:p>
                    <a:p>
                      <a:pPr marL="171450" indent="-171450">
                        <a:buFont typeface="Arial" panose="020B0604020202020204" pitchFamily="34" charset="0"/>
                        <a:buChar char="•"/>
                      </a:pPr>
                      <a:r>
                        <a:rPr lang="en-US" sz="1200" dirty="0"/>
                        <a:t>Peanut Butter</a:t>
                      </a:r>
                    </a:p>
                    <a:p>
                      <a:pPr marL="171450" indent="-171450">
                        <a:buFont typeface="Arial" panose="020B0604020202020204" pitchFamily="34" charset="0"/>
                        <a:buChar char="•"/>
                      </a:pPr>
                      <a:r>
                        <a:rPr lang="en-US" sz="1200" dirty="0"/>
                        <a:t>Apple Juice</a:t>
                      </a:r>
                    </a:p>
                    <a:p>
                      <a:endParaRPr lang="en-US" sz="1200" dirty="0"/>
                    </a:p>
                  </a:txBody>
                  <a:tcPr/>
                </a:tc>
                <a:tc>
                  <a:txBody>
                    <a:bodyPr/>
                    <a:lstStyle/>
                    <a:p>
                      <a:pPr marL="171450" indent="-171450">
                        <a:buFont typeface="Arial" panose="020B0604020202020204" pitchFamily="34" charset="0"/>
                        <a:buChar char="•"/>
                      </a:pPr>
                      <a:r>
                        <a:rPr lang="en-US" sz="1200" dirty="0"/>
                        <a:t>Toast</a:t>
                      </a:r>
                    </a:p>
                    <a:p>
                      <a:pPr marL="171450" indent="-171450">
                        <a:buFont typeface="Arial" panose="020B0604020202020204" pitchFamily="34" charset="0"/>
                        <a:buChar char="•"/>
                      </a:pPr>
                      <a:r>
                        <a:rPr lang="en-US" sz="1200" dirty="0"/>
                        <a:t>Honey</a:t>
                      </a:r>
                    </a:p>
                    <a:p>
                      <a:pPr marL="171450" indent="-171450">
                        <a:buFont typeface="Arial" panose="020B0604020202020204" pitchFamily="34" charset="0"/>
                        <a:buChar char="•"/>
                      </a:pPr>
                      <a:r>
                        <a:rPr lang="en-US" sz="1200" dirty="0"/>
                        <a:t>Sliced kiwi</a:t>
                      </a:r>
                    </a:p>
                    <a:p>
                      <a:endParaRPr lang="en-US" sz="1200" dirty="0"/>
                    </a:p>
                  </a:txBody>
                  <a:tcPr/>
                </a:tc>
                <a:extLst>
                  <a:ext uri="{0D108BD9-81ED-4DB2-BD59-A6C34878D82A}">
                    <a16:rowId xmlns:a16="http://schemas.microsoft.com/office/drawing/2014/main" val="1361752407"/>
                  </a:ext>
                </a:extLst>
              </a:tr>
              <a:tr h="1134224">
                <a:tc>
                  <a:txBody>
                    <a:bodyPr/>
                    <a:lstStyle/>
                    <a:p>
                      <a:r>
                        <a:rPr lang="en-US" b="1" dirty="0">
                          <a:solidFill>
                            <a:schemeClr val="tx1"/>
                          </a:solidFill>
                          <a:effectLst/>
                        </a:rPr>
                        <a:t>Dinner</a:t>
                      </a:r>
                    </a:p>
                  </a:txBody>
                  <a:tcPr/>
                </a:tc>
                <a:tc>
                  <a:txBody>
                    <a:bodyPr/>
                    <a:lstStyle/>
                    <a:p>
                      <a:pPr marL="171450" indent="-171450">
                        <a:buFont typeface="Arial" panose="020B0604020202020204" pitchFamily="34" charset="0"/>
                        <a:buChar char="•"/>
                      </a:pPr>
                      <a:r>
                        <a:rPr lang="en-US" sz="1200" dirty="0"/>
                        <a:t>Grilled Steak Bites</a:t>
                      </a:r>
                    </a:p>
                    <a:p>
                      <a:pPr marL="171450" indent="-171450">
                        <a:buFont typeface="Arial" panose="020B0604020202020204" pitchFamily="34" charset="0"/>
                        <a:buChar char="•"/>
                      </a:pPr>
                      <a:r>
                        <a:rPr lang="en-US" sz="1200" dirty="0"/>
                        <a:t>Macaroni &amp; Cheese</a:t>
                      </a:r>
                    </a:p>
                    <a:p>
                      <a:pPr marL="171450" indent="-171450">
                        <a:buFont typeface="Arial" panose="020B0604020202020204" pitchFamily="34" charset="0"/>
                        <a:buChar char="•"/>
                      </a:pPr>
                      <a:r>
                        <a:rPr lang="en-US" sz="1200" dirty="0"/>
                        <a:t>Corn</a:t>
                      </a:r>
                    </a:p>
                    <a:p>
                      <a:pPr marL="171450" indent="-171450">
                        <a:buFont typeface="Arial" panose="020B0604020202020204" pitchFamily="34" charset="0"/>
                        <a:buChar char="•"/>
                      </a:pPr>
                      <a:r>
                        <a:rPr lang="en-US" sz="1200" dirty="0"/>
                        <a:t>Strawberries</a:t>
                      </a:r>
                    </a:p>
                    <a:p>
                      <a:pPr marL="171450" indent="-171450">
                        <a:buFont typeface="Arial" panose="020B0604020202020204" pitchFamily="34" charset="0"/>
                        <a:buChar char="•"/>
                      </a:pPr>
                      <a:r>
                        <a:rPr lang="en-US" sz="1200" dirty="0"/>
                        <a:t>1% Milk</a:t>
                      </a:r>
                    </a:p>
                  </a:txBody>
                  <a:tcPr/>
                </a:tc>
                <a:tc>
                  <a:txBody>
                    <a:bodyPr/>
                    <a:lstStyle/>
                    <a:p>
                      <a:pPr marL="171450" indent="-171450">
                        <a:buFont typeface="Arial" panose="020B0604020202020204" pitchFamily="34" charset="0"/>
                        <a:buChar char="•"/>
                      </a:pPr>
                      <a:r>
                        <a:rPr lang="en-US" sz="1200" dirty="0"/>
                        <a:t>Baked Chicken</a:t>
                      </a:r>
                    </a:p>
                    <a:p>
                      <a:pPr marL="171450" indent="-171450">
                        <a:buFont typeface="Arial" panose="020B0604020202020204" pitchFamily="34" charset="0"/>
                        <a:buChar char="•"/>
                      </a:pPr>
                      <a:r>
                        <a:rPr lang="en-US" sz="1200" dirty="0"/>
                        <a:t>Mashed Potatoes</a:t>
                      </a:r>
                    </a:p>
                    <a:p>
                      <a:pPr marL="171450" indent="-171450">
                        <a:buFont typeface="Arial" panose="020B0604020202020204" pitchFamily="34" charset="0"/>
                        <a:buChar char="•"/>
                      </a:pPr>
                      <a:r>
                        <a:rPr lang="en-US" sz="1200" dirty="0"/>
                        <a:t>Mixed Salad</a:t>
                      </a:r>
                    </a:p>
                    <a:p>
                      <a:pPr marL="171450" indent="-171450">
                        <a:buFont typeface="Arial" panose="020B0604020202020204" pitchFamily="34" charset="0"/>
                        <a:buChar char="•"/>
                      </a:pPr>
                      <a:r>
                        <a:rPr lang="en-US" sz="1200" dirty="0"/>
                        <a:t>Grapes</a:t>
                      </a:r>
                    </a:p>
                    <a:p>
                      <a:pPr marL="171450" indent="-171450">
                        <a:buFont typeface="Arial" panose="020B0604020202020204" pitchFamily="34" charset="0"/>
                        <a:buChar char="•"/>
                      </a:pPr>
                      <a:r>
                        <a:rPr lang="en-US" sz="1200" dirty="0"/>
                        <a:t>1% Milk</a:t>
                      </a:r>
                    </a:p>
                    <a:p>
                      <a:endParaRPr lang="en-US" sz="1200" dirty="0"/>
                    </a:p>
                  </a:txBody>
                  <a:tcPr/>
                </a:tc>
                <a:tc>
                  <a:txBody>
                    <a:bodyPr/>
                    <a:lstStyle/>
                    <a:p>
                      <a:pPr marL="171450" indent="-171450">
                        <a:buFont typeface="Arial" panose="020B0604020202020204" pitchFamily="34" charset="0"/>
                        <a:buChar char="•"/>
                      </a:pPr>
                      <a:r>
                        <a:rPr lang="en-US" sz="1200" dirty="0"/>
                        <a:t>Beef Lasagna w/ CN Label</a:t>
                      </a:r>
                    </a:p>
                    <a:p>
                      <a:pPr marL="171450" indent="-171450">
                        <a:buFont typeface="Arial" panose="020B0604020202020204" pitchFamily="34" charset="0"/>
                        <a:buChar char="•"/>
                      </a:pPr>
                      <a:r>
                        <a:rPr lang="en-US" sz="1200" dirty="0"/>
                        <a:t>Carrots</a:t>
                      </a:r>
                    </a:p>
                    <a:p>
                      <a:pPr marL="171450" indent="-171450">
                        <a:buFont typeface="Arial" panose="020B0604020202020204" pitchFamily="34" charset="0"/>
                        <a:buChar char="•"/>
                      </a:pPr>
                      <a:r>
                        <a:rPr lang="en-US" sz="1200" dirty="0"/>
                        <a:t>Cantaloupe</a:t>
                      </a:r>
                    </a:p>
                    <a:p>
                      <a:pPr marL="171450" indent="-171450">
                        <a:buFont typeface="Arial" panose="020B0604020202020204" pitchFamily="34" charset="0"/>
                        <a:buChar char="•"/>
                      </a:pPr>
                      <a:r>
                        <a:rPr lang="en-US" sz="1200" dirty="0"/>
                        <a:t>1% Milk</a:t>
                      </a:r>
                    </a:p>
                    <a:p>
                      <a:endParaRPr lang="en-US" sz="1200" dirty="0"/>
                    </a:p>
                  </a:txBody>
                  <a:tcPr/>
                </a:tc>
                <a:tc>
                  <a:txBody>
                    <a:bodyPr/>
                    <a:lstStyle/>
                    <a:p>
                      <a:pPr marL="171450" indent="-171450">
                        <a:buFont typeface="Arial" panose="020B0604020202020204" pitchFamily="34" charset="0"/>
                        <a:buChar char="•"/>
                      </a:pPr>
                      <a:r>
                        <a:rPr lang="en-US" sz="1200" dirty="0"/>
                        <a:t>Smothered Salmon</a:t>
                      </a:r>
                    </a:p>
                    <a:p>
                      <a:pPr marL="171450" indent="-171450">
                        <a:buFont typeface="Arial" panose="020B0604020202020204" pitchFamily="34" charset="0"/>
                        <a:buChar char="•"/>
                      </a:pPr>
                      <a:r>
                        <a:rPr lang="en-US" sz="1200" dirty="0"/>
                        <a:t>Whole Grain Rice</a:t>
                      </a:r>
                    </a:p>
                    <a:p>
                      <a:pPr marL="171450" indent="-171450">
                        <a:buFont typeface="Arial" panose="020B0604020202020204" pitchFamily="34" charset="0"/>
                        <a:buChar char="•"/>
                      </a:pPr>
                      <a:r>
                        <a:rPr lang="en-US" sz="1200" dirty="0"/>
                        <a:t>Edamame</a:t>
                      </a:r>
                    </a:p>
                    <a:p>
                      <a:pPr marL="171450" indent="-171450">
                        <a:buFont typeface="Arial" panose="020B0604020202020204" pitchFamily="34" charset="0"/>
                        <a:buChar char="•"/>
                      </a:pPr>
                      <a:r>
                        <a:rPr lang="en-US" sz="1200" dirty="0"/>
                        <a:t>Melon</a:t>
                      </a:r>
                    </a:p>
                    <a:p>
                      <a:pPr marL="171450" indent="-171450">
                        <a:buFont typeface="Arial" panose="020B0604020202020204" pitchFamily="34" charset="0"/>
                        <a:buChar char="•"/>
                      </a:pPr>
                      <a:r>
                        <a:rPr lang="en-US" sz="1200" dirty="0"/>
                        <a:t>1 % Milk</a:t>
                      </a:r>
                    </a:p>
                    <a:p>
                      <a:endParaRPr lang="en-US" sz="1200" dirty="0"/>
                    </a:p>
                  </a:txBody>
                  <a:tcPr/>
                </a:tc>
                <a:tc>
                  <a:txBody>
                    <a:bodyPr/>
                    <a:lstStyle/>
                    <a:p>
                      <a:pPr marL="171450" indent="-171450">
                        <a:buFont typeface="Arial" panose="020B0604020202020204" pitchFamily="34" charset="0"/>
                        <a:buChar char="•"/>
                      </a:pPr>
                      <a:r>
                        <a:rPr lang="en-US" sz="1200" dirty="0"/>
                        <a:t>Turkey Necks</a:t>
                      </a:r>
                    </a:p>
                    <a:p>
                      <a:pPr marL="171450" indent="-171450">
                        <a:buFont typeface="Arial" panose="020B0604020202020204" pitchFamily="34" charset="0"/>
                        <a:buChar char="•"/>
                      </a:pPr>
                      <a:r>
                        <a:rPr lang="en-US" sz="1200" dirty="0"/>
                        <a:t>Broccoli</a:t>
                      </a:r>
                    </a:p>
                    <a:p>
                      <a:pPr marL="171450" indent="-171450">
                        <a:buFont typeface="Arial" panose="020B0604020202020204" pitchFamily="34" charset="0"/>
                        <a:buChar char="•"/>
                      </a:pPr>
                      <a:r>
                        <a:rPr lang="en-US" sz="1200" dirty="0"/>
                        <a:t>Cream Pasta</a:t>
                      </a:r>
                    </a:p>
                    <a:p>
                      <a:pPr marL="171450" indent="-171450">
                        <a:buFont typeface="Arial" panose="020B0604020202020204" pitchFamily="34" charset="0"/>
                        <a:buChar char="•"/>
                      </a:pPr>
                      <a:r>
                        <a:rPr lang="en-US" sz="1200" dirty="0"/>
                        <a:t>Sliced Apples</a:t>
                      </a:r>
                    </a:p>
                    <a:p>
                      <a:pPr marL="171450" indent="-171450">
                        <a:buFont typeface="Arial" panose="020B0604020202020204" pitchFamily="34" charset="0"/>
                        <a:buChar char="•"/>
                      </a:pPr>
                      <a:r>
                        <a:rPr lang="en-US" sz="1200" dirty="0"/>
                        <a:t>1% Milk</a:t>
                      </a:r>
                    </a:p>
                    <a:p>
                      <a:endParaRPr lang="en-US" sz="1200" dirty="0"/>
                    </a:p>
                  </a:txBody>
                  <a:tcPr/>
                </a:tc>
                <a:extLst>
                  <a:ext uri="{0D108BD9-81ED-4DB2-BD59-A6C34878D82A}">
                    <a16:rowId xmlns:a16="http://schemas.microsoft.com/office/drawing/2014/main" val="776742271"/>
                  </a:ext>
                </a:extLst>
              </a:tr>
            </a:tbl>
          </a:graphicData>
        </a:graphic>
      </p:graphicFrame>
      <p:sp>
        <p:nvSpPr>
          <p:cNvPr id="2" name="Title 1">
            <a:extLst>
              <a:ext uri="{FF2B5EF4-FFF2-40B4-BE49-F238E27FC236}">
                <a16:creationId xmlns:a16="http://schemas.microsoft.com/office/drawing/2014/main" id="{2235B03B-C021-BA78-141C-9B8BA5AEB120}"/>
              </a:ext>
            </a:extLst>
          </p:cNvPr>
          <p:cNvSpPr>
            <a:spLocks noGrp="1"/>
          </p:cNvSpPr>
          <p:nvPr>
            <p:ph type="title"/>
          </p:nvPr>
        </p:nvSpPr>
        <p:spPr>
          <a:xfrm>
            <a:off x="3290888" y="-57150"/>
            <a:ext cx="5610224" cy="626221"/>
          </a:xfrm>
        </p:spPr>
        <p:txBody>
          <a:bodyPr anchor="ctr">
            <a:noAutofit/>
          </a:bodyPr>
          <a:lstStyle/>
          <a:p>
            <a:pPr algn="ctr"/>
            <a:r>
              <a:rPr lang="en-US" sz="2800" spc="600" dirty="0">
                <a:latin typeface="Broadway" panose="04040905080002020502" pitchFamily="82" charset="0"/>
              </a:rPr>
              <a:t>Sample Menu</a:t>
            </a:r>
          </a:p>
        </p:txBody>
      </p:sp>
    </p:spTree>
    <p:extLst>
      <p:ext uri="{BB962C8B-B14F-4D97-AF65-F5344CB8AC3E}">
        <p14:creationId xmlns:p14="http://schemas.microsoft.com/office/powerpoint/2010/main" val="18569878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4C26B-B91F-1083-FDBD-241ABBA770E2}"/>
              </a:ext>
            </a:extLst>
          </p:cNvPr>
          <p:cNvSpPr>
            <a:spLocks noGrp="1"/>
          </p:cNvSpPr>
          <p:nvPr>
            <p:ph type="title"/>
          </p:nvPr>
        </p:nvSpPr>
        <p:spPr>
          <a:xfrm>
            <a:off x="581193" y="1290735"/>
            <a:ext cx="6309003" cy="1013800"/>
          </a:xfrm>
        </p:spPr>
        <p:txBody>
          <a:bodyPr>
            <a:normAutofit fontScale="90000"/>
          </a:bodyPr>
          <a:lstStyle/>
          <a:p>
            <a:r>
              <a:rPr lang="en-US" sz="6000" dirty="0">
                <a:solidFill>
                  <a:schemeClr val="tx2"/>
                </a:solidFill>
                <a:latin typeface="Modern Love Grunge" panose="04070805081005020601" pitchFamily="82" charset="0"/>
              </a:rPr>
              <a:t>Milk &amp; Other FOOD Audits</a:t>
            </a:r>
          </a:p>
        </p:txBody>
      </p:sp>
      <p:sp>
        <p:nvSpPr>
          <p:cNvPr id="11" name="Rectangle 10">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 name="Content Placeholder 2">
            <a:extLst>
              <a:ext uri="{FF2B5EF4-FFF2-40B4-BE49-F238E27FC236}">
                <a16:creationId xmlns:a16="http://schemas.microsoft.com/office/drawing/2014/main" id="{2311EEC4-9C0A-9914-1E4D-1918C2605246}"/>
              </a:ext>
            </a:extLst>
          </p:cNvPr>
          <p:cNvSpPr>
            <a:spLocks noGrp="1"/>
          </p:cNvSpPr>
          <p:nvPr>
            <p:ph idx="1"/>
          </p:nvPr>
        </p:nvSpPr>
        <p:spPr>
          <a:xfrm>
            <a:off x="581192" y="2438534"/>
            <a:ext cx="6309003" cy="3962266"/>
          </a:xfrm>
        </p:spPr>
        <p:txBody>
          <a:bodyPr>
            <a:normAutofit lnSpcReduction="10000"/>
          </a:bodyPr>
          <a:lstStyle/>
          <a:p>
            <a:r>
              <a:rPr lang="en-US" dirty="0">
                <a:solidFill>
                  <a:schemeClr val="tx2"/>
                </a:solidFill>
              </a:rPr>
              <a:t>Milk Audits allow providers to compare milk purchases with the amount of milk that was theoretically required.</a:t>
            </a:r>
          </a:p>
          <a:p>
            <a:r>
              <a:rPr lang="en-US" dirty="0">
                <a:solidFill>
                  <a:schemeClr val="tx2"/>
                </a:solidFill>
              </a:rPr>
              <a:t>It helps to identify any on hand milk shortages.</a:t>
            </a:r>
          </a:p>
          <a:p>
            <a:r>
              <a:rPr lang="en-US" dirty="0">
                <a:solidFill>
                  <a:schemeClr val="tx2"/>
                </a:solidFill>
              </a:rPr>
              <a:t>Specifically, it uses data entered from receipts to determine how much milk is purchased</a:t>
            </a:r>
            <a:r>
              <a:rPr lang="en-US" dirty="0">
                <a:solidFill>
                  <a:schemeClr val="accent5">
                    <a:lumMod val="75000"/>
                  </a:schemeClr>
                </a:solidFill>
              </a:rPr>
              <a:t>. If shortages are found, the system can automatically disallow meals on the claim when the claim is processed. </a:t>
            </a:r>
          </a:p>
          <a:p>
            <a:r>
              <a:rPr lang="en-US" dirty="0">
                <a:solidFill>
                  <a:schemeClr val="tx2"/>
                </a:solidFill>
              </a:rPr>
              <a:t>PLEASE REMEMBER this is why what you put in in the software must match what you put in the system</a:t>
            </a:r>
            <a:r>
              <a:rPr lang="en-US" dirty="0">
                <a:solidFill>
                  <a:srgbClr val="25A4D0"/>
                </a:solidFill>
              </a:rPr>
              <a:t> because we compare receipts with purchases</a:t>
            </a:r>
          </a:p>
          <a:p>
            <a:r>
              <a:rPr lang="en-US" dirty="0">
                <a:solidFill>
                  <a:schemeClr val="tx2"/>
                </a:solidFill>
              </a:rPr>
              <a:t>Please remember we do complete desk audit for centers that includes Bank Statement verification and purchases. </a:t>
            </a:r>
          </a:p>
          <a:p>
            <a:endParaRPr lang="en-US" dirty="0">
              <a:solidFill>
                <a:schemeClr val="tx2"/>
              </a:solidFill>
            </a:endParaRPr>
          </a:p>
        </p:txBody>
      </p:sp>
      <p:pic>
        <p:nvPicPr>
          <p:cNvPr id="5" name="Picture 4" descr="Abstract texture of white smoke">
            <a:extLst>
              <a:ext uri="{FF2B5EF4-FFF2-40B4-BE49-F238E27FC236}">
                <a16:creationId xmlns:a16="http://schemas.microsoft.com/office/drawing/2014/main" id="{B3F0F999-6DB4-6B07-EA1B-49ECDBF03192}"/>
              </a:ext>
            </a:extLst>
          </p:cNvPr>
          <p:cNvPicPr>
            <a:picLocks noChangeAspect="1"/>
          </p:cNvPicPr>
          <p:nvPr/>
        </p:nvPicPr>
        <p:blipFill rotWithShape="1">
          <a:blip r:embed="rId3"/>
          <a:srcRect l="52020" r="2519" b="-1"/>
          <a:stretch/>
        </p:blipFill>
        <p:spPr>
          <a:xfrm>
            <a:off x="7521283" y="10"/>
            <a:ext cx="4670717" cy="6857990"/>
          </a:xfrm>
          <a:prstGeom prst="rect">
            <a:avLst/>
          </a:prstGeom>
        </p:spPr>
      </p:pic>
    </p:spTree>
    <p:extLst>
      <p:ext uri="{BB962C8B-B14F-4D97-AF65-F5344CB8AC3E}">
        <p14:creationId xmlns:p14="http://schemas.microsoft.com/office/powerpoint/2010/main" val="3093315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35E4B-CE27-016B-7B95-E99971A14CA3}"/>
              </a:ext>
            </a:extLst>
          </p:cNvPr>
          <p:cNvSpPr>
            <a:spLocks noGrp="1"/>
          </p:cNvSpPr>
          <p:nvPr>
            <p:ph type="title"/>
          </p:nvPr>
        </p:nvSpPr>
        <p:spPr/>
        <p:txBody>
          <a:bodyPr anchor="ctr">
            <a:normAutofit/>
          </a:bodyPr>
          <a:lstStyle/>
          <a:p>
            <a:r>
              <a:rPr lang="en-US" sz="4000" b="1" dirty="0">
                <a:latin typeface="Modern Love Caps" panose="04070805081001020A01" pitchFamily="82" charset="0"/>
              </a:rPr>
              <a:t>Identifying C/N Labels</a:t>
            </a:r>
            <a:endParaRPr lang="en-US" dirty="0"/>
          </a:p>
        </p:txBody>
      </p:sp>
      <p:sp>
        <p:nvSpPr>
          <p:cNvPr id="3" name="Content Placeholder 2">
            <a:extLst>
              <a:ext uri="{FF2B5EF4-FFF2-40B4-BE49-F238E27FC236}">
                <a16:creationId xmlns:a16="http://schemas.microsoft.com/office/drawing/2014/main" id="{8C0C8431-F366-8CF1-07DD-EEBDB1838816}"/>
              </a:ext>
            </a:extLst>
          </p:cNvPr>
          <p:cNvSpPr>
            <a:spLocks noGrp="1"/>
          </p:cNvSpPr>
          <p:nvPr>
            <p:ph idx="1"/>
          </p:nvPr>
        </p:nvSpPr>
        <p:spPr/>
        <p:txBody>
          <a:bodyPr>
            <a:normAutofit/>
          </a:bodyPr>
          <a:lstStyle/>
          <a:p>
            <a:pPr marL="0" indent="0">
              <a:buNone/>
            </a:pPr>
            <a:r>
              <a:rPr lang="en-US" dirty="0"/>
              <a:t>• The CN logo, which is a </a:t>
            </a:r>
            <a:r>
              <a:rPr lang="en-US" dirty="0">
                <a:effectLst>
                  <a:outerShdw blurRad="38100" dist="38100" dir="2700000" algn="tl">
                    <a:srgbClr val="000000">
                      <a:alpha val="43137"/>
                    </a:srgbClr>
                  </a:outerShdw>
                </a:effectLst>
              </a:rPr>
              <a:t>distinct border with “CN” on each side</a:t>
            </a:r>
            <a:r>
              <a:rPr lang="en-US" dirty="0"/>
              <a:t>, surrounding the meal pattern contribution statement. </a:t>
            </a:r>
          </a:p>
          <a:p>
            <a:pPr marL="0" indent="0">
              <a:buNone/>
            </a:pPr>
            <a:r>
              <a:rPr lang="en-US" dirty="0"/>
              <a:t>• The </a:t>
            </a:r>
            <a:r>
              <a:rPr lang="en-US" dirty="0">
                <a:effectLst>
                  <a:outerShdw blurRad="38100" dist="38100" dir="2700000" algn="tl">
                    <a:srgbClr val="000000">
                      <a:alpha val="43137"/>
                    </a:srgbClr>
                  </a:outerShdw>
                </a:effectLst>
              </a:rPr>
              <a:t>meal pattern contribution statement</a:t>
            </a:r>
            <a:r>
              <a:rPr lang="en-US" dirty="0"/>
              <a:t>: Provides the specific crediting information for the serving. </a:t>
            </a:r>
          </a:p>
          <a:p>
            <a:pPr marL="0" indent="0">
              <a:buNone/>
            </a:pPr>
            <a:r>
              <a:rPr lang="en-US" dirty="0"/>
              <a:t>• A </a:t>
            </a:r>
            <a:r>
              <a:rPr lang="en-US" dirty="0">
                <a:effectLst>
                  <a:outerShdw blurRad="38100" dist="38100" dir="2700000" algn="tl">
                    <a:srgbClr val="000000">
                      <a:alpha val="43137"/>
                    </a:srgbClr>
                  </a:outerShdw>
                </a:effectLst>
              </a:rPr>
              <a:t>six-digit product identification number</a:t>
            </a:r>
            <a:r>
              <a:rPr lang="en-US" dirty="0"/>
              <a:t>.</a:t>
            </a:r>
          </a:p>
          <a:p>
            <a:pPr marL="0" indent="0">
              <a:buNone/>
            </a:pPr>
            <a:r>
              <a:rPr lang="en-US" dirty="0"/>
              <a:t>• The USDA Food and Nutrition Services (FNS) authorization statement: “</a:t>
            </a:r>
            <a:r>
              <a:rPr lang="en-US" dirty="0">
                <a:effectLst>
                  <a:outerShdw blurRad="38100" dist="38100" dir="2700000" algn="tl">
                    <a:srgbClr val="000000">
                      <a:alpha val="43137"/>
                    </a:srgbClr>
                  </a:outerShdw>
                </a:effectLst>
              </a:rPr>
              <a:t>Use of this logo and statement authorized by the Food and Nutrition Service, USDA</a:t>
            </a:r>
            <a:r>
              <a:rPr lang="en-US" dirty="0"/>
              <a:t>.” </a:t>
            </a:r>
          </a:p>
          <a:p>
            <a:pPr marL="0" indent="0">
              <a:buNone/>
            </a:pPr>
            <a:r>
              <a:rPr lang="en-US" dirty="0"/>
              <a:t>• The </a:t>
            </a:r>
            <a:r>
              <a:rPr lang="en-US" dirty="0">
                <a:effectLst>
                  <a:outerShdw blurRad="38100" dist="38100" dir="2700000" algn="tl">
                    <a:srgbClr val="000000">
                      <a:alpha val="43137"/>
                    </a:srgbClr>
                  </a:outerShdw>
                </a:effectLst>
              </a:rPr>
              <a:t>month and year of AMS approval </a:t>
            </a:r>
            <a:r>
              <a:rPr lang="en-US" dirty="0"/>
              <a:t>(listed after the FNS authorization statement). </a:t>
            </a:r>
          </a:p>
          <a:p>
            <a:pPr marL="0" indent="0">
              <a:buNone/>
            </a:pPr>
            <a:r>
              <a:rPr lang="en-US" dirty="0"/>
              <a:t>• Other required label elements, including the </a:t>
            </a:r>
            <a:r>
              <a:rPr lang="en-US" dirty="0">
                <a:effectLst>
                  <a:outerShdw blurRad="38100" dist="38100" dir="2700000" algn="tl">
                    <a:srgbClr val="000000">
                      <a:alpha val="43137"/>
                    </a:srgbClr>
                  </a:outerShdw>
                </a:effectLst>
              </a:rPr>
              <a:t>product name</a:t>
            </a:r>
            <a:r>
              <a:rPr lang="en-US" dirty="0"/>
              <a:t>, </a:t>
            </a:r>
            <a:r>
              <a:rPr lang="en-US" dirty="0">
                <a:effectLst>
                  <a:outerShdw blurRad="38100" dist="38100" dir="2700000" algn="tl">
                    <a:srgbClr val="000000">
                      <a:alpha val="43137"/>
                    </a:srgbClr>
                  </a:outerShdw>
                </a:effectLst>
              </a:rPr>
              <a:t>ingredients statement</a:t>
            </a:r>
            <a:r>
              <a:rPr lang="en-US" dirty="0"/>
              <a:t>, </a:t>
            </a:r>
            <a:r>
              <a:rPr lang="en-US" dirty="0">
                <a:effectLst>
                  <a:outerShdw blurRad="38100" dist="38100" dir="2700000" algn="tl">
                    <a:srgbClr val="000000">
                      <a:alpha val="43137"/>
                    </a:srgbClr>
                  </a:outerShdw>
                </a:effectLst>
              </a:rPr>
              <a:t>inspection legend</a:t>
            </a:r>
            <a:r>
              <a:rPr lang="en-US" dirty="0"/>
              <a:t>, </a:t>
            </a:r>
            <a:r>
              <a:rPr lang="en-US" dirty="0">
                <a:effectLst>
                  <a:outerShdw blurRad="38100" dist="38100" dir="2700000" algn="tl">
                    <a:srgbClr val="000000">
                      <a:alpha val="43137"/>
                    </a:srgbClr>
                  </a:outerShdw>
                </a:effectLst>
              </a:rPr>
              <a:t>company signature/address line</a:t>
            </a:r>
            <a:r>
              <a:rPr lang="en-US" dirty="0"/>
              <a:t>, and </a:t>
            </a:r>
            <a:r>
              <a:rPr lang="en-US" dirty="0">
                <a:effectLst>
                  <a:outerShdw blurRad="38100" dist="38100" dir="2700000" algn="tl">
                    <a:srgbClr val="000000">
                      <a:alpha val="43137"/>
                    </a:srgbClr>
                  </a:outerShdw>
                </a:effectLst>
              </a:rPr>
              <a:t>net weight</a:t>
            </a:r>
            <a:r>
              <a:rPr lang="en-US" dirty="0"/>
              <a:t>. </a:t>
            </a:r>
          </a:p>
        </p:txBody>
      </p:sp>
    </p:spTree>
    <p:extLst>
      <p:ext uri="{BB962C8B-B14F-4D97-AF65-F5344CB8AC3E}">
        <p14:creationId xmlns:p14="http://schemas.microsoft.com/office/powerpoint/2010/main" val="6105477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id="{AEE9F149-FC4D-452C-FC7B-5FF1D7CCE79E}"/>
              </a:ext>
            </a:extLst>
          </p:cNvPr>
          <p:cNvPicPr>
            <a:picLocks noGrp="1" noChangeAspect="1"/>
          </p:cNvPicPr>
          <p:nvPr>
            <p:ph idx="1"/>
          </p:nvPr>
        </p:nvPicPr>
        <p:blipFill rotWithShape="1">
          <a:blip r:embed="rId3"/>
          <a:srcRect l="7859" t="52152" r="36825" b="2031"/>
          <a:stretch/>
        </p:blipFill>
        <p:spPr>
          <a:xfrm>
            <a:off x="0" y="3876675"/>
            <a:ext cx="3419476" cy="2981325"/>
          </a:xfrm>
          <a:prstGeom prst="rect">
            <a:avLst/>
          </a:prstGeom>
        </p:spPr>
      </p:pic>
      <p:sp>
        <p:nvSpPr>
          <p:cNvPr id="2" name="Title 1">
            <a:extLst>
              <a:ext uri="{FF2B5EF4-FFF2-40B4-BE49-F238E27FC236}">
                <a16:creationId xmlns:a16="http://schemas.microsoft.com/office/drawing/2014/main" id="{D88690AF-1D9C-ED34-FF43-6BFD95A2111A}"/>
              </a:ext>
            </a:extLst>
          </p:cNvPr>
          <p:cNvSpPr>
            <a:spLocks noGrp="1"/>
          </p:cNvSpPr>
          <p:nvPr>
            <p:ph type="title"/>
          </p:nvPr>
        </p:nvSpPr>
        <p:spPr>
          <a:xfrm>
            <a:off x="6353175" y="4424416"/>
            <a:ext cx="5838825" cy="2433584"/>
          </a:xfrm>
        </p:spPr>
        <p:txBody>
          <a:bodyPr vert="horz" lIns="91440" tIns="45720" rIns="91440" bIns="45720" rtlCol="0" anchor="b">
            <a:normAutofit/>
          </a:bodyPr>
          <a:lstStyle/>
          <a:p>
            <a:r>
              <a:rPr lang="en-US" sz="7200" dirty="0">
                <a:solidFill>
                  <a:schemeClr val="accent6">
                    <a:lumMod val="50000"/>
                  </a:schemeClr>
                </a:solidFill>
                <a:latin typeface="Modern Love Grunge" panose="04070805081005020601" pitchFamily="82" charset="0"/>
              </a:rPr>
              <a:t>Example of a CN LABEL</a:t>
            </a:r>
          </a:p>
        </p:txBody>
      </p:sp>
      <p:grpSp>
        <p:nvGrpSpPr>
          <p:cNvPr id="5" name="Group 4">
            <a:extLst>
              <a:ext uri="{FF2B5EF4-FFF2-40B4-BE49-F238E27FC236}">
                <a16:creationId xmlns:a16="http://schemas.microsoft.com/office/drawing/2014/main" id="{AE23B8B3-8069-1385-86E9-C59056E5C9E7}"/>
              </a:ext>
            </a:extLst>
          </p:cNvPr>
          <p:cNvGrpSpPr/>
          <p:nvPr/>
        </p:nvGrpSpPr>
        <p:grpSpPr>
          <a:xfrm>
            <a:off x="2943225" y="657224"/>
            <a:ext cx="6181725" cy="3219451"/>
            <a:chOff x="2943225" y="657224"/>
            <a:chExt cx="6181725" cy="3219451"/>
          </a:xfrm>
        </p:grpSpPr>
        <p:pic>
          <p:nvPicPr>
            <p:cNvPr id="3" name="Content Placeholder 10">
              <a:extLst>
                <a:ext uri="{FF2B5EF4-FFF2-40B4-BE49-F238E27FC236}">
                  <a16:creationId xmlns:a16="http://schemas.microsoft.com/office/drawing/2014/main" id="{8D1B34CA-9DA8-9608-D22B-EA1F82AA46DB}"/>
                </a:ext>
              </a:extLst>
            </p:cNvPr>
            <p:cNvPicPr>
              <a:picLocks noChangeAspect="1"/>
            </p:cNvPicPr>
            <p:nvPr/>
          </p:nvPicPr>
          <p:blipFill rotWithShape="1">
            <a:blip r:embed="rId3"/>
            <a:srcRect l="7045" t="5375" r="6795" b="51125"/>
            <a:stretch/>
          </p:blipFill>
          <p:spPr>
            <a:xfrm>
              <a:off x="3067050" y="657224"/>
              <a:ext cx="6057900" cy="3219451"/>
            </a:xfrm>
            <a:prstGeom prst="rect">
              <a:avLst/>
            </a:prstGeom>
          </p:spPr>
        </p:pic>
        <p:sp>
          <p:nvSpPr>
            <p:cNvPr id="4" name="Oval 3">
              <a:extLst>
                <a:ext uri="{FF2B5EF4-FFF2-40B4-BE49-F238E27FC236}">
                  <a16:creationId xmlns:a16="http://schemas.microsoft.com/office/drawing/2014/main" id="{471A3CB2-4F4A-CBFF-44F8-4351760614BB}"/>
                </a:ext>
              </a:extLst>
            </p:cNvPr>
            <p:cNvSpPr/>
            <p:nvPr/>
          </p:nvSpPr>
          <p:spPr>
            <a:xfrm>
              <a:off x="2943225" y="3043184"/>
              <a:ext cx="247650" cy="257175"/>
            </a:xfrm>
            <a:prstGeom prst="ellipse">
              <a:avLst/>
            </a:prstGeom>
            <a:solidFill>
              <a:schemeClr val="accent6">
                <a:lumMod val="50000"/>
              </a:schemeClr>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US" b="1" dirty="0"/>
                <a:t>8</a:t>
              </a:r>
            </a:p>
          </p:txBody>
        </p:sp>
      </p:grpSp>
    </p:spTree>
    <p:extLst>
      <p:ext uri="{BB962C8B-B14F-4D97-AF65-F5344CB8AC3E}">
        <p14:creationId xmlns:p14="http://schemas.microsoft.com/office/powerpoint/2010/main" val="37672543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Video 6" descr="Dog Staring At A Burger">
            <a:extLst>
              <a:ext uri="{FF2B5EF4-FFF2-40B4-BE49-F238E27FC236}">
                <a16:creationId xmlns:a16="http://schemas.microsoft.com/office/drawing/2014/main" id="{57B1621D-F4B6-EF68-7A2E-09ABE394215D}"/>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r="1" b="285"/>
          <a:stretch/>
        </p:blipFill>
        <p:spPr>
          <a:xfrm>
            <a:off x="-3047" y="10"/>
            <a:ext cx="12191999" cy="6857990"/>
          </a:xfrm>
          <a:prstGeom prst="rect">
            <a:avLst/>
          </a:prstGeom>
        </p:spPr>
      </p:pic>
      <p:sp>
        <p:nvSpPr>
          <p:cNvPr id="13" name="Rectangle 12">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C88348C7-36CA-2AF4-0D59-B07AA8B5C6B2}"/>
              </a:ext>
            </a:extLst>
          </p:cNvPr>
          <p:cNvSpPr>
            <a:spLocks noGrp="1"/>
          </p:cNvSpPr>
          <p:nvPr>
            <p:ph type="ctrTitle"/>
          </p:nvPr>
        </p:nvSpPr>
        <p:spPr>
          <a:xfrm>
            <a:off x="1063752" y="0"/>
            <a:ext cx="10058400" cy="1692726"/>
          </a:xfrm>
          <a:ln>
            <a:noFill/>
          </a:ln>
          <a:effectLst>
            <a:outerShdw blurRad="50800" dist="38100" dir="2700000" algn="tl" rotWithShape="0">
              <a:prstClr val="black">
                <a:alpha val="40000"/>
              </a:prstClr>
            </a:outerShdw>
          </a:effectLst>
        </p:spPr>
        <p:txBody>
          <a:bodyPr>
            <a:normAutofit fontScale="90000"/>
          </a:bodyPr>
          <a:lstStyle/>
          <a:p>
            <a:r>
              <a:rPr lang="en-US" sz="13800" dirty="0">
                <a:ln>
                  <a:solidFill>
                    <a:schemeClr val="tx1"/>
                  </a:solidFill>
                </a:ln>
                <a:solidFill>
                  <a:srgbClr val="FFFFFF"/>
                </a:solidFill>
                <a:latin typeface="Broadway" panose="04040905080002020502" pitchFamily="82" charset="0"/>
              </a:rPr>
              <a:t>Meal Count</a:t>
            </a:r>
          </a:p>
        </p:txBody>
      </p:sp>
    </p:spTree>
    <p:extLst>
      <p:ext uri="{BB962C8B-B14F-4D97-AF65-F5344CB8AC3E}">
        <p14:creationId xmlns:p14="http://schemas.microsoft.com/office/powerpoint/2010/main" val="4211529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1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mute="1">
                <p:cTn id="12" repeatCount="indefinite" fill="hold" display="0">
                  <p:stCondLst>
                    <p:cond delay="indefinite"/>
                  </p:stCondLst>
                </p:cTn>
                <p:tgtEl>
                  <p:spTgt spid="7"/>
                </p:tgtEl>
              </p:cMediaNode>
            </p:vide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24A3CE"/>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19BB8BE-1351-4D9B-B761-F84A0B5B65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36855C-7CF4-CB50-79AA-2DCBD725CB26}"/>
              </a:ext>
            </a:extLst>
          </p:cNvPr>
          <p:cNvSpPr>
            <a:spLocks noGrp="1"/>
          </p:cNvSpPr>
          <p:nvPr>
            <p:ph type="title"/>
          </p:nvPr>
        </p:nvSpPr>
        <p:spPr>
          <a:xfrm>
            <a:off x="89196" y="187986"/>
            <a:ext cx="3785554" cy="809528"/>
          </a:xfrm>
        </p:spPr>
        <p:txBody>
          <a:bodyPr anchor="b">
            <a:normAutofit/>
          </a:bodyPr>
          <a:lstStyle/>
          <a:p>
            <a:r>
              <a:rPr lang="en-US" sz="4800" b="1" dirty="0">
                <a:effectLst>
                  <a:outerShdw blurRad="38100" dist="38100" dir="2700000" algn="tl">
                    <a:srgbClr val="000000">
                      <a:alpha val="43137"/>
                    </a:srgbClr>
                  </a:outerShdw>
                </a:effectLst>
                <a:latin typeface="Modern Love Grunge" panose="04070805081005020601" pitchFamily="82" charset="0"/>
              </a:rPr>
              <a:t>Meal</a:t>
            </a:r>
            <a:r>
              <a:rPr lang="en-US" sz="4800" b="1" dirty="0">
                <a:latin typeface="Modern Love Grunge" panose="04070805081005020601" pitchFamily="82" charset="0"/>
              </a:rPr>
              <a:t> </a:t>
            </a:r>
            <a:r>
              <a:rPr lang="en-US" sz="4800" b="1" dirty="0">
                <a:effectLst>
                  <a:outerShdw blurRad="38100" dist="38100" dir="2700000" algn="tl">
                    <a:srgbClr val="000000">
                      <a:alpha val="43137"/>
                    </a:srgbClr>
                  </a:outerShdw>
                </a:effectLst>
                <a:latin typeface="Modern Love Grunge" panose="04070805081005020601" pitchFamily="82" charset="0"/>
              </a:rPr>
              <a:t>Counts</a:t>
            </a:r>
          </a:p>
        </p:txBody>
      </p:sp>
      <p:sp>
        <p:nvSpPr>
          <p:cNvPr id="3" name="Content Placeholder 2">
            <a:extLst>
              <a:ext uri="{FF2B5EF4-FFF2-40B4-BE49-F238E27FC236}">
                <a16:creationId xmlns:a16="http://schemas.microsoft.com/office/drawing/2014/main" id="{72FE320A-F19B-A424-932B-58130E0C1F3E}"/>
              </a:ext>
            </a:extLst>
          </p:cNvPr>
          <p:cNvSpPr>
            <a:spLocks noGrp="1"/>
          </p:cNvSpPr>
          <p:nvPr>
            <p:ph idx="1"/>
          </p:nvPr>
        </p:nvSpPr>
        <p:spPr>
          <a:xfrm>
            <a:off x="1151000" y="1370181"/>
            <a:ext cx="9886950" cy="4117637"/>
          </a:xfrm>
        </p:spPr>
        <p:txBody>
          <a:bodyPr>
            <a:normAutofit/>
          </a:bodyPr>
          <a:lstStyle/>
          <a:p>
            <a:pPr marL="0" indent="0">
              <a:buNone/>
            </a:pPr>
            <a:r>
              <a:rPr lang="en-US" sz="1600" b="1" dirty="0">
                <a:solidFill>
                  <a:schemeClr val="bg1"/>
                </a:solidFill>
              </a:rPr>
              <a:t>The maximum numbers of meals you may claim per child per day are as follows:</a:t>
            </a:r>
          </a:p>
          <a:p>
            <a:pPr marL="0" indent="0">
              <a:buNone/>
            </a:pPr>
            <a:r>
              <a:rPr lang="en-US" sz="1050" dirty="0"/>
              <a:t>	</a:t>
            </a:r>
            <a:r>
              <a:rPr lang="en-US" sz="1200" dirty="0">
                <a:solidFill>
                  <a:schemeClr val="bg1"/>
                </a:solidFill>
                <a:latin typeface="Avenir Next LT Pro Light" panose="020B0304020202020204" pitchFamily="34" charset="0"/>
              </a:rPr>
              <a:t>Two meals and one snack, or Two snacks and 1 meal Pattern requirements include:</a:t>
            </a:r>
          </a:p>
          <a:p>
            <a:r>
              <a:rPr lang="en-US" sz="1200" dirty="0">
                <a:latin typeface="Avenir Next LT Pro Light" panose="020B0304020202020204" pitchFamily="34" charset="0"/>
              </a:rPr>
              <a:t>Meals served to children who are enrolled</a:t>
            </a:r>
          </a:p>
          <a:p>
            <a:r>
              <a:rPr lang="en-US" sz="1200" dirty="0">
                <a:latin typeface="Avenir Next LT Pro Light" panose="020B0304020202020204" pitchFamily="34" charset="0"/>
              </a:rPr>
              <a:t>Meals that are eaten in the site</a:t>
            </a:r>
          </a:p>
          <a:p>
            <a:r>
              <a:rPr lang="en-US" sz="1200" dirty="0">
                <a:latin typeface="Avenir Next LT Pro Light" panose="020B0304020202020204" pitchFamily="34" charset="0"/>
              </a:rPr>
              <a:t>Meals served to children who meet CACFP age requirements</a:t>
            </a:r>
          </a:p>
          <a:p>
            <a:r>
              <a:rPr lang="en-US" sz="1200" dirty="0">
                <a:latin typeface="Avenir Next LT Pro Light" panose="020B0304020202020204" pitchFamily="34" charset="0"/>
              </a:rPr>
              <a:t>Meals supplied by your site</a:t>
            </a:r>
          </a:p>
          <a:p>
            <a:r>
              <a:rPr lang="en-US" sz="1200" dirty="0">
                <a:latin typeface="Avenir Next LT Pro Light" panose="020B0304020202020204" pitchFamily="34" charset="0"/>
              </a:rPr>
              <a:t>Meals served at a time that FND has approved</a:t>
            </a:r>
          </a:p>
          <a:p>
            <a:r>
              <a:rPr lang="en-US" sz="1200" dirty="0">
                <a:latin typeface="Avenir Next LT Pro Light" panose="020B0304020202020204" pitchFamily="34" charset="0"/>
              </a:rPr>
              <a:t>Meals served that FND has approved for participation in the CACFP</a:t>
            </a:r>
          </a:p>
          <a:p>
            <a:r>
              <a:rPr lang="en-US" sz="1200" dirty="0">
                <a:latin typeface="Avenir Next LT Pro Light" panose="020B0304020202020204" pitchFamily="34" charset="0"/>
              </a:rPr>
              <a:t>Meals prepared by a source (self-prep or vended) that FND has approved</a:t>
            </a:r>
          </a:p>
          <a:p>
            <a:r>
              <a:rPr lang="en-US" sz="1200" dirty="0">
                <a:latin typeface="Avenir Next LT Pro Light" panose="020B0304020202020204" pitchFamily="34" charset="0"/>
              </a:rPr>
              <a:t>Meals served in any month in which you are at least 25% of the enrolled children or licensed capacity (whichever is less) and eligible for free or reduced price meals</a:t>
            </a:r>
          </a:p>
          <a:p>
            <a:r>
              <a:rPr lang="en-US" sz="1200" dirty="0">
                <a:latin typeface="Avenir Next LT Pro Light" panose="020B0304020202020204" pitchFamily="34" charset="0"/>
              </a:rPr>
              <a:t>Meals that are counted at the point of service (where it is observed that the child receives a reimbursable meal)</a:t>
            </a:r>
          </a:p>
          <a:p>
            <a:pPr marL="0" indent="0">
              <a:buNone/>
            </a:pPr>
            <a:r>
              <a:rPr lang="en-US" sz="1200" dirty="0">
                <a:solidFill>
                  <a:schemeClr val="bg1"/>
                </a:solidFill>
              </a:rPr>
              <a:t>EXCEPTION:</a:t>
            </a:r>
            <a:r>
              <a:rPr lang="en-US" sz="1200" dirty="0"/>
              <a:t> For-profit sites must not claim reimbursement for meals or snacks served to children in any month in which less than 25% of the children in care (enrolled or licensed, whichever is less) were eligible for free or reduced price meals or where Title XX beneficiaries. </a:t>
            </a:r>
          </a:p>
        </p:txBody>
      </p:sp>
      <p:pic>
        <p:nvPicPr>
          <p:cNvPr id="7" name="Picture 6" descr="A cartoon of vegetables and fruits&#10;&#10;Description automatically generated">
            <a:extLst>
              <a:ext uri="{FF2B5EF4-FFF2-40B4-BE49-F238E27FC236}">
                <a16:creationId xmlns:a16="http://schemas.microsoft.com/office/drawing/2014/main" id="{B749185B-D44D-B15F-E73E-9128F4DC2577}"/>
              </a:ext>
            </a:extLst>
          </p:cNvPr>
          <p:cNvPicPr>
            <a:picLocks noChangeAspect="1"/>
          </p:cNvPicPr>
          <p:nvPr/>
        </p:nvPicPr>
        <p:blipFill rotWithShape="1">
          <a:blip r:embed="rId3">
            <a:extLst>
              <a:ext uri="{28A0092B-C50C-407E-A947-70E740481C1C}">
                <a14:useLocalDpi xmlns:a14="http://schemas.microsoft.com/office/drawing/2010/main" val="0"/>
              </a:ext>
            </a:extLst>
          </a:blip>
          <a:srcRect t="22406" b="16259"/>
          <a:stretch/>
        </p:blipFill>
        <p:spPr>
          <a:xfrm>
            <a:off x="89196" y="5341141"/>
            <a:ext cx="3082629" cy="1418063"/>
          </a:xfrm>
          <a:prstGeom prst="rect">
            <a:avLst/>
          </a:prstGeom>
          <a:solidFill>
            <a:srgbClr val="25A4D0"/>
          </a:solidFill>
        </p:spPr>
      </p:pic>
    </p:spTree>
    <p:extLst>
      <p:ext uri="{BB962C8B-B14F-4D97-AF65-F5344CB8AC3E}">
        <p14:creationId xmlns:p14="http://schemas.microsoft.com/office/powerpoint/2010/main" val="169757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3.95833E-6 4.07407E-6 L 0.99128 0.01226 " pathEditMode="relative" rAng="0" ptsTypes="AA">
                                      <p:cBhvr>
                                        <p:cTn id="6" dur="10000" fill="hold"/>
                                        <p:tgtEl>
                                          <p:spTgt spid="7"/>
                                        </p:tgtEl>
                                        <p:attrNameLst>
                                          <p:attrName>ppt_x</p:attrName>
                                          <p:attrName>ppt_y</p:attrName>
                                        </p:attrNameLst>
                                      </p:cBhvr>
                                      <p:rCtr x="49557" y="60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71DE5CA-F2FB-2380-7456-423A2F7F0588}"/>
              </a:ext>
            </a:extLst>
          </p:cNvPr>
          <p:cNvPicPr>
            <a:picLocks noChangeAspect="1"/>
          </p:cNvPicPr>
          <p:nvPr/>
        </p:nvPicPr>
        <p:blipFill rotWithShape="1">
          <a:blip r:embed="rId3"/>
          <a:srcRect b="15730"/>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99265F0E-3F85-3660-906B-6C82DD73E370}"/>
              </a:ext>
            </a:extLst>
          </p:cNvPr>
          <p:cNvGraphicFramePr>
            <a:graphicFrameLocks noGrp="1"/>
          </p:cNvGraphicFramePr>
          <p:nvPr>
            <p:ph idx="1"/>
            <p:extLst>
              <p:ext uri="{D42A27DB-BD31-4B8C-83A1-F6EECF244321}">
                <p14:modId xmlns:p14="http://schemas.microsoft.com/office/powerpoint/2010/main" val="3025622240"/>
              </p:ext>
            </p:extLst>
          </p:nvPr>
        </p:nvGraphicFramePr>
        <p:xfrm>
          <a:off x="-1" y="0"/>
          <a:ext cx="12191979" cy="6858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695322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F3A8CA7-AF7B-C35A-2508-E518A65DE07C}"/>
              </a:ext>
            </a:extLst>
          </p:cNvPr>
          <p:cNvPicPr>
            <a:picLocks noGrp="1" noChangeAspect="1"/>
          </p:cNvPicPr>
          <p:nvPr>
            <p:ph idx="1"/>
          </p:nvPr>
        </p:nvPicPr>
        <p:blipFill>
          <a:blip r:embed="rId3"/>
          <a:stretch>
            <a:fillRect/>
          </a:stretch>
        </p:blipFill>
        <p:spPr>
          <a:xfrm>
            <a:off x="1561753" y="0"/>
            <a:ext cx="9068494" cy="6858000"/>
          </a:xfrm>
        </p:spPr>
      </p:pic>
    </p:spTree>
    <p:extLst>
      <p:ext uri="{BB962C8B-B14F-4D97-AF65-F5344CB8AC3E}">
        <p14:creationId xmlns:p14="http://schemas.microsoft.com/office/powerpoint/2010/main" val="9276298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C8FBFB"/>
        </a:solidFill>
        <a:effectLst/>
      </p:bgPr>
    </p:bg>
    <p:spTree>
      <p:nvGrpSpPr>
        <p:cNvPr id="1" name=""/>
        <p:cNvGrpSpPr/>
        <p:nvPr/>
      </p:nvGrpSpPr>
      <p:grpSpPr>
        <a:xfrm>
          <a:off x="0" y="0"/>
          <a:ext cx="0" cy="0"/>
          <a:chOff x="0" y="0"/>
          <a:chExt cx="0" cy="0"/>
        </a:xfrm>
      </p:grpSpPr>
      <p:pic>
        <p:nvPicPr>
          <p:cNvPr id="5" name="Picture 4" descr="A red and white target with yellow legs&#10;&#10;Description automatically generated">
            <a:extLst>
              <a:ext uri="{FF2B5EF4-FFF2-40B4-BE49-F238E27FC236}">
                <a16:creationId xmlns:a16="http://schemas.microsoft.com/office/drawing/2014/main" id="{5B836A6D-2728-A6F1-FA81-B53BBBD46C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0" y="-1"/>
            <a:ext cx="9143999" cy="6858000"/>
          </a:xfrm>
          <a:prstGeom prst="rect">
            <a:avLst/>
          </a:prstGeom>
        </p:spPr>
      </p:pic>
      <p:sp>
        <p:nvSpPr>
          <p:cNvPr id="3" name="Content Placeholder 2">
            <a:extLst>
              <a:ext uri="{FF2B5EF4-FFF2-40B4-BE49-F238E27FC236}">
                <a16:creationId xmlns:a16="http://schemas.microsoft.com/office/drawing/2014/main" id="{58439A74-B2B8-FFFC-68E8-19B4026C3281}"/>
              </a:ext>
            </a:extLst>
          </p:cNvPr>
          <p:cNvSpPr>
            <a:spLocks noGrp="1"/>
          </p:cNvSpPr>
          <p:nvPr>
            <p:ph idx="1"/>
          </p:nvPr>
        </p:nvSpPr>
        <p:spPr>
          <a:xfrm>
            <a:off x="0" y="0"/>
            <a:ext cx="12192000" cy="6248400"/>
          </a:xfrm>
        </p:spPr>
        <p:txBody>
          <a:bodyPr>
            <a:normAutofit fontScale="92500" lnSpcReduction="20000"/>
          </a:bodyPr>
          <a:lstStyle/>
          <a:p>
            <a:pPr marL="0" indent="0">
              <a:lnSpc>
                <a:spcPct val="200000"/>
              </a:lnSpc>
              <a:buNone/>
            </a:pPr>
            <a:r>
              <a:rPr lang="en-US" sz="4800" spc="300" dirty="0">
                <a:effectLst>
                  <a:outerShdw blurRad="38100" dist="38100" dir="2700000" algn="tl">
                    <a:srgbClr val="000000">
                      <a:alpha val="43137"/>
                    </a:srgbClr>
                  </a:outerShdw>
                </a:effectLst>
                <a:latin typeface="The Hand Extrablack" panose="03070A02030502020204" pitchFamily="66" charset="0"/>
              </a:rPr>
              <a:t>If a Providers is not up to date, with the attendance/meal counts or menus/quantities, then meal counts will be disallowed for the days not posted.</a:t>
            </a:r>
            <a:br>
              <a:rPr lang="en-US" sz="4800" spc="300" dirty="0">
                <a:effectLst>
                  <a:outerShdw blurRad="38100" dist="38100" dir="2700000" algn="tl">
                    <a:srgbClr val="000000">
                      <a:alpha val="43137"/>
                    </a:srgbClr>
                  </a:outerShdw>
                </a:effectLst>
                <a:latin typeface="The Hand Extrablack" panose="03070A02030502020204" pitchFamily="66" charset="0"/>
              </a:rPr>
            </a:br>
            <a:r>
              <a:rPr lang="en-US" sz="4800" spc="300" dirty="0">
                <a:effectLst>
                  <a:outerShdw blurRad="38100" dist="38100" dir="2700000" algn="tl">
                    <a:srgbClr val="000000">
                      <a:alpha val="43137"/>
                    </a:srgbClr>
                  </a:outerShdw>
                </a:effectLst>
                <a:latin typeface="The Hand Extrablack" panose="03070A02030502020204" pitchFamily="66" charset="0"/>
              </a:rPr>
              <a:t>Please remember DESK audits do Occur!</a:t>
            </a:r>
            <a:br>
              <a:rPr lang="en-US" sz="4800" spc="300" dirty="0">
                <a:effectLst>
                  <a:outerShdw blurRad="38100" dist="38100" dir="2700000" algn="tl">
                    <a:srgbClr val="000000">
                      <a:alpha val="43137"/>
                    </a:srgbClr>
                  </a:outerShdw>
                </a:effectLst>
                <a:latin typeface="The Hand Extrablack" panose="03070A02030502020204" pitchFamily="66" charset="0"/>
              </a:rPr>
            </a:br>
            <a:r>
              <a:rPr lang="en-US" sz="4800" spc="300" dirty="0">
                <a:effectLst>
                  <a:outerShdw blurRad="38100" dist="38100" dir="2700000" algn="tl">
                    <a:srgbClr val="000000">
                      <a:alpha val="43137"/>
                    </a:srgbClr>
                  </a:outerShdw>
                </a:effectLst>
                <a:latin typeface="The Hand Extrablack" panose="03070A02030502020204" pitchFamily="66" charset="0"/>
              </a:rPr>
              <a:t>Help us not have to disallow Meals!  </a:t>
            </a:r>
          </a:p>
        </p:txBody>
      </p:sp>
    </p:spTree>
    <p:extLst>
      <p:ext uri="{BB962C8B-B14F-4D97-AF65-F5344CB8AC3E}">
        <p14:creationId xmlns:p14="http://schemas.microsoft.com/office/powerpoint/2010/main" val="14607377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n placed on top of a signature line">
            <a:extLst>
              <a:ext uri="{FF2B5EF4-FFF2-40B4-BE49-F238E27FC236}">
                <a16:creationId xmlns:a16="http://schemas.microsoft.com/office/drawing/2014/main" id="{014B2304-8DD4-6111-6B89-6F551A389D17}"/>
              </a:ext>
            </a:extLst>
          </p:cNvPr>
          <p:cNvPicPr>
            <a:picLocks noChangeAspect="1"/>
          </p:cNvPicPr>
          <p:nvPr/>
        </p:nvPicPr>
        <p:blipFill rotWithShape="1">
          <a:blip r:embed="rId3"/>
          <a:srcRect b="15730"/>
          <a:stretch/>
        </p:blipFill>
        <p:spPr>
          <a:xfrm>
            <a:off x="1" y="1"/>
            <a:ext cx="12192000" cy="6857999"/>
          </a:xfrm>
          <a:prstGeom prst="rect">
            <a:avLst/>
          </a:prstGeom>
        </p:spPr>
      </p:pic>
      <p:sp useBgFill="1">
        <p:nvSpPr>
          <p:cNvPr id="11" name="Freeform: Shape 10">
            <a:extLst>
              <a:ext uri="{FF2B5EF4-FFF2-40B4-BE49-F238E27FC236}">
                <a16:creationId xmlns:a16="http://schemas.microsoft.com/office/drawing/2014/main" id="{7E7D0C94-08B4-48AE-8813-CC4D60294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899" y="609600"/>
            <a:ext cx="5372101" cy="5513767"/>
          </a:xfrm>
          <a:custGeom>
            <a:avLst/>
            <a:gdLst>
              <a:gd name="connsiteX0" fmla="*/ 0 w 5372101"/>
              <a:gd name="connsiteY0" fmla="*/ 0 h 5513767"/>
              <a:gd name="connsiteX1" fmla="*/ 5372101 w 5372101"/>
              <a:gd name="connsiteY1" fmla="*/ 0 h 5513767"/>
              <a:gd name="connsiteX2" fmla="*/ 5372101 w 5372101"/>
              <a:gd name="connsiteY2" fmla="*/ 5513767 h 5513767"/>
              <a:gd name="connsiteX3" fmla="*/ 5363126 w 5372101"/>
              <a:gd name="connsiteY3" fmla="*/ 5512835 h 5513767"/>
              <a:gd name="connsiteX4" fmla="*/ 5316714 w 5372101"/>
              <a:gd name="connsiteY4" fmla="*/ 5491247 h 5513767"/>
              <a:gd name="connsiteX5" fmla="*/ 5198331 w 5372101"/>
              <a:gd name="connsiteY5" fmla="*/ 5470092 h 5513767"/>
              <a:gd name="connsiteX6" fmla="*/ 5150428 w 5372101"/>
              <a:gd name="connsiteY6" fmla="*/ 5472506 h 5513767"/>
              <a:gd name="connsiteX7" fmla="*/ 5085506 w 5372101"/>
              <a:gd name="connsiteY7" fmla="*/ 5468851 h 5513767"/>
              <a:gd name="connsiteX8" fmla="*/ 4968663 w 5372101"/>
              <a:gd name="connsiteY8" fmla="*/ 5470487 h 5513767"/>
              <a:gd name="connsiteX9" fmla="*/ 4815623 w 5372101"/>
              <a:gd name="connsiteY9" fmla="*/ 5458622 h 5513767"/>
              <a:gd name="connsiteX10" fmla="*/ 4716679 w 5372101"/>
              <a:gd name="connsiteY10" fmla="*/ 5405365 h 5513767"/>
              <a:gd name="connsiteX11" fmla="*/ 4704891 w 5372101"/>
              <a:gd name="connsiteY11" fmla="*/ 5411529 h 5513767"/>
              <a:gd name="connsiteX12" fmla="*/ 4630496 w 5372101"/>
              <a:gd name="connsiteY12" fmla="*/ 5396532 h 5513767"/>
              <a:gd name="connsiteX13" fmla="*/ 4506964 w 5372101"/>
              <a:gd name="connsiteY13" fmla="*/ 5396685 h 5513767"/>
              <a:gd name="connsiteX14" fmla="*/ 4427135 w 5372101"/>
              <a:gd name="connsiteY14" fmla="*/ 5358585 h 5513767"/>
              <a:gd name="connsiteX15" fmla="*/ 4028338 w 5372101"/>
              <a:gd name="connsiteY15" fmla="*/ 5313494 h 5513767"/>
              <a:gd name="connsiteX16" fmla="*/ 4015367 w 5372101"/>
              <a:gd name="connsiteY16" fmla="*/ 5320766 h 5513767"/>
              <a:gd name="connsiteX17" fmla="*/ 4002837 w 5372101"/>
              <a:gd name="connsiteY17" fmla="*/ 5322294 h 5513767"/>
              <a:gd name="connsiteX18" fmla="*/ 3997650 w 5372101"/>
              <a:gd name="connsiteY18" fmla="*/ 5329513 h 5513767"/>
              <a:gd name="connsiteX19" fmla="*/ 3991991 w 5372101"/>
              <a:gd name="connsiteY19" fmla="*/ 5331908 h 5513767"/>
              <a:gd name="connsiteX20" fmla="*/ 3925210 w 5372101"/>
              <a:gd name="connsiteY20" fmla="*/ 5319395 h 5513767"/>
              <a:gd name="connsiteX21" fmla="*/ 3837014 w 5372101"/>
              <a:gd name="connsiteY21" fmla="*/ 5289023 h 5513767"/>
              <a:gd name="connsiteX22" fmla="*/ 3798765 w 5372101"/>
              <a:gd name="connsiteY22" fmla="*/ 5299431 h 5513767"/>
              <a:gd name="connsiteX23" fmla="*/ 3792144 w 5372101"/>
              <a:gd name="connsiteY23" fmla="*/ 5301616 h 5513767"/>
              <a:gd name="connsiteX24" fmla="*/ 3766249 w 5372101"/>
              <a:gd name="connsiteY24" fmla="*/ 5301869 h 5513767"/>
              <a:gd name="connsiteX25" fmla="*/ 3718651 w 5372101"/>
              <a:gd name="connsiteY25" fmla="*/ 5320541 h 5513767"/>
              <a:gd name="connsiteX26" fmla="*/ 3671207 w 5372101"/>
              <a:gd name="connsiteY26" fmla="*/ 5318046 h 5513767"/>
              <a:gd name="connsiteX27" fmla="*/ 3446863 w 5372101"/>
              <a:gd name="connsiteY27" fmla="*/ 5294348 h 5513767"/>
              <a:gd name="connsiteX28" fmla="*/ 3312000 w 5372101"/>
              <a:gd name="connsiteY28" fmla="*/ 5286923 h 5513767"/>
              <a:gd name="connsiteX29" fmla="*/ 3259756 w 5372101"/>
              <a:gd name="connsiteY29" fmla="*/ 5294712 h 5513767"/>
              <a:gd name="connsiteX30" fmla="*/ 3187481 w 5372101"/>
              <a:gd name="connsiteY30" fmla="*/ 5298457 h 5513767"/>
              <a:gd name="connsiteX31" fmla="*/ 3124115 w 5372101"/>
              <a:gd name="connsiteY31" fmla="*/ 5294626 h 5513767"/>
              <a:gd name="connsiteX32" fmla="*/ 3099907 w 5372101"/>
              <a:gd name="connsiteY32" fmla="*/ 5302443 h 5513767"/>
              <a:gd name="connsiteX33" fmla="*/ 3017494 w 5372101"/>
              <a:gd name="connsiteY33" fmla="*/ 5301439 h 5513767"/>
              <a:gd name="connsiteX34" fmla="*/ 3010848 w 5372101"/>
              <a:gd name="connsiteY34" fmla="*/ 5307225 h 5513767"/>
              <a:gd name="connsiteX35" fmla="*/ 2994286 w 5372101"/>
              <a:gd name="connsiteY35" fmla="*/ 5309060 h 5513767"/>
              <a:gd name="connsiteX36" fmla="*/ 2988160 w 5372101"/>
              <a:gd name="connsiteY36" fmla="*/ 5310041 h 5513767"/>
              <a:gd name="connsiteX37" fmla="*/ 2984260 w 5372101"/>
              <a:gd name="connsiteY37" fmla="*/ 5307528 h 5513767"/>
              <a:gd name="connsiteX38" fmla="*/ 2979127 w 5372101"/>
              <a:gd name="connsiteY38" fmla="*/ 5308389 h 5513767"/>
              <a:gd name="connsiteX39" fmla="*/ 2978660 w 5372101"/>
              <a:gd name="connsiteY39" fmla="*/ 5311563 h 5513767"/>
              <a:gd name="connsiteX40" fmla="*/ 2946326 w 5372101"/>
              <a:gd name="connsiteY40" fmla="*/ 5316745 h 5513767"/>
              <a:gd name="connsiteX41" fmla="*/ 2713134 w 5372101"/>
              <a:gd name="connsiteY41" fmla="*/ 5331381 h 5513767"/>
              <a:gd name="connsiteX42" fmla="*/ 2352072 w 5372101"/>
              <a:gd name="connsiteY42" fmla="*/ 5342761 h 5513767"/>
              <a:gd name="connsiteX43" fmla="*/ 2260922 w 5372101"/>
              <a:gd name="connsiteY43" fmla="*/ 5328122 h 5513767"/>
              <a:gd name="connsiteX44" fmla="*/ 2178497 w 5372101"/>
              <a:gd name="connsiteY44" fmla="*/ 5351065 h 5513767"/>
              <a:gd name="connsiteX45" fmla="*/ 2034408 w 5372101"/>
              <a:gd name="connsiteY45" fmla="*/ 5307958 h 5513767"/>
              <a:gd name="connsiteX46" fmla="*/ 1831505 w 5372101"/>
              <a:gd name="connsiteY46" fmla="*/ 5312691 h 5513767"/>
              <a:gd name="connsiteX47" fmla="*/ 1710387 w 5372101"/>
              <a:gd name="connsiteY47" fmla="*/ 5308705 h 5513767"/>
              <a:gd name="connsiteX48" fmla="*/ 1664816 w 5372101"/>
              <a:gd name="connsiteY48" fmla="*/ 5296479 h 5513767"/>
              <a:gd name="connsiteX49" fmla="*/ 1600883 w 5372101"/>
              <a:gd name="connsiteY49" fmla="*/ 5286607 h 5513767"/>
              <a:gd name="connsiteX50" fmla="*/ 1488397 w 5372101"/>
              <a:gd name="connsiteY50" fmla="*/ 5260898 h 5513767"/>
              <a:gd name="connsiteX51" fmla="*/ 1336670 w 5372101"/>
              <a:gd name="connsiteY51" fmla="*/ 5240770 h 5513767"/>
              <a:gd name="connsiteX52" fmla="*/ 1224297 w 5372101"/>
              <a:gd name="connsiteY52" fmla="*/ 5271845 h 5513767"/>
              <a:gd name="connsiteX53" fmla="*/ 1214830 w 5372101"/>
              <a:gd name="connsiteY53" fmla="*/ 5263450 h 5513767"/>
              <a:gd name="connsiteX54" fmla="*/ 1138181 w 5372101"/>
              <a:gd name="connsiteY54" fmla="*/ 5262590 h 5513767"/>
              <a:gd name="connsiteX55" fmla="*/ 943575 w 5372101"/>
              <a:gd name="connsiteY55" fmla="*/ 5290808 h 5513767"/>
              <a:gd name="connsiteX56" fmla="*/ 529813 w 5372101"/>
              <a:gd name="connsiteY56" fmla="*/ 5218555 h 5513767"/>
              <a:gd name="connsiteX57" fmla="*/ 519546 w 5372101"/>
              <a:gd name="connsiteY57" fmla="*/ 5208845 h 5513767"/>
              <a:gd name="connsiteX58" fmla="*/ 507906 w 5372101"/>
              <a:gd name="connsiteY58" fmla="*/ 5204779 h 5513767"/>
              <a:gd name="connsiteX59" fmla="*/ 505153 w 5372101"/>
              <a:gd name="connsiteY59" fmla="*/ 5196726 h 5513767"/>
              <a:gd name="connsiteX60" fmla="*/ 500429 w 5372101"/>
              <a:gd name="connsiteY60" fmla="*/ 5193241 h 5513767"/>
              <a:gd name="connsiteX61" fmla="*/ 431923 w 5372101"/>
              <a:gd name="connsiteY61" fmla="*/ 5191553 h 5513767"/>
              <a:gd name="connsiteX62" fmla="*/ 337115 w 5372101"/>
              <a:gd name="connsiteY62" fmla="*/ 5202714 h 5513767"/>
              <a:gd name="connsiteX63" fmla="*/ 303383 w 5372101"/>
              <a:gd name="connsiteY63" fmla="*/ 5184750 h 5513767"/>
              <a:gd name="connsiteX64" fmla="*/ 297664 w 5372101"/>
              <a:gd name="connsiteY64" fmla="*/ 5181269 h 5513767"/>
              <a:gd name="connsiteX65" fmla="*/ 272701 w 5372101"/>
              <a:gd name="connsiteY65" fmla="*/ 5175678 h 5513767"/>
              <a:gd name="connsiteX66" fmla="*/ 268242 w 5372101"/>
              <a:gd name="connsiteY66" fmla="*/ 5163678 h 5513767"/>
              <a:gd name="connsiteX67" fmla="*/ 232517 w 5372101"/>
              <a:gd name="connsiteY67" fmla="*/ 5147792 h 5513767"/>
              <a:gd name="connsiteX68" fmla="*/ 185851 w 5372101"/>
              <a:gd name="connsiteY68" fmla="*/ 5140408 h 5513767"/>
              <a:gd name="connsiteX69" fmla="*/ 20337 w 5372101"/>
              <a:gd name="connsiteY69" fmla="*/ 5113040 h 5513767"/>
              <a:gd name="connsiteX70" fmla="*/ 0 w 5372101"/>
              <a:gd name="connsiteY70" fmla="*/ 5112243 h 551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372101" h="5513767">
                <a:moveTo>
                  <a:pt x="0" y="0"/>
                </a:moveTo>
                <a:lnTo>
                  <a:pt x="5372101" y="0"/>
                </a:lnTo>
                <a:lnTo>
                  <a:pt x="5372101" y="5513767"/>
                </a:lnTo>
                <a:lnTo>
                  <a:pt x="5363126" y="5512835"/>
                </a:lnTo>
                <a:cubicBezTo>
                  <a:pt x="5345779" y="5509071"/>
                  <a:pt x="5329767" y="5502649"/>
                  <a:pt x="5316714" y="5491247"/>
                </a:cubicBezTo>
                <a:cubicBezTo>
                  <a:pt x="5295689" y="5478131"/>
                  <a:pt x="5219502" y="5459909"/>
                  <a:pt x="5198331" y="5470092"/>
                </a:cubicBezTo>
                <a:cubicBezTo>
                  <a:pt x="5181052" y="5469102"/>
                  <a:pt x="5165047" y="5459569"/>
                  <a:pt x="5150428" y="5472506"/>
                </a:cubicBezTo>
                <a:cubicBezTo>
                  <a:pt x="5129562" y="5487248"/>
                  <a:pt x="5088050" y="5445894"/>
                  <a:pt x="5085506" y="5468851"/>
                </a:cubicBezTo>
                <a:cubicBezTo>
                  <a:pt x="5055692" y="5440170"/>
                  <a:pt x="5006122" y="5469577"/>
                  <a:pt x="4968663" y="5470487"/>
                </a:cubicBezTo>
                <a:cubicBezTo>
                  <a:pt x="4947085" y="5444049"/>
                  <a:pt x="4889767" y="5472037"/>
                  <a:pt x="4815623" y="5458622"/>
                </a:cubicBezTo>
                <a:cubicBezTo>
                  <a:pt x="4792418" y="5428488"/>
                  <a:pt x="4765548" y="5449887"/>
                  <a:pt x="4716679" y="5405365"/>
                </a:cubicBezTo>
                <a:cubicBezTo>
                  <a:pt x="4713235" y="5407807"/>
                  <a:pt x="4709266" y="5409883"/>
                  <a:pt x="4704891" y="5411529"/>
                </a:cubicBezTo>
                <a:cubicBezTo>
                  <a:pt x="4679473" y="5421092"/>
                  <a:pt x="4646164" y="5414379"/>
                  <a:pt x="4630496" y="5396532"/>
                </a:cubicBezTo>
                <a:cubicBezTo>
                  <a:pt x="4590205" y="5365061"/>
                  <a:pt x="4548419" y="5412094"/>
                  <a:pt x="4506964" y="5396685"/>
                </a:cubicBezTo>
                <a:lnTo>
                  <a:pt x="4427135" y="5358585"/>
                </a:lnTo>
                <a:cubicBezTo>
                  <a:pt x="4319267" y="5308575"/>
                  <a:pt x="4152341" y="5340956"/>
                  <a:pt x="4028338" y="5313494"/>
                </a:cubicBezTo>
                <a:lnTo>
                  <a:pt x="4015367" y="5320766"/>
                </a:lnTo>
                <a:lnTo>
                  <a:pt x="4002837" y="5322294"/>
                </a:lnTo>
                <a:lnTo>
                  <a:pt x="3997650" y="5329513"/>
                </a:lnTo>
                <a:lnTo>
                  <a:pt x="3991991" y="5331908"/>
                </a:lnTo>
                <a:cubicBezTo>
                  <a:pt x="3969659" y="5338581"/>
                  <a:pt x="3978880" y="5316131"/>
                  <a:pt x="3925210" y="5319395"/>
                </a:cubicBezTo>
                <a:cubicBezTo>
                  <a:pt x="3947765" y="5277139"/>
                  <a:pt x="3837331" y="5338342"/>
                  <a:pt x="3837014" y="5289023"/>
                </a:cubicBezTo>
                <a:cubicBezTo>
                  <a:pt x="3824001" y="5291376"/>
                  <a:pt x="3811407" y="5295212"/>
                  <a:pt x="3798765" y="5299431"/>
                </a:cubicBezTo>
                <a:lnTo>
                  <a:pt x="3792144" y="5301616"/>
                </a:lnTo>
                <a:lnTo>
                  <a:pt x="3766249" y="5301869"/>
                </a:lnTo>
                <a:lnTo>
                  <a:pt x="3718651" y="5320541"/>
                </a:lnTo>
                <a:cubicBezTo>
                  <a:pt x="3703968" y="5321892"/>
                  <a:pt x="3688308" y="5321427"/>
                  <a:pt x="3671207" y="5318046"/>
                </a:cubicBezTo>
                <a:cubicBezTo>
                  <a:pt x="3616458" y="5288532"/>
                  <a:pt x="3514048" y="5333307"/>
                  <a:pt x="3446863" y="5294348"/>
                </a:cubicBezTo>
                <a:cubicBezTo>
                  <a:pt x="3420930" y="5283822"/>
                  <a:pt x="3333157" y="5274511"/>
                  <a:pt x="3312000" y="5286923"/>
                </a:cubicBezTo>
                <a:cubicBezTo>
                  <a:pt x="3292759" y="5287903"/>
                  <a:pt x="3273112" y="5280334"/>
                  <a:pt x="3259756" y="5294712"/>
                </a:cubicBezTo>
                <a:cubicBezTo>
                  <a:pt x="3239905" y="5311572"/>
                  <a:pt x="3185410" y="5275588"/>
                  <a:pt x="3187481" y="5298457"/>
                </a:cubicBezTo>
                <a:cubicBezTo>
                  <a:pt x="3168018" y="5286036"/>
                  <a:pt x="3146200" y="5288458"/>
                  <a:pt x="3124115" y="5294626"/>
                </a:cubicBezTo>
                <a:lnTo>
                  <a:pt x="3099907" y="5302443"/>
                </a:lnTo>
                <a:lnTo>
                  <a:pt x="3017494" y="5301439"/>
                </a:lnTo>
                <a:lnTo>
                  <a:pt x="3010848" y="5307225"/>
                </a:lnTo>
                <a:lnTo>
                  <a:pt x="2994286" y="5309060"/>
                </a:lnTo>
                <a:lnTo>
                  <a:pt x="2988160" y="5310041"/>
                </a:lnTo>
                <a:lnTo>
                  <a:pt x="2984260" y="5307528"/>
                </a:lnTo>
                <a:cubicBezTo>
                  <a:pt x="2981957" y="5306419"/>
                  <a:pt x="2980273" y="5306402"/>
                  <a:pt x="2979127" y="5308389"/>
                </a:cubicBezTo>
                <a:cubicBezTo>
                  <a:pt x="2978971" y="5309447"/>
                  <a:pt x="2978816" y="5310505"/>
                  <a:pt x="2978660" y="5311563"/>
                </a:cubicBezTo>
                <a:lnTo>
                  <a:pt x="2946326" y="5316745"/>
                </a:lnTo>
                <a:lnTo>
                  <a:pt x="2713134" y="5331381"/>
                </a:lnTo>
                <a:cubicBezTo>
                  <a:pt x="2610698" y="5372328"/>
                  <a:pt x="2466037" y="5325762"/>
                  <a:pt x="2352072" y="5342761"/>
                </a:cubicBezTo>
                <a:cubicBezTo>
                  <a:pt x="2293501" y="5293708"/>
                  <a:pt x="2324138" y="5338538"/>
                  <a:pt x="2260922" y="5328122"/>
                </a:cubicBezTo>
                <a:cubicBezTo>
                  <a:pt x="2275681" y="5372347"/>
                  <a:pt x="2185007" y="5301703"/>
                  <a:pt x="2178497" y="5351065"/>
                </a:cubicBezTo>
                <a:cubicBezTo>
                  <a:pt x="2133294" y="5337229"/>
                  <a:pt x="2097074" y="5300208"/>
                  <a:pt x="2034408" y="5307958"/>
                </a:cubicBezTo>
                <a:cubicBezTo>
                  <a:pt x="1981894" y="5332879"/>
                  <a:pt x="1896288" y="5279365"/>
                  <a:pt x="1831505" y="5312691"/>
                </a:cubicBezTo>
                <a:cubicBezTo>
                  <a:pt x="1807063" y="5321035"/>
                  <a:pt x="1727674" y="5322925"/>
                  <a:pt x="1710387" y="5308705"/>
                </a:cubicBezTo>
                <a:cubicBezTo>
                  <a:pt x="1693367" y="5306094"/>
                  <a:pt x="1674901" y="5312009"/>
                  <a:pt x="1664816" y="5296479"/>
                </a:cubicBezTo>
                <a:cubicBezTo>
                  <a:pt x="1649255" y="5277912"/>
                  <a:pt x="1596152" y="5309335"/>
                  <a:pt x="1600883" y="5286607"/>
                </a:cubicBezTo>
                <a:cubicBezTo>
                  <a:pt x="1563066" y="5308189"/>
                  <a:pt x="1524339" y="5269513"/>
                  <a:pt x="1488397" y="5260898"/>
                </a:cubicBezTo>
                <a:cubicBezTo>
                  <a:pt x="1459246" y="5282011"/>
                  <a:pt x="1412580" y="5243108"/>
                  <a:pt x="1336670" y="5240770"/>
                </a:cubicBezTo>
                <a:cubicBezTo>
                  <a:pt x="1304792" y="5265122"/>
                  <a:pt x="1285508" y="5238878"/>
                  <a:pt x="1224297" y="5271845"/>
                </a:cubicBezTo>
                <a:cubicBezTo>
                  <a:pt x="1221731" y="5268771"/>
                  <a:pt x="1218543" y="5265944"/>
                  <a:pt x="1214830" y="5263450"/>
                </a:cubicBezTo>
                <a:cubicBezTo>
                  <a:pt x="1193241" y="5248952"/>
                  <a:pt x="1158925" y="5248567"/>
                  <a:pt x="1138181" y="5262590"/>
                </a:cubicBezTo>
                <a:lnTo>
                  <a:pt x="943575" y="5290808"/>
                </a:lnTo>
                <a:cubicBezTo>
                  <a:pt x="823587" y="5316899"/>
                  <a:pt x="658340" y="5217603"/>
                  <a:pt x="529813" y="5218555"/>
                </a:cubicBezTo>
                <a:lnTo>
                  <a:pt x="519546" y="5208845"/>
                </a:lnTo>
                <a:lnTo>
                  <a:pt x="507906" y="5204779"/>
                </a:lnTo>
                <a:lnTo>
                  <a:pt x="505153" y="5196726"/>
                </a:lnTo>
                <a:lnTo>
                  <a:pt x="500429" y="5193241"/>
                </a:lnTo>
                <a:cubicBezTo>
                  <a:pt x="480923" y="5182176"/>
                  <a:pt x="482807" y="5205793"/>
                  <a:pt x="431923" y="5191553"/>
                </a:cubicBezTo>
                <a:cubicBezTo>
                  <a:pt x="440499" y="5237077"/>
                  <a:pt x="352872" y="5155083"/>
                  <a:pt x="337115" y="5202714"/>
                </a:cubicBezTo>
                <a:cubicBezTo>
                  <a:pt x="325265" y="5197752"/>
                  <a:pt x="314288" y="5191441"/>
                  <a:pt x="303383" y="5184750"/>
                </a:cubicBezTo>
                <a:lnTo>
                  <a:pt x="297664" y="5181269"/>
                </a:lnTo>
                <a:lnTo>
                  <a:pt x="272701" y="5175678"/>
                </a:lnTo>
                <a:lnTo>
                  <a:pt x="268242" y="5163678"/>
                </a:lnTo>
                <a:lnTo>
                  <a:pt x="232517" y="5147792"/>
                </a:lnTo>
                <a:cubicBezTo>
                  <a:pt x="218741" y="5143453"/>
                  <a:pt x="203450" y="5140668"/>
                  <a:pt x="185851" y="5140408"/>
                </a:cubicBezTo>
                <a:cubicBezTo>
                  <a:pt x="139207" y="5153337"/>
                  <a:pt x="79723" y="5120316"/>
                  <a:pt x="20337" y="5113040"/>
                </a:cubicBezTo>
                <a:lnTo>
                  <a:pt x="0" y="5112243"/>
                </a:lnTo>
                <a:close/>
              </a:path>
            </a:pathLst>
          </a:custGeom>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64666" y="399531"/>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5088AE1-CD12-F388-1ACF-AC2A34A9AFF0}"/>
              </a:ext>
            </a:extLst>
          </p:cNvPr>
          <p:cNvSpPr>
            <a:spLocks noGrp="1"/>
          </p:cNvSpPr>
          <p:nvPr>
            <p:ph idx="1"/>
          </p:nvPr>
        </p:nvSpPr>
        <p:spPr>
          <a:xfrm>
            <a:off x="1181100" y="1038584"/>
            <a:ext cx="4466665" cy="4618413"/>
          </a:xfrm>
        </p:spPr>
        <p:txBody>
          <a:bodyPr anchor="t">
            <a:normAutofit/>
          </a:bodyPr>
          <a:lstStyle/>
          <a:p>
            <a:r>
              <a:rPr lang="en-US" sz="2000" dirty="0"/>
              <a:t>When submitting meal count claims. </a:t>
            </a:r>
            <a:r>
              <a:rPr lang="en-US" sz="2000" b="1" dirty="0"/>
              <a:t>Sponsors must receive all documentation before the 5</a:t>
            </a:r>
            <a:r>
              <a:rPr lang="en-US" sz="2000" b="1" baseline="30000" dirty="0"/>
              <a:t>th</a:t>
            </a:r>
            <a:r>
              <a:rPr lang="en-US" sz="2000" b="1" dirty="0"/>
              <a:t> day of the following month</a:t>
            </a:r>
            <a:r>
              <a:rPr lang="en-US" sz="2000" dirty="0"/>
              <a:t> to avoid delays in payments..</a:t>
            </a:r>
          </a:p>
          <a:p>
            <a:r>
              <a:rPr lang="en-US" sz="2000" dirty="0"/>
              <a:t>Any documentation that is submitted after the due date may or may not be processed at the discretion of the Sponsors acting director.</a:t>
            </a:r>
          </a:p>
          <a:p>
            <a:r>
              <a:rPr lang="en-US" sz="2000" dirty="0"/>
              <a:t>Likewise with adjusted claims.</a:t>
            </a:r>
          </a:p>
          <a:p>
            <a:pPr marL="0" indent="0">
              <a:buNone/>
            </a:pPr>
            <a:endParaRPr lang="en-US" sz="2000" dirty="0"/>
          </a:p>
          <a:p>
            <a:pPr marL="0" indent="0">
              <a:buNone/>
            </a:pPr>
            <a:endParaRPr lang="en-US" sz="2000" dirty="0"/>
          </a:p>
          <a:p>
            <a:pPr marL="0" indent="0">
              <a:buNone/>
            </a:pPr>
            <a:r>
              <a:rPr lang="en-US" sz="2000" dirty="0">
                <a:solidFill>
                  <a:schemeClr val="accent2"/>
                </a:solidFill>
              </a:rPr>
              <a:t>*Second meals cannot be claimed for reimbursement.</a:t>
            </a:r>
          </a:p>
          <a:p>
            <a:endParaRPr lang="en-US" sz="2000" dirty="0"/>
          </a:p>
        </p:txBody>
      </p:sp>
    </p:spTree>
    <p:extLst>
      <p:ext uri="{BB962C8B-B14F-4D97-AF65-F5344CB8AC3E}">
        <p14:creationId xmlns:p14="http://schemas.microsoft.com/office/powerpoint/2010/main" val="16441220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green door in a room&#10;&#10;Description automatically generated">
            <a:extLst>
              <a:ext uri="{FF2B5EF4-FFF2-40B4-BE49-F238E27FC236}">
                <a16:creationId xmlns:a16="http://schemas.microsoft.com/office/drawing/2014/main" id="{AC398B0C-2420-FA85-BF0C-B5B8482B0D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011ABEB5-10D6-2F57-FD5D-173BC947D763}"/>
              </a:ext>
            </a:extLst>
          </p:cNvPr>
          <p:cNvSpPr>
            <a:spLocks noGrp="1"/>
          </p:cNvSpPr>
          <p:nvPr>
            <p:ph idx="1"/>
          </p:nvPr>
        </p:nvSpPr>
        <p:spPr>
          <a:xfrm>
            <a:off x="838200" y="1253331"/>
            <a:ext cx="10515600" cy="4351338"/>
          </a:xfrm>
        </p:spPr>
        <p:txBody>
          <a:bodyPr anchor="ctr">
            <a:normAutofit/>
          </a:bodyPr>
          <a:lstStyle/>
          <a:p>
            <a:r>
              <a:rPr lang="en-US" b="1" dirty="0"/>
              <a:t>Each program year</a:t>
            </a:r>
            <a:r>
              <a:rPr lang="en-US" dirty="0"/>
              <a:t>, your Program Monitor will make </a:t>
            </a:r>
            <a:r>
              <a:rPr lang="en-US" b="1" dirty="0"/>
              <a:t>at least three visits to a daycare</a:t>
            </a:r>
            <a:r>
              <a:rPr lang="en-US" dirty="0"/>
              <a:t>. Two of these monitor visits will be unscheduled and one monitor visit may be scheduled.</a:t>
            </a:r>
          </a:p>
          <a:p>
            <a:r>
              <a:rPr lang="en-US" b="1" dirty="0"/>
              <a:t>First visits </a:t>
            </a:r>
            <a:r>
              <a:rPr lang="en-US" dirty="0"/>
              <a:t>must be conducted within </a:t>
            </a:r>
            <a:r>
              <a:rPr lang="en-US" b="1" dirty="0"/>
              <a:t>28 days </a:t>
            </a:r>
            <a:r>
              <a:rPr lang="en-US" dirty="0"/>
              <a:t>of a providers start date, or they will not be able to claim meal services after the 28th day.</a:t>
            </a:r>
          </a:p>
          <a:p>
            <a:r>
              <a:rPr lang="en-US" dirty="0"/>
              <a:t>Once reviewed, </a:t>
            </a:r>
            <a:r>
              <a:rPr lang="en-US" b="1" dirty="0"/>
              <a:t>no more than 6 months </a:t>
            </a:r>
            <a:r>
              <a:rPr lang="en-US" dirty="0"/>
              <a:t>can elapse between any two of your visits, including those between fiscal years, or you will not be eligible to claim meal services beginning the day after the 6th month elapses.</a:t>
            </a:r>
          </a:p>
        </p:txBody>
      </p:sp>
    </p:spTree>
    <p:extLst>
      <p:ext uri="{BB962C8B-B14F-4D97-AF65-F5344CB8AC3E}">
        <p14:creationId xmlns:p14="http://schemas.microsoft.com/office/powerpoint/2010/main" val="814079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300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10" presetClass="entr" presetSubtype="0" fill="hold" grpId="0" nodeType="withEffect">
                                  <p:stCondLst>
                                    <p:cond delay="300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par>
                                <p:cTn id="11" presetID="10" presetClass="entr" presetSubtype="0" fill="hold" grpId="0" nodeType="withEffect">
                                  <p:stCondLst>
                                    <p:cond delay="300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500"/>
                                        <p:tgtEl>
                                          <p:spTgt spid="3">
                                            <p:txEl>
                                              <p:pRg st="1" end="1"/>
                                            </p:txEl>
                                          </p:spTgt>
                                        </p:tgtEl>
                                      </p:cBhvr>
                                    </p:animEffect>
                                  </p:childTnLst>
                                </p:cTn>
                              </p:par>
                              <p:par>
                                <p:cTn id="14" presetID="10" presetClass="entr" presetSubtype="0" fill="hold" grpId="0" nodeType="withEffect">
                                  <p:stCondLst>
                                    <p:cond delay="300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5890D-CF25-495D-CFE3-7FC6256E5A5C}"/>
              </a:ext>
            </a:extLst>
          </p:cNvPr>
          <p:cNvSpPr>
            <a:spLocks noGrp="1"/>
          </p:cNvSpPr>
          <p:nvPr>
            <p:ph type="title"/>
          </p:nvPr>
        </p:nvSpPr>
        <p:spPr/>
        <p:txBody>
          <a:bodyPr/>
          <a:lstStyle/>
          <a:p>
            <a:r>
              <a:rPr lang="en-US" dirty="0">
                <a:latin typeface="Broadway" panose="04040905080002020502" pitchFamily="82" charset="0"/>
              </a:rPr>
              <a:t>Your monitor will review</a:t>
            </a:r>
            <a:r>
              <a:rPr lang="en-US" dirty="0"/>
              <a:t>:</a:t>
            </a:r>
          </a:p>
        </p:txBody>
      </p:sp>
      <p:sp>
        <p:nvSpPr>
          <p:cNvPr id="3" name="Content Placeholder 2">
            <a:extLst>
              <a:ext uri="{FF2B5EF4-FFF2-40B4-BE49-F238E27FC236}">
                <a16:creationId xmlns:a16="http://schemas.microsoft.com/office/drawing/2014/main" id="{B190146B-DAEF-7BA1-9739-1523F647F9A3}"/>
              </a:ext>
            </a:extLst>
          </p:cNvPr>
          <p:cNvSpPr>
            <a:spLocks noGrp="1"/>
          </p:cNvSpPr>
          <p:nvPr>
            <p:ph idx="1"/>
          </p:nvPr>
        </p:nvSpPr>
        <p:spPr/>
        <p:txBody>
          <a:bodyPr>
            <a:normAutofit fontScale="85000" lnSpcReduction="20000"/>
          </a:bodyPr>
          <a:lstStyle/>
          <a:p>
            <a:pPr>
              <a:buFont typeface="Wingdings" panose="05000000000000000000" pitchFamily="2" charset="2"/>
              <a:buChar char="Ø"/>
            </a:pPr>
            <a:r>
              <a:rPr lang="en-US" dirty="0"/>
              <a:t>Recorded meal counts</a:t>
            </a:r>
          </a:p>
          <a:p>
            <a:pPr>
              <a:buFont typeface="Wingdings" panose="05000000000000000000" pitchFamily="2" charset="2"/>
              <a:buChar char="Ø"/>
            </a:pPr>
            <a:r>
              <a:rPr lang="en-US" dirty="0"/>
              <a:t>Recorded attendance</a:t>
            </a:r>
          </a:p>
          <a:p>
            <a:pPr>
              <a:buFont typeface="Wingdings" panose="05000000000000000000" pitchFamily="2" charset="2"/>
              <a:buChar char="Ø"/>
            </a:pPr>
            <a:r>
              <a:rPr lang="en-US" dirty="0"/>
              <a:t>Any advanced menu planning (at least through the current day)</a:t>
            </a:r>
          </a:p>
          <a:p>
            <a:pPr>
              <a:buFont typeface="Wingdings" panose="05000000000000000000" pitchFamily="2" charset="2"/>
              <a:buChar char="Ø"/>
            </a:pPr>
            <a:r>
              <a:rPr lang="en-US" dirty="0"/>
              <a:t>Your kitchen will be inspected for sanitation and storage</a:t>
            </a:r>
          </a:p>
          <a:p>
            <a:pPr>
              <a:buFont typeface="Wingdings" panose="05000000000000000000" pitchFamily="2" charset="2"/>
              <a:buChar char="Ø"/>
            </a:pPr>
            <a:r>
              <a:rPr lang="en-US" dirty="0"/>
              <a:t>Your monitor will also ask to see your computer software records.</a:t>
            </a:r>
          </a:p>
          <a:p>
            <a:pPr>
              <a:buFont typeface="Wingdings" panose="05000000000000000000" pitchFamily="2" charset="2"/>
              <a:buChar char="Ø"/>
            </a:pPr>
            <a:r>
              <a:rPr lang="en-US" dirty="0"/>
              <a:t>Meal service will be observed and quantitatively analyzed</a:t>
            </a:r>
          </a:p>
          <a:p>
            <a:pPr>
              <a:buFont typeface="Wingdings" panose="05000000000000000000" pitchFamily="2" charset="2"/>
              <a:buChar char="Ø"/>
            </a:pPr>
            <a:r>
              <a:rPr lang="en-US" dirty="0"/>
              <a:t>Confirming that your Enrollment forms are kept on file and updated accordingly. REMEMBER when children are Withdrawn to UPLOAD withdrawn Date enrollment form. </a:t>
            </a:r>
          </a:p>
          <a:p>
            <a:pPr marL="0" indent="0">
              <a:buNone/>
            </a:pPr>
            <a:endParaRPr lang="en-US" dirty="0"/>
          </a:p>
          <a:p>
            <a:pPr marL="0" indent="0">
              <a:buNone/>
            </a:pPr>
            <a:r>
              <a:rPr lang="en-US" dirty="0"/>
              <a:t>While this is happening, you are to just go about your normal duties of feeding and caring for your children.</a:t>
            </a:r>
          </a:p>
        </p:txBody>
      </p:sp>
    </p:spTree>
    <p:extLst>
      <p:ext uri="{BB962C8B-B14F-4D97-AF65-F5344CB8AC3E}">
        <p14:creationId xmlns:p14="http://schemas.microsoft.com/office/powerpoint/2010/main" val="36081250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3D7860-F706-BFD5-5A5E-A81EC3263FED}"/>
              </a:ext>
            </a:extLst>
          </p:cNvPr>
          <p:cNvSpPr>
            <a:spLocks noGrp="1"/>
          </p:cNvSpPr>
          <p:nvPr>
            <p:ph type="title"/>
          </p:nvPr>
        </p:nvSpPr>
        <p:spPr/>
        <p:txBody>
          <a:bodyPr>
            <a:normAutofit fontScale="90000"/>
          </a:bodyPr>
          <a:lstStyle/>
          <a:p>
            <a:pPr algn="ctr"/>
            <a:r>
              <a:rPr lang="en-US" sz="4900" b="1" dirty="0"/>
              <a:t>** Day Care Home Tier Determination**</a:t>
            </a:r>
            <a:br>
              <a:rPr lang="en-US" sz="4900" b="1" dirty="0"/>
            </a:br>
            <a:r>
              <a:rPr lang="en-US" sz="4900" b="1" dirty="0"/>
              <a:t>Only For Day Care Home Providers </a:t>
            </a:r>
            <a:r>
              <a:rPr lang="en-US" sz="6000" b="1" dirty="0"/>
              <a:t> </a:t>
            </a:r>
          </a:p>
        </p:txBody>
      </p:sp>
      <p:sp>
        <p:nvSpPr>
          <p:cNvPr id="3" name="Content Placeholder 2">
            <a:extLst>
              <a:ext uri="{FF2B5EF4-FFF2-40B4-BE49-F238E27FC236}">
                <a16:creationId xmlns:a16="http://schemas.microsoft.com/office/drawing/2014/main" id="{60D37096-66B1-EDE4-C5A1-017DE8DE8628}"/>
              </a:ext>
            </a:extLst>
          </p:cNvPr>
          <p:cNvSpPr>
            <a:spLocks noGrp="1"/>
          </p:cNvSpPr>
          <p:nvPr>
            <p:ph idx="1"/>
          </p:nvPr>
        </p:nvSpPr>
        <p:spPr/>
        <p:txBody>
          <a:bodyPr>
            <a:normAutofit fontScale="77500" lnSpcReduction="20000"/>
          </a:bodyPr>
          <a:lstStyle/>
          <a:p>
            <a:pPr marL="0" indent="0">
              <a:buNone/>
            </a:pPr>
            <a:r>
              <a:rPr lang="en-US" sz="3600" dirty="0">
                <a:solidFill>
                  <a:srgbClr val="C00000"/>
                </a:solidFill>
                <a:effectLst>
                  <a:outerShdw blurRad="38100" dist="38100" dir="2700000" algn="tl">
                    <a:srgbClr val="000000">
                      <a:alpha val="43137"/>
                    </a:srgbClr>
                  </a:outerShdw>
                </a:effectLst>
              </a:rPr>
              <a:t>Day Care Home Providers are determined Based on either Tier 1 or Tier 2 Classification. </a:t>
            </a:r>
          </a:p>
          <a:p>
            <a:pPr marL="0" indent="0">
              <a:buNone/>
            </a:pPr>
            <a:r>
              <a:rPr lang="en-US" sz="3600" dirty="0">
                <a:solidFill>
                  <a:srgbClr val="C00000"/>
                </a:solidFill>
                <a:effectLst>
                  <a:outerShdw blurRad="38100" dist="38100" dir="2700000" algn="tl">
                    <a:srgbClr val="000000">
                      <a:alpha val="43137"/>
                    </a:srgbClr>
                  </a:outerShdw>
                </a:effectLst>
              </a:rPr>
              <a:t>This is determined via: School Data Showing you zoned to a school with 50% or more free or reduce category, Household Income that qualifies with supporting provider documentation and completed IEF form renewed Annually, or Provider that is determined eligible based on participating in categorical federal founded programs (Having a child enrolled in public school receive Free/Reduced Meals, Someone in your household receiving SNAP or TANF. If you do not qualify based on anything above your Day Care home qualifies as Tier 2, or you can be a mix tier Household (Similar as a day care center) which requires you to collect Income Eligibility Form from each parent with their enrollment form. </a:t>
            </a:r>
          </a:p>
        </p:txBody>
      </p:sp>
    </p:spTree>
    <p:extLst>
      <p:ext uri="{BB962C8B-B14F-4D97-AF65-F5344CB8AC3E}">
        <p14:creationId xmlns:p14="http://schemas.microsoft.com/office/powerpoint/2010/main" val="1224587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2F8EE"/>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4F2E2428-58BA-458D-AA54-05502E63F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48215" cy="6857999"/>
          </a:xfrm>
          <a:custGeom>
            <a:avLst/>
            <a:gdLst>
              <a:gd name="connsiteX0" fmla="*/ 0 w 9024730"/>
              <a:gd name="connsiteY0" fmla="*/ 0 h 6857999"/>
              <a:gd name="connsiteX1" fmla="*/ 9024730 w 9024730"/>
              <a:gd name="connsiteY1" fmla="*/ 0 h 6857999"/>
              <a:gd name="connsiteX2" fmla="*/ 9024730 w 9024730"/>
              <a:gd name="connsiteY2" fmla="*/ 2 h 6857999"/>
              <a:gd name="connsiteX3" fmla="*/ 8447016 w 9024730"/>
              <a:gd name="connsiteY3" fmla="*/ 2 h 6857999"/>
              <a:gd name="connsiteX4" fmla="*/ 8441214 w 9024730"/>
              <a:gd name="connsiteY4" fmla="*/ 14562 h 6857999"/>
              <a:gd name="connsiteX5" fmla="*/ 8445389 w 9024730"/>
              <a:gd name="connsiteY5" fmla="*/ 59077 h 6857999"/>
              <a:gd name="connsiteX6" fmla="*/ 8437086 w 9024730"/>
              <a:gd name="connsiteY6" fmla="*/ 107668 h 6857999"/>
              <a:gd name="connsiteX7" fmla="*/ 8458599 w 9024730"/>
              <a:gd name="connsiteY7" fmla="*/ 246136 h 6857999"/>
              <a:gd name="connsiteX8" fmla="*/ 8433237 w 9024730"/>
              <a:gd name="connsiteY8" fmla="*/ 372908 h 6857999"/>
              <a:gd name="connsiteX9" fmla="*/ 8430194 w 9024730"/>
              <a:gd name="connsiteY9" fmla="*/ 450607 h 6857999"/>
              <a:gd name="connsiteX10" fmla="*/ 8443315 w 9024730"/>
              <a:gd name="connsiteY10" fmla="*/ 812800 h 6857999"/>
              <a:gd name="connsiteX11" fmla="*/ 8453042 w 9024730"/>
              <a:gd name="connsiteY11" fmla="*/ 912727 h 6857999"/>
              <a:gd name="connsiteX12" fmla="*/ 8451649 w 9024730"/>
              <a:gd name="connsiteY12" fmla="*/ 989950 h 6857999"/>
              <a:gd name="connsiteX13" fmla="*/ 8455592 w 9024730"/>
              <a:gd name="connsiteY13" fmla="*/ 1141745 h 6857999"/>
              <a:gd name="connsiteX14" fmla="*/ 8470203 w 9024730"/>
              <a:gd name="connsiteY14" fmla="*/ 1265454 h 6857999"/>
              <a:gd name="connsiteX15" fmla="*/ 8499638 w 9024730"/>
              <a:gd name="connsiteY15" fmla="*/ 1385480 h 6857999"/>
              <a:gd name="connsiteX16" fmla="*/ 8518660 w 9024730"/>
              <a:gd name="connsiteY16" fmla="*/ 1458060 h 6857999"/>
              <a:gd name="connsiteX17" fmla="*/ 8539125 w 9024730"/>
              <a:gd name="connsiteY17" fmla="*/ 1513175 h 6857999"/>
              <a:gd name="connsiteX18" fmla="*/ 8570281 w 9024730"/>
              <a:gd name="connsiteY18" fmla="*/ 1570809 h 6857999"/>
              <a:gd name="connsiteX19" fmla="*/ 8605212 w 9024730"/>
              <a:gd name="connsiteY19" fmla="*/ 1638391 h 6857999"/>
              <a:gd name="connsiteX20" fmla="*/ 8626457 w 9024730"/>
              <a:gd name="connsiteY20" fmla="*/ 1742490 h 6857999"/>
              <a:gd name="connsiteX21" fmla="*/ 8654861 w 9024730"/>
              <a:gd name="connsiteY21" fmla="*/ 1818229 h 6857999"/>
              <a:gd name="connsiteX22" fmla="*/ 8648005 w 9024730"/>
              <a:gd name="connsiteY22" fmla="*/ 1862723 h 6857999"/>
              <a:gd name="connsiteX23" fmla="*/ 8654469 w 9024730"/>
              <a:gd name="connsiteY23" fmla="*/ 1917476 h 6857999"/>
              <a:gd name="connsiteX24" fmla="*/ 8649702 w 9024730"/>
              <a:gd name="connsiteY24" fmla="*/ 1972204 h 6857999"/>
              <a:gd name="connsiteX25" fmla="*/ 8656357 w 9024730"/>
              <a:gd name="connsiteY25" fmla="*/ 2054291 h 6857999"/>
              <a:gd name="connsiteX26" fmla="*/ 8648660 w 9024730"/>
              <a:gd name="connsiteY26" fmla="*/ 2227417 h 6857999"/>
              <a:gd name="connsiteX27" fmla="*/ 8607609 w 9024730"/>
              <a:gd name="connsiteY27" fmla="*/ 2510933 h 6857999"/>
              <a:gd name="connsiteX28" fmla="*/ 8608432 w 9024730"/>
              <a:gd name="connsiteY28" fmla="*/ 2741866 h 6857999"/>
              <a:gd name="connsiteX29" fmla="*/ 8619112 w 9024730"/>
              <a:gd name="connsiteY29" fmla="*/ 2864935 h 6857999"/>
              <a:gd name="connsiteX30" fmla="*/ 8627742 w 9024730"/>
              <a:gd name="connsiteY30" fmla="*/ 2950807 h 6857999"/>
              <a:gd name="connsiteX31" fmla="*/ 8611822 w 9024730"/>
              <a:gd name="connsiteY31" fmla="*/ 2978246 h 6857999"/>
              <a:gd name="connsiteX32" fmla="*/ 8608239 w 9024730"/>
              <a:gd name="connsiteY32" fmla="*/ 2995916 h 6857999"/>
              <a:gd name="connsiteX33" fmla="*/ 8598647 w 9024730"/>
              <a:gd name="connsiteY33" fmla="*/ 2998648 h 6857999"/>
              <a:gd name="connsiteX34" fmla="*/ 8587108 w 9024730"/>
              <a:gd name="connsiteY34" fmla="*/ 3023630 h 6857999"/>
              <a:gd name="connsiteX35" fmla="*/ 8577885 w 9024730"/>
              <a:gd name="connsiteY35" fmla="*/ 3096975 h 6857999"/>
              <a:gd name="connsiteX36" fmla="*/ 8557492 w 9024730"/>
              <a:gd name="connsiteY36" fmla="*/ 3216657 h 6857999"/>
              <a:gd name="connsiteX37" fmla="*/ 8560894 w 9024730"/>
              <a:gd name="connsiteY37" fmla="*/ 3310980 h 6857999"/>
              <a:gd name="connsiteX38" fmla="*/ 8547852 w 9024730"/>
              <a:gd name="connsiteY38" fmla="*/ 3344725 h 6857999"/>
              <a:gd name="connsiteX39" fmla="*/ 8535427 w 9024730"/>
              <a:gd name="connsiteY39" fmla="*/ 3393250 h 6857999"/>
              <a:gd name="connsiteX40" fmla="*/ 8520092 w 9024730"/>
              <a:gd name="connsiteY40" fmla="*/ 3514536 h 6857999"/>
              <a:gd name="connsiteX41" fmla="*/ 8497231 w 9024730"/>
              <a:gd name="connsiteY41" fmla="*/ 3686149 h 6857999"/>
              <a:gd name="connsiteX42" fmla="*/ 8489799 w 9024730"/>
              <a:gd name="connsiteY42" fmla="*/ 3692208 h 6857999"/>
              <a:gd name="connsiteX43" fmla="*/ 8475804 w 9024730"/>
              <a:gd name="connsiteY43" fmla="*/ 3776022 h 6857999"/>
              <a:gd name="connsiteX44" fmla="*/ 8471279 w 9024730"/>
              <a:gd name="connsiteY44" fmla="*/ 3977138 h 6857999"/>
              <a:gd name="connsiteX45" fmla="*/ 8408913 w 9024730"/>
              <a:gd name="connsiteY45" fmla="*/ 4222149 h 6857999"/>
              <a:gd name="connsiteX46" fmla="*/ 8402112 w 9024730"/>
              <a:gd name="connsiteY46" fmla="*/ 4364683 h 6857999"/>
              <a:gd name="connsiteX47" fmla="*/ 8393355 w 9024730"/>
              <a:gd name="connsiteY47" fmla="*/ 4462471 h 6857999"/>
              <a:gd name="connsiteX48" fmla="*/ 8376166 w 9024730"/>
              <a:gd name="connsiteY48" fmla="*/ 4574052 h 6857999"/>
              <a:gd name="connsiteX49" fmla="*/ 8341678 w 9024730"/>
              <a:gd name="connsiteY49" fmla="*/ 4667756 h 6857999"/>
              <a:gd name="connsiteX50" fmla="*/ 8273661 w 9024730"/>
              <a:gd name="connsiteY50" fmla="*/ 4799019 h 6857999"/>
              <a:gd name="connsiteX51" fmla="*/ 8256132 w 9024730"/>
              <a:gd name="connsiteY51" fmla="*/ 4849614 h 6857999"/>
              <a:gd name="connsiteX52" fmla="*/ 8226804 w 9024730"/>
              <a:gd name="connsiteY52" fmla="*/ 4919971 h 6857999"/>
              <a:gd name="connsiteX53" fmla="*/ 8171825 w 9024730"/>
              <a:gd name="connsiteY53" fmla="*/ 5010766 h 6857999"/>
              <a:gd name="connsiteX54" fmla="*/ 8143172 w 9024730"/>
              <a:gd name="connsiteY54" fmla="*/ 5088190 h 6857999"/>
              <a:gd name="connsiteX55" fmla="*/ 8126363 w 9024730"/>
              <a:gd name="connsiteY55" fmla="*/ 5143922 h 6857999"/>
              <a:gd name="connsiteX56" fmla="*/ 8103782 w 9024730"/>
              <a:gd name="connsiteY56" fmla="*/ 5284346 h 6857999"/>
              <a:gd name="connsiteX57" fmla="*/ 8084361 w 9024730"/>
              <a:gd name="connsiteY57" fmla="*/ 5390948 h 6857999"/>
              <a:gd name="connsiteX58" fmla="*/ 8062552 w 9024730"/>
              <a:gd name="connsiteY58" fmla="*/ 5470854 h 6857999"/>
              <a:gd name="connsiteX59" fmla="*/ 8057342 w 9024730"/>
              <a:gd name="connsiteY59" fmla="*/ 5529643 h 6857999"/>
              <a:gd name="connsiteX60" fmla="*/ 8044923 w 9024730"/>
              <a:gd name="connsiteY60" fmla="*/ 5597292 h 6857999"/>
              <a:gd name="connsiteX61" fmla="*/ 8035233 w 9024730"/>
              <a:gd name="connsiteY61" fmla="*/ 5608899 h 6857999"/>
              <a:gd name="connsiteX62" fmla="*/ 8018178 w 9024730"/>
              <a:gd name="connsiteY62" fmla="*/ 5684911 h 6857999"/>
              <a:gd name="connsiteX63" fmla="*/ 8018018 w 9024730"/>
              <a:gd name="connsiteY63" fmla="*/ 5755776 h 6857999"/>
              <a:gd name="connsiteX64" fmla="*/ 8008640 w 9024730"/>
              <a:gd name="connsiteY64" fmla="*/ 5889599 h 6857999"/>
              <a:gd name="connsiteX65" fmla="*/ 8013542 w 9024730"/>
              <a:gd name="connsiteY65" fmla="*/ 5989744 h 6857999"/>
              <a:gd name="connsiteX66" fmla="*/ 7980757 w 9024730"/>
              <a:gd name="connsiteY66" fmla="*/ 6084926 h 6857999"/>
              <a:gd name="connsiteX67" fmla="*/ 7975907 w 9024730"/>
              <a:gd name="connsiteY67" fmla="*/ 6346549 h 6857999"/>
              <a:gd name="connsiteX68" fmla="*/ 7974221 w 9024730"/>
              <a:gd name="connsiteY68" fmla="*/ 6527527 h 6857999"/>
              <a:gd name="connsiteX69" fmla="*/ 7979135 w 9024730"/>
              <a:gd name="connsiteY69" fmla="*/ 6627129 h 6857999"/>
              <a:gd name="connsiteX70" fmla="*/ 7979404 w 9024730"/>
              <a:gd name="connsiteY70" fmla="*/ 6694819 h 6857999"/>
              <a:gd name="connsiteX71" fmla="*/ 8009526 w 9024730"/>
              <a:gd name="connsiteY71" fmla="*/ 6765445 h 6857999"/>
              <a:gd name="connsiteX72" fmla="*/ 8018211 w 9024730"/>
              <a:gd name="connsiteY72" fmla="*/ 6844697 h 6857999"/>
              <a:gd name="connsiteX73" fmla="*/ 8019608 w 9024730"/>
              <a:gd name="connsiteY73" fmla="*/ 6857999 h 6857999"/>
              <a:gd name="connsiteX74" fmla="*/ 0 w 9024730"/>
              <a:gd name="connsiteY74"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9024730" h="6857999">
                <a:moveTo>
                  <a:pt x="0" y="0"/>
                </a:moveTo>
                <a:lnTo>
                  <a:pt x="9024730" y="0"/>
                </a:lnTo>
                <a:lnTo>
                  <a:pt x="9024730" y="2"/>
                </a:lnTo>
                <a:lnTo>
                  <a:pt x="8447016" y="2"/>
                </a:lnTo>
                <a:lnTo>
                  <a:pt x="8441214" y="14562"/>
                </a:lnTo>
                <a:lnTo>
                  <a:pt x="8445389" y="59077"/>
                </a:lnTo>
                <a:cubicBezTo>
                  <a:pt x="8445971" y="76949"/>
                  <a:pt x="8436504" y="89796"/>
                  <a:pt x="8437086" y="107668"/>
                </a:cubicBezTo>
                <a:cubicBezTo>
                  <a:pt x="8417947" y="138162"/>
                  <a:pt x="8459241" y="201929"/>
                  <a:pt x="8458599" y="246136"/>
                </a:cubicBezTo>
                <a:cubicBezTo>
                  <a:pt x="8457958" y="290343"/>
                  <a:pt x="8471649" y="364179"/>
                  <a:pt x="8433237" y="372908"/>
                </a:cubicBezTo>
                <a:cubicBezTo>
                  <a:pt x="8426916" y="431308"/>
                  <a:pt x="8438389" y="357606"/>
                  <a:pt x="8430194" y="450607"/>
                </a:cubicBezTo>
                <a:cubicBezTo>
                  <a:pt x="8466727" y="551950"/>
                  <a:pt x="8430182" y="787036"/>
                  <a:pt x="8443315" y="812800"/>
                </a:cubicBezTo>
                <a:cubicBezTo>
                  <a:pt x="8478999" y="860799"/>
                  <a:pt x="8435788" y="854953"/>
                  <a:pt x="8453042" y="912727"/>
                </a:cubicBezTo>
                <a:cubicBezTo>
                  <a:pt x="8462900" y="945986"/>
                  <a:pt x="8451223" y="951781"/>
                  <a:pt x="8451649" y="989950"/>
                </a:cubicBezTo>
                <a:cubicBezTo>
                  <a:pt x="8452074" y="1028120"/>
                  <a:pt x="8452500" y="1095828"/>
                  <a:pt x="8455592" y="1141745"/>
                </a:cubicBezTo>
                <a:cubicBezTo>
                  <a:pt x="8458684" y="1187662"/>
                  <a:pt x="8470047" y="1234783"/>
                  <a:pt x="8470203" y="1265454"/>
                </a:cubicBezTo>
                <a:cubicBezTo>
                  <a:pt x="8458947" y="1304052"/>
                  <a:pt x="8496012" y="1370755"/>
                  <a:pt x="8499638" y="1385480"/>
                </a:cubicBezTo>
                <a:cubicBezTo>
                  <a:pt x="8514485" y="1422714"/>
                  <a:pt x="8525070" y="1428103"/>
                  <a:pt x="8518660" y="1458060"/>
                </a:cubicBezTo>
                <a:cubicBezTo>
                  <a:pt x="8518783" y="1468057"/>
                  <a:pt x="8539003" y="1503177"/>
                  <a:pt x="8539125" y="1513175"/>
                </a:cubicBezTo>
                <a:lnTo>
                  <a:pt x="8570281" y="1570809"/>
                </a:lnTo>
                <a:cubicBezTo>
                  <a:pt x="8597636" y="1617136"/>
                  <a:pt x="8594573" y="1601443"/>
                  <a:pt x="8605212" y="1638391"/>
                </a:cubicBezTo>
                <a:cubicBezTo>
                  <a:pt x="8629645" y="1719640"/>
                  <a:pt x="8613884" y="1715203"/>
                  <a:pt x="8626457" y="1742490"/>
                </a:cubicBezTo>
                <a:lnTo>
                  <a:pt x="8654861" y="1818229"/>
                </a:lnTo>
                <a:cubicBezTo>
                  <a:pt x="8657202" y="1824059"/>
                  <a:pt x="8651899" y="1851211"/>
                  <a:pt x="8648005" y="1862723"/>
                </a:cubicBezTo>
                <a:lnTo>
                  <a:pt x="8654469" y="1917476"/>
                </a:lnTo>
                <a:lnTo>
                  <a:pt x="8649702" y="1972204"/>
                </a:lnTo>
                <a:cubicBezTo>
                  <a:pt x="8652251" y="1979569"/>
                  <a:pt x="8651461" y="2048203"/>
                  <a:pt x="8656357" y="2054291"/>
                </a:cubicBezTo>
                <a:cubicBezTo>
                  <a:pt x="8672645" y="2141657"/>
                  <a:pt x="8632397" y="2189849"/>
                  <a:pt x="8648660" y="2227417"/>
                </a:cubicBezTo>
                <a:cubicBezTo>
                  <a:pt x="8639941" y="2317591"/>
                  <a:pt x="8613796" y="2407644"/>
                  <a:pt x="8607609" y="2510933"/>
                </a:cubicBezTo>
                <a:cubicBezTo>
                  <a:pt x="8633490" y="2597916"/>
                  <a:pt x="8602674" y="2649734"/>
                  <a:pt x="8608432" y="2741866"/>
                </a:cubicBezTo>
                <a:cubicBezTo>
                  <a:pt x="8630300" y="2779815"/>
                  <a:pt x="8631929" y="2817058"/>
                  <a:pt x="8619112" y="2864935"/>
                </a:cubicBezTo>
                <a:cubicBezTo>
                  <a:pt x="8655820" y="2860552"/>
                  <a:pt x="8588374" y="2937673"/>
                  <a:pt x="8627742" y="2950807"/>
                </a:cubicBezTo>
                <a:lnTo>
                  <a:pt x="8611822" y="2978246"/>
                </a:lnTo>
                <a:lnTo>
                  <a:pt x="8608239" y="2995916"/>
                </a:lnTo>
                <a:lnTo>
                  <a:pt x="8598647" y="2998648"/>
                </a:lnTo>
                <a:lnTo>
                  <a:pt x="8587108" y="3023630"/>
                </a:lnTo>
                <a:cubicBezTo>
                  <a:pt x="8584111" y="3033333"/>
                  <a:pt x="8577413" y="3084375"/>
                  <a:pt x="8577885" y="3096975"/>
                </a:cubicBezTo>
                <a:cubicBezTo>
                  <a:pt x="8594321" y="3142205"/>
                  <a:pt x="8535131" y="3160433"/>
                  <a:pt x="8557492" y="3216657"/>
                </a:cubicBezTo>
                <a:cubicBezTo>
                  <a:pt x="8562518" y="3237178"/>
                  <a:pt x="8573573" y="3299737"/>
                  <a:pt x="8560894" y="3310980"/>
                </a:cubicBezTo>
                <a:cubicBezTo>
                  <a:pt x="8557601" y="3323902"/>
                  <a:pt x="8561083" y="3339340"/>
                  <a:pt x="8547852" y="3344725"/>
                </a:cubicBezTo>
                <a:cubicBezTo>
                  <a:pt x="8531788" y="3353908"/>
                  <a:pt x="8553430" y="3400659"/>
                  <a:pt x="8535427" y="3393250"/>
                </a:cubicBezTo>
                <a:cubicBezTo>
                  <a:pt x="8550195" y="3426421"/>
                  <a:pt x="8529553" y="3487753"/>
                  <a:pt x="8520092" y="3514536"/>
                </a:cubicBezTo>
                <a:cubicBezTo>
                  <a:pt x="8513726" y="3563353"/>
                  <a:pt x="8500070" y="3650327"/>
                  <a:pt x="8497231" y="3686149"/>
                </a:cubicBezTo>
                <a:cubicBezTo>
                  <a:pt x="8494574" y="3687657"/>
                  <a:pt x="8493370" y="3677229"/>
                  <a:pt x="8489799" y="3692208"/>
                </a:cubicBezTo>
                <a:cubicBezTo>
                  <a:pt x="8486228" y="3707187"/>
                  <a:pt x="8465938" y="3757479"/>
                  <a:pt x="8475804" y="3776022"/>
                </a:cubicBezTo>
                <a:cubicBezTo>
                  <a:pt x="8441061" y="3875691"/>
                  <a:pt x="8487451" y="3939839"/>
                  <a:pt x="8471279" y="3977138"/>
                </a:cubicBezTo>
                <a:cubicBezTo>
                  <a:pt x="8465599" y="4067300"/>
                  <a:pt x="8419685" y="4164564"/>
                  <a:pt x="8408913" y="4222149"/>
                </a:cubicBezTo>
                <a:cubicBezTo>
                  <a:pt x="8403583" y="4287917"/>
                  <a:pt x="8398240" y="4339232"/>
                  <a:pt x="8402112" y="4364683"/>
                </a:cubicBezTo>
                <a:lnTo>
                  <a:pt x="8393355" y="4462471"/>
                </a:lnTo>
                <a:cubicBezTo>
                  <a:pt x="8396004" y="4503329"/>
                  <a:pt x="8376320" y="4548111"/>
                  <a:pt x="8376166" y="4574052"/>
                </a:cubicBezTo>
                <a:cubicBezTo>
                  <a:pt x="8369380" y="4670665"/>
                  <a:pt x="8352302" y="4649921"/>
                  <a:pt x="8341678" y="4667756"/>
                </a:cubicBezTo>
                <a:cubicBezTo>
                  <a:pt x="8320864" y="4705850"/>
                  <a:pt x="8290794" y="4758928"/>
                  <a:pt x="8273661" y="4799019"/>
                </a:cubicBezTo>
                <a:cubicBezTo>
                  <a:pt x="8254323" y="4834076"/>
                  <a:pt x="8262378" y="4811645"/>
                  <a:pt x="8256132" y="4849614"/>
                </a:cubicBezTo>
                <a:cubicBezTo>
                  <a:pt x="8239320" y="4853334"/>
                  <a:pt x="8207060" y="4883089"/>
                  <a:pt x="8226804" y="4919971"/>
                </a:cubicBezTo>
                <a:lnTo>
                  <a:pt x="8171825" y="5010766"/>
                </a:lnTo>
                <a:cubicBezTo>
                  <a:pt x="8150097" y="4983259"/>
                  <a:pt x="8165842" y="5107656"/>
                  <a:pt x="8143172" y="5088190"/>
                </a:cubicBezTo>
                <a:cubicBezTo>
                  <a:pt x="8128060" y="5102008"/>
                  <a:pt x="8138350" y="5118851"/>
                  <a:pt x="8126363" y="5143922"/>
                </a:cubicBezTo>
                <a:cubicBezTo>
                  <a:pt x="8116335" y="5192745"/>
                  <a:pt x="8111851" y="5226225"/>
                  <a:pt x="8103782" y="5284346"/>
                </a:cubicBezTo>
                <a:cubicBezTo>
                  <a:pt x="8101016" y="5338386"/>
                  <a:pt x="8095811" y="5337325"/>
                  <a:pt x="8084361" y="5390948"/>
                </a:cubicBezTo>
                <a:cubicBezTo>
                  <a:pt x="8082912" y="5429655"/>
                  <a:pt x="8063705" y="5449508"/>
                  <a:pt x="8062552" y="5470854"/>
                </a:cubicBezTo>
                <a:cubicBezTo>
                  <a:pt x="8086776" y="5526328"/>
                  <a:pt x="8037513" y="5496377"/>
                  <a:pt x="8057342" y="5529643"/>
                </a:cubicBezTo>
                <a:cubicBezTo>
                  <a:pt x="8050653" y="5550879"/>
                  <a:pt x="8055939" y="5587444"/>
                  <a:pt x="8044923" y="5597292"/>
                </a:cubicBezTo>
                <a:lnTo>
                  <a:pt x="8035233" y="5608899"/>
                </a:lnTo>
                <a:cubicBezTo>
                  <a:pt x="8030775" y="5623501"/>
                  <a:pt x="8021047" y="5660431"/>
                  <a:pt x="8018178" y="5684911"/>
                </a:cubicBezTo>
                <a:cubicBezTo>
                  <a:pt x="8005590" y="5692608"/>
                  <a:pt x="8011744" y="5734344"/>
                  <a:pt x="8018018" y="5755776"/>
                </a:cubicBezTo>
                <a:cubicBezTo>
                  <a:pt x="8019409" y="5792777"/>
                  <a:pt x="7989082" y="5848613"/>
                  <a:pt x="8008640" y="5889599"/>
                </a:cubicBezTo>
                <a:cubicBezTo>
                  <a:pt x="8011480" y="5932097"/>
                  <a:pt x="8009486" y="5940901"/>
                  <a:pt x="8013542" y="5989744"/>
                </a:cubicBezTo>
                <a:cubicBezTo>
                  <a:pt x="8022089" y="6020787"/>
                  <a:pt x="7982918" y="6024963"/>
                  <a:pt x="7980757" y="6084926"/>
                </a:cubicBezTo>
                <a:cubicBezTo>
                  <a:pt x="7974117" y="6134231"/>
                  <a:pt x="7999371" y="6240432"/>
                  <a:pt x="7975907" y="6346549"/>
                </a:cubicBezTo>
                <a:cubicBezTo>
                  <a:pt x="7987225" y="6409741"/>
                  <a:pt x="7980509" y="6468689"/>
                  <a:pt x="7974221" y="6527527"/>
                </a:cubicBezTo>
                <a:cubicBezTo>
                  <a:pt x="7955361" y="6585667"/>
                  <a:pt x="7987786" y="6579284"/>
                  <a:pt x="7979135" y="6627129"/>
                </a:cubicBezTo>
                <a:cubicBezTo>
                  <a:pt x="7983057" y="6635153"/>
                  <a:pt x="7984986" y="6697665"/>
                  <a:pt x="7979404" y="6694819"/>
                </a:cubicBezTo>
                <a:cubicBezTo>
                  <a:pt x="7981755" y="6716947"/>
                  <a:pt x="8003903" y="6732844"/>
                  <a:pt x="8009526" y="6765445"/>
                </a:cubicBezTo>
                <a:cubicBezTo>
                  <a:pt x="8011113" y="6776325"/>
                  <a:pt x="8014662" y="6810511"/>
                  <a:pt x="8018211" y="6844697"/>
                </a:cubicBezTo>
                <a:lnTo>
                  <a:pt x="8019608" y="6857999"/>
                </a:lnTo>
                <a:lnTo>
                  <a:pt x="0" y="685799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E886D8B-2FDB-A59F-1E5A-3876B3990497}"/>
              </a:ext>
            </a:extLst>
          </p:cNvPr>
          <p:cNvSpPr>
            <a:spLocks noGrp="1"/>
          </p:cNvSpPr>
          <p:nvPr>
            <p:ph type="title"/>
          </p:nvPr>
        </p:nvSpPr>
        <p:spPr>
          <a:xfrm>
            <a:off x="581025" y="381000"/>
            <a:ext cx="7437035" cy="1551487"/>
          </a:xfrm>
        </p:spPr>
        <p:txBody>
          <a:bodyPr>
            <a:normAutofit fontScale="90000"/>
          </a:bodyPr>
          <a:lstStyle/>
          <a:p>
            <a:r>
              <a:rPr lang="en-US" sz="8000" b="1" dirty="0">
                <a:solidFill>
                  <a:schemeClr val="accent1"/>
                </a:solidFill>
                <a:effectLst>
                  <a:outerShdw blurRad="38100" dist="38100" dir="2700000" algn="tl">
                    <a:srgbClr val="000000">
                      <a:alpha val="43137"/>
                    </a:srgbClr>
                  </a:outerShdw>
                </a:effectLst>
              </a:rPr>
              <a:t>Congregate Eating</a:t>
            </a:r>
          </a:p>
        </p:txBody>
      </p:sp>
      <p:sp>
        <p:nvSpPr>
          <p:cNvPr id="3" name="Content Placeholder 2">
            <a:extLst>
              <a:ext uri="{FF2B5EF4-FFF2-40B4-BE49-F238E27FC236}">
                <a16:creationId xmlns:a16="http://schemas.microsoft.com/office/drawing/2014/main" id="{717E6A4A-C045-FC56-BDF4-8831448D67BA}"/>
              </a:ext>
            </a:extLst>
          </p:cNvPr>
          <p:cNvSpPr>
            <a:spLocks noGrp="1"/>
          </p:cNvSpPr>
          <p:nvPr>
            <p:ph idx="1"/>
          </p:nvPr>
        </p:nvSpPr>
        <p:spPr>
          <a:xfrm>
            <a:off x="581026" y="1990228"/>
            <a:ext cx="7827250" cy="4486771"/>
          </a:xfrm>
        </p:spPr>
        <p:txBody>
          <a:bodyPr>
            <a:normAutofit lnSpcReduction="10000"/>
          </a:bodyPr>
          <a:lstStyle/>
          <a:p>
            <a:r>
              <a:rPr lang="en-US" sz="2400" dirty="0">
                <a:latin typeface="The Hand Extrablack" panose="03070A02030502020204" pitchFamily="66" charset="0"/>
              </a:rPr>
              <a:t>Meals served in the CACFP are intended to be consumed in settings where organized groups of children are gathered to eat; therefore, meals must be consumed on-site for the meal to be reimbursable.</a:t>
            </a:r>
          </a:p>
          <a:p>
            <a:endParaRPr lang="en-US" sz="2400" dirty="0">
              <a:latin typeface="The Hand Extrablack" panose="03070A02030502020204" pitchFamily="66" charset="0"/>
            </a:endParaRPr>
          </a:p>
          <a:p>
            <a:r>
              <a:rPr lang="en-US" sz="2400" dirty="0">
                <a:latin typeface="The Hand Extrablack" panose="03070A02030502020204" pitchFamily="66" charset="0"/>
              </a:rPr>
              <a:t>Sites must not allow children to take meals off-site for later consumption.</a:t>
            </a:r>
          </a:p>
          <a:p>
            <a:endParaRPr lang="en-US" sz="2400" dirty="0">
              <a:latin typeface="The Hand Extrablack" panose="03070A02030502020204" pitchFamily="66" charset="0"/>
            </a:endParaRPr>
          </a:p>
          <a:p>
            <a:r>
              <a:rPr lang="en-US" sz="2400" dirty="0">
                <a:latin typeface="The Hand Extrablack" panose="03070A02030502020204" pitchFamily="66" charset="0"/>
              </a:rPr>
              <a:t>Remember that for AT RISK PROGRAM, EVERY DAY MUST have a SCHEDULED ENRICHMENT PROGRAM VIEWABLE  at all times. </a:t>
            </a:r>
          </a:p>
          <a:p>
            <a:endParaRPr lang="en-US" sz="2000" dirty="0"/>
          </a:p>
          <a:p>
            <a:pPr marL="0" indent="0">
              <a:buNone/>
            </a:pPr>
            <a:r>
              <a:rPr lang="en-US" sz="2000" dirty="0">
                <a:latin typeface="Avenir Next LT Pro Light" panose="020B0304020202020204" pitchFamily="34" charset="0"/>
              </a:rPr>
              <a:t>*</a:t>
            </a:r>
            <a:r>
              <a:rPr lang="en-US" sz="2000" dirty="0">
                <a:solidFill>
                  <a:srgbClr val="0070C0"/>
                </a:solidFill>
                <a:latin typeface="Avenir Next LT Pro Light" panose="020B0304020202020204" pitchFamily="34" charset="0"/>
              </a:rPr>
              <a:t>Failure to comply with the congregate feeding requirement will result in the disallowance of meals and may lead to placement in the serious deficiency process.</a:t>
            </a:r>
          </a:p>
        </p:txBody>
      </p:sp>
      <p:pic>
        <p:nvPicPr>
          <p:cNvPr id="7" name="Graphic 6" descr="Breakfast">
            <a:extLst>
              <a:ext uri="{FF2B5EF4-FFF2-40B4-BE49-F238E27FC236}">
                <a16:creationId xmlns:a16="http://schemas.microsoft.com/office/drawing/2014/main" id="{D79E6A5F-F6F1-B751-C6D5-2A0F360A3F9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95981" y="1990229"/>
            <a:ext cx="2906973" cy="2906973"/>
          </a:xfrm>
          <a:prstGeom prst="rect">
            <a:avLst/>
          </a:prstGeom>
        </p:spPr>
      </p:pic>
    </p:spTree>
    <p:extLst>
      <p:ext uri="{BB962C8B-B14F-4D97-AF65-F5344CB8AC3E}">
        <p14:creationId xmlns:p14="http://schemas.microsoft.com/office/powerpoint/2010/main" val="27289797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C8FBFB"/>
        </a:solidFill>
        <a:effectLst/>
      </p:bgPr>
    </p:bg>
    <p:spTree>
      <p:nvGrpSpPr>
        <p:cNvPr id="1" name="">
          <a:extLst>
            <a:ext uri="{FF2B5EF4-FFF2-40B4-BE49-F238E27FC236}">
              <a16:creationId xmlns:a16="http://schemas.microsoft.com/office/drawing/2014/main" id="{4F7921ED-35C7-C40B-47C1-877300E7FCAE}"/>
            </a:ext>
          </a:extLst>
        </p:cNvPr>
        <p:cNvGrpSpPr/>
        <p:nvPr/>
      </p:nvGrpSpPr>
      <p:grpSpPr>
        <a:xfrm>
          <a:off x="0" y="0"/>
          <a:ext cx="0" cy="0"/>
          <a:chOff x="0" y="0"/>
          <a:chExt cx="0" cy="0"/>
        </a:xfrm>
      </p:grpSpPr>
      <p:pic>
        <p:nvPicPr>
          <p:cNvPr id="5" name="Picture 4" descr="A red and white target with yellow legs&#10;&#10;Description automatically generated">
            <a:extLst>
              <a:ext uri="{FF2B5EF4-FFF2-40B4-BE49-F238E27FC236}">
                <a16:creationId xmlns:a16="http://schemas.microsoft.com/office/drawing/2014/main" id="{388691B6-5090-9479-CEE9-42DA772355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0" y="-1"/>
            <a:ext cx="9143999" cy="6858000"/>
          </a:xfrm>
          <a:prstGeom prst="rect">
            <a:avLst/>
          </a:prstGeom>
        </p:spPr>
      </p:pic>
      <p:sp>
        <p:nvSpPr>
          <p:cNvPr id="3" name="Content Placeholder 2">
            <a:extLst>
              <a:ext uri="{FF2B5EF4-FFF2-40B4-BE49-F238E27FC236}">
                <a16:creationId xmlns:a16="http://schemas.microsoft.com/office/drawing/2014/main" id="{E5650DB7-84ED-6616-E947-32DC28A98823}"/>
              </a:ext>
            </a:extLst>
          </p:cNvPr>
          <p:cNvSpPr>
            <a:spLocks noGrp="1"/>
          </p:cNvSpPr>
          <p:nvPr>
            <p:ph idx="1"/>
          </p:nvPr>
        </p:nvSpPr>
        <p:spPr>
          <a:xfrm>
            <a:off x="0" y="0"/>
            <a:ext cx="12192000" cy="6248400"/>
          </a:xfrm>
        </p:spPr>
        <p:txBody>
          <a:bodyPr>
            <a:normAutofit fontScale="92500" lnSpcReduction="20000"/>
          </a:bodyPr>
          <a:lstStyle/>
          <a:p>
            <a:pPr marL="0" indent="0">
              <a:lnSpc>
                <a:spcPct val="200000"/>
              </a:lnSpc>
              <a:buNone/>
            </a:pPr>
            <a:r>
              <a:rPr lang="en-US" sz="4800" spc="300" dirty="0">
                <a:effectLst>
                  <a:outerShdw blurRad="38100" dist="38100" dir="2700000" algn="tl">
                    <a:srgbClr val="000000">
                      <a:alpha val="43137"/>
                    </a:srgbClr>
                  </a:outerShdw>
                </a:effectLst>
                <a:latin typeface="The Hand Extrablack" panose="03070A02030502020204" pitchFamily="66" charset="0"/>
              </a:rPr>
              <a:t>If a Provider, or site,  is not operating on a specific day or is closed due to an emergency we MUST receive notification PRIOR to </a:t>
            </a:r>
            <a:br>
              <a:rPr lang="en-US" sz="4800" spc="300" dirty="0">
                <a:effectLst>
                  <a:outerShdw blurRad="38100" dist="38100" dir="2700000" algn="tl">
                    <a:srgbClr val="000000">
                      <a:alpha val="43137"/>
                    </a:srgbClr>
                  </a:outerShdw>
                </a:effectLst>
                <a:latin typeface="The Hand Extrablack" panose="03070A02030502020204" pitchFamily="66" charset="0"/>
              </a:rPr>
            </a:br>
            <a:r>
              <a:rPr lang="en-US" sz="4800" spc="300" dirty="0">
                <a:effectLst>
                  <a:outerShdw blurRad="38100" dist="38100" dir="2700000" algn="tl">
                    <a:srgbClr val="000000">
                      <a:alpha val="43137"/>
                    </a:srgbClr>
                  </a:outerShdw>
                </a:effectLst>
                <a:latin typeface="The Hand Extrablack" panose="03070A02030502020204" pitchFamily="66" charset="0"/>
              </a:rPr>
              <a:t>the Scheduled Meal time. If this non-compliance </a:t>
            </a:r>
          </a:p>
          <a:p>
            <a:pPr marL="0" indent="0">
              <a:lnSpc>
                <a:spcPct val="200000"/>
              </a:lnSpc>
              <a:buNone/>
            </a:pPr>
            <a:r>
              <a:rPr lang="en-US" sz="4800" spc="300" dirty="0">
                <a:effectLst>
                  <a:outerShdw blurRad="38100" dist="38100" dir="2700000" algn="tl">
                    <a:srgbClr val="000000">
                      <a:alpha val="43137"/>
                    </a:srgbClr>
                  </a:outerShdw>
                </a:effectLst>
                <a:latin typeface="The Hand Extrablack" panose="03070A02030502020204" pitchFamily="66" charset="0"/>
              </a:rPr>
              <a:t>Is found during a review, site may be found Seriously Deficient and may be disallowed meals, or claims may not be processed. </a:t>
            </a:r>
          </a:p>
        </p:txBody>
      </p:sp>
    </p:spTree>
    <p:extLst>
      <p:ext uri="{BB962C8B-B14F-4D97-AF65-F5344CB8AC3E}">
        <p14:creationId xmlns:p14="http://schemas.microsoft.com/office/powerpoint/2010/main" val="54398717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a:extLst>
            <a:ext uri="{FF2B5EF4-FFF2-40B4-BE49-F238E27FC236}">
              <a16:creationId xmlns:a16="http://schemas.microsoft.com/office/drawing/2014/main" id="{1D2FAD3F-B82C-DC4C-EAC9-D52B3EA54D3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9111052-840A-C986-7074-665E2474E75F}"/>
              </a:ext>
            </a:extLst>
          </p:cNvPr>
          <p:cNvSpPr>
            <a:spLocks noGrp="1"/>
          </p:cNvSpPr>
          <p:nvPr>
            <p:ph type="title"/>
          </p:nvPr>
        </p:nvSpPr>
        <p:spPr/>
        <p:txBody>
          <a:bodyPr>
            <a:normAutofit/>
          </a:bodyPr>
          <a:lstStyle/>
          <a:p>
            <a:r>
              <a:rPr lang="en-US" sz="6000" b="1" dirty="0"/>
              <a:t>Refusing A Visit</a:t>
            </a:r>
          </a:p>
        </p:txBody>
      </p:sp>
      <p:sp>
        <p:nvSpPr>
          <p:cNvPr id="3" name="Content Placeholder 2">
            <a:extLst>
              <a:ext uri="{FF2B5EF4-FFF2-40B4-BE49-F238E27FC236}">
                <a16:creationId xmlns:a16="http://schemas.microsoft.com/office/drawing/2014/main" id="{BC6C3911-90AF-5EBE-A2E3-1D9D6685BE07}"/>
              </a:ext>
            </a:extLst>
          </p:cNvPr>
          <p:cNvSpPr>
            <a:spLocks noGrp="1"/>
          </p:cNvSpPr>
          <p:nvPr>
            <p:ph idx="1"/>
          </p:nvPr>
        </p:nvSpPr>
        <p:spPr/>
        <p:txBody>
          <a:bodyPr>
            <a:normAutofit/>
          </a:bodyPr>
          <a:lstStyle/>
          <a:p>
            <a:pPr marL="0" indent="0">
              <a:buNone/>
            </a:pPr>
            <a:r>
              <a:rPr lang="en-US" sz="3600" dirty="0">
                <a:solidFill>
                  <a:srgbClr val="C00000"/>
                </a:solidFill>
                <a:effectLst>
                  <a:outerShdw blurRad="38100" dist="38100" dir="2700000" algn="tl">
                    <a:srgbClr val="000000">
                      <a:alpha val="43137"/>
                    </a:srgbClr>
                  </a:outerShdw>
                </a:effectLst>
              </a:rPr>
              <a:t>If at any time a Provider does not allow a monitoring visit during normal daycare hours, then they will not be allowed to make food program claims for that period. </a:t>
            </a:r>
          </a:p>
          <a:p>
            <a:pPr marL="0" indent="0">
              <a:buNone/>
            </a:pPr>
            <a:endParaRPr lang="en-US" sz="3600" dirty="0">
              <a:solidFill>
                <a:srgbClr val="C00000"/>
              </a:solidFill>
              <a:effectLst>
                <a:outerShdw blurRad="38100" dist="38100" dir="2700000" algn="tl">
                  <a:srgbClr val="000000">
                    <a:alpha val="43137"/>
                  </a:srgbClr>
                </a:outerShdw>
              </a:effectLst>
            </a:endParaRPr>
          </a:p>
          <a:p>
            <a:pPr marL="0" indent="0">
              <a:buNone/>
            </a:pPr>
            <a:endParaRPr lang="en-US" sz="3600" dirty="0">
              <a:solidFill>
                <a:srgbClr val="C00000"/>
              </a:solidFill>
              <a:effectLst>
                <a:outerShdw blurRad="38100" dist="38100" dir="2700000" algn="tl">
                  <a:srgbClr val="000000">
                    <a:alpha val="43137"/>
                  </a:srgbClr>
                </a:outerShdw>
              </a:effectLst>
            </a:endParaRPr>
          </a:p>
          <a:p>
            <a:pPr marL="0" indent="0">
              <a:buNone/>
            </a:pPr>
            <a:r>
              <a:rPr lang="en-US" sz="3600" dirty="0">
                <a:solidFill>
                  <a:srgbClr val="C00000"/>
                </a:solidFill>
                <a:effectLst>
                  <a:outerShdw blurRad="38100" dist="38100" dir="2700000" algn="tl">
                    <a:srgbClr val="000000">
                      <a:alpha val="43137"/>
                    </a:srgbClr>
                  </a:outerShdw>
                </a:effectLst>
              </a:rPr>
              <a:t>Refusing a State Representative’s monitoring visit may be grounds for immediate program termination.</a:t>
            </a:r>
          </a:p>
        </p:txBody>
      </p:sp>
    </p:spTree>
    <p:extLst>
      <p:ext uri="{BB962C8B-B14F-4D97-AF65-F5344CB8AC3E}">
        <p14:creationId xmlns:p14="http://schemas.microsoft.com/office/powerpoint/2010/main" val="27211865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FFB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CDEB0-4CB7-8679-2C90-2B0C548B3AC1}"/>
              </a:ext>
            </a:extLst>
          </p:cNvPr>
          <p:cNvSpPr>
            <a:spLocks noGrp="1"/>
          </p:cNvSpPr>
          <p:nvPr>
            <p:ph type="title"/>
          </p:nvPr>
        </p:nvSpPr>
        <p:spPr/>
        <p:txBody>
          <a:bodyPr>
            <a:normAutofit/>
          </a:bodyPr>
          <a:lstStyle/>
          <a:p>
            <a:r>
              <a:rPr lang="en-US" sz="5400" b="1" spc="300" dirty="0">
                <a:latin typeface="The Serif Hand Black" panose="03070902030502020204" pitchFamily="66" charset="0"/>
              </a:rPr>
              <a:t>Serious Deficiency Process for Institutions </a:t>
            </a:r>
          </a:p>
        </p:txBody>
      </p:sp>
      <p:sp>
        <p:nvSpPr>
          <p:cNvPr id="3" name="Content Placeholder 2">
            <a:extLst>
              <a:ext uri="{FF2B5EF4-FFF2-40B4-BE49-F238E27FC236}">
                <a16:creationId xmlns:a16="http://schemas.microsoft.com/office/drawing/2014/main" id="{60C90254-A34D-327E-C305-59825A0C0AA8}"/>
              </a:ext>
            </a:extLst>
          </p:cNvPr>
          <p:cNvSpPr>
            <a:spLocks noGrp="1"/>
          </p:cNvSpPr>
          <p:nvPr>
            <p:ph idx="1"/>
          </p:nvPr>
        </p:nvSpPr>
        <p:spPr/>
        <p:txBody>
          <a:bodyPr/>
          <a:lstStyle/>
          <a:p>
            <a:r>
              <a:rPr lang="en-US" dirty="0"/>
              <a:t>CACFP regulations define seriously deficient as: </a:t>
            </a:r>
            <a:r>
              <a:rPr lang="en-US" dirty="0">
                <a:highlight>
                  <a:srgbClr val="FFFF00"/>
                </a:highlight>
              </a:rPr>
              <a:t>the status of an institution or a day care home that has been determined to be non-compliant in one or more aspects in its operation of the Program </a:t>
            </a:r>
            <a:r>
              <a:rPr lang="en-US" dirty="0"/>
              <a:t>[7 CFR 226.2].</a:t>
            </a:r>
          </a:p>
          <a:p>
            <a:endParaRPr lang="en-US" dirty="0"/>
          </a:p>
          <a:p>
            <a:r>
              <a:rPr lang="en-US" dirty="0"/>
              <a:t>The Program integrity is upheld by removing the institution from the Program and preventing the institution and RP/Is from returning to the Program </a:t>
            </a:r>
            <a:r>
              <a:rPr lang="en-US" dirty="0">
                <a:highlight>
                  <a:srgbClr val="FFFF00"/>
                </a:highlight>
              </a:rPr>
              <a:t>until the approval to reapply for participation is granted by FNS. </a:t>
            </a:r>
          </a:p>
        </p:txBody>
      </p:sp>
    </p:spTree>
    <p:extLst>
      <p:ext uri="{BB962C8B-B14F-4D97-AF65-F5344CB8AC3E}">
        <p14:creationId xmlns:p14="http://schemas.microsoft.com/office/powerpoint/2010/main" val="338679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EBEB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B8126-1475-C70C-A8F7-0136FB952DF8}"/>
              </a:ext>
            </a:extLst>
          </p:cNvPr>
          <p:cNvSpPr>
            <a:spLocks noGrp="1"/>
          </p:cNvSpPr>
          <p:nvPr>
            <p:ph type="title"/>
          </p:nvPr>
        </p:nvSpPr>
        <p:spPr/>
        <p:txBody>
          <a:bodyPr/>
          <a:lstStyle/>
          <a:p>
            <a:r>
              <a:rPr lang="en-US" dirty="0"/>
              <a:t>The six steps in the serious deficiency process are:</a:t>
            </a:r>
          </a:p>
        </p:txBody>
      </p:sp>
      <p:sp>
        <p:nvSpPr>
          <p:cNvPr id="3" name="Content Placeholder 2">
            <a:extLst>
              <a:ext uri="{FF2B5EF4-FFF2-40B4-BE49-F238E27FC236}">
                <a16:creationId xmlns:a16="http://schemas.microsoft.com/office/drawing/2014/main" id="{CAAF44AA-5BB4-FE5B-5605-94BDA0C87C87}"/>
              </a:ext>
            </a:extLst>
          </p:cNvPr>
          <p:cNvSpPr>
            <a:spLocks noGrp="1"/>
          </p:cNvSpPr>
          <p:nvPr>
            <p:ph idx="1"/>
          </p:nvPr>
        </p:nvSpPr>
        <p:spPr/>
        <p:txBody>
          <a:bodyPr>
            <a:normAutofit fontScale="92500" lnSpcReduction="20000"/>
          </a:bodyPr>
          <a:lstStyle/>
          <a:p>
            <a:pPr marL="514350" indent="-514350">
              <a:buFont typeface="+mj-lt"/>
              <a:buAutoNum type="arabicPeriod"/>
            </a:pPr>
            <a:r>
              <a:rPr lang="en-US" dirty="0"/>
              <a:t>Identify the serious deficiencies;  </a:t>
            </a:r>
          </a:p>
          <a:p>
            <a:pPr marL="514350" indent="-514350">
              <a:buFont typeface="+mj-lt"/>
              <a:buAutoNum type="arabicPeriod"/>
            </a:pPr>
            <a:r>
              <a:rPr lang="en-US" dirty="0"/>
              <a:t>Issue a notice of serious deficiency;  </a:t>
            </a:r>
          </a:p>
          <a:p>
            <a:pPr marL="514350" indent="-514350">
              <a:buFont typeface="+mj-lt"/>
              <a:buAutoNum type="arabicPeriod"/>
            </a:pPr>
            <a:r>
              <a:rPr lang="en-US" dirty="0"/>
              <a:t>Receive and assess the institution’s written corrective action plan (CAP) for adequacy;  </a:t>
            </a:r>
          </a:p>
          <a:p>
            <a:pPr marL="514350" indent="-514350">
              <a:buFont typeface="+mj-lt"/>
              <a:buAutoNum type="arabicPeriod"/>
            </a:pPr>
            <a:r>
              <a:rPr lang="en-US" dirty="0"/>
              <a:t>Issue a notice of temporary deferral of the serious deficiency if the CAP is approved, or issue a notice of proposed termination and disqualification, including appeal procedures, if the CAP is not adequate (or if no CAP plan is received);  </a:t>
            </a:r>
          </a:p>
          <a:p>
            <a:pPr marL="514350" indent="-514350">
              <a:buFont typeface="+mj-lt"/>
              <a:buAutoNum type="arabicPeriod"/>
            </a:pPr>
            <a:r>
              <a:rPr lang="en-US" dirty="0"/>
              <a:t>Provide an appeal review (appeal hearing, administrative review), if requested, of the proposed termination and disqualification; and  </a:t>
            </a:r>
          </a:p>
          <a:p>
            <a:pPr marL="514350" indent="-514350">
              <a:buFont typeface="+mj-lt"/>
              <a:buAutoNum type="arabicPeriod"/>
            </a:pPr>
            <a:r>
              <a:rPr lang="en-US" dirty="0"/>
              <a:t>Issue a notice of final termination and disqualification if the appeal is upheld or if the timeframe for requesting an appeal has passed or issue a notice of temporary deferral if the appeal is overturned. </a:t>
            </a:r>
          </a:p>
        </p:txBody>
      </p:sp>
    </p:spTree>
    <p:extLst>
      <p:ext uri="{BB962C8B-B14F-4D97-AF65-F5344CB8AC3E}">
        <p14:creationId xmlns:p14="http://schemas.microsoft.com/office/powerpoint/2010/main" val="11275328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FD5D5"/>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6932D6-339C-E979-9F40-1F2CFB488B1B}"/>
              </a:ext>
            </a:extLst>
          </p:cNvPr>
          <p:cNvSpPr>
            <a:spLocks noGrp="1"/>
          </p:cNvSpPr>
          <p:nvPr>
            <p:ph idx="1"/>
          </p:nvPr>
        </p:nvSpPr>
        <p:spPr>
          <a:xfrm>
            <a:off x="838200" y="1095375"/>
            <a:ext cx="10515600" cy="5081588"/>
          </a:xfrm>
        </p:spPr>
        <p:txBody>
          <a:bodyPr>
            <a:normAutofit/>
          </a:bodyPr>
          <a:lstStyle/>
          <a:p>
            <a:r>
              <a:rPr lang="en-US" dirty="0">
                <a:latin typeface="Avenir Next LT Pro Light" panose="020B0304020202020204" pitchFamily="34" charset="0"/>
              </a:rPr>
              <a:t>If providers feel a serious deficiency case is wrongfully attained, they have full access to file an appeal to overturn the decision.</a:t>
            </a:r>
          </a:p>
          <a:p>
            <a:endParaRPr lang="en-US" dirty="0">
              <a:latin typeface="Avenir Next LT Pro Light" panose="020B0304020202020204" pitchFamily="34" charset="0"/>
            </a:endParaRPr>
          </a:p>
          <a:p>
            <a:r>
              <a:rPr lang="en-US" dirty="0">
                <a:latin typeface="Avenir Next LT Pro Light" panose="020B0304020202020204" pitchFamily="34" charset="0"/>
              </a:rPr>
              <a:t>If anyone would like more information about Serious Deficiencies the link below will give you a full breakdown. Any specific questions relating to appeals you can find it in part 7 of the CACFP Serious Deficiency Handbook. </a:t>
            </a:r>
          </a:p>
          <a:p>
            <a:endParaRPr lang="en-US" dirty="0"/>
          </a:p>
          <a:p>
            <a:pPr marL="0" indent="0">
              <a:buNone/>
            </a:pPr>
            <a:r>
              <a:rPr lang="en-US" dirty="0"/>
              <a:t> </a:t>
            </a:r>
            <a:r>
              <a:rPr lang="en-US" dirty="0">
                <a:hlinkClick r:id="rId3"/>
              </a:rPr>
              <a:t>https://www.fns.usda.gov/cacfp/serious-deficiency-suspension-appeals-state-agencies-and-sponsoring-organizations </a:t>
            </a:r>
            <a:endParaRPr lang="en-US" dirty="0"/>
          </a:p>
        </p:txBody>
      </p:sp>
    </p:spTree>
    <p:extLst>
      <p:ext uri="{BB962C8B-B14F-4D97-AF65-F5344CB8AC3E}">
        <p14:creationId xmlns:p14="http://schemas.microsoft.com/office/powerpoint/2010/main" val="96767947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2F8E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445E6-635A-24C7-9A71-19AEFEC78526}"/>
              </a:ext>
            </a:extLst>
          </p:cNvPr>
          <p:cNvSpPr>
            <a:spLocks noGrp="1"/>
          </p:cNvSpPr>
          <p:nvPr>
            <p:ph type="ctrTitle"/>
          </p:nvPr>
        </p:nvSpPr>
        <p:spPr/>
        <p:txBody>
          <a:bodyPr>
            <a:normAutofit/>
          </a:bodyPr>
          <a:lstStyle/>
          <a:p>
            <a:r>
              <a:rPr lang="en-US" sz="11500">
                <a:latin typeface="Modern Love Caps" panose="04070805081001020A01" pitchFamily="82" charset="0"/>
              </a:rPr>
              <a:t>Record Keeping</a:t>
            </a:r>
            <a:endParaRPr lang="en-US" sz="11500" dirty="0">
              <a:latin typeface="Modern Love Caps" panose="04070805081001020A01" pitchFamily="82" charset="0"/>
            </a:endParaRPr>
          </a:p>
        </p:txBody>
      </p:sp>
      <p:pic>
        <p:nvPicPr>
          <p:cNvPr id="6" name="Picture 5" descr="A green shoe with a number three&#10;&#10;Description automatically generated">
            <a:extLst>
              <a:ext uri="{FF2B5EF4-FFF2-40B4-BE49-F238E27FC236}">
                <a16:creationId xmlns:a16="http://schemas.microsoft.com/office/drawing/2014/main" id="{C931C5CD-80DB-5F6A-8709-25A1D55C96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79795" y="5057775"/>
            <a:ext cx="1212205" cy="1724025"/>
          </a:xfrm>
          <a:prstGeom prst="rect">
            <a:avLst/>
          </a:prstGeom>
        </p:spPr>
      </p:pic>
      <p:sp>
        <p:nvSpPr>
          <p:cNvPr id="3" name="Subtitle 2">
            <a:extLst>
              <a:ext uri="{FF2B5EF4-FFF2-40B4-BE49-F238E27FC236}">
                <a16:creationId xmlns:a16="http://schemas.microsoft.com/office/drawing/2014/main" id="{54189FF4-6830-9953-5EFE-697AFCB86CE6}"/>
              </a:ext>
            </a:extLst>
          </p:cNvPr>
          <p:cNvSpPr>
            <a:spLocks noGrp="1"/>
          </p:cNvSpPr>
          <p:nvPr>
            <p:ph type="subTitle" idx="1"/>
          </p:nvPr>
        </p:nvSpPr>
        <p:spPr>
          <a:xfrm>
            <a:off x="1524000" y="3602037"/>
            <a:ext cx="9144000" cy="2133599"/>
          </a:xfrm>
        </p:spPr>
        <p:txBody>
          <a:bodyPr>
            <a:normAutofit lnSpcReduction="10000"/>
          </a:bodyPr>
          <a:lstStyle/>
          <a:p>
            <a:r>
              <a:rPr lang="en-US" dirty="0">
                <a:latin typeface="The Hand Extrablack" panose="03070A02030502020204" pitchFamily="66" charset="0"/>
              </a:rPr>
              <a:t>Providers are required to maintain records for 3 years I.E.,</a:t>
            </a:r>
          </a:p>
          <a:p>
            <a:r>
              <a:rPr lang="en-US" dirty="0">
                <a:latin typeface="The Hand Extrablack" panose="03070A02030502020204" pitchFamily="66" charset="0"/>
              </a:rPr>
              <a:t>Meal Production Records</a:t>
            </a:r>
          </a:p>
          <a:p>
            <a:r>
              <a:rPr lang="en-US" dirty="0">
                <a:latin typeface="The Hand Extrablack" panose="03070A02030502020204" pitchFamily="66" charset="0"/>
              </a:rPr>
              <a:t>Attendance Records</a:t>
            </a:r>
          </a:p>
          <a:p>
            <a:r>
              <a:rPr lang="en-US" dirty="0">
                <a:latin typeface="The Hand Extrablack" panose="03070A02030502020204" pitchFamily="66" charset="0"/>
              </a:rPr>
              <a:t>&amp; </a:t>
            </a:r>
          </a:p>
          <a:p>
            <a:r>
              <a:rPr lang="en-US" dirty="0">
                <a:latin typeface="The Hand Extrablack" panose="03070A02030502020204" pitchFamily="66" charset="0"/>
              </a:rPr>
              <a:t>Financial Records</a:t>
            </a:r>
          </a:p>
        </p:txBody>
      </p:sp>
    </p:spTree>
    <p:extLst>
      <p:ext uri="{BB962C8B-B14F-4D97-AF65-F5344CB8AC3E}">
        <p14:creationId xmlns:p14="http://schemas.microsoft.com/office/powerpoint/2010/main" val="3636158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4.16667E-7 -4.44444E-6 L -0.99792 -0.00069 " pathEditMode="relative" rAng="0" ptsTypes="AA">
                                      <p:cBhvr>
                                        <p:cTn id="6" dur="8000" fill="hold"/>
                                        <p:tgtEl>
                                          <p:spTgt spid="6"/>
                                        </p:tgtEl>
                                        <p:attrNameLst>
                                          <p:attrName>ppt_x</p:attrName>
                                          <p:attrName>ppt_y</p:attrName>
                                        </p:attrNameLst>
                                      </p:cBhvr>
                                      <p:rCtr x="-49896" y="-4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0FA426E7-D319-E4AD-E8AB-37940218BC20}"/>
              </a:ext>
            </a:extLst>
          </p:cNvPr>
          <p:cNvSpPr>
            <a:spLocks noGrp="1"/>
          </p:cNvSpPr>
          <p:nvPr>
            <p:ph type="title"/>
          </p:nvPr>
        </p:nvSpPr>
        <p:spPr>
          <a:xfrm>
            <a:off x="838200" y="401221"/>
            <a:ext cx="10515600" cy="1348065"/>
          </a:xfrm>
        </p:spPr>
        <p:txBody>
          <a:bodyPr>
            <a:normAutofit/>
          </a:bodyPr>
          <a:lstStyle/>
          <a:p>
            <a:r>
              <a:rPr lang="en-US" sz="5400">
                <a:solidFill>
                  <a:srgbClr val="FFFFFF"/>
                </a:solidFill>
                <a:latin typeface="Jumble" panose="02000503000000020004" pitchFamily="2" charset="0"/>
              </a:rPr>
              <a:t>Record Retention</a:t>
            </a:r>
          </a:p>
        </p:txBody>
      </p:sp>
      <p:sp>
        <p:nvSpPr>
          <p:cNvPr id="3" name="Content Placeholder 2">
            <a:extLst>
              <a:ext uri="{FF2B5EF4-FFF2-40B4-BE49-F238E27FC236}">
                <a16:creationId xmlns:a16="http://schemas.microsoft.com/office/drawing/2014/main" id="{1029E875-DEDE-9229-7205-3F8F6A9A5B64}"/>
              </a:ext>
            </a:extLst>
          </p:cNvPr>
          <p:cNvSpPr>
            <a:spLocks noGrp="1"/>
          </p:cNvSpPr>
          <p:nvPr>
            <p:ph idx="1"/>
          </p:nvPr>
        </p:nvSpPr>
        <p:spPr>
          <a:xfrm>
            <a:off x="838200" y="2586789"/>
            <a:ext cx="10515600" cy="3590174"/>
          </a:xfrm>
        </p:spPr>
        <p:txBody>
          <a:bodyPr>
            <a:normAutofit/>
          </a:bodyPr>
          <a:lstStyle/>
          <a:p>
            <a:r>
              <a:rPr lang="en-US" sz="2200"/>
              <a:t>Maintain all records necessary for state and federal authorities and their agents to evaluate the operation of your daycare. </a:t>
            </a:r>
          </a:p>
          <a:p>
            <a:r>
              <a:rPr lang="en-US" sz="2200"/>
              <a:t>Providers must maintain CACFP–CCC records separately from the records that you keep for Texas Department of Family and Protective Services.</a:t>
            </a:r>
          </a:p>
          <a:p>
            <a:r>
              <a:rPr lang="en-US" sz="2200"/>
              <a:t>If participation in the CACFP–CCC is terminated for any reason, all records related to the CACFP services that they provided, and for which a claim was submitted, for a period of three years from the last day of the program year to which they pertain, must be maintained.</a:t>
            </a:r>
          </a:p>
        </p:txBody>
      </p:sp>
    </p:spTree>
    <p:extLst>
      <p:ext uri="{BB962C8B-B14F-4D97-AF65-F5344CB8AC3E}">
        <p14:creationId xmlns:p14="http://schemas.microsoft.com/office/powerpoint/2010/main" val="4805930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63581-DA68-91D4-0C43-086F705162E9}"/>
            </a:ext>
          </a:extLst>
        </p:cNvPr>
        <p:cNvGrpSpPr/>
        <p:nvPr/>
      </p:nvGrpSpPr>
      <p:grpSpPr>
        <a:xfrm>
          <a:off x="0" y="0"/>
          <a:ext cx="0" cy="0"/>
          <a:chOff x="0" y="0"/>
          <a:chExt cx="0" cy="0"/>
        </a:xfrm>
      </p:grpSpPr>
      <p:pic>
        <p:nvPicPr>
          <p:cNvPr id="5" name="Picture 4" descr="A hand holding a coin&#10;&#10;Description automatically generated">
            <a:extLst>
              <a:ext uri="{FF2B5EF4-FFF2-40B4-BE49-F238E27FC236}">
                <a16:creationId xmlns:a16="http://schemas.microsoft.com/office/drawing/2014/main" id="{63055DE7-40B8-319A-7161-EF50A88AB5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9023" y="1386457"/>
            <a:ext cx="3346282" cy="2941068"/>
          </a:xfrm>
          <a:prstGeom prst="rect">
            <a:avLst/>
          </a:prstGeom>
        </p:spPr>
      </p:pic>
      <p:sp>
        <p:nvSpPr>
          <p:cNvPr id="2" name="Title 1">
            <a:extLst>
              <a:ext uri="{FF2B5EF4-FFF2-40B4-BE49-F238E27FC236}">
                <a16:creationId xmlns:a16="http://schemas.microsoft.com/office/drawing/2014/main" id="{ECA6B546-F1FF-51E3-2B94-499F8C4977CB}"/>
              </a:ext>
            </a:extLst>
          </p:cNvPr>
          <p:cNvSpPr>
            <a:spLocks noGrp="1"/>
          </p:cNvSpPr>
          <p:nvPr>
            <p:ph type="title"/>
          </p:nvPr>
        </p:nvSpPr>
        <p:spPr/>
        <p:txBody>
          <a:bodyPr/>
          <a:lstStyle/>
          <a:p>
            <a:r>
              <a:rPr lang="en-US" dirty="0">
                <a:latin typeface="Jumble" panose="02000503000000020004" pitchFamily="2" charset="0"/>
              </a:rPr>
              <a:t>Verification Documentation </a:t>
            </a:r>
            <a:br>
              <a:rPr lang="en-US" dirty="0">
                <a:latin typeface="Jumble" panose="02000503000000020004" pitchFamily="2" charset="0"/>
              </a:rPr>
            </a:br>
            <a:r>
              <a:rPr lang="en-US" dirty="0">
                <a:latin typeface="Jumble" panose="02000503000000020004" pitchFamily="2" charset="0"/>
              </a:rPr>
              <a:t>**ONLY FOR Centers </a:t>
            </a:r>
            <a:r>
              <a:rPr lang="en-US" dirty="0">
                <a:solidFill>
                  <a:srgbClr val="FF0000"/>
                </a:solidFill>
                <a:latin typeface="Jumble" panose="02000503000000020004" pitchFamily="2" charset="0"/>
              </a:rPr>
              <a:t>not</a:t>
            </a:r>
            <a:r>
              <a:rPr lang="en-US" dirty="0">
                <a:latin typeface="Jumble" panose="02000503000000020004" pitchFamily="2" charset="0"/>
              </a:rPr>
              <a:t> Homes**</a:t>
            </a:r>
          </a:p>
        </p:txBody>
      </p:sp>
      <p:sp>
        <p:nvSpPr>
          <p:cNvPr id="3" name="Content Placeholder 2">
            <a:extLst>
              <a:ext uri="{FF2B5EF4-FFF2-40B4-BE49-F238E27FC236}">
                <a16:creationId xmlns:a16="http://schemas.microsoft.com/office/drawing/2014/main" id="{91A36C83-6886-94FB-404B-5D838898B214}"/>
              </a:ext>
            </a:extLst>
          </p:cNvPr>
          <p:cNvSpPr>
            <a:spLocks noGrp="1"/>
          </p:cNvSpPr>
          <p:nvPr>
            <p:ph idx="1"/>
          </p:nvPr>
        </p:nvSpPr>
        <p:spPr>
          <a:xfrm>
            <a:off x="838200" y="2711450"/>
            <a:ext cx="10515600" cy="3232150"/>
          </a:xfrm>
        </p:spPr>
        <p:txBody>
          <a:bodyPr>
            <a:normAutofit fontScale="70000" lnSpcReduction="20000"/>
          </a:bodyPr>
          <a:lstStyle/>
          <a:p>
            <a:r>
              <a:rPr lang="en-US" dirty="0">
                <a:latin typeface="Avenir Next LT Pro Light" panose="020B0304020202020204" pitchFamily="34" charset="0"/>
              </a:rPr>
              <a:t>We may be required to complete Bank </a:t>
            </a:r>
            <a:br>
              <a:rPr lang="en-US" dirty="0">
                <a:latin typeface="Avenir Next LT Pro Light" panose="020B0304020202020204" pitchFamily="34" charset="0"/>
              </a:rPr>
            </a:br>
            <a:r>
              <a:rPr lang="en-US" dirty="0">
                <a:latin typeface="Avenir Next LT Pro Light" panose="020B0304020202020204" pitchFamily="34" charset="0"/>
              </a:rPr>
              <a:t>Verification for your site. </a:t>
            </a:r>
          </a:p>
          <a:p>
            <a:r>
              <a:rPr lang="en-US" dirty="0">
                <a:latin typeface="Avenir Next LT Pro Light" panose="020B0304020202020204" pitchFamily="34" charset="0"/>
              </a:rPr>
              <a:t>When chosen to go through This desk Audit </a:t>
            </a:r>
          </a:p>
          <a:p>
            <a:r>
              <a:rPr lang="en-US" dirty="0">
                <a:latin typeface="Avenir Next LT Pro Light" panose="020B0304020202020204" pitchFamily="34" charset="0"/>
              </a:rPr>
              <a:t>We will request your Bank Statement for the chosen month </a:t>
            </a:r>
          </a:p>
          <a:p>
            <a:r>
              <a:rPr lang="en-US" dirty="0">
                <a:latin typeface="Avenir Next LT Pro Light" panose="020B0304020202020204" pitchFamily="34" charset="0"/>
              </a:rPr>
              <a:t>We will compare ALL YOUR submitted </a:t>
            </a:r>
            <a:br>
              <a:rPr lang="en-US" dirty="0">
                <a:latin typeface="Avenir Next LT Pro Light" panose="020B0304020202020204" pitchFamily="34" charset="0"/>
              </a:rPr>
            </a:br>
            <a:r>
              <a:rPr lang="en-US" dirty="0">
                <a:latin typeface="Avenir Next LT Pro Light" panose="020B0304020202020204" pitchFamily="34" charset="0"/>
              </a:rPr>
              <a:t>expenses to verify that those expenses have been made from our accounts. </a:t>
            </a:r>
          </a:p>
          <a:p>
            <a:r>
              <a:rPr lang="en-US" dirty="0">
                <a:latin typeface="Avenir Next LT Pro Light" panose="020B0304020202020204" pitchFamily="34" charset="0"/>
              </a:rPr>
              <a:t>BEST Practice: use your Company Account to purchase food items, or other expenses AS we would prefer not to have to request your personal bank account records. </a:t>
            </a:r>
          </a:p>
          <a:p>
            <a:r>
              <a:rPr lang="en-US" dirty="0">
                <a:latin typeface="Avenir Next LT Pro Light" panose="020B0304020202020204" pitchFamily="34" charset="0"/>
              </a:rPr>
              <a:t>Please remember by participating in this program you are confirming that USDA, TDA, and PCCPA is able to verify that the expenses submitted have been paid using CACFP funds. </a:t>
            </a:r>
          </a:p>
        </p:txBody>
      </p:sp>
    </p:spTree>
    <p:extLst>
      <p:ext uri="{BB962C8B-B14F-4D97-AF65-F5344CB8AC3E}">
        <p14:creationId xmlns:p14="http://schemas.microsoft.com/office/powerpoint/2010/main" val="6289461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AD27F-23F8-4E6E-F42C-F9FD0C4DC0B7}"/>
              </a:ext>
            </a:extLst>
          </p:cNvPr>
          <p:cNvSpPr>
            <a:spLocks noGrp="1"/>
          </p:cNvSpPr>
          <p:nvPr>
            <p:ph type="title"/>
          </p:nvPr>
        </p:nvSpPr>
        <p:spPr>
          <a:xfrm>
            <a:off x="838200" y="365125"/>
            <a:ext cx="10789118" cy="1325563"/>
          </a:xfrm>
        </p:spPr>
        <p:txBody>
          <a:bodyPr/>
          <a:lstStyle/>
          <a:p>
            <a:r>
              <a:rPr lang="en-US" dirty="0">
                <a:latin typeface="Jumble" panose="02000503000000020004" pitchFamily="2" charset="0"/>
              </a:rPr>
              <a:t>Reimbursement System (Day Care Homes)</a:t>
            </a:r>
          </a:p>
        </p:txBody>
      </p:sp>
      <p:sp>
        <p:nvSpPr>
          <p:cNvPr id="3" name="Content Placeholder 2">
            <a:extLst>
              <a:ext uri="{FF2B5EF4-FFF2-40B4-BE49-F238E27FC236}">
                <a16:creationId xmlns:a16="http://schemas.microsoft.com/office/drawing/2014/main" id="{5F4A9B5E-A948-840F-D06C-61D91A8AE137}"/>
              </a:ext>
            </a:extLst>
          </p:cNvPr>
          <p:cNvSpPr>
            <a:spLocks noGrp="1"/>
          </p:cNvSpPr>
          <p:nvPr>
            <p:ph idx="1"/>
          </p:nvPr>
        </p:nvSpPr>
        <p:spPr>
          <a:xfrm>
            <a:off x="838200" y="1825625"/>
            <a:ext cx="11112062" cy="4667250"/>
          </a:xfrm>
        </p:spPr>
        <p:txBody>
          <a:bodyPr>
            <a:normAutofit lnSpcReduction="10000"/>
          </a:bodyPr>
          <a:lstStyle/>
          <a:p>
            <a:pPr marL="0" indent="0">
              <a:buNone/>
            </a:pPr>
            <a:r>
              <a:rPr lang="en-US" dirty="0">
                <a:latin typeface="Avenir Next LT Pro Light" panose="020B0304020202020204" pitchFamily="34" charset="0"/>
              </a:rPr>
              <a:t>Daycare homes are broken into two Tier’s </a:t>
            </a:r>
          </a:p>
          <a:p>
            <a:endParaRPr lang="en-US" dirty="0"/>
          </a:p>
          <a:p>
            <a:pPr marL="0" indent="0">
              <a:buNone/>
            </a:pPr>
            <a:r>
              <a:rPr lang="en-US" dirty="0"/>
              <a:t>				      </a:t>
            </a:r>
            <a:r>
              <a:rPr lang="en-US" dirty="0">
                <a:latin typeface="Modern Love Grunge" panose="04070805081005020601" pitchFamily="82" charset="0"/>
              </a:rPr>
              <a:t>Tier 1 &amp; Tier 2</a:t>
            </a:r>
          </a:p>
          <a:p>
            <a:pPr marL="0" indent="0">
              <a:buNone/>
            </a:pPr>
            <a:endParaRPr lang="en-US" dirty="0"/>
          </a:p>
          <a:p>
            <a:pPr marL="0" indent="0">
              <a:buNone/>
            </a:pPr>
            <a:r>
              <a:rPr lang="en-US" dirty="0">
                <a:latin typeface="Modern Love Grunge" panose="04070805081005020601" pitchFamily="82" charset="0"/>
              </a:rPr>
              <a:t>Tier 1 </a:t>
            </a:r>
            <a:r>
              <a:rPr lang="en-US" dirty="0">
                <a:latin typeface="Avenir Next LT Pro Light" panose="020B0304020202020204" pitchFamily="34" charset="0"/>
              </a:rPr>
              <a:t>receives a higher reimbursement rate per meal.</a:t>
            </a:r>
          </a:p>
          <a:p>
            <a:endParaRPr lang="en-US" dirty="0">
              <a:latin typeface="Avenir Next LT Pro Light" panose="020B0304020202020204" pitchFamily="34" charset="0"/>
            </a:endParaRPr>
          </a:p>
          <a:p>
            <a:pPr marL="0" indent="0">
              <a:buNone/>
            </a:pPr>
            <a:r>
              <a:rPr lang="en-US" dirty="0">
                <a:latin typeface="Modern Love Grunge" panose="04070805081005020601" pitchFamily="82" charset="0"/>
              </a:rPr>
              <a:t>Tier 2 </a:t>
            </a:r>
            <a:r>
              <a:rPr lang="en-US" dirty="0">
                <a:latin typeface="Avenir Next LT Pro Light" panose="020B0304020202020204" pitchFamily="34" charset="0"/>
              </a:rPr>
              <a:t>consists of areas with a higher income ratio.</a:t>
            </a:r>
          </a:p>
          <a:p>
            <a:pPr marL="0" indent="0">
              <a:buNone/>
            </a:pPr>
            <a:endParaRPr lang="en-US" dirty="0">
              <a:latin typeface="Avenir Next LT Pro Light" panose="020B0304020202020204" pitchFamily="34" charset="0"/>
            </a:endParaRPr>
          </a:p>
          <a:p>
            <a:pPr marL="0" indent="0">
              <a:buNone/>
            </a:pPr>
            <a:r>
              <a:rPr lang="en-US" sz="1400" dirty="0">
                <a:solidFill>
                  <a:srgbClr val="FF0000"/>
                </a:solidFill>
                <a:latin typeface="Avenir Next LT Pro Light" panose="020B0304020202020204" pitchFamily="34" charset="0"/>
              </a:rPr>
              <a:t>*Payments are scheduled when we receive funds from the state. Traditionally a week and a half to two weeks following the first Tuesday &amp; Thursday of each month, excluding that Tues. or Thur. falls on a holiday. Then payment will be processed the following Tues. or Thurs. (whichever comes first) and payment should be received during the above time frame BUT TDA has up to 60 days to process eligible claims. There is no cost to DCH for participation in the CACFP from Sponsor, as the amount is already paid for by the State. </a:t>
            </a:r>
            <a:endParaRPr lang="en-US" sz="1400" dirty="0">
              <a:latin typeface="Avenir Next LT Pro Light" panose="020B0304020202020204" pitchFamily="34" charset="0"/>
            </a:endParaRPr>
          </a:p>
        </p:txBody>
      </p:sp>
    </p:spTree>
    <p:extLst>
      <p:ext uri="{BB962C8B-B14F-4D97-AF65-F5344CB8AC3E}">
        <p14:creationId xmlns:p14="http://schemas.microsoft.com/office/powerpoint/2010/main" val="40205099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60229-D428-AD0F-DAE4-0C1135282437}"/>
              </a:ext>
            </a:extLst>
          </p:cNvPr>
          <p:cNvSpPr>
            <a:spLocks noGrp="1"/>
          </p:cNvSpPr>
          <p:nvPr>
            <p:ph type="title"/>
          </p:nvPr>
        </p:nvSpPr>
        <p:spPr/>
        <p:txBody>
          <a:bodyPr/>
          <a:lstStyle/>
          <a:p>
            <a:r>
              <a:rPr lang="en-US" dirty="0">
                <a:latin typeface="Jumble" panose="02000503000000020004" pitchFamily="2" charset="0"/>
              </a:rPr>
              <a:t>Reimbursement System Important notice (Centers Only)</a:t>
            </a:r>
          </a:p>
        </p:txBody>
      </p:sp>
      <p:sp>
        <p:nvSpPr>
          <p:cNvPr id="3" name="Content Placeholder 2">
            <a:extLst>
              <a:ext uri="{FF2B5EF4-FFF2-40B4-BE49-F238E27FC236}">
                <a16:creationId xmlns:a16="http://schemas.microsoft.com/office/drawing/2014/main" id="{93966B0D-A564-2C7A-55F6-D88F98740B76}"/>
              </a:ext>
            </a:extLst>
          </p:cNvPr>
          <p:cNvSpPr>
            <a:spLocks noGrp="1"/>
          </p:cNvSpPr>
          <p:nvPr>
            <p:ph idx="1"/>
          </p:nvPr>
        </p:nvSpPr>
        <p:spPr>
          <a:xfrm>
            <a:off x="838199" y="1825625"/>
            <a:ext cx="10828283" cy="4480582"/>
          </a:xfrm>
        </p:spPr>
        <p:txBody>
          <a:bodyPr>
            <a:normAutofit/>
          </a:bodyPr>
          <a:lstStyle/>
          <a:p>
            <a:pPr marL="0" indent="0">
              <a:buNone/>
            </a:pPr>
            <a:r>
              <a:rPr lang="en-US" u="sng" dirty="0">
                <a:latin typeface="The Hand Extrablack" panose="03070A02030502020204" pitchFamily="66" charset="0"/>
              </a:rPr>
              <a:t>Claiming Percentage</a:t>
            </a:r>
          </a:p>
          <a:p>
            <a:r>
              <a:rPr lang="en-US" dirty="0">
                <a:latin typeface="The Hand Extrablack" panose="03070A02030502020204" pitchFamily="66" charset="0"/>
              </a:rPr>
              <a:t>There is no requirement that an appropriately enrolled program participant be in attendance, or participate in a meal, at any time during the claim month; however, REMEMBER for </a:t>
            </a:r>
            <a:r>
              <a:rPr lang="en-US" dirty="0" err="1">
                <a:latin typeface="The Hand Extrablack" panose="03070A02030502020204" pitchFamily="66" charset="0"/>
              </a:rPr>
              <a:t>FOR-Profit</a:t>
            </a:r>
            <a:r>
              <a:rPr lang="en-US" dirty="0">
                <a:latin typeface="The Hand Extrablack" panose="03070A02030502020204" pitchFamily="66" charset="0"/>
              </a:rPr>
              <a:t> Entities 25% of children active must be in either FREE or REDUCED categories to receive reimbursement. This is verified MONTHLY. </a:t>
            </a:r>
          </a:p>
          <a:p>
            <a:endParaRPr lang="en-US" dirty="0">
              <a:latin typeface="The Hand Extrablack" panose="03070A02030502020204" pitchFamily="66" charset="0"/>
            </a:endParaRPr>
          </a:p>
          <a:p>
            <a:r>
              <a:rPr lang="en-US" dirty="0">
                <a:latin typeface="The Hand Extrablack" panose="03070A02030502020204" pitchFamily="66" charset="0"/>
              </a:rPr>
              <a:t>The State agency may establish, with FNS-RO approval, additional requirements establishing attendance and/or meal participation as an element of defining an enrolled participant in a proprietary child or adult care center.</a:t>
            </a:r>
          </a:p>
          <a:p>
            <a:pPr marL="0" indent="0">
              <a:buNone/>
            </a:pPr>
            <a:r>
              <a:rPr lang="en-US" sz="1200" dirty="0">
                <a:solidFill>
                  <a:srgbClr val="FF0000"/>
                </a:solidFill>
                <a:latin typeface="Avenir Next LT Pro Light" panose="020B0304020202020204" pitchFamily="34" charset="0"/>
              </a:rPr>
              <a:t>*Payments are scheduled when we receive funds from the state. </a:t>
            </a:r>
            <a:r>
              <a:rPr lang="en-US" sz="1200" dirty="0" err="1">
                <a:solidFill>
                  <a:srgbClr val="FF0000"/>
                </a:solidFill>
                <a:latin typeface="Avenir Next LT Pro Light" panose="020B0304020202020204" pitchFamily="34" charset="0"/>
              </a:rPr>
              <a:t>Tradditionally</a:t>
            </a:r>
            <a:r>
              <a:rPr lang="en-US" sz="1200" dirty="0">
                <a:solidFill>
                  <a:srgbClr val="FF0000"/>
                </a:solidFill>
                <a:latin typeface="Avenir Next LT Pro Light" panose="020B0304020202020204" pitchFamily="34" charset="0"/>
              </a:rPr>
              <a:t> a week and a half to two weeks following the first Tuesday &amp; Thursday of each month, excluding that Tues. or Thur. falls on a holiday. Then payment will be processed the following Tues. or Thurs. (whichever comes first) and payment should be received during the above time frame BUT TDA has up to 60 days to process eligible claims. </a:t>
            </a:r>
            <a:br>
              <a:rPr lang="en-US" sz="1200" dirty="0">
                <a:solidFill>
                  <a:srgbClr val="FF0000"/>
                </a:solidFill>
                <a:latin typeface="Avenir Next LT Pro Light" panose="020B0304020202020204" pitchFamily="34" charset="0"/>
              </a:rPr>
            </a:br>
            <a:br>
              <a:rPr lang="en-US" sz="1200" dirty="0">
                <a:solidFill>
                  <a:srgbClr val="FF0000"/>
                </a:solidFill>
                <a:latin typeface="Avenir Next LT Pro Light" panose="020B0304020202020204" pitchFamily="34" charset="0"/>
              </a:rPr>
            </a:br>
            <a:r>
              <a:rPr lang="en-US" sz="1200" dirty="0">
                <a:solidFill>
                  <a:srgbClr val="FF0000"/>
                </a:solidFill>
                <a:latin typeface="Avenir Next LT Pro Light" panose="020B0304020202020204" pitchFamily="34" charset="0"/>
              </a:rPr>
              <a:t>Remember we CANNOT process claims UNTIL ALL REQUIRED documentation has been submitted to CE such as Receipts, Payroll, Bank Statements, or any requested documentation to complete a DESK AUDIT. CE has ONLY up to 60 DAYS to Submit claim for reimbursement or else site will NOT be paid for that claim period. </a:t>
            </a:r>
            <a:endParaRPr lang="en-US" sz="1200" dirty="0">
              <a:latin typeface="Avenir Next LT Pro Light" panose="020B0304020202020204" pitchFamily="34" charset="0"/>
            </a:endParaRPr>
          </a:p>
          <a:p>
            <a:endParaRPr lang="en-US" dirty="0">
              <a:latin typeface="The Hand Extrablack" panose="03070A02030502020204" pitchFamily="66" charset="0"/>
            </a:endParaRPr>
          </a:p>
        </p:txBody>
      </p:sp>
    </p:spTree>
    <p:extLst>
      <p:ext uri="{BB962C8B-B14F-4D97-AF65-F5344CB8AC3E}">
        <p14:creationId xmlns:p14="http://schemas.microsoft.com/office/powerpoint/2010/main" val="395668248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hand holding a coin&#10;&#10;Description automatically generated">
            <a:extLst>
              <a:ext uri="{FF2B5EF4-FFF2-40B4-BE49-F238E27FC236}">
                <a16:creationId xmlns:a16="http://schemas.microsoft.com/office/drawing/2014/main" id="{18E30F3B-F02F-22D2-CEB3-127D0A23AD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3435" y="66675"/>
            <a:ext cx="7802880" cy="6858000"/>
          </a:xfrm>
          <a:prstGeom prst="rect">
            <a:avLst/>
          </a:prstGeom>
        </p:spPr>
      </p:pic>
      <p:sp>
        <p:nvSpPr>
          <p:cNvPr id="2" name="Title 1">
            <a:extLst>
              <a:ext uri="{FF2B5EF4-FFF2-40B4-BE49-F238E27FC236}">
                <a16:creationId xmlns:a16="http://schemas.microsoft.com/office/drawing/2014/main" id="{254C7E23-3B58-1ACE-F32D-15316D973122}"/>
              </a:ext>
            </a:extLst>
          </p:cNvPr>
          <p:cNvSpPr>
            <a:spLocks noGrp="1"/>
          </p:cNvSpPr>
          <p:nvPr>
            <p:ph type="title"/>
          </p:nvPr>
        </p:nvSpPr>
        <p:spPr/>
        <p:txBody>
          <a:bodyPr/>
          <a:lstStyle/>
          <a:p>
            <a:r>
              <a:rPr lang="en-US" dirty="0">
                <a:latin typeface="Jumble" panose="02000503000000020004" pitchFamily="2" charset="0"/>
              </a:rPr>
              <a:t>Administrative Fees **Centers**</a:t>
            </a:r>
          </a:p>
        </p:txBody>
      </p:sp>
      <p:sp>
        <p:nvSpPr>
          <p:cNvPr id="3" name="Content Placeholder 2">
            <a:extLst>
              <a:ext uri="{FF2B5EF4-FFF2-40B4-BE49-F238E27FC236}">
                <a16:creationId xmlns:a16="http://schemas.microsoft.com/office/drawing/2014/main" id="{15512389-F485-AF04-6960-4E84C6F3D186}"/>
              </a:ext>
            </a:extLst>
          </p:cNvPr>
          <p:cNvSpPr>
            <a:spLocks noGrp="1"/>
          </p:cNvSpPr>
          <p:nvPr>
            <p:ph idx="1"/>
          </p:nvPr>
        </p:nvSpPr>
        <p:spPr>
          <a:xfrm>
            <a:off x="838200" y="2711450"/>
            <a:ext cx="10515600" cy="3232150"/>
          </a:xfrm>
        </p:spPr>
        <p:txBody>
          <a:bodyPr/>
          <a:lstStyle/>
          <a:p>
            <a:r>
              <a:rPr lang="en-US" dirty="0">
                <a:latin typeface="Avenir Next LT Pro Light" panose="020B0304020202020204" pitchFamily="34" charset="0"/>
              </a:rPr>
              <a:t>There is an administrative cost of 15%</a:t>
            </a:r>
          </a:p>
          <a:p>
            <a:r>
              <a:rPr lang="en-US" dirty="0">
                <a:latin typeface="Avenir Next LT Pro Light" panose="020B0304020202020204" pitchFamily="34" charset="0"/>
              </a:rPr>
              <a:t>This is the maximum amount that the </a:t>
            </a:r>
            <a:br>
              <a:rPr lang="en-US" dirty="0">
                <a:latin typeface="Avenir Next LT Pro Light" panose="020B0304020202020204" pitchFamily="34" charset="0"/>
              </a:rPr>
            </a:br>
            <a:r>
              <a:rPr lang="en-US" dirty="0">
                <a:latin typeface="Avenir Next LT Pro Light" panose="020B0304020202020204" pitchFamily="34" charset="0"/>
              </a:rPr>
              <a:t>CE is able to retain for</a:t>
            </a:r>
            <a:br>
              <a:rPr lang="en-US" dirty="0">
                <a:latin typeface="Avenir Next LT Pro Light" panose="020B0304020202020204" pitchFamily="34" charset="0"/>
              </a:rPr>
            </a:br>
            <a:r>
              <a:rPr lang="en-US" dirty="0">
                <a:latin typeface="Avenir Next LT Pro Light" panose="020B0304020202020204" pitchFamily="34" charset="0"/>
              </a:rPr>
              <a:t>Administrative Expenses. </a:t>
            </a:r>
          </a:p>
          <a:p>
            <a:r>
              <a:rPr lang="en-US" dirty="0">
                <a:latin typeface="Avenir Next LT Pro Light" panose="020B0304020202020204" pitchFamily="34" charset="0"/>
              </a:rPr>
              <a:t>Please remember that centers </a:t>
            </a:r>
            <a:br>
              <a:rPr lang="en-US" dirty="0">
                <a:latin typeface="Avenir Next LT Pro Light" panose="020B0304020202020204" pitchFamily="34" charset="0"/>
              </a:rPr>
            </a:br>
            <a:r>
              <a:rPr lang="en-US" dirty="0">
                <a:latin typeface="Avenir Next LT Pro Light" panose="020B0304020202020204" pitchFamily="34" charset="0"/>
              </a:rPr>
              <a:t>receive their full cash in lieu </a:t>
            </a:r>
            <a:br>
              <a:rPr lang="en-US" dirty="0">
                <a:latin typeface="Avenir Next LT Pro Light" panose="020B0304020202020204" pitchFamily="34" charset="0"/>
              </a:rPr>
            </a:br>
            <a:r>
              <a:rPr lang="en-US" dirty="0">
                <a:latin typeface="Avenir Next LT Pro Light" panose="020B0304020202020204" pitchFamily="34" charset="0"/>
              </a:rPr>
              <a:t>amount. </a:t>
            </a:r>
          </a:p>
        </p:txBody>
      </p:sp>
    </p:spTree>
    <p:extLst>
      <p:ext uri="{BB962C8B-B14F-4D97-AF65-F5344CB8AC3E}">
        <p14:creationId xmlns:p14="http://schemas.microsoft.com/office/powerpoint/2010/main" val="248962037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0">
            <a:extLst>
              <a:ext uri="{FF2B5EF4-FFF2-40B4-BE49-F238E27FC236}">
                <a16:creationId xmlns:a16="http://schemas.microsoft.com/office/drawing/2014/main" id="{C8320351-9FA2-4A26-885B-BB8F3E490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68CD2EFB-78C2-4C6E-A6B9-4ED12FAD5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15" name="Picture 6">
            <a:extLst>
              <a:ext uri="{FF2B5EF4-FFF2-40B4-BE49-F238E27FC236}">
                <a16:creationId xmlns:a16="http://schemas.microsoft.com/office/drawing/2014/main" id="{F0AF148F-0B6D-6ADE-681D-1AB69623951B}"/>
              </a:ext>
            </a:extLst>
          </p:cNvPr>
          <p:cNvPicPr>
            <a:picLocks noChangeAspect="1"/>
          </p:cNvPicPr>
          <p:nvPr/>
        </p:nvPicPr>
        <p:blipFill rotWithShape="1">
          <a:blip r:embed="rId3">
            <a:alphaModFix amt="60000"/>
          </a:blip>
          <a:srcRect t="13016" b="3341"/>
          <a:stretch/>
        </p:blipFill>
        <p:spPr>
          <a:xfrm>
            <a:off x="-1" y="10"/>
            <a:ext cx="12192001" cy="6857990"/>
          </a:xfrm>
          <a:prstGeom prst="rect">
            <a:avLst/>
          </a:prstGeom>
        </p:spPr>
      </p:pic>
      <p:sp>
        <p:nvSpPr>
          <p:cNvPr id="4" name="Title 3">
            <a:extLst>
              <a:ext uri="{FF2B5EF4-FFF2-40B4-BE49-F238E27FC236}">
                <a16:creationId xmlns:a16="http://schemas.microsoft.com/office/drawing/2014/main" id="{E678A129-AFEA-077E-5B93-2E0F89FA4773}"/>
              </a:ext>
            </a:extLst>
          </p:cNvPr>
          <p:cNvSpPr>
            <a:spLocks noGrp="1"/>
          </p:cNvSpPr>
          <p:nvPr>
            <p:ph type="ctrTitle"/>
          </p:nvPr>
        </p:nvSpPr>
        <p:spPr>
          <a:xfrm>
            <a:off x="841248" y="600427"/>
            <a:ext cx="9875520" cy="3299902"/>
          </a:xfrm>
        </p:spPr>
        <p:txBody>
          <a:bodyPr>
            <a:normAutofit/>
          </a:bodyPr>
          <a:lstStyle/>
          <a:p>
            <a:pPr algn="l"/>
            <a:r>
              <a:rPr lang="en-US" sz="8200" dirty="0">
                <a:solidFill>
                  <a:srgbClr val="FFFFFF"/>
                </a:solidFill>
                <a:latin typeface="Broadway" panose="04040905080002020502" pitchFamily="82" charset="0"/>
              </a:rPr>
              <a:t>Civil Rights </a:t>
            </a:r>
          </a:p>
        </p:txBody>
      </p:sp>
    </p:spTree>
    <p:extLst>
      <p:ext uri="{BB962C8B-B14F-4D97-AF65-F5344CB8AC3E}">
        <p14:creationId xmlns:p14="http://schemas.microsoft.com/office/powerpoint/2010/main" val="160142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5AA03EDC-7067-4DFF-B672-541D016AA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0EBF3E39-B0BE-496A-8604-9007470FF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65473"/>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EB943F-0E05-CF19-3FDC-BD0255C9A37D}"/>
              </a:ext>
            </a:extLst>
          </p:cNvPr>
          <p:cNvSpPr>
            <a:spLocks noGrp="1"/>
          </p:cNvSpPr>
          <p:nvPr>
            <p:ph type="title"/>
          </p:nvPr>
        </p:nvSpPr>
        <p:spPr>
          <a:xfrm>
            <a:off x="871442" y="685800"/>
            <a:ext cx="4353116" cy="1474666"/>
          </a:xfrm>
        </p:spPr>
        <p:txBody>
          <a:bodyPr anchor="b">
            <a:normAutofit/>
          </a:bodyPr>
          <a:lstStyle/>
          <a:p>
            <a:pPr algn="ctr"/>
            <a:r>
              <a:rPr lang="en-US" sz="3200" b="1">
                <a:solidFill>
                  <a:srgbClr val="595959"/>
                </a:solidFill>
                <a:latin typeface="Amasis MT Pro" panose="02040504050005020304" pitchFamily="18" charset="0"/>
              </a:rPr>
              <a:t>As an administer. </a:t>
            </a:r>
          </a:p>
        </p:txBody>
      </p:sp>
      <p:sp>
        <p:nvSpPr>
          <p:cNvPr id="3" name="Content Placeholder 2">
            <a:extLst>
              <a:ext uri="{FF2B5EF4-FFF2-40B4-BE49-F238E27FC236}">
                <a16:creationId xmlns:a16="http://schemas.microsoft.com/office/drawing/2014/main" id="{3CD78868-DCCC-497F-DDCE-DF512DC375AF}"/>
              </a:ext>
            </a:extLst>
          </p:cNvPr>
          <p:cNvSpPr>
            <a:spLocks noGrp="1"/>
          </p:cNvSpPr>
          <p:nvPr>
            <p:ph idx="1"/>
          </p:nvPr>
        </p:nvSpPr>
        <p:spPr>
          <a:xfrm>
            <a:off x="871442" y="2447337"/>
            <a:ext cx="4353116" cy="3770434"/>
          </a:xfrm>
        </p:spPr>
        <p:txBody>
          <a:bodyPr anchor="t">
            <a:normAutofit/>
          </a:bodyPr>
          <a:lstStyle/>
          <a:p>
            <a:pPr marL="0" indent="0">
              <a:buNone/>
            </a:pPr>
            <a:r>
              <a:rPr lang="en-US" sz="2000" dirty="0">
                <a:solidFill>
                  <a:srgbClr val="595959"/>
                </a:solidFill>
                <a:latin typeface="Avenir Next LT Pro Light" panose="020B0304020202020204" pitchFamily="34" charset="0"/>
              </a:rPr>
              <a:t>Federal law prohibits discrimination in program administration based on the following USDA protected classes:</a:t>
            </a:r>
          </a:p>
          <a:p>
            <a:r>
              <a:rPr lang="en-US" sz="2000" dirty="0">
                <a:solidFill>
                  <a:srgbClr val="595959"/>
                </a:solidFill>
              </a:rPr>
              <a:t>Race</a:t>
            </a:r>
          </a:p>
          <a:p>
            <a:r>
              <a:rPr lang="en-US" sz="2000" dirty="0">
                <a:solidFill>
                  <a:srgbClr val="595959"/>
                </a:solidFill>
              </a:rPr>
              <a:t>Color</a:t>
            </a:r>
          </a:p>
          <a:p>
            <a:r>
              <a:rPr lang="en-US" sz="2000" dirty="0">
                <a:solidFill>
                  <a:srgbClr val="595959"/>
                </a:solidFill>
              </a:rPr>
              <a:t>National origin</a:t>
            </a:r>
          </a:p>
          <a:p>
            <a:r>
              <a:rPr lang="en-US" sz="2000" dirty="0">
                <a:solidFill>
                  <a:srgbClr val="595959"/>
                </a:solidFill>
              </a:rPr>
              <a:t>Sex</a:t>
            </a:r>
          </a:p>
          <a:p>
            <a:r>
              <a:rPr lang="en-US" sz="2000" dirty="0">
                <a:solidFill>
                  <a:srgbClr val="595959"/>
                </a:solidFill>
              </a:rPr>
              <a:t>Age, or</a:t>
            </a:r>
          </a:p>
          <a:p>
            <a:r>
              <a:rPr lang="en-US" sz="2000" dirty="0">
                <a:solidFill>
                  <a:srgbClr val="595959"/>
                </a:solidFill>
              </a:rPr>
              <a:t>Disability.</a:t>
            </a:r>
          </a:p>
        </p:txBody>
      </p:sp>
      <p:pic>
        <p:nvPicPr>
          <p:cNvPr id="7" name="Picture 6" descr="A light bulb with handshake&#10;&#10;Description automatically generated">
            <a:extLst>
              <a:ext uri="{FF2B5EF4-FFF2-40B4-BE49-F238E27FC236}">
                <a16:creationId xmlns:a16="http://schemas.microsoft.com/office/drawing/2014/main" id="{66471C6F-82EC-5421-31A9-9082F93FD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1801" y="1652889"/>
            <a:ext cx="4797056" cy="3597792"/>
          </a:xfrm>
          <a:prstGeom prst="rect">
            <a:avLst/>
          </a:prstGeom>
        </p:spPr>
      </p:pic>
    </p:spTree>
    <p:extLst>
      <p:ext uri="{BB962C8B-B14F-4D97-AF65-F5344CB8AC3E}">
        <p14:creationId xmlns:p14="http://schemas.microsoft.com/office/powerpoint/2010/main" val="214052751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8D151-4D3D-2F8D-32B4-DA7688994F83}"/>
              </a:ext>
            </a:extLst>
          </p:cNvPr>
          <p:cNvSpPr>
            <a:spLocks noGrp="1"/>
          </p:cNvSpPr>
          <p:nvPr>
            <p:ph type="title"/>
          </p:nvPr>
        </p:nvSpPr>
        <p:spPr/>
        <p:txBody>
          <a:bodyPr/>
          <a:lstStyle/>
          <a:p>
            <a:r>
              <a:rPr lang="en-US" dirty="0">
                <a:latin typeface="Jumble" panose="02000503000000020004" pitchFamily="2" charset="0"/>
              </a:rPr>
              <a:t>What is Discrimination?</a:t>
            </a:r>
          </a:p>
        </p:txBody>
      </p:sp>
      <p:sp>
        <p:nvSpPr>
          <p:cNvPr id="3" name="Content Placeholder 2">
            <a:extLst>
              <a:ext uri="{FF2B5EF4-FFF2-40B4-BE49-F238E27FC236}">
                <a16:creationId xmlns:a16="http://schemas.microsoft.com/office/drawing/2014/main" id="{12D849A4-BBB2-5484-DD63-8EDA491F2178}"/>
              </a:ext>
            </a:extLst>
          </p:cNvPr>
          <p:cNvSpPr>
            <a:spLocks noGrp="1"/>
          </p:cNvSpPr>
          <p:nvPr>
            <p:ph idx="1"/>
          </p:nvPr>
        </p:nvSpPr>
        <p:spPr/>
        <p:txBody>
          <a:bodyPr/>
          <a:lstStyle/>
          <a:p>
            <a:pPr marL="0" indent="0">
              <a:buNone/>
            </a:pPr>
            <a:r>
              <a:rPr lang="en-US" dirty="0">
                <a:solidFill>
                  <a:srgbClr val="C00000"/>
                </a:solidFill>
                <a:latin typeface="Avenir Next LT Pro Light" panose="020B0304020202020204" pitchFamily="34" charset="0"/>
              </a:rPr>
              <a:t>Discrimination is the treatment or consideration of, or making a distinction in favor or against, a person based on the group, class, or category to which that person belongs.</a:t>
            </a:r>
          </a:p>
          <a:p>
            <a:pPr marL="0" indent="0">
              <a:buNone/>
            </a:pPr>
            <a:endParaRPr lang="en-US" dirty="0">
              <a:latin typeface="Avenir Next LT Pro Light" panose="020B0304020202020204" pitchFamily="34" charset="0"/>
            </a:endParaRPr>
          </a:p>
          <a:p>
            <a:pPr marL="0" indent="0">
              <a:buNone/>
            </a:pPr>
            <a:r>
              <a:rPr lang="en-US" dirty="0">
                <a:latin typeface="Avenir Next LT Pro Light" panose="020B0304020202020204" pitchFamily="34" charset="0"/>
              </a:rPr>
              <a:t>Unlawful discrimination in any form is strictly prohibited whether a program is fully or partially federally funded. </a:t>
            </a:r>
          </a:p>
          <a:p>
            <a:pPr marL="0" indent="0">
              <a:buNone/>
            </a:pPr>
            <a:endParaRPr lang="en-US" dirty="0">
              <a:latin typeface="Avenir Next LT Pro Light" panose="020B0304020202020204" pitchFamily="34" charset="0"/>
            </a:endParaRPr>
          </a:p>
          <a:p>
            <a:pPr marL="0" indent="0">
              <a:buNone/>
            </a:pPr>
            <a:r>
              <a:rPr lang="en-US" dirty="0">
                <a:solidFill>
                  <a:schemeClr val="accent6">
                    <a:lumMod val="75000"/>
                  </a:schemeClr>
                </a:solidFill>
                <a:latin typeface="Avenir Next LT Pro Light" panose="020B0304020202020204" pitchFamily="34" charset="0"/>
              </a:rPr>
              <a:t>Unlawful discrimination can be intentional or unintentional.</a:t>
            </a:r>
          </a:p>
        </p:txBody>
      </p:sp>
    </p:spTree>
    <p:extLst>
      <p:ext uri="{BB962C8B-B14F-4D97-AF65-F5344CB8AC3E}">
        <p14:creationId xmlns:p14="http://schemas.microsoft.com/office/powerpoint/2010/main" val="2817002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FFFDF9"/>
        </a:solidFill>
        <a:effectLst/>
      </p:bgPr>
    </p:bg>
    <p:spTree>
      <p:nvGrpSpPr>
        <p:cNvPr id="1" name=""/>
        <p:cNvGrpSpPr/>
        <p:nvPr/>
      </p:nvGrpSpPr>
      <p:grpSpPr>
        <a:xfrm>
          <a:off x="0" y="0"/>
          <a:ext cx="0" cy="0"/>
          <a:chOff x="0" y="0"/>
          <a:chExt cx="0" cy="0"/>
        </a:xfrm>
      </p:grpSpPr>
      <p:pic>
        <p:nvPicPr>
          <p:cNvPr id="5" name="Picture 4" descr="A group of men with different hair styles&#10;&#10;Description automatically generated">
            <a:extLst>
              <a:ext uri="{FF2B5EF4-FFF2-40B4-BE49-F238E27FC236}">
                <a16:creationId xmlns:a16="http://schemas.microsoft.com/office/drawing/2014/main" id="{1EF2B8DD-00DD-9414-18DD-A7727D981F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24325" y="4698658"/>
            <a:ext cx="3943350" cy="2159342"/>
          </a:xfrm>
          <a:prstGeom prst="rect">
            <a:avLst/>
          </a:prstGeom>
        </p:spPr>
      </p:pic>
      <p:sp>
        <p:nvSpPr>
          <p:cNvPr id="2" name="Title 1">
            <a:extLst>
              <a:ext uri="{FF2B5EF4-FFF2-40B4-BE49-F238E27FC236}">
                <a16:creationId xmlns:a16="http://schemas.microsoft.com/office/drawing/2014/main" id="{88DAA0DD-C91D-FB07-4716-6DA9CE1DA8C1}"/>
              </a:ext>
            </a:extLst>
          </p:cNvPr>
          <p:cNvSpPr>
            <a:spLocks noGrp="1"/>
          </p:cNvSpPr>
          <p:nvPr>
            <p:ph type="title"/>
          </p:nvPr>
        </p:nvSpPr>
        <p:spPr/>
        <p:txBody>
          <a:bodyPr>
            <a:normAutofit/>
          </a:bodyPr>
          <a:lstStyle/>
          <a:p>
            <a:r>
              <a:rPr lang="en-US" sz="5400" dirty="0">
                <a:latin typeface="The Hand Extrablack" panose="03070A02030502020204" pitchFamily="66" charset="0"/>
              </a:rPr>
              <a:t>EXAMPLES OF </a:t>
            </a:r>
            <a:r>
              <a:rPr lang="en-US" sz="5400" dirty="0">
                <a:solidFill>
                  <a:srgbClr val="C00000"/>
                </a:solidFill>
                <a:latin typeface="The Hand Extrablack" panose="03070A02030502020204" pitchFamily="66" charset="0"/>
              </a:rPr>
              <a:t>UNLAWFUL </a:t>
            </a:r>
            <a:r>
              <a:rPr lang="en-US" sz="5400" dirty="0">
                <a:latin typeface="The Hand Extrablack" panose="03070A02030502020204" pitchFamily="66" charset="0"/>
              </a:rPr>
              <a:t>DISCRIMINATION</a:t>
            </a:r>
          </a:p>
        </p:txBody>
      </p:sp>
      <p:sp>
        <p:nvSpPr>
          <p:cNvPr id="3" name="Content Placeholder 2">
            <a:extLst>
              <a:ext uri="{FF2B5EF4-FFF2-40B4-BE49-F238E27FC236}">
                <a16:creationId xmlns:a16="http://schemas.microsoft.com/office/drawing/2014/main" id="{E72A44E1-E9FF-610D-50A2-300C3B0B5403}"/>
              </a:ext>
            </a:extLst>
          </p:cNvPr>
          <p:cNvSpPr>
            <a:spLocks noGrp="1"/>
          </p:cNvSpPr>
          <p:nvPr>
            <p:ph idx="1"/>
          </p:nvPr>
        </p:nvSpPr>
        <p:spPr>
          <a:xfrm>
            <a:off x="838200" y="1810544"/>
            <a:ext cx="10515600" cy="3236912"/>
          </a:xfrm>
        </p:spPr>
        <p:txBody>
          <a:bodyPr>
            <a:normAutofit fontScale="85000" lnSpcReduction="10000"/>
          </a:bodyPr>
          <a:lstStyle/>
          <a:p>
            <a:pPr marL="514350" indent="-514350">
              <a:buFont typeface="+mj-lt"/>
              <a:buAutoNum type="arabicPeriod"/>
            </a:pPr>
            <a:r>
              <a:rPr lang="en-US" dirty="0">
                <a:latin typeface="Avenir Next LT Pro Light" panose="020B0304020202020204" pitchFamily="34" charset="0"/>
              </a:rPr>
              <a:t>Closing programs in areas easily accessible by all groups</a:t>
            </a:r>
          </a:p>
          <a:p>
            <a:pPr marL="514350" indent="-514350">
              <a:buFont typeface="+mj-lt"/>
              <a:buAutoNum type="arabicPeriod"/>
            </a:pPr>
            <a:endParaRPr lang="en-US" dirty="0">
              <a:latin typeface="Avenir Next LT Pro Light" panose="020B0304020202020204" pitchFamily="34" charset="0"/>
            </a:endParaRPr>
          </a:p>
          <a:p>
            <a:pPr marL="514350" indent="-514350">
              <a:buFont typeface="+mj-lt"/>
              <a:buAutoNum type="arabicPeriod"/>
            </a:pPr>
            <a:r>
              <a:rPr lang="en-US" dirty="0">
                <a:latin typeface="Avenir Next LT Pro Light" panose="020B0304020202020204" pitchFamily="34" charset="0"/>
              </a:rPr>
              <a:t>Failing to provide children with special needs accommodating meals.</a:t>
            </a:r>
          </a:p>
          <a:p>
            <a:pPr marL="514350" indent="-514350">
              <a:buFont typeface="+mj-lt"/>
              <a:buAutoNum type="arabicPeriod"/>
            </a:pPr>
            <a:endParaRPr lang="en-US" dirty="0">
              <a:latin typeface="Avenir Next LT Pro Light" panose="020B0304020202020204" pitchFamily="34" charset="0"/>
            </a:endParaRPr>
          </a:p>
          <a:p>
            <a:pPr marL="514350" indent="-514350">
              <a:buFont typeface="+mj-lt"/>
              <a:buAutoNum type="arabicPeriod"/>
            </a:pPr>
            <a:r>
              <a:rPr lang="en-US" dirty="0">
                <a:latin typeface="Avenir Next LT Pro Light" panose="020B0304020202020204" pitchFamily="34" charset="0"/>
              </a:rPr>
              <a:t>Failing to provide program information to all potential program participants.</a:t>
            </a:r>
          </a:p>
          <a:p>
            <a:pPr marL="514350" indent="-514350">
              <a:buFont typeface="+mj-lt"/>
              <a:buAutoNum type="arabicPeriod"/>
            </a:pPr>
            <a:endParaRPr lang="en-US" dirty="0">
              <a:latin typeface="Avenir Next LT Pro Light" panose="020B0304020202020204" pitchFamily="34" charset="0"/>
            </a:endParaRPr>
          </a:p>
          <a:p>
            <a:pPr marL="514350" indent="-514350">
              <a:buFont typeface="+mj-lt"/>
              <a:buAutoNum type="arabicPeriod"/>
            </a:pPr>
            <a:r>
              <a:rPr lang="en-US" dirty="0">
                <a:latin typeface="Avenir Next LT Pro Light" panose="020B0304020202020204" pitchFamily="34" charset="0"/>
              </a:rPr>
              <a:t>Separating genders, i.e., putting the girls separate from the boys.</a:t>
            </a:r>
          </a:p>
          <a:p>
            <a:pPr marL="514350" indent="-514350">
              <a:buFont typeface="+mj-lt"/>
              <a:buAutoNum type="arabicPeriod"/>
            </a:pPr>
            <a:endParaRPr lang="en-US" dirty="0"/>
          </a:p>
        </p:txBody>
      </p:sp>
    </p:spTree>
    <p:extLst>
      <p:ext uri="{BB962C8B-B14F-4D97-AF65-F5344CB8AC3E}">
        <p14:creationId xmlns:p14="http://schemas.microsoft.com/office/powerpoint/2010/main" val="25082884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11" name="Rectangle 8">
            <a:extLst>
              <a:ext uri="{FF2B5EF4-FFF2-40B4-BE49-F238E27FC236}">
                <a16:creationId xmlns:a16="http://schemas.microsoft.com/office/drawing/2014/main" id="{22587ECF-85E9-4393-9D87-8EB6F3F6C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4E8200-BD3E-B419-518C-FA58CE7760ED}"/>
              </a:ext>
            </a:extLst>
          </p:cNvPr>
          <p:cNvSpPr>
            <a:spLocks noGrp="1"/>
          </p:cNvSpPr>
          <p:nvPr>
            <p:ph type="title"/>
          </p:nvPr>
        </p:nvSpPr>
        <p:spPr>
          <a:xfrm>
            <a:off x="838199" y="537883"/>
            <a:ext cx="4783697" cy="1942810"/>
          </a:xfrm>
        </p:spPr>
        <p:txBody>
          <a:bodyPr anchor="b">
            <a:normAutofit/>
          </a:bodyPr>
          <a:lstStyle/>
          <a:p>
            <a:r>
              <a:rPr lang="en-US" dirty="0">
                <a:latin typeface="Modern Love Grunge" panose="04070805081005020601" pitchFamily="82" charset="0"/>
              </a:rPr>
              <a:t>Types of Program Accessibility </a:t>
            </a:r>
            <a:r>
              <a:rPr lang="en-US" dirty="0"/>
              <a:t>	</a:t>
            </a:r>
          </a:p>
        </p:txBody>
      </p:sp>
      <p:sp>
        <p:nvSpPr>
          <p:cNvPr id="3" name="Content Placeholder 2">
            <a:extLst>
              <a:ext uri="{FF2B5EF4-FFF2-40B4-BE49-F238E27FC236}">
                <a16:creationId xmlns:a16="http://schemas.microsoft.com/office/drawing/2014/main" id="{6359D9A7-1AF1-E8C4-FCFB-6E55BA698EDD}"/>
              </a:ext>
            </a:extLst>
          </p:cNvPr>
          <p:cNvSpPr>
            <a:spLocks noGrp="1"/>
          </p:cNvSpPr>
          <p:nvPr>
            <p:ph idx="1"/>
          </p:nvPr>
        </p:nvSpPr>
        <p:spPr>
          <a:xfrm>
            <a:off x="838199" y="2577998"/>
            <a:ext cx="4783697" cy="3433583"/>
          </a:xfrm>
        </p:spPr>
        <p:txBody>
          <a:bodyPr>
            <a:normAutofit/>
          </a:bodyPr>
          <a:lstStyle/>
          <a:p>
            <a:pPr marL="0" indent="0">
              <a:buNone/>
            </a:pPr>
            <a:endParaRPr lang="en-US" b="1" u="sng" dirty="0">
              <a:latin typeface="The Serif Hand Black" panose="03070902030502020204" pitchFamily="66" charset="0"/>
            </a:endParaRPr>
          </a:p>
          <a:p>
            <a:pPr marL="0" indent="0">
              <a:buNone/>
            </a:pPr>
            <a:r>
              <a:rPr lang="en-US" b="1" u="sng" dirty="0">
                <a:latin typeface="The Serif Hand Black" panose="03070902030502020204" pitchFamily="66" charset="0"/>
              </a:rPr>
              <a:t>Accessibility to the program can include </a:t>
            </a:r>
          </a:p>
          <a:p>
            <a:pPr marL="0" indent="0">
              <a:buNone/>
            </a:pPr>
            <a:endParaRPr lang="en-US" b="1" u="sng" dirty="0">
              <a:latin typeface="The Serif Hand Black" panose="03070902030502020204" pitchFamily="66" charset="0"/>
            </a:endParaRPr>
          </a:p>
          <a:p>
            <a:r>
              <a:rPr lang="en-US" dirty="0">
                <a:latin typeface="The Hand Extrablack" panose="03070A02030502020204" pitchFamily="66" charset="0"/>
              </a:rPr>
              <a:t>Physical access to the services provided, </a:t>
            </a:r>
          </a:p>
          <a:p>
            <a:r>
              <a:rPr lang="en-US" dirty="0">
                <a:latin typeface="The Hand Extrablack" panose="03070A02030502020204" pitchFamily="66" charset="0"/>
              </a:rPr>
              <a:t>Meal modifications (if your program provides meals) &amp; </a:t>
            </a:r>
          </a:p>
          <a:p>
            <a:r>
              <a:rPr lang="en-US" dirty="0">
                <a:latin typeface="The Hand Extrablack" panose="03070A02030502020204" pitchFamily="66" charset="0"/>
              </a:rPr>
              <a:t>Language accommodations.</a:t>
            </a:r>
          </a:p>
        </p:txBody>
      </p:sp>
      <p:pic>
        <p:nvPicPr>
          <p:cNvPr id="4" name="Picture 3">
            <a:extLst>
              <a:ext uri="{FF2B5EF4-FFF2-40B4-BE49-F238E27FC236}">
                <a16:creationId xmlns:a16="http://schemas.microsoft.com/office/drawing/2014/main" id="{427AC4C5-BBA0-A227-5F77-7C0F1500FB2B}"/>
              </a:ext>
            </a:extLst>
          </p:cNvPr>
          <p:cNvPicPr>
            <a:picLocks noChangeAspect="1"/>
          </p:cNvPicPr>
          <p:nvPr/>
        </p:nvPicPr>
        <p:blipFill>
          <a:blip r:embed="rId3"/>
          <a:stretch>
            <a:fillRect/>
          </a:stretch>
        </p:blipFill>
        <p:spPr>
          <a:xfrm>
            <a:off x="5988424" y="646206"/>
            <a:ext cx="5365375" cy="5365375"/>
          </a:xfrm>
          <a:prstGeom prst="rect">
            <a:avLst/>
          </a:prstGeom>
        </p:spPr>
      </p:pic>
    </p:spTree>
    <p:extLst>
      <p:ext uri="{BB962C8B-B14F-4D97-AF65-F5344CB8AC3E}">
        <p14:creationId xmlns:p14="http://schemas.microsoft.com/office/powerpoint/2010/main" val="336411901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4EB31-6F1D-C77B-3867-5200A6BD56BC}"/>
              </a:ext>
            </a:extLst>
          </p:cNvPr>
          <p:cNvSpPr>
            <a:spLocks noGrp="1"/>
          </p:cNvSpPr>
          <p:nvPr>
            <p:ph type="title"/>
          </p:nvPr>
        </p:nvSpPr>
        <p:spPr/>
        <p:txBody>
          <a:bodyPr/>
          <a:lstStyle/>
          <a:p>
            <a:r>
              <a:rPr lang="en-US" dirty="0">
                <a:latin typeface="Broadway" panose="04040905080002020502" pitchFamily="82" charset="0"/>
              </a:rPr>
              <a:t>Customer Service Is?</a:t>
            </a:r>
          </a:p>
        </p:txBody>
      </p:sp>
      <p:sp>
        <p:nvSpPr>
          <p:cNvPr id="3" name="Content Placeholder 2">
            <a:extLst>
              <a:ext uri="{FF2B5EF4-FFF2-40B4-BE49-F238E27FC236}">
                <a16:creationId xmlns:a16="http://schemas.microsoft.com/office/drawing/2014/main" id="{6AED3710-24C2-2768-32EE-F06F054F36B4}"/>
              </a:ext>
            </a:extLst>
          </p:cNvPr>
          <p:cNvSpPr>
            <a:spLocks noGrp="1"/>
          </p:cNvSpPr>
          <p:nvPr>
            <p:ph idx="1"/>
          </p:nvPr>
        </p:nvSpPr>
        <p:spPr>
          <a:xfrm>
            <a:off x="838200" y="2276755"/>
            <a:ext cx="10515600" cy="4581245"/>
          </a:xfrm>
        </p:spPr>
        <p:txBody>
          <a:bodyPr>
            <a:normAutofit/>
          </a:bodyPr>
          <a:lstStyle/>
          <a:p>
            <a:r>
              <a:rPr lang="en-US" dirty="0">
                <a:latin typeface="Avenir Next LT Pro Light" panose="020B0304020202020204" pitchFamily="34" charset="0"/>
              </a:rPr>
              <a:t>Effectively communicating with customers.</a:t>
            </a:r>
          </a:p>
          <a:p>
            <a:r>
              <a:rPr lang="en-US" dirty="0">
                <a:latin typeface="Avenir Next LT Pro Light" panose="020B0304020202020204" pitchFamily="34" charset="0"/>
              </a:rPr>
              <a:t>Responding to their needs.</a:t>
            </a:r>
          </a:p>
          <a:p>
            <a:r>
              <a:rPr lang="en-US" dirty="0">
                <a:latin typeface="Avenir Next LT Pro Light" panose="020B0304020202020204" pitchFamily="34" charset="0"/>
              </a:rPr>
              <a:t>Valuing their worth. &amp;</a:t>
            </a:r>
          </a:p>
          <a:p>
            <a:r>
              <a:rPr lang="en-US" dirty="0">
                <a:latin typeface="Avenir Next LT Pro Light" panose="020B0304020202020204" pitchFamily="34" charset="0"/>
              </a:rPr>
              <a:t>Instilling excellence through courtesy, Confidence and Enthusiasm.</a:t>
            </a:r>
          </a:p>
          <a:p>
            <a:pPr marL="0" indent="0">
              <a:buNone/>
            </a:pPr>
            <a:endParaRPr lang="en-US" dirty="0">
              <a:latin typeface="Avenir Next LT Pro Light" panose="020B0304020202020204" pitchFamily="34" charset="0"/>
            </a:endParaRPr>
          </a:p>
          <a:p>
            <a:r>
              <a:rPr lang="en-US" dirty="0">
                <a:latin typeface="The Serif Hand Black" panose="03070902030502020204" pitchFamily="66" charset="0"/>
              </a:rPr>
              <a:t>Anyone dealing directly with customers, occupies a position of </a:t>
            </a:r>
            <a:r>
              <a:rPr lang="en-US" sz="4000" dirty="0">
                <a:solidFill>
                  <a:schemeClr val="accent2"/>
                </a:solidFill>
                <a:latin typeface="The Serif Hand Black" panose="03070902030502020204" pitchFamily="66" charset="0"/>
              </a:rPr>
              <a:t>trust</a:t>
            </a:r>
            <a:r>
              <a:rPr lang="en-US" dirty="0">
                <a:latin typeface="The Serif Hand Black" panose="03070902030502020204" pitchFamily="66" charset="0"/>
              </a:rPr>
              <a:t> with </a:t>
            </a:r>
            <a:r>
              <a:rPr lang="en-US" sz="4000" dirty="0">
                <a:solidFill>
                  <a:schemeClr val="accent2"/>
                </a:solidFill>
                <a:latin typeface="The Serif Hand Black" panose="03070902030502020204" pitchFamily="66" charset="0"/>
              </a:rPr>
              <a:t>respect</a:t>
            </a:r>
            <a:r>
              <a:rPr lang="en-US" sz="4000" dirty="0">
                <a:latin typeface="The Serif Hand Black" panose="03070902030502020204" pitchFamily="66" charset="0"/>
              </a:rPr>
              <a:t> </a:t>
            </a:r>
            <a:r>
              <a:rPr lang="en-US" dirty="0">
                <a:latin typeface="The Serif Hand Black" panose="03070902030502020204" pitchFamily="66" charset="0"/>
              </a:rPr>
              <a:t>and </a:t>
            </a:r>
            <a:r>
              <a:rPr lang="en-US" sz="4000" dirty="0">
                <a:solidFill>
                  <a:schemeClr val="accent2"/>
                </a:solidFill>
                <a:latin typeface="The Serif Hand Black" panose="03070902030502020204" pitchFamily="66" charset="0"/>
              </a:rPr>
              <a:t>dignity</a:t>
            </a:r>
            <a:r>
              <a:rPr lang="en-US" dirty="0">
                <a:latin typeface="The Serif Hand Black" panose="03070902030502020204" pitchFamily="66" charset="0"/>
              </a:rPr>
              <a:t> as the </a:t>
            </a:r>
            <a:r>
              <a:rPr lang="en-US" dirty="0">
                <a:solidFill>
                  <a:schemeClr val="accent6"/>
                </a:solidFill>
                <a:latin typeface="The Serif Hand Black" panose="03070902030502020204" pitchFamily="66" charset="0"/>
              </a:rPr>
              <a:t>foundations of building and maintaining trust and excellent customer service.</a:t>
            </a:r>
          </a:p>
        </p:txBody>
      </p:sp>
    </p:spTree>
    <p:extLst>
      <p:ext uri="{BB962C8B-B14F-4D97-AF65-F5344CB8AC3E}">
        <p14:creationId xmlns:p14="http://schemas.microsoft.com/office/powerpoint/2010/main" val="232995946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FFCDC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DD777-BB03-BC4B-2E5B-A90F8FCF3119}"/>
              </a:ext>
            </a:extLst>
          </p:cNvPr>
          <p:cNvSpPr>
            <a:spLocks noGrp="1"/>
          </p:cNvSpPr>
          <p:nvPr>
            <p:ph type="title"/>
          </p:nvPr>
        </p:nvSpPr>
        <p:spPr/>
        <p:txBody>
          <a:bodyPr>
            <a:normAutofit/>
          </a:bodyPr>
          <a:lstStyle/>
          <a:p>
            <a:r>
              <a:rPr lang="en-US" b="1" dirty="0"/>
              <a:t>CE’s &amp; Complaints</a:t>
            </a:r>
            <a:br>
              <a:rPr lang="en-US" dirty="0"/>
            </a:br>
            <a:r>
              <a:rPr lang="en-US" sz="2000" dirty="0">
                <a:latin typeface="Avenir Next LT Pro Light" panose="020B0304020202020204" pitchFamily="34" charset="0"/>
              </a:rPr>
              <a:t>Despite providing excellent customer services, occasionally there will be a customer who believes their Civil Rights have been violated.</a:t>
            </a:r>
            <a:endParaRPr lang="en-US" dirty="0">
              <a:latin typeface="Avenir Next LT Pro Light" panose="020B0304020202020204" pitchFamily="34" charset="0"/>
            </a:endParaRPr>
          </a:p>
        </p:txBody>
      </p:sp>
      <p:sp>
        <p:nvSpPr>
          <p:cNvPr id="3" name="Content Placeholder 2">
            <a:extLst>
              <a:ext uri="{FF2B5EF4-FFF2-40B4-BE49-F238E27FC236}">
                <a16:creationId xmlns:a16="http://schemas.microsoft.com/office/drawing/2014/main" id="{5A277CD3-4A63-EE49-613B-8DD8A5DBD578}"/>
              </a:ext>
            </a:extLst>
          </p:cNvPr>
          <p:cNvSpPr>
            <a:spLocks noGrp="1"/>
          </p:cNvSpPr>
          <p:nvPr>
            <p:ph idx="1"/>
          </p:nvPr>
        </p:nvSpPr>
        <p:spPr/>
        <p:txBody>
          <a:bodyPr>
            <a:normAutofit/>
          </a:bodyPr>
          <a:lstStyle/>
          <a:p>
            <a:pPr marL="0" indent="0">
              <a:buNone/>
            </a:pPr>
            <a:endParaRPr lang="en-US" dirty="0"/>
          </a:p>
          <a:p>
            <a:pPr>
              <a:buFont typeface="Wingdings" panose="05000000000000000000" pitchFamily="2" charset="2"/>
              <a:buChar char="Ø"/>
            </a:pPr>
            <a:r>
              <a:rPr lang="en-US" dirty="0"/>
              <a:t>CEs are required to have procedures in place to move the complaint into the appropriate process for handling Civil Rights complaints. </a:t>
            </a:r>
          </a:p>
          <a:p>
            <a:pPr marL="0" indent="0">
              <a:buNone/>
            </a:pPr>
            <a:endParaRPr lang="en-US" dirty="0"/>
          </a:p>
          <a:p>
            <a:pPr>
              <a:buFont typeface="Wingdings" panose="05000000000000000000" pitchFamily="2" charset="2"/>
              <a:buChar char="Ø"/>
            </a:pPr>
            <a:r>
              <a:rPr lang="en-US" dirty="0"/>
              <a:t>CEs are not authorized to process a Civil Rights complaint.</a:t>
            </a:r>
          </a:p>
          <a:p>
            <a:pPr marL="0" indent="0">
              <a:buNone/>
            </a:pPr>
            <a:endParaRPr lang="en-US" dirty="0"/>
          </a:p>
          <a:p>
            <a:pPr>
              <a:buFont typeface="Wingdings" panose="05000000000000000000" pitchFamily="2" charset="2"/>
              <a:buChar char="Ø"/>
            </a:pPr>
            <a:r>
              <a:rPr lang="en-US" dirty="0"/>
              <a:t>A person alleging discrimination has the right to file their complaint within 180 days of the alleged action.</a:t>
            </a:r>
          </a:p>
        </p:txBody>
      </p:sp>
    </p:spTree>
    <p:extLst>
      <p:ext uri="{BB962C8B-B14F-4D97-AF65-F5344CB8AC3E}">
        <p14:creationId xmlns:p14="http://schemas.microsoft.com/office/powerpoint/2010/main" val="284089548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0AE394F-AFF1-4485-AF1F-7387A2F04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Video 6" descr="Neon Pink Question Mark">
            <a:extLst>
              <a:ext uri="{FF2B5EF4-FFF2-40B4-BE49-F238E27FC236}">
                <a16:creationId xmlns:a16="http://schemas.microsoft.com/office/drawing/2014/main" id="{9ACE249C-3D41-56B8-0888-8D24586A2710}"/>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r="1" b="285"/>
          <a:stretch/>
        </p:blipFill>
        <p:spPr>
          <a:xfrm>
            <a:off x="-3047" y="10"/>
            <a:ext cx="12191999" cy="6857990"/>
          </a:xfrm>
          <a:prstGeom prst="rect">
            <a:avLst/>
          </a:prstGeom>
        </p:spPr>
      </p:pic>
      <p:sp>
        <p:nvSpPr>
          <p:cNvPr id="13" name="Rectangle 12">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F97F3CE7-AEE5-C720-9D0F-A2F262A59646}"/>
              </a:ext>
            </a:extLst>
          </p:cNvPr>
          <p:cNvSpPr>
            <a:spLocks noGrp="1"/>
          </p:cNvSpPr>
          <p:nvPr>
            <p:ph type="ctrTitle"/>
          </p:nvPr>
        </p:nvSpPr>
        <p:spPr>
          <a:xfrm>
            <a:off x="321733" y="554845"/>
            <a:ext cx="10656891" cy="3902673"/>
          </a:xfrm>
        </p:spPr>
        <p:txBody>
          <a:bodyPr anchor="t">
            <a:normAutofit/>
          </a:bodyPr>
          <a:lstStyle/>
          <a:p>
            <a:pPr algn="l"/>
            <a:r>
              <a:rPr lang="en-US" sz="6600" dirty="0">
                <a:solidFill>
                  <a:srgbClr val="FFFFFF"/>
                </a:solidFill>
                <a:latin typeface="Jumble" panose="02000503000000020004" pitchFamily="2" charset="0"/>
              </a:rPr>
              <a:t>Qu</a:t>
            </a:r>
            <a:r>
              <a:rPr lang="en-US" sz="6600" dirty="0">
                <a:solidFill>
                  <a:srgbClr val="C1328C"/>
                </a:solidFill>
                <a:latin typeface="Jumble" panose="02000503000000020004" pitchFamily="2" charset="0"/>
              </a:rPr>
              <a:t>i</a:t>
            </a:r>
            <a:r>
              <a:rPr lang="en-US" sz="6600" dirty="0">
                <a:solidFill>
                  <a:srgbClr val="FFFFFF"/>
                </a:solidFill>
                <a:latin typeface="Jumble" panose="02000503000000020004" pitchFamily="2" charset="0"/>
              </a:rPr>
              <a:t>z</a:t>
            </a:r>
          </a:p>
        </p:txBody>
      </p:sp>
      <p:sp>
        <p:nvSpPr>
          <p:cNvPr id="15" name="Rectangle 14">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7" y="4704862"/>
            <a:ext cx="12191999" cy="2155484"/>
          </a:xfrm>
          <a:prstGeom prst="rect">
            <a:avLst/>
          </a:prstGeom>
          <a:gradFill flip="none" rotWithShape="1">
            <a:gsLst>
              <a:gs pos="59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ubtitle 4">
            <a:extLst>
              <a:ext uri="{FF2B5EF4-FFF2-40B4-BE49-F238E27FC236}">
                <a16:creationId xmlns:a16="http://schemas.microsoft.com/office/drawing/2014/main" id="{105E33B7-3832-DB1A-8070-7E2F2C7EBE05}"/>
              </a:ext>
            </a:extLst>
          </p:cNvPr>
          <p:cNvSpPr>
            <a:spLocks noGrp="1"/>
          </p:cNvSpPr>
          <p:nvPr>
            <p:ph type="subTitle" idx="1"/>
          </p:nvPr>
        </p:nvSpPr>
        <p:spPr>
          <a:xfrm>
            <a:off x="311030" y="5251515"/>
            <a:ext cx="10678296" cy="1175039"/>
          </a:xfrm>
        </p:spPr>
        <p:txBody>
          <a:bodyPr anchor="b">
            <a:normAutofit/>
          </a:bodyPr>
          <a:lstStyle/>
          <a:p>
            <a:pPr algn="l"/>
            <a:r>
              <a:rPr lang="en-US" sz="2000" dirty="0">
                <a:solidFill>
                  <a:srgbClr val="C1328C"/>
                </a:solidFill>
              </a:rPr>
              <a:t>Use the knowledge you have gathered in this presentation to answer the following questions.</a:t>
            </a:r>
          </a:p>
        </p:txBody>
      </p:sp>
    </p:spTree>
    <p:extLst>
      <p:ext uri="{BB962C8B-B14F-4D97-AF65-F5344CB8AC3E}">
        <p14:creationId xmlns:p14="http://schemas.microsoft.com/office/powerpoint/2010/main" val="1065326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7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with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mute="1">
                <p:cTn id="12" repeatCount="indefinite" fill="hold" display="0">
                  <p:stCondLst>
                    <p:cond delay="indefinite"/>
                  </p:stCondLst>
                </p:cTn>
                <p:tgtEl>
                  <p:spTgt spid="7"/>
                </p:tgtEl>
              </p:cMediaNode>
            </p:video>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C47F3-5684-6386-1787-E3295FA38E52}"/>
              </a:ext>
            </a:extLst>
          </p:cNvPr>
          <p:cNvSpPr>
            <a:spLocks noGrp="1"/>
          </p:cNvSpPr>
          <p:nvPr>
            <p:ph type="title"/>
          </p:nvPr>
        </p:nvSpPr>
        <p:spPr>
          <a:xfrm>
            <a:off x="838200" y="365125"/>
            <a:ext cx="10515600" cy="1930400"/>
          </a:xfrm>
        </p:spPr>
        <p:txBody>
          <a:bodyPr>
            <a:normAutofit/>
          </a:bodyPr>
          <a:lstStyle/>
          <a:p>
            <a:r>
              <a:rPr lang="en-US" sz="5400" dirty="0">
                <a:latin typeface="Modern Love Caps" panose="04070805081001020A01" pitchFamily="82" charset="0"/>
              </a:rPr>
              <a:t>Provide at least two servings of whole grain-rich grains per day.</a:t>
            </a:r>
          </a:p>
        </p:txBody>
      </p:sp>
      <p:sp>
        <p:nvSpPr>
          <p:cNvPr id="6" name="Oval 5">
            <a:hlinkClick r:id="rId3" action="ppaction://hlinksldjump"/>
            <a:extLst>
              <a:ext uri="{FF2B5EF4-FFF2-40B4-BE49-F238E27FC236}">
                <a16:creationId xmlns:a16="http://schemas.microsoft.com/office/drawing/2014/main" id="{ECD2EC98-1A0F-33DE-F8F5-A3BC5096D21F}"/>
              </a:ext>
            </a:extLst>
          </p:cNvPr>
          <p:cNvSpPr/>
          <p:nvPr/>
        </p:nvSpPr>
        <p:spPr>
          <a:xfrm>
            <a:off x="7181850" y="3429000"/>
            <a:ext cx="2020418" cy="117885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atin typeface="Jumble" panose="02000503000000020004" pitchFamily="2" charset="0"/>
              </a:rPr>
              <a:t>False</a:t>
            </a:r>
          </a:p>
        </p:txBody>
      </p:sp>
      <p:sp>
        <p:nvSpPr>
          <p:cNvPr id="7" name="Oval 6">
            <a:hlinkClick r:id="rId4" action="ppaction://hlinksldjump"/>
            <a:extLst>
              <a:ext uri="{FF2B5EF4-FFF2-40B4-BE49-F238E27FC236}">
                <a16:creationId xmlns:a16="http://schemas.microsoft.com/office/drawing/2014/main" id="{455AB2B6-7D66-B748-7B17-3901D08A2D6E}"/>
              </a:ext>
            </a:extLst>
          </p:cNvPr>
          <p:cNvSpPr/>
          <p:nvPr/>
        </p:nvSpPr>
        <p:spPr>
          <a:xfrm>
            <a:off x="2989732" y="3429000"/>
            <a:ext cx="2020418" cy="117885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atin typeface="Jumble" panose="02000503000000020004" pitchFamily="2" charset="0"/>
              </a:rPr>
              <a:t>True</a:t>
            </a:r>
          </a:p>
        </p:txBody>
      </p:sp>
      <p:sp>
        <p:nvSpPr>
          <p:cNvPr id="3" name="TextBox 2">
            <a:extLst>
              <a:ext uri="{FF2B5EF4-FFF2-40B4-BE49-F238E27FC236}">
                <a16:creationId xmlns:a16="http://schemas.microsoft.com/office/drawing/2014/main" id="{A4B5B81A-2912-8616-55F6-5A2BCB0898D0}"/>
              </a:ext>
            </a:extLst>
          </p:cNvPr>
          <p:cNvSpPr txBox="1"/>
          <p:nvPr/>
        </p:nvSpPr>
        <p:spPr>
          <a:xfrm>
            <a:off x="11811000" y="6488668"/>
            <a:ext cx="301686" cy="369332"/>
          </a:xfrm>
          <a:prstGeom prst="rect">
            <a:avLst/>
          </a:prstGeom>
          <a:noFill/>
        </p:spPr>
        <p:txBody>
          <a:bodyPr wrap="none" rtlCol="0">
            <a:spAutoFit/>
          </a:bodyPr>
          <a:lstStyle/>
          <a:p>
            <a:r>
              <a:rPr lang="en-US" dirty="0"/>
              <a:t>1</a:t>
            </a:r>
          </a:p>
        </p:txBody>
      </p:sp>
      <p:sp>
        <p:nvSpPr>
          <p:cNvPr id="4" name="Multiplication Sign 3">
            <a:extLst>
              <a:ext uri="{FF2B5EF4-FFF2-40B4-BE49-F238E27FC236}">
                <a16:creationId xmlns:a16="http://schemas.microsoft.com/office/drawing/2014/main" id="{F0FEC4B7-AE90-588B-9BF9-F542CE425091}"/>
              </a:ext>
            </a:extLst>
          </p:cNvPr>
          <p:cNvSpPr/>
          <p:nvPr/>
        </p:nvSpPr>
        <p:spPr>
          <a:xfrm>
            <a:off x="7306234" y="3132604"/>
            <a:ext cx="1771650" cy="1771650"/>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755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0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6" presetClass="emph" presetSubtype="0" fill="hold" grpId="0" nodeType="withEffect">
                                  <p:stCondLst>
                                    <p:cond delay="10000"/>
                                  </p:stCondLst>
                                  <p:childTnLst>
                                    <p:animEffect transition="out" filter="fade">
                                      <p:cBhvr>
                                        <p:cTn id="10" dur="500" tmFilter="0, 0; .2, .5; .8, .5; 1, 0"/>
                                        <p:tgtEl>
                                          <p:spTgt spid="7"/>
                                        </p:tgtEl>
                                      </p:cBhvr>
                                    </p:animEffect>
                                    <p:animScale>
                                      <p:cBhvr>
                                        <p:cTn id="11"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6AC79-2926-1C91-6267-227E1A050C6F}"/>
              </a:ext>
            </a:extLst>
          </p:cNvPr>
          <p:cNvSpPr>
            <a:spLocks noGrp="1"/>
          </p:cNvSpPr>
          <p:nvPr>
            <p:ph type="title"/>
          </p:nvPr>
        </p:nvSpPr>
        <p:spPr/>
        <p:txBody>
          <a:bodyPr>
            <a:normAutofit/>
          </a:bodyPr>
          <a:lstStyle/>
          <a:p>
            <a:r>
              <a:rPr lang="en-US" dirty="0">
                <a:latin typeface="Modern Love Caps" panose="04070805081001020A01" pitchFamily="82" charset="0"/>
              </a:rPr>
              <a:t>Select the option with the correct USDA FNS protected classes.</a:t>
            </a:r>
          </a:p>
        </p:txBody>
      </p:sp>
      <p:sp>
        <p:nvSpPr>
          <p:cNvPr id="3" name="Content Placeholder 2">
            <a:extLst>
              <a:ext uri="{FF2B5EF4-FFF2-40B4-BE49-F238E27FC236}">
                <a16:creationId xmlns:a16="http://schemas.microsoft.com/office/drawing/2014/main" id="{50D58111-90F5-E27D-1EAE-078C8AB7394E}"/>
              </a:ext>
            </a:extLst>
          </p:cNvPr>
          <p:cNvSpPr>
            <a:spLocks noGrp="1"/>
          </p:cNvSpPr>
          <p:nvPr>
            <p:ph idx="1"/>
          </p:nvPr>
        </p:nvSpPr>
        <p:spPr>
          <a:xfrm>
            <a:off x="1500184" y="5022800"/>
            <a:ext cx="9191624" cy="461666"/>
          </a:xfrm>
          <a:solidFill>
            <a:schemeClr val="accent1">
              <a:lumMod val="60000"/>
              <a:lumOff val="40000"/>
            </a:schemeClr>
          </a:solidFill>
          <a:ln w="28575">
            <a:solidFill>
              <a:schemeClr val="bg1"/>
            </a:solidFill>
          </a:ln>
        </p:spPr>
        <p:txBody>
          <a:bodyPr anchor="ctr">
            <a:normAutofit fontScale="85000" lnSpcReduction="10000"/>
          </a:bodyPr>
          <a:lstStyle/>
          <a:p>
            <a:pPr marL="0" indent="0" algn="ctr">
              <a:buNone/>
            </a:pPr>
            <a:r>
              <a:rPr lang="en-US" dirty="0">
                <a:hlinkClick r:id="rId3" action="ppaction://hlinksldjump"/>
              </a:rPr>
              <a:t>Race, Color, Sexual Orientation, National Origin, Sex, Age and Disability</a:t>
            </a:r>
          </a:p>
        </p:txBody>
      </p:sp>
      <p:sp>
        <p:nvSpPr>
          <p:cNvPr id="5" name="TextBox 4">
            <a:hlinkClick r:id="rId4" action="ppaction://hlinksldjump"/>
            <a:extLst>
              <a:ext uri="{FF2B5EF4-FFF2-40B4-BE49-F238E27FC236}">
                <a16:creationId xmlns:a16="http://schemas.microsoft.com/office/drawing/2014/main" id="{CE16990C-BFB1-F959-84D8-1FA9C3AC255B}"/>
              </a:ext>
            </a:extLst>
          </p:cNvPr>
          <p:cNvSpPr txBox="1"/>
          <p:nvPr/>
        </p:nvSpPr>
        <p:spPr>
          <a:xfrm>
            <a:off x="1500185" y="3198167"/>
            <a:ext cx="9191623" cy="461665"/>
          </a:xfrm>
          <a:prstGeom prst="rect">
            <a:avLst/>
          </a:prstGeom>
          <a:solidFill>
            <a:schemeClr val="accent1">
              <a:lumMod val="60000"/>
              <a:lumOff val="40000"/>
            </a:schemeClr>
          </a:solidFill>
          <a:ln w="28575">
            <a:solidFill>
              <a:schemeClr val="bg1"/>
            </a:solidFill>
          </a:ln>
        </p:spPr>
        <p:txBody>
          <a:bodyPr wrap="square">
            <a:spAutoFit/>
          </a:bodyPr>
          <a:lstStyle/>
          <a:p>
            <a:pPr algn="ctr"/>
            <a:r>
              <a:rPr lang="en-US" sz="2400" dirty="0"/>
              <a:t>Race, Color, National Origin, Sex, Age and Disability</a:t>
            </a:r>
          </a:p>
        </p:txBody>
      </p:sp>
      <p:sp>
        <p:nvSpPr>
          <p:cNvPr id="7" name="TextBox 6">
            <a:hlinkClick r:id="rId3" action="ppaction://hlinksldjump"/>
            <a:extLst>
              <a:ext uri="{FF2B5EF4-FFF2-40B4-BE49-F238E27FC236}">
                <a16:creationId xmlns:a16="http://schemas.microsoft.com/office/drawing/2014/main" id="{352A5A8D-8901-D7FB-C482-7EC42F89B93A}"/>
              </a:ext>
            </a:extLst>
          </p:cNvPr>
          <p:cNvSpPr txBox="1"/>
          <p:nvPr/>
        </p:nvSpPr>
        <p:spPr>
          <a:xfrm>
            <a:off x="1500186" y="4110483"/>
            <a:ext cx="9191622" cy="461665"/>
          </a:xfrm>
          <a:prstGeom prst="rect">
            <a:avLst/>
          </a:prstGeom>
          <a:solidFill>
            <a:schemeClr val="accent1">
              <a:lumMod val="60000"/>
              <a:lumOff val="40000"/>
            </a:schemeClr>
          </a:solidFill>
          <a:ln w="28575">
            <a:solidFill>
              <a:schemeClr val="bg1"/>
            </a:solidFill>
          </a:ln>
        </p:spPr>
        <p:txBody>
          <a:bodyPr wrap="square">
            <a:spAutoFit/>
          </a:bodyPr>
          <a:lstStyle/>
          <a:p>
            <a:pPr algn="ctr"/>
            <a:r>
              <a:rPr lang="en-US" sz="2400" dirty="0"/>
              <a:t>Race, Color, National Origin, Genetic Information, Sex, Age and Disability</a:t>
            </a:r>
          </a:p>
        </p:txBody>
      </p:sp>
      <p:sp>
        <p:nvSpPr>
          <p:cNvPr id="9" name="TextBox 8">
            <a:hlinkClick r:id="rId3" action="ppaction://hlinksldjump"/>
            <a:extLst>
              <a:ext uri="{FF2B5EF4-FFF2-40B4-BE49-F238E27FC236}">
                <a16:creationId xmlns:a16="http://schemas.microsoft.com/office/drawing/2014/main" id="{88D729E0-2C59-EDA0-72C8-7A197B63939E}"/>
              </a:ext>
            </a:extLst>
          </p:cNvPr>
          <p:cNvSpPr txBox="1"/>
          <p:nvPr/>
        </p:nvSpPr>
        <p:spPr>
          <a:xfrm>
            <a:off x="1500187" y="2285851"/>
            <a:ext cx="9191623" cy="461665"/>
          </a:xfrm>
          <a:prstGeom prst="rect">
            <a:avLst/>
          </a:prstGeom>
          <a:solidFill>
            <a:schemeClr val="accent1">
              <a:lumMod val="60000"/>
              <a:lumOff val="40000"/>
            </a:schemeClr>
          </a:solidFill>
          <a:ln w="28575">
            <a:solidFill>
              <a:schemeClr val="bg1"/>
            </a:solidFill>
          </a:ln>
        </p:spPr>
        <p:txBody>
          <a:bodyPr wrap="square">
            <a:spAutoFit/>
          </a:bodyPr>
          <a:lstStyle/>
          <a:p>
            <a:pPr algn="ctr"/>
            <a:r>
              <a:rPr lang="en-US" sz="2400" dirty="0"/>
              <a:t>Race, Color, National Origin, Sex, Marital Status, Age and Disability</a:t>
            </a:r>
          </a:p>
        </p:txBody>
      </p:sp>
      <p:sp>
        <p:nvSpPr>
          <p:cNvPr id="4" name="TextBox 3">
            <a:extLst>
              <a:ext uri="{FF2B5EF4-FFF2-40B4-BE49-F238E27FC236}">
                <a16:creationId xmlns:a16="http://schemas.microsoft.com/office/drawing/2014/main" id="{5675767E-BB39-A271-9BF0-4E709D1A4EDF}"/>
              </a:ext>
            </a:extLst>
          </p:cNvPr>
          <p:cNvSpPr txBox="1"/>
          <p:nvPr/>
        </p:nvSpPr>
        <p:spPr>
          <a:xfrm>
            <a:off x="11839575" y="6488668"/>
            <a:ext cx="238125" cy="369332"/>
          </a:xfrm>
          <a:prstGeom prst="rect">
            <a:avLst/>
          </a:prstGeom>
          <a:noFill/>
        </p:spPr>
        <p:txBody>
          <a:bodyPr wrap="square" rtlCol="0">
            <a:spAutoFit/>
          </a:bodyPr>
          <a:lstStyle/>
          <a:p>
            <a:r>
              <a:rPr lang="en-US" dirty="0"/>
              <a:t>2</a:t>
            </a:r>
          </a:p>
        </p:txBody>
      </p:sp>
      <p:sp>
        <p:nvSpPr>
          <p:cNvPr id="8" name="Multiplication Sign 7">
            <a:extLst>
              <a:ext uri="{FF2B5EF4-FFF2-40B4-BE49-F238E27FC236}">
                <a16:creationId xmlns:a16="http://schemas.microsoft.com/office/drawing/2014/main" id="{F57F038D-3CBA-5444-5BB6-D624C6BB43A9}"/>
              </a:ext>
            </a:extLst>
          </p:cNvPr>
          <p:cNvSpPr/>
          <p:nvPr/>
        </p:nvSpPr>
        <p:spPr>
          <a:xfrm>
            <a:off x="1037666" y="1537323"/>
            <a:ext cx="1771650" cy="1771650"/>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Multiplication Sign 9">
            <a:extLst>
              <a:ext uri="{FF2B5EF4-FFF2-40B4-BE49-F238E27FC236}">
                <a16:creationId xmlns:a16="http://schemas.microsoft.com/office/drawing/2014/main" id="{3BBECE0F-C389-61FF-C3B0-87AF9C58AB4A}"/>
              </a:ext>
            </a:extLst>
          </p:cNvPr>
          <p:cNvSpPr/>
          <p:nvPr/>
        </p:nvSpPr>
        <p:spPr>
          <a:xfrm>
            <a:off x="1037666" y="3512788"/>
            <a:ext cx="1771650" cy="1771650"/>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Multiplication Sign 10">
            <a:extLst>
              <a:ext uri="{FF2B5EF4-FFF2-40B4-BE49-F238E27FC236}">
                <a16:creationId xmlns:a16="http://schemas.microsoft.com/office/drawing/2014/main" id="{4C11EA7A-5B59-35BA-78B3-88F78B7CA04E}"/>
              </a:ext>
            </a:extLst>
          </p:cNvPr>
          <p:cNvSpPr/>
          <p:nvPr/>
        </p:nvSpPr>
        <p:spPr>
          <a:xfrm>
            <a:off x="1037666" y="4398613"/>
            <a:ext cx="1771650" cy="1771650"/>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73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00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000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6" presetClass="emph" presetSubtype="0" fill="hold" grpId="0" nodeType="withEffect">
                                  <p:stCondLst>
                                    <p:cond delay="10000"/>
                                  </p:stCondLst>
                                  <p:childTnLst>
                                    <p:animEffect transition="out" filter="fade">
                                      <p:cBhvr>
                                        <p:cTn id="18" dur="500" tmFilter="0, 0; .2, .5; .8, .5; 1, 0"/>
                                        <p:tgtEl>
                                          <p:spTgt spid="5"/>
                                        </p:tgtEl>
                                      </p:cBhvr>
                                    </p:animEffect>
                                    <p:animScale>
                                      <p:cBhvr>
                                        <p:cTn id="19"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0" grpId="0" animBg="1"/>
      <p:bldP spid="11"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E69DD-F8CA-7DD5-B1F0-7036C849EEE5}"/>
              </a:ext>
            </a:extLst>
          </p:cNvPr>
          <p:cNvSpPr>
            <a:spLocks noGrp="1"/>
          </p:cNvSpPr>
          <p:nvPr>
            <p:ph type="title"/>
          </p:nvPr>
        </p:nvSpPr>
        <p:spPr/>
        <p:txBody>
          <a:bodyPr>
            <a:normAutofit/>
          </a:bodyPr>
          <a:lstStyle/>
          <a:p>
            <a:r>
              <a:rPr kumimoji="0" lang="en-US" i="0" u="none" strike="noStrike" kern="1200" cap="none" spc="0" normalizeH="0" baseline="0" noProof="0" dirty="0">
                <a:ln>
                  <a:noFill/>
                </a:ln>
                <a:effectLst/>
                <a:uLnTx/>
                <a:uFillTx/>
                <a:latin typeface="The Hand Extrablack" panose="03070A02030502020204" pitchFamily="66" charset="0"/>
                <a:ea typeface="+mn-ea"/>
                <a:cs typeface="+mn-cs"/>
              </a:rPr>
              <a:t>Creditable grain products should have at least 49% whole grain content.</a:t>
            </a:r>
            <a:endParaRPr lang="en-US" sz="6000" dirty="0"/>
          </a:p>
        </p:txBody>
      </p:sp>
      <p:sp>
        <p:nvSpPr>
          <p:cNvPr id="4" name="Oval 3">
            <a:hlinkClick r:id="rId3" action="ppaction://hlinksldjump"/>
            <a:extLst>
              <a:ext uri="{FF2B5EF4-FFF2-40B4-BE49-F238E27FC236}">
                <a16:creationId xmlns:a16="http://schemas.microsoft.com/office/drawing/2014/main" id="{A42AAB2B-9715-CDF7-1881-D4B6011ED8CA}"/>
              </a:ext>
            </a:extLst>
          </p:cNvPr>
          <p:cNvSpPr/>
          <p:nvPr/>
        </p:nvSpPr>
        <p:spPr>
          <a:xfrm>
            <a:off x="2933700" y="3133725"/>
            <a:ext cx="1885950" cy="122872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atin typeface="Jumble" panose="02000503000000020004" pitchFamily="2" charset="0"/>
              </a:rPr>
              <a:t>True</a:t>
            </a:r>
          </a:p>
        </p:txBody>
      </p:sp>
      <p:sp>
        <p:nvSpPr>
          <p:cNvPr id="5" name="Oval 4">
            <a:hlinkClick r:id="rId4" action="ppaction://hlinksldjump"/>
            <a:extLst>
              <a:ext uri="{FF2B5EF4-FFF2-40B4-BE49-F238E27FC236}">
                <a16:creationId xmlns:a16="http://schemas.microsoft.com/office/drawing/2014/main" id="{BC58A5ED-7EBB-BB7B-F3BD-7B109D4F0DE8}"/>
              </a:ext>
            </a:extLst>
          </p:cNvPr>
          <p:cNvSpPr/>
          <p:nvPr/>
        </p:nvSpPr>
        <p:spPr>
          <a:xfrm>
            <a:off x="7372350" y="3133724"/>
            <a:ext cx="1885950" cy="122872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atin typeface="Jumble" panose="02000503000000020004" pitchFamily="2" charset="0"/>
              </a:rPr>
              <a:t>False</a:t>
            </a:r>
          </a:p>
        </p:txBody>
      </p:sp>
      <p:sp>
        <p:nvSpPr>
          <p:cNvPr id="3" name="TextBox 2">
            <a:extLst>
              <a:ext uri="{FF2B5EF4-FFF2-40B4-BE49-F238E27FC236}">
                <a16:creationId xmlns:a16="http://schemas.microsoft.com/office/drawing/2014/main" id="{CEEAD129-E548-15BB-05F7-09E0ABFA4412}"/>
              </a:ext>
            </a:extLst>
          </p:cNvPr>
          <p:cNvSpPr txBox="1"/>
          <p:nvPr/>
        </p:nvSpPr>
        <p:spPr>
          <a:xfrm>
            <a:off x="11890314" y="6498193"/>
            <a:ext cx="301686" cy="369332"/>
          </a:xfrm>
          <a:prstGeom prst="rect">
            <a:avLst/>
          </a:prstGeom>
          <a:noFill/>
        </p:spPr>
        <p:txBody>
          <a:bodyPr wrap="none" rtlCol="0">
            <a:spAutoFit/>
          </a:bodyPr>
          <a:lstStyle/>
          <a:p>
            <a:r>
              <a:rPr lang="en-US" dirty="0"/>
              <a:t>3</a:t>
            </a:r>
          </a:p>
        </p:txBody>
      </p:sp>
      <p:sp>
        <p:nvSpPr>
          <p:cNvPr id="6" name="Multiplication Sign 5">
            <a:extLst>
              <a:ext uri="{FF2B5EF4-FFF2-40B4-BE49-F238E27FC236}">
                <a16:creationId xmlns:a16="http://schemas.microsoft.com/office/drawing/2014/main" id="{F70BB528-7C55-16CF-4F62-1F0900E2A393}"/>
              </a:ext>
            </a:extLst>
          </p:cNvPr>
          <p:cNvSpPr/>
          <p:nvPr/>
        </p:nvSpPr>
        <p:spPr>
          <a:xfrm>
            <a:off x="2990850" y="2862261"/>
            <a:ext cx="1771650" cy="1771650"/>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3483903-0C22-93D9-05E0-A52CF92D6CDA}"/>
              </a:ext>
            </a:extLst>
          </p:cNvPr>
          <p:cNvSpPr txBox="1"/>
          <p:nvPr/>
        </p:nvSpPr>
        <p:spPr>
          <a:xfrm>
            <a:off x="3976687" y="5474252"/>
            <a:ext cx="4238625" cy="461665"/>
          </a:xfrm>
          <a:prstGeom prst="rect">
            <a:avLst/>
          </a:prstGeom>
          <a:noFill/>
        </p:spPr>
        <p:txBody>
          <a:bodyPr wrap="square" rtlCol="0">
            <a:spAutoFit/>
          </a:bodyPr>
          <a:lstStyle/>
          <a:p>
            <a:r>
              <a:rPr lang="en-US" sz="2400" dirty="0">
                <a:latin typeface="The Hand Extrablack" panose="03070A02030502020204" pitchFamily="66" charset="0"/>
              </a:rPr>
              <a:t>Creditable grain products should contain at 51% WGC</a:t>
            </a:r>
          </a:p>
        </p:txBody>
      </p:sp>
    </p:spTree>
    <p:extLst>
      <p:ext uri="{BB962C8B-B14F-4D97-AF65-F5344CB8AC3E}">
        <p14:creationId xmlns:p14="http://schemas.microsoft.com/office/powerpoint/2010/main" val="1867239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00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16" presetClass="entr" presetSubtype="37" fill="hold" grpId="0" nodeType="withEffect">
                                  <p:stCondLst>
                                    <p:cond delay="10000"/>
                                  </p:stCondLst>
                                  <p:childTnLst>
                                    <p:set>
                                      <p:cBhvr>
                                        <p:cTn id="10" dur="1" fill="hold">
                                          <p:stCondLst>
                                            <p:cond delay="0"/>
                                          </p:stCondLst>
                                        </p:cTn>
                                        <p:tgtEl>
                                          <p:spTgt spid="7"/>
                                        </p:tgtEl>
                                        <p:attrNameLst>
                                          <p:attrName>style.visibility</p:attrName>
                                        </p:attrNameLst>
                                      </p:cBhvr>
                                      <p:to>
                                        <p:strVal val="visible"/>
                                      </p:to>
                                    </p:set>
                                    <p:animEffect transition="in" filter="barn(outVertical)">
                                      <p:cBhvr>
                                        <p:cTn id="11" dur="500"/>
                                        <p:tgtEl>
                                          <p:spTgt spid="7"/>
                                        </p:tgtEl>
                                      </p:cBhvr>
                                    </p:animEffect>
                                  </p:childTnLst>
                                </p:cTn>
                              </p:par>
                              <p:par>
                                <p:cTn id="12" presetID="26" presetClass="emph" presetSubtype="0" repeatCount="indefinite" fill="hold" grpId="0" nodeType="withEffect">
                                  <p:stCondLst>
                                    <p:cond delay="10000"/>
                                  </p:stCondLst>
                                  <p:endCondLst>
                                    <p:cond evt="onNext" delay="0">
                                      <p:tgtEl>
                                        <p:sldTgt/>
                                      </p:tgtEl>
                                    </p:cond>
                                  </p:endCondLst>
                                  <p:childTnLst>
                                    <p:animEffect transition="out" filter="fade">
                                      <p:cBhvr>
                                        <p:cTn id="13" dur="500" tmFilter="0, 0; .2, .5; .8, .5; 1, 0"/>
                                        <p:tgtEl>
                                          <p:spTgt spid="5"/>
                                        </p:tgtEl>
                                      </p:cBhvr>
                                    </p:animEffect>
                                    <p:animScale>
                                      <p:cBhvr>
                                        <p:cTn id="14"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C278B-E91C-3F27-2832-D61A2F0567F9}"/>
              </a:ext>
            </a:extLst>
          </p:cNvPr>
          <p:cNvSpPr>
            <a:spLocks noGrp="1"/>
          </p:cNvSpPr>
          <p:nvPr>
            <p:ph type="title"/>
          </p:nvPr>
        </p:nvSpPr>
        <p:spPr/>
        <p:txBody>
          <a:bodyPr/>
          <a:lstStyle/>
          <a:p>
            <a:r>
              <a:rPr lang="en-US" dirty="0">
                <a:latin typeface="Modern Love Caps" panose="04070805081001020A01" pitchFamily="82" charset="0"/>
              </a:rPr>
              <a:t>A snack should contain a minimum of ______ components.</a:t>
            </a:r>
          </a:p>
        </p:txBody>
      </p:sp>
      <p:sp>
        <p:nvSpPr>
          <p:cNvPr id="4" name="Oval 3">
            <a:hlinkClick r:id="rId3" action="ppaction://hlinksldjump"/>
            <a:extLst>
              <a:ext uri="{FF2B5EF4-FFF2-40B4-BE49-F238E27FC236}">
                <a16:creationId xmlns:a16="http://schemas.microsoft.com/office/drawing/2014/main" id="{1B872949-F8CF-A7FE-B393-17AF8BC9A0B0}"/>
              </a:ext>
            </a:extLst>
          </p:cNvPr>
          <p:cNvSpPr/>
          <p:nvPr/>
        </p:nvSpPr>
        <p:spPr>
          <a:xfrm>
            <a:off x="838195" y="3429000"/>
            <a:ext cx="1600200"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Jumble" panose="02000503000000020004" pitchFamily="2" charset="0"/>
              </a:rPr>
              <a:t>ONE</a:t>
            </a:r>
          </a:p>
        </p:txBody>
      </p:sp>
      <p:sp>
        <p:nvSpPr>
          <p:cNvPr id="5" name="Oval 4">
            <a:hlinkClick r:id="rId4" action="ppaction://hlinksldjump"/>
            <a:extLst>
              <a:ext uri="{FF2B5EF4-FFF2-40B4-BE49-F238E27FC236}">
                <a16:creationId xmlns:a16="http://schemas.microsoft.com/office/drawing/2014/main" id="{4531E266-2CA5-FB56-D47F-2C094C69A80D}"/>
              </a:ext>
            </a:extLst>
          </p:cNvPr>
          <p:cNvSpPr/>
          <p:nvPr/>
        </p:nvSpPr>
        <p:spPr>
          <a:xfrm>
            <a:off x="3767134" y="3429000"/>
            <a:ext cx="1600200"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Jumble" panose="02000503000000020004" pitchFamily="2" charset="0"/>
              </a:rPr>
              <a:t>TWO</a:t>
            </a:r>
          </a:p>
        </p:txBody>
      </p:sp>
      <p:sp>
        <p:nvSpPr>
          <p:cNvPr id="6" name="Oval 5">
            <a:hlinkClick r:id="rId3" action="ppaction://hlinksldjump"/>
            <a:extLst>
              <a:ext uri="{FF2B5EF4-FFF2-40B4-BE49-F238E27FC236}">
                <a16:creationId xmlns:a16="http://schemas.microsoft.com/office/drawing/2014/main" id="{C4712707-5D09-499A-7848-B6298E5E9A0D}"/>
              </a:ext>
            </a:extLst>
          </p:cNvPr>
          <p:cNvSpPr/>
          <p:nvPr/>
        </p:nvSpPr>
        <p:spPr>
          <a:xfrm>
            <a:off x="6760367" y="3429000"/>
            <a:ext cx="1600200"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Jumble" panose="02000503000000020004" pitchFamily="2" charset="0"/>
              </a:rPr>
              <a:t>THREE</a:t>
            </a:r>
          </a:p>
        </p:txBody>
      </p:sp>
      <p:sp>
        <p:nvSpPr>
          <p:cNvPr id="7" name="Oval 6">
            <a:hlinkClick r:id="rId3" action="ppaction://hlinksldjump"/>
            <a:extLst>
              <a:ext uri="{FF2B5EF4-FFF2-40B4-BE49-F238E27FC236}">
                <a16:creationId xmlns:a16="http://schemas.microsoft.com/office/drawing/2014/main" id="{8A352B12-FF61-6BD3-F9F0-454F989E2B08}"/>
              </a:ext>
            </a:extLst>
          </p:cNvPr>
          <p:cNvSpPr/>
          <p:nvPr/>
        </p:nvSpPr>
        <p:spPr>
          <a:xfrm>
            <a:off x="9753600" y="3429000"/>
            <a:ext cx="1600200"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Jumble" panose="02000503000000020004" pitchFamily="2" charset="0"/>
              </a:rPr>
              <a:t>FOUR</a:t>
            </a:r>
          </a:p>
        </p:txBody>
      </p:sp>
      <p:sp>
        <p:nvSpPr>
          <p:cNvPr id="3" name="TextBox 2">
            <a:extLst>
              <a:ext uri="{FF2B5EF4-FFF2-40B4-BE49-F238E27FC236}">
                <a16:creationId xmlns:a16="http://schemas.microsoft.com/office/drawing/2014/main" id="{70D8F9BB-560C-3FF8-963F-0A26CAF327F1}"/>
              </a:ext>
            </a:extLst>
          </p:cNvPr>
          <p:cNvSpPr txBox="1"/>
          <p:nvPr/>
        </p:nvSpPr>
        <p:spPr>
          <a:xfrm>
            <a:off x="11890314" y="6488668"/>
            <a:ext cx="301686" cy="369332"/>
          </a:xfrm>
          <a:prstGeom prst="rect">
            <a:avLst/>
          </a:prstGeom>
          <a:noFill/>
        </p:spPr>
        <p:txBody>
          <a:bodyPr wrap="none" rtlCol="0">
            <a:spAutoFit/>
          </a:bodyPr>
          <a:lstStyle/>
          <a:p>
            <a:r>
              <a:rPr lang="en-US" dirty="0"/>
              <a:t>4</a:t>
            </a:r>
          </a:p>
        </p:txBody>
      </p:sp>
      <p:sp>
        <p:nvSpPr>
          <p:cNvPr id="9" name="TextBox 8">
            <a:extLst>
              <a:ext uri="{FF2B5EF4-FFF2-40B4-BE49-F238E27FC236}">
                <a16:creationId xmlns:a16="http://schemas.microsoft.com/office/drawing/2014/main" id="{09F93453-3343-F820-3BDA-63CE689B3935}"/>
              </a:ext>
            </a:extLst>
          </p:cNvPr>
          <p:cNvSpPr txBox="1"/>
          <p:nvPr/>
        </p:nvSpPr>
        <p:spPr>
          <a:xfrm>
            <a:off x="1752600" y="5750004"/>
            <a:ext cx="8686800" cy="707886"/>
          </a:xfrm>
          <a:prstGeom prst="rect">
            <a:avLst/>
          </a:prstGeom>
          <a:noFill/>
        </p:spPr>
        <p:txBody>
          <a:bodyPr wrap="square">
            <a:spAutoFit/>
          </a:bodyPr>
          <a:lstStyle/>
          <a:p>
            <a:r>
              <a:rPr lang="en-US" sz="2000" dirty="0">
                <a:latin typeface="The Hand Extrablack" panose="03070A02030502020204" pitchFamily="66" charset="0"/>
              </a:rPr>
              <a:t>Serve two of the following five components: Fluid milk, meat and meat alternates, vegetables, fruits, and grains. Fruit juice, vegetable juice, and milk may comprise only one component of the snack.</a:t>
            </a:r>
          </a:p>
        </p:txBody>
      </p:sp>
      <p:sp>
        <p:nvSpPr>
          <p:cNvPr id="10" name="Multiplication Sign 9">
            <a:extLst>
              <a:ext uri="{FF2B5EF4-FFF2-40B4-BE49-F238E27FC236}">
                <a16:creationId xmlns:a16="http://schemas.microsoft.com/office/drawing/2014/main" id="{ACB25973-9F54-5671-3CC9-79A8D5CB7AB7}"/>
              </a:ext>
            </a:extLst>
          </p:cNvPr>
          <p:cNvSpPr/>
          <p:nvPr/>
        </p:nvSpPr>
        <p:spPr>
          <a:xfrm>
            <a:off x="752470" y="3000375"/>
            <a:ext cx="1771650" cy="1771650"/>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Multiplication Sign 10">
            <a:extLst>
              <a:ext uri="{FF2B5EF4-FFF2-40B4-BE49-F238E27FC236}">
                <a16:creationId xmlns:a16="http://schemas.microsoft.com/office/drawing/2014/main" id="{BD8946CB-5D7B-96D3-2122-02281176E58F}"/>
              </a:ext>
            </a:extLst>
          </p:cNvPr>
          <p:cNvSpPr/>
          <p:nvPr/>
        </p:nvSpPr>
        <p:spPr>
          <a:xfrm>
            <a:off x="9667875" y="3000375"/>
            <a:ext cx="1771650" cy="1771650"/>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Multiplication Sign 11">
            <a:extLst>
              <a:ext uri="{FF2B5EF4-FFF2-40B4-BE49-F238E27FC236}">
                <a16:creationId xmlns:a16="http://schemas.microsoft.com/office/drawing/2014/main" id="{2BCAC6B2-7208-4416-8772-AE9F1DD70A76}"/>
              </a:ext>
            </a:extLst>
          </p:cNvPr>
          <p:cNvSpPr/>
          <p:nvPr/>
        </p:nvSpPr>
        <p:spPr>
          <a:xfrm>
            <a:off x="6674642" y="3000375"/>
            <a:ext cx="1771650" cy="1771650"/>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67601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000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00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2" presetClass="entr" presetSubtype="2" fill="hold" nodeType="withEffect">
                                  <p:stCondLst>
                                    <p:cond delay="10000"/>
                                  </p:stCondLst>
                                  <p:childTnLst>
                                    <p:set>
                                      <p:cBhvr>
                                        <p:cTn id="18" dur="1" fill="hold">
                                          <p:stCondLst>
                                            <p:cond delay="0"/>
                                          </p:stCondLst>
                                        </p:cTn>
                                        <p:tgtEl>
                                          <p:spTgt spid="9">
                                            <p:txEl>
                                              <p:pRg st="0" end="0"/>
                                            </p:txEl>
                                          </p:spTgt>
                                        </p:tgtEl>
                                        <p:attrNameLst>
                                          <p:attrName>style.visibility</p:attrName>
                                        </p:attrNameLst>
                                      </p:cBhvr>
                                      <p:to>
                                        <p:strVal val="visible"/>
                                      </p:to>
                                    </p:set>
                                    <p:animEffect transition="in" filter="wipe(right)">
                                      <p:cBhvr>
                                        <p:cTn id="19" dur="500"/>
                                        <p:tgtEl>
                                          <p:spTgt spid="9">
                                            <p:txEl>
                                              <p:pRg st="0" end="0"/>
                                            </p:txEl>
                                          </p:spTgt>
                                        </p:tgtEl>
                                      </p:cBhvr>
                                    </p:animEffect>
                                  </p:childTnLst>
                                </p:cTn>
                              </p:par>
                              <p:par>
                                <p:cTn id="20" presetID="26" presetClass="emph" presetSubtype="0" repeatCount="indefinite" fill="hold" grpId="0" nodeType="withEffect">
                                  <p:stCondLst>
                                    <p:cond delay="10000"/>
                                  </p:stCondLst>
                                  <p:endCondLst>
                                    <p:cond evt="onNext" delay="0">
                                      <p:tgtEl>
                                        <p:sldTgt/>
                                      </p:tgtEl>
                                    </p:cond>
                                  </p:endCondLst>
                                  <p:childTnLst>
                                    <p:animEffect transition="out" filter="fade">
                                      <p:cBhvr>
                                        <p:cTn id="21" dur="500" tmFilter="0, 0; .2, .5; .8, .5; 1, 0"/>
                                        <p:tgtEl>
                                          <p:spTgt spid="5"/>
                                        </p:tgtEl>
                                      </p:cBhvr>
                                    </p:animEffect>
                                    <p:animScale>
                                      <p:cBhvr>
                                        <p:cTn id="22"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1" grpId="0" animBg="1"/>
      <p:bldP spid="12"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DE84F-DA42-8D35-D4E4-7F067C49F69A}"/>
              </a:ext>
            </a:extLst>
          </p:cNvPr>
          <p:cNvSpPr>
            <a:spLocks noGrp="1"/>
          </p:cNvSpPr>
          <p:nvPr>
            <p:ph type="title"/>
          </p:nvPr>
        </p:nvSpPr>
        <p:spPr/>
        <p:txBody>
          <a:bodyPr>
            <a:normAutofit/>
          </a:bodyPr>
          <a:lstStyle/>
          <a:p>
            <a:r>
              <a:rPr lang="en-US" dirty="0">
                <a:latin typeface="Modern Love Caps" panose="04070805081001020A01" pitchFamily="82" charset="0"/>
              </a:rPr>
              <a:t>Select the example(s) that could portray unlawful discrimination.</a:t>
            </a:r>
          </a:p>
        </p:txBody>
      </p:sp>
      <p:sp>
        <p:nvSpPr>
          <p:cNvPr id="5" name="TextBox 4">
            <a:hlinkClick r:id="rId3" action="ppaction://hlinksldjump"/>
            <a:extLst>
              <a:ext uri="{FF2B5EF4-FFF2-40B4-BE49-F238E27FC236}">
                <a16:creationId xmlns:a16="http://schemas.microsoft.com/office/drawing/2014/main" id="{31731D29-4AD1-E785-C350-48E4C41FA0F1}"/>
              </a:ext>
            </a:extLst>
          </p:cNvPr>
          <p:cNvSpPr txBox="1"/>
          <p:nvPr/>
        </p:nvSpPr>
        <p:spPr>
          <a:xfrm>
            <a:off x="1762125" y="4525894"/>
            <a:ext cx="8667750" cy="400110"/>
          </a:xfrm>
          <a:prstGeom prst="rect">
            <a:avLst/>
          </a:prstGeom>
          <a:solidFill>
            <a:schemeClr val="accent1">
              <a:lumMod val="60000"/>
              <a:lumOff val="40000"/>
            </a:schemeClr>
          </a:solidFill>
          <a:ln w="38100">
            <a:solidFill>
              <a:schemeClr val="bg1"/>
            </a:solidFill>
          </a:ln>
        </p:spPr>
        <p:txBody>
          <a:bodyPr wrap="square">
            <a:spAutoFit/>
          </a:bodyPr>
          <a:lstStyle/>
          <a:p>
            <a:r>
              <a:rPr lang="en-US" sz="2000" dirty="0"/>
              <a:t>All the above.</a:t>
            </a:r>
          </a:p>
        </p:txBody>
      </p:sp>
      <p:sp>
        <p:nvSpPr>
          <p:cNvPr id="7" name="TextBox 6">
            <a:hlinkClick r:id="rId4" action="ppaction://hlinksldjump"/>
            <a:extLst>
              <a:ext uri="{FF2B5EF4-FFF2-40B4-BE49-F238E27FC236}">
                <a16:creationId xmlns:a16="http://schemas.microsoft.com/office/drawing/2014/main" id="{CC4BBD97-7A38-6A8D-536B-994C3BC514E6}"/>
              </a:ext>
            </a:extLst>
          </p:cNvPr>
          <p:cNvSpPr txBox="1"/>
          <p:nvPr/>
        </p:nvSpPr>
        <p:spPr>
          <a:xfrm>
            <a:off x="1762125" y="2919740"/>
            <a:ext cx="8667750" cy="400110"/>
          </a:xfrm>
          <a:prstGeom prst="rect">
            <a:avLst/>
          </a:prstGeom>
          <a:solidFill>
            <a:schemeClr val="accent1">
              <a:lumMod val="60000"/>
              <a:lumOff val="40000"/>
            </a:schemeClr>
          </a:solidFill>
          <a:ln w="38100">
            <a:solidFill>
              <a:schemeClr val="bg1"/>
            </a:solidFill>
          </a:ln>
        </p:spPr>
        <p:txBody>
          <a:bodyPr wrap="square">
            <a:spAutoFit/>
          </a:bodyPr>
          <a:lstStyle/>
          <a:p>
            <a:r>
              <a:rPr lang="en-US" sz="2000" dirty="0"/>
              <a:t>Failing to provide accommodating meals to person with special needs.</a:t>
            </a:r>
          </a:p>
        </p:txBody>
      </p:sp>
      <p:sp>
        <p:nvSpPr>
          <p:cNvPr id="9" name="TextBox 8">
            <a:hlinkClick r:id="rId4" action="ppaction://hlinksldjump"/>
            <a:extLst>
              <a:ext uri="{FF2B5EF4-FFF2-40B4-BE49-F238E27FC236}">
                <a16:creationId xmlns:a16="http://schemas.microsoft.com/office/drawing/2014/main" id="{71B91719-D1E8-931D-37D0-D633904B0BF0}"/>
              </a:ext>
            </a:extLst>
          </p:cNvPr>
          <p:cNvSpPr txBox="1"/>
          <p:nvPr/>
        </p:nvSpPr>
        <p:spPr>
          <a:xfrm>
            <a:off x="1762125" y="3568929"/>
            <a:ext cx="8667750" cy="707886"/>
          </a:xfrm>
          <a:prstGeom prst="rect">
            <a:avLst/>
          </a:prstGeom>
          <a:solidFill>
            <a:schemeClr val="accent1">
              <a:lumMod val="60000"/>
              <a:lumOff val="40000"/>
            </a:schemeClr>
          </a:solidFill>
          <a:ln w="38100">
            <a:solidFill>
              <a:schemeClr val="bg1"/>
            </a:solidFill>
          </a:ln>
        </p:spPr>
        <p:txBody>
          <a:bodyPr wrap="square">
            <a:spAutoFit/>
          </a:bodyPr>
          <a:lstStyle/>
          <a:p>
            <a:r>
              <a:rPr lang="en-US" sz="2000" dirty="0"/>
              <a:t>Closing programs in areas easily accessible to all participants over ones that are not easily accessible to all participants.</a:t>
            </a:r>
          </a:p>
        </p:txBody>
      </p:sp>
      <p:sp>
        <p:nvSpPr>
          <p:cNvPr id="13" name="TextBox 12">
            <a:hlinkClick r:id="rId4" action="ppaction://hlinksldjump"/>
            <a:extLst>
              <a:ext uri="{FF2B5EF4-FFF2-40B4-BE49-F238E27FC236}">
                <a16:creationId xmlns:a16="http://schemas.microsoft.com/office/drawing/2014/main" id="{038C3302-C4F5-6D22-62C6-7BFE6EC5DB13}"/>
              </a:ext>
            </a:extLst>
          </p:cNvPr>
          <p:cNvSpPr txBox="1"/>
          <p:nvPr/>
        </p:nvSpPr>
        <p:spPr>
          <a:xfrm>
            <a:off x="1762125" y="2270551"/>
            <a:ext cx="8667750" cy="400110"/>
          </a:xfrm>
          <a:prstGeom prst="rect">
            <a:avLst/>
          </a:prstGeom>
          <a:solidFill>
            <a:schemeClr val="accent1">
              <a:lumMod val="60000"/>
              <a:lumOff val="40000"/>
            </a:schemeClr>
          </a:solidFill>
          <a:ln w="38100">
            <a:solidFill>
              <a:schemeClr val="bg1"/>
            </a:solidFill>
          </a:ln>
        </p:spPr>
        <p:txBody>
          <a:bodyPr wrap="square">
            <a:spAutoFit/>
          </a:bodyPr>
          <a:lstStyle/>
          <a:p>
            <a:r>
              <a:rPr lang="en-US" sz="2000" dirty="0"/>
              <a:t>Serving larger portions to one group over another.</a:t>
            </a:r>
          </a:p>
        </p:txBody>
      </p:sp>
      <p:sp>
        <p:nvSpPr>
          <p:cNvPr id="3" name="TextBox 2">
            <a:extLst>
              <a:ext uri="{FF2B5EF4-FFF2-40B4-BE49-F238E27FC236}">
                <a16:creationId xmlns:a16="http://schemas.microsoft.com/office/drawing/2014/main" id="{22CAC5BF-8B40-40BB-7854-CC20E0717050}"/>
              </a:ext>
            </a:extLst>
          </p:cNvPr>
          <p:cNvSpPr txBox="1"/>
          <p:nvPr/>
        </p:nvSpPr>
        <p:spPr>
          <a:xfrm>
            <a:off x="11890314" y="6488668"/>
            <a:ext cx="301686" cy="369332"/>
          </a:xfrm>
          <a:prstGeom prst="rect">
            <a:avLst/>
          </a:prstGeom>
          <a:noFill/>
        </p:spPr>
        <p:txBody>
          <a:bodyPr wrap="none" rtlCol="0">
            <a:spAutoFit/>
          </a:bodyPr>
          <a:lstStyle/>
          <a:p>
            <a:r>
              <a:rPr lang="en-US" dirty="0"/>
              <a:t>5</a:t>
            </a:r>
          </a:p>
        </p:txBody>
      </p:sp>
      <p:grpSp>
        <p:nvGrpSpPr>
          <p:cNvPr id="16" name="Group 15">
            <a:extLst>
              <a:ext uri="{FF2B5EF4-FFF2-40B4-BE49-F238E27FC236}">
                <a16:creationId xmlns:a16="http://schemas.microsoft.com/office/drawing/2014/main" id="{BCDAADA6-591D-8B46-6AC7-1D3E2CBD29E9}"/>
              </a:ext>
            </a:extLst>
          </p:cNvPr>
          <p:cNvGrpSpPr/>
          <p:nvPr/>
        </p:nvGrpSpPr>
        <p:grpSpPr>
          <a:xfrm>
            <a:off x="10581055" y="1819264"/>
            <a:ext cx="572719" cy="781029"/>
            <a:chOff x="1148926" y="5417344"/>
            <a:chExt cx="572719" cy="781029"/>
          </a:xfrm>
        </p:grpSpPr>
        <p:cxnSp>
          <p:nvCxnSpPr>
            <p:cNvPr id="6" name="Straight Connector 5">
              <a:extLst>
                <a:ext uri="{FF2B5EF4-FFF2-40B4-BE49-F238E27FC236}">
                  <a16:creationId xmlns:a16="http://schemas.microsoft.com/office/drawing/2014/main" id="{4956DD52-9419-E89B-2E59-01C04BCC70B7}"/>
                </a:ext>
              </a:extLst>
            </p:cNvPr>
            <p:cNvCxnSpPr/>
            <p:nvPr/>
          </p:nvCxnSpPr>
          <p:spPr>
            <a:xfrm>
              <a:off x="1148926" y="5936435"/>
              <a:ext cx="285750" cy="219075"/>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10" name="Straight Connector 9">
              <a:extLst>
                <a:ext uri="{FF2B5EF4-FFF2-40B4-BE49-F238E27FC236}">
                  <a16:creationId xmlns:a16="http://schemas.microsoft.com/office/drawing/2014/main" id="{D8D28B8C-E669-ABD1-49E9-AD5EAA5AF024}"/>
                </a:ext>
              </a:extLst>
            </p:cNvPr>
            <p:cNvCxnSpPr>
              <a:cxnSpLocks/>
            </p:cNvCxnSpPr>
            <p:nvPr/>
          </p:nvCxnSpPr>
          <p:spPr>
            <a:xfrm flipV="1">
              <a:off x="1445151" y="5417344"/>
              <a:ext cx="276494" cy="781029"/>
            </a:xfrm>
            <a:prstGeom prst="line">
              <a:avLst/>
            </a:prstGeom>
            <a:ln w="76200"/>
          </p:spPr>
          <p:style>
            <a:lnRef idx="1">
              <a:schemeClr val="accent6"/>
            </a:lnRef>
            <a:fillRef idx="0">
              <a:schemeClr val="accent6"/>
            </a:fillRef>
            <a:effectRef idx="0">
              <a:schemeClr val="accent6"/>
            </a:effectRef>
            <a:fontRef idx="minor">
              <a:schemeClr val="tx1"/>
            </a:fontRef>
          </p:style>
        </p:cxnSp>
      </p:grpSp>
      <p:grpSp>
        <p:nvGrpSpPr>
          <p:cNvPr id="17" name="Group 16">
            <a:extLst>
              <a:ext uri="{FF2B5EF4-FFF2-40B4-BE49-F238E27FC236}">
                <a16:creationId xmlns:a16="http://schemas.microsoft.com/office/drawing/2014/main" id="{DB778BD9-8295-8ADD-642B-C05E459D95D1}"/>
              </a:ext>
            </a:extLst>
          </p:cNvPr>
          <p:cNvGrpSpPr/>
          <p:nvPr/>
        </p:nvGrpSpPr>
        <p:grpSpPr>
          <a:xfrm>
            <a:off x="10581665" y="2538821"/>
            <a:ext cx="572719" cy="781029"/>
            <a:chOff x="1148926" y="5417344"/>
            <a:chExt cx="572719" cy="781029"/>
          </a:xfrm>
        </p:grpSpPr>
        <p:cxnSp>
          <p:nvCxnSpPr>
            <p:cNvPr id="18" name="Straight Connector 17">
              <a:extLst>
                <a:ext uri="{FF2B5EF4-FFF2-40B4-BE49-F238E27FC236}">
                  <a16:creationId xmlns:a16="http://schemas.microsoft.com/office/drawing/2014/main" id="{E6AAB514-E2D5-6F60-533D-83663413A8B2}"/>
                </a:ext>
              </a:extLst>
            </p:cNvPr>
            <p:cNvCxnSpPr/>
            <p:nvPr/>
          </p:nvCxnSpPr>
          <p:spPr>
            <a:xfrm>
              <a:off x="1148926" y="5936435"/>
              <a:ext cx="285750" cy="219075"/>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19" name="Straight Connector 18">
              <a:extLst>
                <a:ext uri="{FF2B5EF4-FFF2-40B4-BE49-F238E27FC236}">
                  <a16:creationId xmlns:a16="http://schemas.microsoft.com/office/drawing/2014/main" id="{2EDD003D-3096-464E-5A58-2EF78D6ED2D7}"/>
                </a:ext>
              </a:extLst>
            </p:cNvPr>
            <p:cNvCxnSpPr>
              <a:cxnSpLocks/>
            </p:cNvCxnSpPr>
            <p:nvPr/>
          </p:nvCxnSpPr>
          <p:spPr>
            <a:xfrm flipV="1">
              <a:off x="1445151" y="5417344"/>
              <a:ext cx="276494" cy="781029"/>
            </a:xfrm>
            <a:prstGeom prst="line">
              <a:avLst/>
            </a:prstGeom>
            <a:ln w="76200"/>
          </p:spPr>
          <p:style>
            <a:lnRef idx="1">
              <a:schemeClr val="accent6"/>
            </a:lnRef>
            <a:fillRef idx="0">
              <a:schemeClr val="accent6"/>
            </a:fillRef>
            <a:effectRef idx="0">
              <a:schemeClr val="accent6"/>
            </a:effectRef>
            <a:fontRef idx="minor">
              <a:schemeClr val="tx1"/>
            </a:fontRef>
          </p:style>
        </p:cxnSp>
      </p:grpSp>
      <p:grpSp>
        <p:nvGrpSpPr>
          <p:cNvPr id="20" name="Group 19">
            <a:extLst>
              <a:ext uri="{FF2B5EF4-FFF2-40B4-BE49-F238E27FC236}">
                <a16:creationId xmlns:a16="http://schemas.microsoft.com/office/drawing/2014/main" id="{55C852CF-AF71-E2C0-471D-869CA61BC784}"/>
              </a:ext>
            </a:extLst>
          </p:cNvPr>
          <p:cNvGrpSpPr/>
          <p:nvPr/>
        </p:nvGrpSpPr>
        <p:grpSpPr>
          <a:xfrm>
            <a:off x="10582275" y="3369616"/>
            <a:ext cx="572719" cy="781029"/>
            <a:chOff x="1148926" y="5417344"/>
            <a:chExt cx="572719" cy="781029"/>
          </a:xfrm>
        </p:grpSpPr>
        <p:cxnSp>
          <p:nvCxnSpPr>
            <p:cNvPr id="21" name="Straight Connector 20">
              <a:extLst>
                <a:ext uri="{FF2B5EF4-FFF2-40B4-BE49-F238E27FC236}">
                  <a16:creationId xmlns:a16="http://schemas.microsoft.com/office/drawing/2014/main" id="{83CF7554-EDB5-2227-FF26-20FC2574B794}"/>
                </a:ext>
              </a:extLst>
            </p:cNvPr>
            <p:cNvCxnSpPr/>
            <p:nvPr/>
          </p:nvCxnSpPr>
          <p:spPr>
            <a:xfrm>
              <a:off x="1148926" y="5936435"/>
              <a:ext cx="285750" cy="219075"/>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22" name="Straight Connector 21">
              <a:extLst>
                <a:ext uri="{FF2B5EF4-FFF2-40B4-BE49-F238E27FC236}">
                  <a16:creationId xmlns:a16="http://schemas.microsoft.com/office/drawing/2014/main" id="{7A01F5AD-F993-BAE4-D5B4-80FCD8BBB274}"/>
                </a:ext>
              </a:extLst>
            </p:cNvPr>
            <p:cNvCxnSpPr>
              <a:cxnSpLocks/>
            </p:cNvCxnSpPr>
            <p:nvPr/>
          </p:nvCxnSpPr>
          <p:spPr>
            <a:xfrm flipV="1">
              <a:off x="1445151" y="5417344"/>
              <a:ext cx="276494" cy="781029"/>
            </a:xfrm>
            <a:prstGeom prst="line">
              <a:avLst/>
            </a:prstGeom>
            <a:ln w="76200"/>
          </p:spPr>
          <p:style>
            <a:lnRef idx="1">
              <a:schemeClr val="accent6"/>
            </a:lnRef>
            <a:fillRef idx="0">
              <a:schemeClr val="accent6"/>
            </a:fillRef>
            <a:effectRef idx="0">
              <a:schemeClr val="accent6"/>
            </a:effectRef>
            <a:fontRef idx="minor">
              <a:schemeClr val="tx1"/>
            </a:fontRef>
          </p:style>
        </p:cxnSp>
      </p:grpSp>
      <p:grpSp>
        <p:nvGrpSpPr>
          <p:cNvPr id="23" name="Group 22">
            <a:extLst>
              <a:ext uri="{FF2B5EF4-FFF2-40B4-BE49-F238E27FC236}">
                <a16:creationId xmlns:a16="http://schemas.microsoft.com/office/drawing/2014/main" id="{9F6AF773-9F57-DC08-94D9-4B0E827F0FE9}"/>
              </a:ext>
            </a:extLst>
          </p:cNvPr>
          <p:cNvGrpSpPr/>
          <p:nvPr/>
        </p:nvGrpSpPr>
        <p:grpSpPr>
          <a:xfrm>
            <a:off x="10580445" y="4150645"/>
            <a:ext cx="572719" cy="781029"/>
            <a:chOff x="1148926" y="5417344"/>
            <a:chExt cx="572719" cy="781029"/>
          </a:xfrm>
        </p:grpSpPr>
        <p:cxnSp>
          <p:nvCxnSpPr>
            <p:cNvPr id="24" name="Straight Connector 23">
              <a:extLst>
                <a:ext uri="{FF2B5EF4-FFF2-40B4-BE49-F238E27FC236}">
                  <a16:creationId xmlns:a16="http://schemas.microsoft.com/office/drawing/2014/main" id="{1043F06C-7C04-9E68-D640-AB07E7A40061}"/>
                </a:ext>
              </a:extLst>
            </p:cNvPr>
            <p:cNvCxnSpPr/>
            <p:nvPr/>
          </p:nvCxnSpPr>
          <p:spPr>
            <a:xfrm>
              <a:off x="1148926" y="5936435"/>
              <a:ext cx="285750" cy="219075"/>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25" name="Straight Connector 24">
              <a:extLst>
                <a:ext uri="{FF2B5EF4-FFF2-40B4-BE49-F238E27FC236}">
                  <a16:creationId xmlns:a16="http://schemas.microsoft.com/office/drawing/2014/main" id="{B0804DAF-3C21-C045-1D36-939644BA43DF}"/>
                </a:ext>
              </a:extLst>
            </p:cNvPr>
            <p:cNvCxnSpPr>
              <a:cxnSpLocks/>
            </p:cNvCxnSpPr>
            <p:nvPr/>
          </p:nvCxnSpPr>
          <p:spPr>
            <a:xfrm flipV="1">
              <a:off x="1445151" y="5417344"/>
              <a:ext cx="276494" cy="781029"/>
            </a:xfrm>
            <a:prstGeom prst="line">
              <a:avLst/>
            </a:prstGeom>
            <a:ln w="76200"/>
          </p:spPr>
          <p:style>
            <a:lnRef idx="1">
              <a:schemeClr val="accent6"/>
            </a:lnRef>
            <a:fillRef idx="0">
              <a:schemeClr val="accent6"/>
            </a:fillRef>
            <a:effectRef idx="0">
              <a:schemeClr val="accent6"/>
            </a:effectRef>
            <a:fontRef idx="minor">
              <a:schemeClr val="tx1"/>
            </a:fontRef>
          </p:style>
        </p:cxnSp>
      </p:grpSp>
    </p:spTree>
    <p:extLst>
      <p:ext uri="{BB962C8B-B14F-4D97-AF65-F5344CB8AC3E}">
        <p14:creationId xmlns:p14="http://schemas.microsoft.com/office/powerpoint/2010/main" val="1676243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300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par>
                                <p:cTn id="8" presetID="6" presetClass="entr" presetSubtype="16" fill="hold" nodeType="withEffect">
                                  <p:stCondLst>
                                    <p:cond delay="13000"/>
                                  </p:stCondLst>
                                  <p:childTnLst>
                                    <p:set>
                                      <p:cBhvr>
                                        <p:cTn id="9" dur="1" fill="hold">
                                          <p:stCondLst>
                                            <p:cond delay="0"/>
                                          </p:stCondLst>
                                        </p:cTn>
                                        <p:tgtEl>
                                          <p:spTgt spid="17"/>
                                        </p:tgtEl>
                                        <p:attrNameLst>
                                          <p:attrName>style.visibility</p:attrName>
                                        </p:attrNameLst>
                                      </p:cBhvr>
                                      <p:to>
                                        <p:strVal val="visible"/>
                                      </p:to>
                                    </p:set>
                                    <p:animEffect transition="in" filter="circle(in)">
                                      <p:cBhvr>
                                        <p:cTn id="10" dur="2000"/>
                                        <p:tgtEl>
                                          <p:spTgt spid="17"/>
                                        </p:tgtEl>
                                      </p:cBhvr>
                                    </p:animEffect>
                                  </p:childTnLst>
                                </p:cTn>
                              </p:par>
                              <p:par>
                                <p:cTn id="11" presetID="6" presetClass="entr" presetSubtype="16" fill="hold" nodeType="withEffect">
                                  <p:stCondLst>
                                    <p:cond delay="13000"/>
                                  </p:stCondLst>
                                  <p:childTnLst>
                                    <p:set>
                                      <p:cBhvr>
                                        <p:cTn id="12" dur="1" fill="hold">
                                          <p:stCondLst>
                                            <p:cond delay="0"/>
                                          </p:stCondLst>
                                        </p:cTn>
                                        <p:tgtEl>
                                          <p:spTgt spid="20"/>
                                        </p:tgtEl>
                                        <p:attrNameLst>
                                          <p:attrName>style.visibility</p:attrName>
                                        </p:attrNameLst>
                                      </p:cBhvr>
                                      <p:to>
                                        <p:strVal val="visible"/>
                                      </p:to>
                                    </p:set>
                                    <p:animEffect transition="in" filter="circle(in)">
                                      <p:cBhvr>
                                        <p:cTn id="13" dur="2000"/>
                                        <p:tgtEl>
                                          <p:spTgt spid="20"/>
                                        </p:tgtEl>
                                      </p:cBhvr>
                                    </p:animEffect>
                                  </p:childTnLst>
                                </p:cTn>
                              </p:par>
                              <p:par>
                                <p:cTn id="14" presetID="6" presetClass="entr" presetSubtype="16" fill="hold" nodeType="withEffect">
                                  <p:stCondLst>
                                    <p:cond delay="13000"/>
                                  </p:stCondLst>
                                  <p:childTnLst>
                                    <p:set>
                                      <p:cBhvr>
                                        <p:cTn id="15" dur="1" fill="hold">
                                          <p:stCondLst>
                                            <p:cond delay="0"/>
                                          </p:stCondLst>
                                        </p:cTn>
                                        <p:tgtEl>
                                          <p:spTgt spid="23"/>
                                        </p:tgtEl>
                                        <p:attrNameLst>
                                          <p:attrName>style.visibility</p:attrName>
                                        </p:attrNameLst>
                                      </p:cBhvr>
                                      <p:to>
                                        <p:strVal val="visible"/>
                                      </p:to>
                                    </p:set>
                                    <p:animEffect transition="in" filter="circle(in)">
                                      <p:cBhvr>
                                        <p:cTn id="16"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AC4FE-309D-1D22-E7FD-A1BC379290EA}"/>
              </a:ext>
            </a:extLst>
          </p:cNvPr>
          <p:cNvSpPr>
            <a:spLocks noGrp="1"/>
          </p:cNvSpPr>
          <p:nvPr>
            <p:ph type="title"/>
          </p:nvPr>
        </p:nvSpPr>
        <p:spPr/>
        <p:txBody>
          <a:bodyPr>
            <a:normAutofit/>
          </a:bodyPr>
          <a:lstStyle/>
          <a:p>
            <a:r>
              <a:rPr lang="en-US" dirty="0">
                <a:latin typeface="Modern Love Caps" panose="04070805081001020A01" pitchFamily="82" charset="0"/>
              </a:rPr>
              <a:t>Unlawful discrimination can be unintentional.</a:t>
            </a:r>
          </a:p>
        </p:txBody>
      </p:sp>
      <p:sp>
        <p:nvSpPr>
          <p:cNvPr id="7" name="Rectangle 6">
            <a:hlinkClick r:id="rId3" action="ppaction://hlinksldjump"/>
            <a:extLst>
              <a:ext uri="{FF2B5EF4-FFF2-40B4-BE49-F238E27FC236}">
                <a16:creationId xmlns:a16="http://schemas.microsoft.com/office/drawing/2014/main" id="{64338C7A-B2C3-163E-DA1F-F27FE8C6AD44}"/>
              </a:ext>
            </a:extLst>
          </p:cNvPr>
          <p:cNvSpPr/>
          <p:nvPr/>
        </p:nvSpPr>
        <p:spPr>
          <a:xfrm>
            <a:off x="4686300" y="3495675"/>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atin typeface="Jumble" panose="02000503000000020004" pitchFamily="2" charset="0"/>
              </a:rPr>
              <a:t>TRUE</a:t>
            </a:r>
          </a:p>
        </p:txBody>
      </p:sp>
      <p:sp>
        <p:nvSpPr>
          <p:cNvPr id="8" name="Rectangle 7">
            <a:hlinkClick r:id="rId4" action="ppaction://hlinksldjump"/>
            <a:extLst>
              <a:ext uri="{FF2B5EF4-FFF2-40B4-BE49-F238E27FC236}">
                <a16:creationId xmlns:a16="http://schemas.microsoft.com/office/drawing/2014/main" id="{710AAAB0-64B8-BFD8-9B5E-8B8EAA1903C4}"/>
              </a:ext>
            </a:extLst>
          </p:cNvPr>
          <p:cNvSpPr/>
          <p:nvPr/>
        </p:nvSpPr>
        <p:spPr>
          <a:xfrm>
            <a:off x="6591302" y="3495675"/>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atin typeface="Jumble" panose="02000503000000020004" pitchFamily="2" charset="0"/>
              </a:rPr>
              <a:t>FALSE</a:t>
            </a:r>
          </a:p>
        </p:txBody>
      </p:sp>
      <p:sp>
        <p:nvSpPr>
          <p:cNvPr id="3" name="TextBox 2">
            <a:extLst>
              <a:ext uri="{FF2B5EF4-FFF2-40B4-BE49-F238E27FC236}">
                <a16:creationId xmlns:a16="http://schemas.microsoft.com/office/drawing/2014/main" id="{363016E7-C32D-ECD4-903D-79DED28A8DF6}"/>
              </a:ext>
            </a:extLst>
          </p:cNvPr>
          <p:cNvSpPr txBox="1"/>
          <p:nvPr/>
        </p:nvSpPr>
        <p:spPr>
          <a:xfrm>
            <a:off x="11890314" y="6488668"/>
            <a:ext cx="301686" cy="369332"/>
          </a:xfrm>
          <a:prstGeom prst="rect">
            <a:avLst/>
          </a:prstGeom>
          <a:noFill/>
        </p:spPr>
        <p:txBody>
          <a:bodyPr wrap="none" rtlCol="0">
            <a:spAutoFit/>
          </a:bodyPr>
          <a:lstStyle/>
          <a:p>
            <a:r>
              <a:rPr lang="en-US" dirty="0"/>
              <a:t>6</a:t>
            </a:r>
          </a:p>
        </p:txBody>
      </p:sp>
      <p:sp>
        <p:nvSpPr>
          <p:cNvPr id="4" name="Multiplication Sign 3">
            <a:extLst>
              <a:ext uri="{FF2B5EF4-FFF2-40B4-BE49-F238E27FC236}">
                <a16:creationId xmlns:a16="http://schemas.microsoft.com/office/drawing/2014/main" id="{F65B2073-6A73-9D87-28F8-AE472E2F5E68}"/>
              </a:ext>
            </a:extLst>
          </p:cNvPr>
          <p:cNvSpPr/>
          <p:nvPr/>
        </p:nvSpPr>
        <p:spPr>
          <a:xfrm>
            <a:off x="6162677" y="3067050"/>
            <a:ext cx="1771650" cy="1771650"/>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9376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5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6" presetClass="emph" presetSubtype="0" repeatCount="indefinite" fill="hold" grpId="0" nodeType="withEffect">
                                  <p:stCondLst>
                                    <p:cond delay="5000"/>
                                  </p:stCondLst>
                                  <p:endCondLst>
                                    <p:cond evt="onNext" delay="0">
                                      <p:tgtEl>
                                        <p:sldTgt/>
                                      </p:tgtEl>
                                    </p:cond>
                                  </p:endCondLst>
                                  <p:childTnLst>
                                    <p:animEffect transition="out" filter="fade">
                                      <p:cBhvr>
                                        <p:cTn id="10" dur="500" tmFilter="0, 0; .2, .5; .8, .5; 1, 0"/>
                                        <p:tgtEl>
                                          <p:spTgt spid="7"/>
                                        </p:tgtEl>
                                      </p:cBhvr>
                                    </p:animEffect>
                                    <p:animScale>
                                      <p:cBhvr>
                                        <p:cTn id="11"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33E17-A4AA-F55D-2383-7A7ED48B866B}"/>
              </a:ext>
            </a:extLst>
          </p:cNvPr>
          <p:cNvSpPr>
            <a:spLocks noGrp="1"/>
          </p:cNvSpPr>
          <p:nvPr>
            <p:ph type="title"/>
          </p:nvPr>
        </p:nvSpPr>
        <p:spPr>
          <a:xfrm>
            <a:off x="838200" y="365125"/>
            <a:ext cx="10515600" cy="1965699"/>
          </a:xfrm>
        </p:spPr>
        <p:txBody>
          <a:bodyPr>
            <a:normAutofit/>
          </a:bodyPr>
          <a:lstStyle/>
          <a:p>
            <a:r>
              <a:rPr lang="en-US" dirty="0">
                <a:latin typeface="Modern Love Caps" panose="04070805081001020A01" pitchFamily="82" charset="0"/>
              </a:rPr>
              <a:t>How many days does a person alleging discrimination have to file their complaint of an alleged action?</a:t>
            </a:r>
          </a:p>
        </p:txBody>
      </p:sp>
      <p:sp>
        <p:nvSpPr>
          <p:cNvPr id="6" name="TextBox 5">
            <a:hlinkClick r:id="rId2" action="ppaction://hlinksldjump"/>
            <a:extLst>
              <a:ext uri="{FF2B5EF4-FFF2-40B4-BE49-F238E27FC236}">
                <a16:creationId xmlns:a16="http://schemas.microsoft.com/office/drawing/2014/main" id="{659B9711-17E2-CF0B-6A44-ACF07A81FB54}"/>
              </a:ext>
            </a:extLst>
          </p:cNvPr>
          <p:cNvSpPr txBox="1"/>
          <p:nvPr/>
        </p:nvSpPr>
        <p:spPr>
          <a:xfrm>
            <a:off x="1333500" y="2943224"/>
            <a:ext cx="890180" cy="461665"/>
          </a:xfrm>
          <a:prstGeom prst="rect">
            <a:avLst/>
          </a:prstGeom>
          <a:solidFill>
            <a:schemeClr val="accent1">
              <a:lumMod val="60000"/>
              <a:lumOff val="40000"/>
            </a:schemeClr>
          </a:solidFill>
          <a:ln w="38100">
            <a:solidFill>
              <a:schemeClr val="bg1"/>
            </a:solidFill>
          </a:ln>
        </p:spPr>
        <p:txBody>
          <a:bodyPr wrap="none" rtlCol="0">
            <a:spAutoFit/>
          </a:bodyPr>
          <a:lstStyle/>
          <a:p>
            <a:r>
              <a:rPr lang="en-US" sz="2400" dirty="0"/>
              <a:t>A.  30</a:t>
            </a:r>
          </a:p>
        </p:txBody>
      </p:sp>
      <p:sp>
        <p:nvSpPr>
          <p:cNvPr id="7" name="TextBox 6">
            <a:hlinkClick r:id="rId2" action="ppaction://hlinksldjump"/>
            <a:extLst>
              <a:ext uri="{FF2B5EF4-FFF2-40B4-BE49-F238E27FC236}">
                <a16:creationId xmlns:a16="http://schemas.microsoft.com/office/drawing/2014/main" id="{33171AB4-26A4-A475-1D39-A4EC1C91FFBB}"/>
              </a:ext>
            </a:extLst>
          </p:cNvPr>
          <p:cNvSpPr txBox="1"/>
          <p:nvPr/>
        </p:nvSpPr>
        <p:spPr>
          <a:xfrm>
            <a:off x="1333500" y="3593726"/>
            <a:ext cx="877163" cy="461665"/>
          </a:xfrm>
          <a:prstGeom prst="rect">
            <a:avLst/>
          </a:prstGeom>
          <a:solidFill>
            <a:schemeClr val="accent1">
              <a:lumMod val="60000"/>
              <a:lumOff val="40000"/>
            </a:schemeClr>
          </a:solidFill>
          <a:ln w="38100">
            <a:solidFill>
              <a:schemeClr val="bg1"/>
            </a:solidFill>
          </a:ln>
        </p:spPr>
        <p:txBody>
          <a:bodyPr wrap="none" rtlCol="0">
            <a:spAutoFit/>
          </a:bodyPr>
          <a:lstStyle/>
          <a:p>
            <a:r>
              <a:rPr lang="en-US" sz="2400" dirty="0"/>
              <a:t>B.  60</a:t>
            </a:r>
          </a:p>
        </p:txBody>
      </p:sp>
      <p:sp>
        <p:nvSpPr>
          <p:cNvPr id="8" name="TextBox 7">
            <a:hlinkClick r:id="rId2" action="ppaction://hlinksldjump"/>
            <a:extLst>
              <a:ext uri="{FF2B5EF4-FFF2-40B4-BE49-F238E27FC236}">
                <a16:creationId xmlns:a16="http://schemas.microsoft.com/office/drawing/2014/main" id="{10837632-24A3-40E9-BA93-633015EBA878}"/>
              </a:ext>
            </a:extLst>
          </p:cNvPr>
          <p:cNvSpPr txBox="1"/>
          <p:nvPr/>
        </p:nvSpPr>
        <p:spPr>
          <a:xfrm>
            <a:off x="1333500" y="4244228"/>
            <a:ext cx="873957" cy="461665"/>
          </a:xfrm>
          <a:prstGeom prst="rect">
            <a:avLst/>
          </a:prstGeom>
          <a:solidFill>
            <a:schemeClr val="accent1">
              <a:lumMod val="60000"/>
              <a:lumOff val="40000"/>
            </a:schemeClr>
          </a:solidFill>
          <a:ln w="38100">
            <a:solidFill>
              <a:schemeClr val="bg1"/>
            </a:solidFill>
          </a:ln>
        </p:spPr>
        <p:txBody>
          <a:bodyPr wrap="none" rtlCol="0">
            <a:spAutoFit/>
          </a:bodyPr>
          <a:lstStyle/>
          <a:p>
            <a:r>
              <a:rPr lang="en-US" sz="2400" dirty="0"/>
              <a:t>C.  90</a:t>
            </a:r>
          </a:p>
        </p:txBody>
      </p:sp>
      <p:sp>
        <p:nvSpPr>
          <p:cNvPr id="9" name="TextBox 8">
            <a:hlinkClick r:id="rId3" action="ppaction://hlinksldjump"/>
            <a:extLst>
              <a:ext uri="{FF2B5EF4-FFF2-40B4-BE49-F238E27FC236}">
                <a16:creationId xmlns:a16="http://schemas.microsoft.com/office/drawing/2014/main" id="{DC2C53CC-4743-05D3-52D1-B3C026FEDD61}"/>
              </a:ext>
            </a:extLst>
          </p:cNvPr>
          <p:cNvSpPr txBox="1"/>
          <p:nvPr/>
        </p:nvSpPr>
        <p:spPr>
          <a:xfrm>
            <a:off x="1333500" y="4894730"/>
            <a:ext cx="1047851" cy="461665"/>
          </a:xfrm>
          <a:prstGeom prst="rect">
            <a:avLst/>
          </a:prstGeom>
          <a:solidFill>
            <a:schemeClr val="accent1">
              <a:lumMod val="60000"/>
              <a:lumOff val="40000"/>
            </a:schemeClr>
          </a:solidFill>
          <a:ln w="38100">
            <a:solidFill>
              <a:schemeClr val="bg1"/>
            </a:solidFill>
          </a:ln>
        </p:spPr>
        <p:txBody>
          <a:bodyPr wrap="none" rtlCol="0">
            <a:spAutoFit/>
          </a:bodyPr>
          <a:lstStyle/>
          <a:p>
            <a:r>
              <a:rPr lang="en-US" sz="2400" dirty="0"/>
              <a:t>D.  180</a:t>
            </a:r>
          </a:p>
        </p:txBody>
      </p:sp>
      <p:sp>
        <p:nvSpPr>
          <p:cNvPr id="3" name="TextBox 2">
            <a:extLst>
              <a:ext uri="{FF2B5EF4-FFF2-40B4-BE49-F238E27FC236}">
                <a16:creationId xmlns:a16="http://schemas.microsoft.com/office/drawing/2014/main" id="{C958FB54-5A2E-AF24-8DE4-CFF65CD1030B}"/>
              </a:ext>
            </a:extLst>
          </p:cNvPr>
          <p:cNvSpPr txBox="1"/>
          <p:nvPr/>
        </p:nvSpPr>
        <p:spPr>
          <a:xfrm>
            <a:off x="11890314" y="6488668"/>
            <a:ext cx="301686" cy="369332"/>
          </a:xfrm>
          <a:prstGeom prst="rect">
            <a:avLst/>
          </a:prstGeom>
          <a:noFill/>
        </p:spPr>
        <p:txBody>
          <a:bodyPr wrap="none" rtlCol="0">
            <a:spAutoFit/>
          </a:bodyPr>
          <a:lstStyle/>
          <a:p>
            <a:r>
              <a:rPr lang="en-US" dirty="0"/>
              <a:t>7</a:t>
            </a:r>
          </a:p>
        </p:txBody>
      </p:sp>
      <p:sp>
        <p:nvSpPr>
          <p:cNvPr id="10" name="Multiplication Sign 9">
            <a:extLst>
              <a:ext uri="{FF2B5EF4-FFF2-40B4-BE49-F238E27FC236}">
                <a16:creationId xmlns:a16="http://schemas.microsoft.com/office/drawing/2014/main" id="{756FE3DA-A350-0DD1-0C12-15B1D6F4A410}"/>
              </a:ext>
            </a:extLst>
          </p:cNvPr>
          <p:cNvSpPr/>
          <p:nvPr/>
        </p:nvSpPr>
        <p:spPr>
          <a:xfrm>
            <a:off x="638175" y="3945293"/>
            <a:ext cx="981070" cy="1059536"/>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Multiplication Sign 10">
            <a:extLst>
              <a:ext uri="{FF2B5EF4-FFF2-40B4-BE49-F238E27FC236}">
                <a16:creationId xmlns:a16="http://schemas.microsoft.com/office/drawing/2014/main" id="{BFAB1040-D50A-A22C-9CDD-AD947CDD3FAD}"/>
              </a:ext>
            </a:extLst>
          </p:cNvPr>
          <p:cNvSpPr/>
          <p:nvPr/>
        </p:nvSpPr>
        <p:spPr>
          <a:xfrm>
            <a:off x="638175" y="3290897"/>
            <a:ext cx="981070" cy="1059536"/>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Multiplication Sign 11">
            <a:extLst>
              <a:ext uri="{FF2B5EF4-FFF2-40B4-BE49-F238E27FC236}">
                <a16:creationId xmlns:a16="http://schemas.microsoft.com/office/drawing/2014/main" id="{8782F4EE-6B4D-FAE4-F7D0-ED291C106BDD}"/>
              </a:ext>
            </a:extLst>
          </p:cNvPr>
          <p:cNvSpPr/>
          <p:nvPr/>
        </p:nvSpPr>
        <p:spPr>
          <a:xfrm>
            <a:off x="638175" y="2644289"/>
            <a:ext cx="981070" cy="1059536"/>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0249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000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00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6" presetClass="emph" presetSubtype="0" repeatCount="indefinite" fill="hold" grpId="0" nodeType="withEffect">
                                  <p:stCondLst>
                                    <p:cond delay="10000"/>
                                  </p:stCondLst>
                                  <p:endCondLst>
                                    <p:cond evt="onNext" delay="0">
                                      <p:tgtEl>
                                        <p:sldTgt/>
                                      </p:tgtEl>
                                    </p:cond>
                                  </p:endCondLst>
                                  <p:childTnLst>
                                    <p:animEffect transition="out" filter="fade">
                                      <p:cBhvr>
                                        <p:cTn id="18" dur="500" tmFilter="0, 0; .2, .5; .8, .5; 1, 0"/>
                                        <p:tgtEl>
                                          <p:spTgt spid="9"/>
                                        </p:tgtEl>
                                      </p:cBhvr>
                                    </p:animEffect>
                                    <p:animScale>
                                      <p:cBhvr>
                                        <p:cTn id="19"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B1B42-92F8-FB42-DFA1-3165EA248BBE}"/>
              </a:ext>
            </a:extLst>
          </p:cNvPr>
          <p:cNvSpPr>
            <a:spLocks noGrp="1"/>
          </p:cNvSpPr>
          <p:nvPr>
            <p:ph type="title"/>
          </p:nvPr>
        </p:nvSpPr>
        <p:spPr>
          <a:xfrm>
            <a:off x="838200" y="365125"/>
            <a:ext cx="10515600" cy="2073275"/>
          </a:xfrm>
        </p:spPr>
        <p:txBody>
          <a:bodyPr>
            <a:normAutofit fontScale="90000"/>
          </a:bodyPr>
          <a:lstStyle/>
          <a:p>
            <a:r>
              <a:rPr lang="en-US" sz="4900" dirty="0">
                <a:latin typeface="Modern Love Caps" panose="04070805081001020A01" pitchFamily="82" charset="0"/>
              </a:rPr>
              <a:t>The names of participants must not be published, posted or announced except when used to determine and verify eligibility.</a:t>
            </a:r>
            <a:endParaRPr lang="en-US" dirty="0"/>
          </a:p>
        </p:txBody>
      </p:sp>
      <p:sp>
        <p:nvSpPr>
          <p:cNvPr id="4" name="Rectangle 3">
            <a:hlinkClick r:id="" action="ppaction://noaction"/>
            <a:extLst>
              <a:ext uri="{FF2B5EF4-FFF2-40B4-BE49-F238E27FC236}">
                <a16:creationId xmlns:a16="http://schemas.microsoft.com/office/drawing/2014/main" id="{93873BAE-952C-2D47-5233-8E6580ECC045}"/>
              </a:ext>
            </a:extLst>
          </p:cNvPr>
          <p:cNvSpPr/>
          <p:nvPr/>
        </p:nvSpPr>
        <p:spPr>
          <a:xfrm>
            <a:off x="4029077" y="3562350"/>
            <a:ext cx="1019173"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Jumble" panose="02000503000000020004" pitchFamily="2" charset="0"/>
              </a:rPr>
              <a:t>True</a:t>
            </a:r>
          </a:p>
        </p:txBody>
      </p:sp>
      <p:sp>
        <p:nvSpPr>
          <p:cNvPr id="7" name="Rectangle 6">
            <a:hlinkClick r:id="rId3" action="ppaction://hlinksldjump"/>
            <a:extLst>
              <a:ext uri="{FF2B5EF4-FFF2-40B4-BE49-F238E27FC236}">
                <a16:creationId xmlns:a16="http://schemas.microsoft.com/office/drawing/2014/main" id="{37B9208E-E09B-CEFD-7821-162DB4C41147}"/>
              </a:ext>
            </a:extLst>
          </p:cNvPr>
          <p:cNvSpPr/>
          <p:nvPr/>
        </p:nvSpPr>
        <p:spPr>
          <a:xfrm>
            <a:off x="7143751" y="3562350"/>
            <a:ext cx="1019173"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Jumble" panose="02000503000000020004" pitchFamily="2" charset="0"/>
              </a:rPr>
              <a:t>False</a:t>
            </a:r>
          </a:p>
        </p:txBody>
      </p:sp>
      <p:sp>
        <p:nvSpPr>
          <p:cNvPr id="3" name="TextBox 2">
            <a:extLst>
              <a:ext uri="{FF2B5EF4-FFF2-40B4-BE49-F238E27FC236}">
                <a16:creationId xmlns:a16="http://schemas.microsoft.com/office/drawing/2014/main" id="{9934B828-885E-CC0B-E032-7CC5E7B8CCA5}"/>
              </a:ext>
            </a:extLst>
          </p:cNvPr>
          <p:cNvSpPr txBox="1"/>
          <p:nvPr/>
        </p:nvSpPr>
        <p:spPr>
          <a:xfrm>
            <a:off x="11890314" y="6488668"/>
            <a:ext cx="301686" cy="369332"/>
          </a:xfrm>
          <a:prstGeom prst="rect">
            <a:avLst/>
          </a:prstGeom>
          <a:noFill/>
        </p:spPr>
        <p:txBody>
          <a:bodyPr wrap="none" rtlCol="0">
            <a:spAutoFit/>
          </a:bodyPr>
          <a:lstStyle/>
          <a:p>
            <a:r>
              <a:rPr lang="en-US" dirty="0"/>
              <a:t>8</a:t>
            </a:r>
          </a:p>
        </p:txBody>
      </p:sp>
      <p:sp>
        <p:nvSpPr>
          <p:cNvPr id="5" name="Multiplication Sign 4">
            <a:extLst>
              <a:ext uri="{FF2B5EF4-FFF2-40B4-BE49-F238E27FC236}">
                <a16:creationId xmlns:a16="http://schemas.microsoft.com/office/drawing/2014/main" id="{E46875C9-88DA-686F-88F3-9D0E126BF9E3}"/>
              </a:ext>
            </a:extLst>
          </p:cNvPr>
          <p:cNvSpPr/>
          <p:nvPr/>
        </p:nvSpPr>
        <p:spPr>
          <a:xfrm>
            <a:off x="6767512" y="3133725"/>
            <a:ext cx="1771650" cy="1771650"/>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32747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8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6" presetClass="emph" presetSubtype="0" repeatCount="indefinite" fill="hold" grpId="0" nodeType="withEffect">
                                  <p:stCondLst>
                                    <p:cond delay="8500"/>
                                  </p:stCondLst>
                                  <p:endCondLst>
                                    <p:cond evt="onNext" delay="0">
                                      <p:tgtEl>
                                        <p:sldTgt/>
                                      </p:tgtEl>
                                    </p:cond>
                                  </p:endCondLst>
                                  <p:childTnLst>
                                    <p:animEffect transition="out" filter="fade">
                                      <p:cBhvr>
                                        <p:cTn id="10" dur="500" tmFilter="0, 0; .2, .5; .8, .5; 1, 0"/>
                                        <p:tgtEl>
                                          <p:spTgt spid="4"/>
                                        </p:tgtEl>
                                      </p:cBhvr>
                                    </p:animEffect>
                                    <p:animScale>
                                      <p:cBhvr>
                                        <p:cTn id="11"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8FF5C-5EC1-2571-04C6-60F80422C183}"/>
              </a:ext>
            </a:extLst>
          </p:cNvPr>
          <p:cNvSpPr>
            <a:spLocks noGrp="1"/>
          </p:cNvSpPr>
          <p:nvPr>
            <p:ph type="title"/>
          </p:nvPr>
        </p:nvSpPr>
        <p:spPr/>
        <p:txBody>
          <a:bodyPr>
            <a:normAutofit fontScale="90000"/>
          </a:bodyPr>
          <a:lstStyle/>
          <a:p>
            <a:r>
              <a:rPr lang="en-US" sz="4900" dirty="0">
                <a:latin typeface="Modern Love Caps" panose="04070805081001020A01" pitchFamily="82" charset="0"/>
              </a:rPr>
              <a:t>What are the 3 foundations of excellent customer service?</a:t>
            </a:r>
            <a:endParaRPr lang="en-US" dirty="0"/>
          </a:p>
        </p:txBody>
      </p:sp>
      <p:sp>
        <p:nvSpPr>
          <p:cNvPr id="3" name="Content Placeholder 2">
            <a:extLst>
              <a:ext uri="{FF2B5EF4-FFF2-40B4-BE49-F238E27FC236}">
                <a16:creationId xmlns:a16="http://schemas.microsoft.com/office/drawing/2014/main" id="{55BFEDD3-8E0D-21EB-547C-532373183202}"/>
              </a:ext>
            </a:extLst>
          </p:cNvPr>
          <p:cNvSpPr>
            <a:spLocks noGrp="1"/>
          </p:cNvSpPr>
          <p:nvPr>
            <p:ph idx="1"/>
          </p:nvPr>
        </p:nvSpPr>
        <p:spPr>
          <a:xfrm>
            <a:off x="838200" y="2419747"/>
            <a:ext cx="6096000" cy="527050"/>
          </a:xfrm>
          <a:solidFill>
            <a:schemeClr val="accent1">
              <a:lumMod val="40000"/>
              <a:lumOff val="60000"/>
            </a:schemeClr>
          </a:solidFill>
          <a:ln w="38100">
            <a:solidFill>
              <a:schemeClr val="bg1"/>
            </a:solidFill>
          </a:ln>
        </p:spPr>
        <p:txBody>
          <a:bodyPr/>
          <a:lstStyle/>
          <a:p>
            <a:pPr marL="0" indent="0">
              <a:buNone/>
            </a:pPr>
            <a:r>
              <a:rPr lang="en-US" dirty="0">
                <a:hlinkClick r:id="" action="ppaction://noaction"/>
              </a:rPr>
              <a:t>Trust, respect, dignity</a:t>
            </a:r>
          </a:p>
        </p:txBody>
      </p:sp>
      <p:sp>
        <p:nvSpPr>
          <p:cNvPr id="7" name="TextBox 6">
            <a:hlinkClick r:id="" action="ppaction://noaction"/>
            <a:extLst>
              <a:ext uri="{FF2B5EF4-FFF2-40B4-BE49-F238E27FC236}">
                <a16:creationId xmlns:a16="http://schemas.microsoft.com/office/drawing/2014/main" id="{17EBC13F-1C77-DBB4-4D8B-35044767E202}"/>
              </a:ext>
            </a:extLst>
          </p:cNvPr>
          <p:cNvSpPr txBox="1"/>
          <p:nvPr/>
        </p:nvSpPr>
        <p:spPr>
          <a:xfrm>
            <a:off x="838200" y="3219847"/>
            <a:ext cx="6096000" cy="523220"/>
          </a:xfrm>
          <a:prstGeom prst="rect">
            <a:avLst/>
          </a:prstGeom>
          <a:solidFill>
            <a:schemeClr val="accent1">
              <a:lumMod val="40000"/>
              <a:lumOff val="60000"/>
            </a:schemeClr>
          </a:solidFill>
          <a:ln w="38100">
            <a:solidFill>
              <a:schemeClr val="bg1"/>
            </a:solidFill>
          </a:ln>
        </p:spPr>
        <p:txBody>
          <a:bodyPr wrap="square">
            <a:spAutoFit/>
          </a:bodyPr>
          <a:lstStyle>
            <a:defPPr>
              <a:defRPr lang="en-US"/>
            </a:defPPr>
            <a:lvl1pPr indent="0">
              <a:buNone/>
            </a:lvl1pPr>
          </a:lstStyle>
          <a:p>
            <a:r>
              <a:rPr lang="en-US" sz="2800" dirty="0"/>
              <a:t>Confidence, enthusiasm and dignity</a:t>
            </a:r>
          </a:p>
        </p:txBody>
      </p:sp>
      <p:sp>
        <p:nvSpPr>
          <p:cNvPr id="9" name="TextBox 8">
            <a:hlinkClick r:id="" action="ppaction://noaction"/>
            <a:extLst>
              <a:ext uri="{FF2B5EF4-FFF2-40B4-BE49-F238E27FC236}">
                <a16:creationId xmlns:a16="http://schemas.microsoft.com/office/drawing/2014/main" id="{74B0DEC1-374D-AD39-77C3-7CD3F5557CC5}"/>
              </a:ext>
            </a:extLst>
          </p:cNvPr>
          <p:cNvSpPr txBox="1"/>
          <p:nvPr/>
        </p:nvSpPr>
        <p:spPr>
          <a:xfrm>
            <a:off x="838200" y="4016117"/>
            <a:ext cx="6096000" cy="523220"/>
          </a:xfrm>
          <a:prstGeom prst="rect">
            <a:avLst/>
          </a:prstGeom>
          <a:solidFill>
            <a:schemeClr val="accent1">
              <a:lumMod val="40000"/>
              <a:lumOff val="60000"/>
            </a:schemeClr>
          </a:solidFill>
          <a:ln w="38100">
            <a:solidFill>
              <a:schemeClr val="bg1"/>
            </a:solidFill>
          </a:ln>
        </p:spPr>
        <p:txBody>
          <a:bodyPr wrap="square">
            <a:spAutoFit/>
          </a:bodyPr>
          <a:lstStyle/>
          <a:p>
            <a:pPr marL="0" indent="0">
              <a:buNone/>
            </a:pPr>
            <a:r>
              <a:rPr lang="en-US" sz="2800" dirty="0"/>
              <a:t>Communication, empathy and respect</a:t>
            </a:r>
          </a:p>
        </p:txBody>
      </p:sp>
      <p:sp>
        <p:nvSpPr>
          <p:cNvPr id="11" name="TextBox 10">
            <a:hlinkClick r:id="" action="ppaction://noaction"/>
            <a:extLst>
              <a:ext uri="{FF2B5EF4-FFF2-40B4-BE49-F238E27FC236}">
                <a16:creationId xmlns:a16="http://schemas.microsoft.com/office/drawing/2014/main" id="{87B90FDF-0FA2-7EB7-4272-AA2EA14CC4CF}"/>
              </a:ext>
            </a:extLst>
          </p:cNvPr>
          <p:cNvSpPr txBox="1"/>
          <p:nvPr/>
        </p:nvSpPr>
        <p:spPr>
          <a:xfrm>
            <a:off x="838200" y="4812387"/>
            <a:ext cx="6096000" cy="523220"/>
          </a:xfrm>
          <a:prstGeom prst="rect">
            <a:avLst/>
          </a:prstGeom>
          <a:solidFill>
            <a:schemeClr val="accent1">
              <a:lumMod val="40000"/>
              <a:lumOff val="60000"/>
            </a:schemeClr>
          </a:solidFill>
          <a:ln w="38100">
            <a:solidFill>
              <a:schemeClr val="bg1"/>
            </a:solidFill>
          </a:ln>
        </p:spPr>
        <p:txBody>
          <a:bodyPr wrap="square">
            <a:spAutoFit/>
          </a:bodyPr>
          <a:lstStyle/>
          <a:p>
            <a:pPr marL="0" indent="0">
              <a:buNone/>
            </a:pPr>
            <a:r>
              <a:rPr lang="en-US" sz="2800" dirty="0"/>
              <a:t>Valuing their worth, trust and courtesy</a:t>
            </a:r>
          </a:p>
        </p:txBody>
      </p:sp>
      <p:sp>
        <p:nvSpPr>
          <p:cNvPr id="4" name="TextBox 3">
            <a:extLst>
              <a:ext uri="{FF2B5EF4-FFF2-40B4-BE49-F238E27FC236}">
                <a16:creationId xmlns:a16="http://schemas.microsoft.com/office/drawing/2014/main" id="{54DF46EA-1658-13F2-2FE4-3AA13288D1F1}"/>
              </a:ext>
            </a:extLst>
          </p:cNvPr>
          <p:cNvSpPr txBox="1"/>
          <p:nvPr/>
        </p:nvSpPr>
        <p:spPr>
          <a:xfrm>
            <a:off x="11890314" y="6488668"/>
            <a:ext cx="301686" cy="369332"/>
          </a:xfrm>
          <a:prstGeom prst="rect">
            <a:avLst/>
          </a:prstGeom>
          <a:noFill/>
        </p:spPr>
        <p:txBody>
          <a:bodyPr wrap="none" rtlCol="0">
            <a:spAutoFit/>
          </a:bodyPr>
          <a:lstStyle/>
          <a:p>
            <a:r>
              <a:rPr lang="en-US" dirty="0"/>
              <a:t>9</a:t>
            </a:r>
          </a:p>
        </p:txBody>
      </p:sp>
      <p:sp>
        <p:nvSpPr>
          <p:cNvPr id="8" name="Multiplication Sign 7">
            <a:extLst>
              <a:ext uri="{FF2B5EF4-FFF2-40B4-BE49-F238E27FC236}">
                <a16:creationId xmlns:a16="http://schemas.microsoft.com/office/drawing/2014/main" id="{52C84593-5060-FB84-B5A3-AEB457EB200E}"/>
              </a:ext>
            </a:extLst>
          </p:cNvPr>
          <p:cNvSpPr/>
          <p:nvPr/>
        </p:nvSpPr>
        <p:spPr>
          <a:xfrm>
            <a:off x="6472236" y="4650134"/>
            <a:ext cx="923927" cy="847725"/>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Multiplication Sign 9">
            <a:extLst>
              <a:ext uri="{FF2B5EF4-FFF2-40B4-BE49-F238E27FC236}">
                <a16:creationId xmlns:a16="http://schemas.microsoft.com/office/drawing/2014/main" id="{E0E8DA65-D1E2-5AC1-FB05-B3387FCC69C4}"/>
              </a:ext>
            </a:extLst>
          </p:cNvPr>
          <p:cNvSpPr/>
          <p:nvPr/>
        </p:nvSpPr>
        <p:spPr>
          <a:xfrm>
            <a:off x="6472235" y="3057594"/>
            <a:ext cx="923927" cy="847725"/>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Multiplication Sign 11">
            <a:extLst>
              <a:ext uri="{FF2B5EF4-FFF2-40B4-BE49-F238E27FC236}">
                <a16:creationId xmlns:a16="http://schemas.microsoft.com/office/drawing/2014/main" id="{8521F778-4B37-0D45-F709-F63640F98B89}"/>
              </a:ext>
            </a:extLst>
          </p:cNvPr>
          <p:cNvSpPr/>
          <p:nvPr/>
        </p:nvSpPr>
        <p:spPr>
          <a:xfrm>
            <a:off x="6472236" y="3848138"/>
            <a:ext cx="923927" cy="847725"/>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27893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80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8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80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6" presetClass="emph" presetSubtype="0" repeatCount="indefinite" fill="hold" grpId="0" nodeType="withEffect">
                                  <p:stCondLst>
                                    <p:cond delay="8000"/>
                                  </p:stCondLst>
                                  <p:endCondLst>
                                    <p:cond evt="onNext" delay="0">
                                      <p:tgtEl>
                                        <p:sldTgt/>
                                      </p:tgtEl>
                                    </p:cond>
                                  </p:endCondLst>
                                  <p:childTnLst>
                                    <p:animEffect transition="out" filter="fade">
                                      <p:cBhvr>
                                        <p:cTn id="18" dur="500" tmFilter="0, 0; .2, .5; .8, .5; 1, 0"/>
                                        <p:tgtEl>
                                          <p:spTgt spid="3">
                                            <p:bg/>
                                          </p:spTgt>
                                        </p:tgtEl>
                                      </p:cBhvr>
                                    </p:animEffect>
                                    <p:animScale>
                                      <p:cBhvr>
                                        <p:cTn id="19" dur="250" autoRev="1" fill="hold"/>
                                        <p:tgtEl>
                                          <p:spTgt spid="3">
                                            <p:bg/>
                                          </p:spTgt>
                                        </p:tgtEl>
                                      </p:cBhvr>
                                      <p:by x="105000" y="105000"/>
                                    </p:animScale>
                                  </p:childTnLst>
                                </p:cTn>
                              </p:par>
                              <p:par>
                                <p:cTn id="20" presetID="26" presetClass="emph" presetSubtype="0" repeatCount="indefinite" fill="hold" grpId="0" nodeType="withEffect">
                                  <p:stCondLst>
                                    <p:cond delay="8000"/>
                                  </p:stCondLst>
                                  <p:endCondLst>
                                    <p:cond evt="onNext" delay="0">
                                      <p:tgtEl>
                                        <p:sldTgt/>
                                      </p:tgtEl>
                                    </p:cond>
                                  </p:endCondLst>
                                  <p:childTnLst>
                                    <p:animEffect transition="out" filter="fade">
                                      <p:cBhvr>
                                        <p:cTn id="21" dur="500" tmFilter="0, 0; .2, .5; .8, .5; 1, 0"/>
                                        <p:tgtEl>
                                          <p:spTgt spid="3">
                                            <p:txEl>
                                              <p:pRg st="0" end="0"/>
                                            </p:txEl>
                                          </p:spTgt>
                                        </p:tgtEl>
                                      </p:cBhvr>
                                    </p:animEffect>
                                    <p:animScale>
                                      <p:cBhvr>
                                        <p:cTn id="22" dur="250" autoRev="1" fill="hold"/>
                                        <p:tgtEl>
                                          <p:spTgt spid="3">
                                            <p:txEl>
                                              <p:pRg st="0" end="0"/>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8" grpId="0" animBg="1"/>
      <p:bldP spid="10" grpId="0" animBg="1"/>
      <p:bldP spid="12"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E4816-C645-45A3-5E60-51280B4EFA5E}"/>
              </a:ext>
            </a:extLst>
          </p:cNvPr>
          <p:cNvSpPr>
            <a:spLocks noGrp="1"/>
          </p:cNvSpPr>
          <p:nvPr>
            <p:ph type="title"/>
          </p:nvPr>
        </p:nvSpPr>
        <p:spPr>
          <a:xfrm>
            <a:off x="838200" y="365125"/>
            <a:ext cx="10515600" cy="2664946"/>
          </a:xfrm>
        </p:spPr>
        <p:txBody>
          <a:bodyPr>
            <a:normAutofit fontScale="90000"/>
          </a:bodyPr>
          <a:lstStyle/>
          <a:p>
            <a:r>
              <a:rPr lang="en-US" sz="4900" dirty="0">
                <a:latin typeface="Modern Love Caps" panose="04070805081001020A01" pitchFamily="82" charset="0"/>
              </a:rPr>
              <a:t>When a complaint is forwarded to TDA F&amp;N, which one of the protected classes requires the complaint to be forwarded to Federal Mediation and Conciliation Service within 5 days?</a:t>
            </a:r>
          </a:p>
        </p:txBody>
      </p:sp>
      <p:sp>
        <p:nvSpPr>
          <p:cNvPr id="3" name="Content Placeholder 2">
            <a:extLst>
              <a:ext uri="{FF2B5EF4-FFF2-40B4-BE49-F238E27FC236}">
                <a16:creationId xmlns:a16="http://schemas.microsoft.com/office/drawing/2014/main" id="{B682E3A2-CB92-E6D1-761C-5B5B44166C83}"/>
              </a:ext>
            </a:extLst>
          </p:cNvPr>
          <p:cNvSpPr>
            <a:spLocks noGrp="1"/>
          </p:cNvSpPr>
          <p:nvPr>
            <p:ph idx="1"/>
          </p:nvPr>
        </p:nvSpPr>
        <p:spPr>
          <a:xfrm>
            <a:off x="838200" y="3428999"/>
            <a:ext cx="10515600" cy="2747963"/>
          </a:xfrm>
        </p:spPr>
        <p:txBody>
          <a:bodyPr>
            <a:normAutofit/>
          </a:bodyPr>
          <a:lstStyle/>
          <a:p>
            <a:pPr marL="0" indent="0">
              <a:buNone/>
            </a:pPr>
            <a:endParaRPr lang="en-US" dirty="0"/>
          </a:p>
          <a:p>
            <a:pPr marL="0" indent="0">
              <a:buNone/>
            </a:pPr>
            <a:endParaRPr lang="en-US" dirty="0"/>
          </a:p>
        </p:txBody>
      </p:sp>
      <p:sp>
        <p:nvSpPr>
          <p:cNvPr id="5" name="TextBox 4">
            <a:hlinkClick r:id="" action="ppaction://noaction"/>
            <a:extLst>
              <a:ext uri="{FF2B5EF4-FFF2-40B4-BE49-F238E27FC236}">
                <a16:creationId xmlns:a16="http://schemas.microsoft.com/office/drawing/2014/main" id="{A42BEBB3-4096-EB0A-0FC1-05249D2B26B2}"/>
              </a:ext>
            </a:extLst>
          </p:cNvPr>
          <p:cNvSpPr txBox="1"/>
          <p:nvPr/>
        </p:nvSpPr>
        <p:spPr>
          <a:xfrm>
            <a:off x="942975" y="3432770"/>
            <a:ext cx="6096000" cy="369332"/>
          </a:xfrm>
          <a:prstGeom prst="rect">
            <a:avLst/>
          </a:prstGeom>
          <a:solidFill>
            <a:schemeClr val="accent1">
              <a:lumMod val="40000"/>
              <a:lumOff val="60000"/>
            </a:schemeClr>
          </a:solidFill>
          <a:ln w="38100">
            <a:solidFill>
              <a:schemeClr val="bg1"/>
            </a:solidFill>
          </a:ln>
        </p:spPr>
        <p:txBody>
          <a:bodyPr wrap="square">
            <a:spAutoFit/>
          </a:bodyPr>
          <a:lstStyle/>
          <a:p>
            <a:r>
              <a:rPr lang="en-US" dirty="0"/>
              <a:t>Sex</a:t>
            </a:r>
          </a:p>
        </p:txBody>
      </p:sp>
      <p:sp>
        <p:nvSpPr>
          <p:cNvPr id="7" name="TextBox 6">
            <a:hlinkClick r:id="" action="ppaction://noaction"/>
            <a:extLst>
              <a:ext uri="{FF2B5EF4-FFF2-40B4-BE49-F238E27FC236}">
                <a16:creationId xmlns:a16="http://schemas.microsoft.com/office/drawing/2014/main" id="{5BAE2092-FD4F-DBD1-98AD-1B9659771B83}"/>
              </a:ext>
            </a:extLst>
          </p:cNvPr>
          <p:cNvSpPr txBox="1"/>
          <p:nvPr/>
        </p:nvSpPr>
        <p:spPr>
          <a:xfrm>
            <a:off x="942975" y="3948485"/>
            <a:ext cx="6096000" cy="369332"/>
          </a:xfrm>
          <a:prstGeom prst="rect">
            <a:avLst/>
          </a:prstGeom>
          <a:solidFill>
            <a:schemeClr val="accent1">
              <a:lumMod val="40000"/>
              <a:lumOff val="60000"/>
            </a:schemeClr>
          </a:solidFill>
          <a:ln w="38100">
            <a:solidFill>
              <a:schemeClr val="bg1"/>
            </a:solidFill>
          </a:ln>
        </p:spPr>
        <p:txBody>
          <a:bodyPr wrap="square">
            <a:spAutoFit/>
          </a:bodyPr>
          <a:lstStyle/>
          <a:p>
            <a:r>
              <a:rPr lang="en-US" dirty="0"/>
              <a:t>Race</a:t>
            </a:r>
          </a:p>
        </p:txBody>
      </p:sp>
      <p:sp>
        <p:nvSpPr>
          <p:cNvPr id="9" name="TextBox 8">
            <a:hlinkClick r:id="" action="ppaction://noaction"/>
            <a:extLst>
              <a:ext uri="{FF2B5EF4-FFF2-40B4-BE49-F238E27FC236}">
                <a16:creationId xmlns:a16="http://schemas.microsoft.com/office/drawing/2014/main" id="{F086C4F3-7431-2F91-D872-F92AEA21E6DF}"/>
              </a:ext>
            </a:extLst>
          </p:cNvPr>
          <p:cNvSpPr txBox="1"/>
          <p:nvPr/>
        </p:nvSpPr>
        <p:spPr>
          <a:xfrm>
            <a:off x="942975" y="4464200"/>
            <a:ext cx="6096000" cy="369332"/>
          </a:xfrm>
          <a:prstGeom prst="rect">
            <a:avLst/>
          </a:prstGeom>
          <a:solidFill>
            <a:schemeClr val="accent1">
              <a:lumMod val="40000"/>
              <a:lumOff val="60000"/>
            </a:schemeClr>
          </a:solidFill>
          <a:ln w="38100">
            <a:solidFill>
              <a:schemeClr val="bg1"/>
            </a:solidFill>
          </a:ln>
        </p:spPr>
        <p:txBody>
          <a:bodyPr wrap="square">
            <a:spAutoFit/>
          </a:bodyPr>
          <a:lstStyle/>
          <a:p>
            <a:r>
              <a:rPr lang="en-US" dirty="0"/>
              <a:t>National Origin</a:t>
            </a:r>
          </a:p>
        </p:txBody>
      </p:sp>
      <p:sp>
        <p:nvSpPr>
          <p:cNvPr id="11" name="TextBox 10">
            <a:hlinkClick r:id="" action="ppaction://noaction"/>
            <a:extLst>
              <a:ext uri="{FF2B5EF4-FFF2-40B4-BE49-F238E27FC236}">
                <a16:creationId xmlns:a16="http://schemas.microsoft.com/office/drawing/2014/main" id="{18713630-E610-81A4-C4A6-047509468ED1}"/>
              </a:ext>
            </a:extLst>
          </p:cNvPr>
          <p:cNvSpPr txBox="1"/>
          <p:nvPr/>
        </p:nvSpPr>
        <p:spPr>
          <a:xfrm>
            <a:off x="942975" y="4979915"/>
            <a:ext cx="6096000" cy="369332"/>
          </a:xfrm>
          <a:prstGeom prst="rect">
            <a:avLst/>
          </a:prstGeom>
          <a:solidFill>
            <a:schemeClr val="accent1">
              <a:lumMod val="40000"/>
              <a:lumOff val="60000"/>
            </a:schemeClr>
          </a:solidFill>
          <a:ln w="38100">
            <a:solidFill>
              <a:schemeClr val="bg1"/>
            </a:solidFill>
          </a:ln>
        </p:spPr>
        <p:txBody>
          <a:bodyPr wrap="square">
            <a:spAutoFit/>
          </a:bodyPr>
          <a:lstStyle/>
          <a:p>
            <a:r>
              <a:rPr lang="en-US" dirty="0"/>
              <a:t>Age</a:t>
            </a:r>
          </a:p>
        </p:txBody>
      </p:sp>
      <p:sp>
        <p:nvSpPr>
          <p:cNvPr id="13" name="TextBox 12">
            <a:hlinkClick r:id="" action="ppaction://noaction"/>
            <a:extLst>
              <a:ext uri="{FF2B5EF4-FFF2-40B4-BE49-F238E27FC236}">
                <a16:creationId xmlns:a16="http://schemas.microsoft.com/office/drawing/2014/main" id="{167B40C0-C622-7ED3-AF82-6EA4387F0F5A}"/>
              </a:ext>
            </a:extLst>
          </p:cNvPr>
          <p:cNvSpPr txBox="1"/>
          <p:nvPr/>
        </p:nvSpPr>
        <p:spPr>
          <a:xfrm>
            <a:off x="942975" y="5495630"/>
            <a:ext cx="6096000" cy="369332"/>
          </a:xfrm>
          <a:prstGeom prst="rect">
            <a:avLst/>
          </a:prstGeom>
          <a:solidFill>
            <a:schemeClr val="accent1">
              <a:lumMod val="40000"/>
              <a:lumOff val="60000"/>
            </a:schemeClr>
          </a:solidFill>
          <a:ln w="38100">
            <a:solidFill>
              <a:schemeClr val="bg1"/>
            </a:solidFill>
          </a:ln>
        </p:spPr>
        <p:txBody>
          <a:bodyPr wrap="square">
            <a:spAutoFit/>
          </a:bodyPr>
          <a:lstStyle/>
          <a:p>
            <a:r>
              <a:rPr lang="en-US" dirty="0"/>
              <a:t>Color</a:t>
            </a:r>
          </a:p>
        </p:txBody>
      </p:sp>
      <p:sp>
        <p:nvSpPr>
          <p:cNvPr id="15" name="TextBox 14">
            <a:hlinkClick r:id="" action="ppaction://noaction"/>
            <a:extLst>
              <a:ext uri="{FF2B5EF4-FFF2-40B4-BE49-F238E27FC236}">
                <a16:creationId xmlns:a16="http://schemas.microsoft.com/office/drawing/2014/main" id="{C3D4F9FB-296B-5B64-B240-15E44D359EF4}"/>
              </a:ext>
            </a:extLst>
          </p:cNvPr>
          <p:cNvSpPr txBox="1"/>
          <p:nvPr/>
        </p:nvSpPr>
        <p:spPr>
          <a:xfrm>
            <a:off x="942975" y="6011345"/>
            <a:ext cx="6096000" cy="369332"/>
          </a:xfrm>
          <a:prstGeom prst="rect">
            <a:avLst/>
          </a:prstGeom>
          <a:solidFill>
            <a:schemeClr val="accent1">
              <a:lumMod val="40000"/>
              <a:lumOff val="60000"/>
            </a:schemeClr>
          </a:solidFill>
          <a:ln w="38100">
            <a:solidFill>
              <a:schemeClr val="bg1"/>
            </a:solidFill>
          </a:ln>
        </p:spPr>
        <p:txBody>
          <a:bodyPr wrap="square">
            <a:spAutoFit/>
          </a:bodyPr>
          <a:lstStyle/>
          <a:p>
            <a:r>
              <a:rPr lang="en-US" dirty="0"/>
              <a:t>Disability</a:t>
            </a:r>
          </a:p>
        </p:txBody>
      </p:sp>
      <p:sp>
        <p:nvSpPr>
          <p:cNvPr id="4" name="TextBox 3">
            <a:extLst>
              <a:ext uri="{FF2B5EF4-FFF2-40B4-BE49-F238E27FC236}">
                <a16:creationId xmlns:a16="http://schemas.microsoft.com/office/drawing/2014/main" id="{707A9592-75F3-3FFE-CB7E-CD8BB44CE713}"/>
              </a:ext>
            </a:extLst>
          </p:cNvPr>
          <p:cNvSpPr txBox="1"/>
          <p:nvPr/>
        </p:nvSpPr>
        <p:spPr>
          <a:xfrm>
            <a:off x="11773296" y="6488668"/>
            <a:ext cx="418704" cy="369332"/>
          </a:xfrm>
          <a:prstGeom prst="rect">
            <a:avLst/>
          </a:prstGeom>
          <a:noFill/>
        </p:spPr>
        <p:txBody>
          <a:bodyPr wrap="none" rtlCol="0">
            <a:spAutoFit/>
          </a:bodyPr>
          <a:lstStyle/>
          <a:p>
            <a:r>
              <a:rPr lang="en-US" dirty="0"/>
              <a:t>10</a:t>
            </a:r>
          </a:p>
        </p:txBody>
      </p:sp>
      <p:sp>
        <p:nvSpPr>
          <p:cNvPr id="6" name="Multiplication Sign 5">
            <a:extLst>
              <a:ext uri="{FF2B5EF4-FFF2-40B4-BE49-F238E27FC236}">
                <a16:creationId xmlns:a16="http://schemas.microsoft.com/office/drawing/2014/main" id="{1CCDEE93-2497-2EEA-AFC6-00B2B80EC559}"/>
              </a:ext>
            </a:extLst>
          </p:cNvPr>
          <p:cNvSpPr/>
          <p:nvPr/>
        </p:nvSpPr>
        <p:spPr>
          <a:xfrm>
            <a:off x="6577008" y="5772148"/>
            <a:ext cx="923927" cy="847725"/>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Multiplication Sign 7">
            <a:extLst>
              <a:ext uri="{FF2B5EF4-FFF2-40B4-BE49-F238E27FC236}">
                <a16:creationId xmlns:a16="http://schemas.microsoft.com/office/drawing/2014/main" id="{94E528D1-9D9F-55A0-34BC-B8A3483BAB27}"/>
              </a:ext>
            </a:extLst>
          </p:cNvPr>
          <p:cNvSpPr/>
          <p:nvPr/>
        </p:nvSpPr>
        <p:spPr>
          <a:xfrm>
            <a:off x="6577008" y="5256433"/>
            <a:ext cx="923927" cy="847725"/>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Multiplication Sign 9">
            <a:extLst>
              <a:ext uri="{FF2B5EF4-FFF2-40B4-BE49-F238E27FC236}">
                <a16:creationId xmlns:a16="http://schemas.microsoft.com/office/drawing/2014/main" id="{6540A055-AA82-05A9-1E04-13405BE77915}"/>
              </a:ext>
            </a:extLst>
          </p:cNvPr>
          <p:cNvSpPr/>
          <p:nvPr/>
        </p:nvSpPr>
        <p:spPr>
          <a:xfrm>
            <a:off x="6577009" y="4208344"/>
            <a:ext cx="923927" cy="847725"/>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Multiplication Sign 11">
            <a:extLst>
              <a:ext uri="{FF2B5EF4-FFF2-40B4-BE49-F238E27FC236}">
                <a16:creationId xmlns:a16="http://schemas.microsoft.com/office/drawing/2014/main" id="{DF95287F-E15D-7BCD-B266-8338CB831A6D}"/>
              </a:ext>
            </a:extLst>
          </p:cNvPr>
          <p:cNvSpPr/>
          <p:nvPr/>
        </p:nvSpPr>
        <p:spPr>
          <a:xfrm>
            <a:off x="6577010" y="3708281"/>
            <a:ext cx="923927" cy="847725"/>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Multiplication Sign 13">
            <a:extLst>
              <a:ext uri="{FF2B5EF4-FFF2-40B4-BE49-F238E27FC236}">
                <a16:creationId xmlns:a16="http://schemas.microsoft.com/office/drawing/2014/main" id="{311C195B-2C5B-DE19-510F-BD0B8F5C62F0}"/>
              </a:ext>
            </a:extLst>
          </p:cNvPr>
          <p:cNvSpPr/>
          <p:nvPr/>
        </p:nvSpPr>
        <p:spPr>
          <a:xfrm>
            <a:off x="6577010" y="3194508"/>
            <a:ext cx="923927" cy="847725"/>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0476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20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2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20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1200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1200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par>
                                <p:cTn id="25" presetID="26" presetClass="emph" presetSubtype="0" repeatCount="indefinite" fill="hold" grpId="0" nodeType="withEffect">
                                  <p:stCondLst>
                                    <p:cond delay="12000"/>
                                  </p:stCondLst>
                                  <p:endCondLst>
                                    <p:cond evt="onNext" delay="0">
                                      <p:tgtEl>
                                        <p:sldTgt/>
                                      </p:tgtEl>
                                    </p:cond>
                                  </p:endCondLst>
                                  <p:childTnLst>
                                    <p:animEffect transition="out" filter="fade">
                                      <p:cBhvr>
                                        <p:cTn id="26" dur="500" tmFilter="0, 0; .2, .5; .8, .5; 1, 0"/>
                                        <p:tgtEl>
                                          <p:spTgt spid="11"/>
                                        </p:tgtEl>
                                      </p:cBhvr>
                                    </p:animEffect>
                                    <p:animScale>
                                      <p:cBhvr>
                                        <p:cTn id="27"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animBg="1"/>
      <p:bldP spid="10" grpId="0" animBg="1"/>
      <p:bldP spid="12" grpId="0" animBg="1"/>
      <p:bldP spid="14"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18334-A233-ED4B-F559-46017A8AE899}"/>
              </a:ext>
            </a:extLst>
          </p:cNvPr>
          <p:cNvSpPr>
            <a:spLocks noGrp="1"/>
          </p:cNvSpPr>
          <p:nvPr>
            <p:ph type="title"/>
          </p:nvPr>
        </p:nvSpPr>
        <p:spPr/>
        <p:txBody>
          <a:bodyPr/>
          <a:lstStyle/>
          <a:p>
            <a:r>
              <a:rPr lang="en-US" dirty="0">
                <a:latin typeface="Modern Love Caps" panose="04070805081001020A01" pitchFamily="82" charset="0"/>
              </a:rPr>
              <a:t>Which food item is allowed to be reimbursed as a meat/meat alternate.</a:t>
            </a:r>
          </a:p>
        </p:txBody>
      </p:sp>
      <p:sp>
        <p:nvSpPr>
          <p:cNvPr id="4" name="Oval 3">
            <a:hlinkClick r:id="" action="ppaction://noaction"/>
            <a:extLst>
              <a:ext uri="{FF2B5EF4-FFF2-40B4-BE49-F238E27FC236}">
                <a16:creationId xmlns:a16="http://schemas.microsoft.com/office/drawing/2014/main" id="{A49E5A27-28B9-97FF-6B5B-A76AF13EFCAD}"/>
              </a:ext>
            </a:extLst>
          </p:cNvPr>
          <p:cNvSpPr/>
          <p:nvPr/>
        </p:nvSpPr>
        <p:spPr>
          <a:xfrm>
            <a:off x="1495425" y="2609850"/>
            <a:ext cx="1533525" cy="81915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atin typeface="Jumble" panose="02000503000000020004" pitchFamily="2" charset="0"/>
              </a:rPr>
              <a:t>Chicken</a:t>
            </a:r>
          </a:p>
        </p:txBody>
      </p:sp>
      <p:sp>
        <p:nvSpPr>
          <p:cNvPr id="5" name="Oval 4">
            <a:extLst>
              <a:ext uri="{FF2B5EF4-FFF2-40B4-BE49-F238E27FC236}">
                <a16:creationId xmlns:a16="http://schemas.microsoft.com/office/drawing/2014/main" id="{FF6DF9E2-7809-E955-D053-7FAD996789A0}"/>
              </a:ext>
            </a:extLst>
          </p:cNvPr>
          <p:cNvSpPr/>
          <p:nvPr/>
        </p:nvSpPr>
        <p:spPr>
          <a:xfrm>
            <a:off x="8886824" y="4795837"/>
            <a:ext cx="1533525" cy="81915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atin typeface="Jumble" panose="02000503000000020004" pitchFamily="2" charset="0"/>
              </a:rPr>
              <a:t>Oxtail</a:t>
            </a:r>
          </a:p>
        </p:txBody>
      </p:sp>
      <p:sp>
        <p:nvSpPr>
          <p:cNvPr id="6" name="Oval 5">
            <a:hlinkClick r:id="" action="ppaction://noaction"/>
            <a:extLst>
              <a:ext uri="{FF2B5EF4-FFF2-40B4-BE49-F238E27FC236}">
                <a16:creationId xmlns:a16="http://schemas.microsoft.com/office/drawing/2014/main" id="{4211F5E8-A9EA-1AB2-3FDA-6C98BD41F310}"/>
              </a:ext>
            </a:extLst>
          </p:cNvPr>
          <p:cNvSpPr/>
          <p:nvPr/>
        </p:nvSpPr>
        <p:spPr>
          <a:xfrm>
            <a:off x="8886825" y="2609850"/>
            <a:ext cx="1533525" cy="81915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latin typeface="Jumble" panose="02000503000000020004" pitchFamily="2" charset="0"/>
              </a:rPr>
              <a:t>Pepperoni</a:t>
            </a:r>
          </a:p>
        </p:txBody>
      </p:sp>
      <p:sp>
        <p:nvSpPr>
          <p:cNvPr id="7" name="Oval 6">
            <a:hlinkClick r:id="" action="ppaction://noaction"/>
            <a:extLst>
              <a:ext uri="{FF2B5EF4-FFF2-40B4-BE49-F238E27FC236}">
                <a16:creationId xmlns:a16="http://schemas.microsoft.com/office/drawing/2014/main" id="{4924F234-ABEC-BC5F-16A8-CC90B4F3C9D7}"/>
              </a:ext>
            </a:extLst>
          </p:cNvPr>
          <p:cNvSpPr/>
          <p:nvPr/>
        </p:nvSpPr>
        <p:spPr>
          <a:xfrm>
            <a:off x="1495425" y="4795837"/>
            <a:ext cx="1533525" cy="81915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atin typeface="Jumble" panose="02000503000000020004" pitchFamily="2" charset="0"/>
              </a:rPr>
              <a:t>Bacon</a:t>
            </a:r>
          </a:p>
        </p:txBody>
      </p:sp>
      <p:sp>
        <p:nvSpPr>
          <p:cNvPr id="8" name="Oval 7">
            <a:hlinkClick r:id="" action="ppaction://noaction"/>
            <a:extLst>
              <a:ext uri="{FF2B5EF4-FFF2-40B4-BE49-F238E27FC236}">
                <a16:creationId xmlns:a16="http://schemas.microsoft.com/office/drawing/2014/main" id="{733B8ED4-3E19-EC59-FD67-91AC89FBF203}"/>
              </a:ext>
            </a:extLst>
          </p:cNvPr>
          <p:cNvSpPr/>
          <p:nvPr/>
        </p:nvSpPr>
        <p:spPr>
          <a:xfrm>
            <a:off x="5314949" y="2609850"/>
            <a:ext cx="1533525" cy="81915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atin typeface="Jumble" panose="02000503000000020004" pitchFamily="2" charset="0"/>
              </a:rPr>
              <a:t>Ham Hocks</a:t>
            </a:r>
          </a:p>
        </p:txBody>
      </p:sp>
      <p:sp>
        <p:nvSpPr>
          <p:cNvPr id="9" name="Oval 8">
            <a:hlinkClick r:id="" action="ppaction://noaction"/>
            <a:extLst>
              <a:ext uri="{FF2B5EF4-FFF2-40B4-BE49-F238E27FC236}">
                <a16:creationId xmlns:a16="http://schemas.microsoft.com/office/drawing/2014/main" id="{FD1C3B43-63A8-0DAD-C2A6-E9CF98065FD4}"/>
              </a:ext>
            </a:extLst>
          </p:cNvPr>
          <p:cNvSpPr/>
          <p:nvPr/>
        </p:nvSpPr>
        <p:spPr>
          <a:xfrm>
            <a:off x="5329237" y="4795837"/>
            <a:ext cx="1533525" cy="81915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latin typeface="Jumble" panose="02000503000000020004" pitchFamily="2" charset="0"/>
              </a:rPr>
              <a:t>Chestnuts</a:t>
            </a:r>
          </a:p>
        </p:txBody>
      </p:sp>
      <p:sp>
        <p:nvSpPr>
          <p:cNvPr id="3" name="TextBox 2">
            <a:extLst>
              <a:ext uri="{FF2B5EF4-FFF2-40B4-BE49-F238E27FC236}">
                <a16:creationId xmlns:a16="http://schemas.microsoft.com/office/drawing/2014/main" id="{141C299E-797A-7677-4FC1-54D70A271E7D}"/>
              </a:ext>
            </a:extLst>
          </p:cNvPr>
          <p:cNvSpPr txBox="1"/>
          <p:nvPr/>
        </p:nvSpPr>
        <p:spPr>
          <a:xfrm>
            <a:off x="11773296" y="6488668"/>
            <a:ext cx="418704" cy="369332"/>
          </a:xfrm>
          <a:prstGeom prst="rect">
            <a:avLst/>
          </a:prstGeom>
          <a:noFill/>
        </p:spPr>
        <p:txBody>
          <a:bodyPr wrap="none" rtlCol="0">
            <a:spAutoFit/>
          </a:bodyPr>
          <a:lstStyle/>
          <a:p>
            <a:r>
              <a:rPr lang="en-US" dirty="0"/>
              <a:t>11</a:t>
            </a:r>
          </a:p>
        </p:txBody>
      </p:sp>
      <p:sp>
        <p:nvSpPr>
          <p:cNvPr id="10" name="Multiplication Sign 9">
            <a:extLst>
              <a:ext uri="{FF2B5EF4-FFF2-40B4-BE49-F238E27FC236}">
                <a16:creationId xmlns:a16="http://schemas.microsoft.com/office/drawing/2014/main" id="{7393115B-2396-E1FC-01C7-63B6924C2746}"/>
              </a:ext>
            </a:extLst>
          </p:cNvPr>
          <p:cNvSpPr/>
          <p:nvPr/>
        </p:nvSpPr>
        <p:spPr>
          <a:xfrm>
            <a:off x="2381248" y="4767260"/>
            <a:ext cx="923927" cy="847725"/>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Multiplication Sign 10">
            <a:extLst>
              <a:ext uri="{FF2B5EF4-FFF2-40B4-BE49-F238E27FC236}">
                <a16:creationId xmlns:a16="http://schemas.microsoft.com/office/drawing/2014/main" id="{2388C713-4E1E-0F99-4AE1-BA51D031E841}"/>
              </a:ext>
            </a:extLst>
          </p:cNvPr>
          <p:cNvSpPr/>
          <p:nvPr/>
        </p:nvSpPr>
        <p:spPr>
          <a:xfrm>
            <a:off x="6334121" y="2595561"/>
            <a:ext cx="923927" cy="847725"/>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Multiplication Sign 11">
            <a:extLst>
              <a:ext uri="{FF2B5EF4-FFF2-40B4-BE49-F238E27FC236}">
                <a16:creationId xmlns:a16="http://schemas.microsoft.com/office/drawing/2014/main" id="{29F2A577-9797-1D8D-FF91-603BCAE5053D}"/>
              </a:ext>
            </a:extLst>
          </p:cNvPr>
          <p:cNvSpPr/>
          <p:nvPr/>
        </p:nvSpPr>
        <p:spPr>
          <a:xfrm>
            <a:off x="6334122" y="4767261"/>
            <a:ext cx="923927" cy="847725"/>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Multiplication Sign 12">
            <a:extLst>
              <a:ext uri="{FF2B5EF4-FFF2-40B4-BE49-F238E27FC236}">
                <a16:creationId xmlns:a16="http://schemas.microsoft.com/office/drawing/2014/main" id="{AF853165-5C13-77A4-9E63-CF6CD2377731}"/>
              </a:ext>
            </a:extLst>
          </p:cNvPr>
          <p:cNvSpPr/>
          <p:nvPr/>
        </p:nvSpPr>
        <p:spPr>
          <a:xfrm>
            <a:off x="9672631" y="2595562"/>
            <a:ext cx="923927" cy="847725"/>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Multiplication Sign 13">
            <a:extLst>
              <a:ext uri="{FF2B5EF4-FFF2-40B4-BE49-F238E27FC236}">
                <a16:creationId xmlns:a16="http://schemas.microsoft.com/office/drawing/2014/main" id="{D1E824DE-7514-6BB1-AD57-DBA4BC96DA13}"/>
              </a:ext>
            </a:extLst>
          </p:cNvPr>
          <p:cNvSpPr/>
          <p:nvPr/>
        </p:nvSpPr>
        <p:spPr>
          <a:xfrm>
            <a:off x="9677398" y="4767262"/>
            <a:ext cx="923927" cy="847725"/>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21927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grpId="0" nodeType="withEffect">
                                  <p:stCondLst>
                                    <p:cond delay="10000"/>
                                  </p:stCondLst>
                                  <p:childTnLst>
                                    <p:animEffect transition="out" filter="fade">
                                      <p:cBhvr>
                                        <p:cTn id="6" dur="500" tmFilter="0, 0; .2, .5; .8, .5; 1, 0"/>
                                        <p:tgtEl>
                                          <p:spTgt spid="4"/>
                                        </p:tgtEl>
                                      </p:cBhvr>
                                    </p:animEffect>
                                    <p:animScale>
                                      <p:cBhvr>
                                        <p:cTn id="7" dur="250" autoRev="1" fill="hold"/>
                                        <p:tgtEl>
                                          <p:spTgt spid="4"/>
                                        </p:tgtEl>
                                      </p:cBhvr>
                                      <p:by x="105000" y="105000"/>
                                    </p:animScale>
                                  </p:childTnLst>
                                </p:cTn>
                              </p:par>
                              <p:par>
                                <p:cTn id="8" presetID="2" presetClass="entr" presetSubtype="4" fill="hold" grpId="0" nodeType="withEffect">
                                  <p:stCondLst>
                                    <p:cond delay="1000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500" fill="hold"/>
                                        <p:tgtEl>
                                          <p:spTgt spid="10"/>
                                        </p:tgtEl>
                                        <p:attrNameLst>
                                          <p:attrName>ppt_x</p:attrName>
                                        </p:attrNameLst>
                                      </p:cBhvr>
                                      <p:tavLst>
                                        <p:tav tm="0">
                                          <p:val>
                                            <p:strVal val="#ppt_x"/>
                                          </p:val>
                                        </p:tav>
                                        <p:tav tm="100000">
                                          <p:val>
                                            <p:strVal val="#ppt_x"/>
                                          </p:val>
                                        </p:tav>
                                      </p:tavLst>
                                    </p:anim>
                                    <p:anim calcmode="lin" valueType="num">
                                      <p:cBhvr additive="base">
                                        <p:cTn id="11" dur="5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1000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1000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1000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1000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1" grpId="0" animBg="1"/>
      <p:bldP spid="12" grpId="0" animBg="1"/>
      <p:bldP spid="13" grpId="0" animBg="1"/>
      <p:bldP spid="14"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96554-8FF3-8B94-A5CD-10FBC1CE1E22}"/>
              </a:ext>
            </a:extLst>
          </p:cNvPr>
          <p:cNvSpPr>
            <a:spLocks noGrp="1"/>
          </p:cNvSpPr>
          <p:nvPr>
            <p:ph type="title"/>
          </p:nvPr>
        </p:nvSpPr>
        <p:spPr/>
        <p:txBody>
          <a:bodyPr>
            <a:normAutofit/>
          </a:bodyPr>
          <a:lstStyle/>
          <a:p>
            <a:r>
              <a:rPr lang="en-US" dirty="0">
                <a:latin typeface="Modern Love Caps" panose="04070805081001020A01" pitchFamily="82" charset="0"/>
              </a:rPr>
              <a:t>CEs are authorized to process a Civil Rights compliant without notifying TDA F&amp;N.</a:t>
            </a:r>
          </a:p>
        </p:txBody>
      </p:sp>
      <p:sp>
        <p:nvSpPr>
          <p:cNvPr id="6" name="Rectangle 5">
            <a:hlinkClick r:id="" action="ppaction://noaction"/>
            <a:extLst>
              <a:ext uri="{FF2B5EF4-FFF2-40B4-BE49-F238E27FC236}">
                <a16:creationId xmlns:a16="http://schemas.microsoft.com/office/drawing/2014/main" id="{16C36646-C1AC-E883-BE58-A458ACBF4983}"/>
              </a:ext>
            </a:extLst>
          </p:cNvPr>
          <p:cNvSpPr/>
          <p:nvPr/>
        </p:nvSpPr>
        <p:spPr>
          <a:xfrm>
            <a:off x="4162425" y="3648075"/>
            <a:ext cx="981075"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Jumble" panose="02000503000000020004" pitchFamily="2" charset="0"/>
              </a:rPr>
              <a:t>True</a:t>
            </a:r>
          </a:p>
        </p:txBody>
      </p:sp>
      <p:sp>
        <p:nvSpPr>
          <p:cNvPr id="7" name="Rectangle 6">
            <a:hlinkClick r:id="" action="ppaction://noaction"/>
            <a:extLst>
              <a:ext uri="{FF2B5EF4-FFF2-40B4-BE49-F238E27FC236}">
                <a16:creationId xmlns:a16="http://schemas.microsoft.com/office/drawing/2014/main" id="{92C334E1-6917-AF2D-E768-C80945C87BBF}"/>
              </a:ext>
            </a:extLst>
          </p:cNvPr>
          <p:cNvSpPr/>
          <p:nvPr/>
        </p:nvSpPr>
        <p:spPr>
          <a:xfrm>
            <a:off x="7048500" y="3648075"/>
            <a:ext cx="981076"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Jumble" panose="02000503000000020004" pitchFamily="2" charset="0"/>
              </a:rPr>
              <a:t>False</a:t>
            </a:r>
          </a:p>
        </p:txBody>
      </p:sp>
      <p:sp>
        <p:nvSpPr>
          <p:cNvPr id="3" name="TextBox 2">
            <a:extLst>
              <a:ext uri="{FF2B5EF4-FFF2-40B4-BE49-F238E27FC236}">
                <a16:creationId xmlns:a16="http://schemas.microsoft.com/office/drawing/2014/main" id="{3ABA00A4-29F2-E0D5-4E84-4559D4E2E55F}"/>
              </a:ext>
            </a:extLst>
          </p:cNvPr>
          <p:cNvSpPr txBox="1"/>
          <p:nvPr/>
        </p:nvSpPr>
        <p:spPr>
          <a:xfrm>
            <a:off x="11773296" y="6488668"/>
            <a:ext cx="418704" cy="369332"/>
          </a:xfrm>
          <a:prstGeom prst="rect">
            <a:avLst/>
          </a:prstGeom>
          <a:noFill/>
        </p:spPr>
        <p:txBody>
          <a:bodyPr wrap="none" rtlCol="0">
            <a:spAutoFit/>
          </a:bodyPr>
          <a:lstStyle/>
          <a:p>
            <a:r>
              <a:rPr lang="en-US" dirty="0"/>
              <a:t>12</a:t>
            </a:r>
          </a:p>
        </p:txBody>
      </p:sp>
      <p:sp>
        <p:nvSpPr>
          <p:cNvPr id="4" name="Multiplication Sign 3">
            <a:extLst>
              <a:ext uri="{FF2B5EF4-FFF2-40B4-BE49-F238E27FC236}">
                <a16:creationId xmlns:a16="http://schemas.microsoft.com/office/drawing/2014/main" id="{9BF88A09-FA15-21AB-08C3-AAF7A5D39B52}"/>
              </a:ext>
            </a:extLst>
          </p:cNvPr>
          <p:cNvSpPr/>
          <p:nvPr/>
        </p:nvSpPr>
        <p:spPr>
          <a:xfrm>
            <a:off x="3981449" y="3500437"/>
            <a:ext cx="1343025" cy="1209675"/>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F2DAB297-9522-D150-D084-0C287853ACDE}"/>
              </a:ext>
            </a:extLst>
          </p:cNvPr>
          <p:cNvSpPr txBox="1"/>
          <p:nvPr/>
        </p:nvSpPr>
        <p:spPr>
          <a:xfrm>
            <a:off x="2328862" y="5314950"/>
            <a:ext cx="7534275" cy="646331"/>
          </a:xfrm>
          <a:prstGeom prst="rect">
            <a:avLst/>
          </a:prstGeom>
          <a:noFill/>
        </p:spPr>
        <p:txBody>
          <a:bodyPr wrap="square" rtlCol="0">
            <a:spAutoFit/>
          </a:bodyPr>
          <a:lstStyle/>
          <a:p>
            <a:r>
              <a:rPr lang="en-US" dirty="0"/>
              <a:t>CE’s are not authorized to process Civil Rights Complaints. They have to notify TDA F&amp;N in writing, and follow up with the Director as need be</a:t>
            </a:r>
          </a:p>
        </p:txBody>
      </p:sp>
    </p:spTree>
    <p:extLst>
      <p:ext uri="{BB962C8B-B14F-4D97-AF65-F5344CB8AC3E}">
        <p14:creationId xmlns:p14="http://schemas.microsoft.com/office/powerpoint/2010/main" val="11851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0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14" presetClass="entr" presetSubtype="10" fill="hold" grpId="0" nodeType="withEffect">
                                  <p:stCondLst>
                                    <p:cond delay="1000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par>
                                <p:cTn id="12" presetID="26" presetClass="emph" presetSubtype="0" repeatCount="indefinite" fill="hold" grpId="0" nodeType="withEffect">
                                  <p:stCondLst>
                                    <p:cond delay="10000"/>
                                  </p:stCondLst>
                                  <p:endCondLst>
                                    <p:cond evt="onNext" delay="0">
                                      <p:tgtEl>
                                        <p:sldTgt/>
                                      </p:tgtEl>
                                    </p:cond>
                                  </p:endCondLst>
                                  <p:childTnLst>
                                    <p:animEffect transition="out" filter="fade">
                                      <p:cBhvr>
                                        <p:cTn id="13" dur="500" tmFilter="0, 0; .2, .5; .8, .5; 1, 0"/>
                                        <p:tgtEl>
                                          <p:spTgt spid="7"/>
                                        </p:tgtEl>
                                      </p:cBhvr>
                                    </p:animEffect>
                                    <p:animScale>
                                      <p:cBhvr>
                                        <p:cTn id="14"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5" grpId="0"/>
    </p:bld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E2541-C31B-9D40-BCE9-0128C9514E13}"/>
              </a:ext>
            </a:extLst>
          </p:cNvPr>
          <p:cNvSpPr>
            <a:spLocks noGrp="1"/>
          </p:cNvSpPr>
          <p:nvPr>
            <p:ph type="title"/>
          </p:nvPr>
        </p:nvSpPr>
        <p:spPr/>
        <p:txBody>
          <a:bodyPr/>
          <a:lstStyle/>
          <a:p>
            <a:r>
              <a:rPr lang="en-US" dirty="0">
                <a:latin typeface="Modern Love Caps" panose="04070805081001020A01" pitchFamily="82" charset="0"/>
              </a:rPr>
              <a:t>When </a:t>
            </a:r>
            <a:r>
              <a:rPr lang="en-US" b="1" dirty="0">
                <a:latin typeface="Modern Love Caps" panose="04070805081001020A01" pitchFamily="82" charset="0"/>
              </a:rPr>
              <a:t>Assessing Requests for Substitutions and other Modifications ……..</a:t>
            </a:r>
            <a:endParaRPr lang="en-US" dirty="0">
              <a:latin typeface="Modern Love Caps" panose="04070805081001020A01" pitchFamily="82" charset="0"/>
            </a:endParaRPr>
          </a:p>
        </p:txBody>
      </p:sp>
      <p:sp>
        <p:nvSpPr>
          <p:cNvPr id="4" name="Rectangle 3">
            <a:hlinkClick r:id="" action="ppaction://noaction"/>
            <a:extLst>
              <a:ext uri="{FF2B5EF4-FFF2-40B4-BE49-F238E27FC236}">
                <a16:creationId xmlns:a16="http://schemas.microsoft.com/office/drawing/2014/main" id="{A77D1BCA-9147-62D1-55DA-1689B67041E6}"/>
              </a:ext>
            </a:extLst>
          </p:cNvPr>
          <p:cNvSpPr/>
          <p:nvPr/>
        </p:nvSpPr>
        <p:spPr>
          <a:xfrm>
            <a:off x="795334" y="4767355"/>
            <a:ext cx="10601325" cy="47466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Program operators are not required to provide the exact substitution or other modification. </a:t>
            </a:r>
          </a:p>
        </p:txBody>
      </p:sp>
      <p:sp>
        <p:nvSpPr>
          <p:cNvPr id="5" name="Rectangle 4">
            <a:hlinkClick r:id="" action="ppaction://noaction"/>
            <a:extLst>
              <a:ext uri="{FF2B5EF4-FFF2-40B4-BE49-F238E27FC236}">
                <a16:creationId xmlns:a16="http://schemas.microsoft.com/office/drawing/2014/main" id="{572E9C39-239A-7F11-5F6A-6D871E2EAE3F}"/>
              </a:ext>
            </a:extLst>
          </p:cNvPr>
          <p:cNvSpPr/>
          <p:nvPr/>
        </p:nvSpPr>
        <p:spPr>
          <a:xfrm>
            <a:off x="795334" y="4086418"/>
            <a:ext cx="10601325" cy="47466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Providers are required to completely ignore the request and continue serving what is already on the menu.</a:t>
            </a:r>
          </a:p>
        </p:txBody>
      </p:sp>
      <p:sp>
        <p:nvSpPr>
          <p:cNvPr id="6" name="Rectangle 5">
            <a:hlinkClick r:id="" action="ppaction://noaction"/>
            <a:extLst>
              <a:ext uri="{FF2B5EF4-FFF2-40B4-BE49-F238E27FC236}">
                <a16:creationId xmlns:a16="http://schemas.microsoft.com/office/drawing/2014/main" id="{F495B8BA-F3E0-5A9D-CFFC-B347F68EFC70}"/>
              </a:ext>
            </a:extLst>
          </p:cNvPr>
          <p:cNvSpPr/>
          <p:nvPr/>
        </p:nvSpPr>
        <p:spPr>
          <a:xfrm>
            <a:off x="795334" y="3405482"/>
            <a:ext cx="10601325" cy="47466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Program operators are not usually in charge of handling substitutions.</a:t>
            </a:r>
          </a:p>
        </p:txBody>
      </p:sp>
      <p:sp>
        <p:nvSpPr>
          <p:cNvPr id="7" name="Rectangle 6">
            <a:hlinkClick r:id="" action="ppaction://noaction"/>
            <a:extLst>
              <a:ext uri="{FF2B5EF4-FFF2-40B4-BE49-F238E27FC236}">
                <a16:creationId xmlns:a16="http://schemas.microsoft.com/office/drawing/2014/main" id="{BAF7F460-1A1D-BB8E-961B-BE8D0D602F37}"/>
              </a:ext>
            </a:extLst>
          </p:cNvPr>
          <p:cNvSpPr/>
          <p:nvPr/>
        </p:nvSpPr>
        <p:spPr>
          <a:xfrm>
            <a:off x="795334" y="2724547"/>
            <a:ext cx="10601325" cy="47466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Program operators are required to provide the exact substitution or other modification requested.</a:t>
            </a:r>
          </a:p>
        </p:txBody>
      </p:sp>
      <p:sp>
        <p:nvSpPr>
          <p:cNvPr id="3" name="TextBox 2">
            <a:extLst>
              <a:ext uri="{FF2B5EF4-FFF2-40B4-BE49-F238E27FC236}">
                <a16:creationId xmlns:a16="http://schemas.microsoft.com/office/drawing/2014/main" id="{D0545F87-6CBF-A142-EB5D-C4F967345D1B}"/>
              </a:ext>
            </a:extLst>
          </p:cNvPr>
          <p:cNvSpPr txBox="1"/>
          <p:nvPr/>
        </p:nvSpPr>
        <p:spPr>
          <a:xfrm>
            <a:off x="11773296" y="6488668"/>
            <a:ext cx="418704" cy="369332"/>
          </a:xfrm>
          <a:prstGeom prst="rect">
            <a:avLst/>
          </a:prstGeom>
          <a:noFill/>
        </p:spPr>
        <p:txBody>
          <a:bodyPr wrap="none" rtlCol="0">
            <a:spAutoFit/>
          </a:bodyPr>
          <a:lstStyle/>
          <a:p>
            <a:r>
              <a:rPr lang="en-US" dirty="0"/>
              <a:t>13</a:t>
            </a:r>
          </a:p>
        </p:txBody>
      </p:sp>
      <p:sp>
        <p:nvSpPr>
          <p:cNvPr id="10" name="Multiplication Sign 9">
            <a:extLst>
              <a:ext uri="{FF2B5EF4-FFF2-40B4-BE49-F238E27FC236}">
                <a16:creationId xmlns:a16="http://schemas.microsoft.com/office/drawing/2014/main" id="{C88BE800-6E1F-5890-935B-09B9F9CD9317}"/>
              </a:ext>
            </a:extLst>
          </p:cNvPr>
          <p:cNvSpPr/>
          <p:nvPr/>
        </p:nvSpPr>
        <p:spPr>
          <a:xfrm>
            <a:off x="704850" y="3932829"/>
            <a:ext cx="847724" cy="781842"/>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Multiplication Sign 10">
            <a:extLst>
              <a:ext uri="{FF2B5EF4-FFF2-40B4-BE49-F238E27FC236}">
                <a16:creationId xmlns:a16="http://schemas.microsoft.com/office/drawing/2014/main" id="{B8C31726-AC60-2BD0-6B1A-5380F9889F0E}"/>
              </a:ext>
            </a:extLst>
          </p:cNvPr>
          <p:cNvSpPr/>
          <p:nvPr/>
        </p:nvSpPr>
        <p:spPr>
          <a:xfrm>
            <a:off x="704850" y="3251894"/>
            <a:ext cx="847724" cy="781842"/>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Multiplication Sign 12">
            <a:extLst>
              <a:ext uri="{FF2B5EF4-FFF2-40B4-BE49-F238E27FC236}">
                <a16:creationId xmlns:a16="http://schemas.microsoft.com/office/drawing/2014/main" id="{D8936664-C24E-E121-7C79-75D7D34407CC}"/>
              </a:ext>
            </a:extLst>
          </p:cNvPr>
          <p:cNvSpPr/>
          <p:nvPr/>
        </p:nvSpPr>
        <p:spPr>
          <a:xfrm>
            <a:off x="704850" y="2574206"/>
            <a:ext cx="847724" cy="781842"/>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98738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000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00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6" presetClass="emph" presetSubtype="0" repeatCount="indefinite" fill="hold" grpId="0" nodeType="withEffect">
                                  <p:stCondLst>
                                    <p:cond delay="10000"/>
                                  </p:stCondLst>
                                  <p:endCondLst>
                                    <p:cond evt="onNext" delay="0">
                                      <p:tgtEl>
                                        <p:sldTgt/>
                                      </p:tgtEl>
                                    </p:cond>
                                  </p:endCondLst>
                                  <p:childTnLst>
                                    <p:animEffect transition="out" filter="fade">
                                      <p:cBhvr>
                                        <p:cTn id="18" dur="500" tmFilter="0, 0; .2, .5; .8, .5; 1, 0"/>
                                        <p:tgtEl>
                                          <p:spTgt spid="4"/>
                                        </p:tgtEl>
                                      </p:cBhvr>
                                    </p:animEffect>
                                    <p:animScale>
                                      <p:cBhvr>
                                        <p:cTn id="19"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1" grpId="0" animBg="1"/>
      <p:bldP spid="13"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C6928-4659-103C-4C5F-E272812CE725}"/>
              </a:ext>
            </a:extLst>
          </p:cNvPr>
          <p:cNvSpPr>
            <a:spLocks noGrp="1"/>
          </p:cNvSpPr>
          <p:nvPr>
            <p:ph type="title"/>
          </p:nvPr>
        </p:nvSpPr>
        <p:spPr>
          <a:xfrm>
            <a:off x="838200" y="365125"/>
            <a:ext cx="10515600" cy="2359025"/>
          </a:xfrm>
        </p:spPr>
        <p:txBody>
          <a:bodyPr>
            <a:normAutofit fontScale="90000"/>
          </a:bodyPr>
          <a:lstStyle/>
          <a:p>
            <a:r>
              <a:rPr lang="en-US" dirty="0">
                <a:latin typeface="Modern Love Caps" panose="04070805081001020A01" pitchFamily="82" charset="0"/>
              </a:rPr>
              <a:t>Failure to comply with the congregate feeding requirement will result in the disallowance of meals and may lead to placement in the serious deficiency process.</a:t>
            </a:r>
          </a:p>
        </p:txBody>
      </p:sp>
      <p:sp>
        <p:nvSpPr>
          <p:cNvPr id="4" name="Oval 3">
            <a:hlinkClick r:id="" action="ppaction://noaction"/>
            <a:extLst>
              <a:ext uri="{FF2B5EF4-FFF2-40B4-BE49-F238E27FC236}">
                <a16:creationId xmlns:a16="http://schemas.microsoft.com/office/drawing/2014/main" id="{08DF54AB-B241-EA4C-F839-9F7452C56386}"/>
              </a:ext>
            </a:extLst>
          </p:cNvPr>
          <p:cNvSpPr/>
          <p:nvPr/>
        </p:nvSpPr>
        <p:spPr>
          <a:xfrm>
            <a:off x="2895600" y="3800474"/>
            <a:ext cx="2057400" cy="113347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Jumble" panose="02000503000000020004" pitchFamily="2" charset="0"/>
              </a:rPr>
              <a:t>True</a:t>
            </a:r>
          </a:p>
        </p:txBody>
      </p:sp>
      <p:sp>
        <p:nvSpPr>
          <p:cNvPr id="5" name="Oval 4">
            <a:hlinkClick r:id="" action="ppaction://noaction"/>
            <a:extLst>
              <a:ext uri="{FF2B5EF4-FFF2-40B4-BE49-F238E27FC236}">
                <a16:creationId xmlns:a16="http://schemas.microsoft.com/office/drawing/2014/main" id="{FE8CEC84-86E9-1875-BFB3-7DFADAA66ECB}"/>
              </a:ext>
            </a:extLst>
          </p:cNvPr>
          <p:cNvSpPr/>
          <p:nvPr/>
        </p:nvSpPr>
        <p:spPr>
          <a:xfrm>
            <a:off x="7239000" y="3800475"/>
            <a:ext cx="2057400" cy="113347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Jumble" panose="02000503000000020004" pitchFamily="2" charset="0"/>
              </a:rPr>
              <a:t>False</a:t>
            </a:r>
          </a:p>
        </p:txBody>
      </p:sp>
      <p:sp>
        <p:nvSpPr>
          <p:cNvPr id="3" name="TextBox 2">
            <a:extLst>
              <a:ext uri="{FF2B5EF4-FFF2-40B4-BE49-F238E27FC236}">
                <a16:creationId xmlns:a16="http://schemas.microsoft.com/office/drawing/2014/main" id="{D193BD31-5AEF-FB4C-3546-B9D7D3E4938B}"/>
              </a:ext>
            </a:extLst>
          </p:cNvPr>
          <p:cNvSpPr txBox="1"/>
          <p:nvPr/>
        </p:nvSpPr>
        <p:spPr>
          <a:xfrm>
            <a:off x="11773296" y="6488668"/>
            <a:ext cx="418704" cy="369332"/>
          </a:xfrm>
          <a:prstGeom prst="rect">
            <a:avLst/>
          </a:prstGeom>
          <a:noFill/>
        </p:spPr>
        <p:txBody>
          <a:bodyPr wrap="none" rtlCol="0">
            <a:spAutoFit/>
          </a:bodyPr>
          <a:lstStyle/>
          <a:p>
            <a:r>
              <a:rPr lang="en-US" dirty="0"/>
              <a:t>14</a:t>
            </a:r>
          </a:p>
        </p:txBody>
      </p:sp>
      <p:sp>
        <p:nvSpPr>
          <p:cNvPr id="6" name="Multiplication Sign 5">
            <a:extLst>
              <a:ext uri="{FF2B5EF4-FFF2-40B4-BE49-F238E27FC236}">
                <a16:creationId xmlns:a16="http://schemas.microsoft.com/office/drawing/2014/main" id="{EABC1D49-946A-491E-7D2A-D18E320E0611}"/>
              </a:ext>
            </a:extLst>
          </p:cNvPr>
          <p:cNvSpPr/>
          <p:nvPr/>
        </p:nvSpPr>
        <p:spPr>
          <a:xfrm>
            <a:off x="7596188" y="3719511"/>
            <a:ext cx="1343024" cy="1214438"/>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90096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00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301FE-A01A-D5ED-386F-0E74E5E5E7EF}"/>
              </a:ext>
            </a:extLst>
          </p:cNvPr>
          <p:cNvSpPr>
            <a:spLocks noGrp="1"/>
          </p:cNvSpPr>
          <p:nvPr>
            <p:ph type="title"/>
          </p:nvPr>
        </p:nvSpPr>
        <p:spPr>
          <a:xfrm>
            <a:off x="838200" y="365125"/>
            <a:ext cx="10515600" cy="1825625"/>
          </a:xfrm>
        </p:spPr>
        <p:txBody>
          <a:bodyPr>
            <a:noAutofit/>
          </a:bodyPr>
          <a:lstStyle/>
          <a:p>
            <a:r>
              <a:rPr lang="en-US" sz="6000" dirty="0">
                <a:latin typeface="The Serif Hand Black" panose="03070902030502020204" pitchFamily="66" charset="0"/>
              </a:rPr>
              <a:t>How many steps are listed in the serious deficiency process?</a:t>
            </a:r>
          </a:p>
        </p:txBody>
      </p:sp>
      <p:sp>
        <p:nvSpPr>
          <p:cNvPr id="4" name="Rectangle 3">
            <a:hlinkClick r:id="" action="ppaction://noaction"/>
            <a:extLst>
              <a:ext uri="{FF2B5EF4-FFF2-40B4-BE49-F238E27FC236}">
                <a16:creationId xmlns:a16="http://schemas.microsoft.com/office/drawing/2014/main" id="{3F24B063-18AB-3E12-91B6-3E549B402A16}"/>
              </a:ext>
            </a:extLst>
          </p:cNvPr>
          <p:cNvSpPr/>
          <p:nvPr/>
        </p:nvSpPr>
        <p:spPr>
          <a:xfrm>
            <a:off x="1028700" y="2838450"/>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Jumble" panose="02000503000000020004" pitchFamily="2" charset="0"/>
              </a:rPr>
              <a:t>4</a:t>
            </a:r>
          </a:p>
        </p:txBody>
      </p:sp>
      <p:sp>
        <p:nvSpPr>
          <p:cNvPr id="5" name="Rectangle 4">
            <a:hlinkClick r:id="" action="ppaction://noaction"/>
            <a:extLst>
              <a:ext uri="{FF2B5EF4-FFF2-40B4-BE49-F238E27FC236}">
                <a16:creationId xmlns:a16="http://schemas.microsoft.com/office/drawing/2014/main" id="{9326E369-2DEA-A492-A4D4-4E97211C2F9A}"/>
              </a:ext>
            </a:extLst>
          </p:cNvPr>
          <p:cNvSpPr/>
          <p:nvPr/>
        </p:nvSpPr>
        <p:spPr>
          <a:xfrm>
            <a:off x="6324600" y="2838450"/>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Jumble" panose="02000503000000020004" pitchFamily="2" charset="0"/>
              </a:rPr>
              <a:t>8</a:t>
            </a:r>
          </a:p>
        </p:txBody>
      </p:sp>
      <p:sp>
        <p:nvSpPr>
          <p:cNvPr id="6" name="Rectangle 5">
            <a:hlinkClick r:id="" action="ppaction://noaction"/>
            <a:extLst>
              <a:ext uri="{FF2B5EF4-FFF2-40B4-BE49-F238E27FC236}">
                <a16:creationId xmlns:a16="http://schemas.microsoft.com/office/drawing/2014/main" id="{72B2F36E-E484-9BEB-B54C-E99249411AC7}"/>
              </a:ext>
            </a:extLst>
          </p:cNvPr>
          <p:cNvSpPr/>
          <p:nvPr/>
        </p:nvSpPr>
        <p:spPr>
          <a:xfrm>
            <a:off x="5000625" y="2838450"/>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Jumble" panose="02000503000000020004" pitchFamily="2" charset="0"/>
              </a:rPr>
              <a:t>7</a:t>
            </a:r>
          </a:p>
        </p:txBody>
      </p:sp>
      <p:sp>
        <p:nvSpPr>
          <p:cNvPr id="7" name="Rectangle 6">
            <a:hlinkClick r:id="" action="ppaction://noaction"/>
            <a:extLst>
              <a:ext uri="{FF2B5EF4-FFF2-40B4-BE49-F238E27FC236}">
                <a16:creationId xmlns:a16="http://schemas.microsoft.com/office/drawing/2014/main" id="{61DA07DB-81C0-02EE-B441-11985395C1CA}"/>
              </a:ext>
            </a:extLst>
          </p:cNvPr>
          <p:cNvSpPr/>
          <p:nvPr/>
        </p:nvSpPr>
        <p:spPr>
          <a:xfrm>
            <a:off x="3676650" y="2838450"/>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Jumble" panose="02000503000000020004" pitchFamily="2" charset="0"/>
              </a:rPr>
              <a:t>6</a:t>
            </a:r>
          </a:p>
        </p:txBody>
      </p:sp>
      <p:sp>
        <p:nvSpPr>
          <p:cNvPr id="8" name="Rectangle 7">
            <a:hlinkClick r:id="" action="ppaction://noaction"/>
            <a:extLst>
              <a:ext uri="{FF2B5EF4-FFF2-40B4-BE49-F238E27FC236}">
                <a16:creationId xmlns:a16="http://schemas.microsoft.com/office/drawing/2014/main" id="{786E60D1-2396-E16D-5084-F4FAF7CF2A7A}"/>
              </a:ext>
            </a:extLst>
          </p:cNvPr>
          <p:cNvSpPr/>
          <p:nvPr/>
        </p:nvSpPr>
        <p:spPr>
          <a:xfrm>
            <a:off x="2352675" y="2838450"/>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Jumble" panose="02000503000000020004" pitchFamily="2" charset="0"/>
              </a:rPr>
              <a:t>5</a:t>
            </a:r>
          </a:p>
        </p:txBody>
      </p:sp>
      <p:sp>
        <p:nvSpPr>
          <p:cNvPr id="3" name="TextBox 2">
            <a:extLst>
              <a:ext uri="{FF2B5EF4-FFF2-40B4-BE49-F238E27FC236}">
                <a16:creationId xmlns:a16="http://schemas.microsoft.com/office/drawing/2014/main" id="{ED5DB158-E3CB-9EE2-D889-F135E3E88ACE}"/>
              </a:ext>
            </a:extLst>
          </p:cNvPr>
          <p:cNvSpPr txBox="1"/>
          <p:nvPr/>
        </p:nvSpPr>
        <p:spPr>
          <a:xfrm>
            <a:off x="11773296" y="6488668"/>
            <a:ext cx="418704" cy="369332"/>
          </a:xfrm>
          <a:prstGeom prst="rect">
            <a:avLst/>
          </a:prstGeom>
          <a:noFill/>
        </p:spPr>
        <p:txBody>
          <a:bodyPr wrap="none" rtlCol="0">
            <a:spAutoFit/>
          </a:bodyPr>
          <a:lstStyle/>
          <a:p>
            <a:r>
              <a:rPr lang="en-US" dirty="0"/>
              <a:t>15</a:t>
            </a:r>
          </a:p>
        </p:txBody>
      </p:sp>
      <p:sp>
        <p:nvSpPr>
          <p:cNvPr id="9" name="Multiplication Sign 8">
            <a:extLst>
              <a:ext uri="{FF2B5EF4-FFF2-40B4-BE49-F238E27FC236}">
                <a16:creationId xmlns:a16="http://schemas.microsoft.com/office/drawing/2014/main" id="{9C984D7C-CFC9-1682-8BDD-BA4192615E72}"/>
              </a:ext>
            </a:extLst>
          </p:cNvPr>
          <p:cNvSpPr/>
          <p:nvPr/>
        </p:nvSpPr>
        <p:spPr>
          <a:xfrm>
            <a:off x="1095376" y="2532859"/>
            <a:ext cx="847724" cy="781842"/>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Multiplication Sign 9">
            <a:extLst>
              <a:ext uri="{FF2B5EF4-FFF2-40B4-BE49-F238E27FC236}">
                <a16:creationId xmlns:a16="http://schemas.microsoft.com/office/drawing/2014/main" id="{8837C00F-C24D-8E0C-231E-1CD6AE3E4878}"/>
              </a:ext>
            </a:extLst>
          </p:cNvPr>
          <p:cNvSpPr/>
          <p:nvPr/>
        </p:nvSpPr>
        <p:spPr>
          <a:xfrm>
            <a:off x="6357938" y="2527699"/>
            <a:ext cx="847724" cy="781842"/>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Multiplication Sign 10">
            <a:extLst>
              <a:ext uri="{FF2B5EF4-FFF2-40B4-BE49-F238E27FC236}">
                <a16:creationId xmlns:a16="http://schemas.microsoft.com/office/drawing/2014/main" id="{B9B2F2C8-2D2E-0E72-739C-2346425107E7}"/>
              </a:ext>
            </a:extLst>
          </p:cNvPr>
          <p:cNvSpPr/>
          <p:nvPr/>
        </p:nvSpPr>
        <p:spPr>
          <a:xfrm>
            <a:off x="5033963" y="2527699"/>
            <a:ext cx="847724" cy="781842"/>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Multiplication Sign 12">
            <a:extLst>
              <a:ext uri="{FF2B5EF4-FFF2-40B4-BE49-F238E27FC236}">
                <a16:creationId xmlns:a16="http://schemas.microsoft.com/office/drawing/2014/main" id="{EC56E08A-BEF2-8518-5525-DC45FF8BEF79}"/>
              </a:ext>
            </a:extLst>
          </p:cNvPr>
          <p:cNvSpPr/>
          <p:nvPr/>
        </p:nvSpPr>
        <p:spPr>
          <a:xfrm>
            <a:off x="2386013" y="2532859"/>
            <a:ext cx="847724" cy="781842"/>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11589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00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000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1000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par>
                                <p:cTn id="21" presetID="26" presetClass="emph" presetSubtype="0" repeatCount="indefinite" fill="hold" grpId="0" nodeType="withEffect">
                                  <p:stCondLst>
                                    <p:cond delay="10000"/>
                                  </p:stCondLst>
                                  <p:endCondLst>
                                    <p:cond evt="onNext" delay="0">
                                      <p:tgtEl>
                                        <p:sldTgt/>
                                      </p:tgtEl>
                                    </p:cond>
                                  </p:endCondLst>
                                  <p:childTnLst>
                                    <p:animEffect transition="out" filter="fade">
                                      <p:cBhvr>
                                        <p:cTn id="22" dur="500" tmFilter="0, 0; .2, .5; .8, .5; 1, 0"/>
                                        <p:tgtEl>
                                          <p:spTgt spid="7"/>
                                        </p:tgtEl>
                                      </p:cBhvr>
                                    </p:animEffect>
                                    <p:animScale>
                                      <p:cBhvr>
                                        <p:cTn id="23"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3"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634D0-F963-11FA-1D7A-030B4D755916}"/>
              </a:ext>
            </a:extLst>
          </p:cNvPr>
          <p:cNvSpPr>
            <a:spLocks noGrp="1"/>
          </p:cNvSpPr>
          <p:nvPr>
            <p:ph type="title"/>
          </p:nvPr>
        </p:nvSpPr>
        <p:spPr>
          <a:xfrm>
            <a:off x="838200" y="365125"/>
            <a:ext cx="10515600" cy="2644775"/>
          </a:xfrm>
        </p:spPr>
        <p:txBody>
          <a:bodyPr>
            <a:normAutofit/>
          </a:bodyPr>
          <a:lstStyle/>
          <a:p>
            <a:r>
              <a:rPr lang="en-US" dirty="0">
                <a:latin typeface="Modern Love Caps" panose="04070805081001020A01" pitchFamily="82" charset="0"/>
              </a:rPr>
              <a:t>If a Providers is not up to date, with the attendance/meal counts or menus/quantities, then meal counts will be disallowed for the days not posted.</a:t>
            </a:r>
            <a:endParaRPr lang="en-US" dirty="0"/>
          </a:p>
        </p:txBody>
      </p:sp>
      <p:sp>
        <p:nvSpPr>
          <p:cNvPr id="4" name="Oval 3">
            <a:hlinkClick r:id="" action="ppaction://noaction"/>
            <a:extLst>
              <a:ext uri="{FF2B5EF4-FFF2-40B4-BE49-F238E27FC236}">
                <a16:creationId xmlns:a16="http://schemas.microsoft.com/office/drawing/2014/main" id="{C2DDBCF4-D5F6-E078-1F9E-6E3B83A016CA}"/>
              </a:ext>
            </a:extLst>
          </p:cNvPr>
          <p:cNvSpPr/>
          <p:nvPr/>
        </p:nvSpPr>
        <p:spPr>
          <a:xfrm>
            <a:off x="3914774" y="3990975"/>
            <a:ext cx="1781175" cy="9906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atin typeface="Jumble" panose="02000503000000020004" pitchFamily="2" charset="0"/>
              </a:rPr>
              <a:t>True</a:t>
            </a:r>
          </a:p>
        </p:txBody>
      </p:sp>
      <p:sp>
        <p:nvSpPr>
          <p:cNvPr id="5" name="Oval 4">
            <a:hlinkClick r:id="" action="ppaction://noaction"/>
            <a:extLst>
              <a:ext uri="{FF2B5EF4-FFF2-40B4-BE49-F238E27FC236}">
                <a16:creationId xmlns:a16="http://schemas.microsoft.com/office/drawing/2014/main" id="{EB8F1EB3-23B9-F42B-2FE9-3103EE088A12}"/>
              </a:ext>
            </a:extLst>
          </p:cNvPr>
          <p:cNvSpPr/>
          <p:nvPr/>
        </p:nvSpPr>
        <p:spPr>
          <a:xfrm>
            <a:off x="6496053" y="3990975"/>
            <a:ext cx="1781175" cy="9906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atin typeface="Jumble" panose="02000503000000020004" pitchFamily="2" charset="0"/>
              </a:rPr>
              <a:t>False</a:t>
            </a:r>
          </a:p>
        </p:txBody>
      </p:sp>
      <p:sp>
        <p:nvSpPr>
          <p:cNvPr id="6" name="TextBox 5">
            <a:extLst>
              <a:ext uri="{FF2B5EF4-FFF2-40B4-BE49-F238E27FC236}">
                <a16:creationId xmlns:a16="http://schemas.microsoft.com/office/drawing/2014/main" id="{52D20672-64EA-BEA8-AD4C-E36A829BFA30}"/>
              </a:ext>
            </a:extLst>
          </p:cNvPr>
          <p:cNvSpPr txBox="1"/>
          <p:nvPr/>
        </p:nvSpPr>
        <p:spPr>
          <a:xfrm>
            <a:off x="11773296" y="6488668"/>
            <a:ext cx="418704" cy="369332"/>
          </a:xfrm>
          <a:prstGeom prst="rect">
            <a:avLst/>
          </a:prstGeom>
          <a:noFill/>
        </p:spPr>
        <p:txBody>
          <a:bodyPr wrap="none" rtlCol="0">
            <a:spAutoFit/>
          </a:bodyPr>
          <a:lstStyle/>
          <a:p>
            <a:r>
              <a:rPr lang="en-US" dirty="0"/>
              <a:t>16</a:t>
            </a:r>
          </a:p>
        </p:txBody>
      </p:sp>
      <p:sp>
        <p:nvSpPr>
          <p:cNvPr id="7" name="Multiplication Sign 6">
            <a:extLst>
              <a:ext uri="{FF2B5EF4-FFF2-40B4-BE49-F238E27FC236}">
                <a16:creationId xmlns:a16="http://schemas.microsoft.com/office/drawing/2014/main" id="{E9C341D6-2074-3B5A-A471-34D03A6FE5C0}"/>
              </a:ext>
            </a:extLst>
          </p:cNvPr>
          <p:cNvSpPr/>
          <p:nvPr/>
        </p:nvSpPr>
        <p:spPr>
          <a:xfrm>
            <a:off x="6791327" y="3957638"/>
            <a:ext cx="1190625" cy="1023937"/>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50900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0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444E1-AA96-D107-49E4-CD2396E76D6A}"/>
              </a:ext>
            </a:extLst>
          </p:cNvPr>
          <p:cNvSpPr>
            <a:spLocks noGrp="1"/>
          </p:cNvSpPr>
          <p:nvPr>
            <p:ph type="title"/>
          </p:nvPr>
        </p:nvSpPr>
        <p:spPr/>
        <p:txBody>
          <a:bodyPr/>
          <a:lstStyle/>
          <a:p>
            <a:r>
              <a:rPr lang="en-US" dirty="0">
                <a:latin typeface="Modern Love Caps" panose="04070805081001020A01" pitchFamily="82" charset="0"/>
              </a:rPr>
              <a:t>Providers are required to maintain documents for how many years?</a:t>
            </a:r>
          </a:p>
        </p:txBody>
      </p:sp>
      <p:sp>
        <p:nvSpPr>
          <p:cNvPr id="4" name="Rectangle 3">
            <a:hlinkClick r:id="" action="ppaction://noaction"/>
            <a:extLst>
              <a:ext uri="{FF2B5EF4-FFF2-40B4-BE49-F238E27FC236}">
                <a16:creationId xmlns:a16="http://schemas.microsoft.com/office/drawing/2014/main" id="{E81DB678-AD20-6E24-4E65-27C9DC816661}"/>
              </a:ext>
            </a:extLst>
          </p:cNvPr>
          <p:cNvSpPr/>
          <p:nvPr/>
        </p:nvSpPr>
        <p:spPr>
          <a:xfrm>
            <a:off x="4162425" y="3429000"/>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atin typeface="Jumble" panose="02000503000000020004" pitchFamily="2" charset="0"/>
              </a:rPr>
              <a:t>2 Years</a:t>
            </a:r>
          </a:p>
        </p:txBody>
      </p:sp>
      <p:sp>
        <p:nvSpPr>
          <p:cNvPr id="5" name="Rectangle 4">
            <a:hlinkClick r:id="" action="ppaction://noaction"/>
            <a:extLst>
              <a:ext uri="{FF2B5EF4-FFF2-40B4-BE49-F238E27FC236}">
                <a16:creationId xmlns:a16="http://schemas.microsoft.com/office/drawing/2014/main" id="{6FD3526D-1078-5C42-1F47-2099C2438E0C}"/>
              </a:ext>
            </a:extLst>
          </p:cNvPr>
          <p:cNvSpPr/>
          <p:nvPr/>
        </p:nvSpPr>
        <p:spPr>
          <a:xfrm>
            <a:off x="1457325" y="3429000"/>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atin typeface="Jumble" panose="02000503000000020004" pitchFamily="2" charset="0"/>
              </a:rPr>
              <a:t>1 Year</a:t>
            </a:r>
          </a:p>
        </p:txBody>
      </p:sp>
      <p:sp>
        <p:nvSpPr>
          <p:cNvPr id="6" name="Rectangle 5">
            <a:hlinkClick r:id="" action="ppaction://noaction"/>
            <a:extLst>
              <a:ext uri="{FF2B5EF4-FFF2-40B4-BE49-F238E27FC236}">
                <a16:creationId xmlns:a16="http://schemas.microsoft.com/office/drawing/2014/main" id="{D309698D-DE70-8EAA-892E-316D4D1B83D5}"/>
              </a:ext>
            </a:extLst>
          </p:cNvPr>
          <p:cNvSpPr/>
          <p:nvPr/>
        </p:nvSpPr>
        <p:spPr>
          <a:xfrm>
            <a:off x="6991350" y="3429000"/>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atin typeface="Jumble" panose="02000503000000020004" pitchFamily="2" charset="0"/>
              </a:rPr>
              <a:t>3 Years</a:t>
            </a:r>
          </a:p>
        </p:txBody>
      </p:sp>
      <p:sp>
        <p:nvSpPr>
          <p:cNvPr id="7" name="Rectangle 6">
            <a:hlinkClick r:id="" action="ppaction://noaction"/>
            <a:extLst>
              <a:ext uri="{FF2B5EF4-FFF2-40B4-BE49-F238E27FC236}">
                <a16:creationId xmlns:a16="http://schemas.microsoft.com/office/drawing/2014/main" id="{A4593045-1719-E46D-50E6-A07163B29710}"/>
              </a:ext>
            </a:extLst>
          </p:cNvPr>
          <p:cNvSpPr/>
          <p:nvPr/>
        </p:nvSpPr>
        <p:spPr>
          <a:xfrm>
            <a:off x="9858375" y="3429000"/>
            <a:ext cx="914400"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atin typeface="Jumble" panose="02000503000000020004" pitchFamily="2" charset="0"/>
              </a:rPr>
              <a:t>4 Years</a:t>
            </a:r>
          </a:p>
        </p:txBody>
      </p:sp>
      <p:sp>
        <p:nvSpPr>
          <p:cNvPr id="3" name="TextBox 2">
            <a:extLst>
              <a:ext uri="{FF2B5EF4-FFF2-40B4-BE49-F238E27FC236}">
                <a16:creationId xmlns:a16="http://schemas.microsoft.com/office/drawing/2014/main" id="{2FD44124-1275-36BD-01F1-79ABDB09813D}"/>
              </a:ext>
            </a:extLst>
          </p:cNvPr>
          <p:cNvSpPr txBox="1"/>
          <p:nvPr/>
        </p:nvSpPr>
        <p:spPr>
          <a:xfrm>
            <a:off x="11773296" y="6488668"/>
            <a:ext cx="418704" cy="369332"/>
          </a:xfrm>
          <a:prstGeom prst="rect">
            <a:avLst/>
          </a:prstGeom>
          <a:noFill/>
        </p:spPr>
        <p:txBody>
          <a:bodyPr wrap="none" rtlCol="0">
            <a:spAutoFit/>
          </a:bodyPr>
          <a:lstStyle/>
          <a:p>
            <a:r>
              <a:rPr lang="en-US" dirty="0"/>
              <a:t>17</a:t>
            </a:r>
          </a:p>
        </p:txBody>
      </p:sp>
      <p:sp>
        <p:nvSpPr>
          <p:cNvPr id="8" name="Multiplication Sign 7">
            <a:extLst>
              <a:ext uri="{FF2B5EF4-FFF2-40B4-BE49-F238E27FC236}">
                <a16:creationId xmlns:a16="http://schemas.microsoft.com/office/drawing/2014/main" id="{5A5D76CB-B8AF-C436-DF38-E96FA4897C7B}"/>
              </a:ext>
            </a:extLst>
          </p:cNvPr>
          <p:cNvSpPr/>
          <p:nvPr/>
        </p:nvSpPr>
        <p:spPr>
          <a:xfrm>
            <a:off x="9891713" y="3104358"/>
            <a:ext cx="847724" cy="781842"/>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Multiplication Sign 8">
            <a:extLst>
              <a:ext uri="{FF2B5EF4-FFF2-40B4-BE49-F238E27FC236}">
                <a16:creationId xmlns:a16="http://schemas.microsoft.com/office/drawing/2014/main" id="{8ACFD921-53DC-6291-8C0D-FFDFFC4C6AB6}"/>
              </a:ext>
            </a:extLst>
          </p:cNvPr>
          <p:cNvSpPr/>
          <p:nvPr/>
        </p:nvSpPr>
        <p:spPr>
          <a:xfrm>
            <a:off x="4195763" y="3104358"/>
            <a:ext cx="847724" cy="781842"/>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Multiplication Sign 9">
            <a:extLst>
              <a:ext uri="{FF2B5EF4-FFF2-40B4-BE49-F238E27FC236}">
                <a16:creationId xmlns:a16="http://schemas.microsoft.com/office/drawing/2014/main" id="{2C1E0759-826C-2771-30A7-B1F2005C4AF5}"/>
              </a:ext>
            </a:extLst>
          </p:cNvPr>
          <p:cNvSpPr/>
          <p:nvPr/>
        </p:nvSpPr>
        <p:spPr>
          <a:xfrm>
            <a:off x="1485900" y="3104358"/>
            <a:ext cx="847724" cy="781842"/>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10934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00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0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00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6" presetClass="emph" presetSubtype="0" fill="hold" grpId="0" nodeType="withEffect">
                                  <p:stCondLst>
                                    <p:cond delay="10000"/>
                                  </p:stCondLst>
                                  <p:childTnLst>
                                    <p:animEffect transition="out" filter="fade">
                                      <p:cBhvr>
                                        <p:cTn id="18" dur="500" tmFilter="0, 0; .2, .5; .8, .5; 1, 0"/>
                                        <p:tgtEl>
                                          <p:spTgt spid="6"/>
                                        </p:tgtEl>
                                      </p:cBhvr>
                                    </p:animEffect>
                                    <p:animScale>
                                      <p:cBhvr>
                                        <p:cTn id="19"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306AB-04A2-2143-3569-51DE8AC08D06}"/>
              </a:ext>
            </a:extLst>
          </p:cNvPr>
          <p:cNvSpPr>
            <a:spLocks noGrp="1"/>
          </p:cNvSpPr>
          <p:nvPr>
            <p:ph type="title"/>
          </p:nvPr>
        </p:nvSpPr>
        <p:spPr/>
        <p:txBody>
          <a:bodyPr>
            <a:normAutofit fontScale="90000"/>
          </a:bodyPr>
          <a:lstStyle/>
          <a:p>
            <a:r>
              <a:rPr lang="en-US" sz="6000" dirty="0">
                <a:latin typeface="The Serif Hand Black" panose="03070902030502020204" pitchFamily="66" charset="0"/>
              </a:rPr>
              <a:t>Which Tier receives a higher reimbursement in Daycare Homes?</a:t>
            </a:r>
          </a:p>
        </p:txBody>
      </p:sp>
      <p:sp>
        <p:nvSpPr>
          <p:cNvPr id="5" name="Rectangle 4">
            <a:hlinkClick r:id="" action="ppaction://noaction"/>
            <a:extLst>
              <a:ext uri="{FF2B5EF4-FFF2-40B4-BE49-F238E27FC236}">
                <a16:creationId xmlns:a16="http://schemas.microsoft.com/office/drawing/2014/main" id="{24821379-BEF2-93F7-167E-CC50FBB244BD}"/>
              </a:ext>
            </a:extLst>
          </p:cNvPr>
          <p:cNvSpPr/>
          <p:nvPr/>
        </p:nvSpPr>
        <p:spPr>
          <a:xfrm>
            <a:off x="2495550" y="3848099"/>
            <a:ext cx="1790700" cy="79057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atin typeface="Jumble" panose="02000503000000020004" pitchFamily="2" charset="0"/>
              </a:rPr>
              <a:t>Tier 1</a:t>
            </a:r>
          </a:p>
        </p:txBody>
      </p:sp>
      <p:sp>
        <p:nvSpPr>
          <p:cNvPr id="6" name="Rectangle 5">
            <a:hlinkClick r:id="" action="ppaction://noaction"/>
            <a:extLst>
              <a:ext uri="{FF2B5EF4-FFF2-40B4-BE49-F238E27FC236}">
                <a16:creationId xmlns:a16="http://schemas.microsoft.com/office/drawing/2014/main" id="{4BD42D25-3D0B-D9F7-4696-EE1EC5412358}"/>
              </a:ext>
            </a:extLst>
          </p:cNvPr>
          <p:cNvSpPr/>
          <p:nvPr/>
        </p:nvSpPr>
        <p:spPr>
          <a:xfrm>
            <a:off x="7905750" y="3848099"/>
            <a:ext cx="1790700" cy="79057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atin typeface="Jumble" panose="02000503000000020004" pitchFamily="2" charset="0"/>
              </a:rPr>
              <a:t>Tier 2</a:t>
            </a:r>
          </a:p>
        </p:txBody>
      </p:sp>
      <p:sp>
        <p:nvSpPr>
          <p:cNvPr id="3" name="TextBox 2">
            <a:extLst>
              <a:ext uri="{FF2B5EF4-FFF2-40B4-BE49-F238E27FC236}">
                <a16:creationId xmlns:a16="http://schemas.microsoft.com/office/drawing/2014/main" id="{808D2676-2EEE-B925-17B6-D4C785BAF9FE}"/>
              </a:ext>
            </a:extLst>
          </p:cNvPr>
          <p:cNvSpPr txBox="1"/>
          <p:nvPr/>
        </p:nvSpPr>
        <p:spPr>
          <a:xfrm>
            <a:off x="11773296" y="6488668"/>
            <a:ext cx="418704" cy="369332"/>
          </a:xfrm>
          <a:prstGeom prst="rect">
            <a:avLst/>
          </a:prstGeom>
          <a:noFill/>
        </p:spPr>
        <p:txBody>
          <a:bodyPr wrap="none" rtlCol="0">
            <a:spAutoFit/>
          </a:bodyPr>
          <a:lstStyle/>
          <a:p>
            <a:r>
              <a:rPr lang="en-US" dirty="0"/>
              <a:t>18</a:t>
            </a:r>
          </a:p>
        </p:txBody>
      </p:sp>
      <p:sp>
        <p:nvSpPr>
          <p:cNvPr id="4" name="Multiplication Sign 3">
            <a:extLst>
              <a:ext uri="{FF2B5EF4-FFF2-40B4-BE49-F238E27FC236}">
                <a16:creationId xmlns:a16="http://schemas.microsoft.com/office/drawing/2014/main" id="{E1FA00EF-1D3D-3FB2-4F53-0B3F546A3935}"/>
              </a:ext>
            </a:extLst>
          </p:cNvPr>
          <p:cNvSpPr/>
          <p:nvPr/>
        </p:nvSpPr>
        <p:spPr>
          <a:xfrm>
            <a:off x="8377238" y="3838573"/>
            <a:ext cx="847724" cy="781842"/>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92884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0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9BE84A7-5D20-B770-DA57-142912EFBF78}"/>
              </a:ext>
            </a:extLst>
          </p:cNvPr>
          <p:cNvPicPr>
            <a:picLocks noGrp="1" noRot="1" noChangeAspect="1" noMove="1" noResize="1" noEditPoints="1" noAdjustHandles="1" noChangeArrowheads="1" noChangeShapeType="1" noCrop="1"/>
          </p:cNvPicPr>
          <p:nvPr>
            <p:ph idx="1"/>
          </p:nvPr>
        </p:nvPicPr>
        <p:blipFill>
          <a:blip r:embed="rId2"/>
          <a:stretch>
            <a:fillRect/>
          </a:stretch>
        </p:blipFill>
        <p:spPr>
          <a:xfrm>
            <a:off x="1400175" y="0"/>
            <a:ext cx="9381666" cy="6858000"/>
          </a:xfrm>
          <a:prstGeom prst="rect">
            <a:avLst/>
          </a:prstGeom>
        </p:spPr>
      </p:pic>
      <p:sp>
        <p:nvSpPr>
          <p:cNvPr id="5" name="Rectangle 4">
            <a:extLst>
              <a:ext uri="{FF2B5EF4-FFF2-40B4-BE49-F238E27FC236}">
                <a16:creationId xmlns:a16="http://schemas.microsoft.com/office/drawing/2014/main" id="{585A6A68-8910-CEAE-AF2A-CACA4948E9D7}"/>
              </a:ext>
            </a:extLst>
          </p:cNvPr>
          <p:cNvSpPr>
            <a:spLocks noGrp="1" noRot="1" noMove="1" noResize="1" noEditPoints="1" noAdjustHandles="1" noChangeArrowheads="1" noChangeShapeType="1"/>
          </p:cNvSpPr>
          <p:nvPr/>
        </p:nvSpPr>
        <p:spPr>
          <a:xfrm>
            <a:off x="1295400" y="6600825"/>
            <a:ext cx="1876425" cy="171450"/>
          </a:xfrm>
          <a:prstGeom prst="rect">
            <a:avLst/>
          </a:prstGeom>
          <a:solidFill>
            <a:srgbClr val="FBFBF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5837652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FFFDF9"/>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62D44EE-C852-4460-B8B5-C4F2BC205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A4F02E-9457-466D-C96F-43DA45ED4D6B}"/>
              </a:ext>
            </a:extLst>
          </p:cNvPr>
          <p:cNvSpPr>
            <a:spLocks noGrp="1"/>
          </p:cNvSpPr>
          <p:nvPr>
            <p:ph type="title"/>
          </p:nvPr>
        </p:nvSpPr>
        <p:spPr>
          <a:xfrm>
            <a:off x="5343525" y="739978"/>
            <a:ext cx="6848475" cy="3004145"/>
          </a:xfrm>
        </p:spPr>
        <p:txBody>
          <a:bodyPr vert="horz" lIns="91440" tIns="45720" rIns="91440" bIns="45720" rtlCol="0" anchor="b">
            <a:normAutofit/>
          </a:bodyPr>
          <a:lstStyle/>
          <a:p>
            <a:pPr algn="ctr"/>
            <a:r>
              <a:rPr lang="en-US" sz="6000" dirty="0">
                <a:latin typeface="Jumble" panose="02000503000000020004" pitchFamily="2" charset="0"/>
              </a:rPr>
              <a:t>Congratulations</a:t>
            </a:r>
            <a:r>
              <a:rPr lang="en-US" sz="6000" dirty="0"/>
              <a:t> </a:t>
            </a:r>
          </a:p>
        </p:txBody>
      </p:sp>
      <p:sp>
        <p:nvSpPr>
          <p:cNvPr id="3" name="Content Placeholder 2">
            <a:extLst>
              <a:ext uri="{FF2B5EF4-FFF2-40B4-BE49-F238E27FC236}">
                <a16:creationId xmlns:a16="http://schemas.microsoft.com/office/drawing/2014/main" id="{1022274E-3E58-3723-65F3-624941365EB7}"/>
              </a:ext>
            </a:extLst>
          </p:cNvPr>
          <p:cNvSpPr>
            <a:spLocks noGrp="1"/>
          </p:cNvSpPr>
          <p:nvPr>
            <p:ph idx="1"/>
          </p:nvPr>
        </p:nvSpPr>
        <p:spPr>
          <a:xfrm>
            <a:off x="6194715" y="3836197"/>
            <a:ext cx="5334931" cy="1049119"/>
          </a:xfrm>
        </p:spPr>
        <p:txBody>
          <a:bodyPr vert="horz" lIns="91440" tIns="45720" rIns="91440" bIns="45720" rtlCol="0">
            <a:normAutofit/>
          </a:bodyPr>
          <a:lstStyle/>
          <a:p>
            <a:pPr marL="0" indent="0" algn="ctr">
              <a:buNone/>
            </a:pPr>
            <a:r>
              <a:rPr lang="en-US" sz="2400" dirty="0"/>
              <a:t>You have completed PCCPA’s Yearly Training and Civil Rights Assessment.</a:t>
            </a:r>
          </a:p>
        </p:txBody>
      </p:sp>
      <p:sp>
        <p:nvSpPr>
          <p:cNvPr id="13" name="Freeform: Shape 12">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8" name="Picture 7" descr="A logo of two people holding hands&#10;&#10;Description automatically generated">
            <a:extLst>
              <a:ext uri="{FF2B5EF4-FFF2-40B4-BE49-F238E27FC236}">
                <a16:creationId xmlns:a16="http://schemas.microsoft.com/office/drawing/2014/main" id="{CF8B69C0-B44E-27AB-A1D4-349F912206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2547" y="959536"/>
            <a:ext cx="4695372" cy="4434805"/>
          </a:xfrm>
          <a:prstGeom prst="rect">
            <a:avLst/>
          </a:prstGeom>
        </p:spPr>
      </p:pic>
      <p:sp>
        <p:nvSpPr>
          <p:cNvPr id="4" name="Rectangle 3">
            <a:hlinkClick r:id="rId3"/>
            <a:extLst>
              <a:ext uri="{FF2B5EF4-FFF2-40B4-BE49-F238E27FC236}">
                <a16:creationId xmlns:a16="http://schemas.microsoft.com/office/drawing/2014/main" id="{8EA20213-00AC-3E43-77B4-00AA18B81EF7}"/>
              </a:ext>
            </a:extLst>
          </p:cNvPr>
          <p:cNvSpPr/>
          <p:nvPr/>
        </p:nvSpPr>
        <p:spPr>
          <a:xfrm>
            <a:off x="7067549" y="5265601"/>
            <a:ext cx="3400425" cy="1140095"/>
          </a:xfrm>
          <a:prstGeom prst="rect">
            <a:avLst/>
          </a:prstGeom>
          <a:gradFill flip="none" rotWithShape="1">
            <a:gsLst>
              <a:gs pos="48000">
                <a:schemeClr val="accent2">
                  <a:lumMod val="60000"/>
                  <a:lumOff val="40000"/>
                </a:schemeClr>
              </a:gs>
              <a:gs pos="20000">
                <a:schemeClr val="accent6">
                  <a:lumMod val="60000"/>
                  <a:lumOff val="40000"/>
                </a:schemeClr>
              </a:gs>
              <a:gs pos="76000">
                <a:schemeClr val="accent5">
                  <a:lumMod val="60000"/>
                  <a:lumOff val="40000"/>
                </a:schemeClr>
              </a:gs>
            </a:gsLst>
            <a:lin ang="10800000" scaled="1"/>
            <a:tileRect/>
          </a:gradFill>
          <a:ln>
            <a:solidFill>
              <a:schemeClr val="tx1"/>
            </a:solidFill>
          </a:ln>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n>
                  <a:solidFill>
                    <a:sysClr val="windowText" lastClr="000000"/>
                  </a:solidFill>
                </a:ln>
                <a:latin typeface="Jumble" panose="02000503000000020004" pitchFamily="2" charset="0"/>
              </a:rPr>
              <a:t>CLICK HERE TO RECEIVE YOUR CERTIFICATION!</a:t>
            </a:r>
          </a:p>
        </p:txBody>
      </p:sp>
      <p:sp>
        <p:nvSpPr>
          <p:cNvPr id="5" name="TextBox 4">
            <a:extLst>
              <a:ext uri="{FF2B5EF4-FFF2-40B4-BE49-F238E27FC236}">
                <a16:creationId xmlns:a16="http://schemas.microsoft.com/office/drawing/2014/main" id="{CA6FA199-CFA8-30EC-C8BC-13153E966951}"/>
              </a:ext>
            </a:extLst>
          </p:cNvPr>
          <p:cNvSpPr txBox="1"/>
          <p:nvPr/>
        </p:nvSpPr>
        <p:spPr>
          <a:xfrm>
            <a:off x="-6325" y="6673333"/>
            <a:ext cx="1428750" cy="184666"/>
          </a:xfrm>
          <a:prstGeom prst="rect">
            <a:avLst/>
          </a:prstGeom>
          <a:noFill/>
        </p:spPr>
        <p:txBody>
          <a:bodyPr wrap="square" rtlCol="0">
            <a:spAutoFit/>
          </a:bodyPr>
          <a:lstStyle/>
          <a:p>
            <a:r>
              <a:rPr lang="en-US" sz="600" dirty="0"/>
              <a:t>Created by : Jonathan Shyngle</a:t>
            </a:r>
          </a:p>
        </p:txBody>
      </p:sp>
    </p:spTree>
    <p:extLst>
      <p:ext uri="{BB962C8B-B14F-4D97-AF65-F5344CB8AC3E}">
        <p14:creationId xmlns:p14="http://schemas.microsoft.com/office/powerpoint/2010/main" val="2322942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videndVTI">
  <a:themeElements>
    <a:clrScheme name="AnalogousFromRegularSeedRightStep">
      <a:dk1>
        <a:srgbClr val="000000"/>
      </a:dk1>
      <a:lt1>
        <a:srgbClr val="FFFFFF"/>
      </a:lt1>
      <a:dk2>
        <a:srgbClr val="223A3D"/>
      </a:dk2>
      <a:lt2>
        <a:srgbClr val="E2E8E8"/>
      </a:lt2>
      <a:accent1>
        <a:srgbClr val="E73429"/>
      </a:accent1>
      <a:accent2>
        <a:srgbClr val="D57117"/>
      </a:accent2>
      <a:accent3>
        <a:srgbClr val="B4A420"/>
      </a:accent3>
      <a:accent4>
        <a:srgbClr val="80B113"/>
      </a:accent4>
      <a:accent5>
        <a:srgbClr val="4AB821"/>
      </a:accent5>
      <a:accent6>
        <a:srgbClr val="14BC2C"/>
      </a:accent6>
      <a:hlink>
        <a:srgbClr val="329096"/>
      </a:hlink>
      <a:folHlink>
        <a:srgbClr val="7F7F7F"/>
      </a:folHlink>
    </a:clrScheme>
    <a:fontScheme name="Dividend">
      <a:majorFont>
        <a:latin typeface="Avenir Next LT Pro"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txDef>
      <a:spPr>
        <a:noFill/>
      </a:spPr>
      <a:bodyPr wrap="square" rtlCol="0">
        <a:spAutoFit/>
      </a:bodyPr>
      <a:lstStyle>
        <a:defPPr algn="l">
          <a:defRPr dirty="0" smtClean="0"/>
        </a:defPPr>
      </a:lstStyle>
    </a:txDef>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3.xml><?xml version="1.0" encoding="utf-8"?>
<a:theme xmlns:a="http://schemas.openxmlformats.org/drawingml/2006/main" name="BevelVTI">
  <a:themeElements>
    <a:clrScheme name="AnalogousFromLightSeedRightStep">
      <a:dk1>
        <a:srgbClr val="000000"/>
      </a:dk1>
      <a:lt1>
        <a:srgbClr val="FFFFFF"/>
      </a:lt1>
      <a:dk2>
        <a:srgbClr val="413324"/>
      </a:dk2>
      <a:lt2>
        <a:srgbClr val="E2E7E8"/>
      </a:lt2>
      <a:accent1>
        <a:srgbClr val="D39089"/>
      </a:accent1>
      <a:accent2>
        <a:srgbClr val="C79A6B"/>
      </a:accent2>
      <a:accent3>
        <a:srgbClr val="AAA66F"/>
      </a:accent3>
      <a:accent4>
        <a:srgbClr val="91AB5F"/>
      </a:accent4>
      <a:accent5>
        <a:srgbClr val="80AE72"/>
      </a:accent5>
      <a:accent6>
        <a:srgbClr val="63B371"/>
      </a:accent6>
      <a:hlink>
        <a:srgbClr val="588C92"/>
      </a:hlink>
      <a:folHlink>
        <a:srgbClr val="7F7F7F"/>
      </a:folHlink>
    </a:clrScheme>
    <a:fontScheme name="Custom 53">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evelVTI" id="{C9E5F598-602B-46C1-AA16-073CEB959654}" vid="{2AE1FD39-65AD-4D34-93E9-C7019D0ECBAC}"/>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11541</TotalTime>
  <Words>20087</Words>
  <Application>Microsoft Office PowerPoint</Application>
  <PresentationFormat>Widescreen</PresentationFormat>
  <Paragraphs>1621</Paragraphs>
  <Slides>84</Slides>
  <Notes>81</Notes>
  <HiddenSlides>0</HiddenSlides>
  <MMClips>2</MMClips>
  <ScaleCrop>false</ScaleCrop>
  <HeadingPairs>
    <vt:vector size="6" baseType="variant">
      <vt:variant>
        <vt:lpstr>Fonts Used</vt:lpstr>
      </vt:variant>
      <vt:variant>
        <vt:i4>18</vt:i4>
      </vt:variant>
      <vt:variant>
        <vt:lpstr>Theme</vt:lpstr>
      </vt:variant>
      <vt:variant>
        <vt:i4>4</vt:i4>
      </vt:variant>
      <vt:variant>
        <vt:lpstr>Slide Titles</vt:lpstr>
      </vt:variant>
      <vt:variant>
        <vt:i4>84</vt:i4>
      </vt:variant>
    </vt:vector>
  </HeadingPairs>
  <TitlesOfParts>
    <vt:vector size="106" baseType="lpstr">
      <vt:lpstr>Amasis MT Pro</vt:lpstr>
      <vt:lpstr>Amasis MT Pro Black</vt:lpstr>
      <vt:lpstr>Arial</vt:lpstr>
      <vt:lpstr>Avenir Next LT Pro</vt:lpstr>
      <vt:lpstr>Avenir Next LT Pro Light</vt:lpstr>
      <vt:lpstr>Bierstadt</vt:lpstr>
      <vt:lpstr>Broadway</vt:lpstr>
      <vt:lpstr>Calibri</vt:lpstr>
      <vt:lpstr>Calibri Light</vt:lpstr>
      <vt:lpstr>Congenial Black</vt:lpstr>
      <vt:lpstr>Jumble</vt:lpstr>
      <vt:lpstr>Modern Love Caps</vt:lpstr>
      <vt:lpstr>Modern Love Grunge</vt:lpstr>
      <vt:lpstr>The Hand Extrablack</vt:lpstr>
      <vt:lpstr>The Serif Hand Black</vt:lpstr>
      <vt:lpstr>The Serif Hand Extrablack</vt:lpstr>
      <vt:lpstr>Wingdings</vt:lpstr>
      <vt:lpstr>Wingdings 2</vt:lpstr>
      <vt:lpstr>Office Theme</vt:lpstr>
      <vt:lpstr>DividendVTI</vt:lpstr>
      <vt:lpstr>BevelVTI</vt:lpstr>
      <vt:lpstr>1_Office Theme</vt:lpstr>
      <vt:lpstr>Yearly Training &amp; Civil Rights</vt:lpstr>
      <vt:lpstr>And Justice for All</vt:lpstr>
      <vt:lpstr>PowerPoint Presentation</vt:lpstr>
      <vt:lpstr>What is CACFP?</vt:lpstr>
      <vt:lpstr>Who may participate?</vt:lpstr>
      <vt:lpstr>How Does It Benefit to Providers?</vt:lpstr>
      <vt:lpstr>Infant &amp; Child Meal Pattern Requirements</vt:lpstr>
      <vt:lpstr>The following recommendations are not required for Program compliance. The use of these best practice is optional and intended to further strengthen the nutritional quality of the meals served.  Please remember that it is important that BRAND name choices MATCH what you are putting into the system, this is due to the verification Procedure when we do the partial desk audit.   Please remember the following DOES IMPACT YOUR CLAIM AMOUNT: we DO compare the receipts * with your Meal Production Record. Any Meals where the receipts do not MATCH what you claimed to have given to participants WILL BE disallowed. REMEMBER TO LET US NOW  IF a particular brand or product is not in the system so we can ADD  IT BEFORE! Do NOT LOSE reimbursement on avoidable mistakes.  REMEMBER that quantities matter AS WELL. </vt:lpstr>
      <vt:lpstr>Best Practices</vt:lpstr>
      <vt:lpstr>Infant Meal Pattern</vt:lpstr>
      <vt:lpstr>6 - 11 months</vt:lpstr>
      <vt:lpstr>Breastfeeding………..A sign of peace</vt:lpstr>
      <vt:lpstr>Preschool or SCHOOL AGE Meal Patterns</vt:lpstr>
      <vt:lpstr>Preschool or SCHOOL AGE  Mealtimes</vt:lpstr>
      <vt:lpstr>PowerPoint Presentation</vt:lpstr>
      <vt:lpstr>“Creditable Fruits &amp; Vegetables”</vt:lpstr>
      <vt:lpstr>NOT ALLOWED AS VEGETABLES/FRUITS  The foods listed below are not creditable. These foods do not count toward the CACFP Meal Pattern requirements. ** Unless PFS is on FILE or CN LABEL **</vt:lpstr>
      <vt:lpstr>“Creditable Grains”</vt:lpstr>
      <vt:lpstr>PowerPoint Presentation</vt:lpstr>
      <vt:lpstr>“Creditable Meat/Meat Alternates”</vt:lpstr>
      <vt:lpstr>PowerPoint Presentation</vt:lpstr>
      <vt:lpstr>“Creditable Dairy Products”</vt:lpstr>
      <vt:lpstr>NOT ALLOWED AS MILK The foods listed below are not creditable. UNLESS DOCTORS NOTE IS PROVIDED AND properly DOCUMENTED  These foods do not count toward the CACFP Meal Pattern requirements.</vt:lpstr>
      <vt:lpstr>“Creditable Infant Foods”</vt:lpstr>
      <vt:lpstr>PowerPoint Presentation</vt:lpstr>
      <vt:lpstr>“Creditable Snack Items”</vt:lpstr>
      <vt:lpstr>Meal Service Styles: CACFP Requirements</vt:lpstr>
      <vt:lpstr>Cafeteria Style Dining</vt:lpstr>
      <vt:lpstr>Accommodating Special Needs</vt:lpstr>
      <vt:lpstr>Accommodating Special Needs       (continued)</vt:lpstr>
      <vt:lpstr>Meal Planning overview</vt:lpstr>
      <vt:lpstr>Sample Menu</vt:lpstr>
      <vt:lpstr>Milk &amp; Other FOOD Audits</vt:lpstr>
      <vt:lpstr>Identifying C/N Labels</vt:lpstr>
      <vt:lpstr>Example of a CN LABEL</vt:lpstr>
      <vt:lpstr>Meal Count</vt:lpstr>
      <vt:lpstr>Meal Counts</vt:lpstr>
      <vt:lpstr>PowerPoint Presentation</vt:lpstr>
      <vt:lpstr>PowerPoint Presentation</vt:lpstr>
      <vt:lpstr>PowerPoint Presentation</vt:lpstr>
      <vt:lpstr>PowerPoint Presentation</vt:lpstr>
      <vt:lpstr>PowerPoint Presentation</vt:lpstr>
      <vt:lpstr>Your monitor will review:</vt:lpstr>
      <vt:lpstr>** Day Care Home Tier Determination** Only For Day Care Home Providers  </vt:lpstr>
      <vt:lpstr>Congregate Eating</vt:lpstr>
      <vt:lpstr>PowerPoint Presentation</vt:lpstr>
      <vt:lpstr>Refusing A Visit</vt:lpstr>
      <vt:lpstr>Serious Deficiency Process for Institutions </vt:lpstr>
      <vt:lpstr>The six steps in the serious deficiency process are:</vt:lpstr>
      <vt:lpstr>PowerPoint Presentation</vt:lpstr>
      <vt:lpstr>Record Keeping</vt:lpstr>
      <vt:lpstr>Record Retention</vt:lpstr>
      <vt:lpstr>Verification Documentation  **ONLY FOR Centers not Homes**</vt:lpstr>
      <vt:lpstr>Reimbursement System (Day Care Homes)</vt:lpstr>
      <vt:lpstr>Reimbursement System Important notice (Centers Only)</vt:lpstr>
      <vt:lpstr>Administrative Fees **Centers**</vt:lpstr>
      <vt:lpstr>Civil Rights </vt:lpstr>
      <vt:lpstr>As an administer. </vt:lpstr>
      <vt:lpstr>What is Discrimination?</vt:lpstr>
      <vt:lpstr>EXAMPLES OF UNLAWFUL DISCRIMINATION</vt:lpstr>
      <vt:lpstr>Types of Program Accessibility  </vt:lpstr>
      <vt:lpstr>Customer Service Is?</vt:lpstr>
      <vt:lpstr>CE’s &amp; Complaints Despite providing excellent customer services, occasionally there will be a customer who believes their Civil Rights have been violated.</vt:lpstr>
      <vt:lpstr>Quiz</vt:lpstr>
      <vt:lpstr>Provide at least two servings of whole grain-rich grains per day.</vt:lpstr>
      <vt:lpstr>Select the option with the correct USDA FNS protected classes.</vt:lpstr>
      <vt:lpstr>Creditable grain products should have at least 49% whole grain content.</vt:lpstr>
      <vt:lpstr>A snack should contain a minimum of ______ components.</vt:lpstr>
      <vt:lpstr>Select the example(s) that could portray unlawful discrimination.</vt:lpstr>
      <vt:lpstr>Unlawful discrimination can be unintentional.</vt:lpstr>
      <vt:lpstr>How many days does a person alleging discrimination have to file their complaint of an alleged action?</vt:lpstr>
      <vt:lpstr>The names of participants must not be published, posted or announced except when used to determine and verify eligibility.</vt:lpstr>
      <vt:lpstr>What are the 3 foundations of excellent customer service?</vt:lpstr>
      <vt:lpstr>When a complaint is forwarded to TDA F&amp;N, which one of the protected classes requires the complaint to be forwarded to Federal Mediation and Conciliation Service within 5 days?</vt:lpstr>
      <vt:lpstr>Which food item is allowed to be reimbursed as a meat/meat alternate.</vt:lpstr>
      <vt:lpstr>CEs are authorized to process a Civil Rights compliant without notifying TDA F&amp;N.</vt:lpstr>
      <vt:lpstr>When Assessing Requests for Substitutions and other Modifications ……..</vt:lpstr>
      <vt:lpstr>Failure to comply with the congregate feeding requirement will result in the disallowance of meals and may lead to placement in the serious deficiency process.</vt:lpstr>
      <vt:lpstr>How many steps are listed in the serious deficiency process?</vt:lpstr>
      <vt:lpstr>If a Providers is not up to date, with the attendance/meal counts or menus/quantities, then meal counts will be disallowed for the days not posted.</vt:lpstr>
      <vt:lpstr>Providers are required to maintain documents for how many years?</vt:lpstr>
      <vt:lpstr>Which Tier receives a higher reimbursement in Daycare Homes?</vt:lpstr>
      <vt:lpstr>PowerPoint Presentation</vt:lpstr>
      <vt:lpstr>Congratulations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PCCPA’s Yearly Training &amp; Civil Rights</dc:title>
  <dc:creator>rosa</dc:creator>
  <cp:lastModifiedBy>Ricardo Espinosa</cp:lastModifiedBy>
  <cp:revision>16</cp:revision>
  <dcterms:created xsi:type="dcterms:W3CDTF">2023-07-14T16:12:44Z</dcterms:created>
  <dcterms:modified xsi:type="dcterms:W3CDTF">2025-10-02T02:06:00Z</dcterms:modified>
</cp:coreProperties>
</file>