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3"/>
  </p:notesMasterIdLst>
  <p:sldIdLst>
    <p:sldId id="256" r:id="rId3"/>
    <p:sldId id="258" r:id="rId4"/>
    <p:sldId id="290" r:id="rId5"/>
    <p:sldId id="285" r:id="rId6"/>
    <p:sldId id="292" r:id="rId7"/>
    <p:sldId id="286" r:id="rId8"/>
    <p:sldId id="300" r:id="rId9"/>
    <p:sldId id="301" r:id="rId10"/>
    <p:sldId id="288" r:id="rId11"/>
    <p:sldId id="275" r:id="rId12"/>
  </p:sldIdLst>
  <p:sldSz cx="9144000" cy="5143500" type="screen16x9"/>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2178" autoAdjust="0"/>
  </p:normalViewPr>
  <p:slideViewPr>
    <p:cSldViewPr>
      <p:cViewPr varScale="1">
        <p:scale>
          <a:sx n="102" d="100"/>
          <a:sy n="102" d="100"/>
        </p:scale>
        <p:origin x="720" y="17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7AC002-9EE9-4DF1-BCCF-622D25CA3F1A}" type="datetimeFigureOut">
              <a:rPr lang="en-PH" smtClean="0"/>
              <a:t>1/6/24</a:t>
            </a:fld>
            <a:endParaRPr lang="en-P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D0E232-18FF-4E64-BD67-1238D6369723}" type="slidenum">
              <a:rPr lang="en-PH" smtClean="0"/>
              <a:t>‹#›</a:t>
            </a:fld>
            <a:endParaRPr lang="en-PH"/>
          </a:p>
        </p:txBody>
      </p:sp>
    </p:spTree>
    <p:extLst>
      <p:ext uri="{BB962C8B-B14F-4D97-AF65-F5344CB8AC3E}">
        <p14:creationId xmlns:p14="http://schemas.microsoft.com/office/powerpoint/2010/main" val="54162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gn="just">
              <a:tabLst>
                <a:tab pos="2628900" algn="l"/>
              </a:tabLst>
            </a:pPr>
            <a:r>
              <a:rPr lang="en-PH" sz="1800" kern="100" dirty="0">
                <a:effectLst/>
                <a:latin typeface="Arial" panose="020B0604020202020204" pitchFamily="34" charset="0"/>
                <a:ea typeface="SimSun" panose="02010600030101010101" pitchFamily="2" charset="-122"/>
                <a:cs typeface="Times New Roman" panose="02020603050405020304" pitchFamily="18" charset="0"/>
              </a:rPr>
              <a:t> The PNP Internal Affairs Service plays a crucial role in ensuring transparency, accountability, and professionalism within the Philippine National Police . This executive summary provides an overview of the accomplishments of the PNP-RIAS1 in conducting inspections and audits to promote integrity and address misconduct within the PNP-PRO1. Inclined with the purpose of the PNP-IAS inspections and audits is to assess the compliance of PNP units and personnel with established rules, regulations, and ethical standards. The scope of these activities includes evaluating the performance of PNP officers, investigating complaints against police personnel, and identifying areas for improvement through a systematic and comprehensive approach. This includes reviewing documentation, conducting interviews, and analyzing data to assess adherence to policies and procedures. </a:t>
            </a: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a:p>
            <a:pPr indent="228600" algn="just">
              <a:tabLst>
                <a:tab pos="2628900" algn="l"/>
              </a:tabLst>
            </a:pPr>
            <a:r>
              <a:rPr lang="en-PH" sz="1800" kern="100" dirty="0">
                <a:effectLst/>
                <a:latin typeface="Arial" panose="020B0604020202020204" pitchFamily="34" charset="0"/>
                <a:ea typeface="SimSun" panose="02010600030101010101" pitchFamily="2" charset="-122"/>
                <a:cs typeface="Times New Roman" panose="02020603050405020304" pitchFamily="18" charset="0"/>
              </a:rPr>
              <a:t> </a:t>
            </a: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a:p>
            <a:pPr indent="228600" algn="just">
              <a:tabLst>
                <a:tab pos="2628900" algn="l"/>
              </a:tabLst>
            </a:pPr>
            <a:r>
              <a:rPr lang="en-PH" sz="1800" kern="100" dirty="0">
                <a:effectLst/>
                <a:latin typeface="Arial" panose="020B0604020202020204" pitchFamily="34" charset="0"/>
                <a:ea typeface="SimSun" panose="02010600030101010101" pitchFamily="2" charset="-122"/>
                <a:cs typeface="Times New Roman" panose="02020603050405020304" pitchFamily="18" charset="0"/>
              </a:rPr>
              <a:t> </a:t>
            </a:r>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1</a:t>
            </a:fld>
            <a:endParaRPr lang="en-PH"/>
          </a:p>
        </p:txBody>
      </p:sp>
    </p:spTree>
    <p:extLst>
      <p:ext uri="{BB962C8B-B14F-4D97-AF65-F5344CB8AC3E}">
        <p14:creationId xmlns:p14="http://schemas.microsoft.com/office/powerpoint/2010/main" val="3130695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gn="just"/>
            <a:r>
              <a:rPr lang="en-PH" sz="1800" kern="100" dirty="0">
                <a:effectLst/>
                <a:latin typeface="Arial" panose="020B0604020202020204" pitchFamily="34" charset="0"/>
                <a:ea typeface="SimSun" panose="02010600030101010101" pitchFamily="2" charset="-122"/>
                <a:cs typeface="Times New Roman" panose="02020603050405020304" pitchFamily="18" charset="0"/>
              </a:rPr>
              <a:t>To ensure the enforcement of PNP standards and performance of , a total of four hundred sixty three proactive inspection through credible inspection and management audit of all PNP personnel and units within area of responsibility.</a:t>
            </a: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a:p>
            <a:pPr marL="685800" algn="just"/>
            <a:r>
              <a:rPr lang="en-PH" sz="1800" dirty="0">
                <a:effectLst/>
                <a:latin typeface="Arial" panose="020B0604020202020204" pitchFamily="34" charset="0"/>
                <a:ea typeface="Calibri" panose="020F0502020204030204" pitchFamily="34" charset="0"/>
                <a:cs typeface="Times New Roman" panose="02020603050405020304" pitchFamily="18" charset="0"/>
              </a:rPr>
              <a:t> </a:t>
            </a: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2</a:t>
            </a:fld>
            <a:endParaRPr lang="en-PH"/>
          </a:p>
        </p:txBody>
      </p:sp>
    </p:spTree>
    <p:extLst>
      <p:ext uri="{BB962C8B-B14F-4D97-AF65-F5344CB8AC3E}">
        <p14:creationId xmlns:p14="http://schemas.microsoft.com/office/powerpoint/2010/main" val="3604083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H" sz="1200" dirty="0">
                <a:effectLst/>
                <a:latin typeface="Arial" panose="020B0604020202020204" pitchFamily="34" charset="0"/>
                <a:ea typeface="Calibri" panose="020F0502020204030204" pitchFamily="34" charset="0"/>
                <a:cs typeface="Times New Roman" panose="02020603050405020304" pitchFamily="18" charset="0"/>
              </a:rPr>
              <a:t>This function encompasses the accounting of personnel</a:t>
            </a:r>
            <a:r>
              <a:rPr lang="en-PH" sz="12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1200" dirty="0">
                <a:effectLst/>
                <a:latin typeface="Arial" panose="020B0604020202020204" pitchFamily="34" charset="0"/>
                <a:ea typeface="Times New Roman" panose="02020603050405020304" pitchFamily="18" charset="0"/>
                <a:cs typeface="Times New Roman" panose="02020603050405020304" pitchFamily="18" charset="0"/>
              </a:rPr>
              <a:t>through inspection in ranks</a:t>
            </a:r>
            <a:r>
              <a:rPr lang="en-PH" sz="1200" dirty="0">
                <a:effectLst/>
                <a:latin typeface="Arial" panose="020B0604020202020204" pitchFamily="34" charset="0"/>
                <a:ea typeface="Calibri" panose="020F0502020204030204" pitchFamily="34" charset="0"/>
                <a:cs typeface="Times New Roman" panose="02020603050405020304" pitchFamily="18" charset="0"/>
              </a:rPr>
              <a:t>, checking their observance of Tamang-</a:t>
            </a:r>
            <a:r>
              <a:rPr lang="en-PH" sz="1200" dirty="0" err="1">
                <a:effectLst/>
                <a:latin typeface="Arial" panose="020B0604020202020204" pitchFamily="34" charset="0"/>
                <a:ea typeface="Calibri" panose="020F0502020204030204" pitchFamily="34" charset="0"/>
                <a:cs typeface="Times New Roman" panose="02020603050405020304" pitchFamily="18" charset="0"/>
              </a:rPr>
              <a:t>Bihis</a:t>
            </a:r>
            <a:r>
              <a:rPr lang="en-PH" sz="1200" dirty="0">
                <a:effectLst/>
                <a:latin typeface="Arial" panose="020B0604020202020204" pitchFamily="34" charset="0"/>
                <a:ea typeface="Calibri" panose="020F0502020204030204" pitchFamily="34" charset="0"/>
                <a:cs typeface="Times New Roman" panose="02020603050405020304" pitchFamily="18" charset="0"/>
              </a:rPr>
              <a:t> and personal appearance, logistical and equipage capacity, operational and administrative readiness, and their adherence to all existing policies and guidelines that have an impact on the PNP organization as a whole.</a:t>
            </a:r>
            <a:endParaRPr lang="en-PH"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3</a:t>
            </a:fld>
            <a:endParaRPr lang="en-PH"/>
          </a:p>
        </p:txBody>
      </p:sp>
    </p:spTree>
    <p:extLst>
      <p:ext uri="{BB962C8B-B14F-4D97-AF65-F5344CB8AC3E}">
        <p14:creationId xmlns:p14="http://schemas.microsoft.com/office/powerpoint/2010/main" val="2178911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conduct  of Spot inspection, a total of two thousand seven hundred forty five inspection in the different Police Assistance Center, Police Assistance Desk, Police Community Precinct, Beat/mobile patrols, and pother deployment areas within region were conducted in order to ensure that the personnel deployed is  adhering their duties and  responsibilities.</a:t>
            </a:r>
          </a:p>
        </p:txBody>
      </p:sp>
      <p:sp>
        <p:nvSpPr>
          <p:cNvPr id="4" name="Slide Number Placeholder 3"/>
          <p:cNvSpPr>
            <a:spLocks noGrp="1"/>
          </p:cNvSpPr>
          <p:nvPr>
            <p:ph type="sldNum" sz="quarter" idx="5"/>
          </p:nvPr>
        </p:nvSpPr>
        <p:spPr/>
        <p:txBody>
          <a:bodyPr/>
          <a:lstStyle/>
          <a:p>
            <a:fld id="{06D0E232-18FF-4E64-BD67-1238D6369723}" type="slidenum">
              <a:rPr lang="en-PH" smtClean="0"/>
              <a:t>4</a:t>
            </a:fld>
            <a:endParaRPr lang="en-PH"/>
          </a:p>
        </p:txBody>
      </p:sp>
    </p:spTree>
    <p:extLst>
      <p:ext uri="{BB962C8B-B14F-4D97-AF65-F5344CB8AC3E}">
        <p14:creationId xmlns:p14="http://schemas.microsoft.com/office/powerpoint/2010/main" val="42417765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dirty="0"/>
              <a:t>In the conduct special inspection, a total of eighty  regular festivities and seven hundred three National events inspection conducted to the different </a:t>
            </a:r>
            <a:r>
              <a:rPr lang="en-US" sz="1200" dirty="0">
                <a:effectLst/>
                <a:latin typeface="Arial" panose="020B0604020202020204" pitchFamily="34" charset="0"/>
                <a:ea typeface="Calibri" panose="020F0502020204030204" pitchFamily="34" charset="0"/>
                <a:cs typeface="Times New Roman" panose="02020603050405020304" pitchFamily="18" charset="0"/>
              </a:rPr>
              <a:t>PNP personnel deployed conducting foot and mobile patrols along major thoroughfares, churches, airports, seaports, bus terminals, malls, grocery markets, tourist destinations and other places of convergence to ensure that the lawless elements may not take advantage to carryout their nefarious activities amidst the special events.</a:t>
            </a:r>
            <a:endParaRPr lang="en-PH" sz="12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buFont typeface="+mj-lt"/>
              <a:buAutoNum type="alphaLcPeriod"/>
            </a:pPr>
            <a:endParaRPr lang="en-PH" sz="1200" dirty="0">
              <a:effectLst/>
              <a:latin typeface="Calibri" panose="020F0502020204030204" pitchFamily="34" charset="0"/>
              <a:ea typeface="Calibri" panose="020F0502020204030204" pitchFamily="34" charset="0"/>
              <a:cs typeface="Times New Roman" panose="02020603050405020304" pitchFamily="18" charset="0"/>
            </a:endParaRPr>
          </a:p>
          <a:p>
            <a:pPr marL="914400" algn="just"/>
            <a:r>
              <a:rPr lang="en-US" sz="1200" dirty="0">
                <a:effectLst/>
                <a:latin typeface="Arial" panose="020B0604020202020204" pitchFamily="34" charset="0"/>
                <a:ea typeface="Calibri" panose="020F0502020204030204" pitchFamily="34" charset="0"/>
                <a:cs typeface="Times New Roman" panose="02020603050405020304" pitchFamily="18" charset="0"/>
              </a:rPr>
              <a:t> </a:t>
            </a:r>
            <a:endParaRPr lang="en-PH"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5</a:t>
            </a:fld>
            <a:endParaRPr lang="en-PH"/>
          </a:p>
        </p:txBody>
      </p:sp>
    </p:spTree>
    <p:extLst>
      <p:ext uri="{BB962C8B-B14F-4D97-AF65-F5344CB8AC3E}">
        <p14:creationId xmlns:p14="http://schemas.microsoft.com/office/powerpoint/2010/main" val="1246395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PH" sz="1800" dirty="0">
                <a:effectLst/>
                <a:latin typeface="Arial" panose="020B0604020202020204" pitchFamily="34" charset="0"/>
                <a:ea typeface="Times New Roman" panose="02020603050405020304" pitchFamily="18" charset="0"/>
              </a:rPr>
              <a:t>In the conduct of  Community-Based and Service and Oriented Policing (CSOP) inspection  in line with the CPNP’s peace and security framework entitled: “MKK=K”, </a:t>
            </a:r>
            <a:r>
              <a:rPr lang="en-PH" sz="1800" dirty="0">
                <a:solidFill>
                  <a:srgbClr val="000000"/>
                </a:solidFill>
                <a:effectLst/>
                <a:latin typeface="Arial" panose="020B0604020202020204" pitchFamily="34" charset="0"/>
                <a:ea typeface="Times New Roman" panose="02020603050405020304" pitchFamily="18" charset="0"/>
              </a:rPr>
              <a:t>a revitalized program that bridges the PNP, the general public, faith-based organizations, and key stakeholders towards peaceful, safe, and protected communities to attain sustainable peace and lasting development, a total two hundred sixty seven interviews were conducted  to the different individuals in the community in order to know if the PNP personnel deployed in their locality were doing their duties and responsibilities in providing peace and order by asking four questions: If the community satisfy with their police service?, what thus the community think the PNP should be doing in their locality? How should the police conduct themselves?, And which are the local problem to address?. </a:t>
            </a:r>
            <a:r>
              <a:rPr lang="en-PH" sz="1800" dirty="0">
                <a:effectLst/>
                <a:latin typeface="Arial" panose="020B0604020202020204" pitchFamily="34" charset="0"/>
                <a:ea typeface="Times New Roman" panose="02020603050405020304" pitchFamily="18" charset="0"/>
              </a:rPr>
              <a:t>The said activity was initiated and </a:t>
            </a:r>
            <a:r>
              <a:rPr lang="en-PH" sz="1800" dirty="0">
                <a:effectLst/>
                <a:latin typeface="Arial" panose="020B0604020202020204" pitchFamily="34" charset="0"/>
                <a:ea typeface="SimSun" panose="02010600030101010101" pitchFamily="2" charset="-122"/>
              </a:rPr>
              <a:t>anchored on the mandate of IAS to </a:t>
            </a:r>
            <a:r>
              <a:rPr lang="en-PH" sz="1800" dirty="0">
                <a:effectLst/>
                <a:latin typeface="Arial" panose="020B0604020202020204" pitchFamily="34" charset="0"/>
                <a:ea typeface="Times New Roman" panose="02020603050405020304" pitchFamily="18" charset="0"/>
              </a:rPr>
              <a:t>pro-actively conduct inspection and audit of PNP personnel and units.</a:t>
            </a:r>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6</a:t>
            </a:fld>
            <a:endParaRPr lang="en-PH"/>
          </a:p>
        </p:txBody>
      </p:sp>
    </p:spTree>
    <p:extLst>
      <p:ext uri="{BB962C8B-B14F-4D97-AF65-F5344CB8AC3E}">
        <p14:creationId xmlns:p14="http://schemas.microsoft.com/office/powerpoint/2010/main" val="3570570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ea typeface="SimSun" panose="02010600030101010101" pitchFamily="2" charset="-122"/>
                <a:cs typeface="Times New Roman" panose="02020603050405020304" pitchFamily="18" charset="0"/>
              </a:rPr>
              <a:t>One of the  interview conducted by PMAJ RODEL CASALLO, Deputy PS, La Union PIAS to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Mr</a:t>
            </a:r>
            <a:r>
              <a:rPr lang="en-US" sz="1800" dirty="0">
                <a:effectLst/>
                <a:latin typeface="Arial" panose="020B0604020202020204" pitchFamily="34" charset="0"/>
                <a:ea typeface="SimSun" panose="02010600030101010101" pitchFamily="2" charset="-122"/>
                <a:cs typeface="Times New Roman" panose="02020603050405020304" pitchFamily="18" charset="0"/>
              </a:rPr>
              <a:t> Moises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Sibayan</a:t>
            </a:r>
            <a:r>
              <a:rPr lang="en-US" sz="1800" dirty="0">
                <a:effectLst/>
                <a:latin typeface="Arial" panose="020B0604020202020204" pitchFamily="34" charset="0"/>
                <a:ea typeface="SimSun" panose="02010600030101010101" pitchFamily="2" charset="-122"/>
                <a:cs typeface="Times New Roman" panose="02020603050405020304" pitchFamily="18" charset="0"/>
              </a:rPr>
              <a:t>, Municipal Local Government Operations  Officer of during the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Sudipen</a:t>
            </a:r>
            <a:r>
              <a:rPr lang="en-US" sz="1800" dirty="0">
                <a:effectLst/>
                <a:latin typeface="Arial" panose="020B0604020202020204" pitchFamily="34" charset="0"/>
                <a:ea typeface="SimSun" panose="02010600030101010101" pitchFamily="2" charset="-122"/>
                <a:cs typeface="Times New Roman" panose="02020603050405020304" pitchFamily="18" charset="0"/>
              </a:rPr>
              <a:t> La Union on April 4, 2023 wherein commended the personnel of </a:t>
            </a:r>
            <a:r>
              <a:rPr lang="en-US" sz="1800" dirty="0" err="1">
                <a:effectLst/>
                <a:latin typeface="Arial" panose="020B0604020202020204" pitchFamily="34" charset="0"/>
                <a:ea typeface="SimSun" panose="02010600030101010101" pitchFamily="2" charset="-122"/>
                <a:cs typeface="Times New Roman" panose="02020603050405020304" pitchFamily="18" charset="0"/>
              </a:rPr>
              <a:t>Sudipen</a:t>
            </a:r>
            <a:r>
              <a:rPr lang="en-US" sz="1800" dirty="0">
                <a:effectLst/>
                <a:latin typeface="Arial" panose="020B0604020202020204" pitchFamily="34" charset="0"/>
                <a:ea typeface="SimSun" panose="02010600030101010101" pitchFamily="2" charset="-122"/>
                <a:cs typeface="Times New Roman" panose="02020603050405020304" pitchFamily="18" charset="0"/>
              </a:rPr>
              <a:t> Municipal Police Station for doing their jobs well. He further stated that they are active in cascading the KASIMBAYANAN activities in relation to peace and order concerns, anti-legal drug activities, and programs, and had a good rapport through collaboration/coordination with the Local Government Units and of the barangays within the municipality. Finally, he described them as “OK NA OK”. </a:t>
            </a: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7</a:t>
            </a:fld>
            <a:endParaRPr lang="en-PH"/>
          </a:p>
        </p:txBody>
      </p:sp>
    </p:spTree>
    <p:extLst>
      <p:ext uri="{BB962C8B-B14F-4D97-AF65-F5344CB8AC3E}">
        <p14:creationId xmlns:p14="http://schemas.microsoft.com/office/powerpoint/2010/main" val="2175984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dirty="0">
                <a:effectLst/>
                <a:latin typeface="Arial" panose="020B0604020202020204" pitchFamily="34" charset="0"/>
                <a:ea typeface="SimSun" panose="02010600030101010101" pitchFamily="2" charset="-122"/>
              </a:rPr>
              <a:t>Interview was also conducted to to Pastor Emilio </a:t>
            </a:r>
            <a:r>
              <a:rPr lang="en-US" sz="1200" dirty="0" err="1">
                <a:effectLst/>
                <a:latin typeface="Arial" panose="020B0604020202020204" pitchFamily="34" charset="0"/>
                <a:ea typeface="SimSun" panose="02010600030101010101" pitchFamily="2" charset="-122"/>
              </a:rPr>
              <a:t>Lacpapan</a:t>
            </a:r>
            <a:r>
              <a:rPr lang="en-US" sz="1200" dirty="0">
                <a:effectLst/>
                <a:latin typeface="Arial" panose="020B0604020202020204" pitchFamily="34" charset="0"/>
                <a:ea typeface="SimSun" panose="02010600030101010101" pitchFamily="2" charset="-122"/>
              </a:rPr>
              <a:t> Jr, religious leader on April 4, 2023 by  PMAJ RODEL CASALLO, Deputy PS, La Union PIAS  wherein commended the personnel of </a:t>
            </a:r>
            <a:r>
              <a:rPr lang="en-US" sz="1200" dirty="0" err="1">
                <a:effectLst/>
                <a:latin typeface="Arial" panose="020B0604020202020204" pitchFamily="34" charset="0"/>
                <a:ea typeface="SimSun" panose="02010600030101010101" pitchFamily="2" charset="-122"/>
              </a:rPr>
              <a:t>Sudipen</a:t>
            </a:r>
            <a:r>
              <a:rPr lang="en-US" sz="1200" dirty="0">
                <a:effectLst/>
                <a:latin typeface="Arial" panose="020B0604020202020204" pitchFamily="34" charset="0"/>
                <a:ea typeface="SimSun" panose="02010600030101010101" pitchFamily="2" charset="-122"/>
              </a:rPr>
              <a:t> Municipal Police Station for being helpful, respectful and courteous to the residents of </a:t>
            </a:r>
            <a:r>
              <a:rPr lang="en-US" sz="1200" dirty="0" err="1">
                <a:effectLst/>
                <a:latin typeface="Arial" panose="020B0604020202020204" pitchFamily="34" charset="0"/>
                <a:ea typeface="SimSun" panose="02010600030101010101" pitchFamily="2" charset="-122"/>
              </a:rPr>
              <a:t>Sudipen</a:t>
            </a:r>
            <a:r>
              <a:rPr lang="en-US" sz="1200" dirty="0">
                <a:effectLst/>
                <a:latin typeface="Arial" panose="020B0604020202020204" pitchFamily="34" charset="0"/>
                <a:ea typeface="SimSun" panose="02010600030101010101" pitchFamily="2" charset="-122"/>
              </a:rPr>
              <a:t>, La Union. He was pleased on their performance in maintaining peace and order, crime prevention and crime solutions in their Municipality. Lastly, he rated their performance as “10 out of 10 ” with being 10 the highest. </a:t>
            </a:r>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8</a:t>
            </a:fld>
            <a:endParaRPr lang="en-PH"/>
          </a:p>
        </p:txBody>
      </p:sp>
    </p:spTree>
    <p:extLst>
      <p:ext uri="{BB962C8B-B14F-4D97-AF65-F5344CB8AC3E}">
        <p14:creationId xmlns:p14="http://schemas.microsoft.com/office/powerpoint/2010/main" val="868312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800" dirty="0">
                <a:effectLst/>
                <a:latin typeface="Arial" panose="020B0604020202020204" pitchFamily="34" charset="0"/>
                <a:ea typeface="Calibri" panose="020F0502020204030204" pitchFamily="34" charset="0"/>
              </a:rPr>
              <a:t>On the accomplishment of IMPLAN PA GSASALIKSIK, total of ninety eight  One time big time and Regular Inspection  of custodial facilities within AOR conducted, in line with the mandate of IAS and its current program entitled: Enhanced Custodial Facility Inspection and Community Service Oriented Policing System. This is to improve the relationship between the police and community they serve. Likewise, this is to ensure that the human rights of the PUPC are being observed from the time of arrest up to his/her stay in the custodial facility</a:t>
            </a:r>
            <a:r>
              <a:rPr lang="en-PH" sz="1800" dirty="0">
                <a:effectLst/>
                <a:latin typeface="Arial" panose="020B0604020202020204" pitchFamily="34" charset="0"/>
                <a:ea typeface="Calibri" panose="020F0502020204030204" pitchFamily="34" charset="0"/>
              </a:rPr>
              <a:t>. These inspection are being done by the IAS to ensure the dignity and rights of the persons under the custody and to check the regularity of the police operations. Inspections are geared to verify police officers compliance to legal regulations and their respect for the dignity and of the accused.</a:t>
            </a:r>
            <a:endParaRPr lang="en-US" dirty="0"/>
          </a:p>
        </p:txBody>
      </p:sp>
      <p:sp>
        <p:nvSpPr>
          <p:cNvPr id="4" name="Slide Number Placeholder 3"/>
          <p:cNvSpPr>
            <a:spLocks noGrp="1"/>
          </p:cNvSpPr>
          <p:nvPr>
            <p:ph type="sldNum" sz="quarter" idx="5"/>
          </p:nvPr>
        </p:nvSpPr>
        <p:spPr/>
        <p:txBody>
          <a:bodyPr/>
          <a:lstStyle/>
          <a:p>
            <a:fld id="{06D0E232-18FF-4E64-BD67-1238D6369723}" type="slidenum">
              <a:rPr lang="en-PH" smtClean="0"/>
              <a:t>9</a:t>
            </a:fld>
            <a:endParaRPr lang="en-PH"/>
          </a:p>
        </p:txBody>
      </p:sp>
    </p:spTree>
    <p:extLst>
      <p:ext uri="{BB962C8B-B14F-4D97-AF65-F5344CB8AC3E}">
        <p14:creationId xmlns:p14="http://schemas.microsoft.com/office/powerpoint/2010/main" val="25479327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9768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9144000" cy="884466"/>
          </a:xfrm>
          <a:prstGeom prst="rect">
            <a:avLst/>
          </a:prstGeom>
        </p:spPr>
        <p:txBody>
          <a:bodyPr anchor="ctr"/>
          <a:lstStyle>
            <a:lvl1pPr algn="l">
              <a:defRPr>
                <a:solidFill>
                  <a:schemeClr val="tx1">
                    <a:lumMod val="75000"/>
                    <a:lumOff val="25000"/>
                  </a:schemeClr>
                </a:solidFill>
              </a:defRPr>
            </a:lvl1pPr>
          </a:lstStyle>
          <a:p>
            <a:r>
              <a:rPr lang="en-US" altLang="ko-KR" dirty="0"/>
              <a:t> Click to edit title</a:t>
            </a:r>
            <a:endParaRPr lang="ko-KR" altLang="en-US" dirty="0"/>
          </a:p>
        </p:txBody>
      </p:sp>
      <p:sp>
        <p:nvSpPr>
          <p:cNvPr id="4" name="Content Placeholder 2"/>
          <p:cNvSpPr>
            <a:spLocks noGrp="1"/>
          </p:cNvSpPr>
          <p:nvPr>
            <p:ph idx="1"/>
          </p:nvPr>
        </p:nvSpPr>
        <p:spPr>
          <a:xfrm>
            <a:off x="395537" y="1131590"/>
            <a:ext cx="8496944" cy="460648"/>
          </a:xfrm>
          <a:prstGeom prst="rect">
            <a:avLst/>
          </a:prstGeom>
        </p:spPr>
        <p:txBody>
          <a:bodyPr anchor="ctr"/>
          <a:lstStyle>
            <a:lvl1pPr marL="0" indent="0">
              <a:buNone/>
              <a:defRPr sz="2000">
                <a:solidFill>
                  <a:schemeClr val="tx1">
                    <a:lumMod val="75000"/>
                    <a:lumOff val="25000"/>
                  </a:schemeClr>
                </a:solidFill>
              </a:defRPr>
            </a:lvl1pPr>
          </a:lstStyle>
          <a:p>
            <a:pPr lvl="0"/>
            <a:r>
              <a:rPr lang="en-US" altLang="ko-KR" dirty="0"/>
              <a:t>Click to edit Master text styles</a:t>
            </a:r>
          </a:p>
        </p:txBody>
      </p:sp>
      <p:sp>
        <p:nvSpPr>
          <p:cNvPr id="5" name="Content Placeholder 2"/>
          <p:cNvSpPr>
            <a:spLocks noGrp="1"/>
          </p:cNvSpPr>
          <p:nvPr>
            <p:ph idx="10"/>
          </p:nvPr>
        </p:nvSpPr>
        <p:spPr>
          <a:xfrm>
            <a:off x="405882" y="1808262"/>
            <a:ext cx="8496944" cy="2995737"/>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dirty="0"/>
              <a:t>Click to edit Master text styles</a:t>
            </a:r>
          </a:p>
        </p:txBody>
      </p:sp>
    </p:spTree>
    <p:extLst>
      <p:ext uri="{BB962C8B-B14F-4D97-AF65-F5344CB8AC3E}">
        <p14:creationId xmlns:p14="http://schemas.microsoft.com/office/powerpoint/2010/main" val="1146943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619672" y="0"/>
            <a:ext cx="7524329" cy="884466"/>
          </a:xfrm>
          <a:prstGeom prst="rect">
            <a:avLst/>
          </a:prstGeom>
        </p:spPr>
        <p:txBody>
          <a:bodyPr anchor="ctr"/>
          <a:lstStyle>
            <a:lvl1pPr algn="l">
              <a:defRPr>
                <a:solidFill>
                  <a:schemeClr val="tx1">
                    <a:lumMod val="75000"/>
                    <a:lumOff val="25000"/>
                  </a:schemeClr>
                </a:solidFill>
              </a:defRPr>
            </a:lvl1pPr>
          </a:lstStyle>
          <a:p>
            <a:r>
              <a:rPr lang="en-US" altLang="ko-KR" dirty="0"/>
              <a:t> Click to edit title</a:t>
            </a:r>
            <a:endParaRPr lang="ko-KR" altLang="en-US" dirty="0"/>
          </a:p>
        </p:txBody>
      </p:sp>
      <p:sp>
        <p:nvSpPr>
          <p:cNvPr id="4" name="Content Placeholder 2"/>
          <p:cNvSpPr>
            <a:spLocks noGrp="1"/>
          </p:cNvSpPr>
          <p:nvPr>
            <p:ph idx="1"/>
          </p:nvPr>
        </p:nvSpPr>
        <p:spPr>
          <a:xfrm>
            <a:off x="1979712" y="987574"/>
            <a:ext cx="6912768" cy="460648"/>
          </a:xfrm>
          <a:prstGeom prst="rect">
            <a:avLst/>
          </a:prstGeom>
        </p:spPr>
        <p:txBody>
          <a:bodyPr anchor="ctr"/>
          <a:lstStyle>
            <a:lvl1pPr marL="0" indent="0">
              <a:buNone/>
              <a:defRPr sz="2000">
                <a:solidFill>
                  <a:schemeClr val="tx1">
                    <a:lumMod val="75000"/>
                    <a:lumOff val="25000"/>
                  </a:schemeClr>
                </a:solidFill>
              </a:defRPr>
            </a:lvl1pPr>
          </a:lstStyle>
          <a:p>
            <a:pPr lvl="0"/>
            <a:r>
              <a:rPr lang="en-US" altLang="ko-KR" dirty="0"/>
              <a:t>Click to edit Master text styles</a:t>
            </a:r>
          </a:p>
        </p:txBody>
      </p:sp>
      <p:sp>
        <p:nvSpPr>
          <p:cNvPr id="5" name="Content Placeholder 2"/>
          <p:cNvSpPr>
            <a:spLocks noGrp="1"/>
          </p:cNvSpPr>
          <p:nvPr>
            <p:ph idx="10"/>
          </p:nvPr>
        </p:nvSpPr>
        <p:spPr>
          <a:xfrm>
            <a:off x="1990057" y="1664246"/>
            <a:ext cx="6912768" cy="2995737"/>
          </a:xfrm>
          <a:prstGeom prst="rect">
            <a:avLst/>
          </a:prstGeom>
        </p:spPr>
        <p:txBody>
          <a:bodyPr lIns="396000" anchor="t"/>
          <a:lstStyle>
            <a:lvl1pPr marL="0" indent="0">
              <a:buNone/>
              <a:defRPr sz="1400">
                <a:solidFill>
                  <a:schemeClr val="tx1">
                    <a:lumMod val="75000"/>
                    <a:lumOff val="25000"/>
                  </a:schemeClr>
                </a:solidFill>
              </a:defRPr>
            </a:lvl1pPr>
          </a:lstStyle>
          <a:p>
            <a:pPr lvl="0"/>
            <a:r>
              <a:rPr lang="en-US" altLang="ko-KR" dirty="0"/>
              <a:t>Click to edit Master text styles</a:t>
            </a:r>
          </a:p>
        </p:txBody>
      </p:sp>
    </p:spTree>
    <p:extLst>
      <p:ext uri="{BB962C8B-B14F-4D97-AF65-F5344CB8AC3E}">
        <p14:creationId xmlns:p14="http://schemas.microsoft.com/office/powerpoint/2010/main" val="922808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2" y="1598614"/>
            <a:ext cx="7772400" cy="1101725"/>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3937D59-5EDB-4C39-B697-625748F703B6}" type="datetimeFigureOut">
              <a:rPr lang="en-US" smtClean="0"/>
              <a:t>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1895959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t>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815133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3305175"/>
            <a:ext cx="7772400" cy="10223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4" y="2179639"/>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37D59-5EDB-4C39-B697-625748F703B6}" type="datetimeFigureOut">
              <a:rPr lang="en-US" smtClean="0"/>
              <a:t>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1860431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1" y="1200151"/>
            <a:ext cx="4038601"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1"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937D59-5EDB-4C39-B697-625748F703B6}" type="datetimeFigureOut">
              <a:rPr lang="en-US" smtClean="0"/>
              <a:t>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3505802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951"/>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0938"/>
            <a:ext cx="4041774"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951"/>
            <a:ext cx="4041774"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937D59-5EDB-4C39-B697-625748F703B6}" type="datetimeFigureOut">
              <a:rPr lang="en-US" smtClean="0"/>
              <a:t>1/6/24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3538794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937D59-5EDB-4C39-B697-625748F703B6}" type="datetimeFigureOut">
              <a:rPr lang="en-US" smtClean="0"/>
              <a:t>1/6/24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1150510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37D59-5EDB-4C39-B697-625748F703B6}" type="datetimeFigureOut">
              <a:rPr lang="en-US" smtClean="0"/>
              <a:t>1/6/24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2403535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789"/>
            <a:ext cx="3008313" cy="8715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2" y="204788"/>
            <a:ext cx="5111749"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937D59-5EDB-4C39-B697-625748F703B6}" type="datetimeFigureOut">
              <a:rPr lang="en-US" smtClean="0"/>
              <a:t>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501824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937D59-5EDB-4C39-B697-625748F703B6}" type="datetimeFigureOut">
              <a:rPr lang="en-US" smtClean="0"/>
              <a:t>1/6/24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722440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t>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2810871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399" y="206375"/>
            <a:ext cx="2057401" cy="43878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6375"/>
            <a:ext cx="6019801" cy="4387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937D59-5EDB-4C39-B697-625748F703B6}" type="datetimeFigureOut">
              <a:rPr lang="en-US" smtClean="0"/>
              <a:t>1/6/24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31DC1F-5561-484E-AB46-68C682854F61}" type="slidenum">
              <a:rPr lang="en-US" smtClean="0"/>
              <a:t>‹#›</a:t>
            </a:fld>
            <a:endParaRPr lang="en-US"/>
          </a:p>
        </p:txBody>
      </p:sp>
    </p:spTree>
    <p:extLst>
      <p:ext uri="{BB962C8B-B14F-4D97-AF65-F5344CB8AC3E}">
        <p14:creationId xmlns:p14="http://schemas.microsoft.com/office/powerpoint/2010/main" val="42400912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23917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Lst>
  <p:txStyles>
    <p:titleStyle>
      <a:lvl1pPr algn="ctr" defTabSz="914400" rtl="0" eaLnBrk="1" latinLnBrk="1" hangingPunct="1">
        <a:spcBef>
          <a:spcPct val="0"/>
        </a:spcBef>
        <a:buNone/>
        <a:defRPr sz="3600" b="1" kern="1200">
          <a:solidFill>
            <a:schemeClr val="tx1"/>
          </a:solidFill>
          <a:latin typeface="Arial" pitchFamily="34" charset="0"/>
          <a:ea typeface="+mj-ea"/>
          <a:cs typeface="Arial" pitchFamily="34" charset="0"/>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0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4"/>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3937D59-5EDB-4C39-B697-625748F703B6}" type="datetimeFigureOut">
              <a:rPr lang="en-US" smtClean="0"/>
              <a:t>1/6/24</a:t>
            </a:fld>
            <a:endParaRPr lang="en-US"/>
          </a:p>
        </p:txBody>
      </p:sp>
      <p:sp>
        <p:nvSpPr>
          <p:cNvPr id="5" name="Footer Placeholder 4"/>
          <p:cNvSpPr>
            <a:spLocks noGrp="1"/>
          </p:cNvSpPr>
          <p:nvPr>
            <p:ph type="ftr" sz="quarter" idx="3"/>
          </p:nvPr>
        </p:nvSpPr>
        <p:spPr>
          <a:xfrm>
            <a:off x="3124202" y="4767264"/>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4"/>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F31DC1F-5561-484E-AB46-68C682854F61}" type="slidenum">
              <a:rPr lang="en-US" smtClean="0"/>
              <a:t>‹#›</a:t>
            </a:fld>
            <a:endParaRPr lang="en-US"/>
          </a:p>
        </p:txBody>
      </p:sp>
    </p:spTree>
    <p:extLst>
      <p:ext uri="{BB962C8B-B14F-4D97-AF65-F5344CB8AC3E}">
        <p14:creationId xmlns:p14="http://schemas.microsoft.com/office/powerpoint/2010/main" val="262123990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jpe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7.png"/><Relationship Id="rId4" Type="http://schemas.openxmlformats.org/officeDocument/2006/relationships/image" Target="../media/image4.png"/><Relationship Id="rId9" Type="http://schemas.openxmlformats.org/officeDocument/2006/relationships/image" Target="../media/image17.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4.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5.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26.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4.png"/><Relationship Id="rId7"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0" y="4300991"/>
            <a:ext cx="9144000" cy="832089"/>
            <a:chOff x="-1" y="6031156"/>
            <a:chExt cx="12337044" cy="847293"/>
          </a:xfrm>
        </p:grpSpPr>
        <p:sp>
          <p:nvSpPr>
            <p:cNvPr id="17"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20" name="Picture 19" descr="PNP LOGO"/>
            <p:cNvPicPr/>
            <p:nvPr/>
          </p:nvPicPr>
          <p:blipFill rotWithShape="1">
            <a:blip r:embed="rId3"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21" name="Rectangle 20"/>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sp>
        <p:nvSpPr>
          <p:cNvPr id="2" name="Oval 1"/>
          <p:cNvSpPr/>
          <p:nvPr/>
        </p:nvSpPr>
        <p:spPr>
          <a:xfrm>
            <a:off x="372970" y="462032"/>
            <a:ext cx="2296613" cy="230425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descr="A picture containing helmet&#10;&#10;Description automatically generated">
            <a:extLst>
              <a:ext uri="{FF2B5EF4-FFF2-40B4-BE49-F238E27FC236}">
                <a16:creationId xmlns:a16="http://schemas.microsoft.com/office/drawing/2014/main" id="{691F23F2-4AA3-4A36-8586-CE740DFF52D9}"/>
              </a:ext>
            </a:extLst>
          </p:cNvPr>
          <p:cNvPicPr preferRelativeResize="0">
            <a:picLocks/>
          </p:cNvPicPr>
          <p:nvPr/>
        </p:nvPicPr>
        <p:blipFill>
          <a:blip r:embed="rId4">
            <a:alphaModFix amt="49000"/>
            <a:extLst>
              <a:ext uri="{BEBA8EAE-BF5A-486C-A8C5-ECC9F3942E4B}">
                <a14:imgProps xmlns:a14="http://schemas.microsoft.com/office/drawing/2010/main">
                  <a14:imgLayer r:embed="rId5">
                    <a14:imgEffect>
                      <a14:sharpenSoften amount="50000"/>
                    </a14:imgEffect>
                    <a14:imgEffect>
                      <a14:colorTemperature colorTemp="11200"/>
                    </a14:imgEffect>
                    <a14:imgEffect>
                      <a14:saturation sat="200000"/>
                    </a14:imgEffect>
                  </a14:imgLayer>
                </a14:imgProps>
              </a:ext>
              <a:ext uri="{28A0092B-C50C-407E-A947-70E740481C1C}">
                <a14:useLocalDpi xmlns:a14="http://schemas.microsoft.com/office/drawing/2010/main" val="0"/>
              </a:ext>
            </a:extLst>
          </a:blip>
          <a:stretch>
            <a:fillRect/>
          </a:stretch>
        </p:blipFill>
        <p:spPr>
          <a:xfrm rot="164184">
            <a:off x="-900608" y="-384964"/>
            <a:ext cx="4571140" cy="4761299"/>
          </a:xfrm>
          <a:prstGeom prst="rect">
            <a:avLst/>
          </a:prstGeom>
        </p:spPr>
      </p:pic>
      <p:pic>
        <p:nvPicPr>
          <p:cNvPr id="10" name="Picture 2" descr="D:\PICTURE FOLDE\IAS_Official_Logo_High_Resolution (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65044" y="0"/>
            <a:ext cx="2547922" cy="25005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D8CB20C-006E-D201-A2D5-037CAF1EF66B}"/>
              </a:ext>
            </a:extLst>
          </p:cNvPr>
          <p:cNvSpPr txBox="1"/>
          <p:nvPr/>
        </p:nvSpPr>
        <p:spPr>
          <a:xfrm>
            <a:off x="1" y="2642970"/>
            <a:ext cx="9144000" cy="1569660"/>
          </a:xfrm>
          <a:prstGeom prst="rect">
            <a:avLst/>
          </a:prstGeom>
          <a:solidFill>
            <a:schemeClr val="bg1">
              <a:lumMod val="85000"/>
            </a:schemeClr>
          </a:solidFill>
        </p:spPr>
        <p:txBody>
          <a:bodyPr wrap="square" rtlCol="0">
            <a:spAutoFit/>
          </a:bodyPr>
          <a:lstStyle/>
          <a:p>
            <a:pPr algn="ctr"/>
            <a:r>
              <a:rPr lang="en-US" sz="4800" b="1" dirty="0">
                <a:ln w="3175">
                  <a:solidFill>
                    <a:prstClr val="black"/>
                  </a:solidFill>
                </a:ln>
                <a:solidFill>
                  <a:srgbClr val="2B6F02"/>
                </a:solidFill>
                <a:effectLst>
                  <a:glow rad="101600">
                    <a:srgbClr val="4F81BD">
                      <a:satMod val="175000"/>
                      <a:alpha val="40000"/>
                    </a:srgbClr>
                  </a:glow>
                </a:effectLst>
                <a:latin typeface="Agency FB" panose="020B0503020202020204" pitchFamily="34" charset="0"/>
                <a:ea typeface="Adobe Gothic Std B" pitchFamily="34" charset="-128"/>
              </a:rPr>
              <a:t>RIAS 1 IAD 2023 ANNUAL ACCOMPLISHMENT REPORT </a:t>
            </a:r>
          </a:p>
        </p:txBody>
      </p:sp>
    </p:spTree>
    <p:extLst>
      <p:ext uri="{BB962C8B-B14F-4D97-AF65-F5344CB8AC3E}">
        <p14:creationId xmlns:p14="http://schemas.microsoft.com/office/powerpoint/2010/main" val="303447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4331949"/>
            <a:ext cx="9144000" cy="832089"/>
            <a:chOff x="-1" y="6031156"/>
            <a:chExt cx="12337044" cy="847293"/>
          </a:xfrm>
        </p:grpSpPr>
        <p:sp>
          <p:nvSpPr>
            <p:cNvPr id="4"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5" name="Picture 4" descr="PNP LOGO"/>
            <p:cNvPicPr/>
            <p:nvPr/>
          </p:nvPicPr>
          <p:blipFill rotWithShape="1">
            <a:blip r:embed="rId3"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6" name="Rectangle 5"/>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pic>
        <p:nvPicPr>
          <p:cNvPr id="9" name="Picture 2" descr="D:\PICTURE FOLDE\IAS_Official_Logo_High_Resolution (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54659" y="4298603"/>
            <a:ext cx="881837" cy="86543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9038B14-4153-08E5-ABC4-BD40E714A35D}"/>
              </a:ext>
            </a:extLst>
          </p:cNvPr>
          <p:cNvPicPr>
            <a:picLocks noChangeAspect="1"/>
          </p:cNvPicPr>
          <p:nvPr/>
        </p:nvPicPr>
        <p:blipFill>
          <a:blip r:embed="rId5" cstate="print"/>
          <a:srcRect/>
          <a:stretch>
            <a:fillRect/>
          </a:stretch>
        </p:blipFill>
        <p:spPr bwMode="auto">
          <a:xfrm>
            <a:off x="54813" y="0"/>
            <a:ext cx="5320441" cy="5143500"/>
          </a:xfrm>
          <a:prstGeom prst="rect">
            <a:avLst/>
          </a:prstGeom>
          <a:noFill/>
          <a:ln w="9525">
            <a:noFill/>
            <a:miter lim="800000"/>
            <a:headEnd/>
            <a:tailEnd/>
          </a:ln>
        </p:spPr>
      </p:pic>
      <p:pic>
        <p:nvPicPr>
          <p:cNvPr id="7" name="Picture 6">
            <a:extLst>
              <a:ext uri="{FF2B5EF4-FFF2-40B4-BE49-F238E27FC236}">
                <a16:creationId xmlns:a16="http://schemas.microsoft.com/office/drawing/2014/main" id="{474FF4F3-5433-DA94-0AAB-C37D2AAC4D60}"/>
              </a:ext>
            </a:extLst>
          </p:cNvPr>
          <p:cNvPicPr>
            <a:picLocks noChangeAspect="1"/>
          </p:cNvPicPr>
          <p:nvPr/>
        </p:nvPicPr>
        <p:blipFill>
          <a:blip r:embed="rId6" cstate="print"/>
          <a:srcRect/>
          <a:stretch>
            <a:fillRect/>
          </a:stretch>
        </p:blipFill>
        <p:spPr bwMode="auto">
          <a:xfrm>
            <a:off x="4423327" y="0"/>
            <a:ext cx="4838730" cy="5159068"/>
          </a:xfrm>
          <a:prstGeom prst="rect">
            <a:avLst/>
          </a:prstGeom>
          <a:noFill/>
          <a:ln w="9525">
            <a:noFill/>
            <a:miter lim="800000"/>
            <a:headEnd/>
            <a:tailEnd/>
          </a:ln>
        </p:spPr>
      </p:pic>
      <p:sp>
        <p:nvSpPr>
          <p:cNvPr id="8" name="TextBox 7">
            <a:extLst>
              <a:ext uri="{FF2B5EF4-FFF2-40B4-BE49-F238E27FC236}">
                <a16:creationId xmlns:a16="http://schemas.microsoft.com/office/drawing/2014/main" id="{CD6DAEF0-D853-ADFE-9485-160479D85884}"/>
              </a:ext>
            </a:extLst>
          </p:cNvPr>
          <p:cNvSpPr txBox="1"/>
          <p:nvPr/>
        </p:nvSpPr>
        <p:spPr>
          <a:xfrm>
            <a:off x="1077258" y="-36034"/>
            <a:ext cx="7486904" cy="584775"/>
          </a:xfrm>
          <a:prstGeom prst="rect">
            <a:avLst/>
          </a:prstGeom>
          <a:noFill/>
          <a:effectLst>
            <a:glow rad="127000">
              <a:schemeClr val="accent1"/>
            </a:glow>
          </a:effectLst>
        </p:spPr>
        <p:txBody>
          <a:bodyPr wrap="square" rtlCol="0">
            <a:spAutoFit/>
          </a:bodyPr>
          <a:lstStyle/>
          <a:p>
            <a:pPr algn="ctr"/>
            <a:r>
              <a:rPr lang="en-US" sz="3200" b="1" dirty="0">
                <a:effectLst>
                  <a:glow rad="127000">
                    <a:schemeClr val="bg1">
                      <a:alpha val="78000"/>
                    </a:schemeClr>
                  </a:glow>
                </a:effectLst>
                <a:latin typeface="Agency FB" panose="020B0503020202020204" pitchFamily="34" charset="0"/>
              </a:rPr>
              <a:t>RED TEAMING INSPECTION </a:t>
            </a:r>
            <a:endParaRPr lang="en-US" sz="4400" b="1" u="sng" dirty="0">
              <a:effectLst>
                <a:glow rad="127000">
                  <a:schemeClr val="bg1">
                    <a:alpha val="78000"/>
                  </a:schemeClr>
                </a:glow>
              </a:effectLst>
              <a:latin typeface="Agency FB" panose="020B0503020202020204" pitchFamily="34" charset="0"/>
            </a:endParaRPr>
          </a:p>
        </p:txBody>
      </p:sp>
    </p:spTree>
    <p:extLst>
      <p:ext uri="{BB962C8B-B14F-4D97-AF65-F5344CB8AC3E}">
        <p14:creationId xmlns:p14="http://schemas.microsoft.com/office/powerpoint/2010/main" val="291763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A1EAC9-7CB8-377F-6A7D-6779BAE02784}"/>
              </a:ext>
            </a:extLst>
          </p:cNvPr>
          <p:cNvPicPr>
            <a:picLocks noChangeAspect="1"/>
          </p:cNvPicPr>
          <p:nvPr/>
        </p:nvPicPr>
        <p:blipFill>
          <a:blip r:embed="rId3" cstate="print"/>
          <a:srcRect/>
          <a:stretch>
            <a:fillRect/>
          </a:stretch>
        </p:blipFill>
        <p:spPr bwMode="auto">
          <a:xfrm>
            <a:off x="4338524" y="87268"/>
            <a:ext cx="4947665" cy="5022235"/>
          </a:xfrm>
          <a:prstGeom prst="rect">
            <a:avLst/>
          </a:prstGeom>
          <a:noFill/>
          <a:ln w="9525">
            <a:noFill/>
            <a:miter lim="800000"/>
            <a:headEnd/>
            <a:tailEnd/>
          </a:ln>
        </p:spPr>
      </p:pic>
      <p:pic>
        <p:nvPicPr>
          <p:cNvPr id="7" name="Picture 6">
            <a:extLst>
              <a:ext uri="{FF2B5EF4-FFF2-40B4-BE49-F238E27FC236}">
                <a16:creationId xmlns:a16="http://schemas.microsoft.com/office/drawing/2014/main" id="{D6194204-2AA2-CF0D-1C2C-88342B76A83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93" y="123477"/>
            <a:ext cx="5626682" cy="4932755"/>
          </a:xfrm>
          <a:prstGeom prst="rect">
            <a:avLst/>
          </a:prstGeom>
          <a:noFill/>
          <a:ln>
            <a:noFill/>
          </a:ln>
        </p:spPr>
      </p:pic>
      <p:pic>
        <p:nvPicPr>
          <p:cNvPr id="8" name="Picture 7">
            <a:extLst>
              <a:ext uri="{FF2B5EF4-FFF2-40B4-BE49-F238E27FC236}">
                <a16:creationId xmlns:a16="http://schemas.microsoft.com/office/drawing/2014/main" id="{B3887E46-26C0-083B-D527-E9E8C1706FD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03424" y="2710776"/>
            <a:ext cx="2870200" cy="2152650"/>
          </a:xfrm>
          <a:prstGeom prst="rect">
            <a:avLst/>
          </a:prstGeom>
          <a:noFill/>
          <a:ln>
            <a:noFill/>
          </a:ln>
        </p:spPr>
      </p:pic>
      <p:sp>
        <p:nvSpPr>
          <p:cNvPr id="2" name="TextBox 1">
            <a:extLst>
              <a:ext uri="{FF2B5EF4-FFF2-40B4-BE49-F238E27FC236}">
                <a16:creationId xmlns:a16="http://schemas.microsoft.com/office/drawing/2014/main" id="{8FDC430F-6546-013E-4D5D-C41398E2C982}"/>
              </a:ext>
            </a:extLst>
          </p:cNvPr>
          <p:cNvSpPr txBox="1"/>
          <p:nvPr/>
        </p:nvSpPr>
        <p:spPr>
          <a:xfrm>
            <a:off x="1077258" y="-36034"/>
            <a:ext cx="7486904" cy="584775"/>
          </a:xfrm>
          <a:prstGeom prst="rect">
            <a:avLst/>
          </a:prstGeom>
          <a:noFill/>
          <a:effectLst>
            <a:glow rad="127000">
              <a:schemeClr val="accent1"/>
            </a:glow>
          </a:effectLst>
        </p:spPr>
        <p:txBody>
          <a:bodyPr wrap="square" rtlCol="0">
            <a:spAutoFit/>
          </a:bodyPr>
          <a:lstStyle/>
          <a:p>
            <a:pPr algn="ctr"/>
            <a:r>
              <a:rPr lang="en-US" sz="3200" b="1" dirty="0">
                <a:effectLst>
                  <a:glow rad="127000">
                    <a:schemeClr val="bg1">
                      <a:alpha val="78000"/>
                    </a:schemeClr>
                  </a:glow>
                </a:effectLst>
                <a:latin typeface="Agency FB" panose="020B0503020202020204" pitchFamily="34" charset="0"/>
              </a:rPr>
              <a:t>PROACTIVE INSPECTION </a:t>
            </a:r>
            <a:endParaRPr lang="en-US" sz="4400" b="1" u="sng" dirty="0">
              <a:effectLst>
                <a:glow rad="127000">
                  <a:schemeClr val="bg1">
                    <a:alpha val="78000"/>
                  </a:schemeClr>
                </a:glow>
              </a:effectLst>
              <a:latin typeface="Agency FB" panose="020B0503020202020204" pitchFamily="34" charset="0"/>
            </a:endParaRPr>
          </a:p>
        </p:txBody>
      </p:sp>
    </p:spTree>
    <p:extLst>
      <p:ext uri="{BB962C8B-B14F-4D97-AF65-F5344CB8AC3E}">
        <p14:creationId xmlns:p14="http://schemas.microsoft.com/office/powerpoint/2010/main" val="250336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0FB20BB-92EF-AABB-F593-9FC72EC87E68}"/>
              </a:ext>
            </a:extLst>
          </p:cNvPr>
          <p:cNvPicPr>
            <a:picLocks noChangeAspect="1"/>
          </p:cNvPicPr>
          <p:nvPr/>
        </p:nvPicPr>
        <p:blipFill rotWithShape="1">
          <a:blip r:embed="rId3" cstate="print"/>
          <a:srcRect l="13675"/>
          <a:stretch/>
        </p:blipFill>
        <p:spPr bwMode="auto">
          <a:xfrm>
            <a:off x="600" y="49636"/>
            <a:ext cx="4730023" cy="5072526"/>
          </a:xfrm>
          <a:prstGeom prst="rect">
            <a:avLst/>
          </a:prstGeom>
          <a:noFill/>
          <a:ln w="9525">
            <a:noFill/>
            <a:miter lim="800000"/>
            <a:headEnd/>
            <a:tailEnd/>
          </a:ln>
        </p:spPr>
      </p:pic>
      <p:grpSp>
        <p:nvGrpSpPr>
          <p:cNvPr id="3" name="Group 2"/>
          <p:cNvGrpSpPr/>
          <p:nvPr/>
        </p:nvGrpSpPr>
        <p:grpSpPr>
          <a:xfrm>
            <a:off x="0" y="4331949"/>
            <a:ext cx="9144000" cy="832089"/>
            <a:chOff x="-1" y="6031156"/>
            <a:chExt cx="12337044" cy="847293"/>
          </a:xfrm>
        </p:grpSpPr>
        <p:sp>
          <p:nvSpPr>
            <p:cNvPr id="4"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5" name="Picture 4" descr="PNP LOGO"/>
            <p:cNvPicPr/>
            <p:nvPr/>
          </p:nvPicPr>
          <p:blipFill rotWithShape="1">
            <a:blip r:embed="rId4"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6" name="Rectangle 5"/>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pic>
        <p:nvPicPr>
          <p:cNvPr id="9" name="Picture 2" descr="D:\PICTURE FOLDE\IAS_Official_Logo_High_Resolution (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54659" y="4298603"/>
            <a:ext cx="881837" cy="86543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36D1347-AECE-1C60-084C-AB8C3C9DF7CB}"/>
              </a:ext>
            </a:extLst>
          </p:cNvPr>
          <p:cNvPicPr>
            <a:picLocks noChangeAspect="1"/>
          </p:cNvPicPr>
          <p:nvPr/>
        </p:nvPicPr>
        <p:blipFill rotWithShape="1">
          <a:blip r:embed="rId3" cstate="print"/>
          <a:srcRect l="13675"/>
          <a:stretch/>
        </p:blipFill>
        <p:spPr bwMode="auto">
          <a:xfrm>
            <a:off x="22503" y="35487"/>
            <a:ext cx="4730023" cy="5072526"/>
          </a:xfrm>
          <a:prstGeom prst="rect">
            <a:avLst/>
          </a:prstGeom>
          <a:noFill/>
          <a:ln w="9525">
            <a:noFill/>
            <a:miter lim="800000"/>
            <a:headEnd/>
            <a:tailEnd/>
          </a:ln>
        </p:spPr>
      </p:pic>
      <p:pic>
        <p:nvPicPr>
          <p:cNvPr id="7" name="Picture 6">
            <a:extLst>
              <a:ext uri="{FF2B5EF4-FFF2-40B4-BE49-F238E27FC236}">
                <a16:creationId xmlns:a16="http://schemas.microsoft.com/office/drawing/2014/main" id="{77D13615-6A9E-4B2F-0F67-32A6749BA000}"/>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1915" r="13110"/>
          <a:stretch/>
        </p:blipFill>
        <p:spPr>
          <a:xfrm>
            <a:off x="4194771" y="35487"/>
            <a:ext cx="4968639" cy="5072526"/>
          </a:xfrm>
          <a:prstGeom prst="rect">
            <a:avLst/>
          </a:prstGeom>
        </p:spPr>
      </p:pic>
      <p:sp>
        <p:nvSpPr>
          <p:cNvPr id="8" name="TextBox 7">
            <a:extLst>
              <a:ext uri="{FF2B5EF4-FFF2-40B4-BE49-F238E27FC236}">
                <a16:creationId xmlns:a16="http://schemas.microsoft.com/office/drawing/2014/main" id="{A557DC84-DF09-A717-FFB7-07511D77D23B}"/>
              </a:ext>
            </a:extLst>
          </p:cNvPr>
          <p:cNvSpPr txBox="1"/>
          <p:nvPr/>
        </p:nvSpPr>
        <p:spPr>
          <a:xfrm>
            <a:off x="616314" y="171406"/>
            <a:ext cx="7486904" cy="584775"/>
          </a:xfrm>
          <a:prstGeom prst="rect">
            <a:avLst/>
          </a:prstGeom>
          <a:noFill/>
          <a:effectLst>
            <a:glow rad="127000">
              <a:schemeClr val="accent1"/>
            </a:glow>
          </a:effectLst>
        </p:spPr>
        <p:txBody>
          <a:bodyPr wrap="square" rtlCol="0">
            <a:spAutoFit/>
          </a:bodyPr>
          <a:lstStyle/>
          <a:p>
            <a:pPr algn="ctr"/>
            <a:r>
              <a:rPr lang="en-US" sz="3200" b="1" dirty="0">
                <a:effectLst>
                  <a:glow rad="127000">
                    <a:schemeClr val="bg1">
                      <a:alpha val="78000"/>
                    </a:schemeClr>
                  </a:glow>
                </a:effectLst>
                <a:latin typeface="Agency FB" panose="020B0503020202020204" pitchFamily="34" charset="0"/>
              </a:rPr>
              <a:t>SPOT INSPECTION</a:t>
            </a:r>
            <a:endParaRPr lang="en-US" sz="4400" b="1" u="sng" dirty="0">
              <a:effectLst>
                <a:glow rad="127000">
                  <a:schemeClr val="bg1">
                    <a:alpha val="78000"/>
                  </a:schemeClr>
                </a:glow>
              </a:effectLst>
              <a:latin typeface="Agency FB" panose="020B0503020202020204" pitchFamily="34" charset="0"/>
            </a:endParaRPr>
          </a:p>
        </p:txBody>
      </p:sp>
      <p:pic>
        <p:nvPicPr>
          <p:cNvPr id="11" name="Picture 10">
            <a:extLst>
              <a:ext uri="{FF2B5EF4-FFF2-40B4-BE49-F238E27FC236}">
                <a16:creationId xmlns:a16="http://schemas.microsoft.com/office/drawing/2014/main" id="{469EB2E2-84F3-2CE0-E12C-F571EE75DB39}"/>
              </a:ext>
            </a:extLst>
          </p:cNvPr>
          <p:cNvPicPr>
            <a:picLocks noChangeAspect="1"/>
          </p:cNvPicPr>
          <p:nvPr/>
        </p:nvPicPr>
        <p:blipFill>
          <a:blip r:embed="rId7"/>
          <a:stretch>
            <a:fillRect/>
          </a:stretch>
        </p:blipFill>
        <p:spPr>
          <a:xfrm>
            <a:off x="22503" y="2882495"/>
            <a:ext cx="3060304" cy="2295228"/>
          </a:xfrm>
          <a:prstGeom prst="rect">
            <a:avLst/>
          </a:prstGeom>
        </p:spPr>
      </p:pic>
      <p:pic>
        <p:nvPicPr>
          <p:cNvPr id="13" name="Picture 12">
            <a:extLst>
              <a:ext uri="{FF2B5EF4-FFF2-40B4-BE49-F238E27FC236}">
                <a16:creationId xmlns:a16="http://schemas.microsoft.com/office/drawing/2014/main" id="{9E13D804-9497-515D-55F9-98653F722377}"/>
              </a:ext>
            </a:extLst>
          </p:cNvPr>
          <p:cNvPicPr>
            <a:picLocks noChangeAspect="1"/>
          </p:cNvPicPr>
          <p:nvPr/>
        </p:nvPicPr>
        <p:blipFill>
          <a:blip r:embed="rId8"/>
          <a:stretch>
            <a:fillRect/>
          </a:stretch>
        </p:blipFill>
        <p:spPr>
          <a:xfrm>
            <a:off x="3062823" y="2882495"/>
            <a:ext cx="3180858" cy="2385644"/>
          </a:xfrm>
          <a:prstGeom prst="rect">
            <a:avLst/>
          </a:prstGeom>
        </p:spPr>
      </p:pic>
      <p:pic>
        <p:nvPicPr>
          <p:cNvPr id="14" name="Content Placeholder 5">
            <a:extLst>
              <a:ext uri="{FF2B5EF4-FFF2-40B4-BE49-F238E27FC236}">
                <a16:creationId xmlns:a16="http://schemas.microsoft.com/office/drawing/2014/main" id="{5B9BC96F-D60E-A84F-0F29-359EEB999B43}"/>
              </a:ext>
            </a:extLst>
          </p:cNvPr>
          <p:cNvPicPr>
            <a:picLocks noChangeAspect="1"/>
          </p:cNvPicPr>
          <p:nvPr/>
        </p:nvPicPr>
        <p:blipFill>
          <a:blip r:embed="rId9"/>
          <a:stretch>
            <a:fillRect/>
          </a:stretch>
        </p:blipFill>
        <p:spPr>
          <a:xfrm>
            <a:off x="6123127" y="2934034"/>
            <a:ext cx="3060303" cy="2295228"/>
          </a:xfrm>
          <a:prstGeom prst="rect">
            <a:avLst/>
          </a:prstGeom>
        </p:spPr>
      </p:pic>
    </p:spTree>
    <p:extLst>
      <p:ext uri="{BB962C8B-B14F-4D97-AF65-F5344CB8AC3E}">
        <p14:creationId xmlns:p14="http://schemas.microsoft.com/office/powerpoint/2010/main" val="4001992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4331949"/>
            <a:ext cx="9144000" cy="832089"/>
            <a:chOff x="-1" y="6031156"/>
            <a:chExt cx="12337044" cy="847293"/>
          </a:xfrm>
        </p:grpSpPr>
        <p:sp>
          <p:nvSpPr>
            <p:cNvPr id="4"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5" name="Picture 4" descr="PNP LOGO"/>
            <p:cNvPicPr/>
            <p:nvPr/>
          </p:nvPicPr>
          <p:blipFill rotWithShape="1">
            <a:blip r:embed="rId3"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6" name="Rectangle 5"/>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pic>
        <p:nvPicPr>
          <p:cNvPr id="9" name="Picture 2" descr="D:\PICTURE FOLDE\IAS_Official_Logo_High_Resolution (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54659" y="4298603"/>
            <a:ext cx="881837" cy="86543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CF97C25-5ED8-5E0C-0C7D-F02B1570B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329" y="-30049"/>
            <a:ext cx="4836632" cy="3382522"/>
          </a:xfrm>
          <a:prstGeom prst="rect">
            <a:avLst/>
          </a:prstGeom>
        </p:spPr>
      </p:pic>
      <p:pic>
        <p:nvPicPr>
          <p:cNvPr id="7" name="Picture 6">
            <a:extLst>
              <a:ext uri="{FF2B5EF4-FFF2-40B4-BE49-F238E27FC236}">
                <a16:creationId xmlns:a16="http://schemas.microsoft.com/office/drawing/2014/main" id="{A5BB42B4-3AB5-D59D-0FE6-96692A55706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52963" y="0"/>
            <a:ext cx="4274708" cy="3177073"/>
          </a:xfrm>
          <a:prstGeom prst="rect">
            <a:avLst/>
          </a:prstGeom>
        </p:spPr>
      </p:pic>
      <p:pic>
        <p:nvPicPr>
          <p:cNvPr id="8" name="Picture 7">
            <a:extLst>
              <a:ext uri="{FF2B5EF4-FFF2-40B4-BE49-F238E27FC236}">
                <a16:creationId xmlns:a16="http://schemas.microsoft.com/office/drawing/2014/main" id="{91BCFCF3-30B7-C38D-C115-C18106C8318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52962" y="2817859"/>
            <a:ext cx="4345763" cy="2908101"/>
          </a:xfrm>
          <a:prstGeom prst="rect">
            <a:avLst/>
          </a:prstGeom>
        </p:spPr>
      </p:pic>
      <p:pic>
        <p:nvPicPr>
          <p:cNvPr id="10" name="Picture 9">
            <a:extLst>
              <a:ext uri="{FF2B5EF4-FFF2-40B4-BE49-F238E27FC236}">
                <a16:creationId xmlns:a16="http://schemas.microsoft.com/office/drawing/2014/main" id="{33098342-8DE3-D776-BD32-821BBB1E0CA2}"/>
              </a:ext>
            </a:extLst>
          </p:cNvPr>
          <p:cNvPicPr>
            <a:picLocks noChangeAspect="1"/>
          </p:cNvPicPr>
          <p:nvPr/>
        </p:nvPicPr>
        <p:blipFill>
          <a:blip r:embed="rId8"/>
          <a:stretch>
            <a:fillRect/>
          </a:stretch>
        </p:blipFill>
        <p:spPr>
          <a:xfrm>
            <a:off x="-1" y="2035082"/>
            <a:ext cx="4921171" cy="3690878"/>
          </a:xfrm>
          <a:prstGeom prst="rect">
            <a:avLst/>
          </a:prstGeom>
        </p:spPr>
      </p:pic>
      <p:sp>
        <p:nvSpPr>
          <p:cNvPr id="11" name="TextBox 10">
            <a:extLst>
              <a:ext uri="{FF2B5EF4-FFF2-40B4-BE49-F238E27FC236}">
                <a16:creationId xmlns:a16="http://schemas.microsoft.com/office/drawing/2014/main" id="{0DC9E5BC-14CF-13AF-B62F-0685417D3A39}"/>
              </a:ext>
            </a:extLst>
          </p:cNvPr>
          <p:cNvSpPr txBox="1"/>
          <p:nvPr/>
        </p:nvSpPr>
        <p:spPr>
          <a:xfrm>
            <a:off x="641966" y="-20411"/>
            <a:ext cx="7486904" cy="584775"/>
          </a:xfrm>
          <a:prstGeom prst="rect">
            <a:avLst/>
          </a:prstGeom>
          <a:noFill/>
          <a:effectLst>
            <a:glow rad="127000">
              <a:schemeClr val="accent1"/>
            </a:glow>
          </a:effectLst>
        </p:spPr>
        <p:txBody>
          <a:bodyPr wrap="square" rtlCol="0">
            <a:spAutoFit/>
          </a:bodyPr>
          <a:lstStyle/>
          <a:p>
            <a:pPr algn="ctr"/>
            <a:r>
              <a:rPr lang="en-US" sz="3200" b="1" dirty="0">
                <a:effectLst>
                  <a:glow rad="127000">
                    <a:schemeClr val="bg1">
                      <a:alpha val="78000"/>
                    </a:schemeClr>
                  </a:glow>
                </a:effectLst>
                <a:latin typeface="Agency FB" panose="020B0503020202020204" pitchFamily="34" charset="0"/>
              </a:rPr>
              <a:t>SPECIAL INSPECTIONS</a:t>
            </a:r>
            <a:endParaRPr lang="en-US" sz="4400" b="1" u="sng" dirty="0">
              <a:effectLst>
                <a:glow rad="127000">
                  <a:schemeClr val="bg1">
                    <a:alpha val="78000"/>
                  </a:schemeClr>
                </a:glow>
              </a:effectLst>
              <a:latin typeface="Agency FB" panose="020B0503020202020204" pitchFamily="34" charset="0"/>
            </a:endParaRPr>
          </a:p>
        </p:txBody>
      </p:sp>
    </p:spTree>
    <p:extLst>
      <p:ext uri="{BB962C8B-B14F-4D97-AF65-F5344CB8AC3E}">
        <p14:creationId xmlns:p14="http://schemas.microsoft.com/office/powerpoint/2010/main" val="3479141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4331949"/>
            <a:ext cx="9144000" cy="832089"/>
            <a:chOff x="-1" y="6031156"/>
            <a:chExt cx="12337044" cy="847293"/>
          </a:xfrm>
        </p:grpSpPr>
        <p:sp>
          <p:nvSpPr>
            <p:cNvPr id="4"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5" name="Picture 4" descr="PNP LOGO"/>
            <p:cNvPicPr/>
            <p:nvPr/>
          </p:nvPicPr>
          <p:blipFill rotWithShape="1">
            <a:blip r:embed="rId3"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6" name="Rectangle 5"/>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pic>
        <p:nvPicPr>
          <p:cNvPr id="9" name="Picture 2" descr="D:\PICTURE FOLDE\IAS_Official_Logo_High_Resolution (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54659" y="4298603"/>
            <a:ext cx="881837" cy="865435"/>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39100FCF-33A4-51B1-ED32-6FFDD456A7A8}"/>
              </a:ext>
            </a:extLst>
          </p:cNvPr>
          <p:cNvGrpSpPr/>
          <p:nvPr/>
        </p:nvGrpSpPr>
        <p:grpSpPr>
          <a:xfrm>
            <a:off x="-22927" y="0"/>
            <a:ext cx="9069334" cy="4443958"/>
            <a:chOff x="37333" y="699542"/>
            <a:chExt cx="9069334" cy="3909952"/>
          </a:xfrm>
        </p:grpSpPr>
        <p:pic>
          <p:nvPicPr>
            <p:cNvPr id="2" name="Picture 1">
              <a:extLst>
                <a:ext uri="{FF2B5EF4-FFF2-40B4-BE49-F238E27FC236}">
                  <a16:creationId xmlns:a16="http://schemas.microsoft.com/office/drawing/2014/main" id="{2D330549-661E-68FA-0845-EA8513567C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333" y="814734"/>
              <a:ext cx="3396351" cy="3794760"/>
            </a:xfrm>
            <a:prstGeom prst="rect">
              <a:avLst/>
            </a:prstGeom>
          </p:spPr>
        </p:pic>
        <p:grpSp>
          <p:nvGrpSpPr>
            <p:cNvPr id="7" name="Group 6">
              <a:extLst>
                <a:ext uri="{FF2B5EF4-FFF2-40B4-BE49-F238E27FC236}">
                  <a16:creationId xmlns:a16="http://schemas.microsoft.com/office/drawing/2014/main" id="{4BCE6589-01F9-E5DD-1A17-8B4359244168}"/>
                </a:ext>
              </a:extLst>
            </p:cNvPr>
            <p:cNvGrpSpPr/>
            <p:nvPr/>
          </p:nvGrpSpPr>
          <p:grpSpPr>
            <a:xfrm>
              <a:off x="3488410" y="699542"/>
              <a:ext cx="5618257" cy="3909952"/>
              <a:chOff x="0" y="0"/>
              <a:chExt cx="4780755" cy="3794760"/>
            </a:xfrm>
            <a:effectLst>
              <a:glow rad="127000">
                <a:schemeClr val="bg1"/>
              </a:glow>
            </a:effectLst>
          </p:grpSpPr>
          <p:pic>
            <p:nvPicPr>
              <p:cNvPr id="8" name="Picture 7">
                <a:extLst>
                  <a:ext uri="{FF2B5EF4-FFF2-40B4-BE49-F238E27FC236}">
                    <a16:creationId xmlns:a16="http://schemas.microsoft.com/office/drawing/2014/main" id="{7A3DD97D-5B28-BE84-1F36-EE95BF4C620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79200"/>
                <a:ext cx="2308225" cy="3714750"/>
              </a:xfrm>
              <a:prstGeom prst="rect">
                <a:avLst/>
              </a:prstGeom>
            </p:spPr>
          </p:pic>
          <p:pic>
            <p:nvPicPr>
              <p:cNvPr id="10" name="Picture 9">
                <a:extLst>
                  <a:ext uri="{FF2B5EF4-FFF2-40B4-BE49-F238E27FC236}">
                    <a16:creationId xmlns:a16="http://schemas.microsoft.com/office/drawing/2014/main" id="{4747CF09-8AFD-90C3-6E19-5598108F191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97600" y="0"/>
                <a:ext cx="2383155" cy="3794760"/>
              </a:xfrm>
              <a:prstGeom prst="rect">
                <a:avLst/>
              </a:prstGeom>
            </p:spPr>
          </p:pic>
        </p:grpSp>
      </p:grpSp>
      <p:sp>
        <p:nvSpPr>
          <p:cNvPr id="11" name="TextBox 10">
            <a:extLst>
              <a:ext uri="{FF2B5EF4-FFF2-40B4-BE49-F238E27FC236}">
                <a16:creationId xmlns:a16="http://schemas.microsoft.com/office/drawing/2014/main" id="{97F2CEB3-57CD-4C92-9C7D-4E74B8FEFDDF}"/>
              </a:ext>
            </a:extLst>
          </p:cNvPr>
          <p:cNvSpPr txBox="1"/>
          <p:nvPr/>
        </p:nvSpPr>
        <p:spPr>
          <a:xfrm>
            <a:off x="712981" y="-26653"/>
            <a:ext cx="7486904" cy="1077218"/>
          </a:xfrm>
          <a:prstGeom prst="rect">
            <a:avLst/>
          </a:prstGeom>
          <a:noFill/>
          <a:effectLst>
            <a:glow rad="127000">
              <a:schemeClr val="accent1"/>
            </a:glow>
          </a:effectLst>
        </p:spPr>
        <p:txBody>
          <a:bodyPr wrap="square" rtlCol="0">
            <a:spAutoFit/>
          </a:bodyPr>
          <a:lstStyle/>
          <a:p>
            <a:pPr algn="ctr"/>
            <a:r>
              <a:rPr lang="en-US" sz="3200" b="1" dirty="0">
                <a:effectLst>
                  <a:glow rad="127000">
                    <a:schemeClr val="bg1">
                      <a:alpha val="78000"/>
                    </a:schemeClr>
                  </a:glow>
                </a:effectLst>
                <a:latin typeface="Agency FB" panose="020B0503020202020204" pitchFamily="34" charset="0"/>
              </a:rPr>
              <a:t>COMMUNITY BASED AND SERVICE ORIENTED POLICING INSPECTIONS</a:t>
            </a:r>
            <a:endParaRPr lang="en-US" sz="4400" b="1" u="sng" dirty="0">
              <a:effectLst>
                <a:glow rad="127000">
                  <a:schemeClr val="bg1">
                    <a:alpha val="78000"/>
                  </a:schemeClr>
                </a:glow>
              </a:effectLst>
              <a:latin typeface="Agency FB" panose="020B0503020202020204" pitchFamily="34" charset="0"/>
            </a:endParaRPr>
          </a:p>
        </p:txBody>
      </p:sp>
    </p:spTree>
    <p:extLst>
      <p:ext uri="{BB962C8B-B14F-4D97-AF65-F5344CB8AC3E}">
        <p14:creationId xmlns:p14="http://schemas.microsoft.com/office/powerpoint/2010/main" val="4083569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sop video 1.mp4">
            <a:hlinkClick r:id="" action="ppaction://media"/>
            <a:extLst>
              <a:ext uri="{FF2B5EF4-FFF2-40B4-BE49-F238E27FC236}">
                <a16:creationId xmlns:a16="http://schemas.microsoft.com/office/drawing/2014/main" id="{89A566F4-2946-FCF9-289D-A8056F117E82}"/>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11737" r="6478" b="28954"/>
          <a:stretch/>
        </p:blipFill>
        <p:spPr>
          <a:xfrm>
            <a:off x="1619672" y="389728"/>
            <a:ext cx="5976664" cy="4558285"/>
          </a:xfrm>
          <a:prstGeom prst="rect">
            <a:avLst/>
          </a:prstGeom>
        </p:spPr>
      </p:pic>
    </p:spTree>
    <p:extLst>
      <p:ext uri="{BB962C8B-B14F-4D97-AF65-F5344CB8AC3E}">
        <p14:creationId xmlns:p14="http://schemas.microsoft.com/office/powerpoint/2010/main" val="4238320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53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sop video 2.mp4">
            <a:hlinkClick r:id="" action="ppaction://media"/>
            <a:extLst>
              <a:ext uri="{FF2B5EF4-FFF2-40B4-BE49-F238E27FC236}">
                <a16:creationId xmlns:a16="http://schemas.microsoft.com/office/drawing/2014/main" id="{CA1DED84-1889-9985-FA3C-1A9D21C881B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475656" y="117776"/>
            <a:ext cx="6142485" cy="5023341"/>
          </a:xfrm>
          <a:prstGeom prst="rect">
            <a:avLst/>
          </a:prstGeom>
        </p:spPr>
      </p:pic>
    </p:spTree>
    <p:extLst>
      <p:ext uri="{BB962C8B-B14F-4D97-AF65-F5344CB8AC3E}">
        <p14:creationId xmlns:p14="http://schemas.microsoft.com/office/powerpoint/2010/main" val="397417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33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0" y="4331949"/>
            <a:ext cx="9144000" cy="832089"/>
            <a:chOff x="-1" y="6031156"/>
            <a:chExt cx="12337044" cy="847293"/>
          </a:xfrm>
        </p:grpSpPr>
        <p:sp>
          <p:nvSpPr>
            <p:cNvPr id="4"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5" name="Picture 4" descr="PNP LOGO"/>
            <p:cNvPicPr/>
            <p:nvPr/>
          </p:nvPicPr>
          <p:blipFill rotWithShape="1">
            <a:blip r:embed="rId3"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6" name="Rectangle 5"/>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pic>
        <p:nvPicPr>
          <p:cNvPr id="9" name="Picture 2" descr="D:\PICTURE FOLDE\IAS_Official_Logo_High_Resolution (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54659" y="4298603"/>
            <a:ext cx="881837" cy="865435"/>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F9E9949A-5237-2736-7EAB-20C4EB3D7D12}"/>
              </a:ext>
            </a:extLst>
          </p:cNvPr>
          <p:cNvGrpSpPr/>
          <p:nvPr/>
        </p:nvGrpSpPr>
        <p:grpSpPr>
          <a:xfrm>
            <a:off x="0" y="-17925"/>
            <a:ext cx="9019214" cy="4974615"/>
            <a:chOff x="0" y="0"/>
            <a:chExt cx="5782310" cy="4476115"/>
          </a:xfrm>
        </p:grpSpPr>
        <p:pic>
          <p:nvPicPr>
            <p:cNvPr id="7" name="Picture 6">
              <a:extLst>
                <a:ext uri="{FF2B5EF4-FFF2-40B4-BE49-F238E27FC236}">
                  <a16:creationId xmlns:a16="http://schemas.microsoft.com/office/drawing/2014/main" id="{EBB3182E-F048-01DA-D168-D09E1E168DC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400" y="2343150"/>
              <a:ext cx="2844165" cy="2132965"/>
            </a:xfrm>
            <a:prstGeom prst="rect">
              <a:avLst/>
            </a:prstGeom>
            <a:noFill/>
            <a:ln>
              <a:noFill/>
            </a:ln>
          </p:spPr>
        </p:pic>
        <p:pic>
          <p:nvPicPr>
            <p:cNvPr id="8" name="Picture 7">
              <a:extLst>
                <a:ext uri="{FF2B5EF4-FFF2-40B4-BE49-F238E27FC236}">
                  <a16:creationId xmlns:a16="http://schemas.microsoft.com/office/drawing/2014/main" id="{8AEFAE50-7001-9BDC-890C-B4B68F178ED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350"/>
              <a:ext cx="2853055" cy="2139950"/>
            </a:xfrm>
            <a:prstGeom prst="rect">
              <a:avLst/>
            </a:prstGeom>
            <a:noFill/>
            <a:ln>
              <a:noFill/>
            </a:ln>
          </p:spPr>
        </p:pic>
        <p:pic>
          <p:nvPicPr>
            <p:cNvPr id="10" name="Picture 9">
              <a:extLst>
                <a:ext uri="{FF2B5EF4-FFF2-40B4-BE49-F238E27FC236}">
                  <a16:creationId xmlns:a16="http://schemas.microsoft.com/office/drawing/2014/main" id="{9EA38BE2-4C4D-F0F3-4632-69F8B368B50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14650" y="0"/>
              <a:ext cx="2857500" cy="2143125"/>
            </a:xfrm>
            <a:prstGeom prst="rect">
              <a:avLst/>
            </a:prstGeom>
            <a:noFill/>
            <a:ln>
              <a:noFill/>
            </a:ln>
          </p:spPr>
        </p:pic>
        <p:pic>
          <p:nvPicPr>
            <p:cNvPr id="11" name="Picture 10">
              <a:extLst>
                <a:ext uri="{FF2B5EF4-FFF2-40B4-BE49-F238E27FC236}">
                  <a16:creationId xmlns:a16="http://schemas.microsoft.com/office/drawing/2014/main" id="{F445CD71-3A5C-5DD5-79C7-2DE385A0646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46400" y="2317750"/>
              <a:ext cx="2835910" cy="2127250"/>
            </a:xfrm>
            <a:prstGeom prst="rect">
              <a:avLst/>
            </a:prstGeom>
          </p:spPr>
        </p:pic>
      </p:grpSp>
      <p:sp>
        <p:nvSpPr>
          <p:cNvPr id="12" name="TextBox 11">
            <a:extLst>
              <a:ext uri="{FF2B5EF4-FFF2-40B4-BE49-F238E27FC236}">
                <a16:creationId xmlns:a16="http://schemas.microsoft.com/office/drawing/2014/main" id="{762BEB54-04D9-6C54-6E2D-50026588C9F6}"/>
              </a:ext>
            </a:extLst>
          </p:cNvPr>
          <p:cNvSpPr txBox="1"/>
          <p:nvPr/>
        </p:nvSpPr>
        <p:spPr>
          <a:xfrm>
            <a:off x="2658795" y="-105578"/>
            <a:ext cx="3774918" cy="584775"/>
          </a:xfrm>
          <a:prstGeom prst="rect">
            <a:avLst/>
          </a:prstGeom>
          <a:noFill/>
          <a:effectLst>
            <a:glow rad="127000">
              <a:schemeClr val="accent1"/>
            </a:glow>
          </a:effectLst>
        </p:spPr>
        <p:txBody>
          <a:bodyPr wrap="square" rtlCol="0">
            <a:spAutoFit/>
          </a:bodyPr>
          <a:lstStyle/>
          <a:p>
            <a:r>
              <a:rPr lang="en-US" sz="3200" b="1" dirty="0">
                <a:effectLst>
                  <a:glow rad="127000">
                    <a:schemeClr val="bg1">
                      <a:alpha val="78000"/>
                    </a:schemeClr>
                  </a:glow>
                </a:effectLst>
                <a:latin typeface="Agency FB" panose="020B0503020202020204" pitchFamily="34" charset="0"/>
                <a:ea typeface="Calibri" panose="020F0502020204030204" pitchFamily="34" charset="0"/>
              </a:rPr>
              <a:t>IMPLAN PAGSASALIKSIK</a:t>
            </a:r>
            <a:endParaRPr lang="en-US" sz="4400" b="1" u="sng" dirty="0">
              <a:effectLst>
                <a:glow rad="127000">
                  <a:schemeClr val="bg1">
                    <a:alpha val="78000"/>
                  </a:schemeClr>
                </a:glow>
              </a:effectLst>
              <a:latin typeface="Agency FB" panose="020B0503020202020204" pitchFamily="34" charset="0"/>
            </a:endParaRPr>
          </a:p>
        </p:txBody>
      </p:sp>
    </p:spTree>
    <p:extLst>
      <p:ext uri="{BB962C8B-B14F-4D97-AF65-F5344CB8AC3E}">
        <p14:creationId xmlns:p14="http://schemas.microsoft.com/office/powerpoint/2010/main" val="4259846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p:tgtEl>
                                          <p:spTgt spid="12"/>
                                        </p:tgtEl>
                                        <p:attrNameLst>
                                          <p:attrName>ppt_y</p:attrName>
                                        </p:attrNameLst>
                                      </p:cBhvr>
                                      <p:tavLst>
                                        <p:tav tm="0">
                                          <p:val>
                                            <p:strVal val="#ppt_y+#ppt_h*1.125000"/>
                                          </p:val>
                                        </p:tav>
                                        <p:tav tm="100000">
                                          <p:val>
                                            <p:strVal val="#ppt_y"/>
                                          </p:val>
                                        </p:tav>
                                      </p:tavLst>
                                    </p:anim>
                                    <p:animEffect transition="in" filter="wipe(up)">
                                      <p:cBhvr>
                                        <p:cTn id="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2968" y="451511"/>
            <a:ext cx="8237297" cy="4064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 name="Group 4"/>
          <p:cNvGrpSpPr/>
          <p:nvPr/>
        </p:nvGrpSpPr>
        <p:grpSpPr>
          <a:xfrm>
            <a:off x="0" y="4331949"/>
            <a:ext cx="9144000" cy="832089"/>
            <a:chOff x="-1" y="6031156"/>
            <a:chExt cx="12337044" cy="847293"/>
          </a:xfrm>
        </p:grpSpPr>
        <p:sp>
          <p:nvSpPr>
            <p:cNvPr id="6" name="TextBox 6"/>
            <p:cNvSpPr txBox="1">
              <a:spLocks noChangeArrowheads="1"/>
            </p:cNvSpPr>
            <p:nvPr/>
          </p:nvSpPr>
          <p:spPr bwMode="auto">
            <a:xfrm>
              <a:off x="-1" y="6596389"/>
              <a:ext cx="12337044" cy="282060"/>
            </a:xfrm>
            <a:prstGeom prst="rect">
              <a:avLst/>
            </a:prstGeom>
            <a:solidFill>
              <a:schemeClr val="accent6">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defRPr/>
              </a:pPr>
              <a:endParaRPr lang="en-US" sz="1200" b="1" dirty="0">
                <a:solidFill>
                  <a:prstClr val="white"/>
                </a:solidFill>
                <a:effectLst>
                  <a:outerShdw blurRad="38100" dist="38100" dir="2700000" algn="tl">
                    <a:srgbClr val="000000">
                      <a:alpha val="43137"/>
                    </a:srgbClr>
                  </a:outerShdw>
                </a:effectLst>
                <a:latin typeface="Arial" panose="020B0604020202020204" pitchFamily="34" charset="0"/>
              </a:endParaRPr>
            </a:p>
          </p:txBody>
        </p:sp>
        <p:pic>
          <p:nvPicPr>
            <p:cNvPr id="7" name="Picture 6" descr="PNP LOGO"/>
            <p:cNvPicPr/>
            <p:nvPr/>
          </p:nvPicPr>
          <p:blipFill rotWithShape="1">
            <a:blip r:embed="rId3" cstate="print">
              <a:extLst>
                <a:ext uri="{28A0092B-C50C-407E-A947-70E740481C1C}">
                  <a14:useLocalDpi xmlns:a14="http://schemas.microsoft.com/office/drawing/2010/main" val="0"/>
                </a:ext>
              </a:extLst>
            </a:blip>
            <a:srcRect l="9983" t="13195" r="9629" b="14826"/>
            <a:stretch>
              <a:fillRect/>
            </a:stretch>
          </p:blipFill>
          <p:spPr bwMode="auto">
            <a:xfrm>
              <a:off x="73835" y="6031156"/>
              <a:ext cx="858741" cy="842232"/>
            </a:xfrm>
            <a:prstGeom prst="rect">
              <a:avLst/>
            </a:prstGeom>
            <a:noFill/>
            <a:ln>
              <a:noFill/>
            </a:ln>
          </p:spPr>
        </p:pic>
        <p:sp>
          <p:nvSpPr>
            <p:cNvPr id="8" name="Rectangle 7"/>
            <p:cNvSpPr/>
            <p:nvPr/>
          </p:nvSpPr>
          <p:spPr>
            <a:xfrm>
              <a:off x="866137" y="6550222"/>
              <a:ext cx="3266208" cy="313401"/>
            </a:xfrm>
            <a:prstGeom prst="rect">
              <a:avLst/>
            </a:prstGeom>
          </p:spPr>
          <p:txBody>
            <a:bodyPr wrap="none">
              <a:spAutoFit/>
            </a:bodyPr>
            <a:lstStyle/>
            <a:p>
              <a:r>
                <a:rPr lang="en-US" sz="1400" b="1" dirty="0">
                  <a:solidFill>
                    <a:prstClr val="white"/>
                  </a:solidFill>
                  <a:effectLst>
                    <a:outerShdw blurRad="38100" dist="38100" dir="2700000" algn="tl">
                      <a:srgbClr val="000000">
                        <a:alpha val="43137"/>
                      </a:srgbClr>
                    </a:outerShdw>
                  </a:effectLst>
                  <a:latin typeface="Arial" panose="020B0604020202020204" pitchFamily="34" charset="0"/>
                </a:rPr>
                <a:t>Philippine National Police </a:t>
              </a:r>
              <a:endParaRPr lang="en-PH" sz="1400" dirty="0"/>
            </a:p>
          </p:txBody>
        </p:sp>
      </p:grpSp>
      <p:pic>
        <p:nvPicPr>
          <p:cNvPr id="9" name="Picture 2" descr="D:\PICTURE FOLDE\IAS_Official_Logo_High_Resolution (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88671" y="123478"/>
            <a:ext cx="2093168" cy="2054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52487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2192</TotalTime>
  <Words>940</Words>
  <Application>Microsoft Macintosh PowerPoint</Application>
  <PresentationFormat>On-screen Show (16:9)</PresentationFormat>
  <Paragraphs>37</Paragraphs>
  <Slides>10</Slides>
  <Notes>9</Notes>
  <HiddenSlides>0</HiddenSlides>
  <MMClips>2</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10</vt:i4>
      </vt:variant>
    </vt:vector>
  </HeadingPairs>
  <TitlesOfParts>
    <vt:vector size="15" baseType="lpstr">
      <vt:lpstr>Agency FB</vt:lpstr>
      <vt:lpstr>Arial</vt:lpstr>
      <vt:lpstr>Calibri</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Registered User</dc:creator>
  <cp:lastModifiedBy>Abelardo Boado</cp:lastModifiedBy>
  <cp:revision>108</cp:revision>
  <cp:lastPrinted>2021-12-13T07:47:43Z</cp:lastPrinted>
  <dcterms:created xsi:type="dcterms:W3CDTF">2014-04-01T16:27:38Z</dcterms:created>
  <dcterms:modified xsi:type="dcterms:W3CDTF">2024-01-06T05:17:13Z</dcterms:modified>
</cp:coreProperties>
</file>