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57" r:id="rId3"/>
    <p:sldId id="258" r:id="rId4"/>
    <p:sldId id="277" r:id="rId5"/>
    <p:sldId id="274" r:id="rId6"/>
    <p:sldId id="260" r:id="rId7"/>
    <p:sldId id="261" r:id="rId8"/>
    <p:sldId id="279" r:id="rId9"/>
    <p:sldId id="280" r:id="rId10"/>
    <p:sldId id="281" r:id="rId11"/>
    <p:sldId id="262" r:id="rId12"/>
    <p:sldId id="271" r:id="rId13"/>
    <p:sldId id="278" r:id="rId14"/>
    <p:sldId id="263" r:id="rId15"/>
    <p:sldId id="272" r:id="rId16"/>
    <p:sldId id="273" r:id="rId17"/>
    <p:sldId id="276" r:id="rId18"/>
    <p:sldId id="275" r:id="rId19"/>
    <p:sldId id="265" r:id="rId20"/>
    <p:sldId id="282"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191" autoAdjust="0"/>
    <p:restoredTop sz="94227" autoAdjust="0"/>
  </p:normalViewPr>
  <p:slideViewPr>
    <p:cSldViewPr snapToGrid="0">
      <p:cViewPr varScale="1">
        <p:scale>
          <a:sx n="68" d="100"/>
          <a:sy n="68" d="100"/>
        </p:scale>
        <p:origin x="222"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5A0B7FB-4A26-48AE-BBA2-610F57F0F03D}" type="datetimeFigureOut">
              <a:rPr lang="en-US" smtClean="0"/>
              <a:t>2/20/2024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37DE74-925D-4422-9059-307014E7C1E5}" type="slidenum">
              <a:rPr lang="en-US" smtClean="0"/>
              <a:t>‹#›</a:t>
            </a:fld>
            <a:endParaRPr lang="en-US"/>
          </a:p>
        </p:txBody>
      </p:sp>
    </p:spTree>
    <p:extLst>
      <p:ext uri="{BB962C8B-B14F-4D97-AF65-F5344CB8AC3E}">
        <p14:creationId xmlns:p14="http://schemas.microsoft.com/office/powerpoint/2010/main" val="34195650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dirty="0">
                <a:effectLst/>
                <a:latin typeface="Times New Roman" panose="02020603050405020304" pitchFamily="18" charset="0"/>
                <a:cs typeface="Times New Roman" panose="02020603050405020304" pitchFamily="18" charset="0"/>
              </a:rPr>
              <a:t>by allowing multiple parties to train models on their local data while sharing the learned parameters with the central serve</a:t>
            </a:r>
            <a:endParaRPr lang="en-US" dirty="0"/>
          </a:p>
        </p:txBody>
      </p:sp>
      <p:sp>
        <p:nvSpPr>
          <p:cNvPr id="4" name="Slide Number Placeholder 3"/>
          <p:cNvSpPr>
            <a:spLocks noGrp="1"/>
          </p:cNvSpPr>
          <p:nvPr>
            <p:ph type="sldNum" sz="quarter" idx="5"/>
          </p:nvPr>
        </p:nvSpPr>
        <p:spPr/>
        <p:txBody>
          <a:bodyPr/>
          <a:lstStyle/>
          <a:p>
            <a:fld id="{1F37DE74-925D-4422-9059-307014E7C1E5}" type="slidenum">
              <a:rPr lang="en-US" smtClean="0"/>
              <a:t>4</a:t>
            </a:fld>
            <a:endParaRPr lang="en-US"/>
          </a:p>
        </p:txBody>
      </p:sp>
    </p:spTree>
    <p:extLst>
      <p:ext uri="{BB962C8B-B14F-4D97-AF65-F5344CB8AC3E}">
        <p14:creationId xmlns:p14="http://schemas.microsoft.com/office/powerpoint/2010/main" val="20154191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000" b="1" u="sng" dirty="0" smtClean="0">
                <a:latin typeface="Times New Roman" panose="02020603050405020304" pitchFamily="18" charset="0"/>
                <a:cs typeface="Times New Roman" panose="02020603050405020304" pitchFamily="18" charset="0"/>
              </a:rPr>
              <a:t>Functional Requirements:</a:t>
            </a:r>
          </a:p>
          <a:p>
            <a:r>
              <a:rPr lang="en-US" b="1" dirty="0" smtClean="0"/>
              <a:t>1.</a:t>
            </a:r>
            <a:r>
              <a:rPr lang="en-US" b="1" baseline="0" dirty="0" smtClean="0"/>
              <a:t> </a:t>
            </a:r>
            <a:r>
              <a:rPr lang="en-US" b="1" dirty="0" smtClean="0"/>
              <a:t>Authorization and Authentication by users </a:t>
            </a:r>
            <a:r>
              <a:rPr lang="en-US" dirty="0" smtClean="0"/>
              <a:t>function similarly to two locks on a door. Authentication functions similarly to a key that opens a door by confirming that you are who you claim you are. Authorization determines what you can and cannot do while inside, allowing you to enter just the rooms that you are authorized to enter.</a:t>
            </a:r>
            <a:endParaRPr lang="en-US" b="1" dirty="0" smtClean="0"/>
          </a:p>
          <a:p>
            <a:r>
              <a:rPr lang="en-US" b="1" dirty="0" smtClean="0"/>
              <a:t>2. Encrypting data transmission </a:t>
            </a:r>
            <a:r>
              <a:rPr lang="en-US" dirty="0" smtClean="0"/>
              <a:t>is similar to having a special code to secure information as it moves between devices when it comes to protecting the security and privacy of Electronic Health Records during federated learning on the cloud. In doing so, the patient records are protected from strangers and remain hidden.</a:t>
            </a:r>
            <a:endParaRPr lang="en-US" b="1" dirty="0" smtClean="0"/>
          </a:p>
          <a:p>
            <a:r>
              <a:rPr lang="en-US" b="1" dirty="0" smtClean="0"/>
              <a:t>The Health Insurance Portability and Accountability Act</a:t>
            </a:r>
            <a:r>
              <a:rPr lang="en-US" dirty="0" smtClean="0"/>
              <a:t>, or HIPAA, is a US rules that helps maintain the security and privacy of your medical records. It provides you more choice over who can access your personal health data and establishes guidelines for how healthcare providers must secure it.</a:t>
            </a:r>
          </a:p>
          <a:p>
            <a:r>
              <a:rPr lang="en-US" b="1" dirty="0" smtClean="0"/>
              <a:t>3. Adaptive security measures under HIPAA</a:t>
            </a:r>
            <a:r>
              <a:rPr lang="en-US" dirty="0" smtClean="0"/>
              <a:t>, is the use of smart and adaptable methods to safeguard your personal health information, modifying and upgrading as necessary to meet new threats and challenges.</a:t>
            </a:r>
          </a:p>
          <a:p>
            <a:endParaRPr lang="en-US" dirty="0" smtClean="0"/>
          </a:p>
          <a:p>
            <a:r>
              <a:rPr lang="en-US" sz="2000" b="1" u="sng" dirty="0" smtClean="0">
                <a:latin typeface="Times New Roman" panose="02020603050405020304" pitchFamily="18" charset="0"/>
                <a:cs typeface="Times New Roman" panose="02020603050405020304" pitchFamily="18" charset="0"/>
              </a:rPr>
              <a:t>Non-Functional Requirements:</a:t>
            </a:r>
          </a:p>
          <a:p>
            <a:r>
              <a:rPr lang="en-US" sz="2000" b="1" u="none" dirty="0" smtClean="0">
                <a:latin typeface="Times New Roman" panose="02020603050405020304" pitchFamily="18" charset="0"/>
                <a:cs typeface="Times New Roman" panose="02020603050405020304" pitchFamily="18" charset="0"/>
              </a:rPr>
              <a:t>1.Performance: </a:t>
            </a:r>
            <a:r>
              <a:rPr lang="en-US" sz="2000" dirty="0" smtClean="0"/>
              <a:t>To fulfill the real-time goals of healthcare professionals using electronic health records, design the system with maximum speed and responsiveness in mind.</a:t>
            </a:r>
          </a:p>
          <a:p>
            <a:r>
              <a:rPr lang="en-US" sz="2000" b="1" u="none" dirty="0" smtClean="0">
                <a:latin typeface="Times New Roman" panose="02020603050405020304" pitchFamily="18" charset="0"/>
                <a:cs typeface="Times New Roman" panose="02020603050405020304" pitchFamily="18" charset="0"/>
              </a:rPr>
              <a:t>2.Security:</a:t>
            </a:r>
            <a:r>
              <a:rPr lang="en-US" sz="2000" b="0" u="none" dirty="0" smtClean="0">
                <a:latin typeface="Times New Roman" panose="02020603050405020304" pitchFamily="18" charset="0"/>
                <a:cs typeface="Times New Roman" panose="02020603050405020304" pitchFamily="18" charset="0"/>
              </a:rPr>
              <a:t> It</a:t>
            </a:r>
            <a:r>
              <a:rPr lang="en-US" sz="2000" b="0" u="none" baseline="0" dirty="0" smtClean="0">
                <a:latin typeface="Times New Roman" panose="02020603050405020304" pitchFamily="18" charset="0"/>
                <a:cs typeface="Times New Roman" panose="02020603050405020304" pitchFamily="18" charset="0"/>
              </a:rPr>
              <a:t> </a:t>
            </a:r>
            <a:r>
              <a:rPr lang="en-US" sz="2000" dirty="0" smtClean="0"/>
              <a:t>is the care and maintenance of things safety and protection. When it comes to keeping Electronic Health Records secure, this means making sure that data is protected from threats and unwanted access, kept private, and available to authorized personnel only.</a:t>
            </a:r>
          </a:p>
          <a:p>
            <a:r>
              <a:rPr lang="en-US" sz="2000" b="1" u="none" dirty="0" smtClean="0">
                <a:latin typeface="Times New Roman" panose="02020603050405020304" pitchFamily="18" charset="0"/>
                <a:cs typeface="Times New Roman" panose="02020603050405020304" pitchFamily="18" charset="0"/>
              </a:rPr>
              <a:t>3.</a:t>
            </a:r>
            <a:r>
              <a:rPr lang="en-US" sz="2000" b="1" u="none" baseline="0" dirty="0" smtClean="0">
                <a:latin typeface="Times New Roman" panose="02020603050405020304" pitchFamily="18" charset="0"/>
                <a:cs typeface="Times New Roman" panose="02020603050405020304" pitchFamily="18" charset="0"/>
              </a:rPr>
              <a:t>Maintainability: </a:t>
            </a:r>
            <a:r>
              <a:rPr lang="en-US" sz="1200" b="0" i="0" kern="1200" dirty="0" smtClean="0">
                <a:solidFill>
                  <a:schemeClr val="tx1"/>
                </a:solidFill>
                <a:effectLst/>
                <a:latin typeface="+mn-lt"/>
                <a:ea typeface="+mn-ea"/>
                <a:cs typeface="+mn-cs"/>
              </a:rPr>
              <a:t>means making something simple to take care of and keep in great condition. Within the setting of a framework or project, it includes planning it in a way that creates it straightforward to update, fix, and manage over time without causing disturbances or complications.</a:t>
            </a:r>
            <a:endParaRPr lang="en-US" sz="2000" b="0" u="none"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1F37DE74-925D-4422-9059-307014E7C1E5}" type="slidenum">
              <a:rPr lang="en-US" smtClean="0"/>
              <a:t>14</a:t>
            </a:fld>
            <a:endParaRPr lang="en-US"/>
          </a:p>
        </p:txBody>
      </p:sp>
    </p:spTree>
    <p:extLst>
      <p:ext uri="{BB962C8B-B14F-4D97-AF65-F5344CB8AC3E}">
        <p14:creationId xmlns:p14="http://schemas.microsoft.com/office/powerpoint/2010/main" val="41806747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FEF703E-A315-4CEA-BA5F-5CDF0C6DAFC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50B5615D-62A1-4ABD-B2EA-0EB4570954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43C44C7-C6ED-426B-9232-4C2DE1539A68}"/>
              </a:ext>
            </a:extLst>
          </p:cNvPr>
          <p:cNvSpPr>
            <a:spLocks noGrp="1"/>
          </p:cNvSpPr>
          <p:nvPr>
            <p:ph type="dt" sz="half" idx="10"/>
          </p:nvPr>
        </p:nvSpPr>
        <p:spPr/>
        <p:txBody>
          <a:bodyPr/>
          <a:lstStyle/>
          <a:p>
            <a:fld id="{0700E2C1-9498-43AC-AB97-32D0D72F6FFF}" type="datetimeFigureOut">
              <a:rPr lang="en-US" smtClean="0"/>
              <a:t>2/20/2024</a:t>
            </a:fld>
            <a:endParaRPr lang="en-US"/>
          </a:p>
        </p:txBody>
      </p:sp>
      <p:sp>
        <p:nvSpPr>
          <p:cNvPr id="5" name="Footer Placeholder 4">
            <a:extLst>
              <a:ext uri="{FF2B5EF4-FFF2-40B4-BE49-F238E27FC236}">
                <a16:creationId xmlns:a16="http://schemas.microsoft.com/office/drawing/2014/main" xmlns="" id="{B6A06DAA-6AE9-4566-A8D3-856A3668BE0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F04B7AA1-8F40-4EA6-9ED5-CC82DBFBAFE8}"/>
              </a:ext>
            </a:extLst>
          </p:cNvPr>
          <p:cNvSpPr>
            <a:spLocks noGrp="1"/>
          </p:cNvSpPr>
          <p:nvPr>
            <p:ph type="sldNum" sz="quarter" idx="12"/>
          </p:nvPr>
        </p:nvSpPr>
        <p:spPr/>
        <p:txBody>
          <a:bodyPr/>
          <a:lstStyle/>
          <a:p>
            <a:fld id="{11144031-106A-409D-A8E5-203E405490C9}" type="slidenum">
              <a:rPr lang="en-US" smtClean="0"/>
              <a:t>‹#›</a:t>
            </a:fld>
            <a:endParaRPr lang="en-US"/>
          </a:p>
        </p:txBody>
      </p:sp>
    </p:spTree>
    <p:extLst>
      <p:ext uri="{BB962C8B-B14F-4D97-AF65-F5344CB8AC3E}">
        <p14:creationId xmlns:p14="http://schemas.microsoft.com/office/powerpoint/2010/main" val="25932775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83AA025-291A-4073-B6C9-F2119EB9E95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017C6C6E-B7A0-42B2-8903-6CC645C5F33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CEF5EF06-9020-4C96-AB1B-B5E8028F6CE9}"/>
              </a:ext>
            </a:extLst>
          </p:cNvPr>
          <p:cNvSpPr>
            <a:spLocks noGrp="1"/>
          </p:cNvSpPr>
          <p:nvPr>
            <p:ph type="dt" sz="half" idx="10"/>
          </p:nvPr>
        </p:nvSpPr>
        <p:spPr/>
        <p:txBody>
          <a:bodyPr/>
          <a:lstStyle/>
          <a:p>
            <a:fld id="{0700E2C1-9498-43AC-AB97-32D0D72F6FFF}" type="datetimeFigureOut">
              <a:rPr lang="en-US" smtClean="0"/>
              <a:t>2/20/2024</a:t>
            </a:fld>
            <a:endParaRPr lang="en-US"/>
          </a:p>
        </p:txBody>
      </p:sp>
      <p:sp>
        <p:nvSpPr>
          <p:cNvPr id="5" name="Footer Placeholder 4">
            <a:extLst>
              <a:ext uri="{FF2B5EF4-FFF2-40B4-BE49-F238E27FC236}">
                <a16:creationId xmlns:a16="http://schemas.microsoft.com/office/drawing/2014/main" xmlns="" id="{A313354A-5DB8-46E9-8A52-5F545A84E80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5187B2F2-892A-4D94-A89E-B63A0FC65A0A}"/>
              </a:ext>
            </a:extLst>
          </p:cNvPr>
          <p:cNvSpPr>
            <a:spLocks noGrp="1"/>
          </p:cNvSpPr>
          <p:nvPr>
            <p:ph type="sldNum" sz="quarter" idx="12"/>
          </p:nvPr>
        </p:nvSpPr>
        <p:spPr/>
        <p:txBody>
          <a:bodyPr/>
          <a:lstStyle/>
          <a:p>
            <a:fld id="{11144031-106A-409D-A8E5-203E405490C9}" type="slidenum">
              <a:rPr lang="en-US" smtClean="0"/>
              <a:t>‹#›</a:t>
            </a:fld>
            <a:endParaRPr lang="en-US"/>
          </a:p>
        </p:txBody>
      </p:sp>
    </p:spTree>
    <p:extLst>
      <p:ext uri="{BB962C8B-B14F-4D97-AF65-F5344CB8AC3E}">
        <p14:creationId xmlns:p14="http://schemas.microsoft.com/office/powerpoint/2010/main" val="10059083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5EC72CD-9C07-4A47-A23F-D9E3116330C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406428B3-A32B-4D56-A87A-5BDEB311E2C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80565576-B732-427B-8C0D-B37B5AEF57A9}"/>
              </a:ext>
            </a:extLst>
          </p:cNvPr>
          <p:cNvSpPr>
            <a:spLocks noGrp="1"/>
          </p:cNvSpPr>
          <p:nvPr>
            <p:ph type="dt" sz="half" idx="10"/>
          </p:nvPr>
        </p:nvSpPr>
        <p:spPr/>
        <p:txBody>
          <a:bodyPr/>
          <a:lstStyle/>
          <a:p>
            <a:fld id="{0700E2C1-9498-43AC-AB97-32D0D72F6FFF}" type="datetimeFigureOut">
              <a:rPr lang="en-US" smtClean="0"/>
              <a:t>2/20/2024</a:t>
            </a:fld>
            <a:endParaRPr lang="en-US"/>
          </a:p>
        </p:txBody>
      </p:sp>
      <p:sp>
        <p:nvSpPr>
          <p:cNvPr id="5" name="Footer Placeholder 4">
            <a:extLst>
              <a:ext uri="{FF2B5EF4-FFF2-40B4-BE49-F238E27FC236}">
                <a16:creationId xmlns:a16="http://schemas.microsoft.com/office/drawing/2014/main" xmlns="" id="{2034B76A-23FD-458B-8C9E-54CECD57111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718B684-2F8B-48F4-97D6-81781DB98A63}"/>
              </a:ext>
            </a:extLst>
          </p:cNvPr>
          <p:cNvSpPr>
            <a:spLocks noGrp="1"/>
          </p:cNvSpPr>
          <p:nvPr>
            <p:ph type="sldNum" sz="quarter" idx="12"/>
          </p:nvPr>
        </p:nvSpPr>
        <p:spPr/>
        <p:txBody>
          <a:bodyPr/>
          <a:lstStyle/>
          <a:p>
            <a:fld id="{11144031-106A-409D-A8E5-203E405490C9}" type="slidenum">
              <a:rPr lang="en-US" smtClean="0"/>
              <a:t>‹#›</a:t>
            </a:fld>
            <a:endParaRPr lang="en-US"/>
          </a:p>
        </p:txBody>
      </p:sp>
    </p:spTree>
    <p:extLst>
      <p:ext uri="{BB962C8B-B14F-4D97-AF65-F5344CB8AC3E}">
        <p14:creationId xmlns:p14="http://schemas.microsoft.com/office/powerpoint/2010/main" val="508390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A64BF73-816A-4562-8FE9-241E0E33CD7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7B9D78D0-093F-4930-95D7-015BFF647664}"/>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C0E6AF9B-604F-4CF3-A002-53995F85F1A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471CAD99-830C-487B-9655-13AAE8C096AC}"/>
              </a:ext>
            </a:extLst>
          </p:cNvPr>
          <p:cNvSpPr>
            <a:spLocks noGrp="1"/>
          </p:cNvSpPr>
          <p:nvPr>
            <p:ph type="dt" sz="half" idx="10"/>
          </p:nvPr>
        </p:nvSpPr>
        <p:spPr/>
        <p:txBody>
          <a:bodyPr/>
          <a:lstStyle/>
          <a:p>
            <a:fld id="{0700E2C1-9498-43AC-AB97-32D0D72F6FFF}" type="datetimeFigureOut">
              <a:rPr lang="en-US" smtClean="0"/>
              <a:t>2/20/2024</a:t>
            </a:fld>
            <a:endParaRPr lang="en-US"/>
          </a:p>
        </p:txBody>
      </p:sp>
      <p:sp>
        <p:nvSpPr>
          <p:cNvPr id="6" name="Footer Placeholder 5">
            <a:extLst>
              <a:ext uri="{FF2B5EF4-FFF2-40B4-BE49-F238E27FC236}">
                <a16:creationId xmlns:a16="http://schemas.microsoft.com/office/drawing/2014/main" xmlns="" id="{B585E5DF-746A-4B19-8241-A2D1C7A3E24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DACE0B50-AF2C-44F4-B372-E08913ECA46B}"/>
              </a:ext>
            </a:extLst>
          </p:cNvPr>
          <p:cNvSpPr>
            <a:spLocks noGrp="1"/>
          </p:cNvSpPr>
          <p:nvPr>
            <p:ph type="sldNum" sz="quarter" idx="12"/>
          </p:nvPr>
        </p:nvSpPr>
        <p:spPr/>
        <p:txBody>
          <a:bodyPr/>
          <a:lstStyle/>
          <a:p>
            <a:fld id="{11144031-106A-409D-A8E5-203E405490C9}" type="slidenum">
              <a:rPr lang="en-US" smtClean="0"/>
              <a:t>‹#›</a:t>
            </a:fld>
            <a:endParaRPr lang="en-US"/>
          </a:p>
        </p:txBody>
      </p:sp>
    </p:spTree>
    <p:extLst>
      <p:ext uri="{BB962C8B-B14F-4D97-AF65-F5344CB8AC3E}">
        <p14:creationId xmlns:p14="http://schemas.microsoft.com/office/powerpoint/2010/main" val="27499834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CBFA8B8-67AA-40B2-B474-D5182BB55F8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7A1A4252-B705-4C74-8F4B-7AEF6166B32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8F95BFDE-559E-469E-BE8C-F54A433C3B06}"/>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EF9CAA2C-B5BD-44D3-97EC-502F101BB50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935BF7F2-EC61-491A-A57E-EFDB64D22D2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BAE2AB44-A279-45B5-87EF-1A14D328CBC8}"/>
              </a:ext>
            </a:extLst>
          </p:cNvPr>
          <p:cNvSpPr>
            <a:spLocks noGrp="1"/>
          </p:cNvSpPr>
          <p:nvPr>
            <p:ph type="dt" sz="half" idx="10"/>
          </p:nvPr>
        </p:nvSpPr>
        <p:spPr/>
        <p:txBody>
          <a:bodyPr/>
          <a:lstStyle/>
          <a:p>
            <a:fld id="{0700E2C1-9498-43AC-AB97-32D0D72F6FFF}" type="datetimeFigureOut">
              <a:rPr lang="en-US" smtClean="0"/>
              <a:t>2/20/2024</a:t>
            </a:fld>
            <a:endParaRPr lang="en-US"/>
          </a:p>
        </p:txBody>
      </p:sp>
      <p:sp>
        <p:nvSpPr>
          <p:cNvPr id="8" name="Footer Placeholder 7">
            <a:extLst>
              <a:ext uri="{FF2B5EF4-FFF2-40B4-BE49-F238E27FC236}">
                <a16:creationId xmlns:a16="http://schemas.microsoft.com/office/drawing/2014/main" xmlns="" id="{C669BF83-8026-4AA8-8685-AC8D817F8DA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8DA486D9-A235-4F04-97EA-651D6067D9BE}"/>
              </a:ext>
            </a:extLst>
          </p:cNvPr>
          <p:cNvSpPr>
            <a:spLocks noGrp="1"/>
          </p:cNvSpPr>
          <p:nvPr>
            <p:ph type="sldNum" sz="quarter" idx="12"/>
          </p:nvPr>
        </p:nvSpPr>
        <p:spPr/>
        <p:txBody>
          <a:bodyPr/>
          <a:lstStyle/>
          <a:p>
            <a:fld id="{11144031-106A-409D-A8E5-203E405490C9}" type="slidenum">
              <a:rPr lang="en-US" smtClean="0"/>
              <a:t>‹#›</a:t>
            </a:fld>
            <a:endParaRPr lang="en-US"/>
          </a:p>
        </p:txBody>
      </p:sp>
    </p:spTree>
    <p:extLst>
      <p:ext uri="{BB962C8B-B14F-4D97-AF65-F5344CB8AC3E}">
        <p14:creationId xmlns:p14="http://schemas.microsoft.com/office/powerpoint/2010/main" val="11089068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72B87D1-68CA-4687-BBA7-DDE53C40DA7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47B0F71D-4783-4146-8AD4-EDF064F763F8}"/>
              </a:ext>
            </a:extLst>
          </p:cNvPr>
          <p:cNvSpPr>
            <a:spLocks noGrp="1"/>
          </p:cNvSpPr>
          <p:nvPr>
            <p:ph type="dt" sz="half" idx="10"/>
          </p:nvPr>
        </p:nvSpPr>
        <p:spPr/>
        <p:txBody>
          <a:bodyPr/>
          <a:lstStyle/>
          <a:p>
            <a:fld id="{0700E2C1-9498-43AC-AB97-32D0D72F6FFF}" type="datetimeFigureOut">
              <a:rPr lang="en-US" smtClean="0"/>
              <a:t>2/20/2024</a:t>
            </a:fld>
            <a:endParaRPr lang="en-US"/>
          </a:p>
        </p:txBody>
      </p:sp>
      <p:sp>
        <p:nvSpPr>
          <p:cNvPr id="4" name="Footer Placeholder 3">
            <a:extLst>
              <a:ext uri="{FF2B5EF4-FFF2-40B4-BE49-F238E27FC236}">
                <a16:creationId xmlns:a16="http://schemas.microsoft.com/office/drawing/2014/main" xmlns="" id="{6BF8C860-0C2F-4E44-A4BB-8D365F68364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CFDD795F-4812-4FAB-AE00-BEC2612C8868}"/>
              </a:ext>
            </a:extLst>
          </p:cNvPr>
          <p:cNvSpPr>
            <a:spLocks noGrp="1"/>
          </p:cNvSpPr>
          <p:nvPr>
            <p:ph type="sldNum" sz="quarter" idx="12"/>
          </p:nvPr>
        </p:nvSpPr>
        <p:spPr/>
        <p:txBody>
          <a:bodyPr/>
          <a:lstStyle/>
          <a:p>
            <a:fld id="{11144031-106A-409D-A8E5-203E405490C9}" type="slidenum">
              <a:rPr lang="en-US" smtClean="0"/>
              <a:t>‹#›</a:t>
            </a:fld>
            <a:endParaRPr lang="en-US"/>
          </a:p>
        </p:txBody>
      </p:sp>
    </p:spTree>
    <p:extLst>
      <p:ext uri="{BB962C8B-B14F-4D97-AF65-F5344CB8AC3E}">
        <p14:creationId xmlns:p14="http://schemas.microsoft.com/office/powerpoint/2010/main" val="14133949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C335592D-DED3-4C10-89AF-37E650593679}"/>
              </a:ext>
            </a:extLst>
          </p:cNvPr>
          <p:cNvSpPr>
            <a:spLocks noGrp="1"/>
          </p:cNvSpPr>
          <p:nvPr>
            <p:ph type="dt" sz="half" idx="10"/>
          </p:nvPr>
        </p:nvSpPr>
        <p:spPr/>
        <p:txBody>
          <a:bodyPr/>
          <a:lstStyle/>
          <a:p>
            <a:fld id="{0700E2C1-9498-43AC-AB97-32D0D72F6FFF}" type="datetimeFigureOut">
              <a:rPr lang="en-US" smtClean="0"/>
              <a:t>2/20/2024</a:t>
            </a:fld>
            <a:endParaRPr lang="en-US"/>
          </a:p>
        </p:txBody>
      </p:sp>
      <p:sp>
        <p:nvSpPr>
          <p:cNvPr id="3" name="Footer Placeholder 2">
            <a:extLst>
              <a:ext uri="{FF2B5EF4-FFF2-40B4-BE49-F238E27FC236}">
                <a16:creationId xmlns:a16="http://schemas.microsoft.com/office/drawing/2014/main" xmlns="" id="{F83B6B89-1668-485A-9331-5D11374506F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81910415-4487-419C-B629-E746539AF02A}"/>
              </a:ext>
            </a:extLst>
          </p:cNvPr>
          <p:cNvSpPr>
            <a:spLocks noGrp="1"/>
          </p:cNvSpPr>
          <p:nvPr>
            <p:ph type="sldNum" sz="quarter" idx="12"/>
          </p:nvPr>
        </p:nvSpPr>
        <p:spPr/>
        <p:txBody>
          <a:bodyPr/>
          <a:lstStyle/>
          <a:p>
            <a:fld id="{11144031-106A-409D-A8E5-203E405490C9}" type="slidenum">
              <a:rPr lang="en-US" smtClean="0"/>
              <a:t>‹#›</a:t>
            </a:fld>
            <a:endParaRPr lang="en-US"/>
          </a:p>
        </p:txBody>
      </p:sp>
    </p:spTree>
    <p:extLst>
      <p:ext uri="{BB962C8B-B14F-4D97-AF65-F5344CB8AC3E}">
        <p14:creationId xmlns:p14="http://schemas.microsoft.com/office/powerpoint/2010/main" val="25161678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B39281-24F2-476B-A949-74E2685282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832724A7-2C8B-4E0A-AB98-572A711F616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EBC26616-035E-4385-B8C9-7CEF400AECC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D82068BC-E50E-4D81-AC2F-517E8EFA1E4C}"/>
              </a:ext>
            </a:extLst>
          </p:cNvPr>
          <p:cNvSpPr>
            <a:spLocks noGrp="1"/>
          </p:cNvSpPr>
          <p:nvPr>
            <p:ph type="dt" sz="half" idx="10"/>
          </p:nvPr>
        </p:nvSpPr>
        <p:spPr/>
        <p:txBody>
          <a:bodyPr/>
          <a:lstStyle/>
          <a:p>
            <a:fld id="{0700E2C1-9498-43AC-AB97-32D0D72F6FFF}" type="datetimeFigureOut">
              <a:rPr lang="en-US" smtClean="0"/>
              <a:t>2/20/2024</a:t>
            </a:fld>
            <a:endParaRPr lang="en-US"/>
          </a:p>
        </p:txBody>
      </p:sp>
      <p:sp>
        <p:nvSpPr>
          <p:cNvPr id="6" name="Footer Placeholder 5">
            <a:extLst>
              <a:ext uri="{FF2B5EF4-FFF2-40B4-BE49-F238E27FC236}">
                <a16:creationId xmlns:a16="http://schemas.microsoft.com/office/drawing/2014/main" xmlns="" id="{F8DD8B62-BAF3-4983-87FB-50DFC580F07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ECF61FE-61E3-42D0-B296-C39C55C531F2}"/>
              </a:ext>
            </a:extLst>
          </p:cNvPr>
          <p:cNvSpPr>
            <a:spLocks noGrp="1"/>
          </p:cNvSpPr>
          <p:nvPr>
            <p:ph type="sldNum" sz="quarter" idx="12"/>
          </p:nvPr>
        </p:nvSpPr>
        <p:spPr/>
        <p:txBody>
          <a:bodyPr/>
          <a:lstStyle/>
          <a:p>
            <a:fld id="{11144031-106A-409D-A8E5-203E405490C9}" type="slidenum">
              <a:rPr lang="en-US" smtClean="0"/>
              <a:t>‹#›</a:t>
            </a:fld>
            <a:endParaRPr lang="en-US"/>
          </a:p>
        </p:txBody>
      </p:sp>
    </p:spTree>
    <p:extLst>
      <p:ext uri="{BB962C8B-B14F-4D97-AF65-F5344CB8AC3E}">
        <p14:creationId xmlns:p14="http://schemas.microsoft.com/office/powerpoint/2010/main" val="12699749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FF1881A-7F85-4D05-BAF5-FB3ED18165C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C799517A-FFAB-4B4E-A139-A7230FFBC72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ADF3A7E2-4E53-4B0F-8AFD-3D2A91CF97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2E631BA6-387D-4A09-B15C-ECD61B27FB4A}"/>
              </a:ext>
            </a:extLst>
          </p:cNvPr>
          <p:cNvSpPr>
            <a:spLocks noGrp="1"/>
          </p:cNvSpPr>
          <p:nvPr>
            <p:ph type="dt" sz="half" idx="10"/>
          </p:nvPr>
        </p:nvSpPr>
        <p:spPr/>
        <p:txBody>
          <a:bodyPr/>
          <a:lstStyle/>
          <a:p>
            <a:fld id="{0700E2C1-9498-43AC-AB97-32D0D72F6FFF}" type="datetimeFigureOut">
              <a:rPr lang="en-US" smtClean="0"/>
              <a:t>2/20/2024</a:t>
            </a:fld>
            <a:endParaRPr lang="en-US"/>
          </a:p>
        </p:txBody>
      </p:sp>
      <p:sp>
        <p:nvSpPr>
          <p:cNvPr id="6" name="Footer Placeholder 5">
            <a:extLst>
              <a:ext uri="{FF2B5EF4-FFF2-40B4-BE49-F238E27FC236}">
                <a16:creationId xmlns:a16="http://schemas.microsoft.com/office/drawing/2014/main" xmlns="" id="{9FA8AFA1-9190-4BC1-B657-221F320E3B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2677A206-21D8-49DE-8F54-4DFDDFB12FF2}"/>
              </a:ext>
            </a:extLst>
          </p:cNvPr>
          <p:cNvSpPr>
            <a:spLocks noGrp="1"/>
          </p:cNvSpPr>
          <p:nvPr>
            <p:ph type="sldNum" sz="quarter" idx="12"/>
          </p:nvPr>
        </p:nvSpPr>
        <p:spPr/>
        <p:txBody>
          <a:bodyPr/>
          <a:lstStyle/>
          <a:p>
            <a:fld id="{11144031-106A-409D-A8E5-203E405490C9}" type="slidenum">
              <a:rPr lang="en-US" smtClean="0"/>
              <a:t>‹#›</a:t>
            </a:fld>
            <a:endParaRPr lang="en-US"/>
          </a:p>
        </p:txBody>
      </p:sp>
    </p:spTree>
    <p:extLst>
      <p:ext uri="{BB962C8B-B14F-4D97-AF65-F5344CB8AC3E}">
        <p14:creationId xmlns:p14="http://schemas.microsoft.com/office/powerpoint/2010/main" val="40628303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CFBBF8A-D1F3-4CC1-9A0D-9ABEC87BE4F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B078FD13-11B8-4760-AEF7-020B77526F34}"/>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B23C2201-98E8-475E-9FEC-59AE346DADC2}"/>
              </a:ext>
            </a:extLst>
          </p:cNvPr>
          <p:cNvSpPr>
            <a:spLocks noGrp="1"/>
          </p:cNvSpPr>
          <p:nvPr>
            <p:ph type="dt" sz="half" idx="10"/>
          </p:nvPr>
        </p:nvSpPr>
        <p:spPr/>
        <p:txBody>
          <a:bodyPr/>
          <a:lstStyle/>
          <a:p>
            <a:fld id="{0700E2C1-9498-43AC-AB97-32D0D72F6FFF}" type="datetimeFigureOut">
              <a:rPr lang="en-US" smtClean="0"/>
              <a:t>2/20/2024</a:t>
            </a:fld>
            <a:endParaRPr lang="en-US"/>
          </a:p>
        </p:txBody>
      </p:sp>
      <p:sp>
        <p:nvSpPr>
          <p:cNvPr id="5" name="Footer Placeholder 4">
            <a:extLst>
              <a:ext uri="{FF2B5EF4-FFF2-40B4-BE49-F238E27FC236}">
                <a16:creationId xmlns:a16="http://schemas.microsoft.com/office/drawing/2014/main" xmlns="" id="{BED2DBB0-AAD2-426F-AA26-47F3A5D58A0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54140724-CF0F-4E19-90D9-F0F95577E850}"/>
              </a:ext>
            </a:extLst>
          </p:cNvPr>
          <p:cNvSpPr>
            <a:spLocks noGrp="1"/>
          </p:cNvSpPr>
          <p:nvPr>
            <p:ph type="sldNum" sz="quarter" idx="12"/>
          </p:nvPr>
        </p:nvSpPr>
        <p:spPr/>
        <p:txBody>
          <a:bodyPr/>
          <a:lstStyle/>
          <a:p>
            <a:fld id="{11144031-106A-409D-A8E5-203E405490C9}" type="slidenum">
              <a:rPr lang="en-US" smtClean="0"/>
              <a:t>‹#›</a:t>
            </a:fld>
            <a:endParaRPr lang="en-US"/>
          </a:p>
        </p:txBody>
      </p:sp>
    </p:spTree>
    <p:extLst>
      <p:ext uri="{BB962C8B-B14F-4D97-AF65-F5344CB8AC3E}">
        <p14:creationId xmlns:p14="http://schemas.microsoft.com/office/powerpoint/2010/main" val="7055752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CD33656-5724-44DE-87E2-DED37BE6BF1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DD8DDB63-B4D1-4CC8-80EC-CB74A1FC70D7}"/>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94BB37D-8C6D-4EE7-AF2F-BA4F63B2D610}"/>
              </a:ext>
            </a:extLst>
          </p:cNvPr>
          <p:cNvSpPr>
            <a:spLocks noGrp="1"/>
          </p:cNvSpPr>
          <p:nvPr>
            <p:ph type="dt" sz="half" idx="10"/>
          </p:nvPr>
        </p:nvSpPr>
        <p:spPr/>
        <p:txBody>
          <a:bodyPr/>
          <a:lstStyle/>
          <a:p>
            <a:fld id="{0700E2C1-9498-43AC-AB97-32D0D72F6FFF}" type="datetimeFigureOut">
              <a:rPr lang="en-US" smtClean="0"/>
              <a:t>2/20/2024</a:t>
            </a:fld>
            <a:endParaRPr lang="en-US"/>
          </a:p>
        </p:txBody>
      </p:sp>
      <p:sp>
        <p:nvSpPr>
          <p:cNvPr id="5" name="Footer Placeholder 4">
            <a:extLst>
              <a:ext uri="{FF2B5EF4-FFF2-40B4-BE49-F238E27FC236}">
                <a16:creationId xmlns:a16="http://schemas.microsoft.com/office/drawing/2014/main" xmlns="" id="{A5914BB0-E138-42A9-9FD3-8215D8A19E4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015A2175-F2B4-4D40-9585-2589FBFA90F5}"/>
              </a:ext>
            </a:extLst>
          </p:cNvPr>
          <p:cNvSpPr>
            <a:spLocks noGrp="1"/>
          </p:cNvSpPr>
          <p:nvPr>
            <p:ph type="sldNum" sz="quarter" idx="12"/>
          </p:nvPr>
        </p:nvSpPr>
        <p:spPr/>
        <p:txBody>
          <a:bodyPr/>
          <a:lstStyle/>
          <a:p>
            <a:fld id="{11144031-106A-409D-A8E5-203E405490C9}" type="slidenum">
              <a:rPr lang="en-US" smtClean="0"/>
              <a:t>‹#›</a:t>
            </a:fld>
            <a:endParaRPr lang="en-US"/>
          </a:p>
        </p:txBody>
      </p:sp>
    </p:spTree>
    <p:extLst>
      <p:ext uri="{BB962C8B-B14F-4D97-AF65-F5344CB8AC3E}">
        <p14:creationId xmlns:p14="http://schemas.microsoft.com/office/powerpoint/2010/main" val="23692513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9919AF0E-C667-4C4A-8662-B292C949E12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E2F5BA33-13B7-454F-ACD5-03A5DB38830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9E5EE86F-DEC7-4822-AFB6-3C164BECA50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00E2C1-9498-43AC-AB97-32D0D72F6FFF}" type="datetimeFigureOut">
              <a:rPr lang="en-US" smtClean="0"/>
              <a:t>2/20/2024</a:t>
            </a:fld>
            <a:endParaRPr lang="en-US"/>
          </a:p>
        </p:txBody>
      </p:sp>
      <p:sp>
        <p:nvSpPr>
          <p:cNvPr id="5" name="Footer Placeholder 4">
            <a:extLst>
              <a:ext uri="{FF2B5EF4-FFF2-40B4-BE49-F238E27FC236}">
                <a16:creationId xmlns:a16="http://schemas.microsoft.com/office/drawing/2014/main" xmlns="" id="{CEC13579-881B-4553-9710-635969B4185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4DF1666D-8094-4ED1-AF83-F01B841D7E8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1144031-106A-409D-A8E5-203E405490C9}" type="slidenum">
              <a:rPr lang="en-US" smtClean="0"/>
              <a:t>‹#›</a:t>
            </a:fld>
            <a:endParaRPr lang="en-US"/>
          </a:p>
        </p:txBody>
      </p:sp>
    </p:spTree>
    <p:extLst>
      <p:ext uri="{BB962C8B-B14F-4D97-AF65-F5344CB8AC3E}">
        <p14:creationId xmlns:p14="http://schemas.microsoft.com/office/powerpoint/2010/main" val="27039429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A92BDAC-81CF-42C2-80E0-9C14E07D3BB4}"/>
              </a:ext>
            </a:extLst>
          </p:cNvPr>
          <p:cNvSpPr>
            <a:spLocks noGrp="1"/>
          </p:cNvSpPr>
          <p:nvPr>
            <p:ph type="ctrTitle"/>
          </p:nvPr>
        </p:nvSpPr>
        <p:spPr>
          <a:xfrm>
            <a:off x="1349829" y="1"/>
            <a:ext cx="9144000" cy="1007154"/>
          </a:xfrm>
        </p:spPr>
        <p:txBody>
          <a:bodyPr>
            <a:normAutofit/>
          </a:bodyPr>
          <a:lstStyle/>
          <a:p>
            <a:r>
              <a:rPr lang="en-US" sz="3200" b="1" dirty="0" smtClean="0">
                <a:latin typeface="Times New Roman" panose="02020603050405020304" pitchFamily="18" charset="0"/>
                <a:cs typeface="Times New Roman" panose="02020603050405020304" pitchFamily="18" charset="0"/>
              </a:rPr>
              <a:t>Preserving Electronic </a:t>
            </a:r>
            <a:r>
              <a:rPr lang="en-US" sz="3200" b="1" dirty="0">
                <a:latin typeface="Times New Roman" panose="02020603050405020304" pitchFamily="18" charset="0"/>
                <a:cs typeface="Times New Roman" panose="02020603050405020304" pitchFamily="18" charset="0"/>
              </a:rPr>
              <a:t>Health Records using Federated </a:t>
            </a:r>
            <a:r>
              <a:rPr lang="en-US" sz="3200" b="1" dirty="0" smtClean="0">
                <a:latin typeface="Times New Roman" panose="02020603050405020304" pitchFamily="18" charset="0"/>
                <a:cs typeface="Times New Roman" panose="02020603050405020304" pitchFamily="18" charset="0"/>
              </a:rPr>
              <a:t>Learning</a:t>
            </a:r>
            <a:endParaRPr lang="en-US" sz="3200" b="1" dirty="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xmlns="" id="{E455A117-BC92-49B6-9DBB-4874271721C5}"/>
              </a:ext>
            </a:extLst>
          </p:cNvPr>
          <p:cNvSpPr>
            <a:spLocks noGrp="1"/>
          </p:cNvSpPr>
          <p:nvPr>
            <p:ph type="subTitle" idx="1"/>
          </p:nvPr>
        </p:nvSpPr>
        <p:spPr>
          <a:xfrm>
            <a:off x="1524000" y="2686928"/>
            <a:ext cx="9144000" cy="2684717"/>
          </a:xfrm>
        </p:spPr>
        <p:txBody>
          <a:bodyPr>
            <a:normAutofit fontScale="32500" lnSpcReduction="20000"/>
          </a:bodyPr>
          <a:lstStyle/>
          <a:p>
            <a:r>
              <a:rPr lang="en-US" sz="7200" b="1" dirty="0">
                <a:latin typeface="Times New Roman" panose="02020603050405020304" pitchFamily="18" charset="0"/>
                <a:cs typeface="Times New Roman" panose="02020603050405020304" pitchFamily="18" charset="0"/>
              </a:rPr>
              <a:t>Presented By: </a:t>
            </a:r>
          </a:p>
          <a:p>
            <a:r>
              <a:rPr lang="en-US" sz="7200" dirty="0">
                <a:latin typeface="Times New Roman" panose="02020603050405020304" pitchFamily="18" charset="0"/>
                <a:cs typeface="Times New Roman" panose="02020603050405020304" pitchFamily="18" charset="0"/>
              </a:rPr>
              <a:t> Muhammad Fahad Qureshi		  ECI-IT-20-051</a:t>
            </a:r>
          </a:p>
          <a:p>
            <a:r>
              <a:rPr lang="en-US" sz="7200" dirty="0">
                <a:latin typeface="Times New Roman" panose="02020603050405020304" pitchFamily="18" charset="0"/>
                <a:cs typeface="Times New Roman" panose="02020603050405020304" pitchFamily="18" charset="0"/>
              </a:rPr>
              <a:t>Faizan Ali Afsar		             ECI-IT-20-052</a:t>
            </a:r>
          </a:p>
          <a:p>
            <a:endParaRPr lang="en-US" sz="3100" i="1" dirty="0"/>
          </a:p>
          <a:p>
            <a:r>
              <a:rPr lang="en-US" sz="6200" b="1" dirty="0">
                <a:latin typeface="Times New Roman" panose="02020603050405020304" pitchFamily="18" charset="0"/>
                <a:cs typeface="Times New Roman" panose="02020603050405020304" pitchFamily="18" charset="0"/>
              </a:rPr>
              <a:t>Project Supervisor:</a:t>
            </a:r>
          </a:p>
          <a:p>
            <a:r>
              <a:rPr lang="en-US" sz="6200" dirty="0">
                <a:latin typeface="Times New Roman" panose="02020603050405020304" pitchFamily="18" charset="0"/>
                <a:cs typeface="Times New Roman" panose="02020603050405020304" pitchFamily="18" charset="0"/>
              </a:rPr>
              <a:t>Miss Sakha</a:t>
            </a:r>
          </a:p>
          <a:p>
            <a:r>
              <a:rPr lang="en-US" sz="6200" b="1" dirty="0">
                <a:latin typeface="Times New Roman" panose="02020603050405020304" pitchFamily="18" charset="0"/>
                <a:cs typeface="Times New Roman" panose="02020603050405020304" pitchFamily="18" charset="0"/>
              </a:rPr>
              <a:t>Project Co-Supervisor:</a:t>
            </a:r>
          </a:p>
          <a:p>
            <a:r>
              <a:rPr lang="en-US" sz="6200" dirty="0">
                <a:latin typeface="Times New Roman" panose="02020603050405020304" pitchFamily="18" charset="0"/>
                <a:cs typeface="Times New Roman" panose="02020603050405020304" pitchFamily="18" charset="0"/>
              </a:rPr>
              <a:t>Dr. Shaheer Muhammad</a:t>
            </a:r>
          </a:p>
          <a:p>
            <a:endParaRPr lang="en-US" sz="3100" i="1" dirty="0"/>
          </a:p>
          <a:p>
            <a:endParaRPr lang="en-US" i="1" dirty="0"/>
          </a:p>
          <a:p>
            <a:endParaRPr lang="en-US" dirty="0"/>
          </a:p>
          <a:p>
            <a:endParaRPr lang="en-US" dirty="0"/>
          </a:p>
        </p:txBody>
      </p:sp>
      <p:sp>
        <p:nvSpPr>
          <p:cNvPr id="6" name="Subtitle 2">
            <a:extLst>
              <a:ext uri="{FF2B5EF4-FFF2-40B4-BE49-F238E27FC236}">
                <a16:creationId xmlns:a16="http://schemas.microsoft.com/office/drawing/2014/main" xmlns="" id="{7CEE16DD-A9A7-4C6D-A4AD-BDF077B8F79D}"/>
              </a:ext>
            </a:extLst>
          </p:cNvPr>
          <p:cNvSpPr txBox="1">
            <a:spLocks/>
          </p:cNvSpPr>
          <p:nvPr/>
        </p:nvSpPr>
        <p:spPr>
          <a:xfrm>
            <a:off x="1524000" y="5371646"/>
            <a:ext cx="9506858" cy="125638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200" b="1" dirty="0">
                <a:latin typeface="Times New Roman" panose="02020603050405020304" pitchFamily="18" charset="0"/>
                <a:cs typeface="Times New Roman" panose="02020603050405020304" pitchFamily="18" charset="0"/>
              </a:rPr>
              <a:t>Department of Computing</a:t>
            </a:r>
          </a:p>
          <a:p>
            <a:r>
              <a:rPr lang="en-US" sz="2200" b="1" dirty="0">
                <a:latin typeface="Times New Roman" panose="02020603050405020304" pitchFamily="18" charset="0"/>
                <a:cs typeface="Times New Roman" panose="02020603050405020304" pitchFamily="18" charset="0"/>
              </a:rPr>
              <a:t>Faculty of Engineering Science &amp; Technology</a:t>
            </a:r>
          </a:p>
          <a:p>
            <a:r>
              <a:rPr lang="en-US" sz="2200" b="1" dirty="0">
                <a:latin typeface="Times New Roman" panose="02020603050405020304" pitchFamily="18" charset="0"/>
                <a:cs typeface="Times New Roman" panose="02020603050405020304" pitchFamily="18" charset="0"/>
              </a:rPr>
              <a:t>Hamdard University Islamabad Campus</a:t>
            </a:r>
          </a:p>
          <a:p>
            <a:endParaRPr lang="en-US" sz="3000" b="1" dirty="0"/>
          </a:p>
          <a:p>
            <a:endParaRPr lang="en-US" sz="3000" b="1" dirty="0"/>
          </a:p>
          <a:p>
            <a:endParaRPr lang="en-US" dirty="0"/>
          </a:p>
          <a:p>
            <a:endParaRPr lang="en-US" i="1" dirty="0"/>
          </a:p>
          <a:p>
            <a:endParaRPr lang="en-US" i="1" dirty="0"/>
          </a:p>
          <a:p>
            <a:endParaRPr lang="en-US" dirty="0"/>
          </a:p>
          <a:p>
            <a:endParaRPr lang="en-US" dirty="0"/>
          </a:p>
        </p:txBody>
      </p:sp>
      <p:pic>
        <p:nvPicPr>
          <p:cNvPr id="2051" name="Picture 1">
            <a:extLst>
              <a:ext uri="{FF2B5EF4-FFF2-40B4-BE49-F238E27FC236}">
                <a16:creationId xmlns:a16="http://schemas.microsoft.com/office/drawing/2014/main" xmlns="" id="{0A1F67D3-5E34-4C9E-921B-27B894075B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23792" y="1007155"/>
            <a:ext cx="2252870" cy="15241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397866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5BE2C5-CAEE-4BFF-A050-E448353566E2}"/>
              </a:ext>
            </a:extLst>
          </p:cNvPr>
          <p:cNvSpPr>
            <a:spLocks noGrp="1"/>
          </p:cNvSpPr>
          <p:nvPr>
            <p:ph type="title"/>
          </p:nvPr>
        </p:nvSpPr>
        <p:spPr>
          <a:xfrm>
            <a:off x="0" y="18255"/>
            <a:ext cx="12192000" cy="1325563"/>
          </a:xfrm>
          <a:solidFill>
            <a:schemeClr val="accent1">
              <a:lumMod val="75000"/>
            </a:schemeClr>
          </a:solidFill>
        </p:spPr>
        <p:txBody>
          <a:bodyPr/>
          <a:lstStyle/>
          <a:p>
            <a:pPr algn="ctr"/>
            <a:r>
              <a:rPr lang="en-US" b="1" dirty="0">
                <a:solidFill>
                  <a:srgbClr val="E5E5FF"/>
                </a:solidFill>
                <a:latin typeface="Times New Roman"/>
              </a:rPr>
              <a:t>Overview of Presentation</a:t>
            </a:r>
            <a:endParaRPr lang="en-US" dirty="0"/>
          </a:p>
        </p:txBody>
      </p:sp>
      <p:sp>
        <p:nvSpPr>
          <p:cNvPr id="3" name="Content Placeholder 2">
            <a:extLst>
              <a:ext uri="{FF2B5EF4-FFF2-40B4-BE49-F238E27FC236}">
                <a16:creationId xmlns:a16="http://schemas.microsoft.com/office/drawing/2014/main" xmlns="" id="{4E392331-D18B-4435-8569-D14182413C1B}"/>
              </a:ext>
            </a:extLst>
          </p:cNvPr>
          <p:cNvSpPr>
            <a:spLocks noGrp="1"/>
          </p:cNvSpPr>
          <p:nvPr>
            <p:ph idx="1"/>
          </p:nvPr>
        </p:nvSpPr>
        <p:spPr>
          <a:xfrm>
            <a:off x="838200" y="1533378"/>
            <a:ext cx="10515600" cy="4643585"/>
          </a:xfrm>
        </p:spPr>
        <p:txBody>
          <a:bodyPr>
            <a:normAutofit fontScale="92500" lnSpcReduction="10000"/>
          </a:bodyPr>
          <a:lstStyle/>
          <a:p>
            <a:r>
              <a:rPr lang="en-US" dirty="0">
                <a:latin typeface="Times New Roman" panose="02020603050405020304" pitchFamily="18" charset="0"/>
                <a:cs typeface="Times New Roman" panose="02020603050405020304" pitchFamily="18" charset="0"/>
              </a:rPr>
              <a:t>Introduction</a:t>
            </a:r>
          </a:p>
          <a:p>
            <a:r>
              <a:rPr lang="en-US" dirty="0">
                <a:latin typeface="Times New Roman" panose="02020603050405020304" pitchFamily="18" charset="0"/>
                <a:cs typeface="Times New Roman" panose="02020603050405020304" pitchFamily="18" charset="0"/>
              </a:rPr>
              <a:t>Aims &amp; Objectives</a:t>
            </a:r>
          </a:p>
          <a:p>
            <a:r>
              <a:rPr lang="en-US" dirty="0">
                <a:latin typeface="Times New Roman" panose="02020603050405020304" pitchFamily="18" charset="0"/>
                <a:cs typeface="Times New Roman" panose="02020603050405020304" pitchFamily="18" charset="0"/>
              </a:rPr>
              <a:t>Problem Statement</a:t>
            </a:r>
          </a:p>
          <a:p>
            <a:r>
              <a:rPr lang="en-US" dirty="0">
                <a:latin typeface="Times New Roman" panose="02020603050405020304" pitchFamily="18" charset="0"/>
                <a:cs typeface="Times New Roman" panose="02020603050405020304" pitchFamily="18" charset="0"/>
              </a:rPr>
              <a:t>Literature Review</a:t>
            </a:r>
          </a:p>
          <a:p>
            <a:r>
              <a:rPr lang="en-US" dirty="0">
                <a:latin typeface="Times New Roman" panose="02020603050405020304" pitchFamily="18" charset="0"/>
                <a:cs typeface="Times New Roman" panose="02020603050405020304" pitchFamily="18" charset="0"/>
              </a:rPr>
              <a:t>Project Scope</a:t>
            </a:r>
          </a:p>
          <a:p>
            <a:r>
              <a:rPr lang="en-US" dirty="0">
                <a:latin typeface="Times New Roman" panose="02020603050405020304" pitchFamily="18" charset="0"/>
                <a:cs typeface="Times New Roman" panose="02020603050405020304" pitchFamily="18" charset="0"/>
              </a:rPr>
              <a:t>Methodology</a:t>
            </a:r>
          </a:p>
          <a:p>
            <a:r>
              <a:rPr lang="en-US" dirty="0">
                <a:latin typeface="Times New Roman" panose="02020603050405020304" pitchFamily="18" charset="0"/>
                <a:cs typeface="Times New Roman" panose="02020603050405020304" pitchFamily="18" charset="0"/>
              </a:rPr>
              <a:t>Functional &amp; Non-Functional Requirements</a:t>
            </a:r>
          </a:p>
          <a:p>
            <a:r>
              <a:rPr lang="en-US" dirty="0">
                <a:latin typeface="Times New Roman" panose="02020603050405020304" pitchFamily="18" charset="0"/>
                <a:cs typeface="Times New Roman" panose="02020603050405020304" pitchFamily="18" charset="0"/>
              </a:rPr>
              <a:t>Tools &amp; Technology</a:t>
            </a:r>
          </a:p>
          <a:p>
            <a:r>
              <a:rPr lang="en-US" dirty="0">
                <a:latin typeface="Times New Roman" panose="02020603050405020304" pitchFamily="18" charset="0"/>
                <a:cs typeface="Times New Roman" panose="02020603050405020304" pitchFamily="18" charset="0"/>
              </a:rPr>
              <a:t>Project Proposed Time Schedule</a:t>
            </a:r>
          </a:p>
          <a:p>
            <a:r>
              <a:rPr lang="en-US" dirty="0">
                <a:latin typeface="Times New Roman" panose="02020603050405020304" pitchFamily="18" charset="0"/>
                <a:cs typeface="Times New Roman" panose="02020603050405020304" pitchFamily="18" charset="0"/>
              </a:rPr>
              <a:t>References</a:t>
            </a:r>
          </a:p>
        </p:txBody>
      </p:sp>
      <p:sp>
        <p:nvSpPr>
          <p:cNvPr id="4" name="Rectangle 3">
            <a:extLst>
              <a:ext uri="{FF2B5EF4-FFF2-40B4-BE49-F238E27FC236}">
                <a16:creationId xmlns:a16="http://schemas.microsoft.com/office/drawing/2014/main" xmlns="" id="{6982130A-083C-47B4-A772-5E815BDBD8E9}"/>
              </a:ext>
            </a:extLst>
          </p:cNvPr>
          <p:cNvSpPr/>
          <p:nvPr/>
        </p:nvSpPr>
        <p:spPr>
          <a:xfrm>
            <a:off x="0" y="6386286"/>
            <a:ext cx="12192000" cy="471714"/>
          </a:xfrm>
          <a:prstGeom prst="rect">
            <a:avLst/>
          </a:prstGeom>
          <a:solidFill>
            <a:schemeClr val="accent1">
              <a:lumMod val="75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b="1" dirty="0" smtClean="0">
                <a:latin typeface="Times New Roman" panose="02020603050405020304" pitchFamily="18" charset="0"/>
                <a:cs typeface="Times New Roman" panose="02020603050405020304" pitchFamily="18" charset="0"/>
              </a:rPr>
              <a:t>Preserving </a:t>
            </a:r>
            <a:r>
              <a:rPr lang="en-US" sz="1800" b="1" dirty="0" smtClean="0">
                <a:latin typeface="Times New Roman" panose="02020603050405020304" pitchFamily="18" charset="0"/>
                <a:cs typeface="Times New Roman" panose="02020603050405020304" pitchFamily="18" charset="0"/>
              </a:rPr>
              <a:t>Electronic </a:t>
            </a:r>
            <a:r>
              <a:rPr lang="en-US" sz="1800" b="1" dirty="0">
                <a:latin typeface="Times New Roman" panose="02020603050405020304" pitchFamily="18" charset="0"/>
                <a:cs typeface="Times New Roman" panose="02020603050405020304" pitchFamily="18" charset="0"/>
              </a:rPr>
              <a:t>Health Records using Federated Learning </a:t>
            </a:r>
            <a:endParaRPr lang="en-US" dirty="0"/>
          </a:p>
        </p:txBody>
      </p:sp>
    </p:spTree>
    <p:extLst>
      <p:ext uri="{BB962C8B-B14F-4D97-AF65-F5344CB8AC3E}">
        <p14:creationId xmlns:p14="http://schemas.microsoft.com/office/powerpoint/2010/main" val="31869093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5BE2C5-CAEE-4BFF-A050-E448353566E2}"/>
              </a:ext>
            </a:extLst>
          </p:cNvPr>
          <p:cNvSpPr>
            <a:spLocks noGrp="1"/>
          </p:cNvSpPr>
          <p:nvPr>
            <p:ph type="title"/>
          </p:nvPr>
        </p:nvSpPr>
        <p:spPr>
          <a:xfrm>
            <a:off x="0" y="18255"/>
            <a:ext cx="12192000" cy="1325563"/>
          </a:xfrm>
          <a:solidFill>
            <a:schemeClr val="accent1">
              <a:lumMod val="75000"/>
            </a:schemeClr>
          </a:solidFill>
        </p:spPr>
        <p:txBody>
          <a:bodyPr/>
          <a:lstStyle/>
          <a:p>
            <a:pPr algn="ctr"/>
            <a:r>
              <a:rPr lang="en-US" b="1" dirty="0">
                <a:solidFill>
                  <a:srgbClr val="E5E5FF"/>
                </a:solidFill>
                <a:latin typeface="Times New Roman"/>
              </a:rPr>
              <a:t>Introduction(1/2)</a:t>
            </a:r>
            <a:endParaRPr lang="en-US" dirty="0"/>
          </a:p>
        </p:txBody>
      </p:sp>
      <p:sp>
        <p:nvSpPr>
          <p:cNvPr id="3" name="Content Placeholder 2">
            <a:extLst>
              <a:ext uri="{FF2B5EF4-FFF2-40B4-BE49-F238E27FC236}">
                <a16:creationId xmlns:a16="http://schemas.microsoft.com/office/drawing/2014/main" xmlns="" id="{4E392331-D18B-4435-8569-D14182413C1B}"/>
              </a:ext>
            </a:extLst>
          </p:cNvPr>
          <p:cNvSpPr>
            <a:spLocks noGrp="1"/>
          </p:cNvSpPr>
          <p:nvPr>
            <p:ph idx="1"/>
          </p:nvPr>
        </p:nvSpPr>
        <p:spPr>
          <a:xfrm>
            <a:off x="294860" y="1507573"/>
            <a:ext cx="11459817" cy="4351338"/>
          </a:xfrm>
        </p:spPr>
        <p:txBody>
          <a:bodyPr>
            <a:normAutofit/>
          </a:bodyPr>
          <a:lstStyle/>
          <a:p>
            <a:pPr>
              <a:lnSpc>
                <a:spcPct val="100000"/>
              </a:lnSpc>
              <a:buClr>
                <a:schemeClr val="tx1"/>
              </a:buClr>
              <a:buSzPct val="101000"/>
              <a:buFont typeface="Wingdings" panose="05000000000000000000" pitchFamily="2" charset="2"/>
              <a:buChar char="q"/>
            </a:pPr>
            <a:r>
              <a:rPr lang="en-US" sz="2400" b="1" dirty="0">
                <a:latin typeface="Times New Roman" panose="02020603050405020304" pitchFamily="18" charset="0"/>
                <a:cs typeface="Times New Roman" panose="02020603050405020304" pitchFamily="18" charset="0"/>
              </a:rPr>
              <a:t>Electronic Health Records (EHRs):</a:t>
            </a:r>
          </a:p>
          <a:p>
            <a:pPr algn="just">
              <a:lnSpc>
                <a:spcPct val="100000"/>
              </a:lnSpc>
              <a:buClr>
                <a:schemeClr val="tx1"/>
              </a:buClr>
              <a:buSzPct val="101000"/>
            </a:pPr>
            <a:r>
              <a:rPr lang="en-US" sz="1800" dirty="0">
                <a:effectLst/>
                <a:latin typeface="Times New Roman" panose="02020603050405020304" pitchFamily="18" charset="0"/>
                <a:ea typeface="Calibri" panose="020F0502020204030204" pitchFamily="34" charset="0"/>
              </a:rPr>
              <a:t>Electronic Healthcare Record (EHR) systems were introduced to store patient records electronically in a database so that they could be accessed from anywhere and by anyone, with granted access, using the Internet. </a:t>
            </a:r>
            <a:endParaRPr lang="en-US" sz="2400" b="1" dirty="0">
              <a:latin typeface="Times New Roman" panose="02020603050405020304" pitchFamily="18" charset="0"/>
              <a:cs typeface="Times New Roman" panose="02020603050405020304" pitchFamily="18" charset="0"/>
            </a:endParaRPr>
          </a:p>
          <a:p>
            <a:pPr>
              <a:lnSpc>
                <a:spcPct val="100000"/>
              </a:lnSpc>
              <a:buClr>
                <a:schemeClr val="tx1"/>
              </a:buClr>
              <a:buSzPct val="101000"/>
              <a:buFont typeface="Wingdings" panose="05000000000000000000" pitchFamily="2" charset="2"/>
              <a:buChar char="q"/>
            </a:pPr>
            <a:r>
              <a:rPr lang="en-US" sz="2400" b="1" dirty="0">
                <a:latin typeface="Times New Roman" panose="02020603050405020304" pitchFamily="18" charset="0"/>
                <a:cs typeface="Times New Roman" panose="02020603050405020304" pitchFamily="18" charset="0"/>
              </a:rPr>
              <a:t>Data Breaching in EHRs:</a:t>
            </a:r>
          </a:p>
          <a:p>
            <a:pPr>
              <a:lnSpc>
                <a:spcPct val="100000"/>
              </a:lnSpc>
              <a:buClr>
                <a:schemeClr val="tx1"/>
              </a:buClr>
              <a:buSzPct val="101000"/>
            </a:pPr>
            <a:r>
              <a:rPr lang="en-US" sz="1800" dirty="0">
                <a:latin typeface="Times New Roman" panose="02020603050405020304" pitchFamily="18" charset="0"/>
                <a:cs typeface="Times New Roman" panose="02020603050405020304" pitchFamily="18" charset="0"/>
              </a:rPr>
              <a:t>A data breach happens when unauthorized individuals or entities access sensitive and private data cloud user , which result in the theft of private data. </a:t>
            </a:r>
          </a:p>
          <a:p>
            <a:pPr>
              <a:lnSpc>
                <a:spcPct val="100000"/>
              </a:lnSpc>
              <a:buClr>
                <a:schemeClr val="tx1"/>
              </a:buClr>
              <a:buSzPct val="101000"/>
            </a:pPr>
            <a:r>
              <a:rPr lang="en-US" sz="1800" b="0" i="0" dirty="0">
                <a:solidFill>
                  <a:srgbClr val="0D0D0D"/>
                </a:solidFill>
                <a:effectLst/>
                <a:latin typeface="Times New Roman" panose="02020603050405020304" pitchFamily="18" charset="0"/>
                <a:cs typeface="Times New Roman" panose="02020603050405020304" pitchFamily="18" charset="0"/>
              </a:rPr>
              <a:t>Data breaches in electronic health records </a:t>
            </a:r>
            <a:r>
              <a:rPr lang="en-US" sz="1800" dirty="0">
                <a:solidFill>
                  <a:srgbClr val="0D0D0D"/>
                </a:solidFill>
                <a:latin typeface="Times New Roman" panose="02020603050405020304" pitchFamily="18" charset="0"/>
                <a:cs typeface="Times New Roman" panose="02020603050405020304" pitchFamily="18" charset="0"/>
              </a:rPr>
              <a:t>happens </a:t>
            </a:r>
            <a:r>
              <a:rPr lang="en-US" sz="1800" b="0" i="0" dirty="0">
                <a:solidFill>
                  <a:srgbClr val="0D0D0D"/>
                </a:solidFill>
                <a:effectLst/>
                <a:latin typeface="Times New Roman" panose="02020603050405020304" pitchFamily="18" charset="0"/>
                <a:cs typeface="Times New Roman" panose="02020603050405020304" pitchFamily="18" charset="0"/>
              </a:rPr>
              <a:t>when someone  unauthorized access to sensitive patient information stored in cloud.</a:t>
            </a:r>
          </a:p>
          <a:p>
            <a:pPr>
              <a:lnSpc>
                <a:spcPct val="100000"/>
              </a:lnSpc>
              <a:buClr>
                <a:schemeClr val="tx1"/>
              </a:buClr>
              <a:buSzPct val="101000"/>
            </a:pPr>
            <a:r>
              <a:rPr lang="en-US" sz="1800" dirty="0">
                <a:latin typeface="Times New Roman" panose="02020603050405020304" pitchFamily="18" charset="0"/>
                <a:cs typeface="Times New Roman" panose="02020603050405020304" pitchFamily="18" charset="0"/>
              </a:rPr>
              <a:t>Breaches can happen due to weak security measures such as weak passwords, outdated software, or lack of encryption.</a:t>
            </a:r>
          </a:p>
          <a:p>
            <a:pPr>
              <a:lnSpc>
                <a:spcPct val="100000"/>
              </a:lnSpc>
              <a:buClr>
                <a:schemeClr val="tx1"/>
              </a:buClr>
              <a:buSzPct val="101000"/>
            </a:pPr>
            <a:r>
              <a:rPr lang="en-US" sz="1800" dirty="0">
                <a:latin typeface="Times New Roman" panose="02020603050405020304" pitchFamily="18" charset="0"/>
                <a:cs typeface="Times New Roman" panose="02020603050405020304" pitchFamily="18" charset="0"/>
              </a:rPr>
              <a:t>Employees at healthcare organizations can access and leak information about patients accidentally or for some other purpose, This can lead to breaches.</a:t>
            </a:r>
          </a:p>
        </p:txBody>
      </p:sp>
      <p:sp>
        <p:nvSpPr>
          <p:cNvPr id="4" name="Rectangle 3">
            <a:extLst>
              <a:ext uri="{FF2B5EF4-FFF2-40B4-BE49-F238E27FC236}">
                <a16:creationId xmlns:a16="http://schemas.microsoft.com/office/drawing/2014/main" xmlns="" id="{6982130A-083C-47B4-A772-5E815BDBD8E9}"/>
              </a:ext>
            </a:extLst>
          </p:cNvPr>
          <p:cNvSpPr/>
          <p:nvPr/>
        </p:nvSpPr>
        <p:spPr>
          <a:xfrm>
            <a:off x="0" y="6342744"/>
            <a:ext cx="12192000" cy="471714"/>
          </a:xfrm>
          <a:prstGeom prst="rect">
            <a:avLst/>
          </a:prstGeom>
          <a:solidFill>
            <a:schemeClr val="accent1">
              <a:lumMod val="75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b="1" dirty="0">
                <a:latin typeface="Times New Roman" panose="02020603050405020304" pitchFamily="18" charset="0"/>
                <a:cs typeface="Times New Roman" panose="02020603050405020304" pitchFamily="18" charset="0"/>
              </a:rPr>
              <a:t>Preserving Electronic Health Records using Federated Learning </a:t>
            </a:r>
            <a:endParaRPr lang="en-US" dirty="0"/>
          </a:p>
        </p:txBody>
      </p:sp>
    </p:spTree>
    <p:extLst>
      <p:ext uri="{BB962C8B-B14F-4D97-AF65-F5344CB8AC3E}">
        <p14:creationId xmlns:p14="http://schemas.microsoft.com/office/powerpoint/2010/main" val="29683177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a:extLst>
            <a:ext uri="{FF2B5EF4-FFF2-40B4-BE49-F238E27FC236}">
              <a16:creationId xmlns:a16="http://schemas.microsoft.com/office/drawing/2014/main" xmlns="" id="{0C885FFC-2999-BF2B-0116-FC43EFA4EC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792CD549-C004-3E63-9062-8980451BBD12}"/>
              </a:ext>
            </a:extLst>
          </p:cNvPr>
          <p:cNvSpPr>
            <a:spLocks noGrp="1"/>
          </p:cNvSpPr>
          <p:nvPr>
            <p:ph type="title"/>
          </p:nvPr>
        </p:nvSpPr>
        <p:spPr>
          <a:xfrm>
            <a:off x="0" y="18255"/>
            <a:ext cx="12192000" cy="1325563"/>
          </a:xfrm>
          <a:solidFill>
            <a:schemeClr val="accent1">
              <a:lumMod val="75000"/>
            </a:schemeClr>
          </a:solidFill>
        </p:spPr>
        <p:txBody>
          <a:bodyPr/>
          <a:lstStyle/>
          <a:p>
            <a:pPr algn="ctr"/>
            <a:r>
              <a:rPr lang="en-US" b="1" dirty="0">
                <a:solidFill>
                  <a:srgbClr val="E5E5FF"/>
                </a:solidFill>
                <a:latin typeface="Times New Roman"/>
              </a:rPr>
              <a:t>Introduction(2/2)</a:t>
            </a:r>
            <a:endParaRPr lang="en-US" dirty="0"/>
          </a:p>
        </p:txBody>
      </p:sp>
      <p:sp>
        <p:nvSpPr>
          <p:cNvPr id="3" name="Content Placeholder 2">
            <a:extLst>
              <a:ext uri="{FF2B5EF4-FFF2-40B4-BE49-F238E27FC236}">
                <a16:creationId xmlns:a16="http://schemas.microsoft.com/office/drawing/2014/main" xmlns="" id="{681AE10F-103D-9EB7-100C-776698E28610}"/>
              </a:ext>
            </a:extLst>
          </p:cNvPr>
          <p:cNvSpPr>
            <a:spLocks noGrp="1"/>
          </p:cNvSpPr>
          <p:nvPr>
            <p:ph idx="1"/>
          </p:nvPr>
        </p:nvSpPr>
        <p:spPr>
          <a:xfrm>
            <a:off x="294860" y="1507572"/>
            <a:ext cx="11459817" cy="4878713"/>
          </a:xfrm>
        </p:spPr>
        <p:txBody>
          <a:bodyPr>
            <a:normAutofit fontScale="77500" lnSpcReduction="20000"/>
          </a:bodyPr>
          <a:lstStyle/>
          <a:p>
            <a:pPr>
              <a:lnSpc>
                <a:spcPct val="120000"/>
              </a:lnSpc>
              <a:buClr>
                <a:schemeClr val="tx1"/>
              </a:buClr>
              <a:buSzPct val="101000"/>
              <a:buFont typeface="Wingdings" panose="05000000000000000000" pitchFamily="2" charset="2"/>
              <a:buChar char="q"/>
            </a:pPr>
            <a:r>
              <a:rPr lang="en-US" sz="2900" b="1" dirty="0">
                <a:latin typeface="Times New Roman" panose="02020603050405020304" pitchFamily="18" charset="0"/>
                <a:cs typeface="Times New Roman" panose="02020603050405020304" pitchFamily="18" charset="0"/>
              </a:rPr>
              <a:t>Security and privacy </a:t>
            </a:r>
          </a:p>
          <a:p>
            <a:pPr algn="just">
              <a:lnSpc>
                <a:spcPct val="120000"/>
              </a:lnSpc>
              <a:buClr>
                <a:schemeClr val="tx1"/>
              </a:buClr>
              <a:buSzPct val="101000"/>
            </a:pPr>
            <a:r>
              <a:rPr lang="en-US" sz="2600" dirty="0">
                <a:latin typeface="Times New Roman" panose="02020603050405020304" pitchFamily="18" charset="0"/>
                <a:cs typeface="Times New Roman" panose="02020603050405020304" pitchFamily="18" charset="0"/>
              </a:rPr>
              <a:t>Security and privacy are two crucial issues in the protection of health information.</a:t>
            </a:r>
          </a:p>
          <a:p>
            <a:pPr algn="just">
              <a:lnSpc>
                <a:spcPct val="120000"/>
              </a:lnSpc>
              <a:buClr>
                <a:schemeClr val="tx1"/>
              </a:buClr>
              <a:buSzPct val="101000"/>
            </a:pPr>
            <a:r>
              <a:rPr lang="en-US" sz="2600" dirty="0">
                <a:latin typeface="Times New Roman" panose="02020603050405020304" pitchFamily="18" charset="0"/>
                <a:cs typeface="Times New Roman" panose="02020603050405020304" pitchFamily="18" charset="0"/>
              </a:rPr>
              <a:t>The purpose is to keep the medical privacy of confidential information about the patient. </a:t>
            </a:r>
          </a:p>
          <a:p>
            <a:pPr algn="just">
              <a:lnSpc>
                <a:spcPct val="120000"/>
              </a:lnSpc>
              <a:buClr>
                <a:schemeClr val="tx1"/>
              </a:buClr>
              <a:buSzPct val="101000"/>
            </a:pPr>
            <a:r>
              <a:rPr lang="en-US" sz="2600" b="1" dirty="0">
                <a:latin typeface="Times New Roman" panose="02020603050405020304" pitchFamily="18" charset="0"/>
                <a:cs typeface="Times New Roman" panose="02020603050405020304" pitchFamily="18" charset="0"/>
              </a:rPr>
              <a:t>Privacy</a:t>
            </a:r>
            <a:r>
              <a:rPr lang="en-US" sz="2600" dirty="0">
                <a:latin typeface="Times New Roman" panose="02020603050405020304" pitchFamily="18" charset="0"/>
                <a:cs typeface="Times New Roman" panose="02020603050405020304" pitchFamily="18" charset="0"/>
              </a:rPr>
              <a:t>: How you allow your personal information  to be accessed and viewed. </a:t>
            </a:r>
          </a:p>
          <a:p>
            <a:pPr algn="just">
              <a:lnSpc>
                <a:spcPct val="120000"/>
              </a:lnSpc>
              <a:buClr>
                <a:schemeClr val="tx1"/>
              </a:buClr>
              <a:buSzPct val="101000"/>
            </a:pPr>
            <a:r>
              <a:rPr lang="en-US" sz="2600" b="1" dirty="0">
                <a:latin typeface="Times New Roman" panose="02020603050405020304" pitchFamily="18" charset="0"/>
                <a:cs typeface="Times New Roman" panose="02020603050405020304" pitchFamily="18" charset="0"/>
              </a:rPr>
              <a:t>Security</a:t>
            </a:r>
            <a:r>
              <a:rPr lang="en-US" sz="2600" dirty="0">
                <a:latin typeface="Times New Roman" panose="02020603050405020304" pitchFamily="18" charset="0"/>
                <a:cs typeface="Times New Roman" panose="02020603050405020304" pitchFamily="18" charset="0"/>
              </a:rPr>
              <a:t> :Protection of your private data and information. </a:t>
            </a:r>
          </a:p>
          <a:p>
            <a:pPr algn="just">
              <a:lnSpc>
                <a:spcPct val="120000"/>
              </a:lnSpc>
              <a:buClr>
                <a:schemeClr val="tx1"/>
              </a:buClr>
              <a:buSzPct val="101000"/>
            </a:pPr>
            <a:r>
              <a:rPr lang="en-US" sz="2600" dirty="0">
                <a:latin typeface="Times New Roman" panose="02020603050405020304" pitchFamily="18" charset="0"/>
                <a:cs typeface="Times New Roman" panose="02020603050405020304" pitchFamily="18" charset="0"/>
              </a:rPr>
              <a:t>The main difference between privacy and security is that privacy involves how your data is used and controlled, while security protects this data</a:t>
            </a:r>
            <a:r>
              <a:rPr lang="en-US" sz="1900" dirty="0">
                <a:latin typeface="Times New Roman" panose="02020603050405020304" pitchFamily="18" charset="0"/>
                <a:cs typeface="Times New Roman" panose="02020603050405020304" pitchFamily="18" charset="0"/>
              </a:rPr>
              <a:t>.</a:t>
            </a:r>
            <a:r>
              <a:rPr lang="en-US" sz="19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900" b="1" dirty="0">
              <a:latin typeface="Times New Roman" panose="02020603050405020304" pitchFamily="18" charset="0"/>
              <a:cs typeface="Times New Roman" panose="02020603050405020304" pitchFamily="18" charset="0"/>
            </a:endParaRPr>
          </a:p>
          <a:p>
            <a:pPr>
              <a:lnSpc>
                <a:spcPct val="120000"/>
              </a:lnSpc>
              <a:buClr>
                <a:schemeClr val="tx1"/>
              </a:buClr>
              <a:buSzPct val="101000"/>
              <a:buFont typeface="Wingdings" panose="05000000000000000000" pitchFamily="2" charset="2"/>
              <a:buChar char="q"/>
            </a:pPr>
            <a:r>
              <a:rPr lang="en-US" sz="2900" b="1" dirty="0">
                <a:latin typeface="Times New Roman" panose="02020603050405020304" pitchFamily="18" charset="0"/>
                <a:cs typeface="Times New Roman" panose="02020603050405020304" pitchFamily="18" charset="0"/>
              </a:rPr>
              <a:t>Federated Learning </a:t>
            </a:r>
          </a:p>
          <a:p>
            <a:pPr algn="just">
              <a:lnSpc>
                <a:spcPct val="120000"/>
              </a:lnSpc>
              <a:buClr>
                <a:schemeClr val="tx1"/>
              </a:buClr>
              <a:buSzPct val="101000"/>
            </a:pPr>
            <a:r>
              <a:rPr lang="en-US" sz="2300" b="0" i="0" dirty="0">
                <a:effectLst/>
                <a:latin typeface="Times New Roman" panose="02020603050405020304" pitchFamily="18" charset="0"/>
                <a:cs typeface="Times New Roman" panose="02020603050405020304" pitchFamily="18" charset="0"/>
              </a:rPr>
              <a:t>Federated learning is a distributed machine learning  that enables machine learning models to be trained on decentralized data sources without compromising privacy or security</a:t>
            </a:r>
            <a:r>
              <a:rPr lang="en-US" sz="2300" dirty="0">
                <a:latin typeface="Times New Roman" panose="02020603050405020304" pitchFamily="18" charset="0"/>
                <a:cs typeface="Times New Roman" panose="02020603050405020304" pitchFamily="18" charset="0"/>
              </a:rPr>
              <a:t>.</a:t>
            </a:r>
          </a:p>
          <a:p>
            <a:pPr algn="just">
              <a:lnSpc>
                <a:spcPct val="120000"/>
              </a:lnSpc>
              <a:buClr>
                <a:schemeClr val="tx1"/>
              </a:buClr>
              <a:buSzPct val="101000"/>
            </a:pPr>
            <a:r>
              <a:rPr lang="en-US" sz="2300" b="0" i="0" dirty="0">
                <a:effectLst/>
                <a:latin typeface="Times New Roman" panose="02020603050405020304" pitchFamily="18" charset="0"/>
                <a:cs typeface="Times New Roman" panose="02020603050405020304" pitchFamily="18" charset="0"/>
              </a:rPr>
              <a:t>This allows the server to aggregate the models and update the global model while preserving the privacy and security of the data.</a:t>
            </a:r>
          </a:p>
          <a:p>
            <a:pPr>
              <a:lnSpc>
                <a:spcPct val="120000"/>
              </a:lnSpc>
              <a:buClr>
                <a:schemeClr val="tx1"/>
              </a:buClr>
              <a:buSzPct val="101000"/>
            </a:pPr>
            <a:endParaRPr lang="en-US" sz="1800" b="1" dirty="0">
              <a:latin typeface="Times New Roman" panose="02020603050405020304" pitchFamily="18" charset="0"/>
              <a:cs typeface="Times New Roman" panose="02020603050405020304" pitchFamily="18" charset="0"/>
            </a:endParaRPr>
          </a:p>
          <a:p>
            <a:pPr marL="0" indent="0">
              <a:lnSpc>
                <a:spcPct val="120000"/>
              </a:lnSpc>
              <a:buClr>
                <a:schemeClr val="tx1"/>
              </a:buClr>
              <a:buSzPct val="101000"/>
              <a:buNone/>
            </a:pPr>
            <a:endParaRPr lang="en-US"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46DC2AE3-539A-B711-8443-E7C84EA76009}"/>
              </a:ext>
            </a:extLst>
          </p:cNvPr>
          <p:cNvSpPr/>
          <p:nvPr/>
        </p:nvSpPr>
        <p:spPr>
          <a:xfrm>
            <a:off x="0" y="6386286"/>
            <a:ext cx="12192000" cy="471714"/>
          </a:xfrm>
          <a:prstGeom prst="rect">
            <a:avLst/>
          </a:prstGeom>
          <a:solidFill>
            <a:schemeClr val="accent1">
              <a:lumMod val="75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b="1" dirty="0">
                <a:latin typeface="Times New Roman" panose="02020603050405020304" pitchFamily="18" charset="0"/>
                <a:cs typeface="Times New Roman" panose="02020603050405020304" pitchFamily="18" charset="0"/>
              </a:rPr>
              <a:t>Preserving Electronic Health Records using Federated Learning </a:t>
            </a:r>
            <a:endParaRPr lang="en-US" dirty="0"/>
          </a:p>
        </p:txBody>
      </p:sp>
    </p:spTree>
    <p:extLst>
      <p:ext uri="{BB962C8B-B14F-4D97-AF65-F5344CB8AC3E}">
        <p14:creationId xmlns:p14="http://schemas.microsoft.com/office/powerpoint/2010/main" val="28124383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5BE2C5-CAEE-4BFF-A050-E448353566E2}"/>
              </a:ext>
            </a:extLst>
          </p:cNvPr>
          <p:cNvSpPr>
            <a:spLocks noGrp="1"/>
          </p:cNvSpPr>
          <p:nvPr>
            <p:ph type="title"/>
          </p:nvPr>
        </p:nvSpPr>
        <p:spPr>
          <a:xfrm>
            <a:off x="0" y="18255"/>
            <a:ext cx="12192000" cy="1325563"/>
          </a:xfrm>
          <a:solidFill>
            <a:schemeClr val="accent1">
              <a:lumMod val="75000"/>
            </a:schemeClr>
          </a:solidFill>
        </p:spPr>
        <p:txBody>
          <a:bodyPr/>
          <a:lstStyle/>
          <a:p>
            <a:pPr algn="ctr"/>
            <a:r>
              <a:rPr lang="en-US" b="1" dirty="0">
                <a:solidFill>
                  <a:srgbClr val="E5E5FF"/>
                </a:solidFill>
                <a:latin typeface="Times New Roman"/>
              </a:rPr>
              <a:t>Aims &amp; Objectives</a:t>
            </a:r>
            <a:endParaRPr lang="en-US" dirty="0"/>
          </a:p>
        </p:txBody>
      </p:sp>
      <p:sp>
        <p:nvSpPr>
          <p:cNvPr id="3" name="Content Placeholder 2">
            <a:extLst>
              <a:ext uri="{FF2B5EF4-FFF2-40B4-BE49-F238E27FC236}">
                <a16:creationId xmlns:a16="http://schemas.microsoft.com/office/drawing/2014/main" xmlns="" id="{4E392331-D18B-4435-8569-D14182413C1B}"/>
              </a:ext>
            </a:extLst>
          </p:cNvPr>
          <p:cNvSpPr>
            <a:spLocks noGrp="1"/>
          </p:cNvSpPr>
          <p:nvPr>
            <p:ph idx="1"/>
          </p:nvPr>
        </p:nvSpPr>
        <p:spPr>
          <a:xfrm>
            <a:off x="222069" y="1632857"/>
            <a:ext cx="11665131" cy="4544106"/>
          </a:xfrm>
        </p:spPr>
        <p:txBody>
          <a:bodyPr>
            <a:normAutofit/>
          </a:bodyPr>
          <a:lstStyle/>
          <a:p>
            <a:pPr>
              <a:buFont typeface="Wingdings" panose="05000000000000000000" pitchFamily="2" charset="2"/>
              <a:buChar char="q"/>
            </a:pPr>
            <a:r>
              <a:rPr lang="en-US" sz="2400" b="1" dirty="0">
                <a:latin typeface="Times New Roman" panose="02020603050405020304" pitchFamily="18" charset="0"/>
                <a:cs typeface="Times New Roman" panose="02020603050405020304" pitchFamily="18" charset="0"/>
              </a:rPr>
              <a:t>Aim:</a:t>
            </a:r>
          </a:p>
          <a:p>
            <a:pPr>
              <a:lnSpc>
                <a:spcPct val="100000"/>
              </a:lnSpc>
            </a:pPr>
            <a:r>
              <a:rPr lang="en-US" sz="1800" dirty="0">
                <a:latin typeface="Times New Roman" panose="02020603050405020304" pitchFamily="18" charset="0"/>
                <a:cs typeface="Times New Roman" panose="02020603050405020304" pitchFamily="18" charset="0"/>
              </a:rPr>
              <a:t>The aim is study to introduce the methods for determining the data leaks and implements state of the art data privacy and security technique.</a:t>
            </a:r>
            <a:endParaRPr lang="en-US" sz="1800" b="1" dirty="0">
              <a:latin typeface="Times New Roman" panose="02020603050405020304" pitchFamily="18" charset="0"/>
              <a:cs typeface="Times New Roman" panose="02020603050405020304" pitchFamily="18" charset="0"/>
            </a:endParaRPr>
          </a:p>
          <a:p>
            <a:pPr>
              <a:buFont typeface="Wingdings" panose="05000000000000000000" pitchFamily="2" charset="2"/>
              <a:buChar char="q"/>
            </a:pPr>
            <a:r>
              <a:rPr lang="en-US" sz="2400" b="1" dirty="0">
                <a:latin typeface="Times New Roman" panose="02020603050405020304" pitchFamily="18" charset="0"/>
                <a:cs typeface="Times New Roman" panose="02020603050405020304" pitchFamily="18" charset="0"/>
              </a:rPr>
              <a:t>Objectives:</a:t>
            </a:r>
          </a:p>
          <a:p>
            <a:pPr lvl="1">
              <a:lnSpc>
                <a:spcPct val="100000"/>
              </a:lnSpc>
            </a:pPr>
            <a:r>
              <a:rPr lang="en-US" sz="2000" b="1" dirty="0">
                <a:latin typeface="Times New Roman" panose="02020603050405020304" pitchFamily="18" charset="0"/>
                <a:cs typeface="Times New Roman" panose="02020603050405020304" pitchFamily="18" charset="0"/>
              </a:rPr>
              <a:t>Preserving Patient Privacy</a:t>
            </a:r>
          </a:p>
          <a:p>
            <a:pPr lvl="2">
              <a:lnSpc>
                <a:spcPct val="100000"/>
              </a:lnSpc>
            </a:pPr>
            <a:r>
              <a:rPr lang="en-US" sz="1800" dirty="0">
                <a:latin typeface="Times New Roman" panose="02020603050405020304" pitchFamily="18" charset="0"/>
                <a:cs typeface="Times New Roman" panose="02020603050405020304" pitchFamily="18" charset="0"/>
              </a:rPr>
              <a:t>One of the primary objectives of implementing Federated Learning in electronic health records (EHR) is to enhance and safeguard patient privacy.</a:t>
            </a:r>
          </a:p>
          <a:p>
            <a:pPr lvl="1">
              <a:lnSpc>
                <a:spcPct val="100000"/>
              </a:lnSpc>
            </a:pPr>
            <a:r>
              <a:rPr lang="en-US" sz="2000" b="1" dirty="0">
                <a:latin typeface="Times New Roman" panose="02020603050405020304" pitchFamily="18" charset="0"/>
                <a:cs typeface="Times New Roman" panose="02020603050405020304" pitchFamily="18" charset="0"/>
              </a:rPr>
              <a:t>Securing Sensitive Health Data.</a:t>
            </a:r>
          </a:p>
          <a:p>
            <a:pPr lvl="2">
              <a:lnSpc>
                <a:spcPct val="100000"/>
              </a:lnSpc>
            </a:pPr>
            <a:r>
              <a:rPr lang="en-US" sz="1800" dirty="0">
                <a:latin typeface="Times New Roman" panose="02020603050405020304" pitchFamily="18" charset="0"/>
                <a:cs typeface="Times New Roman" panose="02020603050405020304" pitchFamily="18" charset="0"/>
              </a:rPr>
              <a:t>The security of electronic health records is crucial to prevent unauthorized access and protect patient confidentiality.</a:t>
            </a:r>
          </a:p>
        </p:txBody>
      </p:sp>
      <p:sp>
        <p:nvSpPr>
          <p:cNvPr id="4" name="Rectangle 3">
            <a:extLst>
              <a:ext uri="{FF2B5EF4-FFF2-40B4-BE49-F238E27FC236}">
                <a16:creationId xmlns:a16="http://schemas.microsoft.com/office/drawing/2014/main" xmlns="" id="{6982130A-083C-47B4-A772-5E815BDBD8E9}"/>
              </a:ext>
            </a:extLst>
          </p:cNvPr>
          <p:cNvSpPr/>
          <p:nvPr/>
        </p:nvSpPr>
        <p:spPr>
          <a:xfrm>
            <a:off x="0" y="6386286"/>
            <a:ext cx="12192000" cy="471714"/>
          </a:xfrm>
          <a:prstGeom prst="rect">
            <a:avLst/>
          </a:prstGeom>
          <a:solidFill>
            <a:schemeClr val="accent1">
              <a:lumMod val="75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b="1" dirty="0">
                <a:latin typeface="Times New Roman" panose="02020603050405020304" pitchFamily="18" charset="0"/>
                <a:cs typeface="Times New Roman" panose="02020603050405020304" pitchFamily="18" charset="0"/>
              </a:rPr>
              <a:t>Preserving Electronic Health Records using Federated Learning </a:t>
            </a:r>
            <a:endParaRPr lang="en-US" dirty="0"/>
          </a:p>
        </p:txBody>
      </p:sp>
    </p:spTree>
    <p:extLst>
      <p:ext uri="{BB962C8B-B14F-4D97-AF65-F5344CB8AC3E}">
        <p14:creationId xmlns:p14="http://schemas.microsoft.com/office/powerpoint/2010/main" val="24817223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5BE2C5-CAEE-4BFF-A050-E448353566E2}"/>
              </a:ext>
            </a:extLst>
          </p:cNvPr>
          <p:cNvSpPr>
            <a:spLocks noGrp="1"/>
          </p:cNvSpPr>
          <p:nvPr>
            <p:ph type="title"/>
          </p:nvPr>
        </p:nvSpPr>
        <p:spPr>
          <a:xfrm>
            <a:off x="0" y="18255"/>
            <a:ext cx="12192000" cy="1325563"/>
          </a:xfrm>
          <a:solidFill>
            <a:schemeClr val="accent1">
              <a:lumMod val="75000"/>
            </a:schemeClr>
          </a:solidFill>
        </p:spPr>
        <p:txBody>
          <a:bodyPr/>
          <a:lstStyle/>
          <a:p>
            <a:pPr algn="ctr"/>
            <a:r>
              <a:rPr lang="en-US" b="1" dirty="0">
                <a:solidFill>
                  <a:srgbClr val="E5E5FF"/>
                </a:solidFill>
                <a:latin typeface="Times New Roman"/>
              </a:rPr>
              <a:t>Problem Statement</a:t>
            </a:r>
            <a:endParaRPr lang="en-US" dirty="0"/>
          </a:p>
        </p:txBody>
      </p:sp>
      <p:sp>
        <p:nvSpPr>
          <p:cNvPr id="3" name="Content Placeholder 2">
            <a:extLst>
              <a:ext uri="{FF2B5EF4-FFF2-40B4-BE49-F238E27FC236}">
                <a16:creationId xmlns:a16="http://schemas.microsoft.com/office/drawing/2014/main" xmlns="" id="{4E392331-D18B-4435-8569-D14182413C1B}"/>
              </a:ext>
            </a:extLst>
          </p:cNvPr>
          <p:cNvSpPr>
            <a:spLocks noGrp="1"/>
          </p:cNvSpPr>
          <p:nvPr>
            <p:ph idx="1"/>
          </p:nvPr>
        </p:nvSpPr>
        <p:spPr>
          <a:xfrm>
            <a:off x="361406" y="1592999"/>
            <a:ext cx="11469187" cy="4544106"/>
          </a:xfrm>
        </p:spPr>
        <p:txBody>
          <a:bodyPr>
            <a:normAutofit/>
          </a:bodyPr>
          <a:lstStyle/>
          <a:p>
            <a:pPr algn="just">
              <a:lnSpc>
                <a:spcPct val="150000"/>
              </a:lnSpc>
              <a:buFont typeface="Wingdings" panose="05000000000000000000" pitchFamily="2" charset="2"/>
              <a:buChar char="q"/>
            </a:pPr>
            <a:r>
              <a:rPr lang="en-US" sz="1800" dirty="0">
                <a:latin typeface="Times New Roman" panose="02020603050405020304" pitchFamily="18" charset="0"/>
                <a:cs typeface="Times New Roman" panose="02020603050405020304" pitchFamily="18" charset="0"/>
              </a:rPr>
              <a:t>The Electronic Health Record (EHR) system faces significant security and privacy challenges, risking sensitive patient data exposure. The existing EHR systems lack in security measures, posing a serious threat to patient data confidentiality. Federating learning is distributed Machine learning model can be implemented on decentralized data sources However implementation of Federated learning can be challenge. </a:t>
            </a:r>
            <a:endParaRPr lang="en-US" sz="2400" dirty="0"/>
          </a:p>
        </p:txBody>
      </p:sp>
      <p:sp>
        <p:nvSpPr>
          <p:cNvPr id="4" name="Rectangle 3">
            <a:extLst>
              <a:ext uri="{FF2B5EF4-FFF2-40B4-BE49-F238E27FC236}">
                <a16:creationId xmlns:a16="http://schemas.microsoft.com/office/drawing/2014/main" xmlns="" id="{6982130A-083C-47B4-A772-5E815BDBD8E9}"/>
              </a:ext>
            </a:extLst>
          </p:cNvPr>
          <p:cNvSpPr/>
          <p:nvPr/>
        </p:nvSpPr>
        <p:spPr>
          <a:xfrm>
            <a:off x="0" y="6386286"/>
            <a:ext cx="12192000" cy="471714"/>
          </a:xfrm>
          <a:prstGeom prst="rect">
            <a:avLst/>
          </a:prstGeom>
          <a:solidFill>
            <a:schemeClr val="accent1">
              <a:lumMod val="75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b="1" dirty="0">
                <a:latin typeface="Times New Roman" panose="02020603050405020304" pitchFamily="18" charset="0"/>
                <a:cs typeface="Times New Roman" panose="02020603050405020304" pitchFamily="18" charset="0"/>
              </a:rPr>
              <a:t>Preserving Electronic Health Records using Federated Learning </a:t>
            </a:r>
            <a:endParaRPr lang="en-US" dirty="0"/>
          </a:p>
        </p:txBody>
      </p:sp>
    </p:spTree>
    <p:extLst>
      <p:ext uri="{BB962C8B-B14F-4D97-AF65-F5344CB8AC3E}">
        <p14:creationId xmlns:p14="http://schemas.microsoft.com/office/powerpoint/2010/main" val="33284980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5BE2C5-CAEE-4BFF-A050-E448353566E2}"/>
              </a:ext>
            </a:extLst>
          </p:cNvPr>
          <p:cNvSpPr>
            <a:spLocks noGrp="1"/>
          </p:cNvSpPr>
          <p:nvPr>
            <p:ph type="title"/>
          </p:nvPr>
        </p:nvSpPr>
        <p:spPr>
          <a:xfrm>
            <a:off x="0" y="18255"/>
            <a:ext cx="12192000" cy="1325563"/>
          </a:xfrm>
          <a:solidFill>
            <a:schemeClr val="accent1">
              <a:lumMod val="75000"/>
            </a:schemeClr>
          </a:solidFill>
        </p:spPr>
        <p:txBody>
          <a:bodyPr/>
          <a:lstStyle/>
          <a:p>
            <a:pPr algn="ctr"/>
            <a:r>
              <a:rPr lang="en-US" b="1" dirty="0">
                <a:solidFill>
                  <a:srgbClr val="E5E5FF"/>
                </a:solidFill>
                <a:latin typeface="Times New Roman"/>
              </a:rPr>
              <a:t>Literature Review(1/4)</a:t>
            </a:r>
            <a:endParaRPr lang="en-US" dirty="0"/>
          </a:p>
        </p:txBody>
      </p:sp>
      <p:sp>
        <p:nvSpPr>
          <p:cNvPr id="3" name="Content Placeholder 2">
            <a:extLst>
              <a:ext uri="{FF2B5EF4-FFF2-40B4-BE49-F238E27FC236}">
                <a16:creationId xmlns:a16="http://schemas.microsoft.com/office/drawing/2014/main" xmlns="" id="{4E392331-D18B-4435-8569-D14182413C1B}"/>
              </a:ext>
            </a:extLst>
          </p:cNvPr>
          <p:cNvSpPr>
            <a:spLocks noGrp="1"/>
          </p:cNvSpPr>
          <p:nvPr>
            <p:ph idx="1"/>
          </p:nvPr>
        </p:nvSpPr>
        <p:spPr>
          <a:xfrm>
            <a:off x="130629" y="1563757"/>
            <a:ext cx="11756571" cy="4717773"/>
          </a:xfrm>
        </p:spPr>
        <p:txBody>
          <a:bodyPr>
            <a:noAutofit/>
          </a:bodyPr>
          <a:lstStyle/>
          <a:p>
            <a:pPr algn="just">
              <a:lnSpc>
                <a:spcPct val="100000"/>
              </a:lnSpc>
            </a:pPr>
            <a:r>
              <a:rPr lang="en-US" sz="1800" dirty="0">
                <a:latin typeface="Times New Roman" panose="02020603050405020304" pitchFamily="18" charset="0"/>
                <a:cs typeface="Times New Roman" panose="02020603050405020304" pitchFamily="18" charset="0"/>
              </a:rPr>
              <a:t>In 2010 (Zhang, et al.) proposed a authentication technique for Healthcare Application Clouds. It is important to any organization since it protects user identities, allows permission to use network resources, and verifies that a user is really who he is pretending to be. We illustrate the development of the EHR security reference model through a use-case scenario and describe the corresponding security countermeasures and state of art security techniques that can be applied as basic security guards [1].</a:t>
            </a:r>
          </a:p>
          <a:p>
            <a:pPr algn="just">
              <a:lnSpc>
                <a:spcPct val="100000"/>
              </a:lnSpc>
            </a:pPr>
            <a:r>
              <a:rPr lang="en-US" sz="1800" dirty="0">
                <a:latin typeface="Times New Roman" panose="02020603050405020304" pitchFamily="18" charset="0"/>
                <a:cs typeface="Times New Roman" panose="02020603050405020304" pitchFamily="18" charset="0"/>
              </a:rPr>
              <a:t>In 2016 (N. M. Shrestha, et al.) proposed a secured e-health framework. In this framework, patient centric personal data and access control scheme with enhanced encryption method has been considered. They propose methodology of identified the personal health information by digital signature and patient pseudo identity. The SPSS tool was used to analyze the data. [2].</a:t>
            </a:r>
          </a:p>
          <a:p>
            <a:pPr algn="just">
              <a:lnSpc>
                <a:spcPct val="100000"/>
              </a:lnSpc>
            </a:pPr>
            <a:r>
              <a:rPr lang="en-US" sz="1800" dirty="0">
                <a:latin typeface="Times New Roman" panose="02020603050405020304" pitchFamily="18" charset="0"/>
                <a:cs typeface="Times New Roman" panose="02020603050405020304" pitchFamily="18" charset="0"/>
              </a:rPr>
              <a:t>In 2019 (</a:t>
            </a:r>
            <a:r>
              <a:rPr lang="en-US" sz="1800" dirty="0" err="1">
                <a:latin typeface="Times New Roman" panose="02020603050405020304" pitchFamily="18" charset="0"/>
                <a:cs typeface="Times New Roman" panose="02020603050405020304" pitchFamily="18" charset="0"/>
              </a:rPr>
              <a:t>Hathaliya</a:t>
            </a:r>
            <a:r>
              <a:rPr lang="en-US" sz="1800" dirty="0">
                <a:latin typeface="Times New Roman" panose="02020603050405020304" pitchFamily="18" charset="0"/>
                <a:cs typeface="Times New Roman" panose="02020603050405020304" pitchFamily="18" charset="0"/>
              </a:rPr>
              <a:t>, et al.) proposed a model on securing electronics health record, and many security risks and difficulties were found when trying to access the EHR from the database store They propose methodology of biometric-based authentication scheme to ensure secure access of the patients EHR from any location. The secure biometric-based scheme is designed which is validated using the Automated Validation of Internet Security Protocols and Applications (AVISPA) tool [3].</a:t>
            </a:r>
          </a:p>
          <a:p>
            <a:pPr algn="just">
              <a:lnSpc>
                <a:spcPct val="100000"/>
              </a:lnSpc>
            </a:pPr>
            <a:endParaRPr lang="en-US" sz="18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6982130A-083C-47B4-A772-5E815BDBD8E9}"/>
              </a:ext>
            </a:extLst>
          </p:cNvPr>
          <p:cNvSpPr/>
          <p:nvPr/>
        </p:nvSpPr>
        <p:spPr>
          <a:xfrm>
            <a:off x="0" y="6386286"/>
            <a:ext cx="12192000" cy="471714"/>
          </a:xfrm>
          <a:prstGeom prst="rect">
            <a:avLst/>
          </a:prstGeom>
          <a:solidFill>
            <a:schemeClr val="accent1">
              <a:lumMod val="75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b="1" dirty="0">
                <a:latin typeface="Times New Roman" panose="02020603050405020304" pitchFamily="18" charset="0"/>
                <a:cs typeface="Times New Roman" panose="02020603050405020304" pitchFamily="18" charset="0"/>
              </a:rPr>
              <a:t>Preserving Electronic Health Records using Federated Learning </a:t>
            </a:r>
            <a:endParaRPr lang="en-US" dirty="0"/>
          </a:p>
        </p:txBody>
      </p:sp>
    </p:spTree>
    <p:extLst>
      <p:ext uri="{BB962C8B-B14F-4D97-AF65-F5344CB8AC3E}">
        <p14:creationId xmlns:p14="http://schemas.microsoft.com/office/powerpoint/2010/main" val="19669107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5BE2C5-CAEE-4BFF-A050-E448353566E2}"/>
              </a:ext>
            </a:extLst>
          </p:cNvPr>
          <p:cNvSpPr>
            <a:spLocks noGrp="1"/>
          </p:cNvSpPr>
          <p:nvPr>
            <p:ph type="title"/>
          </p:nvPr>
        </p:nvSpPr>
        <p:spPr>
          <a:xfrm>
            <a:off x="0" y="18255"/>
            <a:ext cx="12192000" cy="1325563"/>
          </a:xfrm>
          <a:solidFill>
            <a:schemeClr val="accent1">
              <a:lumMod val="75000"/>
            </a:schemeClr>
          </a:solidFill>
        </p:spPr>
        <p:txBody>
          <a:bodyPr/>
          <a:lstStyle/>
          <a:p>
            <a:pPr algn="ctr"/>
            <a:r>
              <a:rPr lang="en-US" b="1" dirty="0">
                <a:solidFill>
                  <a:srgbClr val="E5E5FF"/>
                </a:solidFill>
                <a:latin typeface="Times New Roman"/>
              </a:rPr>
              <a:t>Literature Review (2/4)</a:t>
            </a:r>
            <a:endParaRPr lang="en-US" dirty="0"/>
          </a:p>
        </p:txBody>
      </p:sp>
      <p:sp>
        <p:nvSpPr>
          <p:cNvPr id="3" name="Content Placeholder 2">
            <a:extLst>
              <a:ext uri="{FF2B5EF4-FFF2-40B4-BE49-F238E27FC236}">
                <a16:creationId xmlns:a16="http://schemas.microsoft.com/office/drawing/2014/main" xmlns="" id="{4E392331-D18B-4435-8569-D14182413C1B}"/>
              </a:ext>
            </a:extLst>
          </p:cNvPr>
          <p:cNvSpPr>
            <a:spLocks noGrp="1"/>
          </p:cNvSpPr>
          <p:nvPr>
            <p:ph idx="1"/>
          </p:nvPr>
        </p:nvSpPr>
        <p:spPr>
          <a:xfrm>
            <a:off x="174171" y="1549243"/>
            <a:ext cx="11713029" cy="4717773"/>
          </a:xfrm>
        </p:spPr>
        <p:txBody>
          <a:bodyPr>
            <a:noAutofit/>
          </a:bodyPr>
          <a:lstStyle/>
          <a:p>
            <a:pPr algn="just">
              <a:lnSpc>
                <a:spcPct val="100000"/>
              </a:lnSpc>
            </a:pPr>
            <a:r>
              <a:rPr lang="en-US" sz="1800" dirty="0">
                <a:latin typeface="Times New Roman" panose="02020603050405020304" pitchFamily="18" charset="0"/>
                <a:cs typeface="Times New Roman" panose="02020603050405020304" pitchFamily="18" charset="0"/>
              </a:rPr>
              <a:t>In 2023 (</a:t>
            </a:r>
            <a:r>
              <a:rPr lang="en-US" sz="1800" dirty="0" err="1">
                <a:latin typeface="Times New Roman" panose="02020603050405020304" pitchFamily="18" charset="0"/>
                <a:cs typeface="Times New Roman" panose="02020603050405020304" pitchFamily="18" charset="0"/>
              </a:rPr>
              <a:t>Almalawi</a:t>
            </a:r>
            <a:r>
              <a:rPr lang="en-US" sz="1800" dirty="0">
                <a:latin typeface="Times New Roman" panose="02020603050405020304" pitchFamily="18" charset="0"/>
                <a:cs typeface="Times New Roman" panose="02020603050405020304" pitchFamily="18" charset="0"/>
              </a:rPr>
              <a:t>, et al.) proposed a novel Lionized remora optimization-based serpent (LRO-S) encryption method to encrypt sensitive data and reduce privacy breaches and cyberattacks from unauthorized users and hackers. The LRO-S method is the combination of hybrid metaheuristic optimization and improved security algorithm. The LRO-S technique encrypts sensitive patient data before storing it in the cloud. The primary goal of this study is to improve the safety and adaptability of medical professionals’ access to cloud-based patient-sensitive data more securely [5]</a:t>
            </a:r>
          </a:p>
          <a:p>
            <a:pPr algn="just">
              <a:lnSpc>
                <a:spcPct val="100000"/>
              </a:lnSpc>
            </a:pPr>
            <a:r>
              <a:rPr lang="en-US" sz="1800" dirty="0">
                <a:latin typeface="Times New Roman" panose="02020603050405020304" pitchFamily="18" charset="0"/>
                <a:cs typeface="Times New Roman" panose="02020603050405020304" pitchFamily="18" charset="0"/>
              </a:rPr>
              <a:t>In 2020 (</a:t>
            </a:r>
            <a:r>
              <a:rPr lang="en-US" sz="1800" dirty="0" err="1">
                <a:latin typeface="Times New Roman" panose="02020603050405020304" pitchFamily="18" charset="0"/>
                <a:cs typeface="Times New Roman" panose="02020603050405020304" pitchFamily="18" charset="0"/>
              </a:rPr>
              <a:t>Hathaliya</a:t>
            </a:r>
            <a:r>
              <a:rPr lang="en-US" sz="1800" dirty="0">
                <a:latin typeface="Times New Roman" panose="02020603050405020304" pitchFamily="18" charset="0"/>
                <a:cs typeface="Times New Roman" panose="02020603050405020304" pitchFamily="18" charset="0"/>
              </a:rPr>
              <a:t>, et al.) proposed a mobile-based healthcare system for the Healthcare 4.0 era. The proposed approach enables patients to self-authenticate, using their own mobile and wearable devices, establishing a session key between owned devices. After mutual authentication, the cloud server verifies each user. The security of the approach is described through the AVISPA tool. We analyze the embedded security and functionality which improves the healthcare system. The Results show that the proposed approach provides greater security compared to other state-of-the-art schemes [6].</a:t>
            </a:r>
          </a:p>
          <a:p>
            <a:pPr algn="just">
              <a:lnSpc>
                <a:spcPct val="100000"/>
              </a:lnSpc>
            </a:pPr>
            <a:r>
              <a:rPr lang="en-US" sz="1800" dirty="0">
                <a:latin typeface="Times New Roman" panose="02020603050405020304" pitchFamily="18" charset="0"/>
                <a:cs typeface="Times New Roman" panose="02020603050405020304" pitchFamily="18" charset="0"/>
              </a:rPr>
              <a:t>In 2021 (</a:t>
            </a:r>
            <a:r>
              <a:rPr lang="en-US" sz="1800" dirty="0" err="1">
                <a:latin typeface="Times New Roman" panose="02020603050405020304" pitchFamily="18" charset="0"/>
                <a:cs typeface="Times New Roman" panose="02020603050405020304" pitchFamily="18" charset="0"/>
              </a:rPr>
              <a:t>Mothukuri</a:t>
            </a:r>
            <a:r>
              <a:rPr lang="en-US" sz="1800" dirty="0">
                <a:latin typeface="Times New Roman" panose="02020603050405020304" pitchFamily="18" charset="0"/>
                <a:cs typeface="Times New Roman" panose="02020603050405020304" pitchFamily="18" charset="0"/>
              </a:rPr>
              <a:t> , et al.) have comprehensive study on concerning FL’s security and privacy aspects that can help bridge the gap between the current state of federated AI and a future in which mass adoption is possible. We present an illustrative description of approaches and various implementation styles with an examination of the current challenges in FL and establish a detailed review of security and privacy concerns that need to be considered in a thorough and clear context.. The most specific security threats currently are communication bottlenecks, poisoning, and backdoor attacks while inference-based attacks are the most critical to the privacy of FL [7]</a:t>
            </a:r>
          </a:p>
        </p:txBody>
      </p:sp>
      <p:sp>
        <p:nvSpPr>
          <p:cNvPr id="4" name="Rectangle 3">
            <a:extLst>
              <a:ext uri="{FF2B5EF4-FFF2-40B4-BE49-F238E27FC236}">
                <a16:creationId xmlns:a16="http://schemas.microsoft.com/office/drawing/2014/main" xmlns="" id="{6982130A-083C-47B4-A772-5E815BDBD8E9}"/>
              </a:ext>
            </a:extLst>
          </p:cNvPr>
          <p:cNvSpPr/>
          <p:nvPr/>
        </p:nvSpPr>
        <p:spPr>
          <a:xfrm>
            <a:off x="0" y="6386286"/>
            <a:ext cx="12192000" cy="471714"/>
          </a:xfrm>
          <a:prstGeom prst="rect">
            <a:avLst/>
          </a:prstGeom>
          <a:solidFill>
            <a:schemeClr val="accent1">
              <a:lumMod val="75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b="1" dirty="0">
                <a:latin typeface="Times New Roman" panose="02020603050405020304" pitchFamily="18" charset="0"/>
                <a:cs typeface="Times New Roman" panose="02020603050405020304" pitchFamily="18" charset="0"/>
              </a:rPr>
              <a:t>Preserving Electronic Health Records using Federated Learning </a:t>
            </a:r>
            <a:endParaRPr lang="en-US" dirty="0"/>
          </a:p>
        </p:txBody>
      </p:sp>
    </p:spTree>
    <p:extLst>
      <p:ext uri="{BB962C8B-B14F-4D97-AF65-F5344CB8AC3E}">
        <p14:creationId xmlns:p14="http://schemas.microsoft.com/office/powerpoint/2010/main" val="28834670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5BE2C5-CAEE-4BFF-A050-E448353566E2}"/>
              </a:ext>
            </a:extLst>
          </p:cNvPr>
          <p:cNvSpPr>
            <a:spLocks noGrp="1"/>
          </p:cNvSpPr>
          <p:nvPr>
            <p:ph type="title"/>
          </p:nvPr>
        </p:nvSpPr>
        <p:spPr>
          <a:xfrm>
            <a:off x="0" y="18255"/>
            <a:ext cx="12192000" cy="1325563"/>
          </a:xfrm>
          <a:solidFill>
            <a:schemeClr val="accent1">
              <a:lumMod val="75000"/>
            </a:schemeClr>
          </a:solidFill>
        </p:spPr>
        <p:txBody>
          <a:bodyPr/>
          <a:lstStyle/>
          <a:p>
            <a:pPr algn="ctr"/>
            <a:r>
              <a:rPr lang="en-US" b="1" dirty="0">
                <a:solidFill>
                  <a:srgbClr val="E5E5FF"/>
                </a:solidFill>
                <a:latin typeface="Times New Roman"/>
              </a:rPr>
              <a:t>Literature Review (3/4)</a:t>
            </a:r>
            <a:endParaRPr lang="en-US" dirty="0"/>
          </a:p>
        </p:txBody>
      </p:sp>
      <p:sp>
        <p:nvSpPr>
          <p:cNvPr id="3" name="Content Placeholder 2">
            <a:extLst>
              <a:ext uri="{FF2B5EF4-FFF2-40B4-BE49-F238E27FC236}">
                <a16:creationId xmlns:a16="http://schemas.microsoft.com/office/drawing/2014/main" xmlns="" id="{4E392331-D18B-4435-8569-D14182413C1B}"/>
              </a:ext>
            </a:extLst>
          </p:cNvPr>
          <p:cNvSpPr>
            <a:spLocks noGrp="1"/>
          </p:cNvSpPr>
          <p:nvPr>
            <p:ph idx="1"/>
          </p:nvPr>
        </p:nvSpPr>
        <p:spPr>
          <a:xfrm>
            <a:off x="159657" y="1224246"/>
            <a:ext cx="11727543" cy="4810539"/>
          </a:xfrm>
        </p:spPr>
        <p:txBody>
          <a:bodyPr>
            <a:noAutofit/>
          </a:bodyPr>
          <a:lstStyle/>
          <a:p>
            <a:pPr algn="just">
              <a:lnSpc>
                <a:spcPct val="100000"/>
              </a:lnSpc>
            </a:pPr>
            <a:endParaRPr lang="en-US" sz="1800" dirty="0">
              <a:latin typeface="Times New Roman" panose="02020603050405020304" pitchFamily="18" charset="0"/>
              <a:cs typeface="Times New Roman" panose="02020603050405020304" pitchFamily="18" charset="0"/>
            </a:endParaRPr>
          </a:p>
          <a:p>
            <a:pPr algn="just">
              <a:lnSpc>
                <a:spcPct val="100000"/>
              </a:lnSpc>
            </a:pPr>
            <a:r>
              <a:rPr lang="en-US" sz="1800" dirty="0">
                <a:latin typeface="Times New Roman" panose="02020603050405020304" pitchFamily="18" charset="0"/>
                <a:cs typeface="Times New Roman" panose="02020603050405020304" pitchFamily="18" charset="0"/>
              </a:rPr>
              <a:t>In 2022 (TK Dang,, et al.) data-driven medical research, multi-center studies have long been preferred over single-center ones due to a single institute sometimes not having enough data to obtain sufficient statistical power for certain hypothesis testing’s as well as predictive and subgroup studies. The wide adoption of electronic health records (EHRs) has made Mult institutional collaboration much more feasible. However, concerns over infrastructures, regulations, privacy, and data standardization present a challenge to data sharing across healthcare institutions. Federated Learning (FL), which allows multiple sites to collaboratively train a global model without directly sharing data, has become a promising paradigm to break the data isolation. In this study, we surveyed existing works on FL applications in EHRs and evaluated the performance of current state-of-the-art FL algorithms on two EHR machine learning tasks of significant clinical importance on a real-world multi-center EHR dataset.[8] </a:t>
            </a:r>
          </a:p>
          <a:p>
            <a:pPr algn="just">
              <a:lnSpc>
                <a:spcPct val="100000"/>
              </a:lnSpc>
            </a:pPr>
            <a:r>
              <a:rPr lang="en-US" sz="1800" dirty="0">
                <a:latin typeface="Times New Roman" panose="02020603050405020304" pitchFamily="18" charset="0"/>
                <a:cs typeface="Times New Roman" panose="02020603050405020304" pitchFamily="18" charset="0"/>
              </a:rPr>
              <a:t>In 2020 (Li, et al.) Federated learning involves localizing data while training statistical models across dispersed devices or isolated data centers, such cell phones or hospitals. Training in diverse and perhaps large-scale networks presents new difficulties that need for a fundamental shift from conventional methods for distributed optimization, large-scale machine learning, and privacy-preserving data analysis. In this paper, we address the special qualities and difficulties of federated learning, give a general review of existing methods, and suggest a number of future research topics that will be of interest to many research communities [9].</a:t>
            </a:r>
          </a:p>
        </p:txBody>
      </p:sp>
      <p:sp>
        <p:nvSpPr>
          <p:cNvPr id="4" name="Rectangle 3">
            <a:extLst>
              <a:ext uri="{FF2B5EF4-FFF2-40B4-BE49-F238E27FC236}">
                <a16:creationId xmlns:a16="http://schemas.microsoft.com/office/drawing/2014/main" xmlns="" id="{6982130A-083C-47B4-A772-5E815BDBD8E9}"/>
              </a:ext>
            </a:extLst>
          </p:cNvPr>
          <p:cNvSpPr/>
          <p:nvPr/>
        </p:nvSpPr>
        <p:spPr>
          <a:xfrm>
            <a:off x="0" y="6386286"/>
            <a:ext cx="12192000" cy="471714"/>
          </a:xfrm>
          <a:prstGeom prst="rect">
            <a:avLst/>
          </a:prstGeom>
          <a:solidFill>
            <a:schemeClr val="accent1">
              <a:lumMod val="75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b="1" dirty="0">
                <a:latin typeface="Times New Roman" panose="02020603050405020304" pitchFamily="18" charset="0"/>
                <a:cs typeface="Times New Roman" panose="02020603050405020304" pitchFamily="18" charset="0"/>
              </a:rPr>
              <a:t>Preserving Electronic Health Records using Federated Learning </a:t>
            </a:r>
            <a:endParaRPr lang="en-US" dirty="0"/>
          </a:p>
        </p:txBody>
      </p:sp>
    </p:spTree>
    <p:extLst>
      <p:ext uri="{BB962C8B-B14F-4D97-AF65-F5344CB8AC3E}">
        <p14:creationId xmlns:p14="http://schemas.microsoft.com/office/powerpoint/2010/main" val="6831819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a:extLst>
            <a:ext uri="{FF2B5EF4-FFF2-40B4-BE49-F238E27FC236}">
              <a16:creationId xmlns:a16="http://schemas.microsoft.com/office/drawing/2014/main" xmlns="" id="{02D1A32F-2760-2BE4-6DC2-8A465364BE3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018CDA21-469C-8AB7-CFC1-2B00AD4F4F5E}"/>
              </a:ext>
            </a:extLst>
          </p:cNvPr>
          <p:cNvSpPr>
            <a:spLocks noGrp="1"/>
          </p:cNvSpPr>
          <p:nvPr>
            <p:ph type="title"/>
          </p:nvPr>
        </p:nvSpPr>
        <p:spPr>
          <a:xfrm>
            <a:off x="0" y="18255"/>
            <a:ext cx="12192000" cy="1325563"/>
          </a:xfrm>
          <a:solidFill>
            <a:schemeClr val="accent1">
              <a:lumMod val="75000"/>
            </a:schemeClr>
          </a:solidFill>
        </p:spPr>
        <p:txBody>
          <a:bodyPr/>
          <a:lstStyle/>
          <a:p>
            <a:pPr algn="ctr"/>
            <a:r>
              <a:rPr lang="en-US" b="1" dirty="0">
                <a:solidFill>
                  <a:srgbClr val="E5E5FF"/>
                </a:solidFill>
                <a:latin typeface="Times New Roman"/>
              </a:rPr>
              <a:t>Literature Review (4/4)</a:t>
            </a:r>
            <a:endParaRPr lang="en-US" dirty="0"/>
          </a:p>
        </p:txBody>
      </p:sp>
      <p:sp>
        <p:nvSpPr>
          <p:cNvPr id="3" name="Content Placeholder 2">
            <a:extLst>
              <a:ext uri="{FF2B5EF4-FFF2-40B4-BE49-F238E27FC236}">
                <a16:creationId xmlns:a16="http://schemas.microsoft.com/office/drawing/2014/main" xmlns="" id="{97F48150-AEA5-3351-123A-1B0825123276}"/>
              </a:ext>
            </a:extLst>
          </p:cNvPr>
          <p:cNvSpPr>
            <a:spLocks noGrp="1"/>
          </p:cNvSpPr>
          <p:nvPr>
            <p:ph idx="1"/>
          </p:nvPr>
        </p:nvSpPr>
        <p:spPr>
          <a:xfrm>
            <a:off x="159657" y="1224246"/>
            <a:ext cx="11727543" cy="4810539"/>
          </a:xfrm>
        </p:spPr>
        <p:txBody>
          <a:bodyPr>
            <a:noAutofit/>
          </a:bodyPr>
          <a:lstStyle/>
          <a:p>
            <a:pPr algn="just">
              <a:lnSpc>
                <a:spcPct val="100000"/>
              </a:lnSpc>
            </a:pPr>
            <a:endParaRPr lang="en-US" sz="1600" dirty="0">
              <a:latin typeface="Times New Roman" panose="02020603050405020304" pitchFamily="18" charset="0"/>
              <a:cs typeface="Times New Roman" panose="02020603050405020304" pitchFamily="18" charset="0"/>
            </a:endParaRPr>
          </a:p>
          <a:p>
            <a:pPr algn="just">
              <a:lnSpc>
                <a:spcPct val="100000"/>
              </a:lnSpc>
            </a:pPr>
            <a:r>
              <a:rPr lang="en-US" sz="1800" dirty="0">
                <a:latin typeface="Times New Roman" panose="02020603050405020304" pitchFamily="18" charset="0"/>
                <a:cs typeface="Times New Roman" panose="02020603050405020304" pitchFamily="18" charset="0"/>
              </a:rPr>
              <a:t>In 2020 (Xu, et al.), a growing amount of healthcare data is becoming easily accessible from clinical facilities, patients, insurance companies, and the pharmaceutical industry, among others, due to the quick development of computer software and hardware technologies. This Entry gives data science technologies a previously unheard-of chance to gain data-driven insights and raise the standard of care delivery. However, the majority of healthcare data are private and fragmented, which makes it challenging to provide reliable findings across demographics. For instance, the electronic health records (EHR) of various patient populations are owned by different institutions, and because to the sensitive nature of these records, sharing them between hospitals is challenging. This poses a significant obstacle to the development of generalizable, effective analytical techniques that require diverse, "big data." A method of developing a shared global model with federated learning [10].</a:t>
            </a:r>
          </a:p>
          <a:p>
            <a:pPr algn="just">
              <a:lnSpc>
                <a:spcPct val="100000"/>
              </a:lnSpc>
            </a:pPr>
            <a:endParaRPr lang="en-US" sz="16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E510BA1F-6DA1-D4C1-65C7-FEDD869FDE33}"/>
              </a:ext>
            </a:extLst>
          </p:cNvPr>
          <p:cNvSpPr/>
          <p:nvPr/>
        </p:nvSpPr>
        <p:spPr>
          <a:xfrm>
            <a:off x="0" y="6386286"/>
            <a:ext cx="12192000" cy="471714"/>
          </a:xfrm>
          <a:prstGeom prst="rect">
            <a:avLst/>
          </a:prstGeom>
          <a:solidFill>
            <a:schemeClr val="accent1">
              <a:lumMod val="75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b="1" dirty="0">
                <a:latin typeface="Times New Roman" panose="02020603050405020304" pitchFamily="18" charset="0"/>
                <a:cs typeface="Times New Roman" panose="02020603050405020304" pitchFamily="18" charset="0"/>
              </a:rPr>
              <a:t>Preserving Electronic Health Records using Federated Learning </a:t>
            </a:r>
            <a:endParaRPr lang="en-US" dirty="0"/>
          </a:p>
        </p:txBody>
      </p:sp>
    </p:spTree>
    <p:extLst>
      <p:ext uri="{BB962C8B-B14F-4D97-AF65-F5344CB8AC3E}">
        <p14:creationId xmlns:p14="http://schemas.microsoft.com/office/powerpoint/2010/main" val="31407424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5BE2C5-CAEE-4BFF-A050-E448353566E2}"/>
              </a:ext>
            </a:extLst>
          </p:cNvPr>
          <p:cNvSpPr>
            <a:spLocks noGrp="1"/>
          </p:cNvSpPr>
          <p:nvPr>
            <p:ph type="title"/>
          </p:nvPr>
        </p:nvSpPr>
        <p:spPr>
          <a:xfrm>
            <a:off x="0" y="18255"/>
            <a:ext cx="12192000" cy="1325563"/>
          </a:xfrm>
          <a:solidFill>
            <a:schemeClr val="accent1">
              <a:lumMod val="75000"/>
            </a:schemeClr>
          </a:solidFill>
        </p:spPr>
        <p:txBody>
          <a:bodyPr/>
          <a:lstStyle/>
          <a:p>
            <a:pPr algn="ctr"/>
            <a:r>
              <a:rPr lang="en-US" b="1" dirty="0">
                <a:solidFill>
                  <a:srgbClr val="E5E5FF"/>
                </a:solidFill>
                <a:latin typeface="Times New Roman"/>
              </a:rPr>
              <a:t>Project Scope</a:t>
            </a:r>
            <a:endParaRPr lang="en-US" dirty="0"/>
          </a:p>
        </p:txBody>
      </p:sp>
      <p:sp>
        <p:nvSpPr>
          <p:cNvPr id="3" name="Content Placeholder 2">
            <a:extLst>
              <a:ext uri="{FF2B5EF4-FFF2-40B4-BE49-F238E27FC236}">
                <a16:creationId xmlns:a16="http://schemas.microsoft.com/office/drawing/2014/main" xmlns="" id="{4E392331-D18B-4435-8569-D14182413C1B}"/>
              </a:ext>
            </a:extLst>
          </p:cNvPr>
          <p:cNvSpPr>
            <a:spLocks noGrp="1"/>
          </p:cNvSpPr>
          <p:nvPr>
            <p:ph idx="1"/>
          </p:nvPr>
        </p:nvSpPr>
        <p:spPr>
          <a:xfrm>
            <a:off x="182880" y="1617785"/>
            <a:ext cx="11591778" cy="4559178"/>
          </a:xfrm>
        </p:spPr>
        <p:txBody>
          <a:bodyPr>
            <a:normAutofit/>
          </a:bodyPr>
          <a:lstStyle/>
          <a:p>
            <a:pPr algn="just">
              <a:lnSpc>
                <a:spcPct val="150000"/>
              </a:lnSpc>
              <a:buFont typeface="Wingdings" panose="05000000000000000000" pitchFamily="2" charset="2"/>
              <a:buChar char="q"/>
            </a:pPr>
            <a:r>
              <a:rPr lang="en-US" sz="1800" dirty="0">
                <a:latin typeface="Times New Roman" panose="02020603050405020304" pitchFamily="18" charset="0"/>
                <a:cs typeface="Times New Roman" panose="02020603050405020304" pitchFamily="18" charset="0"/>
              </a:rPr>
              <a:t>This project's scope includes the design and implementation of security and privacy features in Electronic Health Record (EHR) systems using federated learning. It encompasses the development of a federated learning model, integration with existing EHR infrastructure, and compliance with healthcare data protection regulation as per </a:t>
            </a:r>
            <a:r>
              <a:rPr lang="en-US" sz="1800" dirty="0" smtClean="0">
                <a:latin typeface="Times New Roman" panose="02020603050405020304" pitchFamily="18" charset="0"/>
                <a:cs typeface="Times New Roman" panose="02020603050405020304" pitchFamily="18" charset="0"/>
              </a:rPr>
              <a:t>HIPAA</a:t>
            </a:r>
            <a:r>
              <a:rPr lang="en-US" sz="1800" dirty="0">
                <a:latin typeface="Times New Roman" panose="02020603050405020304" pitchFamily="18" charset="0"/>
                <a:cs typeface="Times New Roman" panose="02020603050405020304" pitchFamily="18" charset="0"/>
              </a:rPr>
              <a:t>.</a:t>
            </a:r>
          </a:p>
        </p:txBody>
      </p:sp>
      <p:sp>
        <p:nvSpPr>
          <p:cNvPr id="4" name="Rectangle 3">
            <a:extLst>
              <a:ext uri="{FF2B5EF4-FFF2-40B4-BE49-F238E27FC236}">
                <a16:creationId xmlns:a16="http://schemas.microsoft.com/office/drawing/2014/main" xmlns="" id="{6982130A-083C-47B4-A772-5E815BDBD8E9}"/>
              </a:ext>
            </a:extLst>
          </p:cNvPr>
          <p:cNvSpPr/>
          <p:nvPr/>
        </p:nvSpPr>
        <p:spPr>
          <a:xfrm>
            <a:off x="0" y="6386286"/>
            <a:ext cx="12192000" cy="471714"/>
          </a:xfrm>
          <a:prstGeom prst="rect">
            <a:avLst/>
          </a:prstGeom>
          <a:solidFill>
            <a:schemeClr val="accent1">
              <a:lumMod val="75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b="1" dirty="0">
                <a:latin typeface="Times New Roman" panose="02020603050405020304" pitchFamily="18" charset="0"/>
                <a:cs typeface="Times New Roman" panose="02020603050405020304" pitchFamily="18" charset="0"/>
              </a:rPr>
              <a:t>Preserving Electronic Health Records using Federated Learning </a:t>
            </a:r>
            <a:endParaRPr lang="en-US" dirty="0"/>
          </a:p>
        </p:txBody>
      </p:sp>
    </p:spTree>
    <p:extLst>
      <p:ext uri="{BB962C8B-B14F-4D97-AF65-F5344CB8AC3E}">
        <p14:creationId xmlns:p14="http://schemas.microsoft.com/office/powerpoint/2010/main" val="29852531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5BE2C5-CAEE-4BFF-A050-E448353566E2}"/>
              </a:ext>
            </a:extLst>
          </p:cNvPr>
          <p:cNvSpPr>
            <a:spLocks noGrp="1"/>
          </p:cNvSpPr>
          <p:nvPr>
            <p:ph type="title"/>
          </p:nvPr>
        </p:nvSpPr>
        <p:spPr>
          <a:xfrm>
            <a:off x="0" y="18255"/>
            <a:ext cx="12192000" cy="1325563"/>
          </a:xfrm>
          <a:solidFill>
            <a:schemeClr val="accent1">
              <a:lumMod val="75000"/>
            </a:schemeClr>
          </a:solidFill>
        </p:spPr>
        <p:txBody>
          <a:bodyPr/>
          <a:lstStyle/>
          <a:p>
            <a:pPr algn="ctr"/>
            <a:r>
              <a:rPr lang="en-US" b="1" dirty="0">
                <a:solidFill>
                  <a:srgbClr val="E5E5FF"/>
                </a:solidFill>
                <a:latin typeface="Times New Roman"/>
              </a:rPr>
              <a:t>Methodology</a:t>
            </a:r>
            <a:endParaRPr lang="en-US" dirty="0"/>
          </a:p>
        </p:txBody>
      </p:sp>
      <p:sp>
        <p:nvSpPr>
          <p:cNvPr id="3" name="Content Placeholder 2">
            <a:extLst>
              <a:ext uri="{FF2B5EF4-FFF2-40B4-BE49-F238E27FC236}">
                <a16:creationId xmlns:a16="http://schemas.microsoft.com/office/drawing/2014/main" xmlns="" id="{4E392331-D18B-4435-8569-D14182413C1B}"/>
              </a:ext>
            </a:extLst>
          </p:cNvPr>
          <p:cNvSpPr>
            <a:spLocks noGrp="1"/>
          </p:cNvSpPr>
          <p:nvPr>
            <p:ph idx="1"/>
          </p:nvPr>
        </p:nvSpPr>
        <p:spPr>
          <a:xfrm>
            <a:off x="177017" y="1459864"/>
            <a:ext cx="11827749" cy="4784182"/>
          </a:xfrm>
        </p:spPr>
        <p:txBody>
          <a:bodyPr>
            <a:normAutofit lnSpcReduction="10000"/>
          </a:bodyPr>
          <a:lstStyle/>
          <a:p>
            <a:pPr>
              <a:buFont typeface="Wingdings" panose="05000000000000000000" pitchFamily="2" charset="2"/>
              <a:buChar char="q"/>
            </a:pP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Data Acquisition:</a:t>
            </a:r>
          </a:p>
          <a:p>
            <a:pPr algn="just"/>
            <a:r>
              <a:rPr lang="en-US" sz="1800" dirty="0">
                <a:effectLst/>
                <a:latin typeface="Times New Roman" panose="02020603050405020304" pitchFamily="18" charset="0"/>
                <a:ea typeface="Calibri" panose="020F0502020204030204" pitchFamily="34" charset="0"/>
                <a:cs typeface="Times New Roman" panose="02020603050405020304" pitchFamily="18" charset="0"/>
              </a:rPr>
              <a:t>Collect a dataset of Electronics Health Records like Patients information, Covid datasets, diabetes datasets etc.</a:t>
            </a:r>
          </a:p>
          <a:p>
            <a:pPr marR="0">
              <a:lnSpc>
                <a:spcPct val="115000"/>
              </a:lnSpc>
              <a:spcBef>
                <a:spcPts val="0"/>
              </a:spcBef>
              <a:spcAft>
                <a:spcPts val="1000"/>
              </a:spcAft>
              <a:buFont typeface="Wingdings" panose="05000000000000000000" pitchFamily="2" charset="2"/>
              <a:buChar char="q"/>
            </a:pP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Data Preprocessing:</a:t>
            </a:r>
          </a:p>
          <a:p>
            <a:pPr>
              <a:lnSpc>
                <a:spcPct val="115000"/>
              </a:lnSpc>
              <a:spcBef>
                <a:spcPts val="0"/>
              </a:spcBef>
              <a:spcAft>
                <a:spcPts val="10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Handle missing values and remove duplicates in the dataset.</a:t>
            </a:r>
          </a:p>
          <a:p>
            <a:pPr>
              <a:lnSpc>
                <a:spcPct val="115000"/>
              </a:lnSpc>
              <a:spcBef>
                <a:spcPts val="0"/>
              </a:spcBef>
              <a:spcAft>
                <a:spcPts val="1000"/>
              </a:spcAft>
              <a:buFont typeface="Wingdings" panose="05000000000000000000" pitchFamily="2" charset="2"/>
              <a:buChar char="q"/>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Federated Learning Framework Selection:</a:t>
            </a:r>
          </a:p>
          <a:p>
            <a:pPr>
              <a:lnSpc>
                <a:spcPct val="115000"/>
              </a:lnSpc>
              <a:spcBef>
                <a:spcPts val="0"/>
              </a:spcBef>
              <a:spcAft>
                <a:spcPts val="1000"/>
              </a:spcAft>
            </a:pPr>
            <a:r>
              <a:rPr lang="en-US" sz="1800" dirty="0">
                <a:latin typeface="Times New Roman" panose="02020603050405020304" pitchFamily="18" charset="0"/>
                <a:cs typeface="Times New Roman" panose="02020603050405020304" pitchFamily="18" charset="0"/>
              </a:rPr>
              <a:t>Choose a suitable federated learning framework, such as TensorFlow Federated or PySyft, based on the requirements of the EHR system.</a:t>
            </a:r>
            <a:endParaRPr lang="en-US" sz="2000" dirty="0">
              <a:latin typeface="Times New Roman" panose="02020603050405020304" pitchFamily="18" charset="0"/>
              <a:cs typeface="Times New Roman" panose="02020603050405020304" pitchFamily="18" charset="0"/>
            </a:endParaRPr>
          </a:p>
          <a:p>
            <a:pPr marL="693738" indent="-295275">
              <a:lnSpc>
                <a:spcPct val="115000"/>
              </a:lnSpc>
              <a:spcBef>
                <a:spcPts val="0"/>
              </a:spcBef>
              <a:spcAft>
                <a:spcPts val="1000"/>
              </a:spcAft>
              <a:buFont typeface="Wingdings" panose="05000000000000000000" pitchFamily="2" charset="2"/>
              <a:buChar char="q"/>
            </a:pPr>
            <a:r>
              <a:rPr lang="en-US" sz="2000" b="1" dirty="0">
                <a:latin typeface="Times New Roman" panose="02020603050405020304" pitchFamily="18" charset="0"/>
                <a:cs typeface="Times New Roman" panose="02020603050405020304" pitchFamily="18" charset="0"/>
              </a:rPr>
              <a:t>Data Encryption: </a:t>
            </a:r>
          </a:p>
          <a:p>
            <a:pPr marL="693738" indent="-295275">
              <a:lnSpc>
                <a:spcPct val="115000"/>
              </a:lnSpc>
              <a:spcBef>
                <a:spcPts val="0"/>
              </a:spcBef>
              <a:spcAft>
                <a:spcPts val="1000"/>
              </a:spcAft>
            </a:pPr>
            <a:r>
              <a:rPr lang="en-US" sz="1800" dirty="0">
                <a:latin typeface="Times New Roman" panose="02020603050405020304" pitchFamily="18" charset="0"/>
                <a:cs typeface="Times New Roman" panose="02020603050405020304" pitchFamily="18" charset="0"/>
              </a:rPr>
              <a:t>Implement end-to-end encryption for data at rest and during transmission between the central server and individual nodes.</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Bef>
                <a:spcPts val="0"/>
              </a:spcBef>
              <a:spcAft>
                <a:spcPts val="1000"/>
              </a:spcAft>
              <a:buFont typeface="Wingdings" panose="05000000000000000000" pitchFamily="2" charset="2"/>
              <a:buChar char="q"/>
            </a:pP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Model Evaluation:</a:t>
            </a:r>
          </a:p>
          <a:p>
            <a:pPr>
              <a:lnSpc>
                <a:spcPct val="115000"/>
              </a:lnSpc>
              <a:spcBef>
                <a:spcPts val="0"/>
              </a:spcBef>
              <a:spcAft>
                <a:spcPts val="10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Evaluate the trained model's performance on the testing dataset.</a:t>
            </a:r>
          </a:p>
          <a:p>
            <a:pPr marL="0" indent="0">
              <a:lnSpc>
                <a:spcPct val="115000"/>
              </a:lnSpc>
              <a:spcBef>
                <a:spcPts val="0"/>
              </a:spcBef>
              <a:spcAft>
                <a:spcPts val="1000"/>
              </a:spcAft>
              <a:buNone/>
            </a:pP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Bef>
                <a:spcPts val="0"/>
              </a:spcBef>
              <a:spcAft>
                <a:spcPts val="1000"/>
              </a:spcAft>
              <a:buFont typeface="Wingdings" panose="05000000000000000000" pitchFamily="2" charset="2"/>
              <a:buChar char="q"/>
            </a:pP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Bef>
                <a:spcPts val="0"/>
              </a:spcBef>
              <a:spcAft>
                <a:spcPts val="1000"/>
              </a:spcAft>
              <a:buFont typeface="Wingdings" panose="05000000000000000000" pitchFamily="2" charset="2"/>
              <a:buChar char="q"/>
            </a:pP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a:buFont typeface="Wingdings" panose="05000000000000000000" pitchFamily="2" charset="2"/>
              <a:buChar char="q"/>
            </a:pP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p>
            <a:pPr>
              <a:buFont typeface="Wingdings" panose="05000000000000000000" pitchFamily="2" charset="2"/>
              <a:buChar char="q"/>
            </a:pPr>
            <a:endParaRPr lang="en-US" sz="1800" dirty="0"/>
          </a:p>
        </p:txBody>
      </p:sp>
      <p:sp>
        <p:nvSpPr>
          <p:cNvPr id="4" name="Rectangle 3">
            <a:extLst>
              <a:ext uri="{FF2B5EF4-FFF2-40B4-BE49-F238E27FC236}">
                <a16:creationId xmlns:a16="http://schemas.microsoft.com/office/drawing/2014/main" xmlns="" id="{6982130A-083C-47B4-A772-5E815BDBD8E9}"/>
              </a:ext>
            </a:extLst>
          </p:cNvPr>
          <p:cNvSpPr/>
          <p:nvPr/>
        </p:nvSpPr>
        <p:spPr>
          <a:xfrm>
            <a:off x="0" y="6386286"/>
            <a:ext cx="12192000" cy="471714"/>
          </a:xfrm>
          <a:prstGeom prst="rect">
            <a:avLst/>
          </a:prstGeom>
          <a:solidFill>
            <a:schemeClr val="accent1">
              <a:lumMod val="75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b="1" dirty="0" smtClean="0">
                <a:latin typeface="Times New Roman" panose="02020603050405020304" pitchFamily="18" charset="0"/>
                <a:cs typeface="Times New Roman" panose="02020603050405020304" pitchFamily="18" charset="0"/>
              </a:rPr>
              <a:t>Preserving </a:t>
            </a:r>
            <a:r>
              <a:rPr lang="en-US" b="1" dirty="0">
                <a:latin typeface="Times New Roman" panose="02020603050405020304" pitchFamily="18" charset="0"/>
                <a:cs typeface="Times New Roman" panose="02020603050405020304" pitchFamily="18" charset="0"/>
              </a:rPr>
              <a:t>Electronic Health Records using Federated Learning </a:t>
            </a:r>
            <a:endParaRPr lang="en-US" dirty="0"/>
          </a:p>
        </p:txBody>
      </p:sp>
    </p:spTree>
    <p:extLst>
      <p:ext uri="{BB962C8B-B14F-4D97-AF65-F5344CB8AC3E}">
        <p14:creationId xmlns:p14="http://schemas.microsoft.com/office/powerpoint/2010/main" val="25638186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a:extLst>
            <a:ext uri="{FF2B5EF4-FFF2-40B4-BE49-F238E27FC236}">
              <a16:creationId xmlns:a16="http://schemas.microsoft.com/office/drawing/2014/main" xmlns="" id="{BDF49631-D1FB-6385-7042-2505A1FE9B0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D01B2F95-890E-44EB-8C17-D196A8B14E9C}"/>
              </a:ext>
            </a:extLst>
          </p:cNvPr>
          <p:cNvSpPr>
            <a:spLocks noGrp="1"/>
          </p:cNvSpPr>
          <p:nvPr>
            <p:ph type="title"/>
          </p:nvPr>
        </p:nvSpPr>
        <p:spPr>
          <a:xfrm>
            <a:off x="9525" y="-90806"/>
            <a:ext cx="12134008" cy="1325563"/>
          </a:xfrm>
          <a:solidFill>
            <a:schemeClr val="accent1">
              <a:lumMod val="75000"/>
            </a:schemeClr>
          </a:solidFill>
        </p:spPr>
        <p:txBody>
          <a:bodyPr/>
          <a:lstStyle/>
          <a:p>
            <a:pPr algn="ctr"/>
            <a:r>
              <a:rPr lang="en-US" b="1" dirty="0">
                <a:solidFill>
                  <a:srgbClr val="E5E5FF"/>
                </a:solidFill>
                <a:latin typeface="Times New Roman"/>
              </a:rPr>
              <a:t>Methodology  Diagram</a:t>
            </a:r>
            <a:endParaRPr lang="en-US" dirty="0"/>
          </a:p>
        </p:txBody>
      </p:sp>
      <p:sp>
        <p:nvSpPr>
          <p:cNvPr id="3" name="Content Placeholder 2">
            <a:extLst>
              <a:ext uri="{FF2B5EF4-FFF2-40B4-BE49-F238E27FC236}">
                <a16:creationId xmlns:a16="http://schemas.microsoft.com/office/drawing/2014/main" xmlns="" id="{1F00BC21-05AF-39D2-9667-3A6FD6A67F2B}"/>
              </a:ext>
            </a:extLst>
          </p:cNvPr>
          <p:cNvSpPr>
            <a:spLocks noGrp="1"/>
          </p:cNvSpPr>
          <p:nvPr>
            <p:ph idx="1"/>
          </p:nvPr>
        </p:nvSpPr>
        <p:spPr>
          <a:xfrm>
            <a:off x="177018" y="1459865"/>
            <a:ext cx="10465582" cy="4351338"/>
          </a:xfrm>
        </p:spPr>
        <p:txBody>
          <a:bodyPr>
            <a:normAutofit/>
          </a:bodyPr>
          <a:lstStyle/>
          <a:p>
            <a:pPr marL="0" indent="0">
              <a:buNone/>
            </a:pP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Bef>
                <a:spcPts val="0"/>
              </a:spcBef>
              <a:spcAft>
                <a:spcPts val="1000"/>
              </a:spcAft>
              <a:buFont typeface="Wingdings" panose="05000000000000000000" pitchFamily="2" charset="2"/>
              <a:buChar char="q"/>
            </a:pP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Bef>
                <a:spcPts val="0"/>
              </a:spcBef>
              <a:spcAft>
                <a:spcPts val="1000"/>
              </a:spcAft>
              <a:buFont typeface="Wingdings" panose="05000000000000000000" pitchFamily="2" charset="2"/>
              <a:buChar char="q"/>
            </a:pP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a:buFont typeface="Wingdings" panose="05000000000000000000" pitchFamily="2" charset="2"/>
              <a:buChar char="q"/>
            </a:pP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p>
            <a:pPr>
              <a:buFont typeface="Wingdings" panose="05000000000000000000" pitchFamily="2" charset="2"/>
              <a:buChar char="q"/>
            </a:pPr>
            <a:endParaRPr lang="en-US" dirty="0"/>
          </a:p>
        </p:txBody>
      </p:sp>
      <p:sp>
        <p:nvSpPr>
          <p:cNvPr id="4" name="Rectangle 3">
            <a:extLst>
              <a:ext uri="{FF2B5EF4-FFF2-40B4-BE49-F238E27FC236}">
                <a16:creationId xmlns:a16="http://schemas.microsoft.com/office/drawing/2014/main" xmlns="" id="{865EA722-04B0-92EC-DA35-BBECCB1432E5}"/>
              </a:ext>
            </a:extLst>
          </p:cNvPr>
          <p:cNvSpPr/>
          <p:nvPr/>
        </p:nvSpPr>
        <p:spPr>
          <a:xfrm>
            <a:off x="0" y="6386286"/>
            <a:ext cx="12134008" cy="471714"/>
          </a:xfrm>
          <a:prstGeom prst="rect">
            <a:avLst/>
          </a:prstGeom>
          <a:solidFill>
            <a:schemeClr val="accent1">
              <a:lumMod val="75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b="1" dirty="0">
                <a:latin typeface="Times New Roman" panose="02020603050405020304" pitchFamily="18" charset="0"/>
                <a:cs typeface="Times New Roman" panose="02020603050405020304" pitchFamily="18" charset="0"/>
              </a:rPr>
              <a:t>Preserving Electronic Health Records using Federated Learning </a:t>
            </a:r>
            <a:endParaRPr lang="en-US" dirty="0"/>
          </a:p>
        </p:txBody>
      </p:sp>
      <p:grpSp>
        <p:nvGrpSpPr>
          <p:cNvPr id="18" name="Group 17">
            <a:extLst>
              <a:ext uri="{FF2B5EF4-FFF2-40B4-BE49-F238E27FC236}">
                <a16:creationId xmlns:a16="http://schemas.microsoft.com/office/drawing/2014/main" xmlns="" id="{55F86CDF-6268-C0D5-82C4-9BF2AB27F29B}"/>
              </a:ext>
            </a:extLst>
          </p:cNvPr>
          <p:cNvGrpSpPr/>
          <p:nvPr/>
        </p:nvGrpSpPr>
        <p:grpSpPr>
          <a:xfrm>
            <a:off x="484094" y="2035323"/>
            <a:ext cx="11215797" cy="3775879"/>
            <a:chOff x="1316355" y="2866973"/>
            <a:chExt cx="7363889" cy="1736561"/>
          </a:xfrm>
        </p:grpSpPr>
        <p:sp>
          <p:nvSpPr>
            <p:cNvPr id="5" name="Rectangle 1"/>
            <p:cNvSpPr>
              <a:spLocks noChangeArrowheads="1"/>
            </p:cNvSpPr>
            <p:nvPr/>
          </p:nvSpPr>
          <p:spPr bwMode="auto">
            <a:xfrm>
              <a:off x="1316355" y="2866974"/>
              <a:ext cx="837373" cy="533655"/>
            </a:xfrm>
            <a:prstGeom prst="rect">
              <a:avLst/>
            </a:prstGeom>
            <a:solidFill>
              <a:srgbClr val="FFFFFF"/>
            </a:solidFill>
            <a:ln w="12700">
              <a:solidFill>
                <a:srgbClr val="70AD47"/>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Dataset</a:t>
              </a:r>
              <a:endParaRPr kumimoji="0" lang="en-US" altLang="en-US" sz="3600" b="0" i="0" u="none" strike="noStrike" cap="none" normalizeH="0" baseline="0" dirty="0">
                <a:ln>
                  <a:noFill/>
                </a:ln>
                <a:solidFill>
                  <a:schemeClr val="tx1"/>
                </a:solidFill>
                <a:effectLst/>
                <a:latin typeface="Arial" panose="020B0604020202020204" pitchFamily="34" charset="0"/>
              </a:endParaRPr>
            </a:p>
          </p:txBody>
        </p:sp>
        <p:cxnSp>
          <p:nvCxnSpPr>
            <p:cNvPr id="6" name="Straight Arrow Connector 5"/>
            <p:cNvCxnSpPr>
              <a:cxnSpLocks/>
              <a:stCxn id="5" idx="3"/>
              <a:endCxn id="7" idx="1"/>
            </p:cNvCxnSpPr>
            <p:nvPr/>
          </p:nvCxnSpPr>
          <p:spPr>
            <a:xfrm>
              <a:off x="2153728" y="3133802"/>
              <a:ext cx="583009" cy="1177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7" name="Rectangle 3"/>
            <p:cNvSpPr>
              <a:spLocks noChangeArrowheads="1"/>
            </p:cNvSpPr>
            <p:nvPr/>
          </p:nvSpPr>
          <p:spPr bwMode="auto">
            <a:xfrm>
              <a:off x="2736737" y="2866974"/>
              <a:ext cx="1519910" cy="557212"/>
            </a:xfrm>
            <a:prstGeom prst="rect">
              <a:avLst/>
            </a:prstGeom>
            <a:solidFill>
              <a:srgbClr val="FFFFFF"/>
            </a:solidFill>
            <a:ln w="12700">
              <a:solidFill>
                <a:srgbClr val="70AD47"/>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Data Preprocessing</a:t>
              </a:r>
              <a:endParaRPr kumimoji="0" lang="en-US" altLang="en-US" sz="3600" b="0" i="0" u="none" strike="noStrike" cap="none" normalizeH="0" baseline="0" dirty="0">
                <a:ln>
                  <a:noFill/>
                </a:ln>
                <a:solidFill>
                  <a:schemeClr val="tx1"/>
                </a:solidFill>
                <a:effectLst/>
                <a:latin typeface="Arial" panose="020B0604020202020204" pitchFamily="34" charset="0"/>
              </a:endParaRPr>
            </a:p>
          </p:txBody>
        </p:sp>
        <p:cxnSp>
          <p:nvCxnSpPr>
            <p:cNvPr id="8" name="Straight Arrow Connector 7"/>
            <p:cNvCxnSpPr>
              <a:cxnSpLocks/>
              <a:stCxn id="7" idx="3"/>
            </p:cNvCxnSpPr>
            <p:nvPr/>
          </p:nvCxnSpPr>
          <p:spPr>
            <a:xfrm>
              <a:off x="4256647" y="3145580"/>
              <a:ext cx="50372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9" name="Rectangle 5"/>
            <p:cNvSpPr>
              <a:spLocks noChangeArrowheads="1"/>
            </p:cNvSpPr>
            <p:nvPr/>
          </p:nvSpPr>
          <p:spPr bwMode="auto">
            <a:xfrm>
              <a:off x="4760367" y="2866973"/>
              <a:ext cx="1519911" cy="529352"/>
            </a:xfrm>
            <a:prstGeom prst="rect">
              <a:avLst/>
            </a:prstGeom>
            <a:solidFill>
              <a:srgbClr val="FFFFFF"/>
            </a:solidFill>
            <a:ln w="12700">
              <a:solidFill>
                <a:srgbClr val="70AD47"/>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Security and Privacy</a:t>
              </a:r>
              <a:endParaRPr kumimoji="0" lang="en-US" altLang="en-US" sz="3600" b="0" i="0" u="none" strike="noStrike" cap="none" normalizeH="0" baseline="0" dirty="0">
                <a:ln>
                  <a:noFill/>
                </a:ln>
                <a:solidFill>
                  <a:schemeClr val="tx1"/>
                </a:solidFill>
                <a:effectLst/>
                <a:latin typeface="Arial" panose="020B0604020202020204" pitchFamily="34" charset="0"/>
              </a:endParaRPr>
            </a:p>
          </p:txBody>
        </p:sp>
        <p:cxnSp>
          <p:nvCxnSpPr>
            <p:cNvPr id="10" name="Straight Arrow Connector 9"/>
            <p:cNvCxnSpPr>
              <a:cxnSpLocks/>
            </p:cNvCxnSpPr>
            <p:nvPr/>
          </p:nvCxnSpPr>
          <p:spPr>
            <a:xfrm>
              <a:off x="5520322" y="3400629"/>
              <a:ext cx="0" cy="63949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1" name="Rectangle 7"/>
            <p:cNvSpPr>
              <a:spLocks noChangeArrowheads="1"/>
            </p:cNvSpPr>
            <p:nvPr/>
          </p:nvSpPr>
          <p:spPr bwMode="auto">
            <a:xfrm>
              <a:off x="4387658" y="4073309"/>
              <a:ext cx="1965701" cy="530225"/>
            </a:xfrm>
            <a:prstGeom prst="rect">
              <a:avLst/>
            </a:prstGeom>
            <a:solidFill>
              <a:srgbClr val="FFFFFF"/>
            </a:solidFill>
            <a:ln w="12700">
              <a:solidFill>
                <a:srgbClr val="70AD47"/>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Federated Learning Model</a:t>
              </a:r>
              <a:endParaRPr kumimoji="0" lang="en-US" altLang="en-US" sz="3600" b="0" i="0" u="none" strike="noStrike" cap="none" normalizeH="0" baseline="0" dirty="0">
                <a:ln>
                  <a:noFill/>
                </a:ln>
                <a:solidFill>
                  <a:schemeClr val="tx1"/>
                </a:solidFill>
                <a:effectLst/>
                <a:latin typeface="Arial" panose="020B0604020202020204" pitchFamily="34" charset="0"/>
              </a:endParaRPr>
            </a:p>
          </p:txBody>
        </p:sp>
        <p:cxnSp>
          <p:nvCxnSpPr>
            <p:cNvPr id="12" name="Straight Arrow Connector 11"/>
            <p:cNvCxnSpPr>
              <a:cxnSpLocks/>
            </p:cNvCxnSpPr>
            <p:nvPr/>
          </p:nvCxnSpPr>
          <p:spPr>
            <a:xfrm>
              <a:off x="6353359" y="4333659"/>
              <a:ext cx="908091"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3" name="Rectangle 9"/>
            <p:cNvSpPr>
              <a:spLocks noChangeArrowheads="1"/>
            </p:cNvSpPr>
            <p:nvPr/>
          </p:nvSpPr>
          <p:spPr bwMode="auto">
            <a:xfrm>
              <a:off x="7261450" y="4073309"/>
              <a:ext cx="1418794" cy="520700"/>
            </a:xfrm>
            <a:prstGeom prst="rect">
              <a:avLst/>
            </a:prstGeom>
            <a:solidFill>
              <a:srgbClr val="FFFFFF"/>
            </a:solidFill>
            <a:ln w="12700">
              <a:solidFill>
                <a:srgbClr val="70AD47"/>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Evaluation Testing</a:t>
              </a:r>
              <a:endParaRPr kumimoji="0" lang="en-US" altLang="en-US" sz="3600" b="0" i="0" u="none" strike="noStrike" cap="none" normalizeH="0" baseline="0" dirty="0">
                <a:ln>
                  <a:noFill/>
                </a:ln>
                <a:solidFill>
                  <a:schemeClr val="tx1"/>
                </a:solidFill>
                <a:effectLst/>
                <a:latin typeface="Arial" panose="020B0604020202020204" pitchFamily="34" charset="0"/>
              </a:endParaRPr>
            </a:p>
          </p:txBody>
        </p:sp>
      </p:grpSp>
      <p:sp>
        <p:nvSpPr>
          <p:cNvPr id="14" name="Rectangle 10"/>
          <p:cNvSpPr>
            <a:spLocks noChangeArrowheads="1"/>
          </p:cNvSpPr>
          <p:nvPr/>
        </p:nvSpPr>
        <p:spPr bwMode="auto">
          <a:xfrm>
            <a:off x="0" y="0"/>
            <a:ext cx="1213400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15" name="Rectangle 16"/>
          <p:cNvSpPr>
            <a:spLocks noChangeArrowheads="1"/>
          </p:cNvSpPr>
          <p:nvPr/>
        </p:nvSpPr>
        <p:spPr bwMode="auto">
          <a:xfrm>
            <a:off x="0" y="457200"/>
            <a:ext cx="1213400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41714852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5BE2C5-CAEE-4BFF-A050-E448353566E2}"/>
              </a:ext>
            </a:extLst>
          </p:cNvPr>
          <p:cNvSpPr>
            <a:spLocks noGrp="1"/>
          </p:cNvSpPr>
          <p:nvPr>
            <p:ph type="title"/>
          </p:nvPr>
        </p:nvSpPr>
        <p:spPr>
          <a:xfrm>
            <a:off x="0" y="18255"/>
            <a:ext cx="12192000" cy="1325563"/>
          </a:xfrm>
          <a:solidFill>
            <a:schemeClr val="accent1">
              <a:lumMod val="75000"/>
            </a:schemeClr>
          </a:solidFill>
        </p:spPr>
        <p:txBody>
          <a:bodyPr/>
          <a:lstStyle/>
          <a:p>
            <a:pPr algn="ctr"/>
            <a:r>
              <a:rPr lang="en-US" b="1" dirty="0">
                <a:solidFill>
                  <a:srgbClr val="E5E5FF"/>
                </a:solidFill>
                <a:latin typeface="Times New Roman"/>
              </a:rPr>
              <a:t>Functional / Non Functional Requirements</a:t>
            </a:r>
            <a:endParaRPr lang="en-US" dirty="0"/>
          </a:p>
        </p:txBody>
      </p:sp>
      <p:sp>
        <p:nvSpPr>
          <p:cNvPr id="3" name="Content Placeholder 2">
            <a:extLst>
              <a:ext uri="{FF2B5EF4-FFF2-40B4-BE49-F238E27FC236}">
                <a16:creationId xmlns:a16="http://schemas.microsoft.com/office/drawing/2014/main" xmlns="" id="{4E392331-D18B-4435-8569-D14182413C1B}"/>
              </a:ext>
            </a:extLst>
          </p:cNvPr>
          <p:cNvSpPr>
            <a:spLocks noGrp="1"/>
          </p:cNvSpPr>
          <p:nvPr>
            <p:ph idx="1"/>
          </p:nvPr>
        </p:nvSpPr>
        <p:spPr>
          <a:xfrm>
            <a:off x="268941" y="1573306"/>
            <a:ext cx="11631511" cy="4603657"/>
          </a:xfrm>
        </p:spPr>
        <p:txBody>
          <a:bodyPr>
            <a:normAutofit/>
          </a:bodyPr>
          <a:lstStyle/>
          <a:p>
            <a:pPr>
              <a:buFont typeface="Wingdings" panose="05000000000000000000" pitchFamily="2" charset="2"/>
              <a:buChar char="q"/>
            </a:pPr>
            <a:r>
              <a:rPr lang="en-US" sz="2400" b="1" dirty="0">
                <a:latin typeface="Times New Roman"/>
              </a:rPr>
              <a:t>Functional Requirements</a:t>
            </a:r>
          </a:p>
          <a:p>
            <a:pPr lvl="1"/>
            <a:r>
              <a:rPr lang="en-US" sz="1800" i="0" dirty="0">
                <a:solidFill>
                  <a:srgbClr val="0D0D0D"/>
                </a:solidFill>
                <a:effectLst/>
                <a:latin typeface="Times New Roman" panose="02020603050405020304" pitchFamily="18" charset="0"/>
                <a:cs typeface="Times New Roman" panose="02020603050405020304" pitchFamily="18" charset="0"/>
              </a:rPr>
              <a:t>User Authentication and Authorization</a:t>
            </a:r>
            <a:endParaRPr lang="en-US" sz="1800" dirty="0">
              <a:latin typeface="Times New Roman" panose="02020603050405020304" pitchFamily="18" charset="0"/>
              <a:cs typeface="Times New Roman" panose="02020603050405020304" pitchFamily="18" charset="0"/>
            </a:endParaRPr>
          </a:p>
          <a:p>
            <a:pPr lvl="1"/>
            <a:r>
              <a:rPr lang="en-US" sz="1800" i="0" dirty="0">
                <a:solidFill>
                  <a:srgbClr val="0D0D0D"/>
                </a:solidFill>
                <a:effectLst/>
                <a:latin typeface="Times New Roman" panose="02020603050405020304" pitchFamily="18" charset="0"/>
                <a:cs typeface="Times New Roman" panose="02020603050405020304" pitchFamily="18" charset="0"/>
              </a:rPr>
              <a:t>Encrypted Data Transmission</a:t>
            </a:r>
          </a:p>
          <a:p>
            <a:pPr lvl="1"/>
            <a:r>
              <a:rPr lang="en-US" sz="1800" i="0" dirty="0" smtClean="0">
                <a:solidFill>
                  <a:srgbClr val="0D0D0D"/>
                </a:solidFill>
                <a:effectLst/>
                <a:latin typeface="Times New Roman" panose="02020603050405020304" pitchFamily="18" charset="0"/>
                <a:cs typeface="Times New Roman" panose="02020603050405020304" pitchFamily="18" charset="0"/>
              </a:rPr>
              <a:t>Adaptive Security Measures (</a:t>
            </a:r>
            <a:r>
              <a:rPr lang="en-US" sz="1800" b="1" i="0" dirty="0" smtClean="0">
                <a:solidFill>
                  <a:srgbClr val="0D0D0D"/>
                </a:solidFill>
                <a:effectLst/>
                <a:latin typeface="Times New Roman" panose="02020603050405020304" pitchFamily="18" charset="0"/>
                <a:cs typeface="Times New Roman" panose="02020603050405020304" pitchFamily="18" charset="0"/>
              </a:rPr>
              <a:t>HIPAA</a:t>
            </a:r>
            <a:r>
              <a:rPr lang="en-US" sz="1800" i="0" dirty="0" smtClean="0">
                <a:solidFill>
                  <a:srgbClr val="0D0D0D"/>
                </a:solidFill>
                <a:effectLst/>
                <a:latin typeface="Times New Roman" panose="02020603050405020304" pitchFamily="18" charset="0"/>
                <a:cs typeface="Times New Roman" panose="02020603050405020304" pitchFamily="18" charset="0"/>
              </a:rPr>
              <a:t>)</a:t>
            </a:r>
            <a:endParaRPr lang="en-US" sz="1800" dirty="0" smtClean="0">
              <a:latin typeface="Times New Roman" panose="02020603050405020304" pitchFamily="18" charset="0"/>
              <a:cs typeface="Times New Roman" panose="02020603050405020304" pitchFamily="18" charset="0"/>
            </a:endParaRPr>
          </a:p>
          <a:p>
            <a:pPr marL="457200" lvl="1" indent="0">
              <a:buNone/>
            </a:pPr>
            <a:endParaRPr lang="en-US" b="1" dirty="0">
              <a:latin typeface="Times New Roman"/>
            </a:endParaRPr>
          </a:p>
          <a:p>
            <a:pPr>
              <a:buFont typeface="Wingdings" panose="05000000000000000000" pitchFamily="2" charset="2"/>
              <a:buChar char="q"/>
            </a:pPr>
            <a:r>
              <a:rPr lang="en-US" sz="2400" b="1" dirty="0">
                <a:latin typeface="Times New Roman"/>
              </a:rPr>
              <a:t>Non-Functional Requirements</a:t>
            </a:r>
          </a:p>
          <a:p>
            <a:pPr lvl="1"/>
            <a:r>
              <a:rPr lang="en-US" sz="1800" dirty="0">
                <a:latin typeface="Times New Roman" panose="02020603050405020304" pitchFamily="18" charset="0"/>
                <a:cs typeface="Times New Roman" panose="02020603050405020304" pitchFamily="18" charset="0"/>
              </a:rPr>
              <a:t>Performance </a:t>
            </a:r>
          </a:p>
          <a:p>
            <a:pPr lvl="1"/>
            <a:r>
              <a:rPr lang="en-US" sz="1800" dirty="0">
                <a:latin typeface="Times New Roman" panose="02020603050405020304" pitchFamily="18" charset="0"/>
                <a:cs typeface="Times New Roman" panose="02020603050405020304" pitchFamily="18" charset="0"/>
              </a:rPr>
              <a:t>Security </a:t>
            </a:r>
          </a:p>
          <a:p>
            <a:pPr lvl="1"/>
            <a:r>
              <a:rPr lang="en-US" sz="1800" i="0" dirty="0" smtClean="0">
                <a:solidFill>
                  <a:srgbClr val="0D0D0D"/>
                </a:solidFill>
                <a:effectLst/>
                <a:latin typeface="Times New Roman" panose="02020603050405020304" pitchFamily="18" charset="0"/>
                <a:cs typeface="Times New Roman" panose="02020603050405020304" pitchFamily="18" charset="0"/>
              </a:rPr>
              <a:t>Maintainability</a:t>
            </a:r>
            <a:endParaRPr lang="en-US" sz="18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6982130A-083C-47B4-A772-5E815BDBD8E9}"/>
              </a:ext>
            </a:extLst>
          </p:cNvPr>
          <p:cNvSpPr/>
          <p:nvPr/>
        </p:nvSpPr>
        <p:spPr>
          <a:xfrm>
            <a:off x="0" y="6386286"/>
            <a:ext cx="12192000" cy="471714"/>
          </a:xfrm>
          <a:prstGeom prst="rect">
            <a:avLst/>
          </a:prstGeom>
          <a:solidFill>
            <a:schemeClr val="accent1">
              <a:lumMod val="75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b="1" dirty="0">
                <a:latin typeface="Times New Roman" panose="02020603050405020304" pitchFamily="18" charset="0"/>
                <a:cs typeface="Times New Roman" panose="02020603050405020304" pitchFamily="18" charset="0"/>
              </a:rPr>
              <a:t>Preserving Electronic Health Records using Federated Learning </a:t>
            </a:r>
            <a:endParaRPr lang="en-US" dirty="0"/>
          </a:p>
        </p:txBody>
      </p:sp>
    </p:spTree>
    <p:extLst>
      <p:ext uri="{BB962C8B-B14F-4D97-AF65-F5344CB8AC3E}">
        <p14:creationId xmlns:p14="http://schemas.microsoft.com/office/powerpoint/2010/main" val="32279235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5BE2C5-CAEE-4BFF-A050-E448353566E2}"/>
              </a:ext>
            </a:extLst>
          </p:cNvPr>
          <p:cNvSpPr>
            <a:spLocks noGrp="1"/>
          </p:cNvSpPr>
          <p:nvPr>
            <p:ph type="title"/>
          </p:nvPr>
        </p:nvSpPr>
        <p:spPr>
          <a:xfrm>
            <a:off x="0" y="18255"/>
            <a:ext cx="12192000" cy="1325563"/>
          </a:xfrm>
          <a:solidFill>
            <a:schemeClr val="accent1">
              <a:lumMod val="75000"/>
            </a:schemeClr>
          </a:solidFill>
        </p:spPr>
        <p:txBody>
          <a:bodyPr/>
          <a:lstStyle/>
          <a:p>
            <a:pPr algn="ctr"/>
            <a:r>
              <a:rPr lang="en-US" b="1" dirty="0">
                <a:solidFill>
                  <a:srgbClr val="E5E5FF"/>
                </a:solidFill>
                <a:latin typeface="Times New Roman"/>
              </a:rPr>
              <a:t>Tools/ Technology</a:t>
            </a:r>
            <a:endParaRPr lang="en-US" dirty="0"/>
          </a:p>
        </p:txBody>
      </p:sp>
      <p:sp>
        <p:nvSpPr>
          <p:cNvPr id="3" name="Content Placeholder 2">
            <a:extLst>
              <a:ext uri="{FF2B5EF4-FFF2-40B4-BE49-F238E27FC236}">
                <a16:creationId xmlns:a16="http://schemas.microsoft.com/office/drawing/2014/main" xmlns="" id="{4E392331-D18B-4435-8569-D14182413C1B}"/>
              </a:ext>
            </a:extLst>
          </p:cNvPr>
          <p:cNvSpPr>
            <a:spLocks noGrp="1"/>
          </p:cNvSpPr>
          <p:nvPr>
            <p:ph idx="1"/>
          </p:nvPr>
        </p:nvSpPr>
        <p:spPr>
          <a:xfrm>
            <a:off x="404949" y="1606731"/>
            <a:ext cx="10948851" cy="4570232"/>
          </a:xfrm>
        </p:spPr>
        <p:txBody>
          <a:bodyPr/>
          <a:lstStyle/>
          <a:p>
            <a:pPr>
              <a:buFont typeface="Wingdings" panose="05000000000000000000" pitchFamily="2" charset="2"/>
              <a:buChar char="q"/>
            </a:pPr>
            <a:r>
              <a:rPr lang="en-US" b="1" dirty="0">
                <a:latin typeface="Times New Roman"/>
              </a:rPr>
              <a:t>Software Requirements</a:t>
            </a:r>
          </a:p>
          <a:p>
            <a:pPr lvl="1"/>
            <a:r>
              <a:rPr lang="en-US" sz="1800" b="1" dirty="0">
                <a:latin typeface="Times New Roman" panose="02020603050405020304" pitchFamily="18" charset="0"/>
                <a:cs typeface="Times New Roman" panose="02020603050405020304" pitchFamily="18" charset="0"/>
              </a:rPr>
              <a:t>Operating system:</a:t>
            </a:r>
            <a:r>
              <a:rPr lang="en-US" sz="1800" dirty="0">
                <a:latin typeface="Times New Roman" panose="02020603050405020304" pitchFamily="18" charset="0"/>
                <a:cs typeface="Times New Roman" panose="02020603050405020304" pitchFamily="18" charset="0"/>
              </a:rPr>
              <a:t> Windows 10 </a:t>
            </a:r>
          </a:p>
          <a:p>
            <a:pPr lvl="1"/>
            <a:r>
              <a:rPr lang="en-US" sz="1800" b="1" dirty="0">
                <a:latin typeface="Times New Roman" panose="02020603050405020304" pitchFamily="18" charset="0"/>
                <a:cs typeface="Times New Roman" panose="02020603050405020304" pitchFamily="18" charset="0"/>
              </a:rPr>
              <a:t>Coding Language:</a:t>
            </a:r>
            <a:r>
              <a:rPr lang="en-US" sz="1800" dirty="0">
                <a:latin typeface="Times New Roman" panose="02020603050405020304" pitchFamily="18" charset="0"/>
                <a:cs typeface="Times New Roman" panose="02020603050405020304" pitchFamily="18" charset="0"/>
              </a:rPr>
              <a:t> Python </a:t>
            </a:r>
          </a:p>
          <a:p>
            <a:pPr lvl="1"/>
            <a:r>
              <a:rPr lang="en-US" sz="1800" b="1" dirty="0">
                <a:latin typeface="Times New Roman" panose="02020603050405020304" pitchFamily="18" charset="0"/>
                <a:cs typeface="Times New Roman" panose="02020603050405020304" pitchFamily="18" charset="0"/>
              </a:rPr>
              <a:t>Compiler: </a:t>
            </a:r>
            <a:r>
              <a:rPr lang="en-US" sz="1800" dirty="0">
                <a:latin typeface="Times New Roman" panose="02020603050405020304" pitchFamily="18" charset="0"/>
                <a:cs typeface="Times New Roman" panose="02020603050405020304" pitchFamily="18" charset="0"/>
              </a:rPr>
              <a:t> Google Colab</a:t>
            </a:r>
          </a:p>
          <a:p>
            <a:pPr marL="457200" lvl="1" indent="0">
              <a:buNone/>
            </a:pPr>
            <a:endParaRPr lang="en-US" b="1" dirty="0">
              <a:latin typeface="Times New Roman"/>
            </a:endParaRPr>
          </a:p>
          <a:p>
            <a:pPr>
              <a:buFont typeface="Wingdings" panose="05000000000000000000" pitchFamily="2" charset="2"/>
              <a:buChar char="q"/>
            </a:pPr>
            <a:r>
              <a:rPr lang="en-US" b="1" dirty="0">
                <a:latin typeface="Times New Roman"/>
              </a:rPr>
              <a:t>Hardware Requirements</a:t>
            </a:r>
          </a:p>
          <a:p>
            <a:pPr lvl="1"/>
            <a:r>
              <a:rPr lang="en-US" sz="1800" b="1" dirty="0">
                <a:latin typeface="Times New Roman" panose="02020603050405020304" pitchFamily="18" charset="0"/>
                <a:cs typeface="Times New Roman" panose="02020603050405020304" pitchFamily="18" charset="0"/>
              </a:rPr>
              <a:t>Laptop</a:t>
            </a:r>
            <a:r>
              <a:rPr lang="en-US" sz="1800" dirty="0">
                <a:latin typeface="Times New Roman" panose="02020603050405020304" pitchFamily="18" charset="0"/>
                <a:cs typeface="Times New Roman" panose="02020603050405020304" pitchFamily="18" charset="0"/>
              </a:rPr>
              <a:t>: Core i5 /Processor /GPUs </a:t>
            </a:r>
          </a:p>
          <a:p>
            <a:pPr lvl="1"/>
            <a:r>
              <a:rPr lang="en-US" sz="1800" b="1" dirty="0">
                <a:latin typeface="Times New Roman" panose="02020603050405020304" pitchFamily="18" charset="0"/>
                <a:cs typeface="Times New Roman" panose="02020603050405020304" pitchFamily="18" charset="0"/>
              </a:rPr>
              <a:t>Hardware:</a:t>
            </a:r>
            <a:r>
              <a:rPr lang="en-US" sz="1800" dirty="0">
                <a:latin typeface="Times New Roman" panose="02020603050405020304" pitchFamily="18" charset="0"/>
                <a:cs typeface="Times New Roman" panose="02020603050405020304" pitchFamily="18" charset="0"/>
              </a:rPr>
              <a:t> SSD 256GB</a:t>
            </a:r>
          </a:p>
          <a:p>
            <a:pPr lvl="1"/>
            <a:r>
              <a:rPr lang="en-US" sz="1800" b="1" dirty="0">
                <a:latin typeface="Times New Roman" panose="02020603050405020304" pitchFamily="18" charset="0"/>
                <a:cs typeface="Times New Roman" panose="02020603050405020304" pitchFamily="18" charset="0"/>
              </a:rPr>
              <a:t>Ram:</a:t>
            </a:r>
            <a:r>
              <a:rPr lang="en-US" sz="1800" dirty="0">
                <a:latin typeface="Times New Roman" panose="02020603050405020304" pitchFamily="18" charset="0"/>
                <a:cs typeface="Times New Roman" panose="02020603050405020304" pitchFamily="18" charset="0"/>
              </a:rPr>
              <a:t> 8 GB </a:t>
            </a:r>
          </a:p>
          <a:p>
            <a:pPr lvl="1"/>
            <a:r>
              <a:rPr lang="en-US" sz="1800" b="1" dirty="0">
                <a:latin typeface="Times New Roman" panose="02020603050405020304" pitchFamily="18" charset="0"/>
                <a:cs typeface="Times New Roman" panose="02020603050405020304" pitchFamily="18" charset="0"/>
              </a:rPr>
              <a:t>Size:</a:t>
            </a:r>
            <a:r>
              <a:rPr lang="en-US" sz="1800" dirty="0">
                <a:latin typeface="Times New Roman" panose="02020603050405020304" pitchFamily="18" charset="0"/>
                <a:cs typeface="Times New Roman" panose="02020603050405020304" pitchFamily="18" charset="0"/>
              </a:rPr>
              <a:t>15”</a:t>
            </a:r>
          </a:p>
          <a:p>
            <a:pPr lvl="1"/>
            <a:endParaRPr lang="en-US" b="1" dirty="0">
              <a:latin typeface="Times New Roman"/>
            </a:endParaRPr>
          </a:p>
        </p:txBody>
      </p:sp>
      <p:sp>
        <p:nvSpPr>
          <p:cNvPr id="4" name="Rectangle 3">
            <a:extLst>
              <a:ext uri="{FF2B5EF4-FFF2-40B4-BE49-F238E27FC236}">
                <a16:creationId xmlns:a16="http://schemas.microsoft.com/office/drawing/2014/main" xmlns="" id="{6982130A-083C-47B4-A772-5E815BDBD8E9}"/>
              </a:ext>
            </a:extLst>
          </p:cNvPr>
          <p:cNvSpPr/>
          <p:nvPr/>
        </p:nvSpPr>
        <p:spPr>
          <a:xfrm>
            <a:off x="0" y="6386286"/>
            <a:ext cx="12192000" cy="471714"/>
          </a:xfrm>
          <a:prstGeom prst="rect">
            <a:avLst/>
          </a:prstGeom>
          <a:solidFill>
            <a:schemeClr val="accent1">
              <a:lumMod val="75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b="1" dirty="0">
                <a:latin typeface="Times New Roman" panose="02020603050405020304" pitchFamily="18" charset="0"/>
                <a:cs typeface="Times New Roman" panose="02020603050405020304" pitchFamily="18" charset="0"/>
              </a:rPr>
              <a:t>Preserving Electronic Health Records using Federated Learning </a:t>
            </a:r>
            <a:endParaRPr lang="en-US" dirty="0"/>
          </a:p>
        </p:txBody>
      </p:sp>
    </p:spTree>
    <p:extLst>
      <p:ext uri="{BB962C8B-B14F-4D97-AF65-F5344CB8AC3E}">
        <p14:creationId xmlns:p14="http://schemas.microsoft.com/office/powerpoint/2010/main" val="36789155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5BE2C5-CAEE-4BFF-A050-E448353566E2}"/>
              </a:ext>
            </a:extLst>
          </p:cNvPr>
          <p:cNvSpPr>
            <a:spLocks noGrp="1"/>
          </p:cNvSpPr>
          <p:nvPr>
            <p:ph type="title"/>
          </p:nvPr>
        </p:nvSpPr>
        <p:spPr>
          <a:xfrm>
            <a:off x="0" y="-20934"/>
            <a:ext cx="12192000" cy="1325563"/>
          </a:xfrm>
          <a:solidFill>
            <a:schemeClr val="accent1">
              <a:lumMod val="75000"/>
            </a:schemeClr>
          </a:solidFill>
        </p:spPr>
        <p:txBody>
          <a:bodyPr/>
          <a:lstStyle/>
          <a:p>
            <a:pPr algn="ctr"/>
            <a:r>
              <a:rPr lang="en-US" b="1" dirty="0">
                <a:solidFill>
                  <a:srgbClr val="E5E5FF"/>
                </a:solidFill>
                <a:latin typeface="Times New Roman"/>
              </a:rPr>
              <a:t>Project Proposed Time Schedule</a:t>
            </a:r>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223906416"/>
              </p:ext>
            </p:extLst>
          </p:nvPr>
        </p:nvGraphicFramePr>
        <p:xfrm>
          <a:off x="291549" y="1531432"/>
          <a:ext cx="11608901" cy="4458551"/>
        </p:xfrm>
        <a:graphic>
          <a:graphicData uri="http://schemas.openxmlformats.org/drawingml/2006/table">
            <a:tbl>
              <a:tblPr firstRow="1" bandRow="1">
                <a:tableStyleId>{5C22544A-7EE6-4342-B048-85BDC9FD1C3A}</a:tableStyleId>
              </a:tblPr>
              <a:tblGrid>
                <a:gridCol w="2349820">
                  <a:extLst>
                    <a:ext uri="{9D8B030D-6E8A-4147-A177-3AD203B41FA5}">
                      <a16:colId xmlns:a16="http://schemas.microsoft.com/office/drawing/2014/main" xmlns="" val="20000"/>
                    </a:ext>
                  </a:extLst>
                </a:gridCol>
                <a:gridCol w="1162002">
                  <a:extLst>
                    <a:ext uri="{9D8B030D-6E8A-4147-A177-3AD203B41FA5}">
                      <a16:colId xmlns:a16="http://schemas.microsoft.com/office/drawing/2014/main" xmlns="" val="20001"/>
                    </a:ext>
                  </a:extLst>
                </a:gridCol>
                <a:gridCol w="1033670">
                  <a:extLst>
                    <a:ext uri="{9D8B030D-6E8A-4147-A177-3AD203B41FA5}">
                      <a16:colId xmlns:a16="http://schemas.microsoft.com/office/drawing/2014/main" xmlns="" val="20002"/>
                    </a:ext>
                  </a:extLst>
                </a:gridCol>
                <a:gridCol w="1099930">
                  <a:extLst>
                    <a:ext uri="{9D8B030D-6E8A-4147-A177-3AD203B41FA5}">
                      <a16:colId xmlns:a16="http://schemas.microsoft.com/office/drawing/2014/main" xmlns="" val="20003"/>
                    </a:ext>
                  </a:extLst>
                </a:gridCol>
                <a:gridCol w="1245705">
                  <a:extLst>
                    <a:ext uri="{9D8B030D-6E8A-4147-A177-3AD203B41FA5}">
                      <a16:colId xmlns:a16="http://schemas.microsoft.com/office/drawing/2014/main" xmlns="" val="20004"/>
                    </a:ext>
                  </a:extLst>
                </a:gridCol>
                <a:gridCol w="1139686">
                  <a:extLst>
                    <a:ext uri="{9D8B030D-6E8A-4147-A177-3AD203B41FA5}">
                      <a16:colId xmlns:a16="http://schemas.microsoft.com/office/drawing/2014/main" xmlns="" val="20005"/>
                    </a:ext>
                  </a:extLst>
                </a:gridCol>
                <a:gridCol w="1083937">
                  <a:extLst>
                    <a:ext uri="{9D8B030D-6E8A-4147-A177-3AD203B41FA5}">
                      <a16:colId xmlns:a16="http://schemas.microsoft.com/office/drawing/2014/main" xmlns="" val="20006"/>
                    </a:ext>
                  </a:extLst>
                </a:gridCol>
                <a:gridCol w="1204273">
                  <a:extLst>
                    <a:ext uri="{9D8B030D-6E8A-4147-A177-3AD203B41FA5}">
                      <a16:colId xmlns:a16="http://schemas.microsoft.com/office/drawing/2014/main" xmlns="" val="20007"/>
                    </a:ext>
                  </a:extLst>
                </a:gridCol>
                <a:gridCol w="1289878">
                  <a:extLst>
                    <a:ext uri="{9D8B030D-6E8A-4147-A177-3AD203B41FA5}">
                      <a16:colId xmlns:a16="http://schemas.microsoft.com/office/drawing/2014/main" xmlns="" val="20008"/>
                    </a:ext>
                  </a:extLst>
                </a:gridCol>
              </a:tblGrid>
              <a:tr h="656159">
                <a:tc>
                  <a:txBody>
                    <a:bodyPr/>
                    <a:lstStyle/>
                    <a:p>
                      <a:pPr algn="ctr"/>
                      <a:r>
                        <a:rPr lang="en-US" sz="1800" dirty="0">
                          <a:solidFill>
                            <a:schemeClr val="bg1"/>
                          </a:solidFill>
                          <a:latin typeface="Times New Roman" panose="02020603050405020304" pitchFamily="18" charset="0"/>
                          <a:cs typeface="Times New Roman" panose="02020603050405020304" pitchFamily="18" charset="0"/>
                        </a:rPr>
                        <a:t>Activity</a:t>
                      </a:r>
                    </a:p>
                  </a:txBody>
                  <a:tcPr/>
                </a:tc>
                <a:tc>
                  <a:txBody>
                    <a:bodyPr/>
                    <a:lstStyle/>
                    <a:p>
                      <a:pPr algn="ctr"/>
                      <a:r>
                        <a:rPr lang="en-US" sz="1600" dirty="0">
                          <a:solidFill>
                            <a:schemeClr val="bg1"/>
                          </a:solidFill>
                          <a:latin typeface="Times New Roman" panose="02020603050405020304" pitchFamily="18" charset="0"/>
                          <a:cs typeface="Times New Roman" panose="02020603050405020304" pitchFamily="18" charset="0"/>
                        </a:rPr>
                        <a:t>Jan/Feb</a:t>
                      </a:r>
                    </a:p>
                    <a:p>
                      <a:pPr algn="ctr"/>
                      <a:r>
                        <a:rPr lang="en-US" sz="1600" dirty="0">
                          <a:solidFill>
                            <a:schemeClr val="bg1"/>
                          </a:solidFill>
                          <a:latin typeface="Times New Roman" panose="02020603050405020304" pitchFamily="18" charset="0"/>
                          <a:cs typeface="Times New Roman" panose="02020603050405020304" pitchFamily="18" charset="0"/>
                        </a:rPr>
                        <a:t>2024</a:t>
                      </a:r>
                    </a:p>
                  </a:txBody>
                  <a:tcPr/>
                </a:tc>
                <a:tc>
                  <a:txBody>
                    <a:bodyPr/>
                    <a:lstStyle/>
                    <a:p>
                      <a:pPr algn="ctr"/>
                      <a:r>
                        <a:rPr lang="en-US" sz="1600">
                          <a:solidFill>
                            <a:schemeClr val="bg1"/>
                          </a:solidFill>
                          <a:latin typeface="Times New Roman" panose="02020603050405020304" pitchFamily="18" charset="0"/>
                          <a:cs typeface="Times New Roman" panose="02020603050405020304" pitchFamily="18" charset="0"/>
                        </a:rPr>
                        <a:t>Mar</a:t>
                      </a:r>
                    </a:p>
                    <a:p>
                      <a:pPr algn="ctr"/>
                      <a:r>
                        <a:rPr lang="en-US" sz="1600">
                          <a:solidFill>
                            <a:schemeClr val="bg1"/>
                          </a:solidFill>
                          <a:latin typeface="Times New Roman" panose="02020603050405020304" pitchFamily="18" charset="0"/>
                          <a:cs typeface="Times New Roman" panose="02020603050405020304" pitchFamily="18" charset="0"/>
                        </a:rPr>
                        <a:t>2024</a:t>
                      </a:r>
                      <a:endParaRPr lang="en-US" sz="1600" dirty="0">
                        <a:solidFill>
                          <a:schemeClr val="bg1"/>
                        </a:solidFill>
                        <a:latin typeface="Times New Roman" panose="02020603050405020304" pitchFamily="18" charset="0"/>
                        <a:cs typeface="Times New Roman" panose="02020603050405020304" pitchFamily="18" charset="0"/>
                      </a:endParaRPr>
                    </a:p>
                  </a:txBody>
                  <a:tcPr/>
                </a:tc>
                <a:tc>
                  <a:txBody>
                    <a:bodyPr/>
                    <a:lstStyle/>
                    <a:p>
                      <a:pPr algn="ctr"/>
                      <a:r>
                        <a:rPr lang="en-US" sz="1600" dirty="0">
                          <a:solidFill>
                            <a:schemeClr val="bg1"/>
                          </a:solidFill>
                          <a:latin typeface="Times New Roman" panose="02020603050405020304" pitchFamily="18" charset="0"/>
                          <a:cs typeface="Times New Roman" panose="02020603050405020304" pitchFamily="18" charset="0"/>
                        </a:rPr>
                        <a:t>Apr</a:t>
                      </a:r>
                    </a:p>
                    <a:p>
                      <a:pPr algn="ctr"/>
                      <a:r>
                        <a:rPr lang="en-US" sz="1600" dirty="0">
                          <a:solidFill>
                            <a:schemeClr val="bg1"/>
                          </a:solidFill>
                          <a:latin typeface="Times New Roman" panose="02020603050405020304" pitchFamily="18" charset="0"/>
                          <a:cs typeface="Times New Roman" panose="02020603050405020304" pitchFamily="18" charset="0"/>
                        </a:rPr>
                        <a:t>2024</a:t>
                      </a:r>
                    </a:p>
                  </a:txBody>
                  <a:tcPr/>
                </a:tc>
                <a:tc>
                  <a:txBody>
                    <a:bodyPr/>
                    <a:lstStyle/>
                    <a:p>
                      <a:pPr algn="ctr"/>
                      <a:r>
                        <a:rPr lang="en-US" sz="1600">
                          <a:solidFill>
                            <a:schemeClr val="bg1"/>
                          </a:solidFill>
                          <a:latin typeface="Times New Roman" panose="02020603050405020304" pitchFamily="18" charset="0"/>
                          <a:cs typeface="Times New Roman" panose="02020603050405020304" pitchFamily="18" charset="0"/>
                        </a:rPr>
                        <a:t>May</a:t>
                      </a:r>
                    </a:p>
                    <a:p>
                      <a:pPr algn="ctr"/>
                      <a:r>
                        <a:rPr lang="en-US" sz="1600">
                          <a:solidFill>
                            <a:schemeClr val="bg1"/>
                          </a:solidFill>
                          <a:latin typeface="Times New Roman" panose="02020603050405020304" pitchFamily="18" charset="0"/>
                          <a:cs typeface="Times New Roman" panose="02020603050405020304" pitchFamily="18" charset="0"/>
                        </a:rPr>
                        <a:t>2024</a:t>
                      </a:r>
                      <a:endParaRPr lang="en-US" sz="1600" dirty="0">
                        <a:solidFill>
                          <a:schemeClr val="bg1"/>
                        </a:solidFill>
                        <a:latin typeface="Times New Roman" panose="02020603050405020304" pitchFamily="18" charset="0"/>
                        <a:cs typeface="Times New Roman" panose="02020603050405020304" pitchFamily="18" charset="0"/>
                      </a:endParaRPr>
                    </a:p>
                  </a:txBody>
                  <a:tcPr/>
                </a:tc>
                <a:tc>
                  <a:txBody>
                    <a:bodyPr/>
                    <a:lstStyle/>
                    <a:p>
                      <a:pPr algn="ctr"/>
                      <a:r>
                        <a:rPr lang="en-US" sz="1600">
                          <a:solidFill>
                            <a:schemeClr val="bg1"/>
                          </a:solidFill>
                          <a:latin typeface="Times New Roman" panose="02020603050405020304" pitchFamily="18" charset="0"/>
                          <a:cs typeface="Times New Roman" panose="02020603050405020304" pitchFamily="18" charset="0"/>
                        </a:rPr>
                        <a:t>Jun</a:t>
                      </a:r>
                    </a:p>
                    <a:p>
                      <a:pPr algn="ctr"/>
                      <a:r>
                        <a:rPr lang="en-US" sz="1600">
                          <a:solidFill>
                            <a:schemeClr val="bg1"/>
                          </a:solidFill>
                          <a:latin typeface="Times New Roman" panose="02020603050405020304" pitchFamily="18" charset="0"/>
                          <a:cs typeface="Times New Roman" panose="02020603050405020304" pitchFamily="18" charset="0"/>
                        </a:rPr>
                        <a:t>2024</a:t>
                      </a:r>
                      <a:endParaRPr lang="en-US" sz="1600" dirty="0">
                        <a:solidFill>
                          <a:schemeClr val="bg1"/>
                        </a:solidFill>
                        <a:latin typeface="Times New Roman" panose="02020603050405020304" pitchFamily="18" charset="0"/>
                        <a:cs typeface="Times New Roman" panose="02020603050405020304" pitchFamily="18" charset="0"/>
                      </a:endParaRPr>
                    </a:p>
                  </a:txBody>
                  <a:tcPr/>
                </a:tc>
                <a:tc>
                  <a:txBody>
                    <a:bodyPr/>
                    <a:lstStyle/>
                    <a:p>
                      <a:pPr algn="ctr"/>
                      <a:r>
                        <a:rPr lang="en-US" sz="1600">
                          <a:solidFill>
                            <a:schemeClr val="bg1"/>
                          </a:solidFill>
                          <a:latin typeface="Times New Roman" panose="02020603050405020304" pitchFamily="18" charset="0"/>
                          <a:cs typeface="Times New Roman" panose="02020603050405020304" pitchFamily="18" charset="0"/>
                        </a:rPr>
                        <a:t>Jul</a:t>
                      </a:r>
                    </a:p>
                    <a:p>
                      <a:pPr algn="ctr"/>
                      <a:r>
                        <a:rPr lang="en-US" sz="1600">
                          <a:solidFill>
                            <a:schemeClr val="bg1"/>
                          </a:solidFill>
                          <a:latin typeface="Times New Roman" panose="02020603050405020304" pitchFamily="18" charset="0"/>
                          <a:cs typeface="Times New Roman" panose="02020603050405020304" pitchFamily="18" charset="0"/>
                        </a:rPr>
                        <a:t>2024</a:t>
                      </a:r>
                      <a:endParaRPr lang="en-US" sz="1600" dirty="0">
                        <a:solidFill>
                          <a:schemeClr val="bg1"/>
                        </a:solidFill>
                        <a:latin typeface="Times New Roman" panose="02020603050405020304" pitchFamily="18" charset="0"/>
                        <a:cs typeface="Times New Roman" panose="02020603050405020304" pitchFamily="18" charset="0"/>
                      </a:endParaRPr>
                    </a:p>
                  </a:txBody>
                  <a:tcPr/>
                </a:tc>
                <a:tc>
                  <a:txBody>
                    <a:bodyPr/>
                    <a:lstStyle/>
                    <a:p>
                      <a:pPr algn="ctr"/>
                      <a:r>
                        <a:rPr lang="en-US" sz="1600" dirty="0">
                          <a:solidFill>
                            <a:schemeClr val="bg1"/>
                          </a:solidFill>
                          <a:latin typeface="Times New Roman" panose="02020603050405020304" pitchFamily="18" charset="0"/>
                          <a:cs typeface="Times New Roman" panose="02020603050405020304" pitchFamily="18" charset="0"/>
                        </a:rPr>
                        <a:t>Jul/Aug</a:t>
                      </a:r>
                    </a:p>
                    <a:p>
                      <a:pPr algn="ctr"/>
                      <a:r>
                        <a:rPr lang="en-US" sz="1600" dirty="0">
                          <a:solidFill>
                            <a:schemeClr val="bg1"/>
                          </a:solidFill>
                          <a:latin typeface="Times New Roman" panose="02020603050405020304" pitchFamily="18" charset="0"/>
                          <a:cs typeface="Times New Roman" panose="02020603050405020304" pitchFamily="18" charset="0"/>
                        </a:rPr>
                        <a:t>2024</a:t>
                      </a:r>
                    </a:p>
                  </a:txBody>
                  <a:tcPr/>
                </a:tc>
                <a:tc>
                  <a:txBody>
                    <a:bodyPr/>
                    <a:lstStyle/>
                    <a:p>
                      <a:pPr algn="ctr"/>
                      <a:r>
                        <a:rPr lang="en-US" sz="1600">
                          <a:solidFill>
                            <a:schemeClr val="bg1"/>
                          </a:solidFill>
                          <a:latin typeface="Times New Roman" panose="02020603050405020304" pitchFamily="18" charset="0"/>
                          <a:cs typeface="Times New Roman" panose="02020603050405020304" pitchFamily="18" charset="0"/>
                        </a:rPr>
                        <a:t>Aug</a:t>
                      </a:r>
                    </a:p>
                    <a:p>
                      <a:pPr algn="ctr"/>
                      <a:r>
                        <a:rPr lang="en-US" sz="1600">
                          <a:solidFill>
                            <a:schemeClr val="bg1"/>
                          </a:solidFill>
                          <a:latin typeface="Times New Roman" panose="02020603050405020304" pitchFamily="18" charset="0"/>
                          <a:cs typeface="Times New Roman" panose="02020603050405020304" pitchFamily="18" charset="0"/>
                        </a:rPr>
                        <a:t>2024</a:t>
                      </a:r>
                      <a:endParaRPr lang="en-US" sz="1600" dirty="0">
                        <a:solidFill>
                          <a:schemeClr val="bg1"/>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10000"/>
                  </a:ext>
                </a:extLst>
              </a:tr>
              <a:tr h="4369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a:solidFill>
                            <a:schemeClr val="bg1"/>
                          </a:solidFill>
                          <a:latin typeface="Times New Roman" panose="02020603050405020304" pitchFamily="18" charset="0"/>
                          <a:cs typeface="Times New Roman" panose="02020603050405020304" pitchFamily="18" charset="0"/>
                        </a:rPr>
                        <a:t>Collection of Literature</a:t>
                      </a:r>
                      <a:endParaRPr lang="en-US" sz="1400" b="1" dirty="0">
                        <a:solidFill>
                          <a:sysClr val="windowText" lastClr="000000"/>
                        </a:solidFill>
                        <a:latin typeface="Times New Roman" panose="02020603050405020304" pitchFamily="18" charset="0"/>
                        <a:cs typeface="Times New Roman" panose="02020603050405020304" pitchFamily="18" charset="0"/>
                      </a:endParaRPr>
                    </a:p>
                  </a:txBody>
                  <a:tcPr>
                    <a:solidFill>
                      <a:schemeClr val="accent1"/>
                    </a:solidFill>
                  </a:tcPr>
                </a:tc>
                <a:tc>
                  <a:txBody>
                    <a:bodyPr/>
                    <a:lstStyle/>
                    <a:p>
                      <a:pPr algn="ctr"/>
                      <a:r>
                        <a:rPr lang="en-US" sz="1400" dirty="0">
                          <a:solidFill>
                            <a:schemeClr val="tx1"/>
                          </a:solidFill>
                          <a:latin typeface="Times New Roman" panose="02020603050405020304" pitchFamily="18" charset="0"/>
                          <a:cs typeface="Times New Roman" panose="02020603050405020304" pitchFamily="18" charset="0"/>
                        </a:rPr>
                        <a:t>✓</a:t>
                      </a:r>
                    </a:p>
                  </a:txBody>
                  <a:tcPr/>
                </a:tc>
                <a:tc>
                  <a:txBody>
                    <a:bodyPr/>
                    <a:lstStyle/>
                    <a:p>
                      <a:endParaRPr lang="en-US" sz="1400" dirty="0">
                        <a:latin typeface="Times New Roman" panose="02020603050405020304" pitchFamily="18" charset="0"/>
                        <a:cs typeface="Times New Roman" panose="02020603050405020304" pitchFamily="18" charset="0"/>
                      </a:endParaRPr>
                    </a:p>
                  </a:txBody>
                  <a:tcPr/>
                </a:tc>
                <a:tc>
                  <a:txBody>
                    <a:bodyPr/>
                    <a:lstStyle/>
                    <a:p>
                      <a:endParaRPr lang="en-US" sz="1400">
                        <a:latin typeface="Times New Roman" panose="02020603050405020304" pitchFamily="18" charset="0"/>
                        <a:cs typeface="Times New Roman" panose="02020603050405020304" pitchFamily="18" charset="0"/>
                      </a:endParaRPr>
                    </a:p>
                  </a:txBody>
                  <a:tcPr/>
                </a:tc>
                <a:tc>
                  <a:txBody>
                    <a:bodyPr/>
                    <a:lstStyle/>
                    <a:p>
                      <a:endParaRPr lang="en-US" sz="1400">
                        <a:latin typeface="Times New Roman" panose="02020603050405020304" pitchFamily="18" charset="0"/>
                        <a:cs typeface="Times New Roman" panose="02020603050405020304" pitchFamily="18" charset="0"/>
                      </a:endParaRPr>
                    </a:p>
                  </a:txBody>
                  <a:tcPr/>
                </a:tc>
                <a:tc>
                  <a:txBody>
                    <a:bodyPr/>
                    <a:lstStyle/>
                    <a:p>
                      <a:endParaRPr lang="en-US" sz="1400">
                        <a:latin typeface="Times New Roman" panose="02020603050405020304" pitchFamily="18" charset="0"/>
                        <a:cs typeface="Times New Roman" panose="02020603050405020304" pitchFamily="18" charset="0"/>
                      </a:endParaRPr>
                    </a:p>
                  </a:txBody>
                  <a:tcPr/>
                </a:tc>
                <a:tc>
                  <a:txBody>
                    <a:bodyPr/>
                    <a:lstStyle/>
                    <a:p>
                      <a:endParaRPr lang="en-US" sz="1400">
                        <a:latin typeface="Times New Roman" panose="02020603050405020304" pitchFamily="18" charset="0"/>
                        <a:cs typeface="Times New Roman" panose="02020603050405020304" pitchFamily="18" charset="0"/>
                      </a:endParaRPr>
                    </a:p>
                  </a:txBody>
                  <a:tcPr/>
                </a:tc>
                <a:tc>
                  <a:txBody>
                    <a:bodyPr/>
                    <a:lstStyle/>
                    <a:p>
                      <a:endParaRPr lang="en-US" sz="1400">
                        <a:latin typeface="Times New Roman" panose="02020603050405020304" pitchFamily="18" charset="0"/>
                        <a:cs typeface="Times New Roman" panose="02020603050405020304" pitchFamily="18" charset="0"/>
                      </a:endParaRPr>
                    </a:p>
                  </a:txBody>
                  <a:tcPr/>
                </a:tc>
                <a:tc>
                  <a:txBody>
                    <a:bodyPr/>
                    <a:lstStyle/>
                    <a:p>
                      <a:endParaRPr lang="en-US" sz="140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10001"/>
                  </a:ext>
                </a:extLst>
              </a:tr>
              <a:tr h="37050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a:solidFill>
                            <a:schemeClr val="bg1"/>
                          </a:solidFill>
                          <a:latin typeface="Times New Roman" panose="02020603050405020304" pitchFamily="18" charset="0"/>
                          <a:cs typeface="Times New Roman" panose="02020603050405020304" pitchFamily="18" charset="0"/>
                        </a:rPr>
                        <a:t>Study of Literature</a:t>
                      </a:r>
                      <a:endParaRPr lang="en-US" sz="1400" b="1" dirty="0">
                        <a:solidFill>
                          <a:sysClr val="windowText" lastClr="000000"/>
                        </a:solidFill>
                        <a:latin typeface="Times New Roman" panose="02020603050405020304" pitchFamily="18" charset="0"/>
                        <a:cs typeface="Times New Roman" panose="02020603050405020304" pitchFamily="18" charset="0"/>
                      </a:endParaRPr>
                    </a:p>
                  </a:txBody>
                  <a:tcPr>
                    <a:solidFill>
                      <a:schemeClr val="accent1"/>
                    </a:solidFill>
                  </a:tcPr>
                </a:tc>
                <a:tc>
                  <a:txBody>
                    <a:bodyPr/>
                    <a:lstStyle/>
                    <a:p>
                      <a:pPr algn="ctr"/>
                      <a:r>
                        <a:rPr lang="en-US" sz="1400" dirty="0">
                          <a:solidFill>
                            <a:schemeClr val="tx1"/>
                          </a:solidFill>
                          <a:latin typeface="Times New Roman" panose="02020603050405020304" pitchFamily="18" charset="0"/>
                          <a:cs typeface="Times New Roman" panose="02020603050405020304" pitchFamily="18" charset="0"/>
                        </a:rPr>
                        <a:t>✓</a:t>
                      </a:r>
                    </a:p>
                  </a:txBody>
                  <a:tcPr/>
                </a:tc>
                <a:tc>
                  <a:txBody>
                    <a:bodyPr/>
                    <a:lstStyle/>
                    <a:p>
                      <a:endParaRPr lang="en-US" sz="1400" dirty="0">
                        <a:latin typeface="Times New Roman" panose="02020603050405020304" pitchFamily="18" charset="0"/>
                        <a:cs typeface="Times New Roman" panose="02020603050405020304" pitchFamily="18" charset="0"/>
                      </a:endParaRPr>
                    </a:p>
                  </a:txBody>
                  <a:tcPr/>
                </a:tc>
                <a:tc>
                  <a:txBody>
                    <a:bodyPr/>
                    <a:lstStyle/>
                    <a:p>
                      <a:endParaRPr lang="en-US" sz="1400">
                        <a:latin typeface="Times New Roman" panose="02020603050405020304" pitchFamily="18" charset="0"/>
                        <a:cs typeface="Times New Roman" panose="02020603050405020304" pitchFamily="18" charset="0"/>
                      </a:endParaRPr>
                    </a:p>
                  </a:txBody>
                  <a:tcPr/>
                </a:tc>
                <a:tc>
                  <a:txBody>
                    <a:bodyPr/>
                    <a:lstStyle/>
                    <a:p>
                      <a:endParaRPr lang="en-US" sz="1400">
                        <a:latin typeface="Times New Roman" panose="02020603050405020304" pitchFamily="18" charset="0"/>
                        <a:cs typeface="Times New Roman" panose="02020603050405020304" pitchFamily="18" charset="0"/>
                      </a:endParaRPr>
                    </a:p>
                  </a:txBody>
                  <a:tcPr/>
                </a:tc>
                <a:tc>
                  <a:txBody>
                    <a:bodyPr/>
                    <a:lstStyle/>
                    <a:p>
                      <a:endParaRPr lang="en-US" sz="1400">
                        <a:latin typeface="Times New Roman" panose="02020603050405020304" pitchFamily="18" charset="0"/>
                        <a:cs typeface="Times New Roman" panose="02020603050405020304" pitchFamily="18" charset="0"/>
                      </a:endParaRPr>
                    </a:p>
                  </a:txBody>
                  <a:tcPr/>
                </a:tc>
                <a:tc>
                  <a:txBody>
                    <a:bodyPr/>
                    <a:lstStyle/>
                    <a:p>
                      <a:endParaRPr lang="en-US" sz="1400">
                        <a:latin typeface="Times New Roman" panose="02020603050405020304" pitchFamily="18" charset="0"/>
                        <a:cs typeface="Times New Roman" panose="02020603050405020304" pitchFamily="18" charset="0"/>
                      </a:endParaRPr>
                    </a:p>
                  </a:txBody>
                  <a:tcPr/>
                </a:tc>
                <a:tc>
                  <a:txBody>
                    <a:bodyPr/>
                    <a:lstStyle/>
                    <a:p>
                      <a:endParaRPr lang="en-US" sz="1400">
                        <a:latin typeface="Times New Roman" panose="02020603050405020304" pitchFamily="18" charset="0"/>
                        <a:cs typeface="Times New Roman" panose="02020603050405020304" pitchFamily="18" charset="0"/>
                      </a:endParaRPr>
                    </a:p>
                  </a:txBody>
                  <a:tcPr/>
                </a:tc>
                <a:tc>
                  <a:txBody>
                    <a:bodyPr/>
                    <a:lstStyle/>
                    <a:p>
                      <a:endParaRPr lang="en-US" sz="140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10002"/>
                  </a:ext>
                </a:extLst>
              </a:tr>
              <a:tr h="57859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a:solidFill>
                            <a:schemeClr val="bg1"/>
                          </a:solidFill>
                          <a:latin typeface="Times New Roman" panose="02020603050405020304" pitchFamily="18" charset="0"/>
                          <a:cs typeface="Times New Roman" panose="02020603050405020304" pitchFamily="18" charset="0"/>
                        </a:rPr>
                        <a:t>Analysis of Proposed Scheme</a:t>
                      </a:r>
                      <a:endParaRPr lang="en-US" sz="1400" b="1" dirty="0">
                        <a:solidFill>
                          <a:sysClr val="windowText" lastClr="000000"/>
                        </a:solidFill>
                        <a:latin typeface="Times New Roman" panose="02020603050405020304" pitchFamily="18" charset="0"/>
                        <a:cs typeface="Times New Roman" panose="02020603050405020304" pitchFamily="18" charset="0"/>
                      </a:endParaRPr>
                    </a:p>
                  </a:txBody>
                  <a:tcPr>
                    <a:solidFill>
                      <a:schemeClr val="accent1"/>
                    </a:solidFill>
                  </a:tcPr>
                </a:tc>
                <a:tc>
                  <a:txBody>
                    <a:bodyPr/>
                    <a:lstStyle/>
                    <a:p>
                      <a:endParaRPr lang="en-US" sz="1400" dirty="0">
                        <a:solidFill>
                          <a:schemeClr val="accent1"/>
                        </a:solidFill>
                        <a:latin typeface="Times New Roman" panose="02020603050405020304" pitchFamily="18" charset="0"/>
                        <a:cs typeface="Times New Roman" panose="02020603050405020304" pitchFamily="18" charset="0"/>
                      </a:endParaRPr>
                    </a:p>
                  </a:txBody>
                  <a:tcPr/>
                </a:tc>
                <a:tc>
                  <a:txBody>
                    <a:bodyPr/>
                    <a:lstStyle/>
                    <a:p>
                      <a:pPr algn="ctr"/>
                      <a:r>
                        <a:rPr lang="en-US" sz="1400">
                          <a:latin typeface="Times New Roman" panose="02020603050405020304" pitchFamily="18" charset="0"/>
                          <a:cs typeface="Times New Roman" panose="02020603050405020304" pitchFamily="18" charset="0"/>
                        </a:rPr>
                        <a:t>✓</a:t>
                      </a:r>
                      <a:endParaRPr lang="en-US" sz="1400" dirty="0">
                        <a:latin typeface="Times New Roman" panose="02020603050405020304" pitchFamily="18" charset="0"/>
                        <a:cs typeface="Times New Roman" panose="02020603050405020304" pitchFamily="18" charset="0"/>
                      </a:endParaRPr>
                    </a:p>
                  </a:txBody>
                  <a:tcPr/>
                </a:tc>
                <a:tc>
                  <a:txBody>
                    <a:bodyPr/>
                    <a:lstStyle/>
                    <a:p>
                      <a:endParaRPr lang="en-US" sz="1400">
                        <a:latin typeface="Times New Roman" panose="02020603050405020304" pitchFamily="18" charset="0"/>
                        <a:cs typeface="Times New Roman" panose="02020603050405020304" pitchFamily="18" charset="0"/>
                      </a:endParaRPr>
                    </a:p>
                  </a:txBody>
                  <a:tcPr/>
                </a:tc>
                <a:tc>
                  <a:txBody>
                    <a:bodyPr/>
                    <a:lstStyle/>
                    <a:p>
                      <a:endParaRPr lang="en-US" sz="1400">
                        <a:latin typeface="Times New Roman" panose="02020603050405020304" pitchFamily="18" charset="0"/>
                        <a:cs typeface="Times New Roman" panose="02020603050405020304" pitchFamily="18" charset="0"/>
                      </a:endParaRPr>
                    </a:p>
                  </a:txBody>
                  <a:tcPr/>
                </a:tc>
                <a:tc>
                  <a:txBody>
                    <a:bodyPr/>
                    <a:lstStyle/>
                    <a:p>
                      <a:endParaRPr lang="en-US" sz="1400">
                        <a:latin typeface="Times New Roman" panose="02020603050405020304" pitchFamily="18" charset="0"/>
                        <a:cs typeface="Times New Roman" panose="02020603050405020304" pitchFamily="18" charset="0"/>
                      </a:endParaRPr>
                    </a:p>
                  </a:txBody>
                  <a:tcPr/>
                </a:tc>
                <a:tc>
                  <a:txBody>
                    <a:bodyPr/>
                    <a:lstStyle/>
                    <a:p>
                      <a:endParaRPr lang="en-US" sz="1400">
                        <a:latin typeface="Times New Roman" panose="02020603050405020304" pitchFamily="18" charset="0"/>
                        <a:cs typeface="Times New Roman" panose="02020603050405020304" pitchFamily="18" charset="0"/>
                      </a:endParaRPr>
                    </a:p>
                  </a:txBody>
                  <a:tcPr/>
                </a:tc>
                <a:tc>
                  <a:txBody>
                    <a:bodyPr/>
                    <a:lstStyle/>
                    <a:p>
                      <a:endParaRPr lang="en-US" sz="1400">
                        <a:latin typeface="Times New Roman" panose="02020603050405020304" pitchFamily="18" charset="0"/>
                        <a:cs typeface="Times New Roman" panose="02020603050405020304" pitchFamily="18" charset="0"/>
                      </a:endParaRPr>
                    </a:p>
                  </a:txBody>
                  <a:tcPr/>
                </a:tc>
                <a:tc>
                  <a:txBody>
                    <a:bodyPr/>
                    <a:lstStyle/>
                    <a:p>
                      <a:endParaRPr lang="en-US" sz="140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10003"/>
                  </a:ext>
                </a:extLst>
              </a:tr>
              <a:tr h="57859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a:solidFill>
                            <a:schemeClr val="bg1"/>
                          </a:solidFill>
                          <a:latin typeface="Times New Roman" panose="02020603050405020304" pitchFamily="18" charset="0"/>
                          <a:cs typeface="Times New Roman" panose="02020603050405020304" pitchFamily="18" charset="0"/>
                        </a:rPr>
                        <a:t>Preparation of Schemes/</a:t>
                      </a:r>
                      <a:r>
                        <a:rPr lang="en-US" sz="1400" b="1" baseline="0">
                          <a:solidFill>
                            <a:schemeClr val="bg1"/>
                          </a:solidFill>
                          <a:latin typeface="Times New Roman" panose="02020603050405020304" pitchFamily="18" charset="0"/>
                          <a:cs typeface="Times New Roman" panose="02020603050405020304" pitchFamily="18" charset="0"/>
                        </a:rPr>
                        <a:t>Model</a:t>
                      </a:r>
                      <a:endParaRPr lang="en-US" sz="1400" b="1" dirty="0">
                        <a:solidFill>
                          <a:sysClr val="windowText" lastClr="000000"/>
                        </a:solidFill>
                        <a:latin typeface="Times New Roman" panose="02020603050405020304" pitchFamily="18" charset="0"/>
                        <a:cs typeface="Times New Roman" panose="02020603050405020304" pitchFamily="18" charset="0"/>
                      </a:endParaRPr>
                    </a:p>
                  </a:txBody>
                  <a:tcPr>
                    <a:solidFill>
                      <a:schemeClr val="accent1"/>
                    </a:solidFill>
                  </a:tcPr>
                </a:tc>
                <a:tc>
                  <a:txBody>
                    <a:bodyPr/>
                    <a:lstStyle/>
                    <a:p>
                      <a:endParaRPr lang="en-US" sz="1400" dirty="0">
                        <a:solidFill>
                          <a:schemeClr val="accent1"/>
                        </a:solidFill>
                        <a:latin typeface="Times New Roman" panose="02020603050405020304" pitchFamily="18" charset="0"/>
                        <a:cs typeface="Times New Roman" panose="02020603050405020304" pitchFamily="18" charset="0"/>
                      </a:endParaRPr>
                    </a:p>
                  </a:txBody>
                  <a:tcPr/>
                </a:tc>
                <a:tc>
                  <a:txBody>
                    <a:bodyPr/>
                    <a:lstStyle/>
                    <a:p>
                      <a:endParaRPr lang="en-US" sz="1400" dirty="0">
                        <a:latin typeface="Times New Roman" panose="02020603050405020304" pitchFamily="18" charset="0"/>
                        <a:cs typeface="Times New Roman" panose="02020603050405020304" pitchFamily="18" charset="0"/>
                      </a:endParaRPr>
                    </a:p>
                  </a:txBody>
                  <a:tcPr/>
                </a:tc>
                <a:tc>
                  <a:txBody>
                    <a:bodyPr/>
                    <a:lstStyle/>
                    <a:p>
                      <a:pPr algn="ctr"/>
                      <a:r>
                        <a:rPr lang="en-US" sz="1400">
                          <a:latin typeface="Times New Roman" panose="02020603050405020304" pitchFamily="18" charset="0"/>
                          <a:cs typeface="Times New Roman" panose="02020603050405020304" pitchFamily="18" charset="0"/>
                        </a:rPr>
                        <a:t>✓</a:t>
                      </a:r>
                      <a:endParaRPr lang="en-US" sz="1400" dirty="0">
                        <a:latin typeface="Times New Roman" panose="02020603050405020304" pitchFamily="18" charset="0"/>
                        <a:cs typeface="Times New Roman" panose="02020603050405020304" pitchFamily="18" charset="0"/>
                      </a:endParaRPr>
                    </a:p>
                  </a:txBody>
                  <a:tcPr/>
                </a:tc>
                <a:tc>
                  <a:txBody>
                    <a:bodyPr/>
                    <a:lstStyle/>
                    <a:p>
                      <a:endParaRPr lang="en-US" sz="1400">
                        <a:latin typeface="Times New Roman" panose="02020603050405020304" pitchFamily="18" charset="0"/>
                        <a:cs typeface="Times New Roman" panose="02020603050405020304" pitchFamily="18" charset="0"/>
                      </a:endParaRPr>
                    </a:p>
                  </a:txBody>
                  <a:tcPr/>
                </a:tc>
                <a:tc>
                  <a:txBody>
                    <a:bodyPr/>
                    <a:lstStyle/>
                    <a:p>
                      <a:endParaRPr lang="en-US" sz="1400">
                        <a:latin typeface="Times New Roman" panose="02020603050405020304" pitchFamily="18" charset="0"/>
                        <a:cs typeface="Times New Roman" panose="02020603050405020304" pitchFamily="18" charset="0"/>
                      </a:endParaRPr>
                    </a:p>
                  </a:txBody>
                  <a:tcPr/>
                </a:tc>
                <a:tc>
                  <a:txBody>
                    <a:bodyPr/>
                    <a:lstStyle/>
                    <a:p>
                      <a:endParaRPr lang="en-US" sz="1400">
                        <a:latin typeface="Times New Roman" panose="02020603050405020304" pitchFamily="18" charset="0"/>
                        <a:cs typeface="Times New Roman" panose="02020603050405020304" pitchFamily="18" charset="0"/>
                      </a:endParaRPr>
                    </a:p>
                  </a:txBody>
                  <a:tcPr/>
                </a:tc>
                <a:tc>
                  <a:txBody>
                    <a:bodyPr/>
                    <a:lstStyle/>
                    <a:p>
                      <a:endParaRPr lang="en-US" sz="1400">
                        <a:latin typeface="Times New Roman" panose="02020603050405020304" pitchFamily="18" charset="0"/>
                        <a:cs typeface="Times New Roman" panose="02020603050405020304" pitchFamily="18" charset="0"/>
                      </a:endParaRPr>
                    </a:p>
                  </a:txBody>
                  <a:tcPr/>
                </a:tc>
                <a:tc>
                  <a:txBody>
                    <a:bodyPr/>
                    <a:lstStyle/>
                    <a:p>
                      <a:endParaRPr lang="en-US" sz="1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10004"/>
                  </a:ext>
                </a:extLst>
              </a:tr>
              <a:tr h="57859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a:solidFill>
                            <a:schemeClr val="bg1"/>
                          </a:solidFill>
                          <a:latin typeface="Times New Roman" panose="02020603050405020304" pitchFamily="18" charset="0"/>
                          <a:cs typeface="Times New Roman" panose="02020603050405020304" pitchFamily="18" charset="0"/>
                        </a:rPr>
                        <a:t>Implementation of Schemes/</a:t>
                      </a:r>
                      <a:r>
                        <a:rPr lang="en-US" sz="1400" b="1" baseline="0">
                          <a:solidFill>
                            <a:schemeClr val="bg1"/>
                          </a:solidFill>
                          <a:latin typeface="Times New Roman" panose="02020603050405020304" pitchFamily="18" charset="0"/>
                          <a:cs typeface="Times New Roman" panose="02020603050405020304" pitchFamily="18" charset="0"/>
                        </a:rPr>
                        <a:t>Model</a:t>
                      </a:r>
                      <a:endParaRPr lang="en-US" sz="1400" b="1" dirty="0">
                        <a:solidFill>
                          <a:sysClr val="windowText" lastClr="000000"/>
                        </a:solidFill>
                        <a:latin typeface="Times New Roman" panose="02020603050405020304" pitchFamily="18" charset="0"/>
                        <a:cs typeface="Times New Roman" panose="02020603050405020304" pitchFamily="18" charset="0"/>
                      </a:endParaRPr>
                    </a:p>
                  </a:txBody>
                  <a:tcPr>
                    <a:solidFill>
                      <a:schemeClr val="accent1"/>
                    </a:solidFill>
                  </a:tcPr>
                </a:tc>
                <a:tc>
                  <a:txBody>
                    <a:bodyPr/>
                    <a:lstStyle/>
                    <a:p>
                      <a:endParaRPr lang="en-US" sz="1400" dirty="0">
                        <a:solidFill>
                          <a:schemeClr val="accent1"/>
                        </a:solidFill>
                        <a:latin typeface="Times New Roman" panose="02020603050405020304" pitchFamily="18" charset="0"/>
                        <a:cs typeface="Times New Roman" panose="02020603050405020304" pitchFamily="18" charset="0"/>
                      </a:endParaRPr>
                    </a:p>
                  </a:txBody>
                  <a:tcPr/>
                </a:tc>
                <a:tc>
                  <a:txBody>
                    <a:bodyPr/>
                    <a:lstStyle/>
                    <a:p>
                      <a:endParaRPr lang="en-US" sz="1400" dirty="0">
                        <a:latin typeface="Times New Roman" panose="02020603050405020304" pitchFamily="18" charset="0"/>
                        <a:cs typeface="Times New Roman" panose="02020603050405020304" pitchFamily="18" charset="0"/>
                      </a:endParaRPr>
                    </a:p>
                  </a:txBody>
                  <a:tcPr/>
                </a:tc>
                <a:tc>
                  <a:txBody>
                    <a:bodyPr/>
                    <a:lstStyle/>
                    <a:p>
                      <a:endParaRPr lang="en-US" sz="1400" dirty="0">
                        <a:latin typeface="Times New Roman" panose="02020603050405020304" pitchFamily="18" charset="0"/>
                        <a:cs typeface="Times New Roman" panose="02020603050405020304" pitchFamily="18" charset="0"/>
                      </a:endParaRPr>
                    </a:p>
                  </a:txBody>
                  <a:tcPr/>
                </a:tc>
                <a:tc>
                  <a:txBody>
                    <a:bodyPr/>
                    <a:lstStyle/>
                    <a:p>
                      <a:pPr algn="ctr"/>
                      <a:r>
                        <a:rPr lang="en-US" sz="1400">
                          <a:latin typeface="Times New Roman" panose="02020603050405020304" pitchFamily="18" charset="0"/>
                          <a:cs typeface="Times New Roman" panose="02020603050405020304" pitchFamily="18" charset="0"/>
                        </a:rPr>
                        <a:t>✓</a:t>
                      </a:r>
                      <a:endParaRPr lang="en-US" sz="1400" dirty="0">
                        <a:latin typeface="Times New Roman" panose="02020603050405020304" pitchFamily="18" charset="0"/>
                        <a:cs typeface="Times New Roman" panose="02020603050405020304" pitchFamily="18" charset="0"/>
                      </a:endParaRPr>
                    </a:p>
                  </a:txBody>
                  <a:tcPr/>
                </a:tc>
                <a:tc>
                  <a:txBody>
                    <a:bodyPr/>
                    <a:lstStyle/>
                    <a:p>
                      <a:pPr algn="ctr"/>
                      <a:r>
                        <a:rPr lang="en-US" sz="1400">
                          <a:latin typeface="Times New Roman" panose="02020603050405020304" pitchFamily="18" charset="0"/>
                          <a:cs typeface="Times New Roman" panose="02020603050405020304" pitchFamily="18" charset="0"/>
                        </a:rPr>
                        <a:t>✓</a:t>
                      </a:r>
                      <a:endParaRPr lang="en-US" sz="1400" dirty="0">
                        <a:latin typeface="Times New Roman" panose="02020603050405020304" pitchFamily="18" charset="0"/>
                        <a:cs typeface="Times New Roman" panose="02020603050405020304" pitchFamily="18" charset="0"/>
                      </a:endParaRPr>
                    </a:p>
                  </a:txBody>
                  <a:tcPr/>
                </a:tc>
                <a:tc>
                  <a:txBody>
                    <a:bodyPr/>
                    <a:lstStyle/>
                    <a:p>
                      <a:endParaRPr lang="en-US" sz="1400">
                        <a:latin typeface="Times New Roman" panose="02020603050405020304" pitchFamily="18" charset="0"/>
                        <a:cs typeface="Times New Roman" panose="02020603050405020304" pitchFamily="18" charset="0"/>
                      </a:endParaRPr>
                    </a:p>
                  </a:txBody>
                  <a:tcPr/>
                </a:tc>
                <a:tc>
                  <a:txBody>
                    <a:bodyPr/>
                    <a:lstStyle/>
                    <a:p>
                      <a:endParaRPr lang="en-US" sz="1400">
                        <a:latin typeface="Times New Roman" panose="02020603050405020304" pitchFamily="18" charset="0"/>
                        <a:cs typeface="Times New Roman" panose="02020603050405020304" pitchFamily="18" charset="0"/>
                      </a:endParaRPr>
                    </a:p>
                  </a:txBody>
                  <a:tcPr/>
                </a:tc>
                <a:tc>
                  <a:txBody>
                    <a:bodyPr/>
                    <a:lstStyle/>
                    <a:p>
                      <a:endParaRPr lang="en-US" sz="140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10005"/>
                  </a:ext>
                </a:extLst>
              </a:tr>
              <a:tr h="37050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a:solidFill>
                            <a:schemeClr val="bg1"/>
                          </a:solidFill>
                          <a:latin typeface="Times New Roman" panose="02020603050405020304" pitchFamily="18" charset="0"/>
                          <a:cs typeface="Times New Roman" panose="02020603050405020304" pitchFamily="18" charset="0"/>
                        </a:rPr>
                        <a:t>Analysis</a:t>
                      </a:r>
                      <a:r>
                        <a:rPr lang="en-US" sz="1400" b="1" baseline="0">
                          <a:solidFill>
                            <a:schemeClr val="bg1"/>
                          </a:solidFill>
                          <a:latin typeface="Times New Roman" panose="02020603050405020304" pitchFamily="18" charset="0"/>
                          <a:cs typeface="Times New Roman" panose="02020603050405020304" pitchFamily="18" charset="0"/>
                        </a:rPr>
                        <a:t> and</a:t>
                      </a:r>
                      <a:r>
                        <a:rPr lang="en-US" sz="1400" b="1">
                          <a:solidFill>
                            <a:schemeClr val="bg1"/>
                          </a:solidFill>
                          <a:latin typeface="Times New Roman" panose="02020603050405020304" pitchFamily="18" charset="0"/>
                          <a:cs typeface="Times New Roman" panose="02020603050405020304" pitchFamily="18" charset="0"/>
                        </a:rPr>
                        <a:t> Simulation</a:t>
                      </a:r>
                      <a:endParaRPr lang="en-US" sz="1400" b="1" dirty="0">
                        <a:solidFill>
                          <a:sysClr val="windowText" lastClr="000000"/>
                        </a:solidFill>
                        <a:latin typeface="Times New Roman" panose="02020603050405020304" pitchFamily="18" charset="0"/>
                        <a:cs typeface="Times New Roman" panose="02020603050405020304" pitchFamily="18" charset="0"/>
                      </a:endParaRPr>
                    </a:p>
                  </a:txBody>
                  <a:tcPr>
                    <a:solidFill>
                      <a:schemeClr val="accent1"/>
                    </a:solidFill>
                  </a:tcPr>
                </a:tc>
                <a:tc>
                  <a:txBody>
                    <a:bodyPr/>
                    <a:lstStyle/>
                    <a:p>
                      <a:endParaRPr lang="en-US" sz="1400" dirty="0">
                        <a:solidFill>
                          <a:schemeClr val="accent1"/>
                        </a:solidFill>
                        <a:latin typeface="Times New Roman" panose="02020603050405020304" pitchFamily="18" charset="0"/>
                        <a:cs typeface="Times New Roman" panose="02020603050405020304" pitchFamily="18" charset="0"/>
                      </a:endParaRPr>
                    </a:p>
                  </a:txBody>
                  <a:tcPr/>
                </a:tc>
                <a:tc>
                  <a:txBody>
                    <a:bodyPr/>
                    <a:lstStyle/>
                    <a:p>
                      <a:endParaRPr lang="en-US" sz="1400" dirty="0">
                        <a:latin typeface="Times New Roman" panose="02020603050405020304" pitchFamily="18" charset="0"/>
                        <a:cs typeface="Times New Roman" panose="02020603050405020304" pitchFamily="18" charset="0"/>
                      </a:endParaRPr>
                    </a:p>
                  </a:txBody>
                  <a:tcPr/>
                </a:tc>
                <a:tc>
                  <a:txBody>
                    <a:bodyPr/>
                    <a:lstStyle/>
                    <a:p>
                      <a:endParaRPr lang="en-US" sz="1400">
                        <a:latin typeface="Times New Roman" panose="02020603050405020304" pitchFamily="18" charset="0"/>
                        <a:cs typeface="Times New Roman" panose="02020603050405020304" pitchFamily="18" charset="0"/>
                      </a:endParaRPr>
                    </a:p>
                  </a:txBody>
                  <a:tcPr/>
                </a:tc>
                <a:tc>
                  <a:txBody>
                    <a:bodyPr/>
                    <a:lstStyle/>
                    <a:p>
                      <a:endParaRPr lang="en-US" sz="1400">
                        <a:latin typeface="Times New Roman" panose="02020603050405020304" pitchFamily="18" charset="0"/>
                        <a:cs typeface="Times New Roman" panose="02020603050405020304" pitchFamily="18" charset="0"/>
                      </a:endParaRPr>
                    </a:p>
                  </a:txBody>
                  <a:tcPr/>
                </a:tc>
                <a:tc>
                  <a:txBody>
                    <a:bodyPr/>
                    <a:lstStyle/>
                    <a:p>
                      <a:endParaRPr lang="en-US" sz="1400" dirty="0">
                        <a:latin typeface="Times New Roman" panose="02020603050405020304" pitchFamily="18" charset="0"/>
                        <a:cs typeface="Times New Roman" panose="02020603050405020304" pitchFamily="18" charset="0"/>
                      </a:endParaRPr>
                    </a:p>
                  </a:txBody>
                  <a:tcPr/>
                </a:tc>
                <a:tc>
                  <a:txBody>
                    <a:bodyPr/>
                    <a:lstStyle/>
                    <a:p>
                      <a:pPr algn="ctr"/>
                      <a:r>
                        <a:rPr lang="en-US" sz="1400">
                          <a:latin typeface="Times New Roman" panose="02020603050405020304" pitchFamily="18" charset="0"/>
                          <a:cs typeface="Times New Roman" panose="02020603050405020304" pitchFamily="18" charset="0"/>
                        </a:rPr>
                        <a:t>✓</a:t>
                      </a:r>
                      <a:endParaRPr lang="en-US" sz="1400" dirty="0">
                        <a:latin typeface="Times New Roman" panose="02020603050405020304" pitchFamily="18" charset="0"/>
                        <a:cs typeface="Times New Roman" panose="02020603050405020304" pitchFamily="18" charset="0"/>
                      </a:endParaRPr>
                    </a:p>
                  </a:txBody>
                  <a:tcPr/>
                </a:tc>
                <a:tc>
                  <a:txBody>
                    <a:bodyPr/>
                    <a:lstStyle/>
                    <a:p>
                      <a:endParaRPr lang="en-US" sz="1400">
                        <a:latin typeface="Times New Roman" panose="02020603050405020304" pitchFamily="18" charset="0"/>
                        <a:cs typeface="Times New Roman" panose="02020603050405020304" pitchFamily="18" charset="0"/>
                      </a:endParaRPr>
                    </a:p>
                  </a:txBody>
                  <a:tcPr/>
                </a:tc>
                <a:tc>
                  <a:txBody>
                    <a:bodyPr/>
                    <a:lstStyle/>
                    <a:p>
                      <a:endParaRPr lang="en-US" sz="140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10006"/>
                  </a:ext>
                </a:extLst>
              </a:tr>
              <a:tr h="37050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a:solidFill>
                            <a:schemeClr val="bg1"/>
                          </a:solidFill>
                          <a:latin typeface="Times New Roman" panose="02020603050405020304" pitchFamily="18" charset="0"/>
                          <a:cs typeface="Times New Roman" panose="02020603050405020304" pitchFamily="18" charset="0"/>
                        </a:rPr>
                        <a:t>Result Formulation</a:t>
                      </a:r>
                      <a:endParaRPr lang="en-US" sz="1400" b="1" dirty="0">
                        <a:solidFill>
                          <a:sysClr val="windowText" lastClr="000000"/>
                        </a:solidFill>
                        <a:latin typeface="Times New Roman" panose="02020603050405020304" pitchFamily="18" charset="0"/>
                        <a:cs typeface="Times New Roman" panose="02020603050405020304" pitchFamily="18" charset="0"/>
                      </a:endParaRPr>
                    </a:p>
                  </a:txBody>
                  <a:tcPr>
                    <a:solidFill>
                      <a:schemeClr val="accent1"/>
                    </a:solidFill>
                  </a:tcPr>
                </a:tc>
                <a:tc>
                  <a:txBody>
                    <a:bodyPr/>
                    <a:lstStyle/>
                    <a:p>
                      <a:endParaRPr lang="en-US" sz="1400" dirty="0">
                        <a:solidFill>
                          <a:schemeClr val="accent1"/>
                        </a:solidFill>
                        <a:latin typeface="Times New Roman" panose="02020603050405020304" pitchFamily="18" charset="0"/>
                        <a:cs typeface="Times New Roman" panose="02020603050405020304" pitchFamily="18" charset="0"/>
                      </a:endParaRPr>
                    </a:p>
                  </a:txBody>
                  <a:tcPr/>
                </a:tc>
                <a:tc>
                  <a:txBody>
                    <a:bodyPr/>
                    <a:lstStyle/>
                    <a:p>
                      <a:endParaRPr lang="en-US" sz="1400" dirty="0">
                        <a:latin typeface="Times New Roman" panose="02020603050405020304" pitchFamily="18" charset="0"/>
                        <a:cs typeface="Times New Roman" panose="02020603050405020304" pitchFamily="18" charset="0"/>
                      </a:endParaRPr>
                    </a:p>
                  </a:txBody>
                  <a:tcPr/>
                </a:tc>
                <a:tc>
                  <a:txBody>
                    <a:bodyPr/>
                    <a:lstStyle/>
                    <a:p>
                      <a:endParaRPr lang="en-US" sz="1400">
                        <a:latin typeface="Times New Roman" panose="02020603050405020304" pitchFamily="18" charset="0"/>
                        <a:cs typeface="Times New Roman" panose="02020603050405020304" pitchFamily="18" charset="0"/>
                      </a:endParaRPr>
                    </a:p>
                  </a:txBody>
                  <a:tcPr/>
                </a:tc>
                <a:tc>
                  <a:txBody>
                    <a:bodyPr/>
                    <a:lstStyle/>
                    <a:p>
                      <a:endParaRPr lang="en-US" sz="1400">
                        <a:latin typeface="Times New Roman" panose="02020603050405020304" pitchFamily="18" charset="0"/>
                        <a:cs typeface="Times New Roman" panose="02020603050405020304" pitchFamily="18" charset="0"/>
                      </a:endParaRPr>
                    </a:p>
                  </a:txBody>
                  <a:tcPr/>
                </a:tc>
                <a:tc>
                  <a:txBody>
                    <a:bodyPr/>
                    <a:lstStyle/>
                    <a:p>
                      <a:endParaRPr lang="en-US" sz="1400">
                        <a:latin typeface="Times New Roman" panose="02020603050405020304" pitchFamily="18" charset="0"/>
                        <a:cs typeface="Times New Roman" panose="02020603050405020304" pitchFamily="18" charset="0"/>
                      </a:endParaRPr>
                    </a:p>
                  </a:txBody>
                  <a:tcPr/>
                </a:tc>
                <a:tc>
                  <a:txBody>
                    <a:bodyPr/>
                    <a:lstStyle/>
                    <a:p>
                      <a:endParaRPr lang="en-US" sz="1400">
                        <a:latin typeface="Times New Roman" panose="02020603050405020304" pitchFamily="18" charset="0"/>
                        <a:cs typeface="Times New Roman" panose="02020603050405020304" pitchFamily="18" charset="0"/>
                      </a:endParaRPr>
                    </a:p>
                  </a:txBody>
                  <a:tcPr/>
                </a:tc>
                <a:tc>
                  <a:txBody>
                    <a:bodyPr/>
                    <a:lstStyle/>
                    <a:p>
                      <a:pPr algn="ctr"/>
                      <a:r>
                        <a:rPr lang="en-US" sz="1400">
                          <a:latin typeface="Times New Roman" panose="02020603050405020304" pitchFamily="18" charset="0"/>
                          <a:cs typeface="Times New Roman" panose="02020603050405020304" pitchFamily="18" charset="0"/>
                        </a:rPr>
                        <a:t>✓</a:t>
                      </a:r>
                      <a:endParaRPr lang="en-US" sz="1400" dirty="0">
                        <a:latin typeface="Times New Roman" panose="02020603050405020304" pitchFamily="18" charset="0"/>
                        <a:cs typeface="Times New Roman" panose="02020603050405020304" pitchFamily="18" charset="0"/>
                      </a:endParaRPr>
                    </a:p>
                  </a:txBody>
                  <a:tcPr/>
                </a:tc>
                <a:tc>
                  <a:txBody>
                    <a:bodyPr/>
                    <a:lstStyle/>
                    <a:p>
                      <a:endParaRPr lang="en-US" sz="1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10007"/>
                  </a:ext>
                </a:extLst>
              </a:tr>
              <a:tr h="459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dirty="0">
                          <a:solidFill>
                            <a:schemeClr val="bg1"/>
                          </a:solidFill>
                          <a:latin typeface="Times New Roman" panose="02020603050405020304" pitchFamily="18" charset="0"/>
                          <a:cs typeface="Times New Roman" panose="02020603050405020304" pitchFamily="18" charset="0"/>
                        </a:rPr>
                        <a:t>Final</a:t>
                      </a:r>
                      <a:r>
                        <a:rPr lang="en-US" sz="1400" b="1" baseline="0" dirty="0">
                          <a:solidFill>
                            <a:schemeClr val="bg1"/>
                          </a:solidFill>
                          <a:latin typeface="Times New Roman" panose="02020603050405020304" pitchFamily="18" charset="0"/>
                          <a:cs typeface="Times New Roman" panose="02020603050405020304" pitchFamily="18" charset="0"/>
                        </a:rPr>
                        <a:t> Write-up  and Thesis Submission</a:t>
                      </a:r>
                      <a:endParaRPr lang="en-US" sz="1400" b="1" dirty="0">
                        <a:solidFill>
                          <a:sysClr val="windowText" lastClr="000000"/>
                        </a:solidFill>
                        <a:latin typeface="Times New Roman" panose="02020603050405020304" pitchFamily="18" charset="0"/>
                        <a:cs typeface="Times New Roman" panose="02020603050405020304" pitchFamily="18" charset="0"/>
                      </a:endParaRPr>
                    </a:p>
                  </a:txBody>
                  <a:tcPr>
                    <a:solidFill>
                      <a:schemeClr val="accent1"/>
                    </a:solidFill>
                  </a:tcPr>
                </a:tc>
                <a:tc>
                  <a:txBody>
                    <a:bodyPr/>
                    <a:lstStyle/>
                    <a:p>
                      <a:endParaRPr lang="en-US" sz="1400" dirty="0">
                        <a:solidFill>
                          <a:schemeClr val="accent1"/>
                        </a:solidFill>
                        <a:latin typeface="Times New Roman" panose="02020603050405020304" pitchFamily="18" charset="0"/>
                        <a:cs typeface="Times New Roman" panose="02020603050405020304" pitchFamily="18" charset="0"/>
                      </a:endParaRPr>
                    </a:p>
                  </a:txBody>
                  <a:tcPr/>
                </a:tc>
                <a:tc>
                  <a:txBody>
                    <a:bodyPr/>
                    <a:lstStyle/>
                    <a:p>
                      <a:endParaRPr lang="en-US" sz="1400" dirty="0">
                        <a:latin typeface="Times New Roman" panose="02020603050405020304" pitchFamily="18" charset="0"/>
                        <a:cs typeface="Times New Roman" panose="02020603050405020304" pitchFamily="18" charset="0"/>
                      </a:endParaRPr>
                    </a:p>
                  </a:txBody>
                  <a:tcPr/>
                </a:tc>
                <a:tc>
                  <a:txBody>
                    <a:bodyPr/>
                    <a:lstStyle/>
                    <a:p>
                      <a:endParaRPr lang="en-US" sz="1400">
                        <a:latin typeface="Times New Roman" panose="02020603050405020304" pitchFamily="18" charset="0"/>
                        <a:cs typeface="Times New Roman" panose="02020603050405020304" pitchFamily="18" charset="0"/>
                      </a:endParaRPr>
                    </a:p>
                  </a:txBody>
                  <a:tcPr/>
                </a:tc>
                <a:tc>
                  <a:txBody>
                    <a:bodyPr/>
                    <a:lstStyle/>
                    <a:p>
                      <a:endParaRPr lang="en-US" sz="1400">
                        <a:latin typeface="Times New Roman" panose="02020603050405020304" pitchFamily="18" charset="0"/>
                        <a:cs typeface="Times New Roman" panose="02020603050405020304" pitchFamily="18" charset="0"/>
                      </a:endParaRPr>
                    </a:p>
                  </a:txBody>
                  <a:tcPr/>
                </a:tc>
                <a:tc>
                  <a:txBody>
                    <a:bodyPr/>
                    <a:lstStyle/>
                    <a:p>
                      <a:endParaRPr lang="en-US" sz="1400">
                        <a:latin typeface="Times New Roman" panose="02020603050405020304" pitchFamily="18" charset="0"/>
                        <a:cs typeface="Times New Roman" panose="02020603050405020304" pitchFamily="18" charset="0"/>
                      </a:endParaRPr>
                    </a:p>
                  </a:txBody>
                  <a:tcPr/>
                </a:tc>
                <a:tc>
                  <a:txBody>
                    <a:bodyPr/>
                    <a:lstStyle/>
                    <a:p>
                      <a:endParaRPr lang="en-US" sz="1400">
                        <a:latin typeface="Times New Roman" panose="02020603050405020304" pitchFamily="18" charset="0"/>
                        <a:cs typeface="Times New Roman" panose="02020603050405020304" pitchFamily="18" charset="0"/>
                      </a:endParaRPr>
                    </a:p>
                  </a:txBody>
                  <a:tcPr/>
                </a:tc>
                <a:tc>
                  <a:txBody>
                    <a:bodyPr/>
                    <a:lstStyle/>
                    <a:p>
                      <a:endParaRPr lang="en-US" sz="1400">
                        <a:latin typeface="Times New Roman" panose="02020603050405020304" pitchFamily="18" charset="0"/>
                        <a:cs typeface="Times New Roman" panose="02020603050405020304" pitchFamily="18" charset="0"/>
                      </a:endParaRPr>
                    </a:p>
                  </a:txBody>
                  <a:tcPr/>
                </a:tc>
                <a:tc>
                  <a:txBody>
                    <a:bodyPr/>
                    <a:lstStyle/>
                    <a:p>
                      <a:pPr algn="ctr"/>
                      <a:r>
                        <a:rPr lang="en-US" sz="1400" dirty="0">
                          <a:latin typeface="Times New Roman" panose="02020603050405020304" pitchFamily="18" charset="0"/>
                          <a:cs typeface="Times New Roman" panose="02020603050405020304" pitchFamily="18" charset="0"/>
                        </a:rPr>
                        <a:t>✓</a:t>
                      </a:r>
                    </a:p>
                  </a:txBody>
                  <a:tcPr/>
                </a:tc>
                <a:extLst>
                  <a:ext uri="{0D108BD9-81ED-4DB2-BD59-A6C34878D82A}">
                    <a16:rowId xmlns:a16="http://schemas.microsoft.com/office/drawing/2014/main" xmlns="" val="10008"/>
                  </a:ext>
                </a:extLst>
              </a:tr>
            </a:tbl>
          </a:graphicData>
        </a:graphic>
      </p:graphicFrame>
      <p:sp>
        <p:nvSpPr>
          <p:cNvPr id="4" name="Rectangle 3">
            <a:extLst>
              <a:ext uri="{FF2B5EF4-FFF2-40B4-BE49-F238E27FC236}">
                <a16:creationId xmlns:a16="http://schemas.microsoft.com/office/drawing/2014/main" xmlns="" id="{6982130A-083C-47B4-A772-5E815BDBD8E9}"/>
              </a:ext>
            </a:extLst>
          </p:cNvPr>
          <p:cNvSpPr/>
          <p:nvPr/>
        </p:nvSpPr>
        <p:spPr>
          <a:xfrm>
            <a:off x="0" y="6386286"/>
            <a:ext cx="12192000" cy="471714"/>
          </a:xfrm>
          <a:prstGeom prst="rect">
            <a:avLst/>
          </a:prstGeom>
          <a:solidFill>
            <a:schemeClr val="accent1">
              <a:lumMod val="75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b="1" dirty="0">
                <a:latin typeface="Times New Roman" panose="02020603050405020304" pitchFamily="18" charset="0"/>
                <a:cs typeface="Times New Roman" panose="02020603050405020304" pitchFamily="18" charset="0"/>
              </a:rPr>
              <a:t>Preserving Electronic Health Records using Federated Learning </a:t>
            </a:r>
            <a:endParaRPr lang="en-US" dirty="0"/>
          </a:p>
        </p:txBody>
      </p:sp>
    </p:spTree>
    <p:extLst>
      <p:ext uri="{BB962C8B-B14F-4D97-AF65-F5344CB8AC3E}">
        <p14:creationId xmlns:p14="http://schemas.microsoft.com/office/powerpoint/2010/main" val="22454243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5BE2C5-CAEE-4BFF-A050-E448353566E2}"/>
              </a:ext>
            </a:extLst>
          </p:cNvPr>
          <p:cNvSpPr>
            <a:spLocks noGrp="1"/>
          </p:cNvSpPr>
          <p:nvPr>
            <p:ph type="title"/>
          </p:nvPr>
        </p:nvSpPr>
        <p:spPr>
          <a:xfrm>
            <a:off x="0" y="18255"/>
            <a:ext cx="12192000" cy="1325563"/>
          </a:xfrm>
          <a:solidFill>
            <a:schemeClr val="accent1">
              <a:lumMod val="75000"/>
            </a:schemeClr>
          </a:solidFill>
        </p:spPr>
        <p:txBody>
          <a:bodyPr/>
          <a:lstStyle/>
          <a:p>
            <a:pPr algn="ctr"/>
            <a:r>
              <a:rPr lang="en-US" b="1" dirty="0">
                <a:solidFill>
                  <a:schemeClr val="bg2"/>
                </a:solidFill>
                <a:latin typeface="Times New Roman" panose="02020603050405020304" pitchFamily="18" charset="0"/>
                <a:cs typeface="Times New Roman" panose="02020603050405020304" pitchFamily="18" charset="0"/>
              </a:rPr>
              <a:t>Budget Description</a:t>
            </a:r>
            <a:endParaRPr lang="en-US" dirty="0"/>
          </a:p>
        </p:txBody>
      </p:sp>
      <p:sp>
        <p:nvSpPr>
          <p:cNvPr id="3" name="Content Placeholder 2">
            <a:extLst>
              <a:ext uri="{FF2B5EF4-FFF2-40B4-BE49-F238E27FC236}">
                <a16:creationId xmlns:a16="http://schemas.microsoft.com/office/drawing/2014/main" xmlns="" id="{4E392331-D18B-4435-8569-D14182413C1B}"/>
              </a:ext>
            </a:extLst>
          </p:cNvPr>
          <p:cNvSpPr>
            <a:spLocks noGrp="1"/>
          </p:cNvSpPr>
          <p:nvPr>
            <p:ph idx="1"/>
          </p:nvPr>
        </p:nvSpPr>
        <p:spPr>
          <a:xfrm>
            <a:off x="457199" y="1489166"/>
            <a:ext cx="11377749" cy="4663439"/>
          </a:xfrm>
        </p:spPr>
        <p:txBody>
          <a:bodyPr/>
          <a:lstStyle/>
          <a:p>
            <a:pPr lvl="0">
              <a:buFont typeface="Wingdings" panose="05000000000000000000" pitchFamily="2" charset="2"/>
              <a:buChar char="q"/>
            </a:pPr>
            <a:r>
              <a:rPr lang="en-US" sz="2400" b="1" dirty="0">
                <a:latin typeface="Times New Roman" panose="02020603050405020304" pitchFamily="18" charset="0"/>
                <a:cs typeface="Times New Roman" panose="02020603050405020304" pitchFamily="18" charset="0"/>
              </a:rPr>
              <a:t>Personnel &amp; Resources</a:t>
            </a:r>
            <a:r>
              <a:rPr lang="en-US" sz="2400" dirty="0">
                <a:latin typeface="Times New Roman" panose="02020603050405020304" pitchFamily="18" charset="0"/>
                <a:cs typeface="Times New Roman" panose="02020603050405020304" pitchFamily="18" charset="0"/>
              </a:rPr>
              <a:t>: </a:t>
            </a:r>
          </a:p>
          <a:p>
            <a:pPr marL="0" lvl="0" indent="0">
              <a:buNone/>
            </a:pPr>
            <a:r>
              <a:rPr lang="en-US" sz="2000" dirty="0">
                <a:latin typeface="Times New Roman" panose="02020603050405020304" pitchFamily="18" charset="0"/>
                <a:cs typeface="Times New Roman" panose="02020603050405020304" pitchFamily="18" charset="0"/>
              </a:rPr>
              <a:t>	Covering researcher costs, datasets, Health Records and essential resources.</a:t>
            </a:r>
            <a:endParaRPr lang="en-US" sz="1800" dirty="0">
              <a:latin typeface="Times New Roman" panose="02020603050405020304" pitchFamily="18" charset="0"/>
              <a:cs typeface="Times New Roman" panose="02020603050405020304" pitchFamily="18" charset="0"/>
            </a:endParaRPr>
          </a:p>
          <a:p>
            <a:pPr lvl="0">
              <a:buFont typeface="Wingdings" panose="05000000000000000000" pitchFamily="2" charset="2"/>
              <a:buChar char="q"/>
            </a:pPr>
            <a:r>
              <a:rPr lang="en-US" sz="2400" b="1" dirty="0">
                <a:latin typeface="Times New Roman" panose="02020603050405020304" pitchFamily="18" charset="0"/>
                <a:cs typeface="Times New Roman" panose="02020603050405020304" pitchFamily="18" charset="0"/>
              </a:rPr>
              <a:t>Technology Infrastructure</a:t>
            </a:r>
            <a:r>
              <a:rPr lang="en-US" sz="2400" dirty="0">
                <a:latin typeface="Times New Roman" panose="02020603050405020304" pitchFamily="18" charset="0"/>
                <a:cs typeface="Times New Roman" panose="02020603050405020304" pitchFamily="18" charset="0"/>
              </a:rPr>
              <a:t>:</a:t>
            </a:r>
          </a:p>
          <a:p>
            <a:pPr marL="0" lvl="0" indent="0">
              <a:buNone/>
            </a:pPr>
            <a:r>
              <a:rPr lang="en-US" sz="2000" dirty="0">
                <a:latin typeface="Times New Roman" panose="02020603050405020304" pitchFamily="18" charset="0"/>
                <a:cs typeface="Times New Roman" panose="02020603050405020304" pitchFamily="18" charset="0"/>
              </a:rPr>
              <a:t>	Expenses for computing equipment, software licenses.</a:t>
            </a:r>
            <a:endParaRPr lang="en-US" sz="1800" dirty="0">
              <a:latin typeface="Times New Roman" panose="02020603050405020304" pitchFamily="18" charset="0"/>
              <a:cs typeface="Times New Roman" panose="02020603050405020304" pitchFamily="18" charset="0"/>
            </a:endParaRPr>
          </a:p>
          <a:p>
            <a:pPr lvl="0">
              <a:buFont typeface="Wingdings" panose="05000000000000000000" pitchFamily="2" charset="2"/>
              <a:buChar char="q"/>
            </a:pPr>
            <a:r>
              <a:rPr lang="en-US" sz="2400" b="1" dirty="0">
                <a:latin typeface="Times New Roman" panose="02020603050405020304" pitchFamily="18" charset="0"/>
                <a:cs typeface="Times New Roman" panose="02020603050405020304" pitchFamily="18" charset="0"/>
              </a:rPr>
              <a:t>Publication &amp; Dissemination:</a:t>
            </a:r>
          </a:p>
          <a:p>
            <a:pPr marL="457200" lvl="1" indent="0">
              <a:buNone/>
            </a:pPr>
            <a:r>
              <a:rPr lang="en-US" sz="2000" dirty="0">
                <a:latin typeface="Times New Roman" panose="02020603050405020304" pitchFamily="18" charset="0"/>
                <a:cs typeface="Times New Roman" panose="02020603050405020304" pitchFamily="18" charset="0"/>
              </a:rPr>
              <a:t>	Budget for publishing in journals and sharing findings in workshops.</a:t>
            </a:r>
            <a:endParaRPr lang="en-US" sz="1800" dirty="0">
              <a:latin typeface="Times New Roman" panose="02020603050405020304" pitchFamily="18" charset="0"/>
              <a:cs typeface="Times New Roman" panose="02020603050405020304" pitchFamily="18" charset="0"/>
            </a:endParaRPr>
          </a:p>
          <a:p>
            <a:pPr marL="457200" lvl="1" indent="0">
              <a:buNone/>
            </a:pPr>
            <a:endParaRPr lang="en-US" b="1" dirty="0">
              <a:latin typeface="Times New Roman"/>
            </a:endParaRPr>
          </a:p>
        </p:txBody>
      </p:sp>
      <p:sp>
        <p:nvSpPr>
          <p:cNvPr id="4" name="Rectangle 3">
            <a:extLst>
              <a:ext uri="{FF2B5EF4-FFF2-40B4-BE49-F238E27FC236}">
                <a16:creationId xmlns:a16="http://schemas.microsoft.com/office/drawing/2014/main" xmlns="" id="{6982130A-083C-47B4-A772-5E815BDBD8E9}"/>
              </a:ext>
            </a:extLst>
          </p:cNvPr>
          <p:cNvSpPr/>
          <p:nvPr/>
        </p:nvSpPr>
        <p:spPr>
          <a:xfrm>
            <a:off x="0" y="6386286"/>
            <a:ext cx="12192000" cy="471714"/>
          </a:xfrm>
          <a:prstGeom prst="rect">
            <a:avLst/>
          </a:prstGeom>
          <a:solidFill>
            <a:schemeClr val="accent1">
              <a:lumMod val="75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b="1" dirty="0">
                <a:latin typeface="Times New Roman" panose="02020603050405020304" pitchFamily="18" charset="0"/>
                <a:cs typeface="Times New Roman" panose="02020603050405020304" pitchFamily="18" charset="0"/>
              </a:rPr>
              <a:t>Preserving Electronic Health Records using Federated Learning </a:t>
            </a:r>
            <a:endParaRPr lang="en-US" dirty="0"/>
          </a:p>
        </p:txBody>
      </p:sp>
    </p:spTree>
    <p:extLst>
      <p:ext uri="{BB962C8B-B14F-4D97-AF65-F5344CB8AC3E}">
        <p14:creationId xmlns:p14="http://schemas.microsoft.com/office/powerpoint/2010/main" val="10738016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5BE2C5-CAEE-4BFF-A050-E448353566E2}"/>
              </a:ext>
            </a:extLst>
          </p:cNvPr>
          <p:cNvSpPr>
            <a:spLocks noGrp="1"/>
          </p:cNvSpPr>
          <p:nvPr>
            <p:ph type="title"/>
          </p:nvPr>
        </p:nvSpPr>
        <p:spPr>
          <a:xfrm>
            <a:off x="0" y="18255"/>
            <a:ext cx="12192000" cy="1325563"/>
          </a:xfrm>
          <a:solidFill>
            <a:schemeClr val="accent1">
              <a:lumMod val="75000"/>
            </a:schemeClr>
          </a:solidFill>
        </p:spPr>
        <p:txBody>
          <a:bodyPr/>
          <a:lstStyle/>
          <a:p>
            <a:pPr algn="ctr"/>
            <a:r>
              <a:rPr lang="en-US" b="1" dirty="0">
                <a:solidFill>
                  <a:srgbClr val="E5E5FF"/>
                </a:solidFill>
                <a:latin typeface="Times New Roman"/>
              </a:rPr>
              <a:t>References (1/2)</a:t>
            </a:r>
            <a:endParaRPr lang="en-US" dirty="0"/>
          </a:p>
        </p:txBody>
      </p:sp>
      <p:sp>
        <p:nvSpPr>
          <p:cNvPr id="3" name="Content Placeholder 2">
            <a:extLst>
              <a:ext uri="{FF2B5EF4-FFF2-40B4-BE49-F238E27FC236}">
                <a16:creationId xmlns:a16="http://schemas.microsoft.com/office/drawing/2014/main" xmlns="" id="{4E392331-D18B-4435-8569-D14182413C1B}"/>
              </a:ext>
            </a:extLst>
          </p:cNvPr>
          <p:cNvSpPr>
            <a:spLocks noGrp="1"/>
          </p:cNvSpPr>
          <p:nvPr>
            <p:ph idx="1"/>
          </p:nvPr>
        </p:nvSpPr>
        <p:spPr>
          <a:xfrm>
            <a:off x="838200" y="1616764"/>
            <a:ext cx="10515600" cy="4598505"/>
          </a:xfrm>
        </p:spPr>
        <p:txBody>
          <a:bodyPr>
            <a:noAutofit/>
          </a:bodyPr>
          <a:lstStyle/>
          <a:p>
            <a:pPr marL="0" indent="0" algn="just">
              <a:buNone/>
            </a:pPr>
            <a:r>
              <a:rPr lang="en-US" sz="1800" b="1" dirty="0">
                <a:latin typeface="Times New Roman" panose="02020603050405020304" pitchFamily="18" charset="0"/>
                <a:cs typeface="Times New Roman" panose="02020603050405020304" pitchFamily="18" charset="0"/>
              </a:rPr>
              <a:t>[1].	</a:t>
            </a:r>
            <a:r>
              <a:rPr lang="en-US" sz="1800" dirty="0" err="1">
                <a:latin typeface="Times New Roman" panose="02020603050405020304" pitchFamily="18" charset="0"/>
                <a:cs typeface="Times New Roman" panose="02020603050405020304" pitchFamily="18" charset="0"/>
              </a:rPr>
              <a:t>Hathaliya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Jigna</a:t>
            </a:r>
            <a:r>
              <a:rPr lang="en-US" sz="1800" dirty="0">
                <a:latin typeface="Times New Roman" panose="02020603050405020304" pitchFamily="18" charset="0"/>
                <a:cs typeface="Times New Roman" panose="02020603050405020304" pitchFamily="18" charset="0"/>
              </a:rPr>
              <a:t> J., et al. "Securing electronics healthcare records in healthcare 4.0: A biometric-based 	approach." Computers &amp; Electrical Engineering 76 (2019): 398-410.</a:t>
            </a:r>
          </a:p>
          <a:p>
            <a:pPr marL="0" indent="0" algn="just">
              <a:buNone/>
            </a:pPr>
            <a:r>
              <a:rPr lang="en-US" sz="1800" b="1" dirty="0">
                <a:latin typeface="Times New Roman" panose="02020603050405020304" pitchFamily="18" charset="0"/>
                <a:cs typeface="Times New Roman" panose="02020603050405020304" pitchFamily="18" charset="0"/>
              </a:rPr>
              <a:t>[2].</a:t>
            </a:r>
            <a:r>
              <a:rPr lang="en-US" sz="1800" dirty="0">
                <a:latin typeface="Times New Roman" panose="02020603050405020304" pitchFamily="18" charset="0"/>
                <a:cs typeface="Times New Roman" panose="02020603050405020304" pitchFamily="18" charset="0"/>
              </a:rPr>
              <a:t>	Rahman, Mohamed </a:t>
            </a:r>
            <a:r>
              <a:rPr lang="en-US" sz="1800" dirty="0" err="1">
                <a:latin typeface="Times New Roman" panose="02020603050405020304" pitchFamily="18" charset="0"/>
                <a:cs typeface="Times New Roman" panose="02020603050405020304" pitchFamily="18" charset="0"/>
              </a:rPr>
              <a:t>Abdur</a:t>
            </a:r>
            <a:r>
              <a:rPr lang="en-US" sz="1800" dirty="0">
                <a:latin typeface="Times New Roman" panose="02020603050405020304" pitchFamily="18" charset="0"/>
                <a:cs typeface="Times New Roman" panose="02020603050405020304" pitchFamily="18" charset="0"/>
              </a:rPr>
              <a:t>, et al. "Secure and provenance enhanced internet of health things 	framework: A </a:t>
            </a:r>
            <a:r>
              <a:rPr lang="en-US" sz="1800" dirty="0" err="1">
                <a:latin typeface="Times New Roman" panose="02020603050405020304" pitchFamily="18" charset="0"/>
                <a:cs typeface="Times New Roman" panose="02020603050405020304" pitchFamily="18" charset="0"/>
              </a:rPr>
              <a:t>blockchain</a:t>
            </a:r>
            <a:r>
              <a:rPr lang="en-US" sz="1800" dirty="0">
                <a:latin typeface="Times New Roman" panose="02020603050405020304" pitchFamily="18" charset="0"/>
                <a:cs typeface="Times New Roman" panose="02020603050405020304" pitchFamily="18" charset="0"/>
              </a:rPr>
              <a:t> managed federated learning approach." </a:t>
            </a:r>
            <a:r>
              <a:rPr lang="en-US" sz="1800" dirty="0" err="1">
                <a:latin typeface="Times New Roman" panose="02020603050405020304" pitchFamily="18" charset="0"/>
                <a:cs typeface="Times New Roman" panose="02020603050405020304" pitchFamily="18" charset="0"/>
              </a:rPr>
              <a:t>Ieee</a:t>
            </a:r>
            <a:r>
              <a:rPr lang="en-US" sz="1800" dirty="0">
                <a:latin typeface="Times New Roman" panose="02020603050405020304" pitchFamily="18" charset="0"/>
                <a:cs typeface="Times New Roman" panose="02020603050405020304" pitchFamily="18" charset="0"/>
              </a:rPr>
              <a:t> Access 8 (2020): 205071-	205087.</a:t>
            </a:r>
          </a:p>
          <a:p>
            <a:pPr marL="0" indent="0" algn="just">
              <a:buNone/>
            </a:pPr>
            <a:r>
              <a:rPr lang="en-US" sz="1800" b="1" dirty="0">
                <a:latin typeface="Times New Roman" panose="02020603050405020304" pitchFamily="18" charset="0"/>
                <a:cs typeface="Times New Roman" panose="02020603050405020304" pitchFamily="18" charset="0"/>
              </a:rPr>
              <a:t>[3].</a:t>
            </a:r>
            <a:r>
              <a:rPr lang="en-US" sz="1800" dirty="0">
                <a:latin typeface="Times New Roman" panose="02020603050405020304" pitchFamily="18" charset="0"/>
                <a:cs typeface="Times New Roman" panose="02020603050405020304" pitchFamily="18" charset="0"/>
              </a:rPr>
              <a:t>	M. </a:t>
            </a:r>
            <a:r>
              <a:rPr lang="en-US" sz="1800" dirty="0" err="1">
                <a:latin typeface="Times New Roman" panose="02020603050405020304" pitchFamily="18" charset="0"/>
                <a:cs typeface="Times New Roman" panose="02020603050405020304" pitchFamily="18" charset="0"/>
              </a:rPr>
              <a:t>Puppala</a:t>
            </a:r>
            <a:r>
              <a:rPr lang="en-US" sz="1800" dirty="0">
                <a:latin typeface="Times New Roman" panose="02020603050405020304" pitchFamily="18" charset="0"/>
                <a:cs typeface="Times New Roman" panose="02020603050405020304" pitchFamily="18" charset="0"/>
              </a:rPr>
              <a:t>, T. He, X. Yu, S. Chen, R. </a:t>
            </a:r>
            <a:r>
              <a:rPr lang="en-US" sz="1800" dirty="0" err="1">
                <a:latin typeface="Times New Roman" panose="02020603050405020304" pitchFamily="18" charset="0"/>
                <a:cs typeface="Times New Roman" panose="02020603050405020304" pitchFamily="18" charset="0"/>
              </a:rPr>
              <a:t>Ogunti</a:t>
            </a:r>
            <a:r>
              <a:rPr lang="en-US" sz="1800" dirty="0">
                <a:latin typeface="Times New Roman" panose="02020603050405020304" pitchFamily="18" charset="0"/>
                <a:cs typeface="Times New Roman" panose="02020603050405020304" pitchFamily="18" charset="0"/>
              </a:rPr>
              <a:t> and S. T. C. Wong, "Data security and privacy 	management in healthcare applications and clinical data warehouse environment," </a:t>
            </a:r>
            <a:r>
              <a:rPr lang="en-US" sz="1800" i="1" dirty="0">
                <a:latin typeface="Times New Roman" panose="02020603050405020304" pitchFamily="18" charset="0"/>
                <a:cs typeface="Times New Roman" panose="02020603050405020304" pitchFamily="18" charset="0"/>
              </a:rPr>
              <a:t>2016 IEEE-EMBS 	International Conference on Biomedical and Health Informatics (BHI)</a:t>
            </a:r>
            <a:r>
              <a:rPr lang="en-US" sz="1800" dirty="0">
                <a:latin typeface="Times New Roman" panose="02020603050405020304" pitchFamily="18" charset="0"/>
                <a:cs typeface="Times New Roman" panose="02020603050405020304" pitchFamily="18" charset="0"/>
              </a:rPr>
              <a:t>, Las Vegas</a:t>
            </a:r>
          </a:p>
          <a:p>
            <a:pPr marL="0" indent="0" algn="just">
              <a:buNone/>
            </a:pPr>
            <a:r>
              <a:rPr lang="en-US" sz="1800" b="1" dirty="0">
                <a:latin typeface="Times New Roman" panose="02020603050405020304" pitchFamily="18" charset="0"/>
                <a:cs typeface="Times New Roman" panose="02020603050405020304" pitchFamily="18" charset="0"/>
              </a:rPr>
              <a:t>[4].</a:t>
            </a:r>
            <a:r>
              <a:rPr lang="en-US" sz="1800" dirty="0">
                <a:latin typeface="Times New Roman" panose="02020603050405020304" pitchFamily="18" charset="0"/>
                <a:cs typeface="Times New Roman" panose="02020603050405020304" pitchFamily="18" charset="0"/>
              </a:rPr>
              <a:t>	Sweeney, </a:t>
            </a:r>
            <a:r>
              <a:rPr lang="en-US" sz="1800" dirty="0" err="1">
                <a:latin typeface="Times New Roman" panose="02020603050405020304" pitchFamily="18" charset="0"/>
                <a:cs typeface="Times New Roman" panose="02020603050405020304" pitchFamily="18" charset="0"/>
              </a:rPr>
              <a:t>Latanya</a:t>
            </a:r>
            <a:r>
              <a:rPr lang="en-US" sz="1800" dirty="0">
                <a:latin typeface="Times New Roman" panose="02020603050405020304" pitchFamily="18" charset="0"/>
                <a:cs typeface="Times New Roman" panose="02020603050405020304" pitchFamily="18" charset="0"/>
              </a:rPr>
              <a:t>. "Achieving k-anonymity privacy protection using generalization and 	suppression." International Journal of Uncertainty, Fuzziness and Knowledge-Based Systems 10.05 	(2002): 571-588.</a:t>
            </a:r>
          </a:p>
          <a:p>
            <a:pPr marL="0" indent="0" algn="just">
              <a:buNone/>
            </a:pPr>
            <a:r>
              <a:rPr lang="en-US" sz="1800" b="1" dirty="0">
                <a:latin typeface="Times New Roman" panose="02020603050405020304" pitchFamily="18" charset="0"/>
                <a:cs typeface="Times New Roman" panose="02020603050405020304" pitchFamily="18" charset="0"/>
              </a:rPr>
              <a:t>[5].</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Almalawi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Abdulmohsen</a:t>
            </a:r>
            <a:r>
              <a:rPr lang="en-US" sz="1800" dirty="0">
                <a:latin typeface="Times New Roman" panose="02020603050405020304" pitchFamily="18" charset="0"/>
                <a:cs typeface="Times New Roman" panose="02020603050405020304" pitchFamily="18" charset="0"/>
              </a:rPr>
              <a:t>, et al. "Managing Security of Healthcare Data for a Modern Healthcare 	System." Sensors 23.7 (2023):</a:t>
            </a:r>
          </a:p>
          <a:p>
            <a:pPr marL="0" indent="0" algn="just">
              <a:buNone/>
            </a:pPr>
            <a:r>
              <a:rPr lang="en-US" sz="1800" b="1" dirty="0">
                <a:latin typeface="Times New Roman" panose="02020603050405020304" pitchFamily="18" charset="0"/>
                <a:cs typeface="Times New Roman" panose="02020603050405020304" pitchFamily="18" charset="0"/>
              </a:rPr>
              <a:t>[6].</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Hathaliya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Jigna</a:t>
            </a:r>
            <a:r>
              <a:rPr lang="en-US" sz="1800" dirty="0">
                <a:latin typeface="Times New Roman" panose="02020603050405020304" pitchFamily="18" charset="0"/>
                <a:cs typeface="Times New Roman" panose="02020603050405020304" pitchFamily="18" charset="0"/>
              </a:rPr>
              <a:t> J., </a:t>
            </a:r>
            <a:r>
              <a:rPr lang="en-US" sz="1800" dirty="0" err="1">
                <a:latin typeface="Times New Roman" panose="02020603050405020304" pitchFamily="18" charset="0"/>
                <a:cs typeface="Times New Roman" panose="02020603050405020304" pitchFamily="18" charset="0"/>
              </a:rPr>
              <a:t>Sudeep</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Tanwar</a:t>
            </a:r>
            <a:r>
              <a:rPr lang="en-US" sz="1800" dirty="0">
                <a:latin typeface="Times New Roman" panose="02020603050405020304" pitchFamily="18" charset="0"/>
                <a:cs typeface="Times New Roman" panose="02020603050405020304" pitchFamily="18" charset="0"/>
              </a:rPr>
              <a:t>, and Richard Evans. "Securing electronic healthcare records: A 	mobile-based biometric authentication approach." Journal of Information Security and Applications 53 	(2020): 102528.</a:t>
            </a:r>
          </a:p>
        </p:txBody>
      </p:sp>
      <p:sp>
        <p:nvSpPr>
          <p:cNvPr id="4" name="Rectangle 3">
            <a:extLst>
              <a:ext uri="{FF2B5EF4-FFF2-40B4-BE49-F238E27FC236}">
                <a16:creationId xmlns:a16="http://schemas.microsoft.com/office/drawing/2014/main" xmlns="" id="{6982130A-083C-47B4-A772-5E815BDBD8E9}"/>
              </a:ext>
            </a:extLst>
          </p:cNvPr>
          <p:cNvSpPr/>
          <p:nvPr/>
        </p:nvSpPr>
        <p:spPr>
          <a:xfrm>
            <a:off x="0" y="6386286"/>
            <a:ext cx="12192000" cy="471714"/>
          </a:xfrm>
          <a:prstGeom prst="rect">
            <a:avLst/>
          </a:prstGeom>
          <a:solidFill>
            <a:schemeClr val="accent1">
              <a:lumMod val="75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b="1" dirty="0">
                <a:latin typeface="Times New Roman" panose="02020603050405020304" pitchFamily="18" charset="0"/>
                <a:cs typeface="Times New Roman" panose="02020603050405020304" pitchFamily="18" charset="0"/>
              </a:rPr>
              <a:t>Preserving Electronic Health Records using Federated Learning </a:t>
            </a:r>
            <a:endParaRPr lang="en-US" dirty="0"/>
          </a:p>
        </p:txBody>
      </p:sp>
    </p:spTree>
    <p:extLst>
      <p:ext uri="{BB962C8B-B14F-4D97-AF65-F5344CB8AC3E}">
        <p14:creationId xmlns:p14="http://schemas.microsoft.com/office/powerpoint/2010/main" val="31297454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5BE2C5-CAEE-4BFF-A050-E448353566E2}"/>
              </a:ext>
            </a:extLst>
          </p:cNvPr>
          <p:cNvSpPr>
            <a:spLocks noGrp="1"/>
          </p:cNvSpPr>
          <p:nvPr>
            <p:ph type="title"/>
          </p:nvPr>
        </p:nvSpPr>
        <p:spPr>
          <a:xfrm>
            <a:off x="0" y="18255"/>
            <a:ext cx="12192000" cy="1325563"/>
          </a:xfrm>
          <a:solidFill>
            <a:schemeClr val="accent1">
              <a:lumMod val="75000"/>
            </a:schemeClr>
          </a:solidFill>
        </p:spPr>
        <p:txBody>
          <a:bodyPr/>
          <a:lstStyle/>
          <a:p>
            <a:pPr algn="ctr"/>
            <a:r>
              <a:rPr lang="en-US" b="1" dirty="0">
                <a:solidFill>
                  <a:srgbClr val="E5E5FF"/>
                </a:solidFill>
                <a:latin typeface="Times New Roman"/>
              </a:rPr>
              <a:t>References (2/2)</a:t>
            </a:r>
            <a:endParaRPr lang="en-US" dirty="0"/>
          </a:p>
        </p:txBody>
      </p:sp>
      <p:sp>
        <p:nvSpPr>
          <p:cNvPr id="3" name="Content Placeholder 2">
            <a:extLst>
              <a:ext uri="{FF2B5EF4-FFF2-40B4-BE49-F238E27FC236}">
                <a16:creationId xmlns:a16="http://schemas.microsoft.com/office/drawing/2014/main" xmlns="" id="{4E392331-D18B-4435-8569-D14182413C1B}"/>
              </a:ext>
            </a:extLst>
          </p:cNvPr>
          <p:cNvSpPr>
            <a:spLocks noGrp="1"/>
          </p:cNvSpPr>
          <p:nvPr>
            <p:ph idx="1"/>
          </p:nvPr>
        </p:nvSpPr>
        <p:spPr>
          <a:xfrm>
            <a:off x="838200" y="1616765"/>
            <a:ext cx="10515600" cy="4560198"/>
          </a:xfrm>
        </p:spPr>
        <p:txBody>
          <a:bodyPr>
            <a:normAutofit/>
          </a:bodyPr>
          <a:lstStyle/>
          <a:p>
            <a:pPr marL="0" indent="0" algn="just">
              <a:buNone/>
            </a:pPr>
            <a:r>
              <a:rPr lang="en-US" sz="1800" b="1" dirty="0">
                <a:latin typeface="Times New Roman" panose="02020603050405020304" pitchFamily="18" charset="0"/>
                <a:cs typeface="Times New Roman" panose="02020603050405020304" pitchFamily="18" charset="0"/>
              </a:rPr>
              <a:t>[7].</a:t>
            </a:r>
            <a:r>
              <a:rPr lang="en-US" sz="1800" dirty="0">
                <a:latin typeface="Times New Roman" panose="02020603050405020304" pitchFamily="18" charset="0"/>
                <a:cs typeface="Times New Roman" panose="02020603050405020304" pitchFamily="18" charset="0"/>
              </a:rPr>
              <a:t>	Wang, C-K. "Security and privacy of personal health record, electronic medical  record and 	health information." Problems and perspectives in management 13, </a:t>
            </a:r>
          </a:p>
          <a:p>
            <a:pPr marL="0" indent="0" algn="just">
              <a:buNone/>
            </a:pPr>
            <a:r>
              <a:rPr lang="en-US" sz="1800" b="1" dirty="0">
                <a:latin typeface="Times New Roman" panose="02020603050405020304" pitchFamily="18" charset="0"/>
                <a:cs typeface="Times New Roman" panose="02020603050405020304" pitchFamily="18" charset="0"/>
              </a:rPr>
              <a:t>[8].</a:t>
            </a:r>
            <a:r>
              <a:rPr lang="en-US" sz="1800" dirty="0">
                <a:latin typeface="Times New Roman" panose="02020603050405020304" pitchFamily="18" charset="0"/>
                <a:cs typeface="Times New Roman" panose="02020603050405020304" pitchFamily="18" charset="0"/>
              </a:rPr>
              <a:t>	Dang, </a:t>
            </a:r>
            <a:r>
              <a:rPr lang="en-US" sz="1800" dirty="0" err="1">
                <a:latin typeface="Times New Roman" panose="02020603050405020304" pitchFamily="18" charset="0"/>
                <a:cs typeface="Times New Roman" panose="02020603050405020304" pitchFamily="18" charset="0"/>
              </a:rPr>
              <a:t>Trung</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Kien</a:t>
            </a:r>
            <a:r>
              <a:rPr lang="en-US" sz="1800" dirty="0">
                <a:latin typeface="Times New Roman" panose="02020603050405020304" pitchFamily="18" charset="0"/>
                <a:cs typeface="Times New Roman" panose="02020603050405020304" pitchFamily="18" charset="0"/>
              </a:rPr>
              <a:t>, et al. "Federated learning for electronic health records." </a:t>
            </a:r>
            <a:r>
              <a:rPr lang="en-US" sz="1800" i="1" dirty="0">
                <a:latin typeface="Times New Roman" panose="02020603050405020304" pitchFamily="18" charset="0"/>
                <a:cs typeface="Times New Roman" panose="02020603050405020304" pitchFamily="18" charset="0"/>
              </a:rPr>
              <a:t>ACM Transactions on 	Intelligent Systems and Technology (TIST)</a:t>
            </a:r>
            <a:r>
              <a:rPr lang="en-US" sz="1800" dirty="0">
                <a:latin typeface="Times New Roman" panose="02020603050405020304" pitchFamily="18" charset="0"/>
                <a:cs typeface="Times New Roman" panose="02020603050405020304" pitchFamily="18" charset="0"/>
              </a:rPr>
              <a:t> 13.5 (2022):</a:t>
            </a:r>
          </a:p>
          <a:p>
            <a:pPr marL="0" indent="0" algn="just">
              <a:buNone/>
            </a:pPr>
            <a:r>
              <a:rPr lang="en-US" sz="1800" b="1" dirty="0">
                <a:latin typeface="Times New Roman" panose="02020603050405020304" pitchFamily="18" charset="0"/>
                <a:cs typeface="Times New Roman" panose="02020603050405020304" pitchFamily="18" charset="0"/>
              </a:rPr>
              <a:t>[9].	</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Mothukuri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Viraaji</a:t>
            </a:r>
            <a:r>
              <a:rPr lang="en-US" sz="1800" dirty="0">
                <a:latin typeface="Times New Roman" panose="02020603050405020304" pitchFamily="18" charset="0"/>
                <a:cs typeface="Times New Roman" panose="02020603050405020304" pitchFamily="18" charset="0"/>
              </a:rPr>
              <a:t>, et al. "A survey on security and privacy of federated learning." Future Generation 	Computer Systems 115 (2021): 619-640.</a:t>
            </a:r>
          </a:p>
          <a:p>
            <a:pPr marL="0" indent="0" algn="just">
              <a:buNone/>
            </a:pPr>
            <a:r>
              <a:rPr lang="en-US" sz="1800" b="1" dirty="0">
                <a:latin typeface="Times New Roman" panose="02020603050405020304" pitchFamily="18" charset="0"/>
                <a:cs typeface="Times New Roman" panose="02020603050405020304" pitchFamily="18" charset="0"/>
              </a:rPr>
              <a:t>[10].</a:t>
            </a:r>
            <a:r>
              <a:rPr lang="en-US" sz="1800" dirty="0">
                <a:latin typeface="Times New Roman" panose="02020603050405020304" pitchFamily="18" charset="0"/>
                <a:cs typeface="Times New Roman" panose="02020603050405020304" pitchFamily="18" charset="0"/>
              </a:rPr>
              <a:t> 	Li, T., </a:t>
            </a:r>
            <a:r>
              <a:rPr lang="en-US" sz="1800" dirty="0" err="1">
                <a:latin typeface="Times New Roman" panose="02020603050405020304" pitchFamily="18" charset="0"/>
                <a:cs typeface="Times New Roman" panose="02020603050405020304" pitchFamily="18" charset="0"/>
              </a:rPr>
              <a:t>Sahu</a:t>
            </a:r>
            <a:r>
              <a:rPr lang="en-US" sz="1800" dirty="0">
                <a:latin typeface="Times New Roman" panose="02020603050405020304" pitchFamily="18" charset="0"/>
                <a:cs typeface="Times New Roman" panose="02020603050405020304" pitchFamily="18" charset="0"/>
              </a:rPr>
              <a:t>, A.K., Talwalkar, A. and Smith, V., 2020. Federated learning: Challenges, methods, and 	future directions. IEEE signal processing magazine, 37(3), pp.50-60.</a:t>
            </a:r>
          </a:p>
          <a:p>
            <a:pPr marL="0" indent="0" algn="just">
              <a:buNone/>
            </a:pPr>
            <a:r>
              <a:rPr lang="en-US" sz="1800" b="1" dirty="0">
                <a:latin typeface="Times New Roman" panose="02020603050405020304" pitchFamily="18" charset="0"/>
                <a:cs typeface="Times New Roman" panose="02020603050405020304" pitchFamily="18" charset="0"/>
              </a:rPr>
              <a:t>[11].</a:t>
            </a:r>
            <a:r>
              <a:rPr lang="en-US" sz="1800" dirty="0">
                <a:latin typeface="Times New Roman" panose="02020603050405020304" pitchFamily="18" charset="0"/>
                <a:cs typeface="Times New Roman" panose="02020603050405020304" pitchFamily="18" charset="0"/>
              </a:rPr>
              <a:t>	Xu, </a:t>
            </a:r>
            <a:r>
              <a:rPr lang="en-US" sz="1800" dirty="0" err="1">
                <a:latin typeface="Times New Roman" panose="02020603050405020304" pitchFamily="18" charset="0"/>
                <a:cs typeface="Times New Roman" panose="02020603050405020304" pitchFamily="18" charset="0"/>
              </a:rPr>
              <a:t>Jie</a:t>
            </a:r>
            <a:r>
              <a:rPr lang="en-US" sz="1800" dirty="0">
                <a:latin typeface="Times New Roman" panose="02020603050405020304" pitchFamily="18" charset="0"/>
                <a:cs typeface="Times New Roman" panose="02020603050405020304" pitchFamily="18" charset="0"/>
              </a:rPr>
              <a:t>, et al. "Federated learning for healthcare informatics." Journal of Healthcare Informatics 	Research 5 (2021): 1-19.</a:t>
            </a:r>
          </a:p>
        </p:txBody>
      </p:sp>
      <p:sp>
        <p:nvSpPr>
          <p:cNvPr id="4" name="Rectangle 3">
            <a:extLst>
              <a:ext uri="{FF2B5EF4-FFF2-40B4-BE49-F238E27FC236}">
                <a16:creationId xmlns:a16="http://schemas.microsoft.com/office/drawing/2014/main" xmlns="" id="{6982130A-083C-47B4-A772-5E815BDBD8E9}"/>
              </a:ext>
            </a:extLst>
          </p:cNvPr>
          <p:cNvSpPr/>
          <p:nvPr/>
        </p:nvSpPr>
        <p:spPr>
          <a:xfrm>
            <a:off x="0" y="6386286"/>
            <a:ext cx="12192000" cy="471714"/>
          </a:xfrm>
          <a:prstGeom prst="rect">
            <a:avLst/>
          </a:prstGeom>
          <a:solidFill>
            <a:schemeClr val="accent1">
              <a:lumMod val="75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b="1" dirty="0">
                <a:latin typeface="Times New Roman" panose="02020603050405020304" pitchFamily="18" charset="0"/>
                <a:cs typeface="Times New Roman" panose="02020603050405020304" pitchFamily="18" charset="0"/>
              </a:rPr>
              <a:t>Preserving Electronic Health Records using Federated Learning </a:t>
            </a:r>
            <a:endParaRPr lang="en-US" dirty="0"/>
          </a:p>
        </p:txBody>
      </p:sp>
    </p:spTree>
    <p:extLst>
      <p:ext uri="{BB962C8B-B14F-4D97-AF65-F5344CB8AC3E}">
        <p14:creationId xmlns:p14="http://schemas.microsoft.com/office/powerpoint/2010/main" val="33344255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5BE2C5-CAEE-4BFF-A050-E448353566E2}"/>
              </a:ext>
            </a:extLst>
          </p:cNvPr>
          <p:cNvSpPr>
            <a:spLocks noGrp="1"/>
          </p:cNvSpPr>
          <p:nvPr>
            <p:ph type="title"/>
          </p:nvPr>
        </p:nvSpPr>
        <p:spPr>
          <a:xfrm>
            <a:off x="0" y="18255"/>
            <a:ext cx="12192000" cy="1325563"/>
          </a:xfrm>
          <a:solidFill>
            <a:schemeClr val="accent1">
              <a:lumMod val="75000"/>
            </a:schemeClr>
          </a:solidFill>
        </p:spPr>
        <p:txBody>
          <a:bodyPr/>
          <a:lstStyle/>
          <a:p>
            <a:pPr algn="ctr"/>
            <a:r>
              <a:rPr lang="en-US" b="1" dirty="0" smtClean="0">
                <a:solidFill>
                  <a:srgbClr val="E5E5FF"/>
                </a:solidFill>
                <a:latin typeface="Times New Roman"/>
              </a:rPr>
              <a:t>Video</a:t>
            </a:r>
            <a:endParaRPr lang="en-US" dirty="0"/>
          </a:p>
        </p:txBody>
      </p:sp>
      <p:pic>
        <p:nvPicPr>
          <p:cNvPr id="5" name="WhatsApp Video 2024-02-20 at 11.20.30 AM (1)">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351692" y="1616075"/>
            <a:ext cx="11577711" cy="4418965"/>
          </a:xfrm>
        </p:spPr>
      </p:pic>
      <p:sp>
        <p:nvSpPr>
          <p:cNvPr id="4" name="Rectangle 3">
            <a:extLst>
              <a:ext uri="{FF2B5EF4-FFF2-40B4-BE49-F238E27FC236}">
                <a16:creationId xmlns:a16="http://schemas.microsoft.com/office/drawing/2014/main" xmlns="" id="{6982130A-083C-47B4-A772-5E815BDBD8E9}"/>
              </a:ext>
            </a:extLst>
          </p:cNvPr>
          <p:cNvSpPr/>
          <p:nvPr/>
        </p:nvSpPr>
        <p:spPr>
          <a:xfrm>
            <a:off x="0" y="6386286"/>
            <a:ext cx="12192000" cy="471714"/>
          </a:xfrm>
          <a:prstGeom prst="rect">
            <a:avLst/>
          </a:prstGeom>
          <a:solidFill>
            <a:schemeClr val="accent1">
              <a:lumMod val="75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b="1" dirty="0">
                <a:latin typeface="Times New Roman" panose="02020603050405020304" pitchFamily="18" charset="0"/>
                <a:cs typeface="Times New Roman" panose="02020603050405020304" pitchFamily="18" charset="0"/>
              </a:rPr>
              <a:t>Preserving Electronic Health Records using Federated Learning </a:t>
            </a:r>
            <a:endParaRPr lang="en-US" dirty="0"/>
          </a:p>
        </p:txBody>
      </p:sp>
    </p:spTree>
    <p:extLst>
      <p:ext uri="{BB962C8B-B14F-4D97-AF65-F5344CB8AC3E}">
        <p14:creationId xmlns:p14="http://schemas.microsoft.com/office/powerpoint/2010/main" val="217056287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100000">
                <p:cTn id="7" fill="hold" display="0">
                  <p:stCondLst>
                    <p:cond delay="indefinite"/>
                  </p:stCondLst>
                </p:cTn>
                <p:tgtEl>
                  <p:spTgt spid="5"/>
                </p:tgtEl>
              </p:cMediaNode>
            </p:vide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6070</TotalTime>
  <Words>2174</Words>
  <Application>Microsoft Office PowerPoint</Application>
  <PresentationFormat>Widescreen</PresentationFormat>
  <Paragraphs>209</Paragraphs>
  <Slides>20</Slides>
  <Notes>2</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Times New Roman</vt:lpstr>
      <vt:lpstr>Wingdings</vt:lpstr>
      <vt:lpstr>Office Theme</vt:lpstr>
      <vt:lpstr>Preserving Electronic Health Records using Federated Learning</vt:lpstr>
      <vt:lpstr>Overview of Presentation</vt:lpstr>
      <vt:lpstr>Introduction(1/2)</vt:lpstr>
      <vt:lpstr>Introduction(2/2)</vt:lpstr>
      <vt:lpstr>Aims &amp; Objectives</vt:lpstr>
      <vt:lpstr>Problem Statement</vt:lpstr>
      <vt:lpstr>Literature Review(1/4)</vt:lpstr>
      <vt:lpstr>Literature Review (2/4)</vt:lpstr>
      <vt:lpstr>Literature Review (3/4)</vt:lpstr>
      <vt:lpstr>Literature Review (4/4)</vt:lpstr>
      <vt:lpstr>Project Scope</vt:lpstr>
      <vt:lpstr>Methodology</vt:lpstr>
      <vt:lpstr>Methodology  Diagram</vt:lpstr>
      <vt:lpstr>Functional / Non Functional Requirements</vt:lpstr>
      <vt:lpstr>Tools/ Technology</vt:lpstr>
      <vt:lpstr>Project Proposed Time Schedule</vt:lpstr>
      <vt:lpstr>Budget Description</vt:lpstr>
      <vt:lpstr>References (1/2)</vt:lpstr>
      <vt:lpstr>References (2/2)</vt:lpstr>
      <vt:lpstr>Video</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Title</dc:title>
  <dc:creator>Sadia Muqaddas</dc:creator>
  <cp:lastModifiedBy>Microsoft account</cp:lastModifiedBy>
  <cp:revision>52</cp:revision>
  <cp:lastPrinted>2019-04-16T10:28:18Z</cp:lastPrinted>
  <dcterms:created xsi:type="dcterms:W3CDTF">2018-02-23T07:13:22Z</dcterms:created>
  <dcterms:modified xsi:type="dcterms:W3CDTF">2024-02-20T06:45:21Z</dcterms:modified>
</cp:coreProperties>
</file>