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6858000" cx="9144000"/>
  <p:notesSz cx="7010400" cy="9296400"/>
  <p:embeddedFontLst>
    <p:embeddedFont>
      <p:font typeface="Garamond"/>
      <p:regular r:id="rId35"/>
      <p:bold r:id="rId36"/>
      <p:italic r:id="rId37"/>
      <p:boldItalic r:id="rId38"/>
    </p:embeddedFont>
    <p:embeddedFont>
      <p:font typeface="Corbel"/>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43" roundtripDataSignature="AMtx7mh4YsYBXpDxzGNSsFaAUNcOaaag2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orbel-bold.fntdata"/><Relationship Id="rId20" Type="http://schemas.openxmlformats.org/officeDocument/2006/relationships/slide" Target="slides/slide14.xml"/><Relationship Id="rId42" Type="http://schemas.openxmlformats.org/officeDocument/2006/relationships/font" Target="fonts/Corbel-boldItalic.fntdata"/><Relationship Id="rId41" Type="http://schemas.openxmlformats.org/officeDocument/2006/relationships/font" Target="fonts/Corbel-italic.fntdata"/><Relationship Id="rId22" Type="http://schemas.openxmlformats.org/officeDocument/2006/relationships/slide" Target="slides/slide16.xml"/><Relationship Id="rId21" Type="http://schemas.openxmlformats.org/officeDocument/2006/relationships/slide" Target="slides/slide15.xml"/><Relationship Id="rId43" Type="http://customschemas.google.com/relationships/presentationmetadata" Target="metadata"/><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Garamond-regular.fnt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Garamond-italic.fntdata"/><Relationship Id="rId14" Type="http://schemas.openxmlformats.org/officeDocument/2006/relationships/slide" Target="slides/slide8.xml"/><Relationship Id="rId36" Type="http://schemas.openxmlformats.org/officeDocument/2006/relationships/font" Target="fonts/Garamond-bold.fntdata"/><Relationship Id="rId17" Type="http://schemas.openxmlformats.org/officeDocument/2006/relationships/slide" Target="slides/slide11.xml"/><Relationship Id="rId39" Type="http://schemas.openxmlformats.org/officeDocument/2006/relationships/font" Target="fonts/Corbel-regular.fntdata"/><Relationship Id="rId16" Type="http://schemas.openxmlformats.org/officeDocument/2006/relationships/slide" Target="slides/slide10.xml"/><Relationship Id="rId38" Type="http://schemas.openxmlformats.org/officeDocument/2006/relationships/font" Target="fonts/Garamond-boldItalic.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038475" cy="46513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970337" y="0"/>
            <a:ext cx="3038475" cy="46513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8829675"/>
            <a:ext cx="3038475" cy="46513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970337" y="8829675"/>
            <a:ext cx="3038475" cy="46513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 name="Shape 49"/>
        <p:cNvGrpSpPr/>
        <p:nvPr/>
      </p:nvGrpSpPr>
      <p:grpSpPr>
        <a:xfrm>
          <a:off x="0" y="0"/>
          <a:ext cx="0" cy="0"/>
          <a:chOff x="0" y="0"/>
          <a:chExt cx="0" cy="0"/>
        </a:xfrm>
      </p:grpSpPr>
      <p:sp>
        <p:nvSpPr>
          <p:cNvPr id="50" name="Google Shape;50;p1: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 name="Google Shape;51;p1: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2: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 name="Google Shape;59;p2: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3: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 name="Google Shape;67;p3: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4: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5" name="Google Shape;75;p4: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5: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3" name="Google Shape;83;p5: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6: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1" name="Google Shape;91;p6: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9: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9" name="Google Shape;99;p9: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10: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7" name="Google Shape;107;p10: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12: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5" name="Google Shape;115;p12: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13: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3" name="Google Shape;123;p13: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14: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1" name="Google Shape;131;p14: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5: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9" name="Google Shape;139;p15: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6: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7" name="Google Shape;147;p16: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7: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5" name="Google Shape;155;p17: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8: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3" name="Google Shape;163;p18: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9: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1" name="Google Shape;171;p19: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20: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9" name="Google Shape;179;p20: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21: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7" name="Google Shape;187;p21: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22: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4" name="Google Shape;194;p22: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3: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2" name="Google Shape;202;p23: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24: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0" name="Google Shape;210;p24: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5: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8" name="Google Shape;218;p25: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26: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6" name="Google Shape;226;p26: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7: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4" name="Google Shape;234;p27: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9:notes"/>
          <p:cNvSpPr txBox="1"/>
          <p:nvPr>
            <p:ph idx="1" type="body"/>
          </p:nvPr>
        </p:nvSpPr>
        <p:spPr>
          <a:xfrm>
            <a:off x="701675" y="4416425"/>
            <a:ext cx="5607050" cy="418306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2" name="Google Shape;242;p29:notes"/>
          <p:cNvSpPr/>
          <p:nvPr>
            <p:ph idx="2" type="sldImg"/>
          </p:nvPr>
        </p:nvSpPr>
        <p:spPr>
          <a:xfrm>
            <a:off x="1181100" y="696912"/>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278a5b988be_0_0:notes"/>
          <p:cNvSpPr txBox="1"/>
          <p:nvPr>
            <p:ph idx="1" type="body"/>
          </p:nvPr>
        </p:nvSpPr>
        <p:spPr>
          <a:xfrm>
            <a:off x="701040" y="4473893"/>
            <a:ext cx="5608200" cy="366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g278a5b988be_0_0:notes"/>
          <p:cNvSpPr/>
          <p:nvPr>
            <p:ph idx="2" type="sldImg"/>
          </p:nvPr>
        </p:nvSpPr>
        <p:spPr>
          <a:xfrm>
            <a:off x="1402080" y="1162050"/>
            <a:ext cx="4206300" cy="3137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278a5b988be_0_36: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278a5b988be_0_36:notes"/>
          <p:cNvSpPr txBox="1"/>
          <p:nvPr>
            <p:ph idx="1" type="body"/>
          </p:nvPr>
        </p:nvSpPr>
        <p:spPr>
          <a:xfrm>
            <a:off x="701675" y="4416425"/>
            <a:ext cx="5607000" cy="41832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g278a5b988be_0_36: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1e807dcb800_0_0: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1e807dcb800_0_0:notes"/>
          <p:cNvSpPr txBox="1"/>
          <p:nvPr>
            <p:ph idx="1" type="body"/>
          </p:nvPr>
        </p:nvSpPr>
        <p:spPr>
          <a:xfrm>
            <a:off x="701675" y="4416425"/>
            <a:ext cx="5607000" cy="41832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g1e807dcb800_0_0: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40"/>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48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40"/>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400"/>
              </a:spcBef>
              <a:spcAft>
                <a:spcPts val="0"/>
              </a:spcAft>
              <a:buSzPts val="2300"/>
              <a:buNone/>
              <a:defRPr sz="2000">
                <a:solidFill>
                  <a:schemeClr val="dk1"/>
                </a:solidFill>
              </a:defRPr>
            </a:lvl1pPr>
            <a:lvl2pPr lvl="1" algn="ctr">
              <a:lnSpc>
                <a:spcPct val="100000"/>
              </a:lnSpc>
              <a:spcBef>
                <a:spcPts val="600"/>
              </a:spcBef>
              <a:spcAft>
                <a:spcPts val="0"/>
              </a:spcAft>
              <a:buSzPts val="2300"/>
              <a:buNone/>
              <a:defRPr>
                <a:solidFill>
                  <a:srgbClr val="888888"/>
                </a:solidFill>
              </a:defRPr>
            </a:lvl2pPr>
            <a:lvl3pPr lvl="2" algn="ctr">
              <a:lnSpc>
                <a:spcPct val="100000"/>
              </a:lnSpc>
              <a:spcBef>
                <a:spcPts val="600"/>
              </a:spcBef>
              <a:spcAft>
                <a:spcPts val="0"/>
              </a:spcAft>
              <a:buSzPts val="2760"/>
              <a:buNone/>
              <a:defRPr>
                <a:solidFill>
                  <a:srgbClr val="888888"/>
                </a:solidFill>
              </a:defRPr>
            </a:lvl3pPr>
            <a:lvl4pPr lvl="3" algn="ctr">
              <a:lnSpc>
                <a:spcPct val="100000"/>
              </a:lnSpc>
              <a:spcBef>
                <a:spcPts val="600"/>
              </a:spcBef>
              <a:spcAft>
                <a:spcPts val="0"/>
              </a:spcAft>
              <a:buSzPts val="1840"/>
              <a:buNone/>
              <a:defRPr>
                <a:solidFill>
                  <a:srgbClr val="888888"/>
                </a:solidFill>
              </a:defRPr>
            </a:lvl4pPr>
            <a:lvl5pPr lvl="4" algn="ctr">
              <a:lnSpc>
                <a:spcPct val="100000"/>
              </a:lnSpc>
              <a:spcBef>
                <a:spcPts val="600"/>
              </a:spcBef>
              <a:spcAft>
                <a:spcPts val="0"/>
              </a:spcAft>
              <a:buSzPts val="1610"/>
              <a:buNone/>
              <a:defRPr>
                <a:solidFill>
                  <a:srgbClr val="888888"/>
                </a:solidFill>
              </a:defRPr>
            </a:lvl5pPr>
            <a:lvl6pPr lvl="5" algn="ctr">
              <a:lnSpc>
                <a:spcPct val="100000"/>
              </a:lnSpc>
              <a:spcBef>
                <a:spcPts val="600"/>
              </a:spcBef>
              <a:spcAft>
                <a:spcPts val="0"/>
              </a:spcAft>
              <a:buSzPts val="1610"/>
              <a:buNone/>
              <a:defRPr>
                <a:solidFill>
                  <a:srgbClr val="888888"/>
                </a:solidFill>
              </a:defRPr>
            </a:lvl6pPr>
            <a:lvl7pPr lvl="6" algn="ctr">
              <a:lnSpc>
                <a:spcPct val="100000"/>
              </a:lnSpc>
              <a:spcBef>
                <a:spcPts val="600"/>
              </a:spcBef>
              <a:spcAft>
                <a:spcPts val="0"/>
              </a:spcAft>
              <a:buSzPts val="1610"/>
              <a:buNone/>
              <a:defRPr>
                <a:solidFill>
                  <a:srgbClr val="888888"/>
                </a:solidFill>
              </a:defRPr>
            </a:lvl7pPr>
            <a:lvl8pPr lvl="7" algn="ctr">
              <a:lnSpc>
                <a:spcPct val="100000"/>
              </a:lnSpc>
              <a:spcBef>
                <a:spcPts val="600"/>
              </a:spcBef>
              <a:spcAft>
                <a:spcPts val="0"/>
              </a:spcAft>
              <a:buSzPts val="1610"/>
              <a:buNone/>
              <a:defRPr>
                <a:solidFill>
                  <a:srgbClr val="888888"/>
                </a:solidFill>
              </a:defRPr>
            </a:lvl8pPr>
            <a:lvl9pPr lvl="8" algn="ctr">
              <a:lnSpc>
                <a:spcPct val="100000"/>
              </a:lnSpc>
              <a:spcBef>
                <a:spcPts val="600"/>
              </a:spcBef>
              <a:spcAft>
                <a:spcPts val="600"/>
              </a:spcAft>
              <a:buSzPts val="1610"/>
              <a:buNone/>
              <a:defRPr>
                <a:solidFill>
                  <a:srgbClr val="888888"/>
                </a:solidFill>
              </a:defRPr>
            </a:lvl9pPr>
          </a:lstStyle>
          <a:p/>
        </p:txBody>
      </p:sp>
      <p:sp>
        <p:nvSpPr>
          <p:cNvPr id="24" name="Google Shape;24;p40"/>
          <p:cNvSpPr txBox="1"/>
          <p:nvPr>
            <p:ph idx="10" type="dt"/>
          </p:nvPr>
        </p:nvSpPr>
        <p:spPr>
          <a:xfrm>
            <a:off x="6065837" y="5054600"/>
            <a:ext cx="673100" cy="2794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000">
                <a:latin typeface="Garamond"/>
                <a:ea typeface="Garamond"/>
                <a:cs typeface="Garamond"/>
                <a:sym typeface="Garamond"/>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40"/>
          <p:cNvSpPr txBox="1"/>
          <p:nvPr>
            <p:ph idx="11" type="ftr"/>
          </p:nvPr>
        </p:nvSpPr>
        <p:spPr>
          <a:xfrm>
            <a:off x="1922462" y="5054600"/>
            <a:ext cx="4064000" cy="2794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40"/>
          <p:cNvSpPr txBox="1"/>
          <p:nvPr>
            <p:ph idx="12" type="sldNum"/>
          </p:nvPr>
        </p:nvSpPr>
        <p:spPr>
          <a:xfrm>
            <a:off x="6816725" y="5054600"/>
            <a:ext cx="414337" cy="2794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1pPr>
            <a:lvl2pPr indent="0" lvl="1"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2pPr>
            <a:lvl3pPr indent="0" lvl="2"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3pPr>
            <a:lvl4pPr indent="0" lvl="3"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4pPr>
            <a:lvl5pPr indent="0" lvl="4"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5pPr>
            <a:lvl6pPr indent="0" lvl="5"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6pPr>
            <a:lvl7pPr indent="0" lvl="6"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7pPr>
            <a:lvl8pPr indent="0" lvl="7"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8pPr>
            <a:lvl9pPr indent="0" lvl="8"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42"/>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42"/>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lvl1pPr indent="-360045" lvl="0" marL="457200" algn="l">
              <a:lnSpc>
                <a:spcPct val="100000"/>
              </a:lnSpc>
              <a:spcBef>
                <a:spcPts val="360"/>
              </a:spcBef>
              <a:spcAft>
                <a:spcPts val="0"/>
              </a:spcAft>
              <a:buSzPts val="2070"/>
              <a:buChar char="•"/>
              <a:defRPr/>
            </a:lvl1pPr>
            <a:lvl2pPr indent="-360044" lvl="1" marL="914400" algn="l">
              <a:lnSpc>
                <a:spcPct val="100000"/>
              </a:lnSpc>
              <a:spcBef>
                <a:spcPts val="600"/>
              </a:spcBef>
              <a:spcAft>
                <a:spcPts val="0"/>
              </a:spcAft>
              <a:buSzPts val="2070"/>
              <a:buChar char="•"/>
              <a:defRPr/>
            </a:lvl2pPr>
            <a:lvl3pPr indent="-360044" lvl="2" marL="1371600" algn="l">
              <a:lnSpc>
                <a:spcPct val="100000"/>
              </a:lnSpc>
              <a:spcBef>
                <a:spcPts val="600"/>
              </a:spcBef>
              <a:spcAft>
                <a:spcPts val="0"/>
              </a:spcAft>
              <a:buSzPts val="2070"/>
              <a:buChar char="•"/>
              <a:defRPr/>
            </a:lvl3pPr>
            <a:lvl4pPr indent="-360044" lvl="3" marL="1828800" algn="l">
              <a:lnSpc>
                <a:spcPct val="100000"/>
              </a:lnSpc>
              <a:spcBef>
                <a:spcPts val="600"/>
              </a:spcBef>
              <a:spcAft>
                <a:spcPts val="0"/>
              </a:spcAft>
              <a:buSzPts val="2070"/>
              <a:buChar char="•"/>
              <a:defRPr/>
            </a:lvl4pPr>
            <a:lvl5pPr indent="-360045" lvl="4" marL="2286000" algn="l">
              <a:lnSpc>
                <a:spcPct val="100000"/>
              </a:lnSpc>
              <a:spcBef>
                <a:spcPts val="600"/>
              </a:spcBef>
              <a:spcAft>
                <a:spcPts val="0"/>
              </a:spcAft>
              <a:buSzPts val="2070"/>
              <a:buChar char="•"/>
              <a:defRPr/>
            </a:lvl5pPr>
            <a:lvl6pPr indent="-360045" lvl="5" marL="2743200" algn="l">
              <a:lnSpc>
                <a:spcPct val="100000"/>
              </a:lnSpc>
              <a:spcBef>
                <a:spcPts val="600"/>
              </a:spcBef>
              <a:spcAft>
                <a:spcPts val="0"/>
              </a:spcAft>
              <a:buSzPts val="2070"/>
              <a:buChar char="•"/>
              <a:defRPr/>
            </a:lvl6pPr>
            <a:lvl7pPr indent="-360045" lvl="6" marL="3200400" algn="l">
              <a:lnSpc>
                <a:spcPct val="100000"/>
              </a:lnSpc>
              <a:spcBef>
                <a:spcPts val="600"/>
              </a:spcBef>
              <a:spcAft>
                <a:spcPts val="0"/>
              </a:spcAft>
              <a:buSzPts val="2070"/>
              <a:buChar char="•"/>
              <a:defRPr/>
            </a:lvl7pPr>
            <a:lvl8pPr indent="-360045" lvl="7" marL="3657600" algn="l">
              <a:lnSpc>
                <a:spcPct val="100000"/>
              </a:lnSpc>
              <a:spcBef>
                <a:spcPts val="600"/>
              </a:spcBef>
              <a:spcAft>
                <a:spcPts val="0"/>
              </a:spcAft>
              <a:buSzPts val="2070"/>
              <a:buChar char="•"/>
              <a:defRPr/>
            </a:lvl8pPr>
            <a:lvl9pPr indent="-360045" lvl="8" marL="4114800" algn="l">
              <a:lnSpc>
                <a:spcPct val="100000"/>
              </a:lnSpc>
              <a:spcBef>
                <a:spcPts val="600"/>
              </a:spcBef>
              <a:spcAft>
                <a:spcPts val="600"/>
              </a:spcAft>
              <a:buSzPts val="2070"/>
              <a:buChar char="•"/>
              <a:defRPr/>
            </a:lvl9pPr>
          </a:lstStyle>
          <a:p/>
        </p:txBody>
      </p:sp>
      <p:sp>
        <p:nvSpPr>
          <p:cNvPr id="42" name="Google Shape;42;p42"/>
          <p:cNvSpPr txBox="1"/>
          <p:nvPr>
            <p:ph idx="10" type="dt"/>
          </p:nvPr>
        </p:nvSpPr>
        <p:spPr>
          <a:xfrm>
            <a:off x="6356350" y="5961062"/>
            <a:ext cx="1149350" cy="2794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000">
                <a:latin typeface="Garamond"/>
                <a:ea typeface="Garamond"/>
                <a:cs typeface="Garamond"/>
                <a:sym typeface="Garamond"/>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42"/>
          <p:cNvSpPr txBox="1"/>
          <p:nvPr>
            <p:ph idx="11" type="ftr"/>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42"/>
          <p:cNvSpPr txBox="1"/>
          <p:nvPr>
            <p:ph idx="12" type="sldNum"/>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1pPr>
            <a:lvl2pPr indent="0" lvl="1"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2pPr>
            <a:lvl3pPr indent="0" lvl="2"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3pPr>
            <a:lvl4pPr indent="0" lvl="3"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4pPr>
            <a:lvl5pPr indent="0" lvl="4"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5pPr>
            <a:lvl6pPr indent="0" lvl="5"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6pPr>
            <a:lvl7pPr indent="0" lvl="6"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7pPr>
            <a:lvl8pPr indent="0" lvl="7"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8pPr>
            <a:lvl9pPr indent="0" lvl="8" marL="0" marR="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5" name="Shape 45"/>
        <p:cNvGrpSpPr/>
        <p:nvPr/>
      </p:nvGrpSpPr>
      <p:grpSpPr>
        <a:xfrm>
          <a:off x="0" y="0"/>
          <a:ext cx="0" cy="0"/>
          <a:chOff x="0" y="0"/>
          <a:chExt cx="0" cy="0"/>
        </a:xfrm>
      </p:grpSpPr>
      <p:sp>
        <p:nvSpPr>
          <p:cNvPr id="46" name="Google Shape;46;g278a5b988be_0_14"/>
          <p:cNvSpPr txBox="1"/>
          <p:nvPr>
            <p:ph idx="10" type="dt"/>
          </p:nvPr>
        </p:nvSpPr>
        <p:spPr>
          <a:xfrm>
            <a:off x="6477000" y="6416675"/>
            <a:ext cx="2133600" cy="365100"/>
          </a:xfrm>
          <a:prstGeom prst="rect">
            <a:avLst/>
          </a:prstGeom>
          <a:noFill/>
          <a:ln>
            <a:noFill/>
          </a:ln>
        </p:spPr>
        <p:txBody>
          <a:bodyPr anchorCtr="0" anchor="b" bIns="45700" lIns="91425" spcFirstLastPara="1" rIns="91425" wrap="square" tIns="45700">
            <a:noAutofit/>
          </a:bodyPr>
          <a:lstStyle>
            <a:lvl1pPr lvl="0" rtl="0" algn="l">
              <a:lnSpc>
                <a:spcPct val="100000"/>
              </a:lnSpc>
              <a:spcBef>
                <a:spcPts val="0"/>
              </a:spcBef>
              <a:spcAft>
                <a:spcPts val="0"/>
              </a:spcAft>
              <a:buSzPts val="1400"/>
              <a:buNone/>
              <a:defRPr sz="1100">
                <a:solidFill>
                  <a:schemeClr val="lt2"/>
                </a:solidFill>
                <a:latin typeface="Corbel"/>
                <a:ea typeface="Corbel"/>
                <a:cs typeface="Corbel"/>
                <a:sym typeface="Corbel"/>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47" name="Google Shape;47;g278a5b988be_0_14"/>
          <p:cNvSpPr txBox="1"/>
          <p:nvPr>
            <p:ph idx="11" type="ftr"/>
          </p:nvPr>
        </p:nvSpPr>
        <p:spPr>
          <a:xfrm>
            <a:off x="914400" y="6416675"/>
            <a:ext cx="5562600" cy="365100"/>
          </a:xfrm>
          <a:prstGeom prst="rect">
            <a:avLst/>
          </a:prstGeom>
          <a:noFill/>
          <a:ln>
            <a:noFill/>
          </a:ln>
        </p:spPr>
        <p:txBody>
          <a:bodyPr anchorCtr="0" anchor="b"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48" name="Google Shape;48;g278a5b988be_0_14"/>
          <p:cNvSpPr txBox="1"/>
          <p:nvPr>
            <p:ph idx="12" type="sldNum"/>
          </p:nvPr>
        </p:nvSpPr>
        <p:spPr>
          <a:xfrm>
            <a:off x="8610600" y="6416675"/>
            <a:ext cx="457200" cy="365100"/>
          </a:xfrm>
          <a:prstGeom prst="rect">
            <a:avLst/>
          </a:prstGeom>
          <a:noFill/>
          <a:ln>
            <a:noFill/>
          </a:ln>
        </p:spPr>
        <p:txBody>
          <a:bodyPr anchorCtr="0" anchor="b" bIns="45700" lIns="91425" spcFirstLastPara="1" rIns="91425" wrap="square" tIns="45700">
            <a:noAutofit/>
          </a:bodyPr>
          <a:lstStyle>
            <a:lvl1pPr indent="0" lvl="0" marL="0" marR="0" rtl="0" algn="l">
              <a:lnSpc>
                <a:spcPct val="100000"/>
              </a:lnSpc>
              <a:spcBef>
                <a:spcPts val="0"/>
              </a:spcBef>
              <a:spcAft>
                <a:spcPts val="0"/>
              </a:spcAft>
              <a:buClr>
                <a:schemeClr val="lt2"/>
              </a:buClr>
              <a:buSzPts val="1200"/>
              <a:buFont typeface="Corbel"/>
              <a:buNone/>
              <a:defRPr b="0" i="0" sz="1200" u="none" cap="none" strike="noStrike">
                <a:solidFill>
                  <a:schemeClr val="lt2"/>
                </a:solidFill>
                <a:latin typeface="Corbel"/>
                <a:ea typeface="Corbel"/>
                <a:cs typeface="Corbel"/>
                <a:sym typeface="Corbel"/>
              </a:defRPr>
            </a:lvl1pPr>
            <a:lvl2pPr indent="0" lvl="1" marL="0" marR="0" rtl="0" algn="l">
              <a:lnSpc>
                <a:spcPct val="100000"/>
              </a:lnSpc>
              <a:spcBef>
                <a:spcPts val="0"/>
              </a:spcBef>
              <a:spcAft>
                <a:spcPts val="0"/>
              </a:spcAft>
              <a:buClr>
                <a:schemeClr val="lt2"/>
              </a:buClr>
              <a:buSzPts val="1200"/>
              <a:buFont typeface="Corbel"/>
              <a:buNone/>
              <a:defRPr b="0" i="0" sz="1200" u="none" cap="none" strike="noStrike">
                <a:solidFill>
                  <a:schemeClr val="lt2"/>
                </a:solidFill>
                <a:latin typeface="Corbel"/>
                <a:ea typeface="Corbel"/>
                <a:cs typeface="Corbel"/>
                <a:sym typeface="Corbel"/>
              </a:defRPr>
            </a:lvl2pPr>
            <a:lvl3pPr indent="0" lvl="2" marL="0" marR="0" rtl="0" algn="l">
              <a:lnSpc>
                <a:spcPct val="100000"/>
              </a:lnSpc>
              <a:spcBef>
                <a:spcPts val="0"/>
              </a:spcBef>
              <a:spcAft>
                <a:spcPts val="0"/>
              </a:spcAft>
              <a:buClr>
                <a:schemeClr val="lt2"/>
              </a:buClr>
              <a:buSzPts val="1200"/>
              <a:buFont typeface="Corbel"/>
              <a:buNone/>
              <a:defRPr b="0" i="0" sz="1200" u="none" cap="none" strike="noStrike">
                <a:solidFill>
                  <a:schemeClr val="lt2"/>
                </a:solidFill>
                <a:latin typeface="Corbel"/>
                <a:ea typeface="Corbel"/>
                <a:cs typeface="Corbel"/>
                <a:sym typeface="Corbel"/>
              </a:defRPr>
            </a:lvl3pPr>
            <a:lvl4pPr indent="0" lvl="3" marL="0" marR="0" rtl="0" algn="l">
              <a:lnSpc>
                <a:spcPct val="100000"/>
              </a:lnSpc>
              <a:spcBef>
                <a:spcPts val="0"/>
              </a:spcBef>
              <a:spcAft>
                <a:spcPts val="0"/>
              </a:spcAft>
              <a:buClr>
                <a:schemeClr val="lt2"/>
              </a:buClr>
              <a:buSzPts val="1200"/>
              <a:buFont typeface="Corbel"/>
              <a:buNone/>
              <a:defRPr b="0" i="0" sz="1200" u="none" cap="none" strike="noStrike">
                <a:solidFill>
                  <a:schemeClr val="lt2"/>
                </a:solidFill>
                <a:latin typeface="Corbel"/>
                <a:ea typeface="Corbel"/>
                <a:cs typeface="Corbel"/>
                <a:sym typeface="Corbel"/>
              </a:defRPr>
            </a:lvl4pPr>
            <a:lvl5pPr indent="0" lvl="4" marL="0" marR="0" rtl="0" algn="l">
              <a:lnSpc>
                <a:spcPct val="100000"/>
              </a:lnSpc>
              <a:spcBef>
                <a:spcPts val="0"/>
              </a:spcBef>
              <a:spcAft>
                <a:spcPts val="0"/>
              </a:spcAft>
              <a:buClr>
                <a:schemeClr val="lt2"/>
              </a:buClr>
              <a:buSzPts val="1200"/>
              <a:buFont typeface="Corbel"/>
              <a:buNone/>
              <a:defRPr b="0" i="0" sz="1200" u="none" cap="none" strike="noStrike">
                <a:solidFill>
                  <a:schemeClr val="lt2"/>
                </a:solidFill>
                <a:latin typeface="Corbel"/>
                <a:ea typeface="Corbel"/>
                <a:cs typeface="Corbel"/>
                <a:sym typeface="Corbel"/>
              </a:defRPr>
            </a:lvl5pPr>
            <a:lvl6pPr indent="0" lvl="5" marL="0" marR="0" rtl="0" algn="l">
              <a:lnSpc>
                <a:spcPct val="100000"/>
              </a:lnSpc>
              <a:spcBef>
                <a:spcPts val="0"/>
              </a:spcBef>
              <a:spcAft>
                <a:spcPts val="0"/>
              </a:spcAft>
              <a:buClr>
                <a:schemeClr val="lt2"/>
              </a:buClr>
              <a:buSzPts val="1200"/>
              <a:buFont typeface="Corbel"/>
              <a:buNone/>
              <a:defRPr b="0" i="0" sz="1200" u="none" cap="none" strike="noStrike">
                <a:solidFill>
                  <a:schemeClr val="lt2"/>
                </a:solidFill>
                <a:latin typeface="Corbel"/>
                <a:ea typeface="Corbel"/>
                <a:cs typeface="Corbel"/>
                <a:sym typeface="Corbel"/>
              </a:defRPr>
            </a:lvl6pPr>
            <a:lvl7pPr indent="0" lvl="6" marL="0" marR="0" rtl="0" algn="l">
              <a:lnSpc>
                <a:spcPct val="100000"/>
              </a:lnSpc>
              <a:spcBef>
                <a:spcPts val="0"/>
              </a:spcBef>
              <a:spcAft>
                <a:spcPts val="0"/>
              </a:spcAft>
              <a:buClr>
                <a:schemeClr val="lt2"/>
              </a:buClr>
              <a:buSzPts val="1200"/>
              <a:buFont typeface="Corbel"/>
              <a:buNone/>
              <a:defRPr b="0" i="0" sz="1200" u="none" cap="none" strike="noStrike">
                <a:solidFill>
                  <a:schemeClr val="lt2"/>
                </a:solidFill>
                <a:latin typeface="Corbel"/>
                <a:ea typeface="Corbel"/>
                <a:cs typeface="Corbel"/>
                <a:sym typeface="Corbel"/>
              </a:defRPr>
            </a:lvl7pPr>
            <a:lvl8pPr indent="0" lvl="7" marL="0" marR="0" rtl="0" algn="l">
              <a:lnSpc>
                <a:spcPct val="100000"/>
              </a:lnSpc>
              <a:spcBef>
                <a:spcPts val="0"/>
              </a:spcBef>
              <a:spcAft>
                <a:spcPts val="0"/>
              </a:spcAft>
              <a:buClr>
                <a:schemeClr val="lt2"/>
              </a:buClr>
              <a:buSzPts val="1200"/>
              <a:buFont typeface="Corbel"/>
              <a:buNone/>
              <a:defRPr b="0" i="0" sz="1200" u="none" cap="none" strike="noStrike">
                <a:solidFill>
                  <a:schemeClr val="lt2"/>
                </a:solidFill>
                <a:latin typeface="Corbel"/>
                <a:ea typeface="Corbel"/>
                <a:cs typeface="Corbel"/>
                <a:sym typeface="Corbel"/>
              </a:defRPr>
            </a:lvl8pPr>
            <a:lvl9pPr indent="0" lvl="8" marL="0" marR="0" rtl="0" algn="l">
              <a:lnSpc>
                <a:spcPct val="100000"/>
              </a:lnSpc>
              <a:spcBef>
                <a:spcPts val="0"/>
              </a:spcBef>
              <a:spcAft>
                <a:spcPts val="0"/>
              </a:spcAft>
              <a:buClr>
                <a:schemeClr val="lt2"/>
              </a:buClr>
              <a:buSzPts val="1200"/>
              <a:buFont typeface="Corbel"/>
              <a:buNone/>
              <a:defRPr b="0" i="0" sz="1200" u="none" cap="none" strike="noStrike">
                <a:solidFill>
                  <a:schemeClr val="lt2"/>
                </a:solidFill>
                <a:latin typeface="Corbel"/>
                <a:ea typeface="Corbel"/>
                <a:cs typeface="Corbel"/>
                <a:sym typeface="Corbel"/>
              </a:defRPr>
            </a:lvl9pPr>
          </a:lstStyle>
          <a:p>
            <a:pPr indent="0" lvl="0" marL="0" rtl="0" algn="l">
              <a:spcBef>
                <a:spcPts val="0"/>
              </a:spcBef>
              <a:spcAft>
                <a:spcPts val="0"/>
              </a:spcAft>
              <a:buNone/>
            </a:pPr>
            <a:fld id="{00000000-1234-1234-1234-123412341234}" type="slidenum">
              <a:rPr lang="en-US"/>
              <a:t>‹#›</a:t>
            </a:fld>
            <a:endParaRPr sz="1000">
              <a:solidFill>
                <a:schemeClr val="dk1"/>
              </a:solidFill>
              <a:latin typeface="Garamond"/>
              <a:ea typeface="Garamond"/>
              <a:cs typeface="Garamond"/>
              <a:sym typeface="Garamond"/>
            </a:endParaRPr>
          </a:p>
        </p:txBody>
      </p:sp>
    </p:spTree>
  </p:cSld>
  <p:clrMapOvr>
    <a:masterClrMapping/>
  </p:clrMapOvr>
  <p:transition spd="med">
    <p:push/>
  </p:transition>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7.jpg"/><Relationship Id="rId2" Type="http://schemas.openxmlformats.org/officeDocument/2006/relationships/image" Target="../media/image5.png"/><Relationship Id="rId3" Type="http://schemas.openxmlformats.org/officeDocument/2006/relationships/image" Target="../media/image1.png"/><Relationship Id="rId4" Type="http://schemas.openxmlformats.org/officeDocument/2006/relationships/slideLayout" Target="../slideLayouts/slideLayout1.xml"/><Relationship Id="rId5"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7.jpg"/><Relationship Id="rId2" Type="http://schemas.openxmlformats.org/officeDocument/2006/relationships/image" Target="../media/image4.png"/><Relationship Id="rId3" Type="http://schemas.openxmlformats.org/officeDocument/2006/relationships/image" Target="../media/image3.png"/><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39"/>
          <p:cNvGrpSpPr/>
          <p:nvPr/>
        </p:nvGrpSpPr>
        <p:grpSpPr>
          <a:xfrm>
            <a:off x="0" y="0"/>
            <a:ext cx="9144000" cy="6858000"/>
            <a:chOff x="0" y="0"/>
            <a:chExt cx="9144677" cy="6858000"/>
          </a:xfrm>
        </p:grpSpPr>
        <p:pic>
          <p:nvPicPr>
            <p:cNvPr descr="SD-PanelTitle-R1.png" id="11" name="Google Shape;11;p3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2" name="Google Shape;12;p39"/>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HDRibbonTitle-UniformTrim.png" id="13" name="Google Shape;13;p39"/>
            <p:cNvPicPr preferRelativeResize="0"/>
            <p:nvPr/>
          </p:nvPicPr>
          <p:blipFill rotWithShape="1">
            <a:blip r:embed="rId3">
              <a:alphaModFix/>
            </a:blip>
            <a:srcRect b="0" l="0" r="47958" t="0"/>
            <a:stretch/>
          </p:blipFill>
          <p:spPr>
            <a:xfrm>
              <a:off x="0" y="3128434"/>
              <a:ext cx="1664208" cy="612648"/>
            </a:xfrm>
            <a:prstGeom prst="rect">
              <a:avLst/>
            </a:prstGeom>
            <a:noFill/>
            <a:ln>
              <a:noFill/>
            </a:ln>
          </p:spPr>
        </p:pic>
        <p:pic>
          <p:nvPicPr>
            <p:cNvPr descr="HDRibbonTitle-UniformTrim.png" id="14" name="Google Shape;14;p39"/>
            <p:cNvPicPr preferRelativeResize="0"/>
            <p:nvPr/>
          </p:nvPicPr>
          <p:blipFill rotWithShape="1">
            <a:blip r:embed="rId3">
              <a:alphaModFix/>
            </a:blip>
            <a:srcRect b="0" l="0" r="47958" t="0"/>
            <a:stretch/>
          </p:blipFill>
          <p:spPr>
            <a:xfrm>
              <a:off x="7480469" y="3128434"/>
              <a:ext cx="1664208" cy="612648"/>
            </a:xfrm>
            <a:prstGeom prst="rect">
              <a:avLst/>
            </a:prstGeom>
            <a:noFill/>
            <a:ln>
              <a:noFill/>
            </a:ln>
          </p:spPr>
        </p:pic>
      </p:grpSp>
      <p:cxnSp>
        <p:nvCxnSpPr>
          <p:cNvPr id="15" name="Google Shape;15;p39"/>
          <p:cNvCxnSpPr/>
          <p:nvPr/>
        </p:nvCxnSpPr>
        <p:spPr>
          <a:xfrm>
            <a:off x="2019300" y="3471862"/>
            <a:ext cx="5113337" cy="0"/>
          </a:xfrm>
          <a:prstGeom prst="straightConnector1">
            <a:avLst/>
          </a:prstGeom>
          <a:noFill/>
          <a:ln cap="rnd" cmpd="sng" w="15875">
            <a:solidFill>
              <a:schemeClr val="accent1"/>
            </a:solidFill>
            <a:prstDash val="solid"/>
            <a:miter lim="800000"/>
            <a:headEnd len="sm" w="sm" type="none"/>
            <a:tailEnd len="sm" w="sm" type="none"/>
          </a:ln>
        </p:spPr>
      </p:cxnSp>
      <p:sp>
        <p:nvSpPr>
          <p:cNvPr id="16" name="Google Shape;16;p39"/>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000" u="none" cap="none" strike="noStrike">
                <a:solidFill>
                  <a:srgbClr val="262626"/>
                </a:solidFill>
                <a:latin typeface="Garamond"/>
                <a:ea typeface="Garamond"/>
                <a:cs typeface="Garamond"/>
                <a:sym typeface="Garamond"/>
              </a:defRPr>
            </a:lvl1pPr>
            <a:lvl2pPr lvl="1" marR="0" rtl="0" algn="ctr">
              <a:lnSpc>
                <a:spcPct val="100000"/>
              </a:lnSpc>
              <a:spcBef>
                <a:spcPts val="0"/>
              </a:spcBef>
              <a:spcAft>
                <a:spcPts val="0"/>
              </a:spcAft>
              <a:buClr>
                <a:srgbClr val="000000"/>
              </a:buClr>
              <a:buSzPts val="1400"/>
              <a:buFont typeface="Arial"/>
              <a:buNone/>
              <a:defRPr b="0" i="0" sz="4000" u="none" cap="none" strike="noStrike">
                <a:solidFill>
                  <a:srgbClr val="262626"/>
                </a:solidFill>
                <a:latin typeface="Garamond"/>
                <a:ea typeface="Garamond"/>
                <a:cs typeface="Garamond"/>
                <a:sym typeface="Garamond"/>
              </a:defRPr>
            </a:lvl2pPr>
            <a:lvl3pPr lvl="2" marR="0" rtl="0" algn="ctr">
              <a:lnSpc>
                <a:spcPct val="100000"/>
              </a:lnSpc>
              <a:spcBef>
                <a:spcPts val="0"/>
              </a:spcBef>
              <a:spcAft>
                <a:spcPts val="0"/>
              </a:spcAft>
              <a:buClr>
                <a:srgbClr val="000000"/>
              </a:buClr>
              <a:buSzPts val="1400"/>
              <a:buFont typeface="Arial"/>
              <a:buNone/>
              <a:defRPr b="0" i="0" sz="4000" u="none" cap="none" strike="noStrike">
                <a:solidFill>
                  <a:srgbClr val="262626"/>
                </a:solidFill>
                <a:latin typeface="Garamond"/>
                <a:ea typeface="Garamond"/>
                <a:cs typeface="Garamond"/>
                <a:sym typeface="Garamond"/>
              </a:defRPr>
            </a:lvl3pPr>
            <a:lvl4pPr lvl="3" marR="0" rtl="0" algn="ctr">
              <a:lnSpc>
                <a:spcPct val="100000"/>
              </a:lnSpc>
              <a:spcBef>
                <a:spcPts val="0"/>
              </a:spcBef>
              <a:spcAft>
                <a:spcPts val="0"/>
              </a:spcAft>
              <a:buClr>
                <a:srgbClr val="000000"/>
              </a:buClr>
              <a:buSzPts val="1400"/>
              <a:buFont typeface="Arial"/>
              <a:buNone/>
              <a:defRPr b="0" i="0" sz="4000" u="none" cap="none" strike="noStrike">
                <a:solidFill>
                  <a:srgbClr val="262626"/>
                </a:solidFill>
                <a:latin typeface="Garamond"/>
                <a:ea typeface="Garamond"/>
                <a:cs typeface="Garamond"/>
                <a:sym typeface="Garamond"/>
              </a:defRPr>
            </a:lvl4pPr>
            <a:lvl5pPr lvl="4" marR="0" rtl="0" algn="ctr">
              <a:lnSpc>
                <a:spcPct val="100000"/>
              </a:lnSpc>
              <a:spcBef>
                <a:spcPts val="0"/>
              </a:spcBef>
              <a:spcAft>
                <a:spcPts val="0"/>
              </a:spcAft>
              <a:buClr>
                <a:srgbClr val="000000"/>
              </a:buClr>
              <a:buSzPts val="1400"/>
              <a:buFont typeface="Arial"/>
              <a:buNone/>
              <a:defRPr b="0" i="0" sz="4000" u="none" cap="none" strike="noStrike">
                <a:solidFill>
                  <a:srgbClr val="262626"/>
                </a:solidFill>
                <a:latin typeface="Garamond"/>
                <a:ea typeface="Garamond"/>
                <a:cs typeface="Garamond"/>
                <a:sym typeface="Garamond"/>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17" name="Google Shape;17;p39"/>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lvl1pPr indent="-403860" lvl="0" marL="457200" marR="0" rtl="0" algn="l">
              <a:lnSpc>
                <a:spcPct val="100000"/>
              </a:lnSpc>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lnSpc>
                <a:spcPct val="100000"/>
              </a:lnSpc>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403860" lvl="2" marL="1371600" marR="0" rtl="0" algn="l">
              <a:lnSpc>
                <a:spcPct val="100000"/>
              </a:lnSpc>
              <a:spcBef>
                <a:spcPts val="60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3pPr>
            <a:lvl4pPr indent="-345439" lvl="3" marL="1828800" marR="0" rtl="0" algn="l">
              <a:lnSpc>
                <a:spcPct val="100000"/>
              </a:lnSpc>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lnSpc>
                <a:spcPct val="100000"/>
              </a:lnSpc>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lnSpc>
                <a:spcPct val="100000"/>
              </a:lnSpc>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lnSpc>
                <a:spcPct val="100000"/>
              </a:lnSpc>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lnSpc>
                <a:spcPct val="100000"/>
              </a:lnSpc>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lnSpc>
                <a:spcPct val="100000"/>
              </a:lnSpc>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8" name="Google Shape;18;p39"/>
          <p:cNvSpPr txBox="1"/>
          <p:nvPr>
            <p:ph idx="10" type="dt"/>
          </p:nvPr>
        </p:nvSpPr>
        <p:spPr>
          <a:xfrm>
            <a:off x="6065837" y="5054600"/>
            <a:ext cx="673100" cy="2794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chemeClr val="dk1"/>
                </a:solidFill>
                <a:latin typeface="Garamond"/>
                <a:ea typeface="Garamond"/>
                <a:cs typeface="Garamond"/>
                <a:sym typeface="Garamond"/>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9" name="Google Shape;19;p39"/>
          <p:cNvSpPr txBox="1"/>
          <p:nvPr>
            <p:ph idx="11" type="ftr"/>
          </p:nvPr>
        </p:nvSpPr>
        <p:spPr>
          <a:xfrm>
            <a:off x="1922462" y="5054600"/>
            <a:ext cx="4064000" cy="2794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20" name="Google Shape;20;p39"/>
          <p:cNvSpPr txBox="1"/>
          <p:nvPr>
            <p:ph idx="12" type="sldNum"/>
          </p:nvPr>
        </p:nvSpPr>
        <p:spPr>
          <a:xfrm>
            <a:off x="6816725" y="5054600"/>
            <a:ext cx="414337" cy="2794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1pPr>
            <a:lvl2pPr indent="0" lvl="1"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2pPr>
            <a:lvl3pPr indent="0" lvl="2"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3pPr>
            <a:lvl4pPr indent="0" lvl="3"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4pPr>
            <a:lvl5pPr indent="0" lvl="4"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5pPr>
            <a:lvl6pPr indent="0" lvl="5"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6pPr>
            <a:lvl7pPr indent="0" lvl="6"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7pPr>
            <a:lvl8pPr indent="0" lvl="7"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8pPr>
            <a:lvl9pPr indent="0" lvl="8"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4"/>
  </p:sldLayoutIdLst>
  <p:transition>
    <p:fade/>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7" name="Shape 27"/>
        <p:cNvGrpSpPr/>
        <p:nvPr/>
      </p:nvGrpSpPr>
      <p:grpSpPr>
        <a:xfrm>
          <a:off x="0" y="0"/>
          <a:ext cx="0" cy="0"/>
          <a:chOff x="0" y="0"/>
          <a:chExt cx="0" cy="0"/>
        </a:xfrm>
      </p:grpSpPr>
      <p:grpSp>
        <p:nvGrpSpPr>
          <p:cNvPr id="28" name="Google Shape;28;p41"/>
          <p:cNvGrpSpPr/>
          <p:nvPr/>
        </p:nvGrpSpPr>
        <p:grpSpPr>
          <a:xfrm>
            <a:off x="0" y="0"/>
            <a:ext cx="9151937" cy="6858000"/>
            <a:chOff x="0" y="0"/>
            <a:chExt cx="9152467" cy="6858000"/>
          </a:xfrm>
        </p:grpSpPr>
        <p:pic>
          <p:nvPicPr>
            <p:cNvPr descr="SD-PanelContent.png" id="29" name="Google Shape;29;p41"/>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30" name="Google Shape;30;p41"/>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HDRibbonContent-UniformTrim.png" id="31" name="Google Shape;31;p41"/>
            <p:cNvPicPr preferRelativeResize="0"/>
            <p:nvPr/>
          </p:nvPicPr>
          <p:blipFill rotWithShape="1">
            <a:blip r:embed="rId3">
              <a:alphaModFix/>
            </a:blip>
            <a:srcRect b="0" l="1" r="14239" t="0"/>
            <a:stretch/>
          </p:blipFill>
          <p:spPr>
            <a:xfrm>
              <a:off x="0" y="3128434"/>
              <a:ext cx="685800" cy="606425"/>
            </a:xfrm>
            <a:prstGeom prst="rect">
              <a:avLst/>
            </a:prstGeom>
            <a:noFill/>
            <a:ln>
              <a:noFill/>
            </a:ln>
          </p:spPr>
        </p:pic>
        <p:pic>
          <p:nvPicPr>
            <p:cNvPr descr="HDRibbonContent-UniformTrim.png" id="32" name="Google Shape;32;p41"/>
            <p:cNvPicPr preferRelativeResize="0"/>
            <p:nvPr/>
          </p:nvPicPr>
          <p:blipFill rotWithShape="1">
            <a:blip r:embed="rId3">
              <a:alphaModFix/>
            </a:blip>
            <a:srcRect b="0" l="1" r="14239" t="0"/>
            <a:stretch/>
          </p:blipFill>
          <p:spPr>
            <a:xfrm>
              <a:off x="8466667" y="3128434"/>
              <a:ext cx="685800" cy="606425"/>
            </a:xfrm>
            <a:prstGeom prst="rect">
              <a:avLst/>
            </a:prstGeom>
            <a:noFill/>
            <a:ln>
              <a:noFill/>
            </a:ln>
          </p:spPr>
        </p:pic>
      </p:grpSp>
      <p:cxnSp>
        <p:nvCxnSpPr>
          <p:cNvPr id="33" name="Google Shape;33;p41"/>
          <p:cNvCxnSpPr/>
          <p:nvPr/>
        </p:nvCxnSpPr>
        <p:spPr>
          <a:xfrm>
            <a:off x="1277937" y="2355850"/>
            <a:ext cx="6596062" cy="0"/>
          </a:xfrm>
          <a:prstGeom prst="straightConnector1">
            <a:avLst/>
          </a:prstGeom>
          <a:noFill/>
          <a:ln cap="rnd" cmpd="sng" w="15875">
            <a:solidFill>
              <a:schemeClr val="accent1"/>
            </a:solidFill>
            <a:prstDash val="solid"/>
            <a:miter lim="800000"/>
            <a:headEnd len="sm" w="sm" type="none"/>
            <a:tailEnd len="sm" w="sm" type="none"/>
          </a:ln>
        </p:spPr>
      </p:cxnSp>
      <p:sp>
        <p:nvSpPr>
          <p:cNvPr id="34" name="Google Shape;34;p41"/>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000" u="none" cap="none" strike="noStrike">
                <a:solidFill>
                  <a:srgbClr val="262626"/>
                </a:solidFill>
                <a:latin typeface="Garamond"/>
                <a:ea typeface="Garamond"/>
                <a:cs typeface="Garamond"/>
                <a:sym typeface="Garamond"/>
              </a:defRPr>
            </a:lvl1pPr>
            <a:lvl2pPr lvl="1" marR="0" rtl="0" algn="ctr">
              <a:lnSpc>
                <a:spcPct val="100000"/>
              </a:lnSpc>
              <a:spcBef>
                <a:spcPts val="0"/>
              </a:spcBef>
              <a:spcAft>
                <a:spcPts val="0"/>
              </a:spcAft>
              <a:buClr>
                <a:srgbClr val="000000"/>
              </a:buClr>
              <a:buSzPts val="1400"/>
              <a:buFont typeface="Arial"/>
              <a:buNone/>
              <a:defRPr b="0" i="0" sz="4000" u="none" cap="none" strike="noStrike">
                <a:solidFill>
                  <a:srgbClr val="262626"/>
                </a:solidFill>
                <a:latin typeface="Garamond"/>
                <a:ea typeface="Garamond"/>
                <a:cs typeface="Garamond"/>
                <a:sym typeface="Garamond"/>
              </a:defRPr>
            </a:lvl2pPr>
            <a:lvl3pPr lvl="2" marR="0" rtl="0" algn="ctr">
              <a:lnSpc>
                <a:spcPct val="100000"/>
              </a:lnSpc>
              <a:spcBef>
                <a:spcPts val="0"/>
              </a:spcBef>
              <a:spcAft>
                <a:spcPts val="0"/>
              </a:spcAft>
              <a:buClr>
                <a:srgbClr val="000000"/>
              </a:buClr>
              <a:buSzPts val="1400"/>
              <a:buFont typeface="Arial"/>
              <a:buNone/>
              <a:defRPr b="0" i="0" sz="4000" u="none" cap="none" strike="noStrike">
                <a:solidFill>
                  <a:srgbClr val="262626"/>
                </a:solidFill>
                <a:latin typeface="Garamond"/>
                <a:ea typeface="Garamond"/>
                <a:cs typeface="Garamond"/>
                <a:sym typeface="Garamond"/>
              </a:defRPr>
            </a:lvl3pPr>
            <a:lvl4pPr lvl="3" marR="0" rtl="0" algn="ctr">
              <a:lnSpc>
                <a:spcPct val="100000"/>
              </a:lnSpc>
              <a:spcBef>
                <a:spcPts val="0"/>
              </a:spcBef>
              <a:spcAft>
                <a:spcPts val="0"/>
              </a:spcAft>
              <a:buClr>
                <a:srgbClr val="000000"/>
              </a:buClr>
              <a:buSzPts val="1400"/>
              <a:buFont typeface="Arial"/>
              <a:buNone/>
              <a:defRPr b="0" i="0" sz="4000" u="none" cap="none" strike="noStrike">
                <a:solidFill>
                  <a:srgbClr val="262626"/>
                </a:solidFill>
                <a:latin typeface="Garamond"/>
                <a:ea typeface="Garamond"/>
                <a:cs typeface="Garamond"/>
                <a:sym typeface="Garamond"/>
              </a:defRPr>
            </a:lvl4pPr>
            <a:lvl5pPr lvl="4" marR="0" rtl="0" algn="ctr">
              <a:lnSpc>
                <a:spcPct val="100000"/>
              </a:lnSpc>
              <a:spcBef>
                <a:spcPts val="0"/>
              </a:spcBef>
              <a:spcAft>
                <a:spcPts val="0"/>
              </a:spcAft>
              <a:buClr>
                <a:srgbClr val="000000"/>
              </a:buClr>
              <a:buSzPts val="1400"/>
              <a:buFont typeface="Arial"/>
              <a:buNone/>
              <a:defRPr b="0" i="0" sz="4000" u="none" cap="none" strike="noStrike">
                <a:solidFill>
                  <a:srgbClr val="262626"/>
                </a:solidFill>
                <a:latin typeface="Garamond"/>
                <a:ea typeface="Garamond"/>
                <a:cs typeface="Garamond"/>
                <a:sym typeface="Garamond"/>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35" name="Google Shape;35;p41"/>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lvl1pPr indent="-403860" lvl="0" marL="457200" marR="0" rtl="0" algn="l">
              <a:lnSpc>
                <a:spcPct val="100000"/>
              </a:lnSpc>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lnSpc>
                <a:spcPct val="100000"/>
              </a:lnSpc>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403860" lvl="2" marL="1371600" marR="0" rtl="0" algn="l">
              <a:lnSpc>
                <a:spcPct val="100000"/>
              </a:lnSpc>
              <a:spcBef>
                <a:spcPts val="60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3pPr>
            <a:lvl4pPr indent="-345439" lvl="3" marL="1828800" marR="0" rtl="0" algn="l">
              <a:lnSpc>
                <a:spcPct val="100000"/>
              </a:lnSpc>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lnSpc>
                <a:spcPct val="100000"/>
              </a:lnSpc>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lnSpc>
                <a:spcPct val="100000"/>
              </a:lnSpc>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lnSpc>
                <a:spcPct val="100000"/>
              </a:lnSpc>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lnSpc>
                <a:spcPct val="100000"/>
              </a:lnSpc>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lnSpc>
                <a:spcPct val="100000"/>
              </a:lnSpc>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36" name="Google Shape;36;p41"/>
          <p:cNvSpPr txBox="1"/>
          <p:nvPr>
            <p:ph idx="10" type="dt"/>
          </p:nvPr>
        </p:nvSpPr>
        <p:spPr>
          <a:xfrm>
            <a:off x="6356350" y="5961062"/>
            <a:ext cx="1149350" cy="2794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chemeClr val="dk1"/>
                </a:solidFill>
                <a:latin typeface="Garamond"/>
                <a:ea typeface="Garamond"/>
                <a:cs typeface="Garamond"/>
                <a:sym typeface="Garamond"/>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37" name="Google Shape;37;p41"/>
          <p:cNvSpPr txBox="1"/>
          <p:nvPr>
            <p:ph idx="11" type="ftr"/>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38" name="Google Shape;38;p41"/>
          <p:cNvSpPr txBox="1"/>
          <p:nvPr>
            <p:ph idx="12" type="sldNum"/>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1pPr>
            <a:lvl2pPr indent="0" lvl="1"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2pPr>
            <a:lvl3pPr indent="0" lvl="2"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3pPr>
            <a:lvl4pPr indent="0" lvl="3"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4pPr>
            <a:lvl5pPr indent="0" lvl="4"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5pPr>
            <a:lvl6pPr indent="0" lvl="5"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6pPr>
            <a:lvl7pPr indent="0" lvl="6"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7pPr>
            <a:lvl8pPr indent="0" lvl="7"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8pPr>
            <a:lvl9pPr indent="0" lvl="8" marL="0" marR="0" rtl="0" algn="r">
              <a:lnSpc>
                <a:spcPct val="100000"/>
              </a:lnSpc>
              <a:spcBef>
                <a:spcPts val="0"/>
              </a:spcBef>
              <a:spcAft>
                <a:spcPts val="0"/>
              </a:spcAft>
              <a:buClr>
                <a:schemeClr val="dk1"/>
              </a:buClr>
              <a:buSzPts val="1000"/>
              <a:buFont typeface="Garamond"/>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1" r:id="rId4"/>
    <p:sldLayoutId id="2147483652" r:id="rId5"/>
  </p:sldLayoutIdLst>
  <p:transition>
    <p:fade/>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 name="Shape 52"/>
        <p:cNvGrpSpPr/>
        <p:nvPr/>
      </p:nvGrpSpPr>
      <p:grpSpPr>
        <a:xfrm>
          <a:off x="0" y="0"/>
          <a:ext cx="0" cy="0"/>
          <a:chOff x="0" y="0"/>
          <a:chExt cx="0" cy="0"/>
        </a:xfrm>
      </p:grpSpPr>
      <p:sp>
        <p:nvSpPr>
          <p:cNvPr id="53" name="Google Shape;53;p1"/>
          <p:cNvSpPr txBox="1"/>
          <p:nvPr>
            <p:ph type="ctrTitle"/>
          </p:nvPr>
        </p:nvSpPr>
        <p:spPr>
          <a:xfrm>
            <a:off x="1922462" y="1811337"/>
            <a:ext cx="5308600" cy="1516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rgbClr val="262626"/>
              </a:buClr>
              <a:buSzPts val="4800"/>
              <a:buFont typeface="Garamond"/>
              <a:buNone/>
            </a:pPr>
            <a:r>
              <a:rPr b="1" i="0" lang="en-US" sz="4800" u="none">
                <a:solidFill>
                  <a:srgbClr val="262626"/>
                </a:solidFill>
                <a:latin typeface="Garamond"/>
                <a:ea typeface="Garamond"/>
                <a:cs typeface="Garamond"/>
                <a:sym typeface="Garamond"/>
              </a:rPr>
              <a:t> MEDIATION TRAINING</a:t>
            </a:r>
            <a:endParaRPr/>
          </a:p>
        </p:txBody>
      </p:sp>
      <p:sp>
        <p:nvSpPr>
          <p:cNvPr id="54" name="Google Shape;54;p1"/>
          <p:cNvSpPr txBox="1"/>
          <p:nvPr>
            <p:ph idx="1" type="subTitle"/>
          </p:nvPr>
        </p:nvSpPr>
        <p:spPr>
          <a:xfrm>
            <a:off x="1922462" y="3598862"/>
            <a:ext cx="5308600" cy="13763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SzPts val="5060"/>
              <a:buNone/>
            </a:pPr>
            <a:r>
              <a:rPr b="1" i="0" lang="en-US" sz="4400" u="none">
                <a:solidFill>
                  <a:srgbClr val="FF0000"/>
                </a:solidFill>
                <a:latin typeface="Garamond"/>
                <a:ea typeface="Garamond"/>
                <a:cs typeface="Garamond"/>
                <a:sym typeface="Garamond"/>
              </a:rPr>
              <a:t>TOPIC   MEDIATION</a:t>
            </a:r>
            <a:endParaRPr/>
          </a:p>
        </p:txBody>
      </p:sp>
      <p:sp>
        <p:nvSpPr>
          <p:cNvPr id="55" name="Google Shape;55;p1"/>
          <p:cNvSpPr txBox="1"/>
          <p:nvPr/>
        </p:nvSpPr>
        <p:spPr>
          <a:xfrm>
            <a:off x="6816725" y="5054600"/>
            <a:ext cx="41433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56" name="Google Shape;56;p1"/>
          <p:cNvSpPr txBox="1"/>
          <p:nvPr/>
        </p:nvSpPr>
        <p:spPr>
          <a:xfrm>
            <a:off x="1922462" y="5054600"/>
            <a:ext cx="40640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
                                        </p:tgtEl>
                                        <p:attrNameLst>
                                          <p:attrName>style.visibility</p:attrName>
                                        </p:attrNameLst>
                                      </p:cBhvr>
                                      <p:to>
                                        <p:strVal val="visible"/>
                                      </p:to>
                                    </p:set>
                                    <p:animEffect filter="fade" transition="in">
                                      <p:cBhvr>
                                        <p:cTn dur="1822"/>
                                        <p:tgtEl>
                                          <p:spTgt spid="5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4">
                                            <p:txEl>
                                              <p:pRg end="0" st="0"/>
                                            </p:txEl>
                                          </p:spTgt>
                                        </p:tgtEl>
                                        <p:attrNameLst>
                                          <p:attrName>style.visibility</p:attrName>
                                        </p:attrNameLst>
                                      </p:cBhvr>
                                      <p:to>
                                        <p:strVal val="visible"/>
                                      </p:to>
                                    </p:set>
                                    <p:animEffect filter="fade" transition="in">
                                      <p:cBhvr>
                                        <p:cTn dur="2000"/>
                                        <p:tgtEl>
                                          <p:spTgt spid="54">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2"/>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Mediation</a:t>
            </a:r>
            <a:endParaRPr/>
          </a:p>
        </p:txBody>
      </p:sp>
      <p:sp>
        <p:nvSpPr>
          <p:cNvPr id="62" name="Google Shape;62;p2"/>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3220"/>
              <a:buFont typeface="Arial"/>
              <a:buChar char="•"/>
            </a:pPr>
            <a:r>
              <a:rPr b="0" i="0" lang="en-US" sz="2800" u="none" cap="none" strike="noStrike">
                <a:solidFill>
                  <a:srgbClr val="262626"/>
                </a:solidFill>
                <a:latin typeface="Garamond"/>
                <a:ea typeface="Garamond"/>
                <a:cs typeface="Garamond"/>
                <a:sym typeface="Garamond"/>
              </a:rPr>
              <a:t>Mediation is the art of dividing a cake in such a way that everyone believes that he/she has got the biggest piece ; Ludwig Earhard</a:t>
            </a:r>
            <a:endParaRPr/>
          </a:p>
          <a:p>
            <a:pPr indent="-81279" lvl="0" marL="285750" marR="0" rtl="0" algn="l">
              <a:lnSpc>
                <a:spcPct val="100000"/>
              </a:lnSpc>
              <a:spcBef>
                <a:spcPts val="1160"/>
              </a:spcBef>
              <a:spcAft>
                <a:spcPts val="0"/>
              </a:spcAft>
              <a:buClr>
                <a:schemeClr val="accent1"/>
              </a:buClr>
              <a:buSzPts val="3220"/>
              <a:buFont typeface="Arial"/>
              <a:buNone/>
            </a:pPr>
            <a:r>
              <a:t/>
            </a:r>
            <a:endParaRPr b="0" i="0" sz="2800" u="none" cap="none" strike="noStrike">
              <a:solidFill>
                <a:srgbClr val="262626"/>
              </a:solidFill>
              <a:latin typeface="Garamond"/>
              <a:ea typeface="Garamond"/>
              <a:cs typeface="Garamond"/>
              <a:sym typeface="Garamond"/>
            </a:endParaRPr>
          </a:p>
          <a:p>
            <a:pPr indent="-285750" lvl="0" marL="285750" marR="0" rtl="0" algn="l">
              <a:lnSpc>
                <a:spcPct val="100000"/>
              </a:lnSpc>
              <a:spcBef>
                <a:spcPts val="1160"/>
              </a:spcBef>
              <a:spcAft>
                <a:spcPts val="0"/>
              </a:spcAft>
              <a:buClr>
                <a:schemeClr val="accent1"/>
              </a:buClr>
              <a:buSzPts val="3220"/>
              <a:buFont typeface="Arial"/>
              <a:buChar char="•"/>
            </a:pPr>
            <a:r>
              <a:rPr b="0" i="0" lang="en-US" sz="2800" u="none" cap="none" strike="noStrike">
                <a:solidFill>
                  <a:srgbClr val="262626"/>
                </a:solidFill>
                <a:latin typeface="Garamond"/>
                <a:ea typeface="Garamond"/>
                <a:cs typeface="Garamond"/>
                <a:sym typeface="Garamond"/>
              </a:rPr>
              <a:t>But what if someone wants the whole cake?</a:t>
            </a:r>
            <a:endParaRPr/>
          </a:p>
        </p:txBody>
      </p:sp>
      <p:sp>
        <p:nvSpPr>
          <p:cNvPr id="63" name="Google Shape;63;p2"/>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64" name="Google Shape;64;p2"/>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
                                        </p:tgtEl>
                                        <p:attrNameLst>
                                          <p:attrName>style.visibility</p:attrName>
                                        </p:attrNameLst>
                                      </p:cBhvr>
                                      <p:to>
                                        <p:strVal val="visible"/>
                                      </p:to>
                                    </p:set>
                                    <p:animEffect filter="fade" transition="in">
                                      <p:cBhvr>
                                        <p:cTn dur="1822"/>
                                        <p:tgtEl>
                                          <p:spTgt spid="6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62">
                                            <p:txEl>
                                              <p:pRg end="0" st="0"/>
                                            </p:txEl>
                                          </p:spTgt>
                                        </p:tgtEl>
                                        <p:attrNameLst>
                                          <p:attrName>style.visibility</p:attrName>
                                        </p:attrNameLst>
                                      </p:cBhvr>
                                      <p:to>
                                        <p:strVal val="visible"/>
                                      </p:to>
                                    </p:set>
                                    <p:anim calcmode="lin" valueType="num">
                                      <p:cBhvr additive="base">
                                        <p:cTn dur="500"/>
                                        <p:tgtEl>
                                          <p:spTgt spid="62">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62">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62">
                                            <p:txEl>
                                              <p:pRg end="1" st="1"/>
                                            </p:txEl>
                                          </p:spTgt>
                                        </p:tgtEl>
                                        <p:attrNameLst>
                                          <p:attrName>style.visibility</p:attrName>
                                        </p:attrNameLst>
                                      </p:cBhvr>
                                      <p:to>
                                        <p:strVal val="visible"/>
                                      </p:to>
                                    </p:set>
                                    <p:anim calcmode="lin" valueType="num">
                                      <p:cBhvr additive="base">
                                        <p:cTn dur="500"/>
                                        <p:tgtEl>
                                          <p:spTgt spid="62">
                                            <p:txEl>
                                              <p:pRg end="1" st="1"/>
                                            </p:txEl>
                                          </p:spTgt>
                                        </p:tgtEl>
                                        <p:attrNameLst>
                                          <p:attrName>ppt_w</p:attrName>
                                        </p:attrNameLst>
                                      </p:cBhvr>
                                      <p:tavLst>
                                        <p:tav fmla="" tm="0">
                                          <p:val>
                                            <p:strVal val="0"/>
                                          </p:val>
                                        </p:tav>
                                        <p:tav fmla="" tm="100000">
                                          <p:val>
                                            <p:strVal val="#ppt_w"/>
                                          </p:val>
                                        </p:tav>
                                      </p:tavLst>
                                    </p:anim>
                                    <p:anim calcmode="lin" valueType="num">
                                      <p:cBhvr additive="base">
                                        <p:cTn dur="500"/>
                                        <p:tgtEl>
                                          <p:spTgt spid="62">
                                            <p:txEl>
                                              <p:pRg end="1" st="1"/>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62">
                                            <p:txEl>
                                              <p:pRg end="2" st="2"/>
                                            </p:txEl>
                                          </p:spTgt>
                                        </p:tgtEl>
                                        <p:attrNameLst>
                                          <p:attrName>style.visibility</p:attrName>
                                        </p:attrNameLst>
                                      </p:cBhvr>
                                      <p:to>
                                        <p:strVal val="visible"/>
                                      </p:to>
                                    </p:set>
                                    <p:anim calcmode="lin" valueType="num">
                                      <p:cBhvr additive="base">
                                        <p:cTn dur="500"/>
                                        <p:tgtEl>
                                          <p:spTgt spid="62">
                                            <p:txEl>
                                              <p:pRg end="2" st="2"/>
                                            </p:txEl>
                                          </p:spTgt>
                                        </p:tgtEl>
                                        <p:attrNameLst>
                                          <p:attrName>ppt_w</p:attrName>
                                        </p:attrNameLst>
                                      </p:cBhvr>
                                      <p:tavLst>
                                        <p:tav fmla="" tm="0">
                                          <p:val>
                                            <p:strVal val="0"/>
                                          </p:val>
                                        </p:tav>
                                        <p:tav fmla="" tm="100000">
                                          <p:val>
                                            <p:strVal val="#ppt_w"/>
                                          </p:val>
                                        </p:tav>
                                      </p:tavLst>
                                    </p:anim>
                                    <p:anim calcmode="lin" valueType="num">
                                      <p:cBhvr additive="base">
                                        <p:cTn dur="500"/>
                                        <p:tgtEl>
                                          <p:spTgt spid="62">
                                            <p:txEl>
                                              <p:pRg end="2" st="2"/>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3"/>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Learning Objectives</a:t>
            </a:r>
            <a:endParaRPr/>
          </a:p>
        </p:txBody>
      </p:sp>
      <p:sp>
        <p:nvSpPr>
          <p:cNvPr id="70" name="Google Shape;70;p3"/>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None/>
            </a:pPr>
            <a:r>
              <a:rPr b="1" i="1" lang="en-US" sz="2400" u="none" cap="none" strike="noStrike">
                <a:solidFill>
                  <a:srgbClr val="262626"/>
                </a:solidFill>
                <a:latin typeface="Garamond"/>
                <a:ea typeface="Garamond"/>
                <a:cs typeface="Garamond"/>
                <a:sym typeface="Garamond"/>
              </a:rPr>
              <a:t>By the end of this module, the trainee shall be able to: </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cap="none" strike="noStrike">
                <a:solidFill>
                  <a:srgbClr val="262626"/>
                </a:solidFill>
                <a:latin typeface="Garamond"/>
                <a:ea typeface="Garamond"/>
                <a:cs typeface="Garamond"/>
                <a:sym typeface="Garamond"/>
              </a:rPr>
              <a:t>Define mediation and its philosophy</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cap="none" strike="noStrike">
                <a:solidFill>
                  <a:srgbClr val="262626"/>
                </a:solidFill>
                <a:latin typeface="Garamond"/>
                <a:ea typeface="Garamond"/>
                <a:cs typeface="Garamond"/>
                <a:sym typeface="Garamond"/>
              </a:rPr>
              <a:t>Explain the advantages of mediation over other forms of dispute resolutions</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cap="none" strike="noStrike">
                <a:solidFill>
                  <a:srgbClr val="262626"/>
                </a:solidFill>
                <a:latin typeface="Garamond"/>
                <a:ea typeface="Garamond"/>
                <a:cs typeface="Garamond"/>
                <a:sym typeface="Garamond"/>
              </a:rPr>
              <a:t>Describe principles on which mediation is grounded</a:t>
            </a:r>
            <a:endParaRPr/>
          </a:p>
          <a:p>
            <a:pPr indent="-110490" lvl="0" marL="285750" marR="0" rtl="0" algn="l">
              <a:lnSpc>
                <a:spcPct val="100000"/>
              </a:lnSpc>
              <a:spcBef>
                <a:spcPts val="1080"/>
              </a:spcBef>
              <a:spcAft>
                <a:spcPts val="0"/>
              </a:spcAft>
              <a:buClr>
                <a:schemeClr val="accent1"/>
              </a:buClr>
              <a:buSzPts val="2760"/>
              <a:buFont typeface="Arial"/>
              <a:buNone/>
            </a:pPr>
            <a:r>
              <a:t/>
            </a:r>
            <a:endParaRPr b="0" i="0" sz="2400" u="none">
              <a:solidFill>
                <a:srgbClr val="262626"/>
              </a:solidFill>
              <a:latin typeface="Garamond"/>
              <a:ea typeface="Garamond"/>
              <a:cs typeface="Garamond"/>
              <a:sym typeface="Garamond"/>
            </a:endParaRPr>
          </a:p>
        </p:txBody>
      </p:sp>
      <p:sp>
        <p:nvSpPr>
          <p:cNvPr id="71" name="Google Shape;71;p3"/>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72" name="Google Shape;72;p3"/>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9"/>
                                        </p:tgtEl>
                                        <p:attrNameLst>
                                          <p:attrName>style.visibility</p:attrName>
                                        </p:attrNameLst>
                                      </p:cBhvr>
                                      <p:to>
                                        <p:strVal val="visible"/>
                                      </p:to>
                                    </p:set>
                                    <p:animEffect filter="fade" transition="in">
                                      <p:cBhvr>
                                        <p:cTn dur="1822"/>
                                        <p:tgtEl>
                                          <p:spTgt spid="6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
                                            <p:txEl>
                                              <p:pRg end="0" st="0"/>
                                            </p:txEl>
                                          </p:spTgt>
                                        </p:tgtEl>
                                        <p:attrNameLst>
                                          <p:attrName>style.visibility</p:attrName>
                                        </p:attrNameLst>
                                      </p:cBhvr>
                                      <p:to>
                                        <p:strVal val="visible"/>
                                      </p:to>
                                    </p:set>
                                    <p:animEffect filter="fade" transition="in">
                                      <p:cBhvr>
                                        <p:cTn dur="2000"/>
                                        <p:tgtEl>
                                          <p:spTgt spid="7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
                                            <p:txEl>
                                              <p:pRg end="1" st="1"/>
                                            </p:txEl>
                                          </p:spTgt>
                                        </p:tgtEl>
                                        <p:attrNameLst>
                                          <p:attrName>style.visibility</p:attrName>
                                        </p:attrNameLst>
                                      </p:cBhvr>
                                      <p:to>
                                        <p:strVal val="visible"/>
                                      </p:to>
                                    </p:set>
                                    <p:animEffect filter="fade" transition="in">
                                      <p:cBhvr>
                                        <p:cTn dur="2000"/>
                                        <p:tgtEl>
                                          <p:spTgt spid="7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
                                            <p:txEl>
                                              <p:pRg end="2" st="2"/>
                                            </p:txEl>
                                          </p:spTgt>
                                        </p:tgtEl>
                                        <p:attrNameLst>
                                          <p:attrName>style.visibility</p:attrName>
                                        </p:attrNameLst>
                                      </p:cBhvr>
                                      <p:to>
                                        <p:strVal val="visible"/>
                                      </p:to>
                                    </p:set>
                                    <p:animEffect filter="fade" transition="in">
                                      <p:cBhvr>
                                        <p:cTn dur="2000"/>
                                        <p:tgtEl>
                                          <p:spTgt spid="7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
                                            <p:txEl>
                                              <p:pRg end="3" st="3"/>
                                            </p:txEl>
                                          </p:spTgt>
                                        </p:tgtEl>
                                        <p:attrNameLst>
                                          <p:attrName>style.visibility</p:attrName>
                                        </p:attrNameLst>
                                      </p:cBhvr>
                                      <p:to>
                                        <p:strVal val="visible"/>
                                      </p:to>
                                    </p:set>
                                    <p:animEffect filter="fade" transition="in">
                                      <p:cBhvr>
                                        <p:cTn dur="2000"/>
                                        <p:tgtEl>
                                          <p:spTgt spid="70">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
                                            <p:txEl>
                                              <p:pRg end="4" st="4"/>
                                            </p:txEl>
                                          </p:spTgt>
                                        </p:tgtEl>
                                        <p:attrNameLst>
                                          <p:attrName>style.visibility</p:attrName>
                                        </p:attrNameLst>
                                      </p:cBhvr>
                                      <p:to>
                                        <p:strVal val="visible"/>
                                      </p:to>
                                    </p:set>
                                    <p:animEffect filter="fade" transition="in">
                                      <p:cBhvr>
                                        <p:cTn dur="2000"/>
                                        <p:tgtEl>
                                          <p:spTgt spid="70">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4"/>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Definition of Mediation</a:t>
            </a:r>
            <a:endParaRPr/>
          </a:p>
        </p:txBody>
      </p:sp>
      <p:sp>
        <p:nvSpPr>
          <p:cNvPr id="78" name="Google Shape;78;p4"/>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 </a:t>
            </a:r>
            <a:r>
              <a:rPr lang="en-US"/>
              <a:t>It’s a </a:t>
            </a:r>
            <a:r>
              <a:rPr b="1" i="0" lang="en-US" sz="2400" u="none">
                <a:solidFill>
                  <a:srgbClr val="262626"/>
                </a:solidFill>
                <a:latin typeface="Garamond"/>
                <a:ea typeface="Garamond"/>
                <a:cs typeface="Garamond"/>
                <a:sym typeface="Garamond"/>
              </a:rPr>
              <a:t>facilitative</a:t>
            </a:r>
            <a:r>
              <a:rPr b="0" i="0" lang="en-US" sz="2400" u="none">
                <a:solidFill>
                  <a:srgbClr val="262626"/>
                </a:solidFill>
                <a:latin typeface="Garamond"/>
                <a:ea typeface="Garamond"/>
                <a:cs typeface="Garamond"/>
                <a:sym typeface="Garamond"/>
              </a:rPr>
              <a:t> and </a:t>
            </a:r>
            <a:r>
              <a:rPr b="1" i="0" lang="en-US" sz="2400" u="none">
                <a:solidFill>
                  <a:srgbClr val="262626"/>
                </a:solidFill>
                <a:latin typeface="Garamond"/>
                <a:ea typeface="Garamond"/>
                <a:cs typeface="Garamond"/>
                <a:sym typeface="Garamond"/>
              </a:rPr>
              <a:t>confidential</a:t>
            </a:r>
            <a:r>
              <a:rPr b="0" i="0" lang="en-US" sz="2400" u="none">
                <a:solidFill>
                  <a:srgbClr val="262626"/>
                </a:solidFill>
                <a:latin typeface="Garamond"/>
                <a:ea typeface="Garamond"/>
                <a:cs typeface="Garamond"/>
                <a:sym typeface="Garamond"/>
              </a:rPr>
              <a:t> </a:t>
            </a:r>
            <a:r>
              <a:rPr b="1" i="0" lang="en-US" sz="2400" u="none">
                <a:solidFill>
                  <a:srgbClr val="262626"/>
                </a:solidFill>
                <a:latin typeface="Garamond"/>
                <a:ea typeface="Garamond"/>
                <a:cs typeface="Garamond"/>
                <a:sym typeface="Garamond"/>
              </a:rPr>
              <a:t>structured</a:t>
            </a:r>
            <a:r>
              <a:rPr b="0" i="0" lang="en-US" sz="2400" u="none">
                <a:solidFill>
                  <a:srgbClr val="262626"/>
                </a:solidFill>
                <a:latin typeface="Garamond"/>
                <a:ea typeface="Garamond"/>
                <a:cs typeface="Garamond"/>
                <a:sym typeface="Garamond"/>
              </a:rPr>
              <a:t> process in which parties </a:t>
            </a:r>
            <a:r>
              <a:rPr b="1" i="0" lang="en-US" sz="2400" u="none">
                <a:solidFill>
                  <a:srgbClr val="262626"/>
                </a:solidFill>
                <a:latin typeface="Garamond"/>
                <a:ea typeface="Garamond"/>
                <a:cs typeface="Garamond"/>
                <a:sym typeface="Garamond"/>
              </a:rPr>
              <a:t>voluntarily </a:t>
            </a:r>
            <a:r>
              <a:rPr b="0" i="0" lang="en-US" sz="2400" u="none">
                <a:solidFill>
                  <a:srgbClr val="262626"/>
                </a:solidFill>
                <a:latin typeface="Garamond"/>
                <a:ea typeface="Garamond"/>
                <a:cs typeface="Garamond"/>
                <a:sym typeface="Garamond"/>
              </a:rPr>
              <a:t>seek to reach an amicable </a:t>
            </a:r>
            <a:r>
              <a:rPr b="1" i="0" lang="en-US" sz="2400" u="none">
                <a:solidFill>
                  <a:srgbClr val="262626"/>
                </a:solidFill>
                <a:latin typeface="Garamond"/>
                <a:ea typeface="Garamond"/>
                <a:cs typeface="Garamond"/>
                <a:sym typeface="Garamond"/>
              </a:rPr>
              <a:t>settlement by themselves </a:t>
            </a:r>
            <a:r>
              <a:rPr b="0" i="0" lang="en-US" sz="2400" u="none">
                <a:solidFill>
                  <a:srgbClr val="262626"/>
                </a:solidFill>
                <a:latin typeface="Garamond"/>
                <a:ea typeface="Garamond"/>
                <a:cs typeface="Garamond"/>
                <a:sym typeface="Garamond"/>
              </a:rPr>
              <a:t>with the assistance of an </a:t>
            </a:r>
            <a:r>
              <a:rPr b="1" i="0" lang="en-US" sz="2400" u="none">
                <a:solidFill>
                  <a:srgbClr val="262626"/>
                </a:solidFill>
                <a:latin typeface="Garamond"/>
                <a:ea typeface="Garamond"/>
                <a:cs typeface="Garamond"/>
                <a:sym typeface="Garamond"/>
              </a:rPr>
              <a:t>independent third party </a:t>
            </a:r>
            <a:r>
              <a:rPr b="0" i="0" lang="en-US" sz="2400" u="none">
                <a:solidFill>
                  <a:srgbClr val="262626"/>
                </a:solidFill>
                <a:latin typeface="Garamond"/>
                <a:ea typeface="Garamond"/>
                <a:cs typeface="Garamond"/>
                <a:sym typeface="Garamond"/>
              </a:rPr>
              <a:t>called a mediator.</a:t>
            </a:r>
            <a:endParaRPr/>
          </a:p>
        </p:txBody>
      </p:sp>
      <p:sp>
        <p:nvSpPr>
          <p:cNvPr id="79" name="Google Shape;79;p4"/>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80" name="Google Shape;80;p4"/>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gtEl>
                                        <p:attrNameLst>
                                          <p:attrName>style.visibility</p:attrName>
                                        </p:attrNameLst>
                                      </p:cBhvr>
                                      <p:to>
                                        <p:strVal val="visible"/>
                                      </p:to>
                                    </p:set>
                                    <p:animEffect filter="fade" transition="in">
                                      <p:cBhvr>
                                        <p:cTn dur="1822"/>
                                        <p:tgtEl>
                                          <p:spTgt spid="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78">
                                            <p:txEl>
                                              <p:pRg end="0" st="0"/>
                                            </p:txEl>
                                          </p:spTgt>
                                        </p:tgtEl>
                                        <p:attrNameLst>
                                          <p:attrName>style.visibility</p:attrName>
                                        </p:attrNameLst>
                                      </p:cBhvr>
                                      <p:to>
                                        <p:strVal val="visible"/>
                                      </p:to>
                                    </p:set>
                                    <p:anim calcmode="lin" valueType="num">
                                      <p:cBhvr additive="base">
                                        <p:cTn dur="500"/>
                                        <p:tgtEl>
                                          <p:spTgt spid="78">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78">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5"/>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rmAutofit/>
          </a:bodyPr>
          <a:lstStyle/>
          <a:p>
            <a:pPr indent="-285750" lvl="0" marL="285750" marR="0" rtl="0" algn="l">
              <a:lnSpc>
                <a:spcPct val="90000"/>
              </a:lnSpc>
              <a:spcBef>
                <a:spcPts val="0"/>
              </a:spcBef>
              <a:spcAft>
                <a:spcPts val="0"/>
              </a:spcAft>
              <a:buClr>
                <a:schemeClr val="accent1"/>
              </a:buClr>
              <a:buSzPts val="2530"/>
              <a:buFont typeface="Arial"/>
              <a:buChar char="•"/>
            </a:pPr>
            <a:r>
              <a:rPr b="0" i="0" lang="en-US" sz="2200" u="none">
                <a:solidFill>
                  <a:srgbClr val="262626"/>
                </a:solidFill>
                <a:latin typeface="Garamond"/>
                <a:ea typeface="Garamond"/>
                <a:cs typeface="Garamond"/>
                <a:sym typeface="Garamond"/>
              </a:rPr>
              <a:t>Is an intervention  to resolve a </a:t>
            </a:r>
            <a:r>
              <a:rPr b="1" i="0" lang="en-US" sz="2200" u="none">
                <a:solidFill>
                  <a:srgbClr val="262626"/>
                </a:solidFill>
                <a:latin typeface="Garamond"/>
                <a:ea typeface="Garamond"/>
                <a:cs typeface="Garamond"/>
                <a:sym typeface="Garamond"/>
              </a:rPr>
              <a:t>conflict that is already underway.</a:t>
            </a:r>
            <a:endParaRPr/>
          </a:p>
          <a:p>
            <a:pPr indent="-285750" lvl="0" marL="285750" marR="0" rtl="0" algn="l">
              <a:lnSpc>
                <a:spcPct val="90000"/>
              </a:lnSpc>
              <a:spcBef>
                <a:spcPts val="1040"/>
              </a:spcBef>
              <a:spcAft>
                <a:spcPts val="0"/>
              </a:spcAft>
              <a:buClr>
                <a:schemeClr val="accent1"/>
              </a:buClr>
              <a:buSzPts val="2530"/>
              <a:buFont typeface="Arial"/>
              <a:buChar char="•"/>
            </a:pPr>
            <a:r>
              <a:rPr b="0" i="0" lang="en-US" sz="2200" u="none">
                <a:solidFill>
                  <a:srgbClr val="262626"/>
                </a:solidFill>
                <a:latin typeface="Garamond"/>
                <a:ea typeface="Garamond"/>
                <a:cs typeface="Garamond"/>
                <a:sym typeface="Garamond"/>
              </a:rPr>
              <a:t>Is performed by a </a:t>
            </a:r>
            <a:r>
              <a:rPr b="1" i="0" lang="en-US" sz="2200" u="none">
                <a:solidFill>
                  <a:srgbClr val="262626"/>
                </a:solidFill>
                <a:latin typeface="Garamond"/>
                <a:ea typeface="Garamond"/>
                <a:cs typeface="Garamond"/>
                <a:sym typeface="Garamond"/>
              </a:rPr>
              <a:t>third party</a:t>
            </a:r>
            <a:r>
              <a:rPr b="0" i="0" lang="en-US" sz="2200" u="none">
                <a:solidFill>
                  <a:srgbClr val="262626"/>
                </a:solidFill>
                <a:latin typeface="Garamond"/>
                <a:ea typeface="Garamond"/>
                <a:cs typeface="Garamond"/>
                <a:sym typeface="Garamond"/>
              </a:rPr>
              <a:t>, the mediator, who is </a:t>
            </a:r>
            <a:r>
              <a:rPr b="1" i="0" lang="en-US" sz="2200" u="none">
                <a:solidFill>
                  <a:srgbClr val="262626"/>
                </a:solidFill>
                <a:latin typeface="Garamond"/>
                <a:ea typeface="Garamond"/>
                <a:cs typeface="Garamond"/>
                <a:sym typeface="Garamond"/>
              </a:rPr>
              <a:t>accepted by all </a:t>
            </a:r>
            <a:r>
              <a:rPr b="0" i="0" lang="en-US" sz="2200" u="none">
                <a:solidFill>
                  <a:srgbClr val="262626"/>
                </a:solidFill>
                <a:latin typeface="Garamond"/>
                <a:ea typeface="Garamond"/>
                <a:cs typeface="Garamond"/>
                <a:sym typeface="Garamond"/>
              </a:rPr>
              <a:t>parties</a:t>
            </a:r>
            <a:endParaRPr/>
          </a:p>
          <a:p>
            <a:pPr indent="-285750" lvl="0" marL="285750" marR="0" rtl="0" algn="l">
              <a:lnSpc>
                <a:spcPct val="90000"/>
              </a:lnSpc>
              <a:spcBef>
                <a:spcPts val="1040"/>
              </a:spcBef>
              <a:spcAft>
                <a:spcPts val="0"/>
              </a:spcAft>
              <a:buClr>
                <a:schemeClr val="accent1"/>
              </a:buClr>
              <a:buSzPts val="2530"/>
              <a:buFont typeface="Arial"/>
              <a:buChar char="•"/>
            </a:pPr>
            <a:r>
              <a:rPr b="0" i="0" lang="en-US" sz="2200" u="none">
                <a:solidFill>
                  <a:srgbClr val="262626"/>
                </a:solidFill>
                <a:latin typeface="Garamond"/>
                <a:ea typeface="Garamond"/>
                <a:cs typeface="Garamond"/>
                <a:sym typeface="Garamond"/>
              </a:rPr>
              <a:t>The mediator has </a:t>
            </a:r>
            <a:r>
              <a:rPr b="1" i="0" lang="en-US" sz="2200" u="none">
                <a:solidFill>
                  <a:srgbClr val="262626"/>
                </a:solidFill>
                <a:latin typeface="Garamond"/>
                <a:ea typeface="Garamond"/>
                <a:cs typeface="Garamond"/>
                <a:sym typeface="Garamond"/>
              </a:rPr>
              <a:t>no power </a:t>
            </a:r>
            <a:r>
              <a:rPr b="0" i="0" lang="en-US" sz="2200" u="none">
                <a:solidFill>
                  <a:srgbClr val="262626"/>
                </a:solidFill>
                <a:latin typeface="Garamond"/>
                <a:ea typeface="Garamond"/>
                <a:cs typeface="Garamond"/>
                <a:sym typeface="Garamond"/>
              </a:rPr>
              <a:t>to make an authoritative decision</a:t>
            </a:r>
            <a:endParaRPr/>
          </a:p>
          <a:p>
            <a:pPr indent="-285750" lvl="0" marL="285750" marR="0" rtl="0" algn="l">
              <a:lnSpc>
                <a:spcPct val="90000"/>
              </a:lnSpc>
              <a:spcBef>
                <a:spcPts val="1040"/>
              </a:spcBef>
              <a:spcAft>
                <a:spcPts val="0"/>
              </a:spcAft>
              <a:buClr>
                <a:schemeClr val="accent1"/>
              </a:buClr>
              <a:buSzPts val="2530"/>
              <a:buFont typeface="Arial"/>
              <a:buChar char="•"/>
            </a:pPr>
            <a:r>
              <a:rPr b="0" i="0" lang="en-US" sz="2200" u="none">
                <a:solidFill>
                  <a:srgbClr val="262626"/>
                </a:solidFill>
                <a:latin typeface="Garamond"/>
                <a:ea typeface="Garamond"/>
                <a:cs typeface="Garamond"/>
                <a:sym typeface="Garamond"/>
              </a:rPr>
              <a:t>The mediators' role is to aid the parties to voluntarily reach a </a:t>
            </a:r>
            <a:r>
              <a:rPr b="1" i="0" lang="en-US" sz="2200" u="none">
                <a:solidFill>
                  <a:srgbClr val="262626"/>
                </a:solidFill>
                <a:latin typeface="Garamond"/>
                <a:ea typeface="Garamond"/>
                <a:cs typeface="Garamond"/>
                <a:sym typeface="Garamond"/>
              </a:rPr>
              <a:t>mutual acceptable </a:t>
            </a:r>
            <a:r>
              <a:rPr b="0" i="0" lang="en-US" sz="2200" u="none">
                <a:solidFill>
                  <a:srgbClr val="262626"/>
                </a:solidFill>
                <a:latin typeface="Garamond"/>
                <a:ea typeface="Garamond"/>
                <a:cs typeface="Garamond"/>
                <a:sym typeface="Garamond"/>
              </a:rPr>
              <a:t>solution to the conflict (Christopher W. Moore, 2015)</a:t>
            </a:r>
            <a:endParaRPr/>
          </a:p>
        </p:txBody>
      </p:sp>
      <p:sp>
        <p:nvSpPr>
          <p:cNvPr id="86" name="Google Shape;86;p5"/>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Definition…</a:t>
            </a:r>
            <a:endParaRPr/>
          </a:p>
        </p:txBody>
      </p:sp>
      <p:sp>
        <p:nvSpPr>
          <p:cNvPr id="87" name="Google Shape;87;p5"/>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88" name="Google Shape;88;p5"/>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gtEl>
                                        <p:attrNameLst>
                                          <p:attrName>style.visibility</p:attrName>
                                        </p:attrNameLst>
                                      </p:cBhvr>
                                      <p:to>
                                        <p:strVal val="visible"/>
                                      </p:to>
                                    </p:set>
                                    <p:animEffect filter="fade" transition="in">
                                      <p:cBhvr>
                                        <p:cTn dur="1822"/>
                                        <p:tgtEl>
                                          <p:spTgt spid="8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85">
                                            <p:txEl>
                                              <p:pRg end="0" st="0"/>
                                            </p:txEl>
                                          </p:spTgt>
                                        </p:tgtEl>
                                        <p:attrNameLst>
                                          <p:attrName>style.visibility</p:attrName>
                                        </p:attrNameLst>
                                      </p:cBhvr>
                                      <p:to>
                                        <p:strVal val="visible"/>
                                      </p:to>
                                    </p:set>
                                    <p:anim calcmode="lin" valueType="num">
                                      <p:cBhvr additive="base">
                                        <p:cTn dur="500"/>
                                        <p:tgtEl>
                                          <p:spTgt spid="85">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85">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85">
                                            <p:txEl>
                                              <p:pRg end="1" st="1"/>
                                            </p:txEl>
                                          </p:spTgt>
                                        </p:tgtEl>
                                        <p:attrNameLst>
                                          <p:attrName>style.visibility</p:attrName>
                                        </p:attrNameLst>
                                      </p:cBhvr>
                                      <p:to>
                                        <p:strVal val="visible"/>
                                      </p:to>
                                    </p:set>
                                    <p:anim calcmode="lin" valueType="num">
                                      <p:cBhvr additive="base">
                                        <p:cTn dur="500"/>
                                        <p:tgtEl>
                                          <p:spTgt spid="85">
                                            <p:txEl>
                                              <p:pRg end="1" st="1"/>
                                            </p:txEl>
                                          </p:spTgt>
                                        </p:tgtEl>
                                        <p:attrNameLst>
                                          <p:attrName>ppt_w</p:attrName>
                                        </p:attrNameLst>
                                      </p:cBhvr>
                                      <p:tavLst>
                                        <p:tav fmla="" tm="0">
                                          <p:val>
                                            <p:strVal val="0"/>
                                          </p:val>
                                        </p:tav>
                                        <p:tav fmla="" tm="100000">
                                          <p:val>
                                            <p:strVal val="#ppt_w"/>
                                          </p:val>
                                        </p:tav>
                                      </p:tavLst>
                                    </p:anim>
                                    <p:anim calcmode="lin" valueType="num">
                                      <p:cBhvr additive="base">
                                        <p:cTn dur="500"/>
                                        <p:tgtEl>
                                          <p:spTgt spid="85">
                                            <p:txEl>
                                              <p:pRg end="1" st="1"/>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85">
                                            <p:txEl>
                                              <p:pRg end="2" st="2"/>
                                            </p:txEl>
                                          </p:spTgt>
                                        </p:tgtEl>
                                        <p:attrNameLst>
                                          <p:attrName>style.visibility</p:attrName>
                                        </p:attrNameLst>
                                      </p:cBhvr>
                                      <p:to>
                                        <p:strVal val="visible"/>
                                      </p:to>
                                    </p:set>
                                    <p:anim calcmode="lin" valueType="num">
                                      <p:cBhvr additive="base">
                                        <p:cTn dur="500"/>
                                        <p:tgtEl>
                                          <p:spTgt spid="85">
                                            <p:txEl>
                                              <p:pRg end="2" st="2"/>
                                            </p:txEl>
                                          </p:spTgt>
                                        </p:tgtEl>
                                        <p:attrNameLst>
                                          <p:attrName>ppt_w</p:attrName>
                                        </p:attrNameLst>
                                      </p:cBhvr>
                                      <p:tavLst>
                                        <p:tav fmla="" tm="0">
                                          <p:val>
                                            <p:strVal val="0"/>
                                          </p:val>
                                        </p:tav>
                                        <p:tav fmla="" tm="100000">
                                          <p:val>
                                            <p:strVal val="#ppt_w"/>
                                          </p:val>
                                        </p:tav>
                                      </p:tavLst>
                                    </p:anim>
                                    <p:anim calcmode="lin" valueType="num">
                                      <p:cBhvr additive="base">
                                        <p:cTn dur="500"/>
                                        <p:tgtEl>
                                          <p:spTgt spid="85">
                                            <p:txEl>
                                              <p:pRg end="2" st="2"/>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85">
                                            <p:txEl>
                                              <p:pRg end="3" st="3"/>
                                            </p:txEl>
                                          </p:spTgt>
                                        </p:tgtEl>
                                        <p:attrNameLst>
                                          <p:attrName>style.visibility</p:attrName>
                                        </p:attrNameLst>
                                      </p:cBhvr>
                                      <p:to>
                                        <p:strVal val="visible"/>
                                      </p:to>
                                    </p:set>
                                    <p:anim calcmode="lin" valueType="num">
                                      <p:cBhvr additive="base">
                                        <p:cTn dur="500"/>
                                        <p:tgtEl>
                                          <p:spTgt spid="85">
                                            <p:txEl>
                                              <p:pRg end="3" st="3"/>
                                            </p:txEl>
                                          </p:spTgt>
                                        </p:tgtEl>
                                        <p:attrNameLst>
                                          <p:attrName>ppt_w</p:attrName>
                                        </p:attrNameLst>
                                      </p:cBhvr>
                                      <p:tavLst>
                                        <p:tav fmla="" tm="0">
                                          <p:val>
                                            <p:strVal val="0"/>
                                          </p:val>
                                        </p:tav>
                                        <p:tav fmla="" tm="100000">
                                          <p:val>
                                            <p:strVal val="#ppt_w"/>
                                          </p:val>
                                        </p:tav>
                                      </p:tavLst>
                                    </p:anim>
                                    <p:anim calcmode="lin" valueType="num">
                                      <p:cBhvr additive="base">
                                        <p:cTn dur="500"/>
                                        <p:tgtEl>
                                          <p:spTgt spid="85">
                                            <p:txEl>
                                              <p:pRg end="3" st="3"/>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6"/>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262626"/>
              </a:buClr>
              <a:buSzPts val="3600"/>
              <a:buFont typeface="Garamond"/>
              <a:buNone/>
            </a:pPr>
            <a:r>
              <a:rPr b="1" i="0" lang="en-US" sz="3600" u="none">
                <a:solidFill>
                  <a:srgbClr val="262626"/>
                </a:solidFill>
                <a:latin typeface="Garamond"/>
                <a:ea typeface="Garamond"/>
                <a:cs typeface="Garamond"/>
                <a:sym typeface="Garamond"/>
              </a:rPr>
              <a:t>Mediation</a:t>
            </a:r>
            <a:endParaRPr/>
          </a:p>
        </p:txBody>
      </p:sp>
      <p:sp>
        <p:nvSpPr>
          <p:cNvPr id="94" name="Google Shape;94;p6"/>
          <p:cNvSpPr txBox="1"/>
          <p:nvPr>
            <p:ph idx="1" type="body"/>
          </p:nvPr>
        </p:nvSpPr>
        <p:spPr>
          <a:xfrm>
            <a:off x="1066800" y="2490787"/>
            <a:ext cx="7239000" cy="3681412"/>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3220"/>
              <a:buFont typeface="Arial"/>
              <a:buChar char="•"/>
            </a:pPr>
            <a:r>
              <a:rPr b="0" i="0" lang="en-US" sz="2800" u="none">
                <a:solidFill>
                  <a:srgbClr val="262626"/>
                </a:solidFill>
                <a:latin typeface="Garamond"/>
                <a:ea typeface="Garamond"/>
                <a:cs typeface="Garamond"/>
                <a:sym typeface="Garamond"/>
              </a:rPr>
              <a:t>Mediation- a process in which a neutral third party (mediator) skillfully assists disputants to reach a consensual, negotiated settlement to their dispute</a:t>
            </a:r>
            <a:endParaRPr/>
          </a:p>
          <a:p>
            <a:pPr indent="0" lvl="0" marL="0" marR="0" rtl="0" algn="l">
              <a:lnSpc>
                <a:spcPct val="100000"/>
              </a:lnSpc>
              <a:spcBef>
                <a:spcPts val="1160"/>
              </a:spcBef>
              <a:spcAft>
                <a:spcPts val="0"/>
              </a:spcAft>
              <a:buSzPts val="2070"/>
              <a:buNone/>
            </a:pPr>
            <a:r>
              <a:t/>
            </a:r>
            <a:endParaRPr/>
          </a:p>
        </p:txBody>
      </p:sp>
      <p:sp>
        <p:nvSpPr>
          <p:cNvPr id="95" name="Google Shape;95;p6"/>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96" name="Google Shape;96;p6"/>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3"/>
                                        </p:tgtEl>
                                        <p:attrNameLst>
                                          <p:attrName>style.visibility</p:attrName>
                                        </p:attrNameLst>
                                      </p:cBhvr>
                                      <p:to>
                                        <p:strVal val="visible"/>
                                      </p:to>
                                    </p:set>
                                    <p:animEffect filter="fade" transition="in">
                                      <p:cBhvr>
                                        <p:cTn dur="1822"/>
                                        <p:tgtEl>
                                          <p:spTgt spid="9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94">
                                            <p:txEl>
                                              <p:pRg end="0" st="0"/>
                                            </p:txEl>
                                          </p:spTgt>
                                        </p:tgtEl>
                                        <p:attrNameLst>
                                          <p:attrName>style.visibility</p:attrName>
                                        </p:attrNameLst>
                                      </p:cBhvr>
                                      <p:to>
                                        <p:strVal val="visible"/>
                                      </p:to>
                                    </p:set>
                                    <p:anim calcmode="lin" valueType="num">
                                      <p:cBhvr additive="base">
                                        <p:cTn dur="500"/>
                                        <p:tgtEl>
                                          <p:spTgt spid="94">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94">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94">
                                            <p:txEl>
                                              <p:pRg end="1" st="1"/>
                                            </p:txEl>
                                          </p:spTgt>
                                        </p:tgtEl>
                                        <p:attrNameLst>
                                          <p:attrName>style.visibility</p:attrName>
                                        </p:attrNameLst>
                                      </p:cBhvr>
                                      <p:to>
                                        <p:strVal val="visible"/>
                                      </p:to>
                                    </p:set>
                                    <p:anim calcmode="lin" valueType="num">
                                      <p:cBhvr additive="base">
                                        <p:cTn dur="500"/>
                                        <p:tgtEl>
                                          <p:spTgt spid="94">
                                            <p:txEl>
                                              <p:pRg end="1" st="1"/>
                                            </p:txEl>
                                          </p:spTgt>
                                        </p:tgtEl>
                                        <p:attrNameLst>
                                          <p:attrName>ppt_w</p:attrName>
                                        </p:attrNameLst>
                                      </p:cBhvr>
                                      <p:tavLst>
                                        <p:tav fmla="" tm="0">
                                          <p:val>
                                            <p:strVal val="0"/>
                                          </p:val>
                                        </p:tav>
                                        <p:tav fmla="" tm="100000">
                                          <p:val>
                                            <p:strVal val="#ppt_w"/>
                                          </p:val>
                                        </p:tav>
                                      </p:tavLst>
                                    </p:anim>
                                    <p:anim calcmode="lin" valueType="num">
                                      <p:cBhvr additive="base">
                                        <p:cTn dur="500"/>
                                        <p:tgtEl>
                                          <p:spTgt spid="94">
                                            <p:txEl>
                                              <p:pRg end="1" st="1"/>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9"/>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Characteristics of Mediation</a:t>
            </a:r>
            <a:endParaRPr/>
          </a:p>
        </p:txBody>
      </p:sp>
      <p:sp>
        <p:nvSpPr>
          <p:cNvPr id="102" name="Google Shape;102;p9"/>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Mediation is a </a:t>
            </a:r>
            <a:r>
              <a:rPr b="1" i="0" lang="en-US" sz="2400" u="none">
                <a:solidFill>
                  <a:srgbClr val="262626"/>
                </a:solidFill>
                <a:latin typeface="Garamond"/>
                <a:ea typeface="Garamond"/>
                <a:cs typeface="Garamond"/>
                <a:sym typeface="Garamond"/>
              </a:rPr>
              <a:t>voluntary, party centered </a:t>
            </a:r>
            <a:r>
              <a:rPr b="0" i="0" lang="en-US" sz="2400" u="none">
                <a:solidFill>
                  <a:srgbClr val="262626"/>
                </a:solidFill>
                <a:latin typeface="Garamond"/>
                <a:ea typeface="Garamond"/>
                <a:cs typeface="Garamond"/>
                <a:sym typeface="Garamond"/>
              </a:rPr>
              <a:t>and well organized (</a:t>
            </a:r>
            <a:r>
              <a:rPr b="1" i="0" lang="en-US" sz="2400" u="none">
                <a:solidFill>
                  <a:srgbClr val="262626"/>
                </a:solidFill>
                <a:latin typeface="Garamond"/>
                <a:ea typeface="Garamond"/>
                <a:cs typeface="Garamond"/>
                <a:sym typeface="Garamond"/>
              </a:rPr>
              <a:t>structured</a:t>
            </a:r>
            <a:r>
              <a:rPr b="0" i="0" lang="en-US" sz="2400" u="none">
                <a:solidFill>
                  <a:srgbClr val="262626"/>
                </a:solidFill>
                <a:latin typeface="Garamond"/>
                <a:ea typeface="Garamond"/>
                <a:cs typeface="Garamond"/>
                <a:sym typeface="Garamond"/>
              </a:rPr>
              <a:t>) negotiation  process where a </a:t>
            </a:r>
            <a:r>
              <a:rPr b="1" i="0" lang="en-US" sz="2400" u="none">
                <a:solidFill>
                  <a:srgbClr val="262626"/>
                </a:solidFill>
                <a:latin typeface="Garamond"/>
                <a:ea typeface="Garamond"/>
                <a:cs typeface="Garamond"/>
                <a:sym typeface="Garamond"/>
              </a:rPr>
              <a:t>neutral third party </a:t>
            </a:r>
            <a:r>
              <a:rPr b="0" i="0" lang="en-US" sz="2400" u="none">
                <a:solidFill>
                  <a:srgbClr val="262626"/>
                </a:solidFill>
                <a:latin typeface="Garamond"/>
                <a:ea typeface="Garamond"/>
                <a:cs typeface="Garamond"/>
                <a:sym typeface="Garamond"/>
              </a:rPr>
              <a:t>(mediator) assists the parties to mutually search for solutions to their conflicts.</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It is </a:t>
            </a:r>
            <a:r>
              <a:rPr b="1" i="0" lang="en-US" sz="2400" u="none">
                <a:solidFill>
                  <a:srgbClr val="262626"/>
                </a:solidFill>
                <a:latin typeface="Garamond"/>
                <a:ea typeface="Garamond"/>
                <a:cs typeface="Garamond"/>
                <a:sym typeface="Garamond"/>
              </a:rPr>
              <a:t>non adversarial</a:t>
            </a:r>
            <a:r>
              <a:rPr b="0" i="0" lang="en-US" sz="2400" u="none">
                <a:solidFill>
                  <a:srgbClr val="262626"/>
                </a:solidFill>
                <a:latin typeface="Garamond"/>
                <a:ea typeface="Garamond"/>
                <a:cs typeface="Garamond"/>
                <a:sym typeface="Garamond"/>
              </a:rPr>
              <a:t>, </a:t>
            </a:r>
            <a:r>
              <a:rPr b="1" i="0" lang="en-US" sz="2400" u="none">
                <a:solidFill>
                  <a:srgbClr val="262626"/>
                </a:solidFill>
                <a:latin typeface="Garamond"/>
                <a:ea typeface="Garamond"/>
                <a:cs typeface="Garamond"/>
                <a:sym typeface="Garamond"/>
              </a:rPr>
              <a:t>interest and needs based</a:t>
            </a:r>
            <a:r>
              <a:rPr b="0" i="0" lang="en-US" sz="2400" u="none">
                <a:solidFill>
                  <a:srgbClr val="262626"/>
                </a:solidFill>
                <a:latin typeface="Garamond"/>
                <a:ea typeface="Garamond"/>
                <a:cs typeface="Garamond"/>
                <a:sym typeface="Garamond"/>
              </a:rPr>
              <a:t>, </a:t>
            </a:r>
            <a:r>
              <a:rPr b="1" i="0" lang="en-US" sz="2400" u="none">
                <a:solidFill>
                  <a:srgbClr val="262626"/>
                </a:solidFill>
                <a:latin typeface="Garamond"/>
                <a:ea typeface="Garamond"/>
                <a:cs typeface="Garamond"/>
                <a:sym typeface="Garamond"/>
              </a:rPr>
              <a:t>flexible </a:t>
            </a:r>
            <a:r>
              <a:rPr b="0" i="0" lang="en-US" sz="2400" u="none">
                <a:solidFill>
                  <a:srgbClr val="262626"/>
                </a:solidFill>
                <a:latin typeface="Garamond"/>
                <a:ea typeface="Garamond"/>
                <a:cs typeface="Garamond"/>
                <a:sym typeface="Garamond"/>
              </a:rPr>
              <a:t>and </a:t>
            </a:r>
            <a:r>
              <a:rPr b="1" i="0" lang="en-US" sz="2400" u="none">
                <a:solidFill>
                  <a:srgbClr val="262626"/>
                </a:solidFill>
                <a:latin typeface="Garamond"/>
                <a:ea typeface="Garamond"/>
                <a:cs typeface="Garamond"/>
                <a:sym typeface="Garamond"/>
              </a:rPr>
              <a:t>self determining </a:t>
            </a:r>
            <a:r>
              <a:rPr b="0" i="0" lang="en-US" sz="2400" u="none">
                <a:solidFill>
                  <a:srgbClr val="262626"/>
                </a:solidFill>
                <a:latin typeface="Garamond"/>
                <a:ea typeface="Garamond"/>
                <a:cs typeface="Garamond"/>
                <a:sym typeface="Garamond"/>
              </a:rPr>
              <a:t>process, where the parties have total </a:t>
            </a:r>
            <a:r>
              <a:rPr b="1" i="0" lang="en-US" sz="2400" u="none">
                <a:solidFill>
                  <a:srgbClr val="262626"/>
                </a:solidFill>
                <a:latin typeface="Garamond"/>
                <a:ea typeface="Garamond"/>
                <a:cs typeface="Garamond"/>
                <a:sym typeface="Garamond"/>
              </a:rPr>
              <a:t>control </a:t>
            </a:r>
            <a:r>
              <a:rPr b="0" i="0" lang="en-US" sz="2400" u="none">
                <a:solidFill>
                  <a:srgbClr val="262626"/>
                </a:solidFill>
                <a:latin typeface="Garamond"/>
                <a:ea typeface="Garamond"/>
                <a:cs typeface="Garamond"/>
                <a:sym typeface="Garamond"/>
              </a:rPr>
              <a:t>of the scope and outcome of the mediation.</a:t>
            </a:r>
            <a:endParaRPr/>
          </a:p>
        </p:txBody>
      </p:sp>
      <p:sp>
        <p:nvSpPr>
          <p:cNvPr id="103" name="Google Shape;103;p9"/>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04" name="Google Shape;104;p9"/>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gtEl>
                                        <p:attrNameLst>
                                          <p:attrName>style.visibility</p:attrName>
                                        </p:attrNameLst>
                                      </p:cBhvr>
                                      <p:to>
                                        <p:strVal val="visible"/>
                                      </p:to>
                                    </p:set>
                                    <p:animEffect filter="fade" transition="in">
                                      <p:cBhvr>
                                        <p:cTn dur="1822"/>
                                        <p:tgtEl>
                                          <p:spTgt spid="10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
                                            <p:txEl>
                                              <p:pRg end="0" st="0"/>
                                            </p:txEl>
                                          </p:spTgt>
                                        </p:tgtEl>
                                        <p:attrNameLst>
                                          <p:attrName>style.visibility</p:attrName>
                                        </p:attrNameLst>
                                      </p:cBhvr>
                                      <p:to>
                                        <p:strVal val="visible"/>
                                      </p:to>
                                    </p:set>
                                    <p:animEffect filter="fade" transition="in">
                                      <p:cBhvr>
                                        <p:cTn dur="1000"/>
                                        <p:tgtEl>
                                          <p:spTgt spid="10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
                                            <p:txEl>
                                              <p:pRg end="1" st="1"/>
                                            </p:txEl>
                                          </p:spTgt>
                                        </p:tgtEl>
                                        <p:attrNameLst>
                                          <p:attrName>style.visibility</p:attrName>
                                        </p:attrNameLst>
                                      </p:cBhvr>
                                      <p:to>
                                        <p:strVal val="visible"/>
                                      </p:to>
                                    </p:set>
                                    <p:animEffect filter="fade" transition="in">
                                      <p:cBhvr>
                                        <p:cTn dur="1000"/>
                                        <p:tgtEl>
                                          <p:spTgt spid="102">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0"/>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Characteristics of Mediation…</a:t>
            </a:r>
            <a:endParaRPr/>
          </a:p>
        </p:txBody>
      </p:sp>
      <p:sp>
        <p:nvSpPr>
          <p:cNvPr id="110" name="Google Shape;110;p10"/>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Mediation is </a:t>
            </a:r>
            <a:r>
              <a:rPr b="1" i="0" lang="en-US" sz="2400" u="none">
                <a:solidFill>
                  <a:srgbClr val="262626"/>
                </a:solidFill>
                <a:latin typeface="Garamond"/>
                <a:ea typeface="Garamond"/>
                <a:cs typeface="Garamond"/>
                <a:sym typeface="Garamond"/>
              </a:rPr>
              <a:t>cost – effective </a:t>
            </a:r>
            <a:r>
              <a:rPr b="0" i="0" lang="en-US" sz="2400" u="none">
                <a:solidFill>
                  <a:srgbClr val="262626"/>
                </a:solidFill>
                <a:latin typeface="Garamond"/>
                <a:ea typeface="Garamond"/>
                <a:cs typeface="Garamond"/>
                <a:sym typeface="Garamond"/>
              </a:rPr>
              <a:t>in terms of time, money and emotional  energy invested in the process. It is </a:t>
            </a:r>
            <a:r>
              <a:rPr b="1" i="0" lang="en-US" sz="2400" u="none">
                <a:solidFill>
                  <a:srgbClr val="262626"/>
                </a:solidFill>
                <a:latin typeface="Garamond"/>
                <a:ea typeface="Garamond"/>
                <a:cs typeface="Garamond"/>
                <a:sym typeface="Garamond"/>
              </a:rPr>
              <a:t>private and confidential</a:t>
            </a:r>
            <a:r>
              <a:rPr b="0" i="0" lang="en-US" sz="2400" u="none">
                <a:solidFill>
                  <a:srgbClr val="262626"/>
                </a:solidFill>
                <a:latin typeface="Garamond"/>
                <a:ea typeface="Garamond"/>
                <a:cs typeface="Garamond"/>
                <a:sym typeface="Garamond"/>
              </a:rPr>
              <a:t>. It purely depends on the </a:t>
            </a:r>
            <a:r>
              <a:rPr b="1" i="0" lang="en-US" sz="2400" u="none">
                <a:solidFill>
                  <a:srgbClr val="262626"/>
                </a:solidFill>
                <a:latin typeface="Garamond"/>
                <a:ea typeface="Garamond"/>
                <a:cs typeface="Garamond"/>
                <a:sym typeface="Garamond"/>
              </a:rPr>
              <a:t>good will  </a:t>
            </a:r>
            <a:r>
              <a:rPr b="0" i="0" lang="en-US" sz="2400" u="none">
                <a:solidFill>
                  <a:srgbClr val="262626"/>
                </a:solidFill>
                <a:latin typeface="Garamond"/>
                <a:ea typeface="Garamond"/>
                <a:cs typeface="Garamond"/>
                <a:sym typeface="Garamond"/>
              </a:rPr>
              <a:t>of the parties unless the agreement is recorded and signed by all. </a:t>
            </a:r>
            <a:endParaRPr/>
          </a:p>
        </p:txBody>
      </p:sp>
      <p:sp>
        <p:nvSpPr>
          <p:cNvPr id="111" name="Google Shape;111;p10"/>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12" name="Google Shape;112;p10"/>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gtEl>
                                        <p:attrNameLst>
                                          <p:attrName>style.visibility</p:attrName>
                                        </p:attrNameLst>
                                      </p:cBhvr>
                                      <p:to>
                                        <p:strVal val="visible"/>
                                      </p:to>
                                    </p:set>
                                    <p:animEffect filter="fade" transition="in">
                                      <p:cBhvr>
                                        <p:cTn dur="1822"/>
                                        <p:tgtEl>
                                          <p:spTgt spid="1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10">
                                            <p:txEl>
                                              <p:pRg end="0" st="0"/>
                                            </p:txEl>
                                          </p:spTgt>
                                        </p:tgtEl>
                                        <p:attrNameLst>
                                          <p:attrName>style.visibility</p:attrName>
                                        </p:attrNameLst>
                                      </p:cBhvr>
                                      <p:to>
                                        <p:strVal val="visible"/>
                                      </p:to>
                                    </p:set>
                                    <p:anim calcmode="lin" valueType="num">
                                      <p:cBhvr additive="base">
                                        <p:cTn dur="500"/>
                                        <p:tgtEl>
                                          <p:spTgt spid="110">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110">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12"/>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MODELS  of MEDIATION</a:t>
            </a:r>
            <a:br>
              <a:rPr b="1" i="0" lang="en-US" sz="4000" u="none">
                <a:solidFill>
                  <a:srgbClr val="262626"/>
                </a:solidFill>
                <a:latin typeface="Garamond"/>
                <a:ea typeface="Garamond"/>
                <a:cs typeface="Garamond"/>
                <a:sym typeface="Garamond"/>
              </a:rPr>
            </a:br>
            <a:r>
              <a:rPr b="1" i="0" lang="en-US" sz="4000" u="none">
                <a:solidFill>
                  <a:srgbClr val="262626"/>
                </a:solidFill>
                <a:latin typeface="Garamond"/>
                <a:ea typeface="Garamond"/>
                <a:cs typeface="Garamond"/>
                <a:sym typeface="Garamond"/>
              </a:rPr>
              <a:t>1. Facilitative </a:t>
            </a:r>
            <a:endParaRPr/>
          </a:p>
        </p:txBody>
      </p:sp>
      <p:sp>
        <p:nvSpPr>
          <p:cNvPr id="118" name="Google Shape;118;p12"/>
          <p:cNvSpPr txBox="1"/>
          <p:nvPr>
            <p:ph idx="1" type="body"/>
          </p:nvPr>
        </p:nvSpPr>
        <p:spPr>
          <a:xfrm>
            <a:off x="858837" y="2392362"/>
            <a:ext cx="7434262" cy="3444875"/>
          </a:xfrm>
          <a:prstGeom prst="rect">
            <a:avLst/>
          </a:prstGeom>
          <a:noFill/>
          <a:ln>
            <a:noFill/>
          </a:ln>
        </p:spPr>
        <p:txBody>
          <a:bodyPr anchorCtr="0" anchor="t" bIns="45700" lIns="91425" spcFirstLastPara="1" rIns="91425" wrap="square" tIns="45700">
            <a:noAutofit/>
          </a:bodyPr>
          <a:lstStyle/>
          <a:p>
            <a:pPr indent="-285750" lvl="0" marL="285750" marR="0" rtl="0" algn="just">
              <a:lnSpc>
                <a:spcPct val="100000"/>
              </a:lnSpc>
              <a:spcBef>
                <a:spcPts val="0"/>
              </a:spcBef>
              <a:spcAft>
                <a:spcPts val="0"/>
              </a:spcAft>
              <a:buClr>
                <a:schemeClr val="accent1"/>
              </a:buClr>
              <a:buSzPts val="3220"/>
              <a:buFont typeface="Arial"/>
              <a:buNone/>
            </a:pPr>
            <a:r>
              <a:rPr b="0" i="0" lang="en-US" sz="2800" u="none">
                <a:solidFill>
                  <a:srgbClr val="262626"/>
                </a:solidFill>
                <a:latin typeface="Garamond"/>
                <a:ea typeface="Garamond"/>
                <a:cs typeface="Garamond"/>
                <a:sym typeface="Garamond"/>
              </a:rPr>
              <a:t>   Here,  the mediator helps the parties to resolve their differences by facilitating </a:t>
            </a:r>
            <a:r>
              <a:rPr b="1" i="0" lang="en-US" sz="2800" u="none">
                <a:solidFill>
                  <a:srgbClr val="262626"/>
                </a:solidFill>
                <a:latin typeface="Garamond"/>
                <a:ea typeface="Garamond"/>
                <a:cs typeface="Garamond"/>
                <a:sym typeface="Garamond"/>
              </a:rPr>
              <a:t>communication, eliminating negative emotions, and supporting </a:t>
            </a:r>
            <a:r>
              <a:rPr b="0" i="0" lang="en-US" sz="2800" u="none">
                <a:solidFill>
                  <a:srgbClr val="262626"/>
                </a:solidFill>
                <a:latin typeface="Garamond"/>
                <a:ea typeface="Garamond"/>
                <a:cs typeface="Garamond"/>
                <a:sym typeface="Garamond"/>
              </a:rPr>
              <a:t>the parties in determining their interests and positions and in searching for creative both gain solutions. The mediator provides </a:t>
            </a:r>
            <a:r>
              <a:rPr b="1" i="0" lang="en-US" sz="2800" u="none">
                <a:solidFill>
                  <a:srgbClr val="262626"/>
                </a:solidFill>
                <a:latin typeface="Garamond"/>
                <a:ea typeface="Garamond"/>
                <a:cs typeface="Garamond"/>
                <a:sym typeface="Garamond"/>
              </a:rPr>
              <a:t>the structure</a:t>
            </a:r>
            <a:r>
              <a:rPr b="0" i="0" lang="en-US" sz="2800" u="none">
                <a:solidFill>
                  <a:srgbClr val="262626"/>
                </a:solidFill>
                <a:latin typeface="Garamond"/>
                <a:ea typeface="Garamond"/>
                <a:cs typeface="Garamond"/>
                <a:sym typeface="Garamond"/>
              </a:rPr>
              <a:t>, </a:t>
            </a:r>
            <a:r>
              <a:rPr b="1" i="0" lang="en-US" sz="2800" u="none">
                <a:solidFill>
                  <a:srgbClr val="262626"/>
                </a:solidFill>
                <a:latin typeface="Garamond"/>
                <a:ea typeface="Garamond"/>
                <a:cs typeface="Garamond"/>
                <a:sym typeface="Garamond"/>
              </a:rPr>
              <a:t>reduce</a:t>
            </a:r>
            <a:r>
              <a:rPr b="0" i="0" lang="en-US" sz="2800" u="none">
                <a:solidFill>
                  <a:srgbClr val="262626"/>
                </a:solidFill>
                <a:latin typeface="Garamond"/>
                <a:ea typeface="Garamond"/>
                <a:cs typeface="Garamond"/>
                <a:sym typeface="Garamond"/>
              </a:rPr>
              <a:t> </a:t>
            </a:r>
            <a:r>
              <a:rPr b="1" i="0" lang="en-US" sz="2800" u="none">
                <a:solidFill>
                  <a:srgbClr val="262626"/>
                </a:solidFill>
                <a:latin typeface="Garamond"/>
                <a:ea typeface="Garamond"/>
                <a:cs typeface="Garamond"/>
                <a:sym typeface="Garamond"/>
              </a:rPr>
              <a:t>stress</a:t>
            </a:r>
            <a:r>
              <a:rPr b="0" i="0" lang="en-US" sz="2800" u="none">
                <a:solidFill>
                  <a:srgbClr val="262626"/>
                </a:solidFill>
                <a:latin typeface="Garamond"/>
                <a:ea typeface="Garamond"/>
                <a:cs typeface="Garamond"/>
                <a:sym typeface="Garamond"/>
              </a:rPr>
              <a:t> and </a:t>
            </a:r>
            <a:r>
              <a:rPr b="1" i="0" lang="en-US" sz="2800" u="none">
                <a:solidFill>
                  <a:srgbClr val="262626"/>
                </a:solidFill>
                <a:latin typeface="Garamond"/>
                <a:ea typeface="Garamond"/>
                <a:cs typeface="Garamond"/>
                <a:sym typeface="Garamond"/>
              </a:rPr>
              <a:t>elicit information </a:t>
            </a:r>
            <a:r>
              <a:rPr b="0" i="0" lang="en-US" sz="2800" u="none">
                <a:solidFill>
                  <a:srgbClr val="262626"/>
                </a:solidFill>
                <a:latin typeface="Garamond"/>
                <a:ea typeface="Garamond"/>
                <a:cs typeface="Garamond"/>
                <a:sym typeface="Garamond"/>
              </a:rPr>
              <a:t>without suggesting solutions.</a:t>
            </a:r>
            <a:endParaRPr/>
          </a:p>
        </p:txBody>
      </p:sp>
      <p:sp>
        <p:nvSpPr>
          <p:cNvPr id="119" name="Google Shape;119;p12"/>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20" name="Google Shape;120;p12"/>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117"/>
                                        </p:tgtEl>
                                        <p:attrNameLst>
                                          <p:attrName>style.visibility</p:attrName>
                                        </p:attrNameLst>
                                      </p:cBhvr>
                                      <p:to>
                                        <p:strVal val="visible"/>
                                      </p:to>
                                    </p:set>
                                    <p:anim calcmode="lin" valueType="num">
                                      <p:cBhvr additive="base">
                                        <p:cTn dur="500"/>
                                        <p:tgtEl>
                                          <p:spTgt spid="117"/>
                                        </p:tgtEl>
                                        <p:attrNameLst>
                                          <p:attrName>ppt_w</p:attrName>
                                        </p:attrNameLst>
                                      </p:cBhvr>
                                      <p:tavLst>
                                        <p:tav fmla="" tm="0">
                                          <p:val>
                                            <p:strVal val="0"/>
                                          </p:val>
                                        </p:tav>
                                        <p:tav fmla="" tm="100000">
                                          <p:val>
                                            <p:strVal val="#ppt_w"/>
                                          </p:val>
                                        </p:tav>
                                      </p:tavLst>
                                    </p:anim>
                                    <p:anim calcmode="lin" valueType="num">
                                      <p:cBhvr additive="base">
                                        <p:cTn dur="500"/>
                                        <p:tgtEl>
                                          <p:spTgt spid="117"/>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8">
                                            <p:txEl>
                                              <p:pRg end="0" st="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3"/>
          <p:cNvSpPr txBox="1"/>
          <p:nvPr>
            <p:ph type="title"/>
          </p:nvPr>
        </p:nvSpPr>
        <p:spPr>
          <a:xfrm>
            <a:off x="1176337" y="990600"/>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Models of Mediation</a:t>
            </a:r>
            <a:br>
              <a:rPr b="1" i="0" lang="en-US" sz="4000" u="none">
                <a:solidFill>
                  <a:srgbClr val="262626"/>
                </a:solidFill>
                <a:latin typeface="Garamond"/>
                <a:ea typeface="Garamond"/>
                <a:cs typeface="Garamond"/>
                <a:sym typeface="Garamond"/>
              </a:rPr>
            </a:br>
            <a:r>
              <a:rPr b="1" i="0" lang="en-US" sz="4000" u="none">
                <a:solidFill>
                  <a:srgbClr val="262626"/>
                </a:solidFill>
                <a:latin typeface="Garamond"/>
                <a:ea typeface="Garamond"/>
                <a:cs typeface="Garamond"/>
                <a:sym typeface="Garamond"/>
              </a:rPr>
              <a:t>1. Facilitative….</a:t>
            </a:r>
            <a:endParaRPr/>
          </a:p>
        </p:txBody>
      </p:sp>
      <p:sp>
        <p:nvSpPr>
          <p:cNvPr id="126" name="Google Shape;126;p13"/>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 The mediator remains </a:t>
            </a:r>
            <a:r>
              <a:rPr b="1" i="0" lang="en-US" sz="2400" u="none">
                <a:solidFill>
                  <a:srgbClr val="262626"/>
                </a:solidFill>
                <a:latin typeface="Garamond"/>
                <a:ea typeface="Garamond"/>
                <a:cs typeface="Garamond"/>
                <a:sym typeface="Garamond"/>
              </a:rPr>
              <a:t>neutral, non judgmental </a:t>
            </a:r>
            <a:r>
              <a:rPr b="0" i="0" lang="en-US" sz="2400" u="none">
                <a:solidFill>
                  <a:srgbClr val="262626"/>
                </a:solidFill>
                <a:latin typeface="Garamond"/>
                <a:ea typeface="Garamond"/>
                <a:cs typeface="Garamond"/>
                <a:sym typeface="Garamond"/>
              </a:rPr>
              <a:t>and </a:t>
            </a:r>
            <a:r>
              <a:rPr b="1" i="0" lang="en-US" sz="2400" u="none">
                <a:solidFill>
                  <a:srgbClr val="262626"/>
                </a:solidFill>
                <a:latin typeface="Garamond"/>
                <a:ea typeface="Garamond"/>
                <a:cs typeface="Garamond"/>
                <a:sym typeface="Garamond"/>
              </a:rPr>
              <a:t>compassionate</a:t>
            </a:r>
            <a:r>
              <a:rPr b="0" i="0" lang="en-US" sz="2400" u="none">
                <a:solidFill>
                  <a:srgbClr val="262626"/>
                </a:solidFill>
                <a:latin typeface="Garamond"/>
                <a:ea typeface="Garamond"/>
                <a:cs typeface="Garamond"/>
                <a:sym typeface="Garamond"/>
              </a:rPr>
              <a:t> throughout the process being in control of the process while allowing the parties to be in </a:t>
            </a:r>
            <a:r>
              <a:rPr b="1" i="0" lang="en-US" sz="2400" u="none">
                <a:solidFill>
                  <a:srgbClr val="262626"/>
                </a:solidFill>
                <a:latin typeface="Garamond"/>
                <a:ea typeface="Garamond"/>
                <a:cs typeface="Garamond"/>
                <a:sym typeface="Garamond"/>
              </a:rPr>
              <a:t>control </a:t>
            </a:r>
            <a:r>
              <a:rPr b="0" i="0" lang="en-US" sz="2400" u="none">
                <a:solidFill>
                  <a:srgbClr val="262626"/>
                </a:solidFill>
                <a:latin typeface="Garamond"/>
                <a:ea typeface="Garamond"/>
                <a:cs typeface="Garamond"/>
                <a:sym typeface="Garamond"/>
              </a:rPr>
              <a:t>of the out come.</a:t>
            </a:r>
            <a:endParaRPr/>
          </a:p>
        </p:txBody>
      </p:sp>
      <p:sp>
        <p:nvSpPr>
          <p:cNvPr id="127" name="Google Shape;127;p13"/>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28" name="Google Shape;128;p13"/>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5"/>
                                        </p:tgtEl>
                                        <p:attrNameLst>
                                          <p:attrName>style.visibility</p:attrName>
                                        </p:attrNameLst>
                                      </p:cBhvr>
                                      <p:to>
                                        <p:strVal val="visible"/>
                                      </p:to>
                                    </p:set>
                                    <p:anim calcmode="lin" valueType="num">
                                      <p:cBhvr additive="base">
                                        <p:cTn dur="500"/>
                                        <p:tgtEl>
                                          <p:spTgt spid="12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6">
                                            <p:txEl>
                                              <p:pRg end="0" st="0"/>
                                            </p:txEl>
                                          </p:spTgt>
                                        </p:tgtEl>
                                        <p:attrNameLst>
                                          <p:attrName>style.visibility</p:attrName>
                                        </p:attrNameLst>
                                      </p:cBhvr>
                                      <p:to>
                                        <p:strVal val="visible"/>
                                      </p:to>
                                    </p:set>
                                    <p:anim calcmode="lin" valueType="num">
                                      <p:cBhvr additive="base">
                                        <p:cTn dur="500"/>
                                        <p:tgtEl>
                                          <p:spTgt spid="12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14"/>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 Models of Mediation</a:t>
            </a:r>
            <a:br>
              <a:rPr b="1" i="0" lang="en-US" sz="4000" u="none">
                <a:solidFill>
                  <a:srgbClr val="262626"/>
                </a:solidFill>
                <a:latin typeface="Garamond"/>
                <a:ea typeface="Garamond"/>
                <a:cs typeface="Garamond"/>
                <a:sym typeface="Garamond"/>
              </a:rPr>
            </a:br>
            <a:r>
              <a:rPr b="1" i="0" lang="en-US" sz="4000" u="none">
                <a:solidFill>
                  <a:srgbClr val="262626"/>
                </a:solidFill>
                <a:latin typeface="Garamond"/>
                <a:ea typeface="Garamond"/>
                <a:cs typeface="Garamond"/>
                <a:sym typeface="Garamond"/>
              </a:rPr>
              <a:t> 2. Evaluative</a:t>
            </a:r>
            <a:endParaRPr/>
          </a:p>
        </p:txBody>
      </p:sp>
      <p:sp>
        <p:nvSpPr>
          <p:cNvPr id="134" name="Google Shape;134;p14"/>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In addition to facilitating  dialogue, the mediator assists the parties in </a:t>
            </a:r>
            <a:r>
              <a:rPr b="1" i="0" lang="en-US" sz="2400" u="none">
                <a:solidFill>
                  <a:srgbClr val="262626"/>
                </a:solidFill>
                <a:latin typeface="Garamond"/>
                <a:ea typeface="Garamond"/>
                <a:cs typeface="Garamond"/>
                <a:sym typeface="Garamond"/>
              </a:rPr>
              <a:t>reality testing </a:t>
            </a:r>
            <a:r>
              <a:rPr b="0" i="0" lang="en-US" sz="2400" u="none">
                <a:solidFill>
                  <a:srgbClr val="262626"/>
                </a:solidFill>
                <a:latin typeface="Garamond"/>
                <a:ea typeface="Garamond"/>
                <a:cs typeface="Garamond"/>
                <a:sym typeface="Garamond"/>
              </a:rPr>
              <a:t>their  positions and interests </a:t>
            </a:r>
            <a:r>
              <a:rPr b="1" i="0" lang="en-US" sz="2400" u="none">
                <a:solidFill>
                  <a:srgbClr val="262626"/>
                </a:solidFill>
                <a:latin typeface="Garamond"/>
                <a:ea typeface="Garamond"/>
                <a:cs typeface="Garamond"/>
                <a:sym typeface="Garamond"/>
              </a:rPr>
              <a:t>guiding </a:t>
            </a:r>
            <a:r>
              <a:rPr b="0" i="0" lang="en-US" sz="2400" u="none">
                <a:solidFill>
                  <a:srgbClr val="262626"/>
                </a:solidFill>
                <a:latin typeface="Garamond"/>
                <a:ea typeface="Garamond"/>
                <a:cs typeface="Garamond"/>
                <a:sym typeface="Garamond"/>
              </a:rPr>
              <a:t>them towards settlement. The mediator helps the parties in </a:t>
            </a:r>
            <a:r>
              <a:rPr b="1" i="0" lang="en-US" sz="2400" u="none">
                <a:solidFill>
                  <a:srgbClr val="262626"/>
                </a:solidFill>
                <a:latin typeface="Garamond"/>
                <a:ea typeface="Garamond"/>
                <a:cs typeface="Garamond"/>
                <a:sym typeface="Garamond"/>
              </a:rPr>
              <a:t>evaluating their position s , needs and options. The mediator assists the parties to reflect and consider the following possible outcomes:</a:t>
            </a:r>
            <a:endParaRPr/>
          </a:p>
          <a:p>
            <a:pPr indent="-285750" lvl="0" marL="285750" marR="0" rtl="0" algn="l">
              <a:lnSpc>
                <a:spcPct val="100000"/>
              </a:lnSpc>
              <a:spcBef>
                <a:spcPts val="1080"/>
              </a:spcBef>
              <a:spcAft>
                <a:spcPts val="0"/>
              </a:spcAft>
              <a:buClr>
                <a:schemeClr val="accent1"/>
              </a:buClr>
              <a:buSzPts val="2760"/>
              <a:buFont typeface="Arial"/>
              <a:buChar char="•"/>
            </a:pPr>
            <a:r>
              <a:rPr b="1" i="0" lang="en-US" sz="2400" u="none">
                <a:solidFill>
                  <a:srgbClr val="262626"/>
                </a:solidFill>
                <a:latin typeface="Garamond"/>
                <a:ea typeface="Garamond"/>
                <a:cs typeface="Garamond"/>
                <a:sym typeface="Garamond"/>
              </a:rPr>
              <a:t> BATNA: B</a:t>
            </a:r>
            <a:r>
              <a:rPr b="0" i="0" lang="en-US" sz="2400" u="none">
                <a:solidFill>
                  <a:srgbClr val="262626"/>
                </a:solidFill>
                <a:latin typeface="Garamond"/>
                <a:ea typeface="Garamond"/>
                <a:cs typeface="Garamond"/>
                <a:sym typeface="Garamond"/>
              </a:rPr>
              <a:t>est </a:t>
            </a:r>
            <a:r>
              <a:rPr b="1" i="0" lang="en-US" sz="2400" u="none">
                <a:solidFill>
                  <a:srgbClr val="262626"/>
                </a:solidFill>
                <a:latin typeface="Garamond"/>
                <a:ea typeface="Garamond"/>
                <a:cs typeface="Garamond"/>
                <a:sym typeface="Garamond"/>
              </a:rPr>
              <a:t>A</a:t>
            </a:r>
            <a:r>
              <a:rPr b="0" i="0" lang="en-US" sz="2400" u="none">
                <a:solidFill>
                  <a:srgbClr val="262626"/>
                </a:solidFill>
                <a:latin typeface="Garamond"/>
                <a:ea typeface="Garamond"/>
                <a:cs typeface="Garamond"/>
                <a:sym typeface="Garamond"/>
              </a:rPr>
              <a:t>lternative </a:t>
            </a:r>
            <a:r>
              <a:rPr b="1" i="0" lang="en-US" sz="2400" u="none">
                <a:solidFill>
                  <a:srgbClr val="262626"/>
                </a:solidFill>
                <a:latin typeface="Garamond"/>
                <a:ea typeface="Garamond"/>
                <a:cs typeface="Garamond"/>
                <a:sym typeface="Garamond"/>
              </a:rPr>
              <a:t>T</a:t>
            </a:r>
            <a:r>
              <a:rPr b="0" i="0" lang="en-US" sz="2400" u="none">
                <a:solidFill>
                  <a:srgbClr val="262626"/>
                </a:solidFill>
                <a:latin typeface="Garamond"/>
                <a:ea typeface="Garamond"/>
                <a:cs typeface="Garamond"/>
                <a:sym typeface="Garamond"/>
              </a:rPr>
              <a:t>o a </a:t>
            </a:r>
            <a:r>
              <a:rPr b="1" i="0" lang="en-US" sz="2400" u="none">
                <a:solidFill>
                  <a:srgbClr val="262626"/>
                </a:solidFill>
                <a:latin typeface="Garamond"/>
                <a:ea typeface="Garamond"/>
                <a:cs typeface="Garamond"/>
                <a:sym typeface="Garamond"/>
              </a:rPr>
              <a:t>N</a:t>
            </a:r>
            <a:r>
              <a:rPr b="0" i="0" lang="en-US" sz="2400" u="none">
                <a:solidFill>
                  <a:srgbClr val="262626"/>
                </a:solidFill>
                <a:latin typeface="Garamond"/>
                <a:ea typeface="Garamond"/>
                <a:cs typeface="Garamond"/>
                <a:sym typeface="Garamond"/>
              </a:rPr>
              <a:t>egotiated </a:t>
            </a:r>
            <a:r>
              <a:rPr b="1" i="0" lang="en-US" sz="2400" u="none">
                <a:solidFill>
                  <a:srgbClr val="262626"/>
                </a:solidFill>
                <a:latin typeface="Garamond"/>
                <a:ea typeface="Garamond"/>
                <a:cs typeface="Garamond"/>
                <a:sym typeface="Garamond"/>
              </a:rPr>
              <a:t>A</a:t>
            </a:r>
            <a:r>
              <a:rPr b="0" i="0" lang="en-US" sz="2400" u="none">
                <a:solidFill>
                  <a:srgbClr val="262626"/>
                </a:solidFill>
                <a:latin typeface="Garamond"/>
                <a:ea typeface="Garamond"/>
                <a:cs typeface="Garamond"/>
                <a:sym typeface="Garamond"/>
              </a:rPr>
              <a:t>greement- </a:t>
            </a:r>
            <a:endParaRPr/>
          </a:p>
        </p:txBody>
      </p:sp>
      <p:sp>
        <p:nvSpPr>
          <p:cNvPr id="135" name="Google Shape;135;p14"/>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36" name="Google Shape;136;p14"/>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3"/>
                                        </p:tgtEl>
                                        <p:attrNameLst>
                                          <p:attrName>style.visibility</p:attrName>
                                        </p:attrNameLst>
                                      </p:cBhvr>
                                      <p:to>
                                        <p:strVal val="visible"/>
                                      </p:to>
                                    </p:set>
                                    <p:anim calcmode="lin" valueType="num">
                                      <p:cBhvr additive="base">
                                        <p:cTn dur="500"/>
                                        <p:tgtEl>
                                          <p:spTgt spid="13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4">
                                            <p:txEl>
                                              <p:pRg end="0" st="0"/>
                                            </p:txEl>
                                          </p:spTgt>
                                        </p:tgtEl>
                                        <p:attrNameLst>
                                          <p:attrName>style.visibility</p:attrName>
                                        </p:attrNameLst>
                                      </p:cBhvr>
                                      <p:to>
                                        <p:strVal val="visible"/>
                                      </p:to>
                                    </p:set>
                                    <p:anim calcmode="lin" valueType="num">
                                      <p:cBhvr additive="base">
                                        <p:cTn dur="500"/>
                                        <p:tgtEl>
                                          <p:spTgt spid="13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4">
                                            <p:txEl>
                                              <p:pRg end="1" st="1"/>
                                            </p:txEl>
                                          </p:spTgt>
                                        </p:tgtEl>
                                        <p:attrNameLst>
                                          <p:attrName>style.visibility</p:attrName>
                                        </p:attrNameLst>
                                      </p:cBhvr>
                                      <p:to>
                                        <p:strVal val="visible"/>
                                      </p:to>
                                    </p:set>
                                    <p:anim calcmode="lin" valueType="num">
                                      <p:cBhvr additive="base">
                                        <p:cTn dur="500"/>
                                        <p:tgtEl>
                                          <p:spTgt spid="13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5"/>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 Models of Mediation </a:t>
            </a:r>
            <a:br>
              <a:rPr b="1" i="0" lang="en-US" sz="4000" u="none">
                <a:solidFill>
                  <a:srgbClr val="262626"/>
                </a:solidFill>
                <a:latin typeface="Garamond"/>
                <a:ea typeface="Garamond"/>
                <a:cs typeface="Garamond"/>
                <a:sym typeface="Garamond"/>
              </a:rPr>
            </a:br>
            <a:r>
              <a:rPr b="1" i="0" lang="en-US" sz="4000" u="none">
                <a:solidFill>
                  <a:srgbClr val="262626"/>
                </a:solidFill>
                <a:latin typeface="Garamond"/>
                <a:ea typeface="Garamond"/>
                <a:cs typeface="Garamond"/>
                <a:sym typeface="Garamond"/>
              </a:rPr>
              <a:t>Evaluative…</a:t>
            </a:r>
            <a:r>
              <a:rPr b="0" i="0" lang="en-US" sz="4000" u="none">
                <a:solidFill>
                  <a:srgbClr val="262626"/>
                </a:solidFill>
                <a:latin typeface="Garamond"/>
                <a:ea typeface="Garamond"/>
                <a:cs typeface="Garamond"/>
                <a:sym typeface="Garamond"/>
              </a:rPr>
              <a:t>.</a:t>
            </a:r>
            <a:endParaRPr/>
          </a:p>
        </p:txBody>
      </p:sp>
      <p:sp>
        <p:nvSpPr>
          <p:cNvPr id="142" name="Google Shape;142;p15"/>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1" i="0" lang="en-US" sz="2400" u="none">
                <a:solidFill>
                  <a:srgbClr val="262626"/>
                </a:solidFill>
                <a:latin typeface="Garamond"/>
                <a:ea typeface="Garamond"/>
                <a:cs typeface="Garamond"/>
                <a:sym typeface="Garamond"/>
              </a:rPr>
              <a:t>WATNA:</a:t>
            </a:r>
            <a:r>
              <a:rPr b="0" i="0" lang="en-US" sz="2400" u="none">
                <a:solidFill>
                  <a:srgbClr val="262626"/>
                </a:solidFill>
                <a:latin typeface="Garamond"/>
                <a:ea typeface="Garamond"/>
                <a:cs typeface="Garamond"/>
                <a:sym typeface="Garamond"/>
              </a:rPr>
              <a:t>  </a:t>
            </a:r>
            <a:r>
              <a:rPr b="1" i="0" lang="en-US" sz="2400" u="none">
                <a:solidFill>
                  <a:srgbClr val="262626"/>
                </a:solidFill>
                <a:latin typeface="Garamond"/>
                <a:ea typeface="Garamond"/>
                <a:cs typeface="Garamond"/>
                <a:sym typeface="Garamond"/>
              </a:rPr>
              <a:t>W</a:t>
            </a:r>
            <a:r>
              <a:rPr b="0" i="0" lang="en-US" sz="2400" u="none">
                <a:solidFill>
                  <a:srgbClr val="262626"/>
                </a:solidFill>
                <a:latin typeface="Garamond"/>
                <a:ea typeface="Garamond"/>
                <a:cs typeface="Garamond"/>
                <a:sym typeface="Garamond"/>
              </a:rPr>
              <a:t>orst </a:t>
            </a:r>
            <a:r>
              <a:rPr b="1" i="0" lang="en-US" sz="2400" u="none">
                <a:solidFill>
                  <a:srgbClr val="262626"/>
                </a:solidFill>
                <a:latin typeface="Garamond"/>
                <a:ea typeface="Garamond"/>
                <a:cs typeface="Garamond"/>
                <a:sym typeface="Garamond"/>
              </a:rPr>
              <a:t>A</a:t>
            </a:r>
            <a:r>
              <a:rPr b="0" i="0" lang="en-US" sz="2400" u="none">
                <a:solidFill>
                  <a:srgbClr val="262626"/>
                </a:solidFill>
                <a:latin typeface="Garamond"/>
                <a:ea typeface="Garamond"/>
                <a:cs typeface="Garamond"/>
                <a:sym typeface="Garamond"/>
              </a:rPr>
              <a:t>lternative </a:t>
            </a:r>
            <a:r>
              <a:rPr b="1" i="0" lang="en-US" sz="2400" u="none">
                <a:solidFill>
                  <a:srgbClr val="262626"/>
                </a:solidFill>
                <a:latin typeface="Garamond"/>
                <a:ea typeface="Garamond"/>
                <a:cs typeface="Garamond"/>
                <a:sym typeface="Garamond"/>
              </a:rPr>
              <a:t>T</a:t>
            </a:r>
            <a:r>
              <a:rPr b="0" i="0" lang="en-US" sz="2400" u="none">
                <a:solidFill>
                  <a:srgbClr val="262626"/>
                </a:solidFill>
                <a:latin typeface="Garamond"/>
                <a:ea typeface="Garamond"/>
                <a:cs typeface="Garamond"/>
                <a:sym typeface="Garamond"/>
              </a:rPr>
              <a:t>o a </a:t>
            </a:r>
            <a:r>
              <a:rPr b="1" i="0" lang="en-US" sz="2400" u="none">
                <a:solidFill>
                  <a:srgbClr val="262626"/>
                </a:solidFill>
                <a:latin typeface="Garamond"/>
                <a:ea typeface="Garamond"/>
                <a:cs typeface="Garamond"/>
                <a:sym typeface="Garamond"/>
              </a:rPr>
              <a:t>N</a:t>
            </a:r>
            <a:r>
              <a:rPr b="0" i="0" lang="en-US" sz="2400" u="none">
                <a:solidFill>
                  <a:srgbClr val="262626"/>
                </a:solidFill>
                <a:latin typeface="Garamond"/>
                <a:ea typeface="Garamond"/>
                <a:cs typeface="Garamond"/>
                <a:sym typeface="Garamond"/>
              </a:rPr>
              <a:t>egotiated </a:t>
            </a:r>
            <a:r>
              <a:rPr b="1" i="0" lang="en-US" sz="2400" u="none">
                <a:solidFill>
                  <a:srgbClr val="262626"/>
                </a:solidFill>
                <a:latin typeface="Garamond"/>
                <a:ea typeface="Garamond"/>
                <a:cs typeface="Garamond"/>
                <a:sym typeface="Garamond"/>
              </a:rPr>
              <a:t>A</a:t>
            </a:r>
            <a:r>
              <a:rPr b="0" i="0" lang="en-US" sz="2400" u="none">
                <a:solidFill>
                  <a:srgbClr val="262626"/>
                </a:solidFill>
                <a:latin typeface="Garamond"/>
                <a:ea typeface="Garamond"/>
                <a:cs typeface="Garamond"/>
                <a:sym typeface="Garamond"/>
              </a:rPr>
              <a:t>greement</a:t>
            </a:r>
            <a:endParaRPr/>
          </a:p>
          <a:p>
            <a:pPr indent="-285750" lvl="0" marL="285750" marR="0" rtl="0" algn="l">
              <a:lnSpc>
                <a:spcPct val="100000"/>
              </a:lnSpc>
              <a:spcBef>
                <a:spcPts val="1080"/>
              </a:spcBef>
              <a:spcAft>
                <a:spcPts val="0"/>
              </a:spcAft>
              <a:buClr>
                <a:schemeClr val="accent1"/>
              </a:buClr>
              <a:buSzPts val="2760"/>
              <a:buFont typeface="Arial"/>
              <a:buChar char="•"/>
            </a:pPr>
            <a:r>
              <a:rPr b="1" i="0" lang="en-US" sz="2400" u="none">
                <a:solidFill>
                  <a:srgbClr val="262626"/>
                </a:solidFill>
                <a:latin typeface="Garamond"/>
                <a:ea typeface="Garamond"/>
                <a:cs typeface="Garamond"/>
                <a:sym typeface="Garamond"/>
              </a:rPr>
              <a:t>MLATNA</a:t>
            </a:r>
            <a:r>
              <a:rPr b="0" i="0" lang="en-US" sz="2400" u="none">
                <a:solidFill>
                  <a:srgbClr val="262626"/>
                </a:solidFill>
                <a:latin typeface="Garamond"/>
                <a:ea typeface="Garamond"/>
                <a:cs typeface="Garamond"/>
                <a:sym typeface="Garamond"/>
              </a:rPr>
              <a:t>: </a:t>
            </a:r>
            <a:r>
              <a:rPr b="1" i="0" lang="en-US" sz="2400" u="none">
                <a:solidFill>
                  <a:srgbClr val="262626"/>
                </a:solidFill>
                <a:latin typeface="Garamond"/>
                <a:ea typeface="Garamond"/>
                <a:cs typeface="Garamond"/>
                <a:sym typeface="Garamond"/>
              </a:rPr>
              <a:t>M</a:t>
            </a:r>
            <a:r>
              <a:rPr b="0" i="0" lang="en-US" sz="2400" u="none">
                <a:solidFill>
                  <a:srgbClr val="262626"/>
                </a:solidFill>
                <a:latin typeface="Garamond"/>
                <a:ea typeface="Garamond"/>
                <a:cs typeface="Garamond"/>
                <a:sym typeface="Garamond"/>
              </a:rPr>
              <a:t>ost </a:t>
            </a:r>
            <a:r>
              <a:rPr b="1" i="0" lang="en-US" sz="2400" u="none">
                <a:solidFill>
                  <a:srgbClr val="262626"/>
                </a:solidFill>
                <a:latin typeface="Garamond"/>
                <a:ea typeface="Garamond"/>
                <a:cs typeface="Garamond"/>
                <a:sym typeface="Garamond"/>
              </a:rPr>
              <a:t>l</a:t>
            </a:r>
            <a:r>
              <a:rPr b="0" i="0" lang="en-US" sz="2400" u="none">
                <a:solidFill>
                  <a:srgbClr val="262626"/>
                </a:solidFill>
                <a:latin typeface="Garamond"/>
                <a:ea typeface="Garamond"/>
                <a:cs typeface="Garamond"/>
                <a:sym typeface="Garamond"/>
              </a:rPr>
              <a:t>ikely </a:t>
            </a:r>
            <a:r>
              <a:rPr b="1" i="0" lang="en-US" sz="2400" u="none">
                <a:solidFill>
                  <a:srgbClr val="262626"/>
                </a:solidFill>
                <a:latin typeface="Garamond"/>
                <a:ea typeface="Garamond"/>
                <a:cs typeface="Garamond"/>
                <a:sym typeface="Garamond"/>
              </a:rPr>
              <a:t>A</a:t>
            </a:r>
            <a:r>
              <a:rPr b="0" i="0" lang="en-US" sz="2400" u="none">
                <a:solidFill>
                  <a:srgbClr val="262626"/>
                </a:solidFill>
                <a:latin typeface="Garamond"/>
                <a:ea typeface="Garamond"/>
                <a:cs typeface="Garamond"/>
                <a:sym typeface="Garamond"/>
              </a:rPr>
              <a:t>lternative </a:t>
            </a:r>
            <a:r>
              <a:rPr b="1" i="0" lang="en-US" sz="2400" u="none">
                <a:solidFill>
                  <a:srgbClr val="262626"/>
                </a:solidFill>
                <a:latin typeface="Garamond"/>
                <a:ea typeface="Garamond"/>
                <a:cs typeface="Garamond"/>
                <a:sym typeface="Garamond"/>
              </a:rPr>
              <a:t>T</a:t>
            </a:r>
            <a:r>
              <a:rPr b="0" i="0" lang="en-US" sz="2400" u="none">
                <a:solidFill>
                  <a:srgbClr val="262626"/>
                </a:solidFill>
                <a:latin typeface="Garamond"/>
                <a:ea typeface="Garamond"/>
                <a:cs typeface="Garamond"/>
                <a:sym typeface="Garamond"/>
              </a:rPr>
              <a:t>o a </a:t>
            </a:r>
            <a:r>
              <a:rPr b="1" i="0" lang="en-US" sz="2400" u="none">
                <a:solidFill>
                  <a:srgbClr val="262626"/>
                </a:solidFill>
                <a:latin typeface="Garamond"/>
                <a:ea typeface="Garamond"/>
                <a:cs typeface="Garamond"/>
                <a:sym typeface="Garamond"/>
              </a:rPr>
              <a:t>N</a:t>
            </a:r>
            <a:r>
              <a:rPr b="0" i="0" lang="en-US" sz="2400" u="none">
                <a:solidFill>
                  <a:srgbClr val="262626"/>
                </a:solidFill>
                <a:latin typeface="Garamond"/>
                <a:ea typeface="Garamond"/>
                <a:cs typeface="Garamond"/>
                <a:sym typeface="Garamond"/>
              </a:rPr>
              <a:t>egotiated </a:t>
            </a:r>
            <a:r>
              <a:rPr b="1" i="0" lang="en-US" sz="2400" u="none">
                <a:solidFill>
                  <a:srgbClr val="262626"/>
                </a:solidFill>
                <a:latin typeface="Garamond"/>
                <a:ea typeface="Garamond"/>
                <a:cs typeface="Garamond"/>
                <a:sym typeface="Garamond"/>
              </a:rPr>
              <a:t>A</a:t>
            </a:r>
            <a:r>
              <a:rPr b="0" i="0" lang="en-US" sz="2400" u="none">
                <a:solidFill>
                  <a:srgbClr val="262626"/>
                </a:solidFill>
                <a:latin typeface="Garamond"/>
                <a:ea typeface="Garamond"/>
                <a:cs typeface="Garamond"/>
                <a:sym typeface="Garamond"/>
              </a:rPr>
              <a:t>greement</a:t>
            </a:r>
            <a:endParaRPr/>
          </a:p>
        </p:txBody>
      </p:sp>
      <p:sp>
        <p:nvSpPr>
          <p:cNvPr id="143" name="Google Shape;143;p15"/>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44" name="Google Shape;144;p15"/>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1"/>
                                        </p:tgtEl>
                                        <p:attrNameLst>
                                          <p:attrName>style.visibility</p:attrName>
                                        </p:attrNameLst>
                                      </p:cBhvr>
                                      <p:to>
                                        <p:strVal val="visible"/>
                                      </p:to>
                                    </p:set>
                                    <p:animEffect filter="fade" transition="in">
                                      <p:cBhvr>
                                        <p:cTn dur="1000"/>
                                        <p:tgtEl>
                                          <p:spTgt spid="14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xEl>
                                              <p:pRg end="0" st="0"/>
                                            </p:txEl>
                                          </p:spTgt>
                                        </p:tgtEl>
                                        <p:attrNameLst>
                                          <p:attrName>style.visibility</p:attrName>
                                        </p:attrNameLst>
                                      </p:cBhvr>
                                      <p:to>
                                        <p:strVal val="visible"/>
                                      </p:to>
                                    </p:set>
                                    <p:animEffect filter="fade" transition="in">
                                      <p:cBhvr>
                                        <p:cTn dur="500"/>
                                        <p:tgtEl>
                                          <p:spTgt spid="14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xEl>
                                              <p:pRg end="1" st="1"/>
                                            </p:txEl>
                                          </p:spTgt>
                                        </p:tgtEl>
                                        <p:attrNameLst>
                                          <p:attrName>style.visibility</p:attrName>
                                        </p:attrNameLst>
                                      </p:cBhvr>
                                      <p:to>
                                        <p:strVal val="visible"/>
                                      </p:to>
                                    </p:set>
                                    <p:animEffect filter="fade" transition="in">
                                      <p:cBhvr>
                                        <p:cTn dur="500"/>
                                        <p:tgtEl>
                                          <p:spTgt spid="142">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6"/>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Models of Mediation </a:t>
            </a:r>
            <a:br>
              <a:rPr b="1" i="0" lang="en-US" sz="4000" u="none">
                <a:solidFill>
                  <a:srgbClr val="262626"/>
                </a:solidFill>
                <a:latin typeface="Garamond"/>
                <a:ea typeface="Garamond"/>
                <a:cs typeface="Garamond"/>
                <a:sym typeface="Garamond"/>
              </a:rPr>
            </a:br>
            <a:r>
              <a:rPr b="1" i="0" lang="en-US" sz="4000" u="none">
                <a:solidFill>
                  <a:srgbClr val="262626"/>
                </a:solidFill>
                <a:latin typeface="Garamond"/>
                <a:ea typeface="Garamond"/>
                <a:cs typeface="Garamond"/>
                <a:sym typeface="Garamond"/>
              </a:rPr>
              <a:t>3. Transformative</a:t>
            </a:r>
            <a:endParaRPr/>
          </a:p>
        </p:txBody>
      </p:sp>
      <p:sp>
        <p:nvSpPr>
          <p:cNvPr id="150" name="Google Shape;150;p16"/>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just">
              <a:lnSpc>
                <a:spcPct val="100000"/>
              </a:lnSpc>
              <a:spcBef>
                <a:spcPts val="0"/>
              </a:spcBef>
              <a:spcAft>
                <a:spcPts val="0"/>
              </a:spcAft>
              <a:buClr>
                <a:schemeClr val="accent1"/>
              </a:buClr>
              <a:buSzPts val="2760"/>
              <a:buFont typeface="Arial"/>
              <a:buNone/>
            </a:pPr>
            <a:r>
              <a:rPr b="0" i="0" lang="en-US" sz="2400" u="none">
                <a:solidFill>
                  <a:srgbClr val="262626"/>
                </a:solidFill>
                <a:latin typeface="Garamond"/>
                <a:ea typeface="Garamond"/>
                <a:cs typeface="Garamond"/>
                <a:sym typeface="Garamond"/>
              </a:rPr>
              <a:t>    </a:t>
            </a:r>
            <a:r>
              <a:rPr b="1" i="0" lang="en-US" sz="2400" u="none">
                <a:solidFill>
                  <a:srgbClr val="262626"/>
                </a:solidFill>
                <a:latin typeface="Garamond"/>
                <a:ea typeface="Garamond"/>
                <a:cs typeface="Garamond"/>
                <a:sym typeface="Garamond"/>
              </a:rPr>
              <a:t>B</a:t>
            </a:r>
            <a:r>
              <a:rPr b="0" i="0" lang="en-US" sz="2400" u="none">
                <a:solidFill>
                  <a:srgbClr val="262626"/>
                </a:solidFill>
                <a:latin typeface="Garamond"/>
                <a:ea typeface="Garamond"/>
                <a:cs typeface="Garamond"/>
                <a:sym typeface="Garamond"/>
              </a:rPr>
              <a:t>ased on Bush &amp; Folger (2005),  transformative mediation’s  objective is to transform the parties, both individually and in relation to one another through empowerment and recognition. The mediator helps the parties go beyond settling the conflict and into looking into themselves to transform their thinking patterns from negative to positive.</a:t>
            </a:r>
            <a:endParaRPr/>
          </a:p>
        </p:txBody>
      </p:sp>
      <p:sp>
        <p:nvSpPr>
          <p:cNvPr id="151" name="Google Shape;151;p16"/>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52" name="Google Shape;152;p16"/>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9"/>
                                        </p:tgtEl>
                                        <p:attrNameLst>
                                          <p:attrName>style.visibility</p:attrName>
                                        </p:attrNameLst>
                                      </p:cBhvr>
                                      <p:to>
                                        <p:strVal val="visible"/>
                                      </p:to>
                                    </p:set>
                                    <p:anim calcmode="lin" valueType="num">
                                      <p:cBhvr additive="base">
                                        <p:cTn dur="500"/>
                                        <p:tgtEl>
                                          <p:spTgt spid="149"/>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0">
                                            <p:txEl>
                                              <p:pRg end="0" st="0"/>
                                            </p:txEl>
                                          </p:spTgt>
                                        </p:tgtEl>
                                        <p:attrNameLst>
                                          <p:attrName>style.visibility</p:attrName>
                                        </p:attrNameLst>
                                      </p:cBhvr>
                                      <p:to>
                                        <p:strVal val="visible"/>
                                      </p:to>
                                    </p:set>
                                    <p:anim calcmode="lin" valueType="num">
                                      <p:cBhvr additive="base">
                                        <p:cTn dur="500"/>
                                        <p:tgtEl>
                                          <p:spTgt spid="15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7"/>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Advantages of Mediation</a:t>
            </a:r>
            <a:endParaRPr/>
          </a:p>
        </p:txBody>
      </p:sp>
      <p:sp>
        <p:nvSpPr>
          <p:cNvPr id="158" name="Google Shape;158;p17"/>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3220"/>
              <a:buFont typeface="Arial"/>
              <a:buChar char="•"/>
            </a:pPr>
            <a:r>
              <a:rPr b="0" i="0" lang="en-US" sz="2800" u="none">
                <a:solidFill>
                  <a:srgbClr val="262626"/>
                </a:solidFill>
                <a:latin typeface="Garamond"/>
                <a:ea typeface="Garamond"/>
                <a:cs typeface="Garamond"/>
                <a:sym typeface="Garamond"/>
              </a:rPr>
              <a:t>Less expensive in terms of time invested, financial implication, emotional and psychological torture</a:t>
            </a:r>
            <a:endParaRPr/>
          </a:p>
          <a:p>
            <a:pPr indent="-285750" lvl="0" marL="285750" marR="0" rtl="0" algn="l">
              <a:lnSpc>
                <a:spcPct val="100000"/>
              </a:lnSpc>
              <a:spcBef>
                <a:spcPts val="1160"/>
              </a:spcBef>
              <a:spcAft>
                <a:spcPts val="0"/>
              </a:spcAft>
              <a:buClr>
                <a:schemeClr val="accent1"/>
              </a:buClr>
              <a:buSzPts val="3220"/>
              <a:buFont typeface="Arial"/>
              <a:buChar char="•"/>
            </a:pPr>
            <a:r>
              <a:rPr b="0" i="0" lang="en-US" sz="2800" u="none">
                <a:solidFill>
                  <a:srgbClr val="262626"/>
                </a:solidFill>
                <a:latin typeface="Garamond"/>
                <a:ea typeface="Garamond"/>
                <a:cs typeface="Garamond"/>
                <a:sym typeface="Garamond"/>
              </a:rPr>
              <a:t>It is self determining as it’s the parties who controls the process in terms of the outcome, venue timings and the scope of the issues</a:t>
            </a:r>
            <a:endParaRPr/>
          </a:p>
          <a:p>
            <a:pPr indent="-285750" lvl="0" marL="285750" marR="0" rtl="0" algn="l">
              <a:lnSpc>
                <a:spcPct val="100000"/>
              </a:lnSpc>
              <a:spcBef>
                <a:spcPts val="1160"/>
              </a:spcBef>
              <a:spcAft>
                <a:spcPts val="0"/>
              </a:spcAft>
              <a:buClr>
                <a:schemeClr val="accent1"/>
              </a:buClr>
              <a:buSzPts val="3220"/>
              <a:buFont typeface="Arial"/>
              <a:buChar char="•"/>
            </a:pPr>
            <a:r>
              <a:rPr b="0" i="0" lang="en-US" sz="2800" u="none">
                <a:solidFill>
                  <a:srgbClr val="262626"/>
                </a:solidFill>
                <a:latin typeface="Garamond"/>
                <a:ea typeface="Garamond"/>
                <a:cs typeface="Garamond"/>
                <a:sym typeface="Garamond"/>
              </a:rPr>
              <a:t>Results to a win – win outcome</a:t>
            </a:r>
            <a:endParaRPr/>
          </a:p>
        </p:txBody>
      </p:sp>
      <p:sp>
        <p:nvSpPr>
          <p:cNvPr id="159" name="Google Shape;159;p17"/>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60" name="Google Shape;160;p17"/>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7"/>
                                        </p:tgtEl>
                                        <p:attrNameLst>
                                          <p:attrName>style.visibility</p:attrName>
                                        </p:attrNameLst>
                                      </p:cBhvr>
                                      <p:to>
                                        <p:strVal val="visible"/>
                                      </p:to>
                                    </p:set>
                                    <p:anim calcmode="lin" valueType="num">
                                      <p:cBhvr additive="base">
                                        <p:cTn dur="500"/>
                                        <p:tgtEl>
                                          <p:spTgt spid="157"/>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8">
                                            <p:txEl>
                                              <p:pRg end="0" st="0"/>
                                            </p:txEl>
                                          </p:spTgt>
                                        </p:tgtEl>
                                        <p:attrNameLst>
                                          <p:attrName>style.visibility</p:attrName>
                                        </p:attrNameLst>
                                      </p:cBhvr>
                                      <p:to>
                                        <p:strVal val="visible"/>
                                      </p:to>
                                    </p:set>
                                    <p:anim calcmode="lin" valueType="num">
                                      <p:cBhvr additive="base">
                                        <p:cTn dur="500"/>
                                        <p:tgtEl>
                                          <p:spTgt spid="15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8">
                                            <p:txEl>
                                              <p:pRg end="1" st="1"/>
                                            </p:txEl>
                                          </p:spTgt>
                                        </p:tgtEl>
                                        <p:attrNameLst>
                                          <p:attrName>style.visibility</p:attrName>
                                        </p:attrNameLst>
                                      </p:cBhvr>
                                      <p:to>
                                        <p:strVal val="visible"/>
                                      </p:to>
                                    </p:set>
                                    <p:anim calcmode="lin" valueType="num">
                                      <p:cBhvr additive="base">
                                        <p:cTn dur="500"/>
                                        <p:tgtEl>
                                          <p:spTgt spid="15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8">
                                            <p:txEl>
                                              <p:pRg end="2" st="2"/>
                                            </p:txEl>
                                          </p:spTgt>
                                        </p:tgtEl>
                                        <p:attrNameLst>
                                          <p:attrName>style.visibility</p:attrName>
                                        </p:attrNameLst>
                                      </p:cBhvr>
                                      <p:to>
                                        <p:strVal val="visible"/>
                                      </p:to>
                                    </p:set>
                                    <p:anim calcmode="lin" valueType="num">
                                      <p:cBhvr additive="base">
                                        <p:cTn dur="500"/>
                                        <p:tgtEl>
                                          <p:spTgt spid="158">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8"/>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Advantages of Mediation…</a:t>
            </a:r>
            <a:endParaRPr/>
          </a:p>
        </p:txBody>
      </p:sp>
      <p:sp>
        <p:nvSpPr>
          <p:cNvPr id="166" name="Google Shape;166;p18"/>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Due to a conducive environment created by the mediator, parties are able to express themselves more effectively thereby promoting better understanding of each others position and  interest regarding the issues in dispute. </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The confidentiality nature of mediation encourages open discussions thereby improving the quality of decisions made.</a:t>
            </a:r>
            <a:endParaRPr/>
          </a:p>
        </p:txBody>
      </p:sp>
      <p:sp>
        <p:nvSpPr>
          <p:cNvPr id="167" name="Google Shape;167;p18"/>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68" name="Google Shape;168;p18"/>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5"/>
                                        </p:tgtEl>
                                        <p:attrNameLst>
                                          <p:attrName>style.visibility</p:attrName>
                                        </p:attrNameLst>
                                      </p:cBhvr>
                                      <p:to>
                                        <p:strVal val="visible"/>
                                      </p:to>
                                    </p:set>
                                    <p:anim calcmode="lin" valueType="num">
                                      <p:cBhvr additive="base">
                                        <p:cTn dur="500"/>
                                        <p:tgtEl>
                                          <p:spTgt spid="16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6">
                                            <p:txEl>
                                              <p:pRg end="0" st="0"/>
                                            </p:txEl>
                                          </p:spTgt>
                                        </p:tgtEl>
                                        <p:attrNameLst>
                                          <p:attrName>style.visibility</p:attrName>
                                        </p:attrNameLst>
                                      </p:cBhvr>
                                      <p:to>
                                        <p:strVal val="visible"/>
                                      </p:to>
                                    </p:set>
                                    <p:anim calcmode="lin" valueType="num">
                                      <p:cBhvr additive="base">
                                        <p:cTn dur="500"/>
                                        <p:tgtEl>
                                          <p:spTgt spid="16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6">
                                            <p:txEl>
                                              <p:pRg end="1" st="1"/>
                                            </p:txEl>
                                          </p:spTgt>
                                        </p:tgtEl>
                                        <p:attrNameLst>
                                          <p:attrName>style.visibility</p:attrName>
                                        </p:attrNameLst>
                                      </p:cBhvr>
                                      <p:to>
                                        <p:strVal val="visible"/>
                                      </p:to>
                                    </p:set>
                                    <p:anim calcmode="lin" valueType="num">
                                      <p:cBhvr additive="base">
                                        <p:cTn dur="500"/>
                                        <p:tgtEl>
                                          <p:spTgt spid="16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9"/>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Disadvantages of Mediation</a:t>
            </a:r>
            <a:endParaRPr/>
          </a:p>
        </p:txBody>
      </p:sp>
      <p:sp>
        <p:nvSpPr>
          <p:cNvPr id="174" name="Google Shape;174;p19"/>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May not always result in settlement agreements.</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May not be suitable when parties need urgent protection</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Does not create precedent since no records are kept</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Thrives on goodwill of the parties which might not be their in a culture with win lose mentality</a:t>
            </a:r>
            <a:endParaRPr/>
          </a:p>
        </p:txBody>
      </p:sp>
      <p:sp>
        <p:nvSpPr>
          <p:cNvPr id="175" name="Google Shape;175;p19"/>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76" name="Google Shape;176;p19"/>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3"/>
                                        </p:tgtEl>
                                        <p:attrNameLst>
                                          <p:attrName>style.visibility</p:attrName>
                                        </p:attrNameLst>
                                      </p:cBhvr>
                                      <p:to>
                                        <p:strVal val="visible"/>
                                      </p:to>
                                    </p:set>
                                    <p:anim calcmode="lin" valueType="num">
                                      <p:cBhvr additive="base">
                                        <p:cTn dur="500"/>
                                        <p:tgtEl>
                                          <p:spTgt spid="17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4">
                                            <p:txEl>
                                              <p:pRg end="0" st="0"/>
                                            </p:txEl>
                                          </p:spTgt>
                                        </p:tgtEl>
                                        <p:attrNameLst>
                                          <p:attrName>style.visibility</p:attrName>
                                        </p:attrNameLst>
                                      </p:cBhvr>
                                      <p:to>
                                        <p:strVal val="visible"/>
                                      </p:to>
                                    </p:set>
                                    <p:anim calcmode="lin" valueType="num">
                                      <p:cBhvr additive="base">
                                        <p:cTn dur="500"/>
                                        <p:tgtEl>
                                          <p:spTgt spid="17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4">
                                            <p:txEl>
                                              <p:pRg end="1" st="1"/>
                                            </p:txEl>
                                          </p:spTgt>
                                        </p:tgtEl>
                                        <p:attrNameLst>
                                          <p:attrName>style.visibility</p:attrName>
                                        </p:attrNameLst>
                                      </p:cBhvr>
                                      <p:to>
                                        <p:strVal val="visible"/>
                                      </p:to>
                                    </p:set>
                                    <p:anim calcmode="lin" valueType="num">
                                      <p:cBhvr additive="base">
                                        <p:cTn dur="500"/>
                                        <p:tgtEl>
                                          <p:spTgt spid="17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4">
                                            <p:txEl>
                                              <p:pRg end="2" st="2"/>
                                            </p:txEl>
                                          </p:spTgt>
                                        </p:tgtEl>
                                        <p:attrNameLst>
                                          <p:attrName>style.visibility</p:attrName>
                                        </p:attrNameLst>
                                      </p:cBhvr>
                                      <p:to>
                                        <p:strVal val="visible"/>
                                      </p:to>
                                    </p:set>
                                    <p:anim calcmode="lin" valueType="num">
                                      <p:cBhvr additive="base">
                                        <p:cTn dur="500"/>
                                        <p:tgtEl>
                                          <p:spTgt spid="17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4">
                                            <p:txEl>
                                              <p:pRg end="3" st="3"/>
                                            </p:txEl>
                                          </p:spTgt>
                                        </p:tgtEl>
                                        <p:attrNameLst>
                                          <p:attrName>style.visibility</p:attrName>
                                        </p:attrNameLst>
                                      </p:cBhvr>
                                      <p:to>
                                        <p:strVal val="visible"/>
                                      </p:to>
                                    </p:set>
                                    <p:anim calcmode="lin" valueType="num">
                                      <p:cBhvr additive="base">
                                        <p:cTn dur="500"/>
                                        <p:tgtEl>
                                          <p:spTgt spid="17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0"/>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262626"/>
              </a:buClr>
              <a:buSzPts val="3600"/>
              <a:buFont typeface="Garamond"/>
              <a:buNone/>
            </a:pPr>
            <a:r>
              <a:rPr b="1" i="0" lang="en-US" sz="3600" u="none">
                <a:solidFill>
                  <a:srgbClr val="262626"/>
                </a:solidFill>
                <a:latin typeface="Garamond"/>
                <a:ea typeface="Garamond"/>
                <a:cs typeface="Garamond"/>
                <a:sym typeface="Garamond"/>
              </a:rPr>
              <a:t>Roles and Responsibilities of the Mediator </a:t>
            </a:r>
            <a:endParaRPr/>
          </a:p>
        </p:txBody>
      </p:sp>
      <p:sp>
        <p:nvSpPr>
          <p:cNvPr id="182" name="Google Shape;182;p20"/>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Convening the meetings</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Educating the parties and their advocates all about  mediation – what it is, the process of mediation, ground rules of mediation. Outcomes of mediation , nature of mediation and the advantages of media</a:t>
            </a:r>
            <a:r>
              <a:rPr lang="en-US"/>
              <a:t>tion</a:t>
            </a:r>
            <a:r>
              <a:rPr b="0" i="0" lang="en-US" sz="2400" u="none">
                <a:solidFill>
                  <a:srgbClr val="262626"/>
                </a:solidFill>
                <a:latin typeface="Garamond"/>
                <a:ea typeface="Garamond"/>
                <a:cs typeface="Garamond"/>
                <a:sym typeface="Garamond"/>
              </a:rPr>
              <a:t> over other dispute resolution mechanisms especially litigation </a:t>
            </a:r>
            <a:endParaRPr/>
          </a:p>
        </p:txBody>
      </p:sp>
      <p:sp>
        <p:nvSpPr>
          <p:cNvPr id="183" name="Google Shape;183;p20"/>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84" name="Google Shape;184;p20"/>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1"/>
                                        </p:tgtEl>
                                        <p:attrNameLst>
                                          <p:attrName>style.visibility</p:attrName>
                                        </p:attrNameLst>
                                      </p:cBhvr>
                                      <p:to>
                                        <p:strVal val="visible"/>
                                      </p:to>
                                    </p:set>
                                    <p:anim calcmode="lin" valueType="num">
                                      <p:cBhvr additive="base">
                                        <p:cTn dur="500"/>
                                        <p:tgtEl>
                                          <p:spTgt spid="181"/>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2">
                                            <p:txEl>
                                              <p:pRg end="0" st="0"/>
                                            </p:txEl>
                                          </p:spTgt>
                                        </p:tgtEl>
                                        <p:attrNameLst>
                                          <p:attrName>style.visibility</p:attrName>
                                        </p:attrNameLst>
                                      </p:cBhvr>
                                      <p:to>
                                        <p:strVal val="visible"/>
                                      </p:to>
                                    </p:set>
                                    <p:anim calcmode="lin" valueType="num">
                                      <p:cBhvr additive="base">
                                        <p:cTn dur="500"/>
                                        <p:tgtEl>
                                          <p:spTgt spid="18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2">
                                            <p:txEl>
                                              <p:pRg end="1" st="1"/>
                                            </p:txEl>
                                          </p:spTgt>
                                        </p:tgtEl>
                                        <p:attrNameLst>
                                          <p:attrName>style.visibility</p:attrName>
                                        </p:attrNameLst>
                                      </p:cBhvr>
                                      <p:to>
                                        <p:strVal val="visible"/>
                                      </p:to>
                                    </p:set>
                                    <p:anim calcmode="lin" valueType="num">
                                      <p:cBhvr additive="base">
                                        <p:cTn dur="500"/>
                                        <p:tgtEl>
                                          <p:spTgt spid="18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1"/>
          <p:cNvSpPr txBox="1"/>
          <p:nvPr>
            <p:ph idx="1" type="body"/>
          </p:nvPr>
        </p:nvSpPr>
        <p:spPr>
          <a:xfrm>
            <a:off x="914400" y="2514600"/>
            <a:ext cx="7620000" cy="3200400"/>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Creating healthy environment for a healthy discussion throughout the whole process of mediation</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Ensure necessary documents are signed by parties and properly kept</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Assist parties to identify their interests, formulate and evaluate options for negotiated settlement agreements</a:t>
            </a:r>
            <a:endParaRPr/>
          </a:p>
          <a:p>
            <a:pPr indent="-110490" lvl="0" marL="285750" marR="0" rtl="0" algn="l">
              <a:lnSpc>
                <a:spcPct val="100000"/>
              </a:lnSpc>
              <a:spcBef>
                <a:spcPts val="1080"/>
              </a:spcBef>
              <a:spcAft>
                <a:spcPts val="0"/>
              </a:spcAft>
              <a:buClr>
                <a:schemeClr val="accent1"/>
              </a:buClr>
              <a:buSzPts val="2760"/>
              <a:buFont typeface="Arial"/>
              <a:buNone/>
            </a:pPr>
            <a:r>
              <a:t/>
            </a:r>
            <a:endParaRPr b="0" i="0" sz="2400" u="none">
              <a:solidFill>
                <a:srgbClr val="262626"/>
              </a:solidFill>
              <a:latin typeface="Garamond"/>
              <a:ea typeface="Garamond"/>
              <a:cs typeface="Garamond"/>
              <a:sym typeface="Garamond"/>
            </a:endParaRPr>
          </a:p>
        </p:txBody>
      </p:sp>
      <p:sp>
        <p:nvSpPr>
          <p:cNvPr id="190" name="Google Shape;190;p21"/>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91" name="Google Shape;191;p21"/>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9">
                                            <p:txEl>
                                              <p:pRg end="0" st="0"/>
                                            </p:txEl>
                                          </p:spTgt>
                                        </p:tgtEl>
                                        <p:attrNameLst>
                                          <p:attrName>style.visibility</p:attrName>
                                        </p:attrNameLst>
                                      </p:cBhvr>
                                      <p:to>
                                        <p:strVal val="visible"/>
                                      </p:to>
                                    </p:set>
                                    <p:anim calcmode="lin" valueType="num">
                                      <p:cBhvr additive="base">
                                        <p:cTn dur="500"/>
                                        <p:tgtEl>
                                          <p:spTgt spid="18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9">
                                            <p:txEl>
                                              <p:pRg end="1" st="1"/>
                                            </p:txEl>
                                          </p:spTgt>
                                        </p:tgtEl>
                                        <p:attrNameLst>
                                          <p:attrName>style.visibility</p:attrName>
                                        </p:attrNameLst>
                                      </p:cBhvr>
                                      <p:to>
                                        <p:strVal val="visible"/>
                                      </p:to>
                                    </p:set>
                                    <p:anim calcmode="lin" valueType="num">
                                      <p:cBhvr additive="base">
                                        <p:cTn dur="500"/>
                                        <p:tgtEl>
                                          <p:spTgt spid="18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9">
                                            <p:txEl>
                                              <p:pRg end="2" st="2"/>
                                            </p:txEl>
                                          </p:spTgt>
                                        </p:tgtEl>
                                        <p:attrNameLst>
                                          <p:attrName>style.visibility</p:attrName>
                                        </p:attrNameLst>
                                      </p:cBhvr>
                                      <p:to>
                                        <p:strVal val="visible"/>
                                      </p:to>
                                    </p:set>
                                    <p:anim calcmode="lin" valueType="num">
                                      <p:cBhvr additive="base">
                                        <p:cTn dur="500"/>
                                        <p:tgtEl>
                                          <p:spTgt spid="18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9">
                                            <p:txEl>
                                              <p:pRg end="3" st="3"/>
                                            </p:txEl>
                                          </p:spTgt>
                                        </p:tgtEl>
                                        <p:attrNameLst>
                                          <p:attrName>style.visibility</p:attrName>
                                        </p:attrNameLst>
                                      </p:cBhvr>
                                      <p:to>
                                        <p:strVal val="visible"/>
                                      </p:to>
                                    </p:set>
                                    <p:anim calcmode="lin" valueType="num">
                                      <p:cBhvr additive="base">
                                        <p:cTn dur="500"/>
                                        <p:tgtEl>
                                          <p:spTgt spid="189">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2"/>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000000"/>
              </a:buClr>
              <a:buSzPts val="3600"/>
              <a:buFont typeface="Garamond"/>
              <a:buNone/>
            </a:pPr>
            <a:r>
              <a:rPr b="1" i="0" lang="en-US" sz="3600" u="none">
                <a:solidFill>
                  <a:srgbClr val="000000"/>
                </a:solidFill>
                <a:latin typeface="Garamond"/>
                <a:ea typeface="Garamond"/>
                <a:cs typeface="Garamond"/>
                <a:sym typeface="Garamond"/>
              </a:rPr>
              <a:t>Roles</a:t>
            </a:r>
            <a:r>
              <a:rPr b="1" i="0" lang="en-US" sz="3600" u="none">
                <a:solidFill>
                  <a:srgbClr val="262626"/>
                </a:solidFill>
                <a:latin typeface="Garamond"/>
                <a:ea typeface="Garamond"/>
                <a:cs typeface="Garamond"/>
                <a:sym typeface="Garamond"/>
              </a:rPr>
              <a:t> and Responsibilities of the Parties</a:t>
            </a:r>
            <a:endParaRPr/>
          </a:p>
        </p:txBody>
      </p:sp>
      <p:sp>
        <p:nvSpPr>
          <p:cNvPr id="197" name="Google Shape;197;p22"/>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Act in good faith, cooperate and have an open mind</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Honestly share relevant information, maintaining confidentiality as well as generate options creatively</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Sign relevant documents and implement agreement.</a:t>
            </a:r>
            <a:endParaRPr/>
          </a:p>
        </p:txBody>
      </p:sp>
      <p:sp>
        <p:nvSpPr>
          <p:cNvPr id="198" name="Google Shape;198;p22"/>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199" name="Google Shape;199;p22"/>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6"/>
                                        </p:tgtEl>
                                        <p:attrNameLst>
                                          <p:attrName>style.visibility</p:attrName>
                                        </p:attrNameLst>
                                      </p:cBhvr>
                                      <p:to>
                                        <p:strVal val="visible"/>
                                      </p:to>
                                    </p:set>
                                    <p:anim calcmode="lin" valueType="num">
                                      <p:cBhvr additive="base">
                                        <p:cTn dur="500"/>
                                        <p:tgtEl>
                                          <p:spTgt spid="196"/>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7">
                                            <p:txEl>
                                              <p:pRg end="0" st="0"/>
                                            </p:txEl>
                                          </p:spTgt>
                                        </p:tgtEl>
                                        <p:attrNameLst>
                                          <p:attrName>style.visibility</p:attrName>
                                        </p:attrNameLst>
                                      </p:cBhvr>
                                      <p:to>
                                        <p:strVal val="visible"/>
                                      </p:to>
                                    </p:set>
                                    <p:anim calcmode="lin" valueType="num">
                                      <p:cBhvr additive="base">
                                        <p:cTn dur="500"/>
                                        <p:tgtEl>
                                          <p:spTgt spid="19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7">
                                            <p:txEl>
                                              <p:pRg end="1" st="1"/>
                                            </p:txEl>
                                          </p:spTgt>
                                        </p:tgtEl>
                                        <p:attrNameLst>
                                          <p:attrName>style.visibility</p:attrName>
                                        </p:attrNameLst>
                                      </p:cBhvr>
                                      <p:to>
                                        <p:strVal val="visible"/>
                                      </p:to>
                                    </p:set>
                                    <p:anim calcmode="lin" valueType="num">
                                      <p:cBhvr additive="base">
                                        <p:cTn dur="500"/>
                                        <p:tgtEl>
                                          <p:spTgt spid="19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7">
                                            <p:txEl>
                                              <p:pRg end="2" st="2"/>
                                            </p:txEl>
                                          </p:spTgt>
                                        </p:tgtEl>
                                        <p:attrNameLst>
                                          <p:attrName>style.visibility</p:attrName>
                                        </p:attrNameLst>
                                      </p:cBhvr>
                                      <p:to>
                                        <p:strVal val="visible"/>
                                      </p:to>
                                    </p:set>
                                    <p:anim calcmode="lin" valueType="num">
                                      <p:cBhvr additive="base">
                                        <p:cTn dur="500"/>
                                        <p:tgtEl>
                                          <p:spTgt spid="19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3"/>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Areas where Mediation can be Applied</a:t>
            </a:r>
            <a:endParaRPr/>
          </a:p>
        </p:txBody>
      </p:sp>
      <p:sp>
        <p:nvSpPr>
          <p:cNvPr id="205" name="Google Shape;205;p23"/>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1. Workplace  mediation</a:t>
            </a:r>
            <a:endParaRPr/>
          </a:p>
          <a:p>
            <a:pPr indent="-285750" lvl="0" marL="285750" marR="0" rtl="0" algn="l">
              <a:lnSpc>
                <a:spcPct val="100000"/>
              </a:lnSpc>
              <a:spcBef>
                <a:spcPts val="1080"/>
              </a:spcBef>
              <a:spcAft>
                <a:spcPts val="0"/>
              </a:spcAft>
              <a:buClr>
                <a:schemeClr val="accent1"/>
              </a:buClr>
              <a:buSzPts val="2760"/>
              <a:buFont typeface="Arial"/>
              <a:buNone/>
            </a:pPr>
            <a:r>
              <a:rPr b="0" i="0" lang="en-US" sz="2400" u="none">
                <a:solidFill>
                  <a:srgbClr val="262626"/>
                </a:solidFill>
                <a:latin typeface="Garamond"/>
                <a:ea typeface="Garamond"/>
                <a:cs typeface="Garamond"/>
                <a:sym typeface="Garamond"/>
              </a:rPr>
              <a:t> unmanaged employee conflict is perhaps the largest reducible cost in organizations today – and probably the least recognized.  Interdependent workplace relationships are a fertile soil from which conflict can sprout.. impact of conflicts at work place as follows:</a:t>
            </a:r>
            <a:endParaRPr/>
          </a:p>
          <a:p>
            <a:pPr indent="-285750" lvl="0" marL="285750" marR="0" rtl="0" algn="l">
              <a:lnSpc>
                <a:spcPct val="100000"/>
              </a:lnSpc>
              <a:spcBef>
                <a:spcPts val="1080"/>
              </a:spcBef>
              <a:spcAft>
                <a:spcPts val="0"/>
              </a:spcAft>
              <a:buClr>
                <a:schemeClr val="accent1"/>
              </a:buClr>
              <a:buSzPts val="2760"/>
              <a:buFont typeface="Arial"/>
              <a:buNone/>
            </a:pPr>
            <a:r>
              <a:rPr b="0" i="0" lang="en-US" sz="2400" u="none">
                <a:solidFill>
                  <a:srgbClr val="262626"/>
                </a:solidFill>
                <a:latin typeface="Garamond"/>
                <a:ea typeface="Garamond"/>
                <a:cs typeface="Garamond"/>
                <a:sym typeface="Garamond"/>
              </a:rPr>
              <a:t>a) Wasted time – about 40% of managers time is spent reaching agreements with others due to conflicts. </a:t>
            </a:r>
            <a:endParaRPr/>
          </a:p>
          <a:p>
            <a:pPr indent="-110490" lvl="0" marL="285750" marR="0" rtl="0" algn="l">
              <a:lnSpc>
                <a:spcPct val="100000"/>
              </a:lnSpc>
              <a:spcBef>
                <a:spcPts val="1080"/>
              </a:spcBef>
              <a:spcAft>
                <a:spcPts val="0"/>
              </a:spcAft>
              <a:buClr>
                <a:schemeClr val="accent1"/>
              </a:buClr>
              <a:buSzPts val="2760"/>
              <a:buFont typeface="Arial"/>
              <a:buNone/>
            </a:pPr>
            <a:r>
              <a:t/>
            </a:r>
            <a:endParaRPr b="0" i="0" sz="2400" u="none">
              <a:solidFill>
                <a:srgbClr val="262626"/>
              </a:solidFill>
              <a:latin typeface="Garamond"/>
              <a:ea typeface="Garamond"/>
              <a:cs typeface="Garamond"/>
              <a:sym typeface="Garamond"/>
            </a:endParaRPr>
          </a:p>
          <a:p>
            <a:pPr indent="-110490" lvl="0" marL="285750" marR="0" rtl="0" algn="l">
              <a:lnSpc>
                <a:spcPct val="100000"/>
              </a:lnSpc>
              <a:spcBef>
                <a:spcPts val="1080"/>
              </a:spcBef>
              <a:spcAft>
                <a:spcPts val="0"/>
              </a:spcAft>
              <a:buClr>
                <a:schemeClr val="accent1"/>
              </a:buClr>
              <a:buSzPts val="2760"/>
              <a:buFont typeface="Arial"/>
              <a:buNone/>
            </a:pPr>
            <a:r>
              <a:t/>
            </a:r>
            <a:endParaRPr b="0" i="0" sz="2400" u="none">
              <a:solidFill>
                <a:srgbClr val="262626"/>
              </a:solidFill>
              <a:latin typeface="Garamond"/>
              <a:ea typeface="Garamond"/>
              <a:cs typeface="Garamond"/>
              <a:sym typeface="Garamond"/>
            </a:endParaRPr>
          </a:p>
        </p:txBody>
      </p:sp>
      <p:sp>
        <p:nvSpPr>
          <p:cNvPr id="206" name="Google Shape;206;p23"/>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207" name="Google Shape;207;p23"/>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4"/>
                                        </p:tgtEl>
                                        <p:attrNameLst>
                                          <p:attrName>style.visibility</p:attrName>
                                        </p:attrNameLst>
                                      </p:cBhvr>
                                      <p:to>
                                        <p:strVal val="visible"/>
                                      </p:to>
                                    </p:set>
                                    <p:anim calcmode="lin" valueType="num">
                                      <p:cBhvr additive="base">
                                        <p:cTn dur="500"/>
                                        <p:tgtEl>
                                          <p:spTgt spid="20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5">
                                            <p:txEl>
                                              <p:pRg end="0" st="0"/>
                                            </p:txEl>
                                          </p:spTgt>
                                        </p:tgtEl>
                                        <p:attrNameLst>
                                          <p:attrName>style.visibility</p:attrName>
                                        </p:attrNameLst>
                                      </p:cBhvr>
                                      <p:to>
                                        <p:strVal val="visible"/>
                                      </p:to>
                                    </p:set>
                                    <p:anim calcmode="lin" valueType="num">
                                      <p:cBhvr additive="base">
                                        <p:cTn dur="500"/>
                                        <p:tgtEl>
                                          <p:spTgt spid="20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5">
                                            <p:txEl>
                                              <p:pRg end="1" st="1"/>
                                            </p:txEl>
                                          </p:spTgt>
                                        </p:tgtEl>
                                        <p:attrNameLst>
                                          <p:attrName>style.visibility</p:attrName>
                                        </p:attrNameLst>
                                      </p:cBhvr>
                                      <p:to>
                                        <p:strVal val="visible"/>
                                      </p:to>
                                    </p:set>
                                    <p:anim calcmode="lin" valueType="num">
                                      <p:cBhvr additive="base">
                                        <p:cTn dur="500"/>
                                        <p:tgtEl>
                                          <p:spTgt spid="20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5">
                                            <p:txEl>
                                              <p:pRg end="2" st="2"/>
                                            </p:txEl>
                                          </p:spTgt>
                                        </p:tgtEl>
                                        <p:attrNameLst>
                                          <p:attrName>style.visibility</p:attrName>
                                        </p:attrNameLst>
                                      </p:cBhvr>
                                      <p:to>
                                        <p:strVal val="visible"/>
                                      </p:to>
                                    </p:set>
                                    <p:anim calcmode="lin" valueType="num">
                                      <p:cBhvr additive="base">
                                        <p:cTn dur="500"/>
                                        <p:tgtEl>
                                          <p:spTgt spid="20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5">
                                            <p:txEl>
                                              <p:pRg end="3" st="3"/>
                                            </p:txEl>
                                          </p:spTgt>
                                        </p:tgtEl>
                                        <p:attrNameLst>
                                          <p:attrName>style.visibility</p:attrName>
                                        </p:attrNameLst>
                                      </p:cBhvr>
                                      <p:to>
                                        <p:strVal val="visible"/>
                                      </p:to>
                                    </p:set>
                                    <p:anim calcmode="lin" valueType="num">
                                      <p:cBhvr additive="base">
                                        <p:cTn dur="500"/>
                                        <p:tgtEl>
                                          <p:spTgt spid="205">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5">
                                            <p:txEl>
                                              <p:pRg end="4" st="4"/>
                                            </p:txEl>
                                          </p:spTgt>
                                        </p:tgtEl>
                                        <p:attrNameLst>
                                          <p:attrName>style.visibility</p:attrName>
                                        </p:attrNameLst>
                                      </p:cBhvr>
                                      <p:to>
                                        <p:strVal val="visible"/>
                                      </p:to>
                                    </p:set>
                                    <p:anim calcmode="lin" valueType="num">
                                      <p:cBhvr additive="base">
                                        <p:cTn dur="500"/>
                                        <p:tgtEl>
                                          <p:spTgt spid="205">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4"/>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Impacts of Unresolved Workplace Conflict…</a:t>
            </a:r>
            <a:endParaRPr/>
          </a:p>
        </p:txBody>
      </p:sp>
      <p:sp>
        <p:nvSpPr>
          <p:cNvPr id="213" name="Google Shape;213;p24"/>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b) </a:t>
            </a:r>
            <a:r>
              <a:rPr lang="en-US"/>
              <a:t>R</a:t>
            </a:r>
            <a:r>
              <a:rPr b="0" i="0" lang="en-US" sz="2400" u="none">
                <a:solidFill>
                  <a:srgbClr val="262626"/>
                </a:solidFill>
                <a:latin typeface="Garamond"/>
                <a:ea typeface="Garamond"/>
                <a:cs typeface="Garamond"/>
                <a:sym typeface="Garamond"/>
              </a:rPr>
              <a:t>educed quality decisions – decisions made under conditions of conflict are always inferior to decision made when cooperation prevails.</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c) </a:t>
            </a:r>
            <a:r>
              <a:rPr lang="en-US"/>
              <a:t>L</a:t>
            </a:r>
            <a:r>
              <a:rPr b="0" i="0" lang="en-US" sz="2400" u="none">
                <a:solidFill>
                  <a:srgbClr val="262626"/>
                </a:solidFill>
                <a:latin typeface="Garamond"/>
                <a:ea typeface="Garamond"/>
                <a:cs typeface="Garamond"/>
                <a:sym typeface="Garamond"/>
              </a:rPr>
              <a:t>oss of skilled employees – when an organization losses a skilled employee, the organization experiences extra costs and loss of productivity in; recruiting fees, interviewing time, orientation of the new recruit and retraining costs.</a:t>
            </a:r>
            <a:endParaRPr/>
          </a:p>
          <a:p>
            <a:pPr indent="-285750" lvl="0" marL="285750" marR="0" rtl="0" algn="l">
              <a:lnSpc>
                <a:spcPct val="100000"/>
              </a:lnSpc>
              <a:spcBef>
                <a:spcPts val="1080"/>
              </a:spcBef>
              <a:spcAft>
                <a:spcPts val="0"/>
              </a:spcAft>
              <a:buClr>
                <a:schemeClr val="accent1"/>
              </a:buClr>
              <a:buSzPts val="2760"/>
              <a:buFont typeface="Arial"/>
              <a:buNone/>
            </a:pPr>
            <a:r>
              <a:rPr b="0" i="0" lang="en-US" sz="2400" u="none">
                <a:solidFill>
                  <a:srgbClr val="262626"/>
                </a:solidFill>
                <a:latin typeface="Garamond"/>
                <a:ea typeface="Garamond"/>
                <a:cs typeface="Garamond"/>
                <a:sym typeface="Garamond"/>
              </a:rPr>
              <a:t> </a:t>
            </a:r>
            <a:endParaRPr/>
          </a:p>
        </p:txBody>
      </p:sp>
      <p:sp>
        <p:nvSpPr>
          <p:cNvPr id="214" name="Google Shape;214;p24"/>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215" name="Google Shape;215;p24"/>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2"/>
                                        </p:tgtEl>
                                        <p:attrNameLst>
                                          <p:attrName>style.visibility</p:attrName>
                                        </p:attrNameLst>
                                      </p:cBhvr>
                                      <p:to>
                                        <p:strVal val="visible"/>
                                      </p:to>
                                    </p:set>
                                    <p:anim calcmode="lin" valueType="num">
                                      <p:cBhvr additive="base">
                                        <p:cTn dur="500"/>
                                        <p:tgtEl>
                                          <p:spTgt spid="21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3">
                                            <p:txEl>
                                              <p:pRg end="0" st="0"/>
                                            </p:txEl>
                                          </p:spTgt>
                                        </p:tgtEl>
                                        <p:attrNameLst>
                                          <p:attrName>style.visibility</p:attrName>
                                        </p:attrNameLst>
                                      </p:cBhvr>
                                      <p:to>
                                        <p:strVal val="visible"/>
                                      </p:to>
                                    </p:set>
                                    <p:anim calcmode="lin" valueType="num">
                                      <p:cBhvr additive="base">
                                        <p:cTn dur="500"/>
                                        <p:tgtEl>
                                          <p:spTgt spid="21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3">
                                            <p:txEl>
                                              <p:pRg end="1" st="1"/>
                                            </p:txEl>
                                          </p:spTgt>
                                        </p:tgtEl>
                                        <p:attrNameLst>
                                          <p:attrName>style.visibility</p:attrName>
                                        </p:attrNameLst>
                                      </p:cBhvr>
                                      <p:to>
                                        <p:strVal val="visible"/>
                                      </p:to>
                                    </p:set>
                                    <p:anim calcmode="lin" valueType="num">
                                      <p:cBhvr additive="base">
                                        <p:cTn dur="500"/>
                                        <p:tgtEl>
                                          <p:spTgt spid="21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3">
                                            <p:txEl>
                                              <p:pRg end="2" st="2"/>
                                            </p:txEl>
                                          </p:spTgt>
                                        </p:tgtEl>
                                        <p:attrNameLst>
                                          <p:attrName>style.visibility</p:attrName>
                                        </p:attrNameLst>
                                      </p:cBhvr>
                                      <p:to>
                                        <p:strVal val="visible"/>
                                      </p:to>
                                    </p:set>
                                    <p:anim calcmode="lin" valueType="num">
                                      <p:cBhvr additive="base">
                                        <p:cTn dur="500"/>
                                        <p:tgtEl>
                                          <p:spTgt spid="21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5"/>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Impacts of Unresolved Workplace Conflict…</a:t>
            </a:r>
            <a:endParaRPr/>
          </a:p>
        </p:txBody>
      </p:sp>
      <p:sp>
        <p:nvSpPr>
          <p:cNvPr id="221" name="Google Shape;221;p25"/>
          <p:cNvSpPr txBox="1"/>
          <p:nvPr>
            <p:ph idx="1" type="body"/>
          </p:nvPr>
        </p:nvSpPr>
        <p:spPr>
          <a:xfrm>
            <a:off x="1176337" y="2346325"/>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d) </a:t>
            </a:r>
            <a:r>
              <a:rPr lang="en-US"/>
              <a:t>R</a:t>
            </a:r>
            <a:r>
              <a:rPr b="0" i="0" lang="en-US" sz="2400" u="none">
                <a:solidFill>
                  <a:srgbClr val="262626"/>
                </a:solidFill>
                <a:latin typeface="Garamond"/>
                <a:ea typeface="Garamond"/>
                <a:cs typeface="Garamond"/>
                <a:sym typeface="Garamond"/>
              </a:rPr>
              <a:t>estructuring- often, design of interaction required between employees in conflict. Unfortunately, the restructured work is usually less efficient than the original work.</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e) </a:t>
            </a:r>
            <a:r>
              <a:rPr lang="en-US"/>
              <a:t>S</a:t>
            </a:r>
            <a:r>
              <a:rPr b="0" i="0" lang="en-US" sz="2400" u="none">
                <a:solidFill>
                  <a:srgbClr val="262626"/>
                </a:solidFill>
                <a:latin typeface="Garamond"/>
                <a:ea typeface="Garamond"/>
                <a:cs typeface="Garamond"/>
                <a:sym typeface="Garamond"/>
              </a:rPr>
              <a:t>abotage/theft/damage – there is a correlation between prevalence of employee conflict and the amount of damage and theft of inventory and equipment. And , covert sabotage of work processes and management’s effort ussualy occurs when employees are angry at their employer</a:t>
            </a:r>
            <a:endParaRPr/>
          </a:p>
        </p:txBody>
      </p:sp>
      <p:sp>
        <p:nvSpPr>
          <p:cNvPr id="222" name="Google Shape;222;p25"/>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223" name="Google Shape;223;p25"/>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0"/>
                                        </p:tgtEl>
                                        <p:attrNameLst>
                                          <p:attrName>style.visibility</p:attrName>
                                        </p:attrNameLst>
                                      </p:cBhvr>
                                      <p:to>
                                        <p:strVal val="visible"/>
                                      </p:to>
                                    </p:set>
                                    <p:anim calcmode="lin" valueType="num">
                                      <p:cBhvr additive="base">
                                        <p:cTn dur="500"/>
                                        <p:tgtEl>
                                          <p:spTgt spid="220"/>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1">
                                            <p:txEl>
                                              <p:pRg end="0" st="0"/>
                                            </p:txEl>
                                          </p:spTgt>
                                        </p:tgtEl>
                                        <p:attrNameLst>
                                          <p:attrName>style.visibility</p:attrName>
                                        </p:attrNameLst>
                                      </p:cBhvr>
                                      <p:to>
                                        <p:strVal val="visible"/>
                                      </p:to>
                                    </p:set>
                                    <p:anim calcmode="lin" valueType="num">
                                      <p:cBhvr additive="base">
                                        <p:cTn dur="500"/>
                                        <p:tgtEl>
                                          <p:spTgt spid="22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1">
                                            <p:txEl>
                                              <p:pRg end="1" st="1"/>
                                            </p:txEl>
                                          </p:spTgt>
                                        </p:tgtEl>
                                        <p:attrNameLst>
                                          <p:attrName>style.visibility</p:attrName>
                                        </p:attrNameLst>
                                      </p:cBhvr>
                                      <p:to>
                                        <p:strVal val="visible"/>
                                      </p:to>
                                    </p:set>
                                    <p:anim calcmode="lin" valueType="num">
                                      <p:cBhvr additive="base">
                                        <p:cTn dur="500"/>
                                        <p:tgtEl>
                                          <p:spTgt spid="221">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6"/>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Impacts of Unresolved Workplace Conflict…</a:t>
            </a:r>
            <a:endParaRPr/>
          </a:p>
        </p:txBody>
      </p:sp>
      <p:sp>
        <p:nvSpPr>
          <p:cNvPr id="229" name="Google Shape;229;p26"/>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f) </a:t>
            </a:r>
            <a:r>
              <a:rPr lang="en-US"/>
              <a:t>L</a:t>
            </a:r>
            <a:r>
              <a:rPr b="0" i="0" lang="en-US" sz="2400" u="none">
                <a:solidFill>
                  <a:srgbClr val="262626"/>
                </a:solidFill>
                <a:latin typeface="Garamond"/>
                <a:ea typeface="Garamond"/>
                <a:cs typeface="Garamond"/>
                <a:sym typeface="Garamond"/>
              </a:rPr>
              <a:t>owered job motivation-  employees experience erosion of job motivation due to the stress of trying to get along with a “difficult person”.</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g) </a:t>
            </a:r>
            <a:r>
              <a:rPr lang="en-US"/>
              <a:t>L</a:t>
            </a:r>
            <a:r>
              <a:rPr b="0" i="0" lang="en-US" sz="2400" u="none">
                <a:solidFill>
                  <a:srgbClr val="262626"/>
                </a:solidFill>
                <a:latin typeface="Garamond"/>
                <a:ea typeface="Garamond"/>
                <a:cs typeface="Garamond"/>
                <a:sym typeface="Garamond"/>
              </a:rPr>
              <a:t>ost work time  and health costs – absenteeism and sick  leaves. Employees  missing  from their work places so as to avoid those they are in conflict.</a:t>
            </a:r>
            <a:endParaRPr/>
          </a:p>
          <a:p>
            <a:pPr indent="-285750" lvl="0" marL="285750" marR="0" rtl="0" algn="l">
              <a:lnSpc>
                <a:spcPct val="100000"/>
              </a:lnSpc>
              <a:spcBef>
                <a:spcPts val="1080"/>
              </a:spcBef>
              <a:spcAft>
                <a:spcPts val="0"/>
              </a:spcAft>
              <a:buClr>
                <a:schemeClr val="accent1"/>
              </a:buClr>
              <a:buSzPts val="2760"/>
              <a:buFont typeface="Arial"/>
              <a:buNone/>
            </a:pPr>
            <a:r>
              <a:rPr b="0" i="0" lang="en-US" sz="2400" u="none">
                <a:solidFill>
                  <a:srgbClr val="262626"/>
                </a:solidFill>
                <a:latin typeface="Garamond"/>
                <a:ea typeface="Garamond"/>
                <a:cs typeface="Garamond"/>
                <a:sym typeface="Garamond"/>
              </a:rPr>
              <a:t>  </a:t>
            </a:r>
            <a:r>
              <a:rPr b="1" i="0" lang="en-US" sz="2400" u="none">
                <a:solidFill>
                  <a:srgbClr val="262626"/>
                </a:solidFill>
                <a:latin typeface="Garamond"/>
                <a:ea typeface="Garamond"/>
                <a:cs typeface="Garamond"/>
                <a:sym typeface="Garamond"/>
              </a:rPr>
              <a:t>To get an estimate of the total  financial cost for the issues above, visit www.mediationworks.com</a:t>
            </a:r>
            <a:r>
              <a:rPr b="0" i="0" lang="en-US" sz="2400" u="none">
                <a:solidFill>
                  <a:srgbClr val="262626"/>
                </a:solidFill>
                <a:latin typeface="Garamond"/>
                <a:ea typeface="Garamond"/>
                <a:cs typeface="Garamond"/>
                <a:sym typeface="Garamond"/>
              </a:rPr>
              <a:t>.</a:t>
            </a:r>
            <a:endParaRPr/>
          </a:p>
        </p:txBody>
      </p:sp>
      <p:sp>
        <p:nvSpPr>
          <p:cNvPr id="230" name="Google Shape;230;p26"/>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231" name="Google Shape;231;p26"/>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8"/>
                                        </p:tgtEl>
                                        <p:attrNameLst>
                                          <p:attrName>style.visibility</p:attrName>
                                        </p:attrNameLst>
                                      </p:cBhvr>
                                      <p:to>
                                        <p:strVal val="visible"/>
                                      </p:to>
                                    </p:set>
                                    <p:anim calcmode="lin" valueType="num">
                                      <p:cBhvr additive="base">
                                        <p:cTn dur="500"/>
                                        <p:tgtEl>
                                          <p:spTgt spid="22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9">
                                            <p:txEl>
                                              <p:pRg end="0" st="0"/>
                                            </p:txEl>
                                          </p:spTgt>
                                        </p:tgtEl>
                                        <p:attrNameLst>
                                          <p:attrName>style.visibility</p:attrName>
                                        </p:attrNameLst>
                                      </p:cBhvr>
                                      <p:to>
                                        <p:strVal val="visible"/>
                                      </p:to>
                                    </p:set>
                                    <p:anim calcmode="lin" valueType="num">
                                      <p:cBhvr additive="base">
                                        <p:cTn dur="500"/>
                                        <p:tgtEl>
                                          <p:spTgt spid="22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9">
                                            <p:txEl>
                                              <p:pRg end="1" st="1"/>
                                            </p:txEl>
                                          </p:spTgt>
                                        </p:tgtEl>
                                        <p:attrNameLst>
                                          <p:attrName>style.visibility</p:attrName>
                                        </p:attrNameLst>
                                      </p:cBhvr>
                                      <p:to>
                                        <p:strVal val="visible"/>
                                      </p:to>
                                    </p:set>
                                    <p:anim calcmode="lin" valueType="num">
                                      <p:cBhvr additive="base">
                                        <p:cTn dur="500"/>
                                        <p:tgtEl>
                                          <p:spTgt spid="22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9">
                                            <p:txEl>
                                              <p:pRg end="2" st="2"/>
                                            </p:txEl>
                                          </p:spTgt>
                                        </p:tgtEl>
                                        <p:attrNameLst>
                                          <p:attrName>style.visibility</p:attrName>
                                        </p:attrNameLst>
                                      </p:cBhvr>
                                      <p:to>
                                        <p:strVal val="visible"/>
                                      </p:to>
                                    </p:set>
                                    <p:anim calcmode="lin" valueType="num">
                                      <p:cBhvr additive="base">
                                        <p:cTn dur="500"/>
                                        <p:tgtEl>
                                          <p:spTgt spid="22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7"/>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Other areas where Mediation works</a:t>
            </a:r>
            <a:endParaRPr/>
          </a:p>
        </p:txBody>
      </p:sp>
      <p:sp>
        <p:nvSpPr>
          <p:cNvPr id="237" name="Google Shape;237;p27"/>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Family mediation – includes succession and administration, marital disputes,  children maintenance and custody.</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Commercial mediation – partnership disagreement</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 </a:t>
            </a:r>
            <a:r>
              <a:rPr lang="en-US"/>
              <a:t>I</a:t>
            </a:r>
            <a:r>
              <a:rPr b="0" i="0" lang="en-US" sz="2400" u="none">
                <a:solidFill>
                  <a:srgbClr val="262626"/>
                </a:solidFill>
                <a:latin typeface="Garamond"/>
                <a:ea typeface="Garamond"/>
                <a:cs typeface="Garamond"/>
                <a:sym typeface="Garamond"/>
              </a:rPr>
              <a:t>nsurance and Personal injury claims</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Environmental</a:t>
            </a:r>
            <a:endParaRPr/>
          </a:p>
          <a:p>
            <a:pPr indent="-285750" lvl="0" marL="285750" marR="0" rtl="0" algn="l">
              <a:lnSpc>
                <a:spcPct val="100000"/>
              </a:lnSpc>
              <a:spcBef>
                <a:spcPts val="1080"/>
              </a:spcBef>
              <a:spcAft>
                <a:spcPts val="0"/>
              </a:spcAft>
              <a:buClr>
                <a:schemeClr val="accent1"/>
              </a:buClr>
              <a:buSzPts val="2760"/>
              <a:buFont typeface="Arial"/>
              <a:buChar char="•"/>
            </a:pPr>
            <a:r>
              <a:rPr b="0" i="0" lang="en-US" sz="2400" u="none">
                <a:solidFill>
                  <a:srgbClr val="262626"/>
                </a:solidFill>
                <a:latin typeface="Garamond"/>
                <a:ea typeface="Garamond"/>
                <a:cs typeface="Garamond"/>
                <a:sym typeface="Garamond"/>
              </a:rPr>
              <a:t>Tax disputes and many others. </a:t>
            </a:r>
            <a:endParaRPr/>
          </a:p>
        </p:txBody>
      </p:sp>
      <p:sp>
        <p:nvSpPr>
          <p:cNvPr id="238" name="Google Shape;238;p27"/>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239" name="Google Shape;239;p27"/>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6"/>
                                        </p:tgtEl>
                                        <p:attrNameLst>
                                          <p:attrName>style.visibility</p:attrName>
                                        </p:attrNameLst>
                                      </p:cBhvr>
                                      <p:to>
                                        <p:strVal val="visible"/>
                                      </p:to>
                                    </p:set>
                                    <p:anim calcmode="lin" valueType="num">
                                      <p:cBhvr additive="base">
                                        <p:cTn dur="500"/>
                                        <p:tgtEl>
                                          <p:spTgt spid="236"/>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7">
                                            <p:txEl>
                                              <p:pRg end="0" st="0"/>
                                            </p:txEl>
                                          </p:spTgt>
                                        </p:tgtEl>
                                        <p:attrNameLst>
                                          <p:attrName>style.visibility</p:attrName>
                                        </p:attrNameLst>
                                      </p:cBhvr>
                                      <p:to>
                                        <p:strVal val="visible"/>
                                      </p:to>
                                    </p:set>
                                    <p:animEffect filter="fade" transition="in">
                                      <p:cBhvr>
                                        <p:cTn dur="500"/>
                                        <p:tgtEl>
                                          <p:spTgt spid="23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7">
                                            <p:txEl>
                                              <p:pRg end="1" st="1"/>
                                            </p:txEl>
                                          </p:spTgt>
                                        </p:tgtEl>
                                        <p:attrNameLst>
                                          <p:attrName>style.visibility</p:attrName>
                                        </p:attrNameLst>
                                      </p:cBhvr>
                                      <p:to>
                                        <p:strVal val="visible"/>
                                      </p:to>
                                    </p:set>
                                    <p:animEffect filter="fade" transition="in">
                                      <p:cBhvr>
                                        <p:cTn dur="500"/>
                                        <p:tgtEl>
                                          <p:spTgt spid="23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7">
                                            <p:txEl>
                                              <p:pRg end="2" st="2"/>
                                            </p:txEl>
                                          </p:spTgt>
                                        </p:tgtEl>
                                        <p:attrNameLst>
                                          <p:attrName>style.visibility</p:attrName>
                                        </p:attrNameLst>
                                      </p:cBhvr>
                                      <p:to>
                                        <p:strVal val="visible"/>
                                      </p:to>
                                    </p:set>
                                    <p:animEffect filter="fade" transition="in">
                                      <p:cBhvr>
                                        <p:cTn dur="500"/>
                                        <p:tgtEl>
                                          <p:spTgt spid="237">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7">
                                            <p:txEl>
                                              <p:pRg end="3" st="3"/>
                                            </p:txEl>
                                          </p:spTgt>
                                        </p:tgtEl>
                                        <p:attrNameLst>
                                          <p:attrName>style.visibility</p:attrName>
                                        </p:attrNameLst>
                                      </p:cBhvr>
                                      <p:to>
                                        <p:strVal val="visible"/>
                                      </p:to>
                                    </p:set>
                                    <p:animEffect filter="fade" transition="in">
                                      <p:cBhvr>
                                        <p:cTn dur="500"/>
                                        <p:tgtEl>
                                          <p:spTgt spid="237">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7">
                                            <p:txEl>
                                              <p:pRg end="4" st="4"/>
                                            </p:txEl>
                                          </p:spTgt>
                                        </p:tgtEl>
                                        <p:attrNameLst>
                                          <p:attrName>style.visibility</p:attrName>
                                        </p:attrNameLst>
                                      </p:cBhvr>
                                      <p:to>
                                        <p:strVal val="visible"/>
                                      </p:to>
                                    </p:set>
                                    <p:animEffect filter="fade" transition="in">
                                      <p:cBhvr>
                                        <p:cTn dur="500"/>
                                        <p:tgtEl>
                                          <p:spTgt spid="237">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9"/>
          <p:cNvSpPr txBox="1"/>
          <p:nvPr>
            <p:ph type="title"/>
          </p:nvPr>
        </p:nvSpPr>
        <p:spPr>
          <a:xfrm>
            <a:off x="1176337" y="915987"/>
            <a:ext cx="6799262" cy="13033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262626"/>
              </a:buClr>
              <a:buSzPts val="4000"/>
              <a:buFont typeface="Garamond"/>
              <a:buNone/>
            </a:pPr>
            <a:r>
              <a:rPr b="1" i="0" lang="en-US" sz="4000" u="none">
                <a:solidFill>
                  <a:srgbClr val="262626"/>
                </a:solidFill>
                <a:latin typeface="Garamond"/>
                <a:ea typeface="Garamond"/>
                <a:cs typeface="Garamond"/>
                <a:sym typeface="Garamond"/>
              </a:rPr>
              <a:t>The Rationale of Using Mediation  </a:t>
            </a:r>
            <a:endParaRPr/>
          </a:p>
        </p:txBody>
      </p:sp>
      <p:sp>
        <p:nvSpPr>
          <p:cNvPr id="245" name="Google Shape;245;p29"/>
          <p:cNvSpPr txBox="1"/>
          <p:nvPr>
            <p:ph idx="1" type="body"/>
          </p:nvPr>
        </p:nvSpPr>
        <p:spPr>
          <a:xfrm>
            <a:off x="1176337" y="2490787"/>
            <a:ext cx="6799262" cy="344487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accent1"/>
              </a:buClr>
              <a:buSzPts val="2760"/>
              <a:buFont typeface="Arial"/>
              <a:buChar char="•"/>
            </a:pPr>
            <a:r>
              <a:rPr lang="en-US"/>
              <a:t>T</a:t>
            </a:r>
            <a:r>
              <a:rPr b="0" i="0" lang="en-US" sz="2400" u="none">
                <a:solidFill>
                  <a:srgbClr val="262626"/>
                </a:solidFill>
                <a:latin typeface="Garamond"/>
                <a:ea typeface="Garamond"/>
                <a:cs typeface="Garamond"/>
                <a:sym typeface="Garamond"/>
              </a:rPr>
              <a:t>he very nature of mediation structure and process allows disputants have  a facilitated dialogue long enough to allow natural forces within the  parties to interact transforming conflicts into cooperation thereby making interpersonal peace.</a:t>
            </a:r>
            <a:endParaRPr/>
          </a:p>
          <a:p>
            <a:pPr indent="-110490" lvl="0" marL="285750" marR="0" rtl="0" algn="l">
              <a:lnSpc>
                <a:spcPct val="100000"/>
              </a:lnSpc>
              <a:spcBef>
                <a:spcPts val="1080"/>
              </a:spcBef>
              <a:spcAft>
                <a:spcPts val="0"/>
              </a:spcAft>
              <a:buClr>
                <a:schemeClr val="accent1"/>
              </a:buClr>
              <a:buSzPts val="2760"/>
              <a:buFont typeface="Arial"/>
              <a:buNone/>
            </a:pPr>
            <a:r>
              <a:t/>
            </a:r>
            <a:endParaRPr b="0" i="0" sz="2400" u="none">
              <a:solidFill>
                <a:srgbClr val="262626"/>
              </a:solidFill>
              <a:latin typeface="Garamond"/>
              <a:ea typeface="Garamond"/>
              <a:cs typeface="Garamond"/>
              <a:sym typeface="Garamond"/>
            </a:endParaRPr>
          </a:p>
        </p:txBody>
      </p:sp>
      <p:sp>
        <p:nvSpPr>
          <p:cNvPr id="246" name="Google Shape;246;p29"/>
          <p:cNvSpPr txBox="1"/>
          <p:nvPr/>
        </p:nvSpPr>
        <p:spPr>
          <a:xfrm>
            <a:off x="7580312" y="5961062"/>
            <a:ext cx="395287" cy="2794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Garamond"/>
              <a:buNone/>
            </a:pPr>
            <a:fld id="{00000000-1234-1234-1234-123412341234}" type="slidenum">
              <a:rPr b="0" i="0" lang="en-US" sz="1000" u="none" cap="none" strike="noStrike">
                <a:solidFill>
                  <a:schemeClr val="dk1"/>
                </a:solidFill>
                <a:latin typeface="Garamond"/>
                <a:ea typeface="Garamond"/>
                <a:cs typeface="Garamond"/>
                <a:sym typeface="Garamond"/>
              </a:rPr>
              <a:t>‹#›</a:t>
            </a:fld>
            <a:endParaRPr b="0" i="0" sz="1400" u="none" cap="none" strike="noStrike">
              <a:solidFill>
                <a:srgbClr val="000000"/>
              </a:solidFill>
              <a:latin typeface="Arial"/>
              <a:ea typeface="Arial"/>
              <a:cs typeface="Arial"/>
              <a:sym typeface="Arial"/>
            </a:endParaRPr>
          </a:p>
        </p:txBody>
      </p:sp>
      <p:sp>
        <p:nvSpPr>
          <p:cNvPr id="247" name="Google Shape;247;p29"/>
          <p:cNvSpPr txBox="1"/>
          <p:nvPr/>
        </p:nvSpPr>
        <p:spPr>
          <a:xfrm>
            <a:off x="1176337" y="5961062"/>
            <a:ext cx="5105400" cy="279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ransition>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4"/>
                                        </p:tgtEl>
                                        <p:attrNameLst>
                                          <p:attrName>style.visibility</p:attrName>
                                        </p:attrNameLst>
                                      </p:cBhvr>
                                      <p:to>
                                        <p:strVal val="visible"/>
                                      </p:to>
                                    </p:set>
                                    <p:anim calcmode="lin" valueType="num">
                                      <p:cBhvr additive="base">
                                        <p:cTn dur="500"/>
                                        <p:tgtEl>
                                          <p:spTgt spid="24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5">
                                            <p:txEl>
                                              <p:pRg end="0" st="0"/>
                                            </p:txEl>
                                          </p:spTgt>
                                        </p:tgtEl>
                                        <p:attrNameLst>
                                          <p:attrName>style.visibility</p:attrName>
                                        </p:attrNameLst>
                                      </p:cBhvr>
                                      <p:to>
                                        <p:strVal val="visible"/>
                                      </p:to>
                                    </p:set>
                                    <p:anim calcmode="lin" valueType="num">
                                      <p:cBhvr additive="base">
                                        <p:cTn dur="500"/>
                                        <p:tgtEl>
                                          <p:spTgt spid="24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5">
                                            <p:txEl>
                                              <p:pRg end="1" st="1"/>
                                            </p:txEl>
                                          </p:spTgt>
                                        </p:tgtEl>
                                        <p:attrNameLst>
                                          <p:attrName>style.visibility</p:attrName>
                                        </p:attrNameLst>
                                      </p:cBhvr>
                                      <p:to>
                                        <p:strVal val="visible"/>
                                      </p:to>
                                    </p:set>
                                    <p:anim calcmode="lin" valueType="num">
                                      <p:cBhvr additive="base">
                                        <p:cTn dur="500"/>
                                        <p:tgtEl>
                                          <p:spTgt spid="24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g278a5b988be_0_0"/>
          <p:cNvSpPr txBox="1"/>
          <p:nvPr/>
        </p:nvSpPr>
        <p:spPr>
          <a:xfrm>
            <a:off x="751975" y="1449500"/>
            <a:ext cx="7763400" cy="4402200"/>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FFE39D"/>
              </a:buClr>
              <a:buSzPts val="2800"/>
              <a:buFont typeface="Corbel"/>
              <a:buNone/>
            </a:pPr>
            <a:r>
              <a:rPr b="1" i="0" lang="en-US" sz="2800" u="none">
                <a:solidFill>
                  <a:schemeClr val="dk1"/>
                </a:solidFill>
                <a:latin typeface="Corbel"/>
                <a:ea typeface="Corbel"/>
                <a:cs typeface="Corbel"/>
                <a:sym typeface="Corbel"/>
              </a:rPr>
              <a:t>WHEN SHOULD </a:t>
            </a:r>
            <a:r>
              <a:rPr b="1" lang="en-US" sz="2800">
                <a:solidFill>
                  <a:schemeClr val="dk1"/>
                </a:solidFill>
                <a:latin typeface="Corbel"/>
                <a:ea typeface="Corbel"/>
                <a:cs typeface="Corbel"/>
                <a:sym typeface="Corbel"/>
              </a:rPr>
              <a:t>ADR </a:t>
            </a:r>
            <a:r>
              <a:rPr b="1" i="0" lang="en-US" sz="2800" u="none">
                <a:solidFill>
                  <a:schemeClr val="dk1"/>
                </a:solidFill>
                <a:latin typeface="Corbel"/>
                <a:ea typeface="Corbel"/>
                <a:cs typeface="Corbel"/>
                <a:sym typeface="Corbel"/>
              </a:rPr>
              <a:t>NOT BE USED?</a:t>
            </a:r>
            <a:endParaRPr b="1" i="0" sz="2800" u="none">
              <a:solidFill>
                <a:schemeClr val="dk1"/>
              </a:solidFill>
              <a:latin typeface="Corbel"/>
              <a:ea typeface="Corbel"/>
              <a:cs typeface="Corbel"/>
              <a:sym typeface="Corbel"/>
            </a:endParaRPr>
          </a:p>
          <a:p>
            <a:pPr indent="0" lvl="0" marL="0" marR="0" rtl="0" algn="l">
              <a:lnSpc>
                <a:spcPct val="100000"/>
              </a:lnSpc>
              <a:spcBef>
                <a:spcPts val="0"/>
              </a:spcBef>
              <a:spcAft>
                <a:spcPts val="0"/>
              </a:spcAft>
              <a:buClr>
                <a:srgbClr val="FFE39D"/>
              </a:buClr>
              <a:buSzPts val="2800"/>
              <a:buFont typeface="Corbel"/>
              <a:buNone/>
            </a:pPr>
            <a:r>
              <a:t/>
            </a:r>
            <a:endParaRPr b="1" sz="2800">
              <a:solidFill>
                <a:schemeClr val="dk1"/>
              </a:solidFill>
              <a:latin typeface="Corbel"/>
              <a:ea typeface="Corbel"/>
              <a:cs typeface="Corbel"/>
              <a:sym typeface="Corbel"/>
            </a:endParaRPr>
          </a:p>
          <a:p>
            <a:pPr indent="-177800" lvl="0" marL="0" marR="0" rtl="0" algn="ctr">
              <a:lnSpc>
                <a:spcPct val="100000"/>
              </a:lnSpc>
              <a:spcBef>
                <a:spcPts val="0"/>
              </a:spcBef>
              <a:spcAft>
                <a:spcPts val="0"/>
              </a:spcAft>
              <a:buClr>
                <a:schemeClr val="dk1"/>
              </a:buClr>
              <a:buSzPts val="2800"/>
              <a:buFont typeface="Corbel"/>
              <a:buChar char="•"/>
            </a:pPr>
            <a:r>
              <a:rPr b="0" i="0" lang="en-US" sz="2800" u="none">
                <a:solidFill>
                  <a:schemeClr val="dk1"/>
                </a:solidFill>
                <a:latin typeface="Corbel"/>
                <a:ea typeface="Corbel"/>
                <a:cs typeface="Corbel"/>
                <a:sym typeface="Corbel"/>
              </a:rPr>
              <a:t>When the parties have lost trust in each other and are not willing or have no good faith to restore it.</a:t>
            </a:r>
            <a:endParaRPr b="0" i="0" sz="2800" u="none">
              <a:solidFill>
                <a:schemeClr val="dk1"/>
              </a:solidFill>
              <a:latin typeface="Corbel"/>
              <a:ea typeface="Corbel"/>
              <a:cs typeface="Corbel"/>
              <a:sym typeface="Corbel"/>
            </a:endParaRPr>
          </a:p>
          <a:p>
            <a:pPr indent="-177800" lvl="0" marL="0" marR="0" rtl="0" algn="ctr">
              <a:lnSpc>
                <a:spcPct val="100000"/>
              </a:lnSpc>
              <a:spcBef>
                <a:spcPts val="0"/>
              </a:spcBef>
              <a:spcAft>
                <a:spcPts val="0"/>
              </a:spcAft>
              <a:buClr>
                <a:schemeClr val="dk1"/>
              </a:buClr>
              <a:buSzPts val="2800"/>
              <a:buFont typeface="Corbel"/>
              <a:buChar char="•"/>
            </a:pPr>
            <a:r>
              <a:rPr b="0" i="0" lang="en-US" sz="2800" u="none">
                <a:solidFill>
                  <a:schemeClr val="dk1"/>
                </a:solidFill>
                <a:latin typeface="Corbel"/>
                <a:ea typeface="Corbel"/>
                <a:cs typeface="Corbel"/>
                <a:sym typeface="Corbel"/>
              </a:rPr>
              <a:t>If the matter has a substantial public interest of constitutional, environmental, or health and safety nature</a:t>
            </a:r>
            <a:endParaRPr b="0" i="0" sz="2800" u="none">
              <a:solidFill>
                <a:schemeClr val="dk1"/>
              </a:solidFill>
              <a:latin typeface="Corbel"/>
              <a:ea typeface="Corbel"/>
              <a:cs typeface="Corbel"/>
              <a:sym typeface="Corbel"/>
            </a:endParaRPr>
          </a:p>
          <a:p>
            <a:pPr indent="-177800" lvl="0" marL="0" marR="0" rtl="0" algn="ctr">
              <a:lnSpc>
                <a:spcPct val="100000"/>
              </a:lnSpc>
              <a:spcBef>
                <a:spcPts val="0"/>
              </a:spcBef>
              <a:spcAft>
                <a:spcPts val="0"/>
              </a:spcAft>
              <a:buClr>
                <a:schemeClr val="dk1"/>
              </a:buClr>
              <a:buSzPts val="2800"/>
              <a:buFont typeface="Corbel"/>
              <a:buChar char="•"/>
            </a:pPr>
            <a:r>
              <a:rPr b="0" i="0" lang="en-US" sz="2800" u="none">
                <a:solidFill>
                  <a:schemeClr val="dk1"/>
                </a:solidFill>
                <a:latin typeface="Corbel"/>
                <a:ea typeface="Corbel"/>
                <a:cs typeface="Corbel"/>
                <a:sym typeface="Corbel"/>
              </a:rPr>
              <a:t>If previous attempts to use DRM have failed and there is no new evidence that it should be attempted again.</a:t>
            </a:r>
            <a:endParaRPr>
              <a:solidFill>
                <a:schemeClr val="dk1"/>
              </a:solidFill>
            </a:endParaRPr>
          </a:p>
        </p:txBody>
      </p:sp>
    </p:spTree>
  </p:cSld>
  <p:clrMapOvr>
    <a:masterClrMapping/>
  </p:clrMapOvr>
  <p:transition spd="med">
    <p:push/>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g278a5b988be_0_36"/>
          <p:cNvSpPr txBox="1"/>
          <p:nvPr>
            <p:ph idx="12" type="sldNum"/>
          </p:nvPr>
        </p:nvSpPr>
        <p:spPr>
          <a:xfrm>
            <a:off x="8610600" y="6416675"/>
            <a:ext cx="457200" cy="3651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Clr>
                <a:schemeClr val="lt2"/>
              </a:buClr>
              <a:buSzPts val="1200"/>
              <a:buFont typeface="Corbel"/>
              <a:buNone/>
            </a:pPr>
            <a:fld id="{00000000-1234-1234-1234-123412341234}" type="slidenum">
              <a:rPr lang="en-US"/>
              <a:t>‹#›</a:t>
            </a:fld>
            <a:endParaRPr sz="1000">
              <a:solidFill>
                <a:schemeClr val="dk1"/>
              </a:solidFill>
              <a:latin typeface="Garamond"/>
              <a:ea typeface="Garamond"/>
              <a:cs typeface="Garamond"/>
              <a:sym typeface="Garamond"/>
            </a:endParaRPr>
          </a:p>
        </p:txBody>
      </p:sp>
      <p:sp>
        <p:nvSpPr>
          <p:cNvPr id="259" name="Google Shape;259;g278a5b988be_0_36"/>
          <p:cNvSpPr txBox="1"/>
          <p:nvPr/>
        </p:nvSpPr>
        <p:spPr>
          <a:xfrm>
            <a:off x="694925" y="1608225"/>
            <a:ext cx="7748400" cy="2339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800">
                <a:solidFill>
                  <a:schemeClr val="dk1"/>
                </a:solidFill>
                <a:latin typeface="Corbel"/>
                <a:ea typeface="Corbel"/>
                <a:cs typeface="Corbel"/>
                <a:sym typeface="Corbel"/>
              </a:rPr>
              <a:t>WHEN SHOULD ADR NOT BE USED?</a:t>
            </a:r>
            <a:endParaRPr b="1" sz="2800">
              <a:solidFill>
                <a:schemeClr val="dk1"/>
              </a:solidFill>
              <a:latin typeface="Corbel"/>
              <a:ea typeface="Corbel"/>
              <a:cs typeface="Corbel"/>
              <a:sym typeface="Corbel"/>
            </a:endParaRPr>
          </a:p>
          <a:p>
            <a:pPr indent="0" lvl="0" marL="0" rtl="0" algn="ctr">
              <a:spcBef>
                <a:spcPts val="0"/>
              </a:spcBef>
              <a:spcAft>
                <a:spcPts val="0"/>
              </a:spcAft>
              <a:buNone/>
            </a:pPr>
            <a:r>
              <a:t/>
            </a:r>
            <a:endParaRPr b="1" sz="2800">
              <a:solidFill>
                <a:schemeClr val="dk1"/>
              </a:solidFill>
              <a:latin typeface="Corbel"/>
              <a:ea typeface="Corbel"/>
              <a:cs typeface="Corbel"/>
              <a:sym typeface="Corbel"/>
            </a:endParaRPr>
          </a:p>
          <a:p>
            <a:pPr indent="-177800" lvl="0" marL="0" rtl="0" algn="ctr">
              <a:spcBef>
                <a:spcPts val="0"/>
              </a:spcBef>
              <a:spcAft>
                <a:spcPts val="0"/>
              </a:spcAft>
              <a:buClr>
                <a:schemeClr val="dk1"/>
              </a:buClr>
              <a:buSzPts val="2800"/>
              <a:buFont typeface="Corbel"/>
              <a:buChar char="•"/>
            </a:pPr>
            <a:r>
              <a:rPr lang="en-US" sz="2800">
                <a:solidFill>
                  <a:schemeClr val="dk1"/>
                </a:solidFill>
                <a:latin typeface="Corbel"/>
                <a:ea typeface="Corbel"/>
                <a:cs typeface="Corbel"/>
                <a:sym typeface="Corbel"/>
              </a:rPr>
              <a:t>If there is violence, abuse or sometimes criminal activities to the extent that one party could be at risk or be endangered by the process</a:t>
            </a:r>
            <a:endParaRPr>
              <a:solidFill>
                <a:schemeClr val="dk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g1e807dcb800_0_0"/>
          <p:cNvSpPr txBox="1"/>
          <p:nvPr>
            <p:ph idx="12" type="sldNum"/>
          </p:nvPr>
        </p:nvSpPr>
        <p:spPr>
          <a:xfrm>
            <a:off x="8610600" y="6416675"/>
            <a:ext cx="457200" cy="3651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Clr>
                <a:schemeClr val="lt2"/>
              </a:buClr>
              <a:buSzPts val="1200"/>
              <a:buFont typeface="Corbel"/>
              <a:buNone/>
            </a:pPr>
            <a:fld id="{00000000-1234-1234-1234-123412341234}" type="slidenum">
              <a:rPr lang="en-US"/>
              <a:t>‹#›</a:t>
            </a:fld>
            <a:endParaRPr sz="1000">
              <a:solidFill>
                <a:schemeClr val="dk1"/>
              </a:solidFill>
              <a:latin typeface="Garamond"/>
              <a:ea typeface="Garamond"/>
              <a:cs typeface="Garamond"/>
              <a:sym typeface="Garamond"/>
            </a:endParaRPr>
          </a:p>
        </p:txBody>
      </p:sp>
      <p:sp>
        <p:nvSpPr>
          <p:cNvPr id="266" name="Google Shape;266;g1e807dcb800_0_0"/>
          <p:cNvSpPr txBox="1"/>
          <p:nvPr/>
        </p:nvSpPr>
        <p:spPr>
          <a:xfrm>
            <a:off x="631650" y="1596900"/>
            <a:ext cx="7880700" cy="2586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5000">
                <a:latin typeface="Corbel"/>
                <a:ea typeface="Corbel"/>
                <a:cs typeface="Corbel"/>
                <a:sym typeface="Corbel"/>
              </a:rPr>
              <a:t>THANK YOU</a:t>
            </a:r>
            <a:endParaRPr b="1" sz="5000">
              <a:latin typeface="Corbel"/>
              <a:ea typeface="Corbel"/>
              <a:cs typeface="Corbel"/>
              <a:sym typeface="Corbel"/>
            </a:endParaRPr>
          </a:p>
          <a:p>
            <a:pPr indent="0" lvl="0" marL="0" rtl="0" algn="ctr">
              <a:spcBef>
                <a:spcPts val="0"/>
              </a:spcBef>
              <a:spcAft>
                <a:spcPts val="0"/>
              </a:spcAft>
              <a:buNone/>
            </a:pPr>
            <a:r>
              <a:rPr b="1" lang="en-US" sz="5000">
                <a:latin typeface="Corbel"/>
                <a:ea typeface="Corbel"/>
                <a:cs typeface="Corbel"/>
                <a:sym typeface="Corbel"/>
              </a:rPr>
              <a:t>DAISY KERICH CHERONO</a:t>
            </a:r>
            <a:endParaRPr b="1" sz="5000">
              <a:latin typeface="Corbel"/>
              <a:ea typeface="Corbel"/>
              <a:cs typeface="Corbel"/>
              <a:sym typeface="Corbel"/>
            </a:endParaRPr>
          </a:p>
          <a:p>
            <a:pPr indent="0" lvl="0" marL="0" rtl="0" algn="ctr">
              <a:spcBef>
                <a:spcPts val="0"/>
              </a:spcBef>
              <a:spcAft>
                <a:spcPts val="0"/>
              </a:spcAft>
              <a:buNone/>
            </a:pPr>
            <a:r>
              <a:rPr b="1" lang="en-US" sz="5000">
                <a:latin typeface="Corbel"/>
                <a:ea typeface="Corbel"/>
                <a:cs typeface="Corbel"/>
                <a:sym typeface="Corbel"/>
              </a:rPr>
              <a:t>0723057463</a:t>
            </a:r>
            <a:endParaRPr b="1" sz="5000">
              <a:latin typeface="Corbel"/>
              <a:ea typeface="Corbel"/>
              <a:cs typeface="Corbel"/>
              <a:sym typeface="Corbel"/>
            </a:endParaRPr>
          </a:p>
          <a:p>
            <a:pPr indent="0" lvl="0" marL="0" rtl="0" algn="ctr">
              <a:spcBef>
                <a:spcPts val="0"/>
              </a:spcBef>
              <a:spcAft>
                <a:spcPts val="0"/>
              </a:spcAft>
              <a:buNone/>
            </a:pPr>
            <a:r>
              <a:rPr b="1" lang="en-US" sz="5000">
                <a:latin typeface="Corbel"/>
                <a:ea typeface="Corbel"/>
                <a:cs typeface="Corbel"/>
                <a:sym typeface="Corbel"/>
              </a:rPr>
              <a:t>0780293909</a:t>
            </a:r>
            <a:endParaRPr b="1" sz="5000">
              <a:latin typeface="Corbel"/>
              <a:ea typeface="Corbel"/>
              <a:cs typeface="Corbel"/>
              <a:sym typeface="Corbel"/>
            </a:endParaRPr>
          </a:p>
        </p:txBody>
      </p:sp>
    </p:spTree>
  </p:cSld>
  <p:clrMapOvr>
    <a:masterClrMapping/>
  </p:clrMapOvr>
</p:sld>
</file>

<file path=ppt/theme/theme1.xml><?xml version="1.0" encoding="utf-8"?>
<a:theme xmlns:a="http://schemas.openxmlformats.org/drawingml/2006/main" xmlns:r="http://schemas.openxmlformats.org/officeDocument/2006/relationships" name="2_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dc:creator>userpc</dc:creator>
</cp:coreProperties>
</file>