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62" r:id="rId9"/>
    <p:sldId id="263" r:id="rId10"/>
    <p:sldId id="267" r:id="rId11"/>
    <p:sldId id="265" r:id="rId12"/>
    <p:sldId id="266" r:id="rId13"/>
    <p:sldId id="270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>
      <p:cViewPr>
        <p:scale>
          <a:sx n="108" d="100"/>
          <a:sy n="108" d="100"/>
        </p:scale>
        <p:origin x="1760" y="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D43670-EC9C-E34B-8A86-0763F235D3C4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11A45-EF64-AF4B-8FD8-A53A146E1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84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11A45-EF64-AF4B-8FD8-A53A146E15E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986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1">
                <a:lumMod val="5000"/>
                <a:lumOff val="95000"/>
              </a:schemeClr>
            </a:gs>
            <a:gs pos="97000">
              <a:schemeClr val="accent1">
                <a:lumMod val="45000"/>
                <a:lumOff val="55000"/>
              </a:schemeClr>
            </a:gs>
            <a:gs pos="98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10/24/19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2.tiff"/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2.tiff"/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2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3" Type="http://schemas.openxmlformats.org/officeDocument/2006/relationships/image" Target="../media/image2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Relationship Id="rId3" Type="http://schemas.openxmlformats.org/officeDocument/2006/relationships/image" Target="../media/image2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jpeg"/><Relationship Id="rId5" Type="http://schemas.openxmlformats.org/officeDocument/2006/relationships/image" Target="../media/image14.png"/><Relationship Id="rId6" Type="http://schemas.openxmlformats.org/officeDocument/2006/relationships/image" Target="../media/image2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3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4191000"/>
          </a:xfrm>
        </p:spPr>
        <p:txBody>
          <a:bodyPr anchor="ctr"/>
          <a:lstStyle/>
          <a:p>
            <a:pPr algn="ctr"/>
            <a:r>
              <a:rPr lang="en-US" sz="9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SAAI </a:t>
            </a:r>
            <a:r>
              <a:rPr lang="en-US" sz="9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Sure </a:t>
            </a:r>
            <a:r>
              <a:rPr lang="en-US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Multiplex PCR detection kit</a:t>
            </a:r>
            <a:r>
              <a:rPr lang="en-US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en-US" sz="1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0771" y="5410200"/>
            <a:ext cx="5715000" cy="1258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Enterococcus</a:t>
            </a:r>
            <a:r>
              <a:rPr lang="en-US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faecalis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5562600" cy="4434840"/>
          </a:xfrm>
        </p:spPr>
        <p:txBody>
          <a:bodyPr>
            <a:normAutofit/>
          </a:bodyPr>
          <a:lstStyle/>
          <a:p>
            <a:pPr lvl="1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is an aerobic, non motile, gram positive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coccus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0.5-1 µm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in diameter).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Cells are arranged in pairs or as short chains.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Responsible for approximately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80%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of cases of human infection.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Cause many serious human infections, including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Urinary Tract Infections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Endocarditis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Bacteremia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and wound infections</a:t>
            </a:r>
          </a:p>
        </p:txBody>
      </p:sp>
      <p:pic>
        <p:nvPicPr>
          <p:cNvPr id="5" name="Content Placeholder 4" descr="Enterococcus_faecalis20023-3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00572" y="1905000"/>
            <a:ext cx="2052828" cy="2245486"/>
          </a:xfr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191001"/>
            <a:ext cx="2057400" cy="2057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Enterococcus</a:t>
            </a:r>
            <a:r>
              <a:rPr lang="en-US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faecalis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5562600" cy="443484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Commensal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, commonly present in the gastrointestinal tracts of humans and other mammals.</a:t>
            </a:r>
          </a:p>
          <a:p>
            <a:pPr lvl="1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Urinary Tract Infections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are the most common, responsible for approximately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110,000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cases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yearly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many of which are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nosocomial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Infections with 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 faecalis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can be especially troublesome to treat because of their frequent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resistance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multiple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antibiotics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" name="Content Placeholder 4" descr="images (3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19825" y="1981200"/>
            <a:ext cx="2695575" cy="4038600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Sources of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 faecalis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are common in environments, contaminated by human and animal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faecal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materials.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Everyday objects such as telephones, doorknobs, towels, and soaps can also contain 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E. faecalis.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Urban sewage, recipient water, and soil receiving fertilizers of animal origin as well as in food products derived from animals.</a:t>
            </a:r>
          </a:p>
        </p:txBody>
      </p:sp>
      <p:pic>
        <p:nvPicPr>
          <p:cNvPr id="4" name="Picture 3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541520"/>
            <a:ext cx="2331720" cy="1554480"/>
          </a:xfrm>
          <a:prstGeom prst="rect">
            <a:avLst/>
          </a:prstGeom>
        </p:spPr>
      </p:pic>
      <p:pic>
        <p:nvPicPr>
          <p:cNvPr id="5" name="Picture 4" descr="images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4583276"/>
            <a:ext cx="2331720" cy="1512724"/>
          </a:xfrm>
          <a:prstGeom prst="rect">
            <a:avLst/>
          </a:prstGeom>
        </p:spPr>
      </p:pic>
      <p:pic>
        <p:nvPicPr>
          <p:cNvPr id="6" name="Picture 5" descr="downloa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4588400"/>
            <a:ext cx="2377440" cy="1431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Ecology of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 faecalis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Capable of survival at 60 degree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celsius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for 30 minutes.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Able to grow in high pH, salts and acidic condition.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Having large amount of natural antibiotic resistant.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Alter the nature of the water leads to various kinds of infections.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2788920"/>
          </a:xfrm>
        </p:spPr>
        <p:txBody>
          <a:bodyPr/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contaminated water is not fit for Human consumption.</a:t>
            </a:r>
          </a:p>
          <a:p>
            <a:pPr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Cannot be used for healthcare and food processing Industries.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48512"/>
            <a:ext cx="8229600" cy="1085088"/>
          </a:xfrm>
        </p:spPr>
        <p:txBody>
          <a:bodyPr>
            <a:noAutofit/>
          </a:bodyPr>
          <a:lstStyle/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SAAI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Sure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Multiplex PCR  detection Kit</a:t>
            </a:r>
            <a:endParaRPr lang="en-US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09800"/>
            <a:ext cx="7848600" cy="1828800"/>
          </a:xfrm>
        </p:spPr>
        <p:txBody>
          <a:bodyPr>
            <a:norm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Multiplex PCR  detection Kit.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Rapid detection for  pathogenic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and its virulent genes in single step from water, food and other samples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14600" y="3962400"/>
            <a:ext cx="4114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343400" cy="3871115"/>
          </a:xfrm>
        </p:spPr>
        <p:txBody>
          <a:bodyPr>
            <a:normAutofit/>
          </a:bodyPr>
          <a:lstStyle/>
          <a:p>
            <a:pPr lvl="1"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NIOT- E. faecalis  kit is an all inclusive, ready to use kit which simplifies and expedite the process of detection of virulent genes in pathogenic E. faecalis (gelE-213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asa1-713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hyl-276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) within 6 hours.</a:t>
            </a:r>
          </a:p>
          <a:p>
            <a:pPr lvl="1"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None/>
            </a:pPr>
            <a:endParaRPr lang="en-US" b="1" dirty="0" smtClean="0"/>
          </a:p>
          <a:p>
            <a:pPr lvl="1" algn="just"/>
            <a:endParaRPr lang="en-US" b="1" dirty="0" smtClean="0"/>
          </a:p>
          <a:p>
            <a:pPr lvl="1" algn="just"/>
            <a:endParaRPr lang="en-US" b="1" dirty="0" smtClean="0"/>
          </a:p>
          <a:p>
            <a:pPr algn="just">
              <a:buNone/>
            </a:pPr>
            <a:endParaRPr lang="en-US" b="1" i="1" dirty="0" smtClean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835733" y="2057400"/>
            <a:ext cx="292726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5105400" y="3276600"/>
            <a:ext cx="838200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713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bp</a:t>
            </a:r>
            <a:endParaRPr 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276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bp</a:t>
            </a:r>
            <a:endParaRPr 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213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bp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/>
          <a:lstStyle/>
          <a:p>
            <a:pPr lvl="1" algn="l" rtl="0">
              <a:spcBef>
                <a:spcPct val="0"/>
              </a:spcBef>
            </a:pPr>
            <a:r>
              <a:rPr lang="en-US" sz="4000" kern="12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SAAI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kern="1200" dirty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Sure - E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i="1" kern="1200" dirty="0" err="1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faecalis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kit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contains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64080"/>
            <a:ext cx="8229600" cy="4389120"/>
          </a:xfrm>
        </p:spPr>
        <p:txBody>
          <a:bodyPr anchor="t">
            <a:normAutofit/>
          </a:bodyPr>
          <a:lstStyle/>
          <a:p>
            <a:pPr marL="274320" lvl="2" indent="-274320">
              <a:buClr>
                <a:schemeClr val="accent3"/>
              </a:buClr>
              <a:buSzPct val="95000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SAAI Sure -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enrichment medium</a:t>
            </a:r>
          </a:p>
          <a:p>
            <a:pPr lvl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attain sufficient cell growth within 3 hours</a:t>
            </a:r>
          </a:p>
          <a:p>
            <a:pPr lvl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Digestion Buffer</a:t>
            </a:r>
          </a:p>
          <a:p>
            <a:pPr lvl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extract the crude DNA from the pure and enriched cultures</a:t>
            </a:r>
          </a:p>
          <a:p>
            <a:pPr lvl="1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SAAI Sure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 faecalis Multiplex PCR master mix</a:t>
            </a:r>
          </a:p>
          <a:p>
            <a:pPr lvl="1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specified amplification and detection of virulent genes.</a:t>
            </a:r>
          </a:p>
          <a:p>
            <a:pPr lvl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Positive and Negative controls</a:t>
            </a:r>
          </a:p>
          <a:p>
            <a:pPr lvl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identify and interpret the virulence range of the pathogen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US" dirty="0"/>
              <a:t>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648200"/>
          </a:xfrm>
        </p:spPr>
        <p:txBody>
          <a:bodyPr>
            <a:normAutofit/>
          </a:bodyPr>
          <a:lstStyle/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Agriculture Industries                Food Processing Industries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Water Industries                             Healthcare Industries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76400"/>
            <a:ext cx="2514600" cy="1819275"/>
          </a:xfrm>
          <a:prstGeom prst="rect">
            <a:avLst/>
          </a:prstGeom>
        </p:spPr>
      </p:pic>
      <p:pic>
        <p:nvPicPr>
          <p:cNvPr id="5" name="Picture 4" descr="Food-Processing-21-3-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1676400"/>
            <a:ext cx="2514600" cy="1828800"/>
          </a:xfrm>
          <a:prstGeom prst="rect">
            <a:avLst/>
          </a:prstGeom>
        </p:spPr>
      </p:pic>
      <p:pic>
        <p:nvPicPr>
          <p:cNvPr id="6" name="Picture 5" descr="images (5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1" y="3886200"/>
            <a:ext cx="2514599" cy="1786400"/>
          </a:xfrm>
          <a:prstGeom prst="rect">
            <a:avLst/>
          </a:prstGeom>
        </p:spPr>
      </p:pic>
      <p:pic>
        <p:nvPicPr>
          <p:cNvPr id="7" name="Picture 6" descr="Helthcare_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5400" y="3810000"/>
            <a:ext cx="2514600" cy="1828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 of SAAI Sure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First kit to identify the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 faecalis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contamination from water, food and other samples.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One step detection.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Reduced operation handling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Increased sensitivity and specificity.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Achieve results within 6 hours.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Eliminate unintended contamination.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Simplified standard operating procedure</a:t>
            </a:r>
            <a:r>
              <a:rPr lang="en-US" dirty="0" smtClean="0"/>
              <a:t>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Also detect 1-5 CFU/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mL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Prospect Cost </a:t>
            </a:r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Production cost 			=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8000/Kit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Market Price			=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15000/Kit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Total No. companies in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ndia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=	12000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Total turnover of  kit		=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12000*15000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		=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crores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Total Profit 			=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8.4 crores</a:t>
            </a:r>
          </a:p>
          <a:p>
            <a:pPr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(Approximate projection exclusive of all taxes)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0"/>
            <a:ext cx="4136571" cy="910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</a:t>
            </a:r>
            <a:r>
              <a:rPr lang="en-US" dirty="0" smtClean="0"/>
              <a:t>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Facility</a:t>
            </a:r>
          </a:p>
          <a:p>
            <a:r>
              <a:rPr lang="en-US" dirty="0" smtClean="0"/>
              <a:t>Machinery</a:t>
            </a:r>
          </a:p>
          <a:p>
            <a:r>
              <a:rPr lang="en-US" dirty="0" smtClean="0"/>
              <a:t>Manpower </a:t>
            </a:r>
          </a:p>
          <a:p>
            <a:r>
              <a:rPr lang="en-US" dirty="0" smtClean="0"/>
              <a:t>Raw materials</a:t>
            </a:r>
          </a:p>
          <a:p>
            <a:r>
              <a:rPr lang="en-US" dirty="0" smtClean="0"/>
              <a:t>Regulatory &amp; Statutory Compliance</a:t>
            </a:r>
          </a:p>
          <a:p>
            <a:r>
              <a:rPr lang="en-US" dirty="0" smtClean="0"/>
              <a:t>Marketing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300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images (8).jpg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1395" b="8139"/>
          <a:stretch/>
        </p:blipFill>
        <p:spPr>
          <a:xfrm>
            <a:off x="0" y="2057400"/>
            <a:ext cx="9144000" cy="39624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704088"/>
            <a:ext cx="6146910" cy="1353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</TotalTime>
  <Words>387</Words>
  <Application>Microsoft Macintosh PowerPoint</Application>
  <PresentationFormat>On-screen Show (4:3)</PresentationFormat>
  <Paragraphs>88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Constantia</vt:lpstr>
      <vt:lpstr>Times New Roman</vt:lpstr>
      <vt:lpstr>Wingdings 2</vt:lpstr>
      <vt:lpstr>Flow</vt:lpstr>
      <vt:lpstr>SAAI Sure  E. faecalis Multiplex PCR detection kit  </vt:lpstr>
      <vt:lpstr>Enterococcus faecalis</vt:lpstr>
      <vt:lpstr>Enterococcus faecalis</vt:lpstr>
      <vt:lpstr>Sources of E. faecalis</vt:lpstr>
      <vt:lpstr>Ecology of E. faecalis</vt:lpstr>
      <vt:lpstr>Impacts</vt:lpstr>
      <vt:lpstr>SAAI Sure E. faecalis Multiplex PCR  detection Kit</vt:lpstr>
      <vt:lpstr>Description</vt:lpstr>
      <vt:lpstr>SAAI Sure - E. faecalis kit contains </vt:lpstr>
      <vt:lpstr>Applications</vt:lpstr>
      <vt:lpstr>Advantages of SAAI Sure</vt:lpstr>
      <vt:lpstr>Prospect Cost Summary</vt:lpstr>
      <vt:lpstr>Investment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SAAI Sure  E. faecalis Multiplex PCR detection kit</dc:title>
  <dc:creator>Yazhini</dc:creator>
  <cp:lastModifiedBy>Microsoft Office User</cp:lastModifiedBy>
  <cp:revision>74</cp:revision>
  <dcterms:created xsi:type="dcterms:W3CDTF">2006-08-16T00:00:00Z</dcterms:created>
  <dcterms:modified xsi:type="dcterms:W3CDTF">2019-10-24T13:26:15Z</dcterms:modified>
</cp:coreProperties>
</file>