
<file path=[Content_Types].xml><?xml version="1.0" encoding="utf-8"?>
<Types xmlns="http://schemas.openxmlformats.org/package/2006/content-types">
  <Default Extension="mp3" ContentType="audio/mp3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83" r:id="rId2"/>
    <p:sldId id="282" r:id="rId3"/>
    <p:sldId id="261" r:id="rId4"/>
    <p:sldId id="258" r:id="rId5"/>
    <p:sldId id="259" r:id="rId6"/>
    <p:sldId id="291" r:id="rId7"/>
    <p:sldId id="292" r:id="rId8"/>
    <p:sldId id="262" r:id="rId9"/>
    <p:sldId id="263" r:id="rId10"/>
    <p:sldId id="264" r:id="rId11"/>
    <p:sldId id="270" r:id="rId12"/>
    <p:sldId id="265" r:id="rId13"/>
    <p:sldId id="266" r:id="rId14"/>
    <p:sldId id="268" r:id="rId15"/>
    <p:sldId id="285" r:id="rId16"/>
    <p:sldId id="269" r:id="rId17"/>
    <p:sldId id="287" r:id="rId18"/>
    <p:sldId id="272" r:id="rId19"/>
    <p:sldId id="271" r:id="rId20"/>
    <p:sldId id="290" r:id="rId21"/>
    <p:sldId id="293" r:id="rId22"/>
    <p:sldId id="288" r:id="rId23"/>
    <p:sldId id="273" r:id="rId24"/>
    <p:sldId id="274" r:id="rId25"/>
    <p:sldId id="275" r:id="rId26"/>
    <p:sldId id="276" r:id="rId27"/>
    <p:sldId id="278" r:id="rId28"/>
    <p:sldId id="279" r:id="rId2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6F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B4EDAF-DC1C-49C9-B0F9-6A0784558D13}" v="39" dt="2026-03-17T05:05:18.4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870" y="-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6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ED97DC-F07A-48B8-BB49-85043021255C}" type="datetimeFigureOut">
              <a:rPr lang="en-IN" smtClean="0"/>
              <a:t>27-03-2026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4CAD9D-6756-4952-ADA9-31CC17B39FB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76766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916D3F7-6AC9-607F-1830-B7218C86B7FF}" type="slidenum">
              <a:rPr/>
              <a:t>6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FE9FA24-4E7F-FDD4-0F81-CFBDF6064E85}" type="slidenum">
              <a:rPr/>
              <a:t>21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13" Type="http://schemas.openxmlformats.org/officeDocument/2006/relationships/image" Target="../media/image28.jpeg"/><Relationship Id="rId18" Type="http://schemas.openxmlformats.org/officeDocument/2006/relationships/image" Target="../media/image33.jpeg"/><Relationship Id="rId3" Type="http://schemas.openxmlformats.org/officeDocument/2006/relationships/image" Target="../media/image18.png"/><Relationship Id="rId7" Type="http://schemas.openxmlformats.org/officeDocument/2006/relationships/image" Target="../media/image22.jpg"/><Relationship Id="rId12" Type="http://schemas.openxmlformats.org/officeDocument/2006/relationships/image" Target="../media/image27.jpg"/><Relationship Id="rId17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11" Type="http://schemas.openxmlformats.org/officeDocument/2006/relationships/image" Target="../media/image26.jpg"/><Relationship Id="rId5" Type="http://schemas.openxmlformats.org/officeDocument/2006/relationships/image" Target="../media/image20.png"/><Relationship Id="rId15" Type="http://schemas.openxmlformats.org/officeDocument/2006/relationships/image" Target="../media/image30.jpeg"/><Relationship Id="rId10" Type="http://schemas.openxmlformats.org/officeDocument/2006/relationships/image" Target="../media/image25.jpg"/><Relationship Id="rId19" Type="http://schemas.openxmlformats.org/officeDocument/2006/relationships/image" Target="../media/image34.jpeg"/><Relationship Id="rId4" Type="http://schemas.openxmlformats.org/officeDocument/2006/relationships/image" Target="../media/image19.png"/><Relationship Id="rId9" Type="http://schemas.openxmlformats.org/officeDocument/2006/relationships/image" Target="../media/image24.jpg"/><Relationship Id="rId1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6.jp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g"/><Relationship Id="rId13" Type="http://schemas.openxmlformats.org/officeDocument/2006/relationships/image" Target="../media/image73.jpeg"/><Relationship Id="rId18" Type="http://schemas.openxmlformats.org/officeDocument/2006/relationships/image" Target="../media/image78.png"/><Relationship Id="rId3" Type="http://schemas.openxmlformats.org/officeDocument/2006/relationships/image" Target="../media/image18.png"/><Relationship Id="rId7" Type="http://schemas.openxmlformats.org/officeDocument/2006/relationships/image" Target="../media/image67.jpg"/><Relationship Id="rId12" Type="http://schemas.openxmlformats.org/officeDocument/2006/relationships/image" Target="../media/image72.jpg"/><Relationship Id="rId17" Type="http://schemas.openxmlformats.org/officeDocument/2006/relationships/image" Target="../media/image77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g"/><Relationship Id="rId11" Type="http://schemas.openxmlformats.org/officeDocument/2006/relationships/image" Target="../media/image71.jpeg"/><Relationship Id="rId5" Type="http://schemas.openxmlformats.org/officeDocument/2006/relationships/image" Target="../media/image20.png"/><Relationship Id="rId15" Type="http://schemas.openxmlformats.org/officeDocument/2006/relationships/image" Target="../media/image75.png"/><Relationship Id="rId10" Type="http://schemas.openxmlformats.org/officeDocument/2006/relationships/image" Target="../media/image70.jpg"/><Relationship Id="rId19" Type="http://schemas.openxmlformats.org/officeDocument/2006/relationships/image" Target="../media/image79.png"/><Relationship Id="rId4" Type="http://schemas.openxmlformats.org/officeDocument/2006/relationships/image" Target="../media/image19.png"/><Relationship Id="rId9" Type="http://schemas.openxmlformats.org/officeDocument/2006/relationships/image" Target="../media/image69.jpg"/><Relationship Id="rId14" Type="http://schemas.openxmlformats.org/officeDocument/2006/relationships/image" Target="../media/image7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83.png"/><Relationship Id="rId4" Type="http://schemas.openxmlformats.org/officeDocument/2006/relationships/image" Target="../media/image8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84.png"/><Relationship Id="rId4" Type="http://schemas.openxmlformats.org/officeDocument/2006/relationships/image" Target="../media/image8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85.png"/><Relationship Id="rId4" Type="http://schemas.openxmlformats.org/officeDocument/2006/relationships/image" Target="../media/image8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building&#10;&#10;AI-generated content may be incorrect.">
            <a:extLst>
              <a:ext uri="{FF2B5EF4-FFF2-40B4-BE49-F238E27FC236}">
                <a16:creationId xmlns="" xmlns:a16="http://schemas.microsoft.com/office/drawing/2014/main" id="{4499BF02-26CA-ECE6-D544-C3C775D422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381000"/>
            <a:ext cx="11049000" cy="6096000"/>
          </a:xfrm>
          <a:prstGeom prst="rect">
            <a:avLst/>
          </a:prstGeom>
        </p:spPr>
      </p:pic>
      <p:pic>
        <p:nvPicPr>
          <p:cNvPr id="3" name="clinic-hospital-healthcare-doctor-music-358366">
            <a:hlinkClick r:id="" action="ppaction://media"/>
            <a:extLst>
              <a:ext uri="{FF2B5EF4-FFF2-40B4-BE49-F238E27FC236}">
                <a16:creationId xmlns="" xmlns:a16="http://schemas.microsoft.com/office/drawing/2014/main" id="{2B0B8E9F-650A-59F1-8753-C4B63239D4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857" y="0"/>
            <a:ext cx="462643" cy="462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9850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Right Triangle 35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CF9031BE-AF1A-A18F-97BD-33E647A6D5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2703" y="651846"/>
            <a:ext cx="4208678" cy="555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0695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and white background with dots&#10;&#10;AI-generated content may be incorrect.">
            <a:extLst>
              <a:ext uri="{FF2B5EF4-FFF2-40B4-BE49-F238E27FC236}">
                <a16:creationId xmlns="" xmlns:a16="http://schemas.microsoft.com/office/drawing/2014/main" id="{AF1B7F41-2B6D-A7A1-2DF3-BFE27D8E2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472" y="178118"/>
            <a:ext cx="1644015" cy="1015365"/>
          </a:xfrm>
          <a:prstGeom prst="rect">
            <a:avLst/>
          </a:prstGeom>
        </p:spPr>
      </p:pic>
      <p:pic>
        <p:nvPicPr>
          <p:cNvPr id="5" name="Picture 4" descr="A person in a blue coat&#10;&#10;AI-generated content may be incorrect.">
            <a:extLst>
              <a:ext uri="{FF2B5EF4-FFF2-40B4-BE49-F238E27FC236}">
                <a16:creationId xmlns="" xmlns:a16="http://schemas.microsoft.com/office/drawing/2014/main" id="{94E76EF2-9629-5C1B-77FD-B680146BBA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810" y="4112260"/>
            <a:ext cx="2009140" cy="2636520"/>
          </a:xfrm>
          <a:prstGeom prst="rect">
            <a:avLst/>
          </a:prstGeom>
        </p:spPr>
      </p:pic>
      <p:pic>
        <p:nvPicPr>
          <p:cNvPr id="6" name="Picture 5" descr="A person in a blue coat&#10;&#10;AI-generated content may be incorrect.">
            <a:extLst>
              <a:ext uri="{FF2B5EF4-FFF2-40B4-BE49-F238E27FC236}">
                <a16:creationId xmlns="" xmlns:a16="http://schemas.microsoft.com/office/drawing/2014/main" id="{27CD23BF-E346-F7BB-15A0-A3392CB00E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9879330" y="3848100"/>
            <a:ext cx="2308860" cy="3012440"/>
          </a:xfrm>
          <a:prstGeom prst="rect">
            <a:avLst/>
          </a:prstGeom>
        </p:spPr>
      </p:pic>
      <p:pic>
        <p:nvPicPr>
          <p:cNvPr id="7" name="Picture 6" descr="A black background with white text&#10;&#10;AI-generated content may be incorrect.">
            <a:extLst>
              <a:ext uri="{FF2B5EF4-FFF2-40B4-BE49-F238E27FC236}">
                <a16:creationId xmlns="" xmlns:a16="http://schemas.microsoft.com/office/drawing/2014/main" id="{9E2B4A9A-CAA9-46F3-5886-FA9A4DC1E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7219" y="909761"/>
            <a:ext cx="7982415" cy="359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52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C1A2CE3A-8CCC-0FCA-276E-40F3F74FD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9122" y="374015"/>
            <a:ext cx="2835275" cy="21780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AAFC03F-5A9C-2C38-D88B-E76C475096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73380"/>
            <a:ext cx="2590800" cy="2179320"/>
          </a:xfrm>
          <a:prstGeom prst="rect">
            <a:avLst/>
          </a:prstGeom>
        </p:spPr>
      </p:pic>
      <p:pic>
        <p:nvPicPr>
          <p:cNvPr id="8" name="Picture 7" descr="A room with tables and chairs&#10;&#10;AI-generated content may be incorrect.">
            <a:extLst>
              <a:ext uri="{FF2B5EF4-FFF2-40B4-BE49-F238E27FC236}">
                <a16:creationId xmlns="" xmlns:a16="http://schemas.microsoft.com/office/drawing/2014/main" id="{3F07E289-1B69-2AE5-1FED-668A330133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6337" y="377508"/>
            <a:ext cx="3154045" cy="2171065"/>
          </a:xfrm>
          <a:prstGeom prst="rect">
            <a:avLst/>
          </a:prstGeom>
        </p:spPr>
      </p:pic>
      <p:pic>
        <p:nvPicPr>
          <p:cNvPr id="9" name="Picture 8" descr="A round building with a metal railing with Pickle Barrel House in the background&#10;&#10;AI-generated content may be incorrect.">
            <a:extLst>
              <a:ext uri="{FF2B5EF4-FFF2-40B4-BE49-F238E27FC236}">
                <a16:creationId xmlns="" xmlns:a16="http://schemas.microsoft.com/office/drawing/2014/main" id="{A34E67C1-7FD7-D913-D9E4-FC56DFB39F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98877" y="2707323"/>
            <a:ext cx="3148965" cy="2093595"/>
          </a:xfrm>
          <a:prstGeom prst="rect">
            <a:avLst/>
          </a:prstGeom>
        </p:spPr>
      </p:pic>
      <p:pic>
        <p:nvPicPr>
          <p:cNvPr id="11" name="Picture 10" descr="A building with a door open&#10;&#10;AI-generated content may be incorrect.">
            <a:extLst>
              <a:ext uri="{FF2B5EF4-FFF2-40B4-BE49-F238E27FC236}">
                <a16:creationId xmlns="" xmlns:a16="http://schemas.microsoft.com/office/drawing/2014/main" id="{F23F03FD-E411-4537-30EF-BD61A317F1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0" y="2707323"/>
            <a:ext cx="2590800" cy="2093595"/>
          </a:xfrm>
          <a:prstGeom prst="rect">
            <a:avLst/>
          </a:prstGeom>
        </p:spPr>
      </p:pic>
      <p:pic>
        <p:nvPicPr>
          <p:cNvPr id="13" name="Picture 12" descr="A room with chairs covered in plastic&#10;&#10;AI-generated content may be incorrect.">
            <a:extLst>
              <a:ext uri="{FF2B5EF4-FFF2-40B4-BE49-F238E27FC236}">
                <a16:creationId xmlns="" xmlns:a16="http://schemas.microsoft.com/office/drawing/2014/main" id="{D2366109-2842-F70C-D8F4-5690AFDAD2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7217" y="2707323"/>
            <a:ext cx="2839085" cy="2195195"/>
          </a:xfrm>
          <a:prstGeom prst="rect">
            <a:avLst/>
          </a:prstGeom>
        </p:spPr>
      </p:pic>
      <p:pic>
        <p:nvPicPr>
          <p:cNvPr id="15" name="Picture 14" descr="A screenshot of a cellphone&#10;&#10;AI-generated content may be incorrect.">
            <a:extLst>
              <a:ext uri="{FF2B5EF4-FFF2-40B4-BE49-F238E27FC236}">
                <a16:creationId xmlns="" xmlns:a16="http://schemas.microsoft.com/office/drawing/2014/main" id="{9E151848-DD41-4816-DCE3-F87C17A338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6900" y="4909820"/>
            <a:ext cx="2830830" cy="1739900"/>
          </a:xfrm>
          <a:prstGeom prst="rect">
            <a:avLst/>
          </a:prstGeom>
        </p:spPr>
      </p:pic>
      <p:pic>
        <p:nvPicPr>
          <p:cNvPr id="4" name="Picture 3" descr="A white van parked in front of a building&#10;&#10;AI-generated content may be incorrect.">
            <a:extLst>
              <a:ext uri="{FF2B5EF4-FFF2-40B4-BE49-F238E27FC236}">
                <a16:creationId xmlns="" xmlns:a16="http://schemas.microsoft.com/office/drawing/2014/main" id="{7782FA00-9F34-98E0-9CFC-D6C166AE062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1238" y="4905375"/>
            <a:ext cx="5781675" cy="1743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E9DCA6E-9A0D-C4E5-63D9-E33048248AE7}"/>
              </a:ext>
            </a:extLst>
          </p:cNvPr>
          <p:cNvSpPr txBox="1"/>
          <p:nvPr/>
        </p:nvSpPr>
        <p:spPr>
          <a:xfrm>
            <a:off x="85725" y="0"/>
            <a:ext cx="2838450" cy="62940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૨,૦૧,૧૯૮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ચોરસ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ફૂટ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-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કુલ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બાંધકામ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૧૫,૪૦૦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ચોરસ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મીટર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-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હરિયાળુ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કેમ્પસ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૨૨૧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પથારીની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હોસ્પિટલ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૮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ઓપરેશન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થીયેટર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૨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સેપ્ટિક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ઓપરેશન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થીયેટર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૧૯,૧૪૭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ચોરસ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ફૂટ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-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પેઈડ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ઓપીડી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વિસ્તાર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૪,૮૯૧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ચોરસ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ફૂટ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-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ફ્રી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ઓપીડી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વિસ્તાર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૧૮૦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વિદ્યાર્થીઓને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તાલીમ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આપવાની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ક્ષમતા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૧૫૦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બેઠક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સાથેનો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સેમીનાર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રૂમ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૩૨૮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ચોરસ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ફૂટ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પ્રાર્થના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રૂમ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૨૧૬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બેઠકની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ક્ષમતાવાળુ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ભોજનાલય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૪૮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બેઠકની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ક્ષમતાવાળું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નાસ્તાગૃહ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૩૬૦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ડૉક્ટર્સ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વિદ્યાર્થીઓ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અને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સ્ટાફ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કુલ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મળીને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</a:p>
          <a:p>
            <a:pPr marL="0" algn="l" rtl="0"/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રહી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શકે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તેવી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રહેઠાણ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સુવિધા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૨૫૦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થી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વધુ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લોકોને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રોજગાર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આપવાની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ક્ષમતા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૧૦૦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ચારચક્રીય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વાહનો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(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બસ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અને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ફોર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વ્હીલર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)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માટે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પાર્કીંગ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૧૮૦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દ્વિ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ચક્રીય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વાહનો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 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માટે</a:t>
            </a:r>
            <a:r>
              <a:rPr lang="en-US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 </a:t>
            </a:r>
            <a:r>
              <a:rPr lang="en-US" sz="1100" b="1" i="0" spc="0" dirty="0" err="1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પાર્કીં</a:t>
            </a:r>
            <a:endParaRPr lang="en-US" sz="1100" b="1" i="0" spc="0" dirty="0">
              <a:solidFill>
                <a:srgbClr val="FFFF00"/>
              </a:solidFill>
              <a:latin typeface="Calibri"/>
              <a:ea typeface="Calibri"/>
              <a:cs typeface="Calibri"/>
            </a:endParaRPr>
          </a:p>
          <a:p>
            <a:pPr marL="0" algn="l" rtl="0"/>
            <a:endParaRPr lang="en-IN" sz="1100" dirty="0"/>
          </a:p>
          <a:p>
            <a:pPr marL="0" algn="l" rtl="0"/>
            <a:r>
              <a:rPr lang="gu-IN" sz="1100" b="1" i="0" spc="0" dirty="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૧ ઈમરજન્સી  સેવા માટે  એમ્બ્યુલન્સની સુવિધા </a:t>
            </a:r>
          </a:p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E0068428-9A09-711B-8713-5F7BE4EFE5AC}"/>
              </a:ext>
            </a:extLst>
          </p:cNvPr>
          <p:cNvSpPr txBox="1"/>
          <p:nvPr/>
        </p:nvSpPr>
        <p:spPr>
          <a:xfrm>
            <a:off x="6591300" y="0"/>
            <a:ext cx="6096000" cy="6771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spc="0">
                <a:solidFill>
                  <a:srgbClr val="B7DEE8"/>
                </a:solidFill>
                <a:latin typeface="Calibri"/>
                <a:ea typeface="Calibri"/>
                <a:cs typeface="Calibri"/>
              </a:rPr>
              <a:t>  </a:t>
            </a:r>
            <a:r>
              <a:rPr lang="en-US" sz="2000" b="1" spc="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મુખ્ય આકર્ષણ (અમલસાડી કેમ્પસ</a:t>
            </a:r>
            <a:endParaRPr lang="en-US"/>
          </a:p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F591A9FD-4362-AE04-8BCB-5A63DC6A295C}"/>
              </a:ext>
            </a:extLst>
          </p:cNvPr>
          <p:cNvSpPr txBox="1"/>
          <p:nvPr/>
        </p:nvSpPr>
        <p:spPr>
          <a:xfrm>
            <a:off x="2447925" y="19050"/>
            <a:ext cx="60960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algn="l" rtl="0"/>
            <a:r>
              <a:rPr lang="gu-IN" b="1" u="sng">
                <a:solidFill>
                  <a:srgbClr val="FFFFFF"/>
                </a:solidFill>
                <a:latin typeface="Fredoka"/>
                <a:ea typeface="Fredoka"/>
                <a:cs typeface="Fredoka"/>
              </a:rPr>
              <a:t>હોસ્પિટલ અંગેની માહિતી 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2570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2D65188-426F-05ED-CCDF-7BE7479A23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yellow text on a black background">
            <a:extLst>
              <a:ext uri="{FF2B5EF4-FFF2-40B4-BE49-F238E27FC236}">
                <a16:creationId xmlns="" xmlns:a16="http://schemas.microsoft.com/office/drawing/2014/main" id="{50458CFA-7C12-86E4-B8A9-477010C40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0"/>
            <a:ext cx="7322635" cy="847831"/>
          </a:xfrm>
          <a:prstGeom prst="rect">
            <a:avLst/>
          </a:prstGeom>
        </p:spPr>
      </p:pic>
      <p:pic>
        <p:nvPicPr>
          <p:cNvPr id="4" name="Picture 3" descr="A blue and white poster with white text&#10;&#10;AI-generated content may be incorrect.">
            <a:extLst>
              <a:ext uri="{FF2B5EF4-FFF2-40B4-BE49-F238E27FC236}">
                <a16:creationId xmlns="" xmlns:a16="http://schemas.microsoft.com/office/drawing/2014/main" id="{F2EB4194-012A-4805-60AC-9A1D8ECEE0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9601"/>
            <a:ext cx="10703882" cy="6248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CBA7719-3DF0-5F47-CC52-4295796AA4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03882" y="0"/>
            <a:ext cx="1489406" cy="6858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6" name="Freeform 4"/>
          <p:cNvSpPr/>
          <p:nvPr/>
        </p:nvSpPr>
        <p:spPr bwMode="auto">
          <a:xfrm>
            <a:off x="10788185" y="152400"/>
            <a:ext cx="1320800" cy="2145837"/>
          </a:xfrm>
          <a:custGeom>
            <a:avLst/>
            <a:gdLst/>
            <a:ahLst/>
            <a:cxnLst/>
            <a:rect l="l" t="t" r="r" b="b"/>
            <a:pathLst>
              <a:path w="8066398" h="8155366" extrusionOk="0">
                <a:moveTo>
                  <a:pt x="0" y="0"/>
                </a:moveTo>
                <a:lnTo>
                  <a:pt x="8066398" y="0"/>
                </a:lnTo>
                <a:lnTo>
                  <a:pt x="8066398" y="8155366"/>
                </a:lnTo>
                <a:lnTo>
                  <a:pt x="0" y="81553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/>
          </a:blipFill>
        </p:spPr>
      </p:sp>
    </p:spTree>
    <p:extLst>
      <p:ext uri="{BB962C8B-B14F-4D97-AF65-F5344CB8AC3E}">
        <p14:creationId xmlns:p14="http://schemas.microsoft.com/office/powerpoint/2010/main" val="9107018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64121142" name="Freeform 2"/>
          <p:cNvSpPr/>
          <p:nvPr/>
        </p:nvSpPr>
        <p:spPr bwMode="auto">
          <a:xfrm>
            <a:off x="1244390" y="410751"/>
            <a:ext cx="10961313" cy="6447249"/>
          </a:xfrm>
          <a:custGeom>
            <a:avLst/>
            <a:gdLst/>
            <a:ahLst/>
            <a:cxnLst/>
            <a:rect l="l" t="t" r="r" b="b"/>
            <a:pathLst>
              <a:path w="17240730" h="14607600" extrusionOk="0">
                <a:moveTo>
                  <a:pt x="0" y="0"/>
                </a:moveTo>
                <a:lnTo>
                  <a:pt x="17240730" y="0"/>
                </a:lnTo>
                <a:lnTo>
                  <a:pt x="17240730" y="14607600"/>
                </a:lnTo>
                <a:lnTo>
                  <a:pt x="0" y="14607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0954" tIns="30477" rIns="60954" bIns="30477"/>
          <a:lstStyle/>
          <a:p>
            <a:pPr algn="r">
              <a:lnSpc>
                <a:spcPts val="7279"/>
              </a:lnSpc>
              <a:defRPr/>
            </a:pPr>
            <a:endParaRPr lang="en-US" b="1" u="sng" dirty="0">
              <a:solidFill>
                <a:srgbClr val="FF3131"/>
              </a:solidFill>
              <a:latin typeface="Fredoka"/>
              <a:ea typeface="Fredoka"/>
              <a:cs typeface="Fredoka"/>
            </a:endParaRPr>
          </a:p>
        </p:txBody>
      </p:sp>
      <p:sp>
        <p:nvSpPr>
          <p:cNvPr id="982311983" name="Freeform 4"/>
          <p:cNvSpPr/>
          <p:nvPr/>
        </p:nvSpPr>
        <p:spPr bwMode="auto">
          <a:xfrm>
            <a:off x="25838" y="3368109"/>
            <a:ext cx="1143000" cy="1662044"/>
          </a:xfrm>
          <a:custGeom>
            <a:avLst/>
            <a:gdLst/>
            <a:ahLst/>
            <a:cxnLst/>
            <a:rect l="l" t="t" r="r" b="b"/>
            <a:pathLst>
              <a:path w="8066398" h="8155366" extrusionOk="0">
                <a:moveTo>
                  <a:pt x="0" y="0"/>
                </a:moveTo>
                <a:lnTo>
                  <a:pt x="8066398" y="0"/>
                </a:lnTo>
                <a:lnTo>
                  <a:pt x="8066398" y="8155366"/>
                </a:lnTo>
                <a:lnTo>
                  <a:pt x="0" y="81553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/>
          </a:blipFill>
        </p:spPr>
      </p:sp>
      <p:sp>
        <p:nvSpPr>
          <p:cNvPr id="1359845071" name="TextBox 7"/>
          <p:cNvSpPr txBox="1"/>
          <p:nvPr/>
        </p:nvSpPr>
        <p:spPr bwMode="auto">
          <a:xfrm>
            <a:off x="2216931" y="-412782"/>
            <a:ext cx="7594588" cy="9361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7279"/>
              </a:lnSpc>
              <a:defRPr/>
            </a:pPr>
            <a:r>
              <a:rPr lang="gu-IN" sz="2100" b="1" u="sng" dirty="0">
                <a:solidFill>
                  <a:srgbClr val="FFFF00"/>
                </a:solidFill>
                <a:latin typeface="Fredoka"/>
                <a:ea typeface="Fredoka"/>
                <a:cs typeface="Fredoka"/>
              </a:rPr>
              <a:t>ડોક્ટર્સ ટીમની માહિતી:-  ફૂલ ટાઇમ કન્સલ્ટન્ટ તથા સર્જન ડોકટર્સ    </a:t>
            </a:r>
            <a:endParaRPr lang="en-US" sz="2100" b="1" u="sng" dirty="0">
              <a:solidFill>
                <a:srgbClr val="FFFF00"/>
              </a:solidFill>
              <a:latin typeface="Fredoka"/>
              <a:ea typeface="Fredoka"/>
              <a:cs typeface="Fredoka"/>
            </a:endParaRPr>
          </a:p>
        </p:txBody>
      </p:sp>
      <p:sp>
        <p:nvSpPr>
          <p:cNvPr id="2068741079" name="Freeform 12"/>
          <p:cNvSpPr/>
          <p:nvPr/>
        </p:nvSpPr>
        <p:spPr bwMode="auto">
          <a:xfrm>
            <a:off x="205755" y="324551"/>
            <a:ext cx="601945" cy="560461"/>
          </a:xfrm>
          <a:custGeom>
            <a:avLst/>
            <a:gdLst/>
            <a:ahLst/>
            <a:cxnLst/>
            <a:rect l="l" t="t" r="r" b="b"/>
            <a:pathLst>
              <a:path w="1329244" h="1080565" extrusionOk="0">
                <a:moveTo>
                  <a:pt x="0" y="0"/>
                </a:moveTo>
                <a:lnTo>
                  <a:pt x="1329244" y="0"/>
                </a:lnTo>
                <a:lnTo>
                  <a:pt x="1329244" y="1080565"/>
                </a:lnTo>
                <a:lnTo>
                  <a:pt x="0" y="10805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/>
          </a:blipFill>
        </p:spPr>
      </p:sp>
      <p:sp>
        <p:nvSpPr>
          <p:cNvPr id="1313608709" name="Freeform 13"/>
          <p:cNvSpPr/>
          <p:nvPr/>
        </p:nvSpPr>
        <p:spPr bwMode="auto">
          <a:xfrm>
            <a:off x="55150" y="1888867"/>
            <a:ext cx="1084376" cy="605312"/>
          </a:xfrm>
          <a:custGeom>
            <a:avLst/>
            <a:gdLst/>
            <a:ahLst/>
            <a:cxnLst/>
            <a:rect l="l" t="t" r="r" b="b"/>
            <a:pathLst>
              <a:path w="2455053" h="1397148" extrusionOk="0">
                <a:moveTo>
                  <a:pt x="0" y="0"/>
                </a:moveTo>
                <a:lnTo>
                  <a:pt x="2455052" y="0"/>
                </a:lnTo>
                <a:lnTo>
                  <a:pt x="2455052" y="1397148"/>
                </a:lnTo>
                <a:lnTo>
                  <a:pt x="0" y="13971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54000"/>
            </a:blip>
            <a:stretch/>
          </a:blipFill>
        </p:spPr>
      </p:sp>
      <p:sp>
        <p:nvSpPr>
          <p:cNvPr id="1892065311" name="Freeform 14"/>
          <p:cNvSpPr/>
          <p:nvPr/>
        </p:nvSpPr>
        <p:spPr bwMode="auto">
          <a:xfrm>
            <a:off x="10972800" y="688066"/>
            <a:ext cx="1049500" cy="597261"/>
          </a:xfrm>
          <a:custGeom>
            <a:avLst/>
            <a:gdLst/>
            <a:ahLst/>
            <a:cxnLst/>
            <a:rect l="l" t="t" r="r" b="b"/>
            <a:pathLst>
              <a:path w="1574250" h="895891" extrusionOk="0">
                <a:moveTo>
                  <a:pt x="0" y="0"/>
                </a:moveTo>
                <a:lnTo>
                  <a:pt x="1574250" y="0"/>
                </a:lnTo>
                <a:lnTo>
                  <a:pt x="1574250" y="895892"/>
                </a:lnTo>
                <a:lnTo>
                  <a:pt x="0" y="89589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54000"/>
            </a:blip>
            <a:stretch/>
          </a:blipFill>
        </p:spPr>
      </p:sp>
      <p:sp>
        <p:nvSpPr>
          <p:cNvPr id="1069046477" name="Freeform 15"/>
          <p:cNvSpPr/>
          <p:nvPr/>
        </p:nvSpPr>
        <p:spPr bwMode="auto">
          <a:xfrm>
            <a:off x="2539894" y="436506"/>
            <a:ext cx="1155167" cy="1439205"/>
          </a:xfrm>
          <a:custGeom>
            <a:avLst/>
            <a:gdLst/>
            <a:ahLst/>
            <a:cxnLst/>
            <a:rect l="l" t="t" r="r" b="b"/>
            <a:pathLst>
              <a:path w="1722367" h="2124825" extrusionOk="0">
                <a:moveTo>
                  <a:pt x="0" y="0"/>
                </a:moveTo>
                <a:lnTo>
                  <a:pt x="1722366" y="0"/>
                </a:lnTo>
                <a:lnTo>
                  <a:pt x="1722366" y="2124825"/>
                </a:lnTo>
                <a:lnTo>
                  <a:pt x="0" y="212482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4880" b="-4879"/>
            </a:stretch>
          </a:blipFill>
        </p:spPr>
      </p:sp>
      <p:sp>
        <p:nvSpPr>
          <p:cNvPr id="1578371440" name="TextBox 19"/>
          <p:cNvSpPr txBox="1"/>
          <p:nvPr/>
        </p:nvSpPr>
        <p:spPr bwMode="auto">
          <a:xfrm>
            <a:off x="1968387" y="1870227"/>
            <a:ext cx="2183121" cy="5334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defRPr/>
            </a:pP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ડો.ઉદય</a:t>
            </a:r>
            <a:r>
              <a:rPr lang="gu-IN" sz="1600" b="1" i="1" dirty="0"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ગજીવાલા</a:t>
            </a:r>
            <a:endParaRPr lang="en-IN" sz="1600" dirty="0"/>
          </a:p>
          <a:p>
            <a:pPr algn="ctr">
              <a:defRPr/>
            </a:pPr>
            <a:r>
              <a:rPr lang="gu-IN" sz="1900" dirty="0"/>
              <a:t> </a:t>
            </a:r>
            <a:r>
              <a:rPr lang="gu-IN" sz="1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સુપ્રિન્ટેન્ડન્ટ </a:t>
            </a:r>
            <a:r>
              <a:rPr lang="gu-IN" sz="1900" b="1" i="1" dirty="0">
                <a:solidFill>
                  <a:srgbClr val="FFFFFF"/>
                </a:solidFill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endParaRPr lang="en-US" sz="1900" b="1" i="1" dirty="0">
              <a:solidFill>
                <a:srgbClr val="FFFFFF"/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sp>
        <p:nvSpPr>
          <p:cNvPr id="824600428" name="TextBox 24"/>
          <p:cNvSpPr txBox="1"/>
          <p:nvPr/>
        </p:nvSpPr>
        <p:spPr bwMode="auto">
          <a:xfrm>
            <a:off x="8386597" y="1891378"/>
            <a:ext cx="2303228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 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</a:t>
            </a:r>
            <a:r>
              <a:rPr lang="en-IN" sz="1300" b="1" i="1" dirty="0">
                <a:latin typeface="Montserrat Semi-Bold Italics"/>
                <a:ea typeface="Montserrat Semi-Bold Italics"/>
                <a:cs typeface="Montserrat Semi-Bold Italics"/>
              </a:rPr>
              <a:t>.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ધારા સરધારા 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latin typeface="Montserrat Semi-Bold Italics"/>
                <a:ea typeface="Montserrat Semi-Bold Italics"/>
                <a:cs typeface="Montserrat Semi-Bold Italics"/>
              </a:rPr>
              <a:t>     </a:t>
            </a: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જનરલ કન્સલ્ટન્ટ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  </a:t>
            </a:r>
            <a:endParaRPr lang="en-US" sz="1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2010144274" name="Picture 27"/>
          <p:cNvPicPr>
            <a:picLocks noChangeAspect="1"/>
          </p:cNvPicPr>
          <p:nvPr/>
        </p:nvPicPr>
        <p:blipFill rotWithShape="1">
          <a:blip r:embed="rId7"/>
          <a:stretch/>
        </p:blipFill>
        <p:spPr bwMode="auto">
          <a:xfrm>
            <a:off x="4588641" y="422307"/>
            <a:ext cx="1126234" cy="1469071"/>
          </a:xfrm>
          <a:prstGeom prst="rect">
            <a:avLst/>
          </a:prstGeom>
        </p:spPr>
      </p:pic>
      <p:sp>
        <p:nvSpPr>
          <p:cNvPr id="1060278193" name="TextBox 24"/>
          <p:cNvSpPr txBox="1"/>
          <p:nvPr/>
        </p:nvSpPr>
        <p:spPr bwMode="auto">
          <a:xfrm>
            <a:off x="4392674" y="1903514"/>
            <a:ext cx="2303228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  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 કવીન શ્રોફ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રેટીના કન્સલ્ટન્ટ  </a:t>
            </a:r>
            <a:endParaRPr lang="en-US" sz="1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470800670" name="Picture 29"/>
          <p:cNvPicPr>
            <a:picLocks noChangeAspect="1"/>
          </p:cNvPicPr>
          <p:nvPr/>
        </p:nvPicPr>
        <p:blipFill rotWithShape="1">
          <a:blip r:embed="rId8"/>
          <a:stretch/>
        </p:blipFill>
        <p:spPr bwMode="auto">
          <a:xfrm>
            <a:off x="6655107" y="427104"/>
            <a:ext cx="1127319" cy="1459476"/>
          </a:xfrm>
          <a:prstGeom prst="rect">
            <a:avLst/>
          </a:prstGeom>
        </p:spPr>
      </p:pic>
      <p:sp>
        <p:nvSpPr>
          <p:cNvPr id="184003685" name="TextBox 24"/>
          <p:cNvSpPr txBox="1"/>
          <p:nvPr/>
        </p:nvSpPr>
        <p:spPr bwMode="auto">
          <a:xfrm>
            <a:off x="6410583" y="1886580"/>
            <a:ext cx="2303228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    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ડો..ઉમા શ્રોફ 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પીડીયાટ્રીક કન્સલ્ટન્ટ   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1744445701" name="Picture 31"/>
          <p:cNvPicPr>
            <a:picLocks noChangeAspect="1"/>
          </p:cNvPicPr>
          <p:nvPr/>
        </p:nvPicPr>
        <p:blipFill rotWithShape="1">
          <a:blip r:embed="rId9"/>
          <a:stretch/>
        </p:blipFill>
        <p:spPr bwMode="auto">
          <a:xfrm>
            <a:off x="8690490" y="410751"/>
            <a:ext cx="1166578" cy="1459476"/>
          </a:xfrm>
          <a:prstGeom prst="rect">
            <a:avLst/>
          </a:prstGeom>
        </p:spPr>
      </p:pic>
      <p:pic>
        <p:nvPicPr>
          <p:cNvPr id="1213371748" name="Picture 33"/>
          <p:cNvPicPr>
            <a:picLocks noChangeAspect="1"/>
          </p:cNvPicPr>
          <p:nvPr/>
        </p:nvPicPr>
        <p:blipFill rotWithShape="1">
          <a:blip r:embed="rId10"/>
          <a:stretch/>
        </p:blipFill>
        <p:spPr bwMode="auto">
          <a:xfrm>
            <a:off x="2539894" y="2403706"/>
            <a:ext cx="1155167" cy="1451473"/>
          </a:xfrm>
          <a:prstGeom prst="rect">
            <a:avLst/>
          </a:prstGeom>
        </p:spPr>
      </p:pic>
      <p:sp>
        <p:nvSpPr>
          <p:cNvPr id="292484341" name="TextBox 24"/>
          <p:cNvSpPr txBox="1"/>
          <p:nvPr/>
        </p:nvSpPr>
        <p:spPr bwMode="auto">
          <a:xfrm>
            <a:off x="2438400" y="3870098"/>
            <a:ext cx="2303228" cy="701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</a:t>
            </a:r>
            <a:r>
              <a:rPr lang="en-IN" sz="1300" b="1" i="1" dirty="0">
                <a:latin typeface="Montserrat Semi-Bold Italics"/>
                <a:ea typeface="Montserrat Semi-Bold Italics"/>
                <a:cs typeface="Montserrat Semi-Bold Italics"/>
              </a:rPr>
              <a:t>.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પૂજા કાપડીયા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જનરલ ઓપ્થાલ્મોલોજી  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lnSpc>
                <a:spcPts val="2266"/>
              </a:lnSpc>
              <a:defRPr/>
            </a:pPr>
            <a:endParaRPr lang="en-US" sz="1600" b="1" i="1" dirty="0">
              <a:solidFill>
                <a:schemeClr val="bg1"/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1369703248" name="Picture 35"/>
          <p:cNvPicPr>
            <a:picLocks noChangeAspect="1"/>
          </p:cNvPicPr>
          <p:nvPr/>
        </p:nvPicPr>
        <p:blipFill rotWithShape="1">
          <a:blip r:embed="rId11"/>
          <a:stretch/>
        </p:blipFill>
        <p:spPr bwMode="auto">
          <a:xfrm>
            <a:off x="4594618" y="2403706"/>
            <a:ext cx="1156789" cy="1451473"/>
          </a:xfrm>
          <a:prstGeom prst="rect">
            <a:avLst/>
          </a:prstGeom>
        </p:spPr>
      </p:pic>
      <p:sp>
        <p:nvSpPr>
          <p:cNvPr id="1161871949" name="TextBox 24"/>
          <p:cNvSpPr txBox="1"/>
          <p:nvPr/>
        </p:nvSpPr>
        <p:spPr bwMode="auto">
          <a:xfrm>
            <a:off x="4392674" y="3894539"/>
            <a:ext cx="2303228" cy="991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   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</a:t>
            </a:r>
            <a:r>
              <a:rPr lang="en-IN" sz="1300" b="1" i="1" dirty="0">
                <a:latin typeface="Montserrat Semi-Bold Italics"/>
                <a:ea typeface="Montserrat Semi-Bold Italics"/>
                <a:cs typeface="Montserrat Semi-Bold Italics"/>
              </a:rPr>
              <a:t>.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નિધી  મિના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જનરલ ઓપ્થાલ્મોલોજી  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lnSpc>
                <a:spcPts val="2266"/>
              </a:lnSpc>
              <a:defRPr/>
            </a:pPr>
            <a:endParaRPr lang="gu-IN" sz="1300" b="1" i="1" dirty="0">
              <a:solidFill>
                <a:schemeClr val="bg1"/>
              </a:solidFill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lnSpc>
                <a:spcPts val="2266"/>
              </a:lnSpc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endParaRPr lang="en-US" sz="1600" b="1" i="1" dirty="0">
              <a:solidFill>
                <a:schemeClr val="bg1"/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1315260691" name="Picture 44"/>
          <p:cNvPicPr>
            <a:picLocks noChangeAspect="1"/>
          </p:cNvPicPr>
          <p:nvPr/>
        </p:nvPicPr>
        <p:blipFill rotWithShape="1">
          <a:blip r:embed="rId12"/>
          <a:stretch/>
        </p:blipFill>
        <p:spPr bwMode="auto">
          <a:xfrm>
            <a:off x="6630812" y="2403706"/>
            <a:ext cx="1151614" cy="1451473"/>
          </a:xfrm>
          <a:prstGeom prst="rect">
            <a:avLst/>
          </a:prstGeom>
        </p:spPr>
      </p:pic>
      <p:sp>
        <p:nvSpPr>
          <p:cNvPr id="388575782" name="TextBox 24"/>
          <p:cNvSpPr txBox="1"/>
          <p:nvPr/>
        </p:nvSpPr>
        <p:spPr bwMode="auto">
          <a:xfrm>
            <a:off x="6390295" y="3894895"/>
            <a:ext cx="2303228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   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</a:t>
            </a:r>
            <a:r>
              <a:rPr lang="en-IN" sz="1300" b="1" i="1" dirty="0">
                <a:latin typeface="Montserrat Semi-Bold Italics"/>
                <a:ea typeface="Montserrat Semi-Bold Italics"/>
                <a:cs typeface="Montserrat Semi-Bold Italics"/>
              </a:rPr>
              <a:t>.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રૂતુલ પટેલ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ગ્લોકોમા કન્સલ્ટન્ટ</a:t>
            </a:r>
            <a:endParaRPr lang="en-US" sz="1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894" y="4390900"/>
            <a:ext cx="1155167" cy="1347055"/>
          </a:xfrm>
          <a:prstGeom prst="rect">
            <a:avLst/>
          </a:prstGeom>
        </p:spPr>
      </p:pic>
      <p:sp>
        <p:nvSpPr>
          <p:cNvPr id="30" name="TextBox 24"/>
          <p:cNvSpPr txBox="1"/>
          <p:nvPr/>
        </p:nvSpPr>
        <p:spPr bwMode="auto">
          <a:xfrm>
            <a:off x="2472916" y="5756992"/>
            <a:ext cx="1703225" cy="6950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</a:t>
            </a:r>
            <a:r>
              <a:rPr lang="en-IN" sz="1300" b="1" i="1" dirty="0">
                <a:latin typeface="Montserrat Semi-Bold Italics"/>
                <a:ea typeface="Montserrat Semi-Bold Italics"/>
                <a:cs typeface="Montserrat Semi-Bold Italics"/>
              </a:rPr>
              <a:t>.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ભાવિન અકબરી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જનરલ ઓપ્થાલ્મોલોજી  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lnSpc>
                <a:spcPts val="2266"/>
              </a:lnSpc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</a:t>
            </a:r>
            <a:endParaRPr lang="en-US" sz="1600" b="1" i="1" dirty="0">
              <a:solidFill>
                <a:schemeClr val="bg1"/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sp>
        <p:nvSpPr>
          <p:cNvPr id="31" name="Freeform 4"/>
          <p:cNvSpPr/>
          <p:nvPr/>
        </p:nvSpPr>
        <p:spPr bwMode="auto">
          <a:xfrm>
            <a:off x="10789396" y="1690126"/>
            <a:ext cx="1416308" cy="2076659"/>
          </a:xfrm>
          <a:custGeom>
            <a:avLst/>
            <a:gdLst/>
            <a:ahLst/>
            <a:cxnLst/>
            <a:rect l="l" t="t" r="r" b="b"/>
            <a:pathLst>
              <a:path w="5864488" h="12377407" extrusionOk="0">
                <a:moveTo>
                  <a:pt x="0" y="0"/>
                </a:moveTo>
                <a:lnTo>
                  <a:pt x="5864488" y="0"/>
                </a:lnTo>
                <a:lnTo>
                  <a:pt x="5864488" y="12377406"/>
                </a:lnTo>
                <a:lnTo>
                  <a:pt x="0" y="12377406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/>
          </a:blipFill>
        </p:spPr>
      </p:sp>
      <p:pic>
        <p:nvPicPr>
          <p:cNvPr id="1026" name="Picture 2" descr="C:\Users\ImageserverNew\Downloads\Dr_Yash.jpe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523" y="2403706"/>
            <a:ext cx="1151615" cy="1451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24"/>
          <p:cNvSpPr txBox="1"/>
          <p:nvPr/>
        </p:nvSpPr>
        <p:spPr bwMode="auto">
          <a:xfrm>
            <a:off x="8485342" y="3870098"/>
            <a:ext cx="1956893" cy="7010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defRPr/>
            </a:pPr>
            <a:r>
              <a:rPr lang="en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    </a:t>
            </a: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ડો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.</a:t>
            </a:r>
            <a:r>
              <a:rPr lang="en-IN" sz="1300" b="1" i="1" dirty="0">
                <a:latin typeface="Montserrat Semi-Bold Italics"/>
                <a:ea typeface="Montserrat Semi-Bold Italics"/>
                <a:cs typeface="Montserrat Semi-Bold Italics"/>
              </a:rPr>
              <a:t>.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યશ રાજતીયા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જનરલ ઓપ્થાલ્મોલોજી  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lnSpc>
                <a:spcPts val="2266"/>
              </a:lnSpc>
              <a:defRPr/>
            </a:pPr>
            <a:endParaRPr lang="en-US" sz="1600" b="1" i="1" dirty="0">
              <a:solidFill>
                <a:schemeClr val="bg1"/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108" y="4364070"/>
            <a:ext cx="1177430" cy="1332167"/>
          </a:xfrm>
          <a:prstGeom prst="rect">
            <a:avLst/>
          </a:prstGeom>
        </p:spPr>
      </p:pic>
      <p:sp>
        <p:nvSpPr>
          <p:cNvPr id="34" name="TextBox 24"/>
          <p:cNvSpPr txBox="1"/>
          <p:nvPr/>
        </p:nvSpPr>
        <p:spPr bwMode="auto">
          <a:xfrm>
            <a:off x="6577884" y="5737955"/>
            <a:ext cx="1809145" cy="6950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  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ડો.ખુશ્બુ ગામીત 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 જનરલ ઓપ્થાલ્મોલોજી  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lnSpc>
                <a:spcPts val="2266"/>
              </a:lnSpc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</a:t>
            </a:r>
            <a:endParaRPr lang="en-US" sz="1600" b="1" i="1" dirty="0">
              <a:solidFill>
                <a:schemeClr val="bg1"/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950" y="4364070"/>
            <a:ext cx="1151614" cy="1358093"/>
          </a:xfrm>
          <a:prstGeom prst="rect">
            <a:avLst/>
          </a:prstGeom>
        </p:spPr>
      </p:pic>
      <p:sp>
        <p:nvSpPr>
          <p:cNvPr id="37" name="TextBox 24"/>
          <p:cNvSpPr txBox="1"/>
          <p:nvPr/>
        </p:nvSpPr>
        <p:spPr bwMode="auto">
          <a:xfrm>
            <a:off x="4575950" y="5725976"/>
            <a:ext cx="1723250" cy="6950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defRPr/>
            </a:pPr>
            <a:r>
              <a:rPr lang="en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ડો.વૃન્દા 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ગોગદાની 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જનરલ ઓપ્થાલ્મોલોજી  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lnSpc>
                <a:spcPts val="2266"/>
              </a:lnSpc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</a:t>
            </a:r>
            <a:endParaRPr lang="en-US" sz="1600" b="1" i="1" dirty="0">
              <a:solidFill>
                <a:schemeClr val="bg1"/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sp>
        <p:nvSpPr>
          <p:cNvPr id="36" name="TextBox 24"/>
          <p:cNvSpPr txBox="1"/>
          <p:nvPr/>
        </p:nvSpPr>
        <p:spPr bwMode="auto">
          <a:xfrm>
            <a:off x="8485342" y="5725976"/>
            <a:ext cx="1809145" cy="6950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  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ડો.માનસી  શાહ </a:t>
            </a:r>
          </a:p>
          <a:p>
            <a:pPr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 જનરલ ઓપ્થાલ્મોલોજી 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lnSpc>
                <a:spcPts val="2266"/>
              </a:lnSpc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</a:t>
            </a:r>
            <a:endParaRPr lang="en-US" sz="1600" b="1" i="1" dirty="0">
              <a:solidFill>
                <a:schemeClr val="bg1"/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8686" y="4390900"/>
            <a:ext cx="1167990" cy="1305337"/>
          </a:xfrm>
          <a:prstGeom prst="rect">
            <a:avLst/>
          </a:prstGeom>
        </p:spPr>
      </p:pic>
      <p:sp>
        <p:nvSpPr>
          <p:cNvPr id="6" name="AutoShape 2" descr="A person in a white coat&#10;&#10;AI-generated content may be incorrect."/>
          <p:cNvSpPr>
            <a:spLocks noChangeAspect="1" noChangeArrowheads="1"/>
          </p:cNvSpPr>
          <p:nvPr/>
        </p:nvSpPr>
        <p:spPr bwMode="auto">
          <a:xfrm>
            <a:off x="141817" y="-96309"/>
            <a:ext cx="203200" cy="20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0954" tIns="30477" rIns="60954" bIns="30477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596" y="4390401"/>
            <a:ext cx="1045637" cy="1305835"/>
          </a:xfrm>
          <a:prstGeom prst="rect">
            <a:avLst/>
          </a:prstGeom>
        </p:spPr>
      </p:pic>
      <p:sp>
        <p:nvSpPr>
          <p:cNvPr id="38" name="TextBox 24"/>
          <p:cNvSpPr txBox="1"/>
          <p:nvPr/>
        </p:nvSpPr>
        <p:spPr bwMode="auto">
          <a:xfrm>
            <a:off x="10442236" y="5701603"/>
            <a:ext cx="1809145" cy="6950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     ડો.સોનીયા ગોએલ </a:t>
            </a:r>
          </a:p>
          <a:p>
            <a:pPr>
              <a:defRPr/>
            </a:pPr>
            <a:r>
              <a:rPr lang="gu-IN" sz="1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   </a:t>
            </a:r>
            <a:r>
              <a:rPr lang="en-IN" sz="1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   </a:t>
            </a:r>
            <a:r>
              <a:rPr lang="gu-IN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કોર્નિયા </a:t>
            </a: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કન્સલ્ટન્ટ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lnSpc>
                <a:spcPts val="2266"/>
              </a:lnSpc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</a:t>
            </a:r>
            <a:endParaRPr lang="en-US" sz="1600" b="1" i="1" dirty="0">
              <a:solidFill>
                <a:schemeClr val="bg1"/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</p:spTree>
    <p:extLst>
      <p:ext uri="{BB962C8B-B14F-4D97-AF65-F5344CB8AC3E}">
        <p14:creationId xmlns:p14="http://schemas.microsoft.com/office/powerpoint/2010/main" val="1073034518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4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68741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6874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046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690464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69046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69046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23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2311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82311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14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10144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1014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1014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80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708006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70800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70800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45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444457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44445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44445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337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1337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1337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1337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9703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69703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69703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69703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5260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152606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15260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15260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360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13608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13608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98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1359845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98450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4"/>
          <p:cNvSpPr/>
          <p:nvPr/>
        </p:nvSpPr>
        <p:spPr bwMode="auto">
          <a:xfrm>
            <a:off x="85961" y="4546600"/>
            <a:ext cx="1416308" cy="2076659"/>
          </a:xfrm>
          <a:custGeom>
            <a:avLst/>
            <a:gdLst/>
            <a:ahLst/>
            <a:cxnLst/>
            <a:rect l="l" t="t" r="r" b="b"/>
            <a:pathLst>
              <a:path w="5864488" h="12377407" extrusionOk="0">
                <a:moveTo>
                  <a:pt x="0" y="0"/>
                </a:moveTo>
                <a:lnTo>
                  <a:pt x="5864488" y="0"/>
                </a:lnTo>
                <a:lnTo>
                  <a:pt x="5864488" y="12377406"/>
                </a:lnTo>
                <a:lnTo>
                  <a:pt x="0" y="123774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/>
          </a:blipFill>
        </p:spPr>
      </p:sp>
      <p:sp>
        <p:nvSpPr>
          <p:cNvPr id="4" name="Freeform 2"/>
          <p:cNvSpPr/>
          <p:nvPr/>
        </p:nvSpPr>
        <p:spPr bwMode="auto">
          <a:xfrm>
            <a:off x="1507577" y="3994909"/>
            <a:ext cx="9332170" cy="2821921"/>
          </a:xfrm>
          <a:custGeom>
            <a:avLst/>
            <a:gdLst/>
            <a:ahLst/>
            <a:cxnLst/>
            <a:rect l="l" t="t" r="r" b="b"/>
            <a:pathLst>
              <a:path w="17240730" h="14607600" extrusionOk="0">
                <a:moveTo>
                  <a:pt x="0" y="0"/>
                </a:moveTo>
                <a:lnTo>
                  <a:pt x="17240730" y="0"/>
                </a:lnTo>
                <a:lnTo>
                  <a:pt x="17240730" y="14607600"/>
                </a:lnTo>
                <a:lnTo>
                  <a:pt x="0" y="14607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0000"/>
            </a:blip>
            <a:stretch/>
          </a:blipFill>
        </p:spPr>
        <p:txBody>
          <a:bodyPr lIns="60954" tIns="30477" rIns="60954" bIns="30477"/>
          <a:lstStyle/>
          <a:p>
            <a:pPr algn="r">
              <a:lnSpc>
                <a:spcPts val="7279"/>
              </a:lnSpc>
              <a:defRPr/>
            </a:pPr>
            <a:endParaRPr lang="en-US" b="1" u="sng" dirty="0">
              <a:solidFill>
                <a:srgbClr val="FF3131"/>
              </a:solidFill>
              <a:latin typeface="Fredoka"/>
              <a:ea typeface="Fredoka"/>
              <a:cs typeface="Fredoka"/>
            </a:endParaRPr>
          </a:p>
        </p:txBody>
      </p:sp>
      <p:pic>
        <p:nvPicPr>
          <p:cNvPr id="5" name="Picture 47"/>
          <p:cNvPicPr>
            <a:picLocks noChangeAspect="1"/>
          </p:cNvPicPr>
          <p:nvPr/>
        </p:nvPicPr>
        <p:blipFill rotWithShape="1">
          <a:blip r:embed="rId4"/>
          <a:stretch/>
        </p:blipFill>
        <p:spPr bwMode="auto">
          <a:xfrm>
            <a:off x="6017471" y="1563676"/>
            <a:ext cx="1066871" cy="1320211"/>
          </a:xfrm>
          <a:prstGeom prst="rect">
            <a:avLst/>
          </a:prstGeom>
        </p:spPr>
      </p:pic>
      <p:sp>
        <p:nvSpPr>
          <p:cNvPr id="6" name="TextBox 24"/>
          <p:cNvSpPr txBox="1"/>
          <p:nvPr/>
        </p:nvSpPr>
        <p:spPr bwMode="auto">
          <a:xfrm>
            <a:off x="5865070" y="3064542"/>
            <a:ext cx="1371671" cy="5899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266"/>
              </a:lnSpc>
              <a:defRPr/>
            </a:pPr>
            <a:r>
              <a:rPr lang="gu-IN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ડો.</a:t>
            </a:r>
            <a:r>
              <a:rPr lang="en-IN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.</a:t>
            </a:r>
            <a:r>
              <a:rPr lang="gu-IN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દેવાંશી  વસાવા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  </a:t>
            </a:r>
            <a:endParaRPr dirty="0"/>
          </a:p>
          <a:p>
            <a:pPr>
              <a:lnSpc>
                <a:spcPts val="2266"/>
              </a:lnSpc>
              <a:defRPr/>
            </a:pP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મેડીકલ ઓફીસર 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</p:txBody>
      </p:sp>
      <p:sp>
        <p:nvSpPr>
          <p:cNvPr id="8" name="TextBox 24"/>
          <p:cNvSpPr txBox="1"/>
          <p:nvPr/>
        </p:nvSpPr>
        <p:spPr bwMode="auto">
          <a:xfrm>
            <a:off x="2454048" y="3064542"/>
            <a:ext cx="1253214" cy="5899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266"/>
              </a:lnSpc>
              <a:defRPr/>
            </a:pPr>
            <a:r>
              <a:rPr lang="gu-IN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ડો.</a:t>
            </a:r>
            <a:r>
              <a:rPr lang="en-IN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.</a:t>
            </a:r>
            <a:r>
              <a:rPr lang="gu-IN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તૃપલ  ચૌધરી </a:t>
            </a:r>
            <a:endParaRPr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lnSpc>
                <a:spcPts val="2266"/>
              </a:lnSpc>
              <a:defRPr/>
            </a:pPr>
            <a:r>
              <a:rPr lang="gu-IN" sz="13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</a:t>
            </a:r>
            <a:r>
              <a:rPr lang="gu-IN" sz="1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મેડીકલ ઓફીસર 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</p:txBody>
      </p:sp>
      <p:sp>
        <p:nvSpPr>
          <p:cNvPr id="9" name="Freeform 12"/>
          <p:cNvSpPr/>
          <p:nvPr/>
        </p:nvSpPr>
        <p:spPr bwMode="auto">
          <a:xfrm>
            <a:off x="4550" y="26498"/>
            <a:ext cx="601945" cy="560461"/>
          </a:xfrm>
          <a:custGeom>
            <a:avLst/>
            <a:gdLst/>
            <a:ahLst/>
            <a:cxnLst/>
            <a:rect l="l" t="t" r="r" b="b"/>
            <a:pathLst>
              <a:path w="1329244" h="1080565" extrusionOk="0">
                <a:moveTo>
                  <a:pt x="0" y="0"/>
                </a:moveTo>
                <a:lnTo>
                  <a:pt x="1329244" y="0"/>
                </a:lnTo>
                <a:lnTo>
                  <a:pt x="1329244" y="1080565"/>
                </a:lnTo>
                <a:lnTo>
                  <a:pt x="0" y="108056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/>
          </a:blipFill>
        </p:spPr>
      </p:sp>
      <p:sp>
        <p:nvSpPr>
          <p:cNvPr id="10" name="Freeform 13"/>
          <p:cNvSpPr/>
          <p:nvPr/>
        </p:nvSpPr>
        <p:spPr bwMode="auto">
          <a:xfrm>
            <a:off x="99609" y="596435"/>
            <a:ext cx="1084376" cy="605312"/>
          </a:xfrm>
          <a:custGeom>
            <a:avLst/>
            <a:gdLst/>
            <a:ahLst/>
            <a:cxnLst/>
            <a:rect l="l" t="t" r="r" b="b"/>
            <a:pathLst>
              <a:path w="2455053" h="1397148" extrusionOk="0">
                <a:moveTo>
                  <a:pt x="0" y="0"/>
                </a:moveTo>
                <a:lnTo>
                  <a:pt x="2455052" y="0"/>
                </a:lnTo>
                <a:lnTo>
                  <a:pt x="2455052" y="1397148"/>
                </a:lnTo>
                <a:lnTo>
                  <a:pt x="0" y="139714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</a:blip>
            <a:stretch/>
          </a:blipFill>
        </p:spPr>
      </p:sp>
      <p:sp>
        <p:nvSpPr>
          <p:cNvPr id="11" name="Freeform 12"/>
          <p:cNvSpPr/>
          <p:nvPr/>
        </p:nvSpPr>
        <p:spPr bwMode="auto">
          <a:xfrm>
            <a:off x="11025190" y="35975"/>
            <a:ext cx="601945" cy="560461"/>
          </a:xfrm>
          <a:custGeom>
            <a:avLst/>
            <a:gdLst/>
            <a:ahLst/>
            <a:cxnLst/>
            <a:rect l="l" t="t" r="r" b="b"/>
            <a:pathLst>
              <a:path w="1329244" h="1080565" extrusionOk="0">
                <a:moveTo>
                  <a:pt x="0" y="0"/>
                </a:moveTo>
                <a:lnTo>
                  <a:pt x="1329244" y="0"/>
                </a:lnTo>
                <a:lnTo>
                  <a:pt x="1329244" y="1080565"/>
                </a:lnTo>
                <a:lnTo>
                  <a:pt x="0" y="108056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/>
          </a:blipFill>
        </p:spPr>
      </p:sp>
      <p:sp>
        <p:nvSpPr>
          <p:cNvPr id="12" name="Freeform 13"/>
          <p:cNvSpPr/>
          <p:nvPr/>
        </p:nvSpPr>
        <p:spPr bwMode="auto">
          <a:xfrm>
            <a:off x="11019123" y="691175"/>
            <a:ext cx="1084376" cy="605312"/>
          </a:xfrm>
          <a:custGeom>
            <a:avLst/>
            <a:gdLst/>
            <a:ahLst/>
            <a:cxnLst/>
            <a:rect l="l" t="t" r="r" b="b"/>
            <a:pathLst>
              <a:path w="2455053" h="1397148" extrusionOk="0">
                <a:moveTo>
                  <a:pt x="0" y="0"/>
                </a:moveTo>
                <a:lnTo>
                  <a:pt x="2455052" y="0"/>
                </a:lnTo>
                <a:lnTo>
                  <a:pt x="2455052" y="1397148"/>
                </a:lnTo>
                <a:lnTo>
                  <a:pt x="0" y="139714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</a:blip>
            <a:stretch/>
          </a:blipFill>
        </p:spPr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1563676"/>
            <a:ext cx="1132111" cy="139384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218597" y="383399"/>
            <a:ext cx="3332310" cy="615547"/>
          </a:xfrm>
          <a:prstGeom prst="rect">
            <a:avLst/>
          </a:prstGeom>
          <a:noFill/>
        </p:spPr>
        <p:txBody>
          <a:bodyPr wrap="none" lIns="60954" tIns="30477" rIns="60954" bIns="30477" rtlCol="0">
            <a:spAutoFit/>
          </a:bodyPr>
          <a:lstStyle/>
          <a:p>
            <a:r>
              <a:rPr lang="gu-I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મેડીકલ </a:t>
            </a:r>
            <a:r>
              <a:rPr lang="gu-IN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ઓફીસર</a:t>
            </a:r>
            <a:endParaRPr lang="en-IN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ECBA7719-3DF0-5F47-CC52-4295796AA4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03882" y="0"/>
            <a:ext cx="1489406" cy="6858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7" name="Freeform 4"/>
          <p:cNvSpPr/>
          <p:nvPr/>
        </p:nvSpPr>
        <p:spPr bwMode="auto">
          <a:xfrm>
            <a:off x="10788185" y="128828"/>
            <a:ext cx="1320800" cy="2145837"/>
          </a:xfrm>
          <a:custGeom>
            <a:avLst/>
            <a:gdLst/>
            <a:ahLst/>
            <a:cxnLst/>
            <a:rect l="l" t="t" r="r" b="b"/>
            <a:pathLst>
              <a:path w="8066398" h="8155366" extrusionOk="0">
                <a:moveTo>
                  <a:pt x="0" y="0"/>
                </a:moveTo>
                <a:lnTo>
                  <a:pt x="8066398" y="0"/>
                </a:lnTo>
                <a:lnTo>
                  <a:pt x="8066398" y="8155366"/>
                </a:lnTo>
                <a:lnTo>
                  <a:pt x="0" y="815536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/>
          </a:blipFill>
        </p:spPr>
      </p:sp>
    </p:spTree>
    <p:extLst>
      <p:ext uri="{BB962C8B-B14F-4D97-AF65-F5344CB8AC3E}">
        <p14:creationId xmlns:p14="http://schemas.microsoft.com/office/powerpoint/2010/main" val="121742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Right Triangle 29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 in a white coat&#10;&#10;AI-generated content may be incorrect.">
            <a:extLst>
              <a:ext uri="{FF2B5EF4-FFF2-40B4-BE49-F238E27FC236}">
                <a16:creationId xmlns="" xmlns:a16="http://schemas.microsoft.com/office/drawing/2014/main" id="{4AD54771-908E-9329-95FA-94857E0CE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989" y="1150863"/>
            <a:ext cx="6920886" cy="4932870"/>
          </a:xfrm>
          <a:prstGeom prst="rect">
            <a:avLst/>
          </a:prstGeom>
        </p:spPr>
      </p:pic>
      <p:pic>
        <p:nvPicPr>
          <p:cNvPr id="12" name="Picture 11" descr="A person in a white lab coat&#10;&#10;AI-generated content may be incorrect.">
            <a:extLst>
              <a:ext uri="{FF2B5EF4-FFF2-40B4-BE49-F238E27FC236}">
                <a16:creationId xmlns="" xmlns:a16="http://schemas.microsoft.com/office/drawing/2014/main" id="{B80CFF51-EAA0-8820-8B25-B6DBF49456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2281" y="641684"/>
            <a:ext cx="2559437" cy="3342579"/>
          </a:xfrm>
          <a:prstGeom prst="rect">
            <a:avLst/>
          </a:prstGeom>
        </p:spPr>
      </p:pic>
      <p:pic>
        <p:nvPicPr>
          <p:cNvPr id="14" name="Picture 13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4B8A93A0-0E64-AEF5-57CA-1768A326A8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31718" y="3649353"/>
            <a:ext cx="638175" cy="28860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0EB491F-AFFC-F4DD-B74A-7A56169A1003}"/>
              </a:ext>
            </a:extLst>
          </p:cNvPr>
          <p:cNvSpPr txBox="1"/>
          <p:nvPr/>
        </p:nvSpPr>
        <p:spPr>
          <a:xfrm>
            <a:off x="2787315" y="641684"/>
            <a:ext cx="3529263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ડો.ઉદય ગજીવાલા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95599" y="1164905"/>
            <a:ext cx="4810275" cy="49188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યોગ્યતા (</a:t>
            </a:r>
            <a:r>
              <a:rPr lang="en-IN" sz="1050" b="1" dirty="0"/>
              <a:t>Qualification):</a:t>
            </a:r>
            <a:r>
              <a:rPr lang="en-IN" sz="1050" dirty="0"/>
              <a:t> </a:t>
            </a:r>
            <a:r>
              <a:rPr lang="gu-IN" sz="1050" dirty="0"/>
              <a:t>એમ.એસ. ઑફ્થેલ્મોલોજી</a:t>
            </a:r>
            <a:br>
              <a:rPr lang="gu-IN" sz="1050" dirty="0"/>
            </a:br>
            <a:r>
              <a:rPr lang="gu-IN" sz="1050" b="1" dirty="0"/>
              <a:t>કોલેજ (</a:t>
            </a:r>
            <a:r>
              <a:rPr lang="en-IN" sz="1050" b="1" dirty="0"/>
              <a:t>College):</a:t>
            </a:r>
            <a:r>
              <a:rPr lang="en-IN" sz="1050" dirty="0"/>
              <a:t> </a:t>
            </a:r>
            <a:r>
              <a:rPr lang="gu-IN" sz="1050" dirty="0"/>
              <a:t>એમ એન્ડ જે ઇન્સ્ટિટ્યૂટ ઓફ ઑફ્થેલ્મોલોજી, અમદાવાદ</a:t>
            </a:r>
            <a:br>
              <a:rPr lang="gu-IN" sz="1050" dirty="0"/>
            </a:br>
            <a:r>
              <a:rPr lang="gu-IN" sz="1050" b="1" dirty="0"/>
              <a:t>પાસિંગ વર્ષ (</a:t>
            </a:r>
            <a:r>
              <a:rPr lang="en-IN" sz="1050" b="1" dirty="0"/>
              <a:t>Year of Passing):</a:t>
            </a:r>
            <a:r>
              <a:rPr lang="en-IN" sz="1050" dirty="0"/>
              <a:t> 1991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વિશેષતા (</a:t>
            </a:r>
            <a:r>
              <a:rPr lang="en-IN" sz="1050" b="1" dirty="0"/>
              <a:t>Speciality):</a:t>
            </a:r>
            <a:r>
              <a:rPr lang="en-IN" sz="1050" dirty="0"/>
              <a:t> </a:t>
            </a:r>
            <a:r>
              <a:rPr lang="gu-IN" sz="1050" dirty="0"/>
              <a:t>જનરલ ઑફ્થેલ્મોલોજી અને કમ્યુનિટી ઑફ્થેલ્મોલોજી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અનુભવ (</a:t>
            </a:r>
            <a:r>
              <a:rPr lang="en-IN" sz="1050" b="1" dirty="0"/>
              <a:t>Experience):</a:t>
            </a:r>
            <a:r>
              <a:rPr lang="en-IN" sz="1050" dirty="0"/>
              <a:t> 30+ </a:t>
            </a:r>
            <a:r>
              <a:rPr lang="gu-IN" sz="1050" dirty="0"/>
              <a:t>વર્ષ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હાલમાં કાર્યરત (</a:t>
            </a:r>
            <a:r>
              <a:rPr lang="en-IN" sz="1050" b="1" dirty="0"/>
              <a:t>Working at):</a:t>
            </a:r>
            <a:r>
              <a:rPr lang="en-IN" sz="1050" dirty="0"/>
              <a:t> </a:t>
            </a:r>
            <a:r>
              <a:rPr lang="gu-IN" sz="1050" dirty="0"/>
              <a:t>તેજસ આઈ હોસ્પિટલ (દિવ્યજ્યોતિ ટ્રસ્ટ) માં 2011થી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પદ (</a:t>
            </a:r>
            <a:r>
              <a:rPr lang="en-IN" sz="1050" b="1" dirty="0"/>
              <a:t>Position held):</a:t>
            </a:r>
            <a:r>
              <a:rPr lang="en-IN" sz="1050" dirty="0"/>
              <a:t> </a:t>
            </a:r>
            <a:r>
              <a:rPr lang="gu-IN" sz="1050" dirty="0"/>
              <a:t>સુપરિન્ટેન્ડન્ટ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સર્જરીની સંખ્યા (</a:t>
            </a:r>
            <a:r>
              <a:rPr lang="en-IN" sz="1050" b="1" dirty="0"/>
              <a:t>No. of Surgeries):</a:t>
            </a:r>
            <a:r>
              <a:rPr lang="en-IN" sz="1050" dirty="0"/>
              <a:t> 20,000 </a:t>
            </a:r>
            <a:r>
              <a:rPr lang="gu-IN" sz="1050" dirty="0"/>
              <a:t>થી વધુ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સર્જરીના પ્રકારો (</a:t>
            </a:r>
            <a:r>
              <a:rPr lang="en-IN" sz="1050" b="1" dirty="0"/>
              <a:t>Types of Surgeries):</a:t>
            </a:r>
            <a:r>
              <a:rPr lang="en-IN" sz="1050" dirty="0"/>
              <a:t> SICS, </a:t>
            </a:r>
            <a:r>
              <a:rPr lang="gu-IN" sz="1050" dirty="0"/>
              <a:t>ફેકોઇમલ્સિફિકેશન, </a:t>
            </a:r>
            <a:r>
              <a:rPr lang="en-IN" sz="1050" dirty="0"/>
              <a:t>DCR, </a:t>
            </a:r>
            <a:r>
              <a:rPr lang="gu-IN" sz="1050" dirty="0"/>
              <a:t>પ્ટેરિજિયમ વગેરે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અગાઉનો અનુભવ (</a:t>
            </a:r>
            <a:r>
              <a:rPr lang="en-IN" sz="1050" b="1" dirty="0"/>
              <a:t>Previous work experience):</a:t>
            </a:r>
            <a:r>
              <a:rPr lang="en-IN" sz="1050" dirty="0"/>
              <a:t> </a:t>
            </a:r>
            <a:r>
              <a:rPr lang="gu-IN" sz="1050" dirty="0"/>
              <a:t>સેવા રુરલ, ઝઘડિયા ખાતે 20 વર્ષ કામ કર્યું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જર્નલ પ્રકાશનો (</a:t>
            </a:r>
            <a:r>
              <a:rPr lang="en-IN" sz="1050" b="1" dirty="0"/>
              <a:t>Journal Publications):</a:t>
            </a:r>
            <a:r>
              <a:rPr lang="en-IN" sz="1050" dirty="0"/>
              <a:t> 20 </a:t>
            </a:r>
            <a:r>
              <a:rPr lang="gu-IN" sz="1050" dirty="0"/>
              <a:t>થી વધુ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મેન્યુઅલ / અધ્યાયો (</a:t>
            </a:r>
            <a:r>
              <a:rPr lang="en-IN" sz="1050" b="1" dirty="0"/>
              <a:t>Manuals / Chapters):</a:t>
            </a:r>
            <a:r>
              <a:rPr lang="en-IN" sz="1050" dirty="0"/>
              <a:t> 5</a:t>
            </a:r>
          </a:p>
        </p:txBody>
      </p:sp>
    </p:spTree>
    <p:extLst>
      <p:ext uri="{BB962C8B-B14F-4D97-AF65-F5344CB8AC3E}">
        <p14:creationId xmlns:p14="http://schemas.microsoft.com/office/powerpoint/2010/main" val="38719429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6" name="Picture 15" descr="A person in a white coat&#10;&#10;AI-generated content may be incorrect.">
            <a:extLst>
              <a:ext uri="{FF2B5EF4-FFF2-40B4-BE49-F238E27FC236}">
                <a16:creationId xmlns="" xmlns:a16="http://schemas.microsoft.com/office/drawing/2014/main" id="{69077516-9621-5C1A-3D4E-22DBE4113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944" y="1218842"/>
            <a:ext cx="7063758" cy="4843375"/>
          </a:xfrm>
          <a:prstGeom prst="rect">
            <a:avLst/>
          </a:prstGeom>
        </p:spPr>
      </p:pic>
      <p:sp>
        <p:nvSpPr>
          <p:cNvPr id="40" name="Right Triangle 39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person in a white coat&#10;&#10;AI-generated content may be incorrect.">
            <a:extLst>
              <a:ext uri="{FF2B5EF4-FFF2-40B4-BE49-F238E27FC236}">
                <a16:creationId xmlns="" xmlns:a16="http://schemas.microsoft.com/office/drawing/2014/main" id="{EF41FF23-81E1-2945-04E5-F4D83D1F7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5295" y="685800"/>
            <a:ext cx="2461127" cy="3384414"/>
          </a:xfrm>
          <a:prstGeom prst="rect">
            <a:avLst/>
          </a:prstGeom>
        </p:spPr>
      </p:pic>
      <p:pic>
        <p:nvPicPr>
          <p:cNvPr id="5" name="Picture 4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FB73AA66-36E0-5CB1-8F3E-96A600EBAD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0303" y="3742280"/>
            <a:ext cx="619590" cy="27931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FD3A879-34C0-1102-9AB5-031A57DFC7BC}"/>
              </a:ext>
            </a:extLst>
          </p:cNvPr>
          <p:cNvSpPr txBox="1"/>
          <p:nvPr/>
        </p:nvSpPr>
        <p:spPr>
          <a:xfrm>
            <a:off x="3128210" y="685800"/>
            <a:ext cx="334879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ડો.કવીન શ્રોફ 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43200" y="1218841"/>
            <a:ext cx="5334000" cy="48433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યોગ્યતા (</a:t>
            </a:r>
            <a:r>
              <a:rPr lang="en-IN" sz="1050" b="1" dirty="0"/>
              <a:t>Qualification):</a:t>
            </a:r>
            <a:r>
              <a:rPr lang="en-IN" sz="1050" dirty="0"/>
              <a:t> M.B.B.S., M.S., F.V.R.S., PGDHHM</a:t>
            </a:r>
            <a:br>
              <a:rPr lang="en-IN" sz="1050" dirty="0"/>
            </a:br>
            <a:r>
              <a:rPr lang="gu-IN" sz="1050" b="1" dirty="0"/>
              <a:t>કોલેજ (</a:t>
            </a:r>
            <a:r>
              <a:rPr lang="en-IN" sz="1050" b="1" dirty="0"/>
              <a:t>College):</a:t>
            </a:r>
            <a:r>
              <a:rPr lang="en-IN" sz="1050" dirty="0"/>
              <a:t> </a:t>
            </a:r>
            <a:r>
              <a:rPr lang="gu-IN" sz="1050" dirty="0"/>
              <a:t>સ્મિમર મેડિકલ કોલેજ, સુરત</a:t>
            </a:r>
            <a:br>
              <a:rPr lang="gu-IN" sz="1050" dirty="0"/>
            </a:br>
            <a:r>
              <a:rPr lang="gu-IN" sz="1050" b="1" dirty="0"/>
              <a:t>પાસિંગ વર્ષ (</a:t>
            </a:r>
            <a:r>
              <a:rPr lang="en-IN" sz="1050" b="1" dirty="0"/>
              <a:t>Year of Passing):</a:t>
            </a:r>
            <a:r>
              <a:rPr lang="en-IN" sz="1050" dirty="0"/>
              <a:t> 2020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વિશેષતા (</a:t>
            </a:r>
            <a:r>
              <a:rPr lang="en-IN" sz="1050" b="1" dirty="0"/>
              <a:t>Speciality):</a:t>
            </a:r>
            <a:r>
              <a:rPr lang="en-IN" sz="1050" dirty="0"/>
              <a:t> </a:t>
            </a:r>
            <a:r>
              <a:rPr lang="gu-IN" sz="1050" dirty="0"/>
              <a:t>વિટ્રિયો-રેટિના સર્જરી, હોસ્પિટલ મેનેજમેન્ટ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અનુભવ (</a:t>
            </a:r>
            <a:r>
              <a:rPr lang="en-IN" sz="1050" b="1" dirty="0"/>
              <a:t>Experience):</a:t>
            </a:r>
            <a:r>
              <a:rPr lang="en-IN" sz="1050" dirty="0"/>
              <a:t> 2 </a:t>
            </a:r>
            <a:r>
              <a:rPr lang="gu-IN" sz="1050" dirty="0"/>
              <a:t>વર્ષ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હાલમાં કાર્યરત (</a:t>
            </a:r>
            <a:r>
              <a:rPr lang="en-IN" sz="1050" b="1" dirty="0"/>
              <a:t>Working at):</a:t>
            </a:r>
            <a:r>
              <a:rPr lang="en-IN" sz="1050" dirty="0"/>
              <a:t> </a:t>
            </a:r>
            <a:r>
              <a:rPr lang="gu-IN" sz="1050" dirty="0"/>
              <a:t>તેજસ આઈ હોસ્પિટલ (દિવ્યજ્યોતિ ટ્રસ્ટ)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પદ (</a:t>
            </a:r>
            <a:r>
              <a:rPr lang="en-IN" sz="1050" b="1" dirty="0"/>
              <a:t>Position held):</a:t>
            </a:r>
            <a:r>
              <a:rPr lang="en-IN" sz="1050" dirty="0"/>
              <a:t> </a:t>
            </a:r>
            <a:r>
              <a:rPr lang="gu-IN" sz="1050" dirty="0"/>
              <a:t>રેટિના કન્સલ્ટન્ટ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સર્જરીની સંખ્યા (</a:t>
            </a:r>
            <a:r>
              <a:rPr lang="en-IN" sz="1050" b="1" dirty="0"/>
              <a:t>No. of Surgeries):</a:t>
            </a:r>
            <a:r>
              <a:rPr lang="en-IN" sz="1050" dirty="0"/>
              <a:t> 1000 </a:t>
            </a:r>
            <a:r>
              <a:rPr lang="gu-IN" sz="1050" dirty="0"/>
              <a:t>થી વધુ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સર્જરીના પ્રકારો (</a:t>
            </a:r>
            <a:r>
              <a:rPr lang="en-IN" sz="1050" b="1" dirty="0"/>
              <a:t>Types of Surgeries):</a:t>
            </a:r>
            <a:r>
              <a:rPr lang="en-IN" sz="1050" dirty="0"/>
              <a:t> </a:t>
            </a:r>
            <a:r>
              <a:rPr lang="gu-IN" sz="1050" dirty="0"/>
              <a:t>તમામ પ્રકારની રેટિના સર્જરી, </a:t>
            </a:r>
            <a:r>
              <a:rPr lang="en-IN" sz="1050" dirty="0"/>
              <a:t>SICS, RDSX, MHSX, </a:t>
            </a:r>
            <a:r>
              <a:rPr lang="gu-IN" sz="1050" dirty="0"/>
              <a:t>ડાયાબેટિક વિટ્રેક્ટોમિ, </a:t>
            </a:r>
            <a:r>
              <a:rPr lang="en-IN" sz="1050" dirty="0"/>
              <a:t>ROP </a:t>
            </a:r>
            <a:r>
              <a:rPr lang="gu-IN" sz="1050" dirty="0"/>
              <a:t>સ્ક્રીનિંગ, </a:t>
            </a:r>
            <a:r>
              <a:rPr lang="en-IN" sz="1050" dirty="0"/>
              <a:t>IV </a:t>
            </a:r>
            <a:r>
              <a:rPr lang="gu-IN" sz="1050" dirty="0"/>
              <a:t>ઇન્જેક્શન, મેડિકલ રેટિના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અગાઉનો અનુભવ (</a:t>
            </a:r>
            <a:r>
              <a:rPr lang="en-IN" sz="1050" b="1" dirty="0"/>
              <a:t>Previous work experience):</a:t>
            </a:r>
            <a:endParaRPr lang="en-IN" sz="1050" dirty="0"/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dirty="0"/>
              <a:t>અરવિંદ આઈ હોસ્પિટલ, મધુરાઈ ખાતે ઓબ્ઝર્વરશિપ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dirty="0"/>
              <a:t>મૂરફિલ્ડ્સ આઈ હોસ્પિટલ, લંડન ખાતે ઓબ્ઝર્વરશિપ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dirty="0"/>
              <a:t>એલ.વી. પ્રસાદ આઈ ઇન્સ્ટિટ્યૂટ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જર્નલ પ્રકાશનો (</a:t>
            </a:r>
            <a:r>
              <a:rPr lang="en-IN" sz="1050" b="1" dirty="0"/>
              <a:t>Journal Publications):</a:t>
            </a:r>
            <a:r>
              <a:rPr lang="en-IN" sz="1050" dirty="0"/>
              <a:t> 5</a:t>
            </a:r>
          </a:p>
        </p:txBody>
      </p:sp>
    </p:spTree>
    <p:extLst>
      <p:ext uri="{BB962C8B-B14F-4D97-AF65-F5344CB8AC3E}">
        <p14:creationId xmlns:p14="http://schemas.microsoft.com/office/powerpoint/2010/main" val="18406470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erson in a white coat&#10;&#10;AI-generated content may be incorrect.">
            <a:extLst>
              <a:ext uri="{FF2B5EF4-FFF2-40B4-BE49-F238E27FC236}">
                <a16:creationId xmlns="" xmlns:a16="http://schemas.microsoft.com/office/drawing/2014/main" id="{D7A81C45-6F70-EBE2-2E67-10538D391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863" y="1132820"/>
            <a:ext cx="7305537" cy="5039380"/>
          </a:xfrm>
          <a:prstGeom prst="rect">
            <a:avLst/>
          </a:prstGeom>
        </p:spPr>
      </p:pic>
      <p:sp>
        <p:nvSpPr>
          <p:cNvPr id="30" name="Right Triangle 29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person wearing a white lab coat&#10;&#10;AI-generated content may be incorrect.">
            <a:extLst>
              <a:ext uri="{FF2B5EF4-FFF2-40B4-BE49-F238E27FC236}">
                <a16:creationId xmlns="" xmlns:a16="http://schemas.microsoft.com/office/drawing/2014/main" id="{BBF688AF-3CAF-9627-7463-AF0C3489CB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5093" y="687317"/>
            <a:ext cx="2440107" cy="3262913"/>
          </a:xfrm>
          <a:prstGeom prst="rect">
            <a:avLst/>
          </a:prstGeom>
        </p:spPr>
      </p:pic>
      <p:pic>
        <p:nvPicPr>
          <p:cNvPr id="6" name="Picture 5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7CE1A376-AE7D-BC56-8F3D-AF3CA3C472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5200" y="3890963"/>
            <a:ext cx="742950" cy="26384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B481004-AF4F-0832-655A-597F1E41B974}"/>
              </a:ext>
            </a:extLst>
          </p:cNvPr>
          <p:cNvSpPr txBox="1"/>
          <p:nvPr/>
        </p:nvSpPr>
        <p:spPr>
          <a:xfrm>
            <a:off x="3273908" y="609600"/>
            <a:ext cx="342699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ડો.ઉમા શ્રોફ 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43200" y="1132820"/>
            <a:ext cx="5410200" cy="50393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>
                <a:solidFill>
                  <a:schemeClr val="tx1"/>
                </a:solidFill>
              </a:rPr>
              <a:t>યોગ્યતા (</a:t>
            </a:r>
            <a:r>
              <a:rPr lang="en-IN" sz="1050" b="1" dirty="0">
                <a:solidFill>
                  <a:schemeClr val="tx1"/>
                </a:solidFill>
              </a:rPr>
              <a:t>Qualification):</a:t>
            </a:r>
            <a:r>
              <a:rPr lang="en-IN" sz="1050" dirty="0">
                <a:solidFill>
                  <a:schemeClr val="tx1"/>
                </a:solidFill>
              </a:rPr>
              <a:t> M.B.B.S., M.S. </a:t>
            </a:r>
            <a:r>
              <a:rPr lang="gu-IN" sz="1050" dirty="0">
                <a:solidFill>
                  <a:schemeClr val="tx1"/>
                </a:solidFill>
              </a:rPr>
              <a:t>ઑફ્થેલ્મોલોજી, </a:t>
            </a:r>
            <a:r>
              <a:rPr lang="en-IN" sz="1050" dirty="0">
                <a:solidFill>
                  <a:schemeClr val="tx1"/>
                </a:solidFill>
              </a:rPr>
              <a:t>FPOS</a:t>
            </a:r>
            <a:br>
              <a:rPr lang="en-IN" sz="1050" dirty="0">
                <a:solidFill>
                  <a:schemeClr val="tx1"/>
                </a:solidFill>
              </a:rPr>
            </a:br>
            <a:r>
              <a:rPr lang="gu-IN" sz="1050" b="1" dirty="0">
                <a:solidFill>
                  <a:schemeClr val="tx1"/>
                </a:solidFill>
              </a:rPr>
              <a:t>કોલેજ (</a:t>
            </a:r>
            <a:r>
              <a:rPr lang="en-IN" sz="1050" b="1" dirty="0">
                <a:solidFill>
                  <a:schemeClr val="tx1"/>
                </a:solidFill>
              </a:rPr>
              <a:t>College):</a:t>
            </a:r>
            <a:r>
              <a:rPr lang="en-IN" sz="1050" dirty="0">
                <a:solidFill>
                  <a:schemeClr val="tx1"/>
                </a:solidFill>
              </a:rPr>
              <a:t> </a:t>
            </a:r>
            <a:r>
              <a:rPr lang="gu-IN" sz="1050" dirty="0">
                <a:solidFill>
                  <a:schemeClr val="tx1"/>
                </a:solidFill>
              </a:rPr>
              <a:t>બી.જે. મેડિકલ કોલેજ, અમદાવાદ</a:t>
            </a:r>
            <a:br>
              <a:rPr lang="gu-IN" sz="1050" dirty="0">
                <a:solidFill>
                  <a:schemeClr val="tx1"/>
                </a:solidFill>
              </a:rPr>
            </a:br>
            <a:r>
              <a:rPr lang="gu-IN" sz="1050" b="1" dirty="0">
                <a:solidFill>
                  <a:schemeClr val="tx1"/>
                </a:solidFill>
              </a:rPr>
              <a:t>પાસિંગ વર્ષ (</a:t>
            </a:r>
            <a:r>
              <a:rPr lang="en-IN" sz="1050" b="1" dirty="0">
                <a:solidFill>
                  <a:schemeClr val="tx1"/>
                </a:solidFill>
              </a:rPr>
              <a:t>Year of Passing):</a:t>
            </a:r>
            <a:r>
              <a:rPr lang="en-IN" sz="1050" dirty="0">
                <a:solidFill>
                  <a:schemeClr val="tx1"/>
                </a:solidFill>
              </a:rPr>
              <a:t> 2020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>
                <a:solidFill>
                  <a:schemeClr val="tx1"/>
                </a:solidFill>
              </a:rPr>
              <a:t>વિશેષતા (</a:t>
            </a:r>
            <a:r>
              <a:rPr lang="en-IN" sz="1050" b="1" dirty="0">
                <a:solidFill>
                  <a:schemeClr val="tx1"/>
                </a:solidFill>
              </a:rPr>
              <a:t>Speciality):</a:t>
            </a:r>
            <a:r>
              <a:rPr lang="en-IN" sz="1050" dirty="0">
                <a:solidFill>
                  <a:schemeClr val="tx1"/>
                </a:solidFill>
              </a:rPr>
              <a:t> </a:t>
            </a:r>
            <a:r>
              <a:rPr lang="gu-IN" sz="1050" dirty="0">
                <a:solidFill>
                  <a:schemeClr val="tx1"/>
                </a:solidFill>
              </a:rPr>
              <a:t>પીડિયાટ્રિક ઑફ્થેલ્મોલોજી અને સ્ટ્રેબિઝમસ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>
                <a:solidFill>
                  <a:schemeClr val="tx1"/>
                </a:solidFill>
              </a:rPr>
              <a:t>અનુભવ (</a:t>
            </a:r>
            <a:r>
              <a:rPr lang="en-IN" sz="1050" b="1" dirty="0">
                <a:solidFill>
                  <a:schemeClr val="tx1"/>
                </a:solidFill>
              </a:rPr>
              <a:t>Experience):</a:t>
            </a:r>
            <a:r>
              <a:rPr lang="en-IN" sz="1050" dirty="0">
                <a:solidFill>
                  <a:schemeClr val="tx1"/>
                </a:solidFill>
              </a:rPr>
              <a:t> 2 </a:t>
            </a:r>
            <a:r>
              <a:rPr lang="gu-IN" sz="1050" dirty="0">
                <a:solidFill>
                  <a:schemeClr val="tx1"/>
                </a:solidFill>
              </a:rPr>
              <a:t>વર્ષ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>
                <a:solidFill>
                  <a:schemeClr val="tx1"/>
                </a:solidFill>
              </a:rPr>
              <a:t>હાલમાં કાર્યરત (</a:t>
            </a:r>
            <a:r>
              <a:rPr lang="en-IN" sz="1050" b="1" dirty="0">
                <a:solidFill>
                  <a:schemeClr val="tx1"/>
                </a:solidFill>
              </a:rPr>
              <a:t>Working at):</a:t>
            </a:r>
            <a:r>
              <a:rPr lang="en-IN" sz="1050" dirty="0">
                <a:solidFill>
                  <a:schemeClr val="tx1"/>
                </a:solidFill>
              </a:rPr>
              <a:t> </a:t>
            </a:r>
            <a:r>
              <a:rPr lang="gu-IN" sz="1050" dirty="0">
                <a:solidFill>
                  <a:schemeClr val="tx1"/>
                </a:solidFill>
              </a:rPr>
              <a:t>તેજસ આઈ હોસ્પિટલ (દિવ્યજ્યોતિ ટ્રસ્ટ)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>
                <a:solidFill>
                  <a:schemeClr val="tx1"/>
                </a:solidFill>
              </a:rPr>
              <a:t>પદ (</a:t>
            </a:r>
            <a:r>
              <a:rPr lang="en-IN" sz="1050" b="1" dirty="0">
                <a:solidFill>
                  <a:schemeClr val="tx1"/>
                </a:solidFill>
              </a:rPr>
              <a:t>Position held):</a:t>
            </a:r>
            <a:r>
              <a:rPr lang="en-IN" sz="1050" dirty="0">
                <a:solidFill>
                  <a:schemeClr val="tx1"/>
                </a:solidFill>
              </a:rPr>
              <a:t> </a:t>
            </a:r>
            <a:r>
              <a:rPr lang="gu-IN" sz="1050" dirty="0">
                <a:solidFill>
                  <a:schemeClr val="tx1"/>
                </a:solidFill>
              </a:rPr>
              <a:t>કૅટારેક્ટ, પીડિયાટ્રિક ઑફ્થેલ્મોલોજી અને સ્ટ્રેબિઝમસ સર્જન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>
                <a:solidFill>
                  <a:schemeClr val="tx1"/>
                </a:solidFill>
              </a:rPr>
              <a:t>સર્જરીની સંખ્યા (</a:t>
            </a:r>
            <a:r>
              <a:rPr lang="en-IN" sz="1050" b="1" dirty="0">
                <a:solidFill>
                  <a:schemeClr val="tx1"/>
                </a:solidFill>
              </a:rPr>
              <a:t>No. of Surgeries):</a:t>
            </a:r>
            <a:r>
              <a:rPr lang="en-IN" sz="1050" dirty="0">
                <a:solidFill>
                  <a:schemeClr val="tx1"/>
                </a:solidFill>
              </a:rPr>
              <a:t> 2000 </a:t>
            </a:r>
            <a:r>
              <a:rPr lang="gu-IN" sz="1050" dirty="0">
                <a:solidFill>
                  <a:schemeClr val="tx1"/>
                </a:solidFill>
              </a:rPr>
              <a:t>થી વધુ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>
                <a:solidFill>
                  <a:schemeClr val="tx1"/>
                </a:solidFill>
              </a:rPr>
              <a:t>સર્જરીના પ્રકારો (</a:t>
            </a:r>
            <a:r>
              <a:rPr lang="en-IN" sz="1050" b="1" dirty="0">
                <a:solidFill>
                  <a:schemeClr val="tx1"/>
                </a:solidFill>
              </a:rPr>
              <a:t>Types of Surgeries):</a:t>
            </a:r>
            <a:r>
              <a:rPr lang="en-IN" sz="1050" dirty="0">
                <a:solidFill>
                  <a:schemeClr val="tx1"/>
                </a:solidFill>
              </a:rPr>
              <a:t> MSICS, </a:t>
            </a:r>
            <a:r>
              <a:rPr lang="gu-IN" sz="1050" dirty="0">
                <a:solidFill>
                  <a:schemeClr val="tx1"/>
                </a:solidFill>
              </a:rPr>
              <a:t>ફેકોઇમલ્સિફિકેશન, પ્ટેરિજિયમ, ચાલેઝિયન, પીડિયાટ્રિક કૅટારેક્ટ સર્જરી, સ્ટ્રેબિઝમસ, </a:t>
            </a:r>
            <a:r>
              <a:rPr lang="en-IN" sz="1050" dirty="0">
                <a:solidFill>
                  <a:schemeClr val="tx1"/>
                </a:solidFill>
              </a:rPr>
              <a:t>DCR + </a:t>
            </a:r>
            <a:r>
              <a:rPr lang="gu-IN" sz="1050" dirty="0">
                <a:solidFill>
                  <a:schemeClr val="tx1"/>
                </a:solidFill>
              </a:rPr>
              <a:t>ઇન્ટ્યુબેશન, ઇવિસેરેશન + ઇમ્પ્લાન્ટ, </a:t>
            </a:r>
            <a:r>
              <a:rPr lang="en-IN" sz="1050" dirty="0">
                <a:solidFill>
                  <a:schemeClr val="tx1"/>
                </a:solidFill>
              </a:rPr>
              <a:t>DCT, </a:t>
            </a:r>
            <a:r>
              <a:rPr lang="gu-IN" sz="1050" dirty="0">
                <a:solidFill>
                  <a:schemeClr val="tx1"/>
                </a:solidFill>
              </a:rPr>
              <a:t>કેરાટોપ્લાસ્ટી, ટાર્સોરાફી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>
                <a:solidFill>
                  <a:schemeClr val="tx1"/>
                </a:solidFill>
              </a:rPr>
              <a:t>અગાઉનો અનુભવ (</a:t>
            </a:r>
            <a:r>
              <a:rPr lang="en-IN" sz="1050" b="1" dirty="0">
                <a:solidFill>
                  <a:schemeClr val="tx1"/>
                </a:solidFill>
              </a:rPr>
              <a:t>Previous work experience):</a:t>
            </a:r>
            <a:endParaRPr lang="en-IN" sz="1050" dirty="0">
              <a:solidFill>
                <a:schemeClr val="tx1"/>
              </a:solidFill>
            </a:endParaRP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dirty="0">
                <a:solidFill>
                  <a:schemeClr val="tx1"/>
                </a:solidFill>
              </a:rPr>
              <a:t>અરવિંદ આઈ હોસ્પિટલ, મધુરાઈ ખાતે ઓબ્ઝર્વરશિપ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dirty="0">
                <a:solidFill>
                  <a:schemeClr val="tx1"/>
                </a:solidFill>
              </a:rPr>
              <a:t>મૂરફિલ્ડ્સ આઈ હોસ્પિટલ, લંડન ખાતે ઓબ્ઝર્વરશિપ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>
                <a:solidFill>
                  <a:schemeClr val="tx1"/>
                </a:solidFill>
              </a:rPr>
              <a:t>જર્નલ પ્રકાશનો (</a:t>
            </a:r>
            <a:r>
              <a:rPr lang="en-IN" sz="1050" b="1" dirty="0">
                <a:solidFill>
                  <a:schemeClr val="tx1"/>
                </a:solidFill>
              </a:rPr>
              <a:t>Journal Publications):</a:t>
            </a:r>
            <a:r>
              <a:rPr lang="en-IN" sz="1050" dirty="0">
                <a:solidFill>
                  <a:schemeClr val="tx1"/>
                </a:solidFill>
              </a:rPr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33622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Right Triangle 17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person in a white coat&#10;&#10;AI-generated content may be incorrect.">
            <a:extLst>
              <a:ext uri="{FF2B5EF4-FFF2-40B4-BE49-F238E27FC236}">
                <a16:creationId xmlns="" xmlns:a16="http://schemas.microsoft.com/office/drawing/2014/main" id="{2AC6E3FC-1A79-38DB-C129-C94090A48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5385" y="745738"/>
            <a:ext cx="2043548" cy="2686283"/>
          </a:xfrm>
          <a:prstGeom prst="rect">
            <a:avLst/>
          </a:prstGeom>
        </p:spPr>
      </p:pic>
      <p:pic>
        <p:nvPicPr>
          <p:cNvPr id="11" name="Picture 10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25754356-BEE6-D3A9-EBF7-727BB468FC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5200" y="3933825"/>
            <a:ext cx="742950" cy="24955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6B61B3D-CE64-9EAE-C022-0DF0B22E8799}"/>
              </a:ext>
            </a:extLst>
          </p:cNvPr>
          <p:cNvSpPr txBox="1"/>
          <p:nvPr/>
        </p:nvSpPr>
        <p:spPr>
          <a:xfrm>
            <a:off x="3333750" y="627141"/>
            <a:ext cx="4481762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ડો.ધારા સરધારા </a:t>
            </a:r>
            <a:endParaRPr lang="en-GB" sz="2800" b="1" dirty="0">
              <a:solidFill>
                <a:srgbClr val="FF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C96C1E3A-23DF-1FDF-FE2E-CD5BF9D06F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1134824"/>
            <a:ext cx="8114371" cy="512960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352800" y="1066800"/>
            <a:ext cx="5371171" cy="51976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યોગ્યતા (</a:t>
            </a:r>
            <a:r>
              <a:rPr lang="en-IN" sz="1050" b="1" dirty="0"/>
              <a:t>Qualification):</a:t>
            </a:r>
            <a:r>
              <a:rPr lang="en-IN" sz="1050" dirty="0"/>
              <a:t> M.B.B.S., M.S. </a:t>
            </a:r>
            <a:r>
              <a:rPr lang="gu-IN" sz="1050" dirty="0" smtClean="0"/>
              <a:t>ઑફ્થેલ્મોલોજી</a:t>
            </a:r>
            <a:endParaRPr lang="en-IN" sz="1050" dirty="0" smtClean="0"/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 smtClean="0"/>
              <a:t>કોલેજ </a:t>
            </a:r>
            <a:r>
              <a:rPr lang="gu-IN" sz="1050" b="1" dirty="0"/>
              <a:t>(</a:t>
            </a:r>
            <a:r>
              <a:rPr lang="en-IN" sz="1050" b="1" dirty="0"/>
              <a:t>College</a:t>
            </a:r>
            <a:r>
              <a:rPr lang="en-IN" sz="1050" b="1" dirty="0" smtClean="0"/>
              <a:t>): </a:t>
            </a:r>
            <a:r>
              <a:rPr lang="en-IN" sz="1050" dirty="0"/>
              <a:t>PGIMER, </a:t>
            </a:r>
            <a:r>
              <a:rPr lang="gu-IN" sz="1050" dirty="0"/>
              <a:t>ચંડીગઢ</a:t>
            </a:r>
            <a:br>
              <a:rPr lang="gu-IN" sz="1050" dirty="0"/>
            </a:br>
            <a:r>
              <a:rPr lang="gu-IN" sz="1050" b="1" dirty="0"/>
              <a:t>પાસિંગ વર્ષ (</a:t>
            </a:r>
            <a:r>
              <a:rPr lang="en-IN" sz="1050" b="1" dirty="0"/>
              <a:t>Year of Passing):</a:t>
            </a:r>
            <a:r>
              <a:rPr lang="en-IN" sz="1050" dirty="0"/>
              <a:t> 2023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 smtClean="0"/>
              <a:t>વિશેષતા </a:t>
            </a:r>
            <a:r>
              <a:rPr lang="gu-IN" sz="1050" b="1" dirty="0"/>
              <a:t>(</a:t>
            </a:r>
            <a:r>
              <a:rPr lang="en-IN" sz="1050" b="1" dirty="0"/>
              <a:t>Speciality):</a:t>
            </a:r>
            <a:r>
              <a:rPr lang="en-IN" sz="1050" dirty="0"/>
              <a:t> </a:t>
            </a:r>
            <a:r>
              <a:rPr lang="gu-IN" sz="1050" dirty="0"/>
              <a:t>જનરલ ઑફ્થેલ્મોલોજી અને કમ્યુનિટી ઑફ્થેલ્મોલોજી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અનુભવ (</a:t>
            </a:r>
            <a:r>
              <a:rPr lang="en-IN" sz="1050" b="1" dirty="0"/>
              <a:t>Experience):</a:t>
            </a:r>
            <a:r>
              <a:rPr lang="en-IN" sz="1050" dirty="0"/>
              <a:t> </a:t>
            </a:r>
            <a:endParaRPr lang="gu-IN" sz="1050" dirty="0"/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હાલમાં કાર્યરત (</a:t>
            </a:r>
            <a:r>
              <a:rPr lang="en-IN" sz="1050" b="1" dirty="0"/>
              <a:t>Working at):</a:t>
            </a:r>
            <a:r>
              <a:rPr lang="en-IN" sz="1050" dirty="0"/>
              <a:t> </a:t>
            </a:r>
            <a:r>
              <a:rPr lang="gu-IN" sz="1050" dirty="0"/>
              <a:t>તેજસ આઈ </a:t>
            </a:r>
            <a:r>
              <a:rPr lang="gu-IN" sz="1050" dirty="0" smtClean="0"/>
              <a:t>હોસ્પિટલ</a:t>
            </a:r>
            <a:r>
              <a:rPr lang="en-IN" sz="1050" dirty="0" smtClean="0"/>
              <a:t> </a:t>
            </a:r>
            <a:r>
              <a:rPr lang="gu-IN" sz="1050" dirty="0"/>
              <a:t>(દિવ્યજ્યોતિ ટ્રસ્ટ</a:t>
            </a:r>
            <a:r>
              <a:rPr lang="gu-IN" sz="1050" dirty="0" smtClean="0"/>
              <a:t>)</a:t>
            </a:r>
            <a:endParaRPr lang="en-IN" sz="1050" dirty="0" smtClean="0"/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પદ (</a:t>
            </a:r>
            <a:r>
              <a:rPr lang="en-IN" sz="1050" b="1" dirty="0"/>
              <a:t>Position held):</a:t>
            </a:r>
            <a:r>
              <a:rPr lang="en-IN" sz="1050" dirty="0"/>
              <a:t> </a:t>
            </a:r>
            <a:r>
              <a:rPr lang="gu-IN" sz="1050" dirty="0"/>
              <a:t>જનરલ કન્સલ્ટન્ટ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 smtClean="0"/>
              <a:t>સર્જરીની </a:t>
            </a:r>
            <a:r>
              <a:rPr lang="gu-IN" sz="1050" b="1" dirty="0"/>
              <a:t>સંખ્યા (</a:t>
            </a:r>
            <a:r>
              <a:rPr lang="en-IN" sz="1050" b="1" dirty="0"/>
              <a:t>No. of Surgeries):</a:t>
            </a:r>
            <a:r>
              <a:rPr lang="en-IN" sz="1050" dirty="0"/>
              <a:t> </a:t>
            </a:r>
            <a:r>
              <a:rPr lang="gu-IN" sz="1050" dirty="0"/>
              <a:t>900 થી વધુ</a:t>
            </a:r>
            <a:r>
              <a:rPr lang="en-IN" sz="1050" dirty="0" smtClean="0"/>
              <a:t> </a:t>
            </a:r>
            <a:endParaRPr lang="gu-IN" sz="1050" dirty="0"/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050" b="1" dirty="0"/>
              <a:t>સર્જરીના પ્રકારો (</a:t>
            </a:r>
            <a:r>
              <a:rPr lang="en-IN" sz="1050" b="1" dirty="0"/>
              <a:t>Types of Surgeries):</a:t>
            </a:r>
            <a:r>
              <a:rPr lang="en-IN" sz="1050" dirty="0"/>
              <a:t> </a:t>
            </a:r>
            <a:r>
              <a:rPr lang="gu-IN" sz="1050" dirty="0" smtClean="0"/>
              <a:t>કૅટરેક્ટ</a:t>
            </a:r>
            <a:endParaRPr lang="en-IN" sz="1050" dirty="0"/>
          </a:p>
        </p:txBody>
      </p:sp>
    </p:spTree>
    <p:extLst>
      <p:ext uri="{BB962C8B-B14F-4D97-AF65-F5344CB8AC3E}">
        <p14:creationId xmlns:p14="http://schemas.microsoft.com/office/powerpoint/2010/main" val="186548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AA756093-23C9-9D1A-3304-4A18191F98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863" y="1258976"/>
            <a:ext cx="6529894" cy="4830945"/>
          </a:xfrm>
          <a:prstGeom prst="rect">
            <a:avLst/>
          </a:prstGeom>
        </p:spPr>
      </p:pic>
      <p:sp>
        <p:nvSpPr>
          <p:cNvPr id="37" name="Right Triangle 36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 with her arms crossed&#10;&#10;AI-generated content may be incorrect.">
            <a:extLst>
              <a:ext uri="{FF2B5EF4-FFF2-40B4-BE49-F238E27FC236}">
                <a16:creationId xmlns="" xmlns:a16="http://schemas.microsoft.com/office/drawing/2014/main" id="{4BA25E3D-E034-6B35-8B6E-D704632E5A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3400" y="756637"/>
            <a:ext cx="2813771" cy="3320063"/>
          </a:xfrm>
          <a:prstGeom prst="rect">
            <a:avLst/>
          </a:prstGeom>
        </p:spPr>
      </p:pic>
      <p:pic>
        <p:nvPicPr>
          <p:cNvPr id="10" name="Picture 9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0F247DD1-9A20-8185-5091-7A04237047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5200" y="4038600"/>
            <a:ext cx="742950" cy="24955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1B61218-27B7-B2F0-88E9-3376E6119728}"/>
              </a:ext>
            </a:extLst>
          </p:cNvPr>
          <p:cNvSpPr txBox="1"/>
          <p:nvPr/>
        </p:nvSpPr>
        <p:spPr>
          <a:xfrm>
            <a:off x="2767263" y="641683"/>
            <a:ext cx="3605462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ડો.પૂજા કાપડીયા 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67262" y="1258976"/>
            <a:ext cx="4928937" cy="49132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100" b="1" dirty="0"/>
              <a:t>યોગ્યતા (</a:t>
            </a:r>
            <a:r>
              <a:rPr lang="en-IN" sz="1100" b="1" dirty="0"/>
              <a:t>Qualification):</a:t>
            </a:r>
            <a:r>
              <a:rPr lang="en-IN" sz="1100" dirty="0"/>
              <a:t> M.B.B.S., DOMS, </a:t>
            </a:r>
            <a:r>
              <a:rPr lang="gu-IN" sz="1100" dirty="0"/>
              <a:t>કોમ્પ્રેહેન્સિવ ઑફ્થેલ્મોલોજીમાં ફેલોશિપ</a:t>
            </a:r>
            <a:r>
              <a:rPr lang="en-IN" sz="1100" dirty="0"/>
              <a:t/>
            </a:r>
            <a:br>
              <a:rPr lang="en-IN" sz="1100" dirty="0"/>
            </a:br>
            <a:r>
              <a:rPr lang="gu-IN" sz="1100" b="1" dirty="0"/>
              <a:t>કોલેજ (</a:t>
            </a:r>
            <a:r>
              <a:rPr lang="en-IN" sz="1100" b="1" dirty="0"/>
              <a:t>College):</a:t>
            </a:r>
            <a:r>
              <a:rPr lang="en-IN" sz="1100" dirty="0"/>
              <a:t> </a:t>
            </a:r>
            <a:r>
              <a:rPr lang="gu-IN" sz="1100" dirty="0"/>
              <a:t>ગવર્નમેન્ટ મેડિકલ કોલેજ, કોટા</a:t>
            </a:r>
            <a:endParaRPr lang="en-IN" sz="1100" dirty="0"/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100" b="1" dirty="0"/>
              <a:t>પાસિંગ વર્ષ (</a:t>
            </a:r>
            <a:r>
              <a:rPr lang="en-IN" sz="1100" b="1" dirty="0"/>
              <a:t>Year of Passing):</a:t>
            </a:r>
            <a:r>
              <a:rPr lang="en-IN" sz="1100" dirty="0"/>
              <a:t> 2025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100" b="1" dirty="0"/>
              <a:t>હાલમાં કાર્યરત (</a:t>
            </a:r>
            <a:r>
              <a:rPr lang="en-IN" sz="1100" b="1" dirty="0"/>
              <a:t>Working at):</a:t>
            </a:r>
            <a:r>
              <a:rPr lang="en-IN" sz="1100" dirty="0"/>
              <a:t> </a:t>
            </a:r>
            <a:r>
              <a:rPr lang="gu-IN" sz="1100" dirty="0"/>
              <a:t>તેજસ આઈ હોસ્પિટલ (દિવ્યજ્યોતિ ટ્રસ્ટ)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100" b="1" dirty="0"/>
              <a:t>પદ (</a:t>
            </a:r>
            <a:r>
              <a:rPr lang="en-IN" sz="1100" b="1" dirty="0"/>
              <a:t>Position held):</a:t>
            </a:r>
            <a:r>
              <a:rPr lang="en-IN" sz="1100" dirty="0"/>
              <a:t> </a:t>
            </a:r>
            <a:r>
              <a:rPr lang="gu-IN" sz="1100" dirty="0"/>
              <a:t>કોમ્પ્રેહેન્સિવ ઑફ્થેલ્મોલોજીમાં ફેલો</a:t>
            </a:r>
            <a:endParaRPr lang="en-IN" sz="1100" dirty="0"/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100" b="1" dirty="0"/>
              <a:t>સર્જરીની સંખ્યા (</a:t>
            </a:r>
            <a:r>
              <a:rPr lang="en-IN" sz="1100" b="1" dirty="0"/>
              <a:t>No. of Surgeries): </a:t>
            </a:r>
            <a:r>
              <a:rPr lang="gu-IN" sz="1100" dirty="0"/>
              <a:t>150 થી વધુ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100" b="1" dirty="0"/>
              <a:t>સર્જરીના પ્રકારો (</a:t>
            </a:r>
            <a:r>
              <a:rPr lang="en-IN" sz="1100" b="1" dirty="0"/>
              <a:t>Types of Surgeries):</a:t>
            </a:r>
            <a:r>
              <a:rPr lang="en-IN" sz="1100" dirty="0"/>
              <a:t> </a:t>
            </a:r>
            <a:r>
              <a:rPr lang="gu-IN" sz="1100" dirty="0"/>
              <a:t>કૅટરેક્ટ, એન્ટ્રોપિયન, પ્ટેરિજિયમ એક્સિશન</a:t>
            </a:r>
            <a:endParaRPr lang="en-IN" sz="1100" dirty="0"/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100" b="1" dirty="0"/>
              <a:t>અગાઉનો અનુભવ (</a:t>
            </a:r>
            <a:r>
              <a:rPr lang="en-IN" sz="1100" b="1" dirty="0"/>
              <a:t>Previous work experience):</a:t>
            </a:r>
            <a:r>
              <a:rPr lang="gu-IN" sz="1100" dirty="0"/>
              <a:t>ગવર્નમેન્ટ મેડિકલ કોલેજ, કોટા</a:t>
            </a:r>
            <a:endParaRPr lang="en-IN" sz="1100" dirty="0"/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gu-IN" sz="1100" b="1" dirty="0"/>
              <a:t>જર્નલ પ્રકાશનો (</a:t>
            </a:r>
            <a:r>
              <a:rPr lang="en-IN" sz="1100" b="1" dirty="0"/>
              <a:t>Journal Publications):</a:t>
            </a:r>
            <a:r>
              <a:rPr lang="en-IN" sz="1100" dirty="0"/>
              <a:t> 5</a:t>
            </a:r>
          </a:p>
        </p:txBody>
      </p:sp>
    </p:spTree>
    <p:extLst>
      <p:ext uri="{BB962C8B-B14F-4D97-AF65-F5344CB8AC3E}">
        <p14:creationId xmlns:p14="http://schemas.microsoft.com/office/powerpoint/2010/main" val="25399981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erson in a white shirt&#10;&#10;AI-generated content may be incorrect.">
            <a:extLst>
              <a:ext uri="{FF2B5EF4-FFF2-40B4-BE49-F238E27FC236}">
                <a16:creationId xmlns="" xmlns:a16="http://schemas.microsoft.com/office/drawing/2014/main" id="{FA0A29D1-E59E-A299-C5B5-0757A1B37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338" y="1217930"/>
            <a:ext cx="6836553" cy="4910249"/>
          </a:xfrm>
          <a:prstGeom prst="rect">
            <a:avLst/>
          </a:prstGeom>
        </p:spPr>
      </p:pic>
      <p:sp>
        <p:nvSpPr>
          <p:cNvPr id="30" name="Right Triangle 29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erson in a white coat&#10;&#10;AI-generated content may be incorrect.">
            <a:extLst>
              <a:ext uri="{FF2B5EF4-FFF2-40B4-BE49-F238E27FC236}">
                <a16:creationId xmlns="" xmlns:a16="http://schemas.microsoft.com/office/drawing/2014/main" id="{26013DCA-0752-01B5-6365-A2F07FC7D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4493" y="689946"/>
            <a:ext cx="2624059" cy="3301013"/>
          </a:xfrm>
          <a:prstGeom prst="rect">
            <a:avLst/>
          </a:prstGeom>
        </p:spPr>
      </p:pic>
      <p:pic>
        <p:nvPicPr>
          <p:cNvPr id="6" name="Picture 5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D9918D6D-A88A-14AC-F19E-EFAFB5D5E4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25213" y="3881438"/>
            <a:ext cx="638175" cy="26574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DC8772A9-75D8-C5F8-60C5-EFD225198064}"/>
              </a:ext>
            </a:extLst>
          </p:cNvPr>
          <p:cNvSpPr txBox="1"/>
          <p:nvPr/>
        </p:nvSpPr>
        <p:spPr>
          <a:xfrm>
            <a:off x="2967788" y="691815"/>
            <a:ext cx="4317332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 ભાવિન અકબરી 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90800" y="1217930"/>
            <a:ext cx="5084091" cy="47256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gu-IN" sz="1100" b="1" dirty="0"/>
              <a:t>લાયકાત:</a:t>
            </a:r>
            <a:r>
              <a:rPr lang="gu-IN" sz="1100" dirty="0"/>
              <a:t> </a:t>
            </a:r>
            <a:r>
              <a:rPr lang="en-IN" sz="1100" dirty="0"/>
              <a:t>M.B.B.S</a:t>
            </a:r>
            <a:br>
              <a:rPr lang="en-IN" sz="1100" dirty="0"/>
            </a:br>
            <a:r>
              <a:rPr lang="gu-IN" sz="1100" b="1" dirty="0"/>
              <a:t>કોલેજ:</a:t>
            </a:r>
            <a:r>
              <a:rPr lang="gu-IN" sz="1100" dirty="0"/>
              <a:t> </a:t>
            </a:r>
            <a:r>
              <a:rPr lang="en-IN" sz="1100" dirty="0"/>
              <a:t>GCS </a:t>
            </a:r>
            <a:r>
              <a:rPr lang="gu-IN" sz="1100" dirty="0"/>
              <a:t>મેડિકલ કોલેજ, અમદાવાદ</a:t>
            </a:r>
            <a:br>
              <a:rPr lang="gu-IN" sz="1100" dirty="0"/>
            </a:br>
            <a:r>
              <a:rPr lang="gu-IN" sz="1100" b="1" dirty="0"/>
              <a:t>પાસિંગ વર્ષ:</a:t>
            </a:r>
            <a:r>
              <a:rPr lang="gu-IN" sz="1100" dirty="0"/>
              <a:t> 2020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હાલમાં કામ કરે છે:</a:t>
            </a:r>
            <a:r>
              <a:rPr lang="gu-IN" sz="1100" dirty="0"/>
              <a:t> તેજસ આઈ હોસ્પિટલ (દિવ્યજ્યોતિ ટ્રસ્ટ)</a:t>
            </a:r>
            <a:br>
              <a:rPr lang="gu-IN" sz="1100" dirty="0"/>
            </a:br>
            <a:r>
              <a:rPr lang="gu-IN" sz="1100" b="1" dirty="0"/>
              <a:t>હોદ્દો:</a:t>
            </a:r>
            <a:r>
              <a:rPr lang="gu-IN" sz="1100" dirty="0"/>
              <a:t> કોમ્પ્રિહેન્સિવ ઓફ્થાલ્મોલોજીમાં ફેલો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સર્જરીઓની સંખ્યા:</a:t>
            </a:r>
            <a:r>
              <a:rPr lang="gu-IN" sz="1100" dirty="0"/>
              <a:t> 50 થી વધુ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સર્જરીના પ્રકારો:</a:t>
            </a:r>
            <a:r>
              <a:rPr lang="gu-IN" sz="1100" dirty="0"/>
              <a:t> </a:t>
            </a:r>
            <a:r>
              <a:rPr lang="gu-IN" sz="1100" dirty="0" smtClean="0"/>
              <a:t>કૅટરેક્ટ </a:t>
            </a:r>
            <a:r>
              <a:rPr lang="gu-IN" sz="1100" dirty="0"/>
              <a:t>સર્જરી, </a:t>
            </a:r>
            <a:r>
              <a:rPr lang="en-IN" sz="1100" dirty="0"/>
              <a:t>SICS, </a:t>
            </a:r>
            <a:r>
              <a:rPr lang="gu-IN" sz="1100" dirty="0"/>
              <a:t>પ્ટેરીજીયમ એક્સિઝન, ઈવિસેરેશન, કોર્નીયલ ટિયર રિપેર</a:t>
            </a:r>
          </a:p>
        </p:txBody>
      </p:sp>
    </p:spTree>
    <p:extLst>
      <p:ext uri="{BB962C8B-B14F-4D97-AF65-F5344CB8AC3E}">
        <p14:creationId xmlns:p14="http://schemas.microsoft.com/office/powerpoint/2010/main" val="47256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erson in a white coat&#10;&#10;AI-generated content may be incorrect.">
            <a:extLst>
              <a:ext uri="{FF2B5EF4-FFF2-40B4-BE49-F238E27FC236}">
                <a16:creationId xmlns="" xmlns:a16="http://schemas.microsoft.com/office/drawing/2014/main" id="{63C92C5D-751E-63D3-077D-4B9044BB2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338" y="1180038"/>
            <a:ext cx="6509218" cy="4865693"/>
          </a:xfrm>
          <a:prstGeom prst="rect">
            <a:avLst/>
          </a:prstGeom>
        </p:spPr>
      </p:pic>
      <p:sp>
        <p:nvSpPr>
          <p:cNvPr id="37" name="Right Triangle 36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person in a white coat with his arms crossed&#10;&#10;AI-generated content may be incorrect.">
            <a:extLst>
              <a:ext uri="{FF2B5EF4-FFF2-40B4-BE49-F238E27FC236}">
                <a16:creationId xmlns="" xmlns:a16="http://schemas.microsoft.com/office/drawing/2014/main" id="{B2FBDCE0-9287-4951-2698-531013F967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6367" y="785196"/>
            <a:ext cx="2691636" cy="3415313"/>
          </a:xfrm>
          <a:prstGeom prst="rect">
            <a:avLst/>
          </a:prstGeom>
        </p:spPr>
      </p:pic>
      <p:pic>
        <p:nvPicPr>
          <p:cNvPr id="8" name="Picture 7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3444DB6F-6A42-79C8-0B94-0ED1BCA5C5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53763" y="4205288"/>
            <a:ext cx="600075" cy="21431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BE7F4A6-29FA-77FB-A847-FFCE00E95740}"/>
              </a:ext>
            </a:extLst>
          </p:cNvPr>
          <p:cNvSpPr txBox="1"/>
          <p:nvPr/>
        </p:nvSpPr>
        <p:spPr>
          <a:xfrm>
            <a:off x="2914650" y="656817"/>
            <a:ext cx="3886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ડો.યશ રાજતીયા 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14650" y="1184956"/>
            <a:ext cx="4724400" cy="4860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gu-IN" sz="1100" b="1" dirty="0"/>
              <a:t>લાયકાત:</a:t>
            </a:r>
            <a:r>
              <a:rPr lang="gu-IN" sz="1100" dirty="0"/>
              <a:t> </a:t>
            </a:r>
            <a:r>
              <a:rPr lang="en-IN" sz="1100" dirty="0"/>
              <a:t>M.S. </a:t>
            </a:r>
            <a:r>
              <a:rPr lang="gu-IN" sz="1100" dirty="0"/>
              <a:t>ઑફ્થાલ્મોલોજી</a:t>
            </a:r>
            <a:br>
              <a:rPr lang="gu-IN" sz="1100" dirty="0"/>
            </a:br>
            <a:r>
              <a:rPr lang="gu-IN" sz="1100" b="1" dirty="0"/>
              <a:t>કોલેજ:</a:t>
            </a:r>
            <a:r>
              <a:rPr lang="gu-IN" sz="1100" dirty="0"/>
              <a:t> </a:t>
            </a:r>
            <a:r>
              <a:rPr lang="en-IN" sz="1100" dirty="0"/>
              <a:t>NHL </a:t>
            </a:r>
            <a:r>
              <a:rPr lang="gu-IN" sz="1100" dirty="0"/>
              <a:t>મ્યુનિસિપલ મેડિકલ કોલેજ, </a:t>
            </a:r>
            <a:r>
              <a:rPr lang="en-IN" sz="1100" dirty="0"/>
              <a:t>C.H. </a:t>
            </a:r>
            <a:r>
              <a:rPr lang="gu-IN" sz="1100" dirty="0"/>
              <a:t>નાગરી આઈ હોસ્પિટલ</a:t>
            </a:r>
            <a:br>
              <a:rPr lang="gu-IN" sz="1100" dirty="0"/>
            </a:br>
            <a:r>
              <a:rPr lang="gu-IN" sz="1100" b="1" dirty="0"/>
              <a:t>પાસિંગ વર્ષ:</a:t>
            </a:r>
            <a:r>
              <a:rPr lang="gu-IN" sz="1100" dirty="0"/>
              <a:t> 2025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હાલમાં કામ કરે છે:</a:t>
            </a:r>
            <a:r>
              <a:rPr lang="gu-IN" sz="1100" dirty="0"/>
              <a:t> તેજસ આઈ હોસ્પિટલ (દિવ્યજ્યોતિ ટ્રસ્ટ)</a:t>
            </a:r>
            <a:br>
              <a:rPr lang="gu-IN" sz="1100" dirty="0"/>
            </a:br>
            <a:r>
              <a:rPr lang="gu-IN" sz="1100" b="1" dirty="0"/>
              <a:t>હોદ્દો:</a:t>
            </a:r>
            <a:r>
              <a:rPr lang="gu-IN" sz="1100" dirty="0"/>
              <a:t> કોમ્પ્રિહેન્સિવ ઑફ્થાલ્મોલોજીમાં ફેલો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સર્જરીઓની સંખ્યા:</a:t>
            </a:r>
            <a:r>
              <a:rPr lang="gu-IN" sz="1100" dirty="0"/>
              <a:t> 350 થી વધુ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સર્જરીના પ્રકારો:</a:t>
            </a:r>
            <a:r>
              <a:rPr lang="gu-IN" sz="1100" dirty="0"/>
              <a:t> </a:t>
            </a:r>
            <a:r>
              <a:rPr lang="en-IN" sz="1100" dirty="0"/>
              <a:t>SICS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અગાઉનો કામનો અનુભવ:</a:t>
            </a:r>
            <a:r>
              <a:rPr lang="gu-IN" sz="1100" dirty="0"/>
              <a:t> </a:t>
            </a:r>
            <a:r>
              <a:rPr lang="en-IN" sz="1100" dirty="0"/>
              <a:t>GMERS </a:t>
            </a:r>
            <a:r>
              <a:rPr lang="gu-IN" sz="1100" dirty="0"/>
              <a:t>જુનાગઢમાં સિનિયર રેસિડન્ટ</a:t>
            </a:r>
          </a:p>
        </p:txBody>
      </p:sp>
    </p:spTree>
    <p:extLst>
      <p:ext uri="{BB962C8B-B14F-4D97-AF65-F5344CB8AC3E}">
        <p14:creationId xmlns:p14="http://schemas.microsoft.com/office/powerpoint/2010/main" val="31111546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7441C4C9-B3A8-6B23-FF2A-5FD1F5DE2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="" xmlns:a16="http://schemas.microsoft.com/office/drawing/2014/main" id="{1CD306BD-9A72-B656-5859-71FD2216FAA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="" xmlns:a16="http://schemas.microsoft.com/office/drawing/2014/main" id="{99C80416-A3C0-71C2-F56F-B079CAACDA4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Right Triangle 29">
            <a:extLst>
              <a:ext uri="{FF2B5EF4-FFF2-40B4-BE49-F238E27FC236}">
                <a16:creationId xmlns="" xmlns:a16="http://schemas.microsoft.com/office/drawing/2014/main" id="{B0060C89-5F15-AE85-A8F5-57F5BCD86D6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-up of a medical profile&#10;&#10;AI-generated content may be incorrect.">
            <a:extLst>
              <a:ext uri="{FF2B5EF4-FFF2-40B4-BE49-F238E27FC236}">
                <a16:creationId xmlns="" xmlns:a16="http://schemas.microsoft.com/office/drawing/2014/main" id="{87F223B0-8512-7BA5-C3AA-8C2FCD557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752" y="1266942"/>
            <a:ext cx="7219253" cy="4788752"/>
          </a:xfrm>
          <a:prstGeom prst="rect">
            <a:avLst/>
          </a:prstGeom>
        </p:spPr>
      </p:pic>
      <p:pic>
        <p:nvPicPr>
          <p:cNvPr id="6" name="Picture 5" descr="A person with glasses and a white coat&#10;&#10;AI-generated content may be incorrect.">
            <a:extLst>
              <a:ext uri="{FF2B5EF4-FFF2-40B4-BE49-F238E27FC236}">
                <a16:creationId xmlns="" xmlns:a16="http://schemas.microsoft.com/office/drawing/2014/main" id="{90D0DAA2-F53B-5EBD-57EC-85E7738CF1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9583" y="696952"/>
            <a:ext cx="2466979" cy="3373242"/>
          </a:xfrm>
          <a:prstGeom prst="rect">
            <a:avLst/>
          </a:prstGeom>
        </p:spPr>
      </p:pic>
      <p:pic>
        <p:nvPicPr>
          <p:cNvPr id="7" name="Picture 6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0412B228-803D-B572-8BE8-CFE3047881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3574" y="3918957"/>
            <a:ext cx="742950" cy="24955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2BC74D9-6890-A418-3BCE-CE9E0D931364}"/>
              </a:ext>
            </a:extLst>
          </p:cNvPr>
          <p:cNvSpPr txBox="1"/>
          <p:nvPr/>
        </p:nvSpPr>
        <p:spPr>
          <a:xfrm>
            <a:off x="2697079" y="701841"/>
            <a:ext cx="3214436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ડો.રૂતુલ પટેલ </a:t>
            </a:r>
            <a:r>
              <a:rPr lang="en-GB" sz="2800" b="1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3124200" y="1266942"/>
            <a:ext cx="5181600" cy="49052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gu-IN" sz="1100" b="1" dirty="0"/>
              <a:t>લાયકાત:</a:t>
            </a:r>
            <a:r>
              <a:rPr lang="gu-IN" sz="1100" dirty="0"/>
              <a:t> </a:t>
            </a:r>
            <a:r>
              <a:rPr lang="en-IN" sz="1100" dirty="0"/>
              <a:t>M.B.B.S., M.S. </a:t>
            </a:r>
            <a:r>
              <a:rPr lang="gu-IN" sz="1100" dirty="0"/>
              <a:t>ઑફ્થાલ્મોલોજી</a:t>
            </a:r>
            <a:br>
              <a:rPr lang="gu-IN" sz="1100" dirty="0"/>
            </a:br>
            <a:r>
              <a:rPr lang="gu-IN" sz="1100" b="1" dirty="0"/>
              <a:t>કોલેજ:</a:t>
            </a:r>
            <a:r>
              <a:rPr lang="gu-IN" sz="1100" dirty="0"/>
              <a:t> </a:t>
            </a:r>
            <a:r>
              <a:rPr lang="en-IN" sz="1100" dirty="0"/>
              <a:t>C.H. </a:t>
            </a:r>
            <a:r>
              <a:rPr lang="gu-IN" sz="1100" dirty="0"/>
              <a:t>નાગરી આઈ હોસ્પિટલ, </a:t>
            </a:r>
            <a:r>
              <a:rPr lang="en-IN" sz="1100" dirty="0"/>
              <a:t>NHL MME, </a:t>
            </a:r>
            <a:r>
              <a:rPr lang="gu-IN" sz="1100" dirty="0"/>
              <a:t>અમદાવાદ</a:t>
            </a:r>
            <a:br>
              <a:rPr lang="gu-IN" sz="1100" dirty="0"/>
            </a:br>
            <a:r>
              <a:rPr lang="gu-IN" sz="1100" b="1" dirty="0"/>
              <a:t>પાસિંગ વર્ષ:</a:t>
            </a:r>
            <a:r>
              <a:rPr lang="gu-IN" sz="1100" dirty="0"/>
              <a:t> 2023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વિશેષતા:</a:t>
            </a:r>
            <a:r>
              <a:rPr lang="gu-IN" sz="1100" dirty="0"/>
              <a:t> ગ્લોકોમા ઑફ્થાલ્મોલોજી</a:t>
            </a:r>
            <a:br>
              <a:rPr lang="gu-IN" sz="1100" dirty="0"/>
            </a:br>
            <a:r>
              <a:rPr lang="gu-IN" sz="1100" b="1" dirty="0"/>
              <a:t>અનુભવ:</a:t>
            </a:r>
            <a:r>
              <a:rPr lang="gu-IN" sz="1100" dirty="0"/>
              <a:t> 1.5 વર્ષ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હાલમાં કામ કરે છે:</a:t>
            </a:r>
            <a:r>
              <a:rPr lang="gu-IN" sz="1100" dirty="0"/>
              <a:t> તેજસ આઈ હોસ્પિટલ (દિવ્યજ્યોતિ ટ્રસ્ટ)</a:t>
            </a:r>
            <a:br>
              <a:rPr lang="gu-IN" sz="1100" dirty="0"/>
            </a:br>
            <a:r>
              <a:rPr lang="gu-IN" sz="1100" b="1" dirty="0"/>
              <a:t>હોદ્દો:</a:t>
            </a:r>
            <a:r>
              <a:rPr lang="gu-IN" sz="1100" dirty="0"/>
              <a:t> ગ્લોકોમા કન્સલ્ટન્ટ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સર્જરીઓની સંખ્યા:</a:t>
            </a:r>
            <a:r>
              <a:rPr lang="gu-IN" sz="1100" dirty="0"/>
              <a:t> 850 થી વધુ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સર્જરીના પ્રકારો:</a:t>
            </a:r>
            <a:r>
              <a:rPr lang="gu-IN" sz="1100" dirty="0"/>
              <a:t> </a:t>
            </a:r>
            <a:r>
              <a:rPr lang="gu-IN" sz="1100" dirty="0" smtClean="0"/>
              <a:t>કૅટરેક્ટ </a:t>
            </a:r>
            <a:r>
              <a:rPr lang="gu-IN" sz="1100" dirty="0"/>
              <a:t>સર્જરી, ગ્લોકોમા સર્જરી, પ્ટેરીજીયમ સર્જરી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અગાઉનો કામનો અનુભવ:</a:t>
            </a:r>
            <a:endParaRPr lang="gu-IN" sz="1100" dirty="0"/>
          </a:p>
          <a:p>
            <a:pPr>
              <a:lnSpc>
                <a:spcPct val="200000"/>
              </a:lnSpc>
            </a:pPr>
            <a:r>
              <a:rPr lang="gu-IN" sz="1100" dirty="0"/>
              <a:t>શાંતિ સરોજ નેત્રાલયમાં ગ્લોકોમા ફેલોશિપ</a:t>
            </a:r>
          </a:p>
          <a:p>
            <a:pPr>
              <a:lnSpc>
                <a:spcPct val="200000"/>
              </a:lnSpc>
            </a:pPr>
            <a:r>
              <a:rPr lang="gu-IN" sz="1100" b="1" dirty="0"/>
              <a:t>જર્નલ પ્રકાશનો:</a:t>
            </a:r>
            <a:r>
              <a:rPr lang="gu-IN" sz="1100" dirty="0"/>
              <a:t> 4</a:t>
            </a:r>
          </a:p>
        </p:txBody>
      </p:sp>
    </p:spTree>
    <p:extLst>
      <p:ext uri="{BB962C8B-B14F-4D97-AF65-F5344CB8AC3E}">
        <p14:creationId xmlns:p14="http://schemas.microsoft.com/office/powerpoint/2010/main" val="171292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: Shape 11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DA6EEAF-6F6B-8887-7D59-5F67E7B53A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481" y="1163045"/>
            <a:ext cx="6729220" cy="4843457"/>
          </a:xfrm>
          <a:prstGeom prst="rect">
            <a:avLst/>
          </a:prstGeom>
        </p:spPr>
      </p:pic>
      <p:sp>
        <p:nvSpPr>
          <p:cNvPr id="14" name="Right Triangle 13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erson in a white coat with her arms crossed&#10;&#10;AI-generated content may be incorrect.">
            <a:extLst>
              <a:ext uri="{FF2B5EF4-FFF2-40B4-BE49-F238E27FC236}">
                <a16:creationId xmlns="" xmlns:a16="http://schemas.microsoft.com/office/drawing/2014/main" id="{9E3626C7-5FEA-806D-DE47-7DCC587513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8248" y="797741"/>
            <a:ext cx="2700583" cy="3087051"/>
          </a:xfrm>
          <a:prstGeom prst="rect">
            <a:avLst/>
          </a:prstGeom>
        </p:spPr>
      </p:pic>
      <p:pic>
        <p:nvPicPr>
          <p:cNvPr id="11" name="Picture 10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C9855F06-13DD-5C43-5C07-0C81EA8CB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8104" y="4035348"/>
            <a:ext cx="742950" cy="24955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C1E5BDA-5FBB-155F-D14E-B511E3AA2055}"/>
              </a:ext>
            </a:extLst>
          </p:cNvPr>
          <p:cNvSpPr txBox="1"/>
          <p:nvPr/>
        </p:nvSpPr>
        <p:spPr>
          <a:xfrm>
            <a:off x="2596815" y="641684"/>
            <a:ext cx="3856121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ડો.નિધી મિના 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52800" y="1164904"/>
            <a:ext cx="4800600" cy="48415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52800" y="1559257"/>
            <a:ext cx="4913525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લાયકાત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MBBS, MS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આંખના નિષ્ણાંત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(Ophthalmology)</a:t>
            </a: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કોલેજ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ડૉ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.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એસ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.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એન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.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મેડિકલ કોલેજ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જોધપુર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રાજસ્થાન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ઉત્તીર્ણ વર્ષ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2025</a:t>
            </a: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કાર્યસ્થળ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તેજસ આઈ હોસ્પિટલ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દિવ્યજ્યોતિ ટ્રસ્ટ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હોદ્દો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ફેલો ઇન કોમ્પ્રીહેન્સિવ ઓપ્થેલ્મોલોજી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(Comprehensive Ophthalmology)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સર્જરીની સંખ્યા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૨૫૦ થી વધુ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સર્જરીના પ્રકાર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SICS,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ફેકોઈમલ્સિફિકેશન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(Phacoemulsification)</a:t>
            </a:r>
          </a:p>
        </p:txBody>
      </p:sp>
    </p:spTree>
    <p:extLst>
      <p:ext uri="{BB962C8B-B14F-4D97-AF65-F5344CB8AC3E}">
        <p14:creationId xmlns:p14="http://schemas.microsoft.com/office/powerpoint/2010/main" val="27894354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Right Triangle 13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in a blue shirt&#10;&#10;AI-generated content may be incorrect.">
            <a:extLst>
              <a:ext uri="{FF2B5EF4-FFF2-40B4-BE49-F238E27FC236}">
                <a16:creationId xmlns="" xmlns:a16="http://schemas.microsoft.com/office/drawing/2014/main" id="{92323994-5249-7044-15F1-193C3DEAE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138" y="1325946"/>
            <a:ext cx="7946734" cy="4802708"/>
          </a:xfrm>
          <a:prstGeom prst="rect">
            <a:avLst/>
          </a:prstGeom>
        </p:spPr>
      </p:pic>
      <p:pic>
        <p:nvPicPr>
          <p:cNvPr id="6" name="Picture 5" descr="A person with long hair wearing a white lab coat with green and white sleeves&#10;&#10;AI-generated content may be incorrect.">
            <a:extLst>
              <a:ext uri="{FF2B5EF4-FFF2-40B4-BE49-F238E27FC236}">
                <a16:creationId xmlns="" xmlns:a16="http://schemas.microsoft.com/office/drawing/2014/main" id="{4D731959-3FA1-3B32-69D5-EED9655E8B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4747" y="641684"/>
            <a:ext cx="2394831" cy="3085616"/>
          </a:xfrm>
          <a:prstGeom prst="rect">
            <a:avLst/>
          </a:prstGeom>
        </p:spPr>
      </p:pic>
      <p:pic>
        <p:nvPicPr>
          <p:cNvPr id="8" name="Picture 7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4F05C37E-3CB8-CAE4-DCF8-F56B9AA341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8104" y="4035348"/>
            <a:ext cx="742950" cy="24955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1C9F112-31E7-1034-B5AF-D1297E71BEAB}"/>
              </a:ext>
            </a:extLst>
          </p:cNvPr>
          <p:cNvSpPr txBox="1"/>
          <p:nvPr/>
        </p:nvSpPr>
        <p:spPr>
          <a:xfrm>
            <a:off x="3621878" y="685800"/>
            <a:ext cx="3856121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ડો.માનસી શાહ </a:t>
            </a:r>
            <a:r>
              <a:rPr lang="en-GB" sz="2800" b="1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3581400" y="1325946"/>
            <a:ext cx="5410200" cy="48027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612353" y="2059781"/>
            <a:ext cx="5511445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લાયકાત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M.B.B.S, M.S.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આંખના નિષ્ણાંત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(Ophthalmology)</a:t>
            </a: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કોલેજ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NHL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મેડિકલ કોલેજ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અમદાવાદ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ઉત્તીર્ણ વર્ષ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2025</a:t>
            </a: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કાર્યસ્થળ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તેજસ આઈ હોસ્પિટલ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</a:t>
            </a:r>
            <a:r>
              <a:rPr kumimoji="0" lang="en-US" altLang="en-US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Tejas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Eye Hospital)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હોદ્દો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ફેલો ઇન કોમ્પ્રીહેન્સિવ ઓપ્થેલ્મોલોજી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(Fellow in Comprehensive Ophthalmology)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સર્જરીની સંખ્યા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400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થી વધુ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સર્જરીના પ્રકાર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SICS,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ટીયર રીપેર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(Tear Repair),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ટેરીજીયમ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</a:t>
            </a:r>
            <a:r>
              <a:rPr kumimoji="0" lang="en-US" altLang="en-US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Pterigyum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419713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BBA16C66-99E2-F4D0-DE44-DF122DE15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7" descr="A white text with black text&#10;&#10;AI-generated content may be incorrect.">
            <a:extLst>
              <a:ext uri="{FF2B5EF4-FFF2-40B4-BE49-F238E27FC236}">
                <a16:creationId xmlns="" xmlns:a16="http://schemas.microsoft.com/office/drawing/2014/main" id="{D92632DB-4AA3-CCA5-0181-CFAC12FE5B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305280"/>
            <a:ext cx="7467600" cy="4943120"/>
          </a:xfrm>
          <a:prstGeom prst="rect">
            <a:avLst/>
          </a:prstGeom>
        </p:spPr>
      </p:pic>
      <p:sp>
        <p:nvSpPr>
          <p:cNvPr id="17" name="Right Triangle 16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person in a white coat&#10;&#10;AI-generated content may be incorrect.">
            <a:extLst>
              <a:ext uri="{FF2B5EF4-FFF2-40B4-BE49-F238E27FC236}">
                <a16:creationId xmlns="" xmlns:a16="http://schemas.microsoft.com/office/drawing/2014/main" id="{5E70EC11-ABE2-923A-C3E5-7B3B1D6866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0856" y="743860"/>
            <a:ext cx="2707248" cy="3291488"/>
          </a:xfrm>
          <a:prstGeom prst="rect">
            <a:avLst/>
          </a:prstGeom>
        </p:spPr>
      </p:pic>
      <p:pic>
        <p:nvPicPr>
          <p:cNvPr id="5" name="Picture 4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0B15B870-C07D-0E7A-D808-ED8AF1212A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8104" y="4035348"/>
            <a:ext cx="742950" cy="24955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66E0C92-E956-DA5B-C19D-551DF20E2833}"/>
              </a:ext>
            </a:extLst>
          </p:cNvPr>
          <p:cNvSpPr txBox="1"/>
          <p:nvPr/>
        </p:nvSpPr>
        <p:spPr>
          <a:xfrm>
            <a:off x="3075200" y="735338"/>
            <a:ext cx="377591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ડો.ખુશ્બુ ગામીત </a:t>
            </a:r>
            <a:r>
              <a:rPr lang="en-GB" sz="2800" b="1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3" name="Rectangle 2"/>
          <p:cNvSpPr/>
          <p:nvPr/>
        </p:nvSpPr>
        <p:spPr>
          <a:xfrm>
            <a:off x="2971800" y="1305280"/>
            <a:ext cx="5257800" cy="4943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046625" y="1766206"/>
            <a:ext cx="5106776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લાયકાત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MS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આંખના નિષ્ણાંત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(Ophthalmology)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કોલેજ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નરેન્દ્ર મોદી મેડિકલ કોલેજ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ઉત્તીર્ણ વર્ષ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2025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કાર્યસ્થળ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તેજસ આઈ હોસ્પિટલ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દિવ્યજ્યોતિ ટ્રસ્ટ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હોદ્દો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ફેલો ઇન કોમ્પ્રીહેન્સિવ ઓપ્થેલ્મોલોજી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(Comprehensive Ophthalmology)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સર્જરીની સંખ્યા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70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થી વધુ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સર્જરીના પ્રકાર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SICS,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ટાર્સોરાફી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</a:t>
            </a:r>
            <a:r>
              <a:rPr kumimoji="0" lang="en-US" altLang="en-US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Tarsorrhaphy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),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એવિસરેશન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(Evisceration),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સ્ટ્રાબિસ્મસ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(Strabismus),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ટેરીજીયમ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</a:t>
            </a:r>
            <a:r>
              <a:rPr kumimoji="0" lang="en-US" altLang="en-US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Pterigyum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),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ફેકો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</a:t>
            </a:r>
            <a:r>
              <a:rPr kumimoji="0" lang="en-US" altLang="en-US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Phaco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અગાઉનો અનુભવ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NCHS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મજુરાગેટ ખાતે સિનિયર રેસીડેન્સી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84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D2DBA6A5-9E43-518E-962A-BDDF3AC8C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screenshot of a medical report&#10;&#10;AI-generated content may be incorrect.">
            <a:extLst>
              <a:ext uri="{FF2B5EF4-FFF2-40B4-BE49-F238E27FC236}">
                <a16:creationId xmlns="" xmlns:a16="http://schemas.microsoft.com/office/drawing/2014/main" id="{7D2848B6-9BEC-F087-60D9-6CE3FC5BF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813" y="1291271"/>
            <a:ext cx="6730274" cy="4776307"/>
          </a:xfrm>
          <a:prstGeom prst="rect">
            <a:avLst/>
          </a:prstGeom>
        </p:spPr>
      </p:pic>
      <p:sp>
        <p:nvSpPr>
          <p:cNvPr id="14" name="Right Triangle 13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in a white coat&#10;&#10;AI-generated content may be incorrect.">
            <a:extLst>
              <a:ext uri="{FF2B5EF4-FFF2-40B4-BE49-F238E27FC236}">
                <a16:creationId xmlns="" xmlns:a16="http://schemas.microsoft.com/office/drawing/2014/main" id="{8A7D4AFB-F68E-1A13-FAA0-11B557B9A8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7888" y="978704"/>
            <a:ext cx="2715477" cy="3291488"/>
          </a:xfrm>
          <a:prstGeom prst="rect">
            <a:avLst/>
          </a:prstGeom>
        </p:spPr>
      </p:pic>
      <p:pic>
        <p:nvPicPr>
          <p:cNvPr id="6" name="Picture 5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BDB8123F-5CB8-BF2C-A231-E30C2F37D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8104" y="4035348"/>
            <a:ext cx="742950" cy="24955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3F1C0CF-696D-C418-918A-D91EDFCFD4A4}"/>
              </a:ext>
            </a:extLst>
          </p:cNvPr>
          <p:cNvSpPr txBox="1"/>
          <p:nvPr/>
        </p:nvSpPr>
        <p:spPr>
          <a:xfrm>
            <a:off x="2743200" y="772026"/>
            <a:ext cx="432735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ડો.વૃન્દા ગોગદાની 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90800" y="1295246"/>
            <a:ext cx="5334000" cy="4772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609850" y="1218480"/>
            <a:ext cx="4857750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લાયકાત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MS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આંખના નિષ્ણાંત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(Ophthalmology)</a:t>
            </a: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કોલેજ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ગુજરાત અદાણી ઇન્સ્ટિટ્યુટ ઓફ મેડિકલ સાયન્સ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(GAIMS)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ઉત્તીર્ણ વર્ષ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2025</a:t>
            </a: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કાર્યસ્થળ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તેજસ આઈ હોસ્પિટલ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દિવ્યજ્યોતિ ટ્રસ્ટ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હોદ્દો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ફેલો ઇન કોમ્પ્રીહેન્સિવ ઓપ્થેલ્મોલોજી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(Comprehensive Ophthalmology)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સર્જરીની સંખ્યા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200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થી વધુ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સર્જરીના પ્રકાર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SICS,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ટેરીજીયમ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</a:t>
            </a:r>
            <a:r>
              <a:rPr kumimoji="0" lang="en-US" altLang="en-US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Pterigyum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),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ચેલેઝિયન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</a:t>
            </a:r>
            <a:r>
              <a:rPr kumimoji="0" lang="en-US" altLang="en-US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Chalazion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), </a:t>
            </a:r>
            <a:endParaRPr kumimoji="0" lang="gu-IN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ઇન્ટ્રા વિટ્રિયલ ઇન્જેક્શન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એવિસરેશન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(Evisceration),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કન્જક્ટિવલ સિસ્ટ એક્સિઝન વગેરે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5676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E11D9B9D-0D8D-3E67-0C42-B781E89335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="" xmlns:a16="http://schemas.microsoft.com/office/drawing/2014/main" id="{3FE893EF-6863-A2F0-DBB5-BD1761BA5C2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="" xmlns:a16="http://schemas.microsoft.com/office/drawing/2014/main" id="{79978B63-E76C-7FEA-0664-B07FE333CCC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Right Triangle 13">
            <a:extLst>
              <a:ext uri="{FF2B5EF4-FFF2-40B4-BE49-F238E27FC236}">
                <a16:creationId xmlns="" xmlns:a16="http://schemas.microsoft.com/office/drawing/2014/main" id="{C721E919-ED00-887C-34F9-8C205AA17C4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1078F756-4EAD-F1C9-BAE0-F6873CA2B9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8104" y="4035348"/>
            <a:ext cx="742950" cy="24955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AA716C3-46FC-C5BE-7454-747F5E03D92C}"/>
              </a:ext>
            </a:extLst>
          </p:cNvPr>
          <p:cNvSpPr txBox="1"/>
          <p:nvPr/>
        </p:nvSpPr>
        <p:spPr>
          <a:xfrm>
            <a:off x="2971800" y="651221"/>
            <a:ext cx="432735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gu-IN" sz="2800" b="1" dirty="0" smtClean="0">
                <a:solidFill>
                  <a:srgbClr val="FF0000"/>
                </a:solidFill>
              </a:rPr>
              <a:t>ડો.સોનીયા ગોએલ </a:t>
            </a:r>
            <a:endParaRPr lang="en-GB" sz="2800" b="1" dirty="0">
              <a:solidFill>
                <a:srgbClr val="FF0000"/>
              </a:solidFill>
            </a:endParaRPr>
          </a:p>
        </p:txBody>
      </p:sp>
      <p:pic>
        <p:nvPicPr>
          <p:cNvPr id="7" name="Picture 6" descr="A person in a white coat&#10;&#10;AI-generated content may be incorrect.">
            <a:extLst>
              <a:ext uri="{FF2B5EF4-FFF2-40B4-BE49-F238E27FC236}">
                <a16:creationId xmlns="" xmlns:a16="http://schemas.microsoft.com/office/drawing/2014/main" id="{C670DA32-34A6-BF1F-D48E-61A9FFD350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5400" y="771293"/>
            <a:ext cx="2514600" cy="2936489"/>
          </a:xfrm>
          <a:prstGeom prst="rect">
            <a:avLst/>
          </a:prstGeom>
        </p:spPr>
      </p:pic>
      <p:pic>
        <p:nvPicPr>
          <p:cNvPr id="3" name="Picture 2" descr="A white text on a gray background&#10;&#10;AI-generated content may be incorrect.">
            <a:extLst>
              <a:ext uri="{FF2B5EF4-FFF2-40B4-BE49-F238E27FC236}">
                <a16:creationId xmlns="" xmlns:a16="http://schemas.microsoft.com/office/drawing/2014/main" id="{680E198B-3E3B-ECE2-03D5-CBC6D70405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352" y="1169835"/>
            <a:ext cx="8035151" cy="507589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71800" y="1169835"/>
            <a:ext cx="5710703" cy="50758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124200" y="1531323"/>
            <a:ext cx="5118709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લાયકાત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DNB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આંખના નિષ્ણાંત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(Ophthalmology),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ફેલોશિપ ઇન કોર્નિયા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(Cornea)</a:t>
            </a: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કોલેજ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NBE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કોલેજમાંથી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DNB, L J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આઈ ઇન્સ્ટિટ્યુટ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અંબાલાથી ફેલોશિપ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ઉત્તીર્ણ વર્ષ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2026</a:t>
            </a: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સ્પેશિયાલિટી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કોર્નિયા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(Cornea),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ઓક્યુલર સરફેસ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(Ocular Surface)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કાર્યસ્થળ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તેજસ આઈ હોસ્પિટલ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દિવ્યજ્યોતિ ટ્રસ્ટ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હોદ્દો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કોર્નિયા કન્સલ્ટન્ટ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(Cornea Consultant)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સર્જરીની સંખ્યા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250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 થી વધુ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સર્જરીના પ્રકાર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SICS, </a:t>
            </a:r>
            <a:r>
              <a:rPr kumimoji="0" lang="gu-IN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ટેરીજીયમ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(Pterygium), OPK, DALK, DSEK</a:t>
            </a:r>
          </a:p>
          <a:p>
            <a:pPr marL="171450" marR="0" lvl="0" indent="-1714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gu-I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જર્નલ પબ્લિકેશન્સ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Shruti"/>
              </a:rPr>
              <a:t>: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21804066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81236883" name="Freeform 2"/>
          <p:cNvSpPr/>
          <p:nvPr/>
        </p:nvSpPr>
        <p:spPr bwMode="auto">
          <a:xfrm>
            <a:off x="-37215" y="763351"/>
            <a:ext cx="12127616" cy="7081284"/>
          </a:xfrm>
          <a:custGeom>
            <a:avLst/>
            <a:gdLst/>
            <a:ahLst/>
            <a:cxnLst/>
            <a:rect l="l" t="t" r="r" b="b"/>
            <a:pathLst>
              <a:path w="17240730" h="14607600" extrusionOk="0">
                <a:moveTo>
                  <a:pt x="0" y="0"/>
                </a:moveTo>
                <a:lnTo>
                  <a:pt x="17240730" y="0"/>
                </a:lnTo>
                <a:lnTo>
                  <a:pt x="17240730" y="14607600"/>
                </a:lnTo>
                <a:lnTo>
                  <a:pt x="0" y="14607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0954" tIns="30477" rIns="60954" bIns="30477"/>
          <a:lstStyle/>
          <a:p>
            <a:pPr algn="r">
              <a:lnSpc>
                <a:spcPts val="7279"/>
              </a:lnSpc>
              <a:defRPr/>
            </a:pPr>
            <a:endParaRPr lang="en-US" b="1" u="sng">
              <a:solidFill>
                <a:srgbClr val="FF3131"/>
              </a:solidFill>
              <a:latin typeface="Fredoka"/>
              <a:ea typeface="Fredoka"/>
              <a:cs typeface="Fredoka"/>
            </a:endParaRPr>
          </a:p>
        </p:txBody>
      </p:sp>
      <p:sp>
        <p:nvSpPr>
          <p:cNvPr id="327860571" name="Freeform 4"/>
          <p:cNvSpPr/>
          <p:nvPr/>
        </p:nvSpPr>
        <p:spPr bwMode="auto">
          <a:xfrm>
            <a:off x="38775" y="1761266"/>
            <a:ext cx="2145625" cy="2378934"/>
          </a:xfrm>
          <a:custGeom>
            <a:avLst/>
            <a:gdLst/>
            <a:ahLst/>
            <a:cxnLst/>
            <a:rect l="l" t="t" r="r" b="b"/>
            <a:pathLst>
              <a:path w="8066398" h="8155366" extrusionOk="0">
                <a:moveTo>
                  <a:pt x="0" y="0"/>
                </a:moveTo>
                <a:lnTo>
                  <a:pt x="8066398" y="0"/>
                </a:lnTo>
                <a:lnTo>
                  <a:pt x="8066398" y="8155366"/>
                </a:lnTo>
                <a:lnTo>
                  <a:pt x="0" y="81553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/>
          </a:blipFill>
        </p:spPr>
      </p:sp>
      <p:sp>
        <p:nvSpPr>
          <p:cNvPr id="1372750117" name="Freeform 12"/>
          <p:cNvSpPr/>
          <p:nvPr/>
        </p:nvSpPr>
        <p:spPr bwMode="auto">
          <a:xfrm>
            <a:off x="10134600" y="5817554"/>
            <a:ext cx="601945" cy="560461"/>
          </a:xfrm>
          <a:custGeom>
            <a:avLst/>
            <a:gdLst/>
            <a:ahLst/>
            <a:cxnLst/>
            <a:rect l="l" t="t" r="r" b="b"/>
            <a:pathLst>
              <a:path w="1329244" h="1080565" extrusionOk="0">
                <a:moveTo>
                  <a:pt x="0" y="0"/>
                </a:moveTo>
                <a:lnTo>
                  <a:pt x="1329244" y="0"/>
                </a:lnTo>
                <a:lnTo>
                  <a:pt x="1329244" y="1080565"/>
                </a:lnTo>
                <a:lnTo>
                  <a:pt x="0" y="10805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/>
          </a:blipFill>
        </p:spPr>
      </p:sp>
      <p:sp>
        <p:nvSpPr>
          <p:cNvPr id="479357137" name="Freeform 13"/>
          <p:cNvSpPr/>
          <p:nvPr/>
        </p:nvSpPr>
        <p:spPr bwMode="auto">
          <a:xfrm>
            <a:off x="69133" y="6383154"/>
            <a:ext cx="1084376" cy="605312"/>
          </a:xfrm>
          <a:custGeom>
            <a:avLst/>
            <a:gdLst/>
            <a:ahLst/>
            <a:cxnLst/>
            <a:rect l="l" t="t" r="r" b="b"/>
            <a:pathLst>
              <a:path w="2455053" h="1397148" extrusionOk="0">
                <a:moveTo>
                  <a:pt x="0" y="0"/>
                </a:moveTo>
                <a:lnTo>
                  <a:pt x="2455052" y="0"/>
                </a:lnTo>
                <a:lnTo>
                  <a:pt x="2455052" y="1397148"/>
                </a:lnTo>
                <a:lnTo>
                  <a:pt x="0" y="13971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54000"/>
            </a:blip>
            <a:stretch/>
          </a:blipFill>
        </p:spPr>
      </p:sp>
      <p:sp>
        <p:nvSpPr>
          <p:cNvPr id="1488119161" name="Freeform 14"/>
          <p:cNvSpPr/>
          <p:nvPr/>
        </p:nvSpPr>
        <p:spPr bwMode="auto">
          <a:xfrm>
            <a:off x="10845691" y="6097784"/>
            <a:ext cx="1049500" cy="597261"/>
          </a:xfrm>
          <a:custGeom>
            <a:avLst/>
            <a:gdLst/>
            <a:ahLst/>
            <a:cxnLst/>
            <a:rect l="l" t="t" r="r" b="b"/>
            <a:pathLst>
              <a:path w="1574250" h="895891" extrusionOk="0">
                <a:moveTo>
                  <a:pt x="0" y="0"/>
                </a:moveTo>
                <a:lnTo>
                  <a:pt x="1574250" y="0"/>
                </a:lnTo>
                <a:lnTo>
                  <a:pt x="1574250" y="895892"/>
                </a:lnTo>
                <a:lnTo>
                  <a:pt x="0" y="89589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54000"/>
            </a:blip>
            <a:stretch/>
          </a:blipFill>
        </p:spPr>
      </p:sp>
      <p:sp>
        <p:nvSpPr>
          <p:cNvPr id="1837676913" name="Freeform 16"/>
          <p:cNvSpPr/>
          <p:nvPr/>
        </p:nvSpPr>
        <p:spPr bwMode="auto">
          <a:xfrm>
            <a:off x="88183" y="70957"/>
            <a:ext cx="1688612" cy="1004907"/>
          </a:xfrm>
          <a:custGeom>
            <a:avLst/>
            <a:gdLst/>
            <a:ahLst/>
            <a:cxnLst/>
            <a:rect l="l" t="t" r="r" b="b"/>
            <a:pathLst>
              <a:path w="2488350" h="1083164" extrusionOk="0">
                <a:moveTo>
                  <a:pt x="0" y="0"/>
                </a:moveTo>
                <a:lnTo>
                  <a:pt x="2488350" y="0"/>
                </a:lnTo>
                <a:lnTo>
                  <a:pt x="2488350" y="1083164"/>
                </a:lnTo>
                <a:lnTo>
                  <a:pt x="0" y="108316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/>
          </a:blipFill>
        </p:spPr>
      </p:sp>
      <p:sp>
        <p:nvSpPr>
          <p:cNvPr id="1951154427" name="Freeform 17"/>
          <p:cNvSpPr/>
          <p:nvPr/>
        </p:nvSpPr>
        <p:spPr bwMode="auto">
          <a:xfrm>
            <a:off x="2306977" y="1105908"/>
            <a:ext cx="1096623" cy="1416550"/>
          </a:xfrm>
          <a:custGeom>
            <a:avLst/>
            <a:gdLst/>
            <a:ahLst/>
            <a:cxnLst/>
            <a:rect l="l" t="t" r="r" b="b"/>
            <a:pathLst>
              <a:path w="1644935" h="2124825" extrusionOk="0">
                <a:moveTo>
                  <a:pt x="0" y="0"/>
                </a:moveTo>
                <a:lnTo>
                  <a:pt x="1644935" y="0"/>
                </a:lnTo>
                <a:lnTo>
                  <a:pt x="1644935" y="2124825"/>
                </a:lnTo>
                <a:lnTo>
                  <a:pt x="0" y="212482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2769" b="-2769"/>
            </a:stretch>
          </a:blipFill>
        </p:spPr>
      </p:sp>
      <p:sp>
        <p:nvSpPr>
          <p:cNvPr id="1692012217" name="Freeform 18"/>
          <p:cNvSpPr/>
          <p:nvPr/>
        </p:nvSpPr>
        <p:spPr bwMode="auto">
          <a:xfrm>
            <a:off x="3701744" y="1120302"/>
            <a:ext cx="1064399" cy="1416550"/>
          </a:xfrm>
          <a:custGeom>
            <a:avLst/>
            <a:gdLst/>
            <a:ahLst/>
            <a:cxnLst/>
            <a:rect l="l" t="t" r="r" b="b"/>
            <a:pathLst>
              <a:path w="1596599" h="2124825" extrusionOk="0">
                <a:moveTo>
                  <a:pt x="0" y="0"/>
                </a:moveTo>
                <a:lnTo>
                  <a:pt x="1596599" y="0"/>
                </a:lnTo>
                <a:lnTo>
                  <a:pt x="1596599" y="2124825"/>
                </a:lnTo>
                <a:lnTo>
                  <a:pt x="0" y="212482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4532" t="-2926" b="-2926"/>
            </a:stretch>
          </a:blipFill>
        </p:spPr>
      </p:sp>
      <p:sp>
        <p:nvSpPr>
          <p:cNvPr id="500901411" name="TextBox 22"/>
          <p:cNvSpPr txBox="1"/>
          <p:nvPr/>
        </p:nvSpPr>
        <p:spPr bwMode="auto">
          <a:xfrm>
            <a:off x="2306976" y="2522457"/>
            <a:ext cx="2303228" cy="430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600" b="1" i="1" dirty="0">
                <a:solidFill>
                  <a:srgbClr val="FFFFFF"/>
                </a:solidFill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ડો. નીલેશ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નાયક</a:t>
            </a:r>
          </a:p>
          <a:p>
            <a:pPr>
              <a:defRPr/>
            </a:pPr>
            <a:r>
              <a:rPr lang="gu-IN" sz="11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જનરલ ઓપ્થાલ્મોલોજી  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</p:txBody>
      </p:sp>
      <p:sp>
        <p:nvSpPr>
          <p:cNvPr id="817182813" name="TextBox 24"/>
          <p:cNvSpPr txBox="1"/>
          <p:nvPr/>
        </p:nvSpPr>
        <p:spPr bwMode="auto">
          <a:xfrm>
            <a:off x="3724012" y="2536851"/>
            <a:ext cx="2303228" cy="4154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ડો. દર્શન</a:t>
            </a:r>
            <a:r>
              <a:rPr lang="gu-IN" sz="1600" b="1" i="1" dirty="0" smtClean="0"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કંસારા</a:t>
            </a:r>
          </a:p>
          <a:p>
            <a:pPr>
              <a:defRPr/>
            </a:pPr>
            <a:r>
              <a:rPr lang="gu-IN" sz="11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કોર્નિયા કન્સલ્ટન્ટ 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1361249543" name="Picture 38"/>
          <p:cNvPicPr>
            <a:picLocks noChangeAspect="1"/>
          </p:cNvPicPr>
          <p:nvPr/>
        </p:nvPicPr>
        <p:blipFill rotWithShape="1">
          <a:blip r:embed="rId9"/>
          <a:stretch/>
        </p:blipFill>
        <p:spPr bwMode="auto">
          <a:xfrm>
            <a:off x="3724012" y="3301480"/>
            <a:ext cx="1117600" cy="1416550"/>
          </a:xfrm>
          <a:prstGeom prst="rect">
            <a:avLst/>
          </a:prstGeom>
        </p:spPr>
      </p:pic>
      <p:sp>
        <p:nvSpPr>
          <p:cNvPr id="1091251356" name="TextBox 24"/>
          <p:cNvSpPr txBox="1"/>
          <p:nvPr/>
        </p:nvSpPr>
        <p:spPr bwMode="auto">
          <a:xfrm>
            <a:off x="3724012" y="4759883"/>
            <a:ext cx="2303228" cy="660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ડો.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હિમર્ષી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શુક્લ</a:t>
            </a:r>
            <a:endParaRPr lang="en-IN" sz="1300" b="1" i="1" dirty="0"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defRPr/>
            </a:pPr>
            <a:r>
              <a:rPr lang="gu-IN" sz="11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કોર્નિયા કન્સલ્ટન્ટ   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lnSpc>
                <a:spcPts val="2266"/>
              </a:lnSpc>
              <a:defRPr/>
            </a:pPr>
            <a:r>
              <a:rPr lang="gu-IN" sz="1300" b="1" i="1" dirty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endParaRPr lang="en-US" sz="1600" b="1" i="1" dirty="0">
              <a:solidFill>
                <a:schemeClr val="accent6">
                  <a:lumMod val="75000"/>
                </a:schemeClr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1844894669" name="Picture 40"/>
          <p:cNvPicPr>
            <a:picLocks noChangeAspect="1"/>
          </p:cNvPicPr>
          <p:nvPr/>
        </p:nvPicPr>
        <p:blipFill rotWithShape="1">
          <a:blip r:embed="rId10"/>
          <a:stretch/>
        </p:blipFill>
        <p:spPr bwMode="auto">
          <a:xfrm>
            <a:off x="5099637" y="1099992"/>
            <a:ext cx="1091095" cy="1416550"/>
          </a:xfrm>
          <a:prstGeom prst="rect">
            <a:avLst/>
          </a:prstGeom>
        </p:spPr>
      </p:pic>
      <p:sp>
        <p:nvSpPr>
          <p:cNvPr id="1545388875" name="TextBox 24"/>
          <p:cNvSpPr txBox="1"/>
          <p:nvPr/>
        </p:nvSpPr>
        <p:spPr bwMode="auto">
          <a:xfrm>
            <a:off x="5099636" y="2540451"/>
            <a:ext cx="2303228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ડો. તનુજા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રાખે </a:t>
            </a:r>
          </a:p>
          <a:p>
            <a:pPr>
              <a:defRPr/>
            </a:pPr>
            <a:r>
              <a:rPr lang="gu-IN" sz="11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ન્યુરો  કન્સલ્ટન્ટ 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</p:txBody>
      </p:sp>
      <p:sp>
        <p:nvSpPr>
          <p:cNvPr id="296298713" name="TextBox 7"/>
          <p:cNvSpPr txBox="1"/>
          <p:nvPr/>
        </p:nvSpPr>
        <p:spPr bwMode="auto">
          <a:xfrm>
            <a:off x="1202090" y="0"/>
            <a:ext cx="8121133" cy="7633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7279"/>
              </a:lnSpc>
              <a:defRPr/>
            </a:pPr>
            <a:r>
              <a:rPr lang="gu-IN" sz="2100" b="1" u="sng" dirty="0">
                <a:solidFill>
                  <a:schemeClr val="bg1"/>
                </a:solidFill>
                <a:latin typeface="Fredoka"/>
                <a:ea typeface="Fredoka"/>
                <a:cs typeface="Fredoka"/>
              </a:rPr>
              <a:t>વીઝીટીંગ કન્સલ્ટન્ટ તથા સર્જન ડોકટર્સ</a:t>
            </a:r>
            <a:r>
              <a:rPr lang="en-IN" sz="2100" b="1" u="sng" dirty="0">
                <a:solidFill>
                  <a:schemeClr val="bg1"/>
                </a:solidFill>
                <a:latin typeface="Fredoka"/>
                <a:ea typeface="Fredoka"/>
                <a:cs typeface="Fredoka"/>
              </a:rPr>
              <a:t>  </a:t>
            </a:r>
            <a:r>
              <a:rPr lang="gu-IN" sz="2100" b="1" u="sng" dirty="0" smtClean="0">
                <a:solidFill>
                  <a:schemeClr val="bg1"/>
                </a:solidFill>
                <a:latin typeface="Fredoka"/>
                <a:ea typeface="Fredoka"/>
                <a:cs typeface="Fredoka"/>
              </a:rPr>
              <a:t>    </a:t>
            </a:r>
            <a:endParaRPr lang="en-US" sz="2100" b="1" u="sng" dirty="0">
              <a:solidFill>
                <a:schemeClr val="bg1"/>
              </a:solidFill>
              <a:latin typeface="Fredoka"/>
              <a:ea typeface="Fredoka"/>
              <a:cs typeface="Fredoka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691" y="1099992"/>
            <a:ext cx="1160577" cy="1379137"/>
          </a:xfrm>
          <a:prstGeom prst="rect">
            <a:avLst/>
          </a:prstGeom>
        </p:spPr>
      </p:pic>
      <p:sp>
        <p:nvSpPr>
          <p:cNvPr id="24" name="TextBox 24"/>
          <p:cNvSpPr txBox="1"/>
          <p:nvPr/>
        </p:nvSpPr>
        <p:spPr bwMode="auto">
          <a:xfrm>
            <a:off x="7699981" y="2540451"/>
            <a:ext cx="2303228" cy="660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ડો.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અભિષેક વાંસદિયા </a:t>
            </a:r>
            <a:endParaRPr lang="gu-IN" sz="1300" b="1" i="1" dirty="0"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defRPr/>
            </a:pPr>
            <a:r>
              <a:rPr lang="en-IN" sz="11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    </a:t>
            </a:r>
            <a:r>
              <a:rPr lang="gu-IN" sz="11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ગ્લોકોમાં કન્સલ્ટન્ટ</a:t>
            </a:r>
          </a:p>
          <a:p>
            <a:pPr>
              <a:lnSpc>
                <a:spcPts val="2266"/>
              </a:lnSpc>
              <a:defRPr/>
            </a:pPr>
            <a:endParaRPr dirty="0"/>
          </a:p>
        </p:txBody>
      </p:sp>
      <p:pic>
        <p:nvPicPr>
          <p:cNvPr id="25" name="Picture 25"/>
          <p:cNvPicPr>
            <a:picLocks noChangeAspect="1"/>
          </p:cNvPicPr>
          <p:nvPr/>
        </p:nvPicPr>
        <p:blipFill rotWithShape="1">
          <a:blip r:embed="rId12"/>
          <a:stretch/>
        </p:blipFill>
        <p:spPr bwMode="auto">
          <a:xfrm>
            <a:off x="9429086" y="1075864"/>
            <a:ext cx="1148245" cy="1403265"/>
          </a:xfrm>
          <a:prstGeom prst="rect">
            <a:avLst/>
          </a:prstGeom>
        </p:spPr>
      </p:pic>
      <p:sp>
        <p:nvSpPr>
          <p:cNvPr id="26" name="TextBox 24"/>
          <p:cNvSpPr txBox="1"/>
          <p:nvPr/>
        </p:nvSpPr>
        <p:spPr bwMode="auto">
          <a:xfrm>
            <a:off x="9417133" y="2548044"/>
            <a:ext cx="2303228" cy="538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en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ડો.</a:t>
            </a:r>
            <a:r>
              <a:rPr lang="en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પ્રિતેશ દેસાઈ</a:t>
            </a:r>
          </a:p>
          <a:p>
            <a:pPr>
              <a:defRPr/>
            </a:pPr>
            <a:r>
              <a:rPr lang="gu-IN" sz="11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જનરલ ઓપ્થાલ્મોલોજી  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defRPr/>
            </a:pPr>
            <a:r>
              <a:rPr lang="gu-IN" sz="1100" b="1" i="1" dirty="0" smtClean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 </a:t>
            </a:r>
            <a:endParaRPr lang="en-US" b="1" i="1" dirty="0">
              <a:solidFill>
                <a:schemeClr val="accent6">
                  <a:lumMod val="75000"/>
                </a:schemeClr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600" y="1099992"/>
            <a:ext cx="1219200" cy="1416550"/>
          </a:xfrm>
          <a:prstGeom prst="rect">
            <a:avLst/>
          </a:prstGeom>
        </p:spPr>
      </p:pic>
      <p:sp>
        <p:nvSpPr>
          <p:cNvPr id="27" name="TextBox 24"/>
          <p:cNvSpPr txBox="1"/>
          <p:nvPr/>
        </p:nvSpPr>
        <p:spPr bwMode="auto">
          <a:xfrm>
            <a:off x="6421717" y="2536851"/>
            <a:ext cx="2303228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ડો.રોહન ઠક્કર </a:t>
            </a:r>
          </a:p>
          <a:p>
            <a:pPr>
              <a:defRPr/>
            </a:pPr>
            <a:r>
              <a:rPr lang="gu-IN" sz="11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કોર્નિયા કન્સલ્ટન્ટ   </a:t>
            </a:r>
            <a:endParaRPr lang="en-US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229" y="3290689"/>
            <a:ext cx="1100371" cy="1427340"/>
          </a:xfrm>
          <a:prstGeom prst="rect">
            <a:avLst/>
          </a:prstGeom>
        </p:spPr>
      </p:pic>
      <p:sp>
        <p:nvSpPr>
          <p:cNvPr id="29" name="TextBox 24"/>
          <p:cNvSpPr txBox="1"/>
          <p:nvPr/>
        </p:nvSpPr>
        <p:spPr bwMode="auto">
          <a:xfrm>
            <a:off x="2306976" y="4756332"/>
            <a:ext cx="2303228" cy="6642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</a:t>
            </a: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. શાલીન </a:t>
            </a: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શાહ </a:t>
            </a:r>
            <a:endParaRPr lang="en-IN" sz="1300" b="1" i="1" dirty="0"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defRPr/>
            </a:pPr>
            <a:r>
              <a:rPr lang="gu-IN" sz="11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ઓક્યુલોપ્લાસ્ટી</a:t>
            </a:r>
            <a:r>
              <a:rPr lang="gu-IN" sz="1100" b="1" i="1" dirty="0">
                <a:solidFill>
                  <a:schemeClr val="bg1"/>
                </a:solidFill>
                <a:latin typeface="Montserrat Semi-Bold Italics"/>
                <a:ea typeface="Montserrat Semi-Bold Italics"/>
                <a:cs typeface="Montserrat Semi-Bold Italics"/>
              </a:rPr>
              <a:t>    </a:t>
            </a:r>
            <a:endParaRPr lang="en-US" sz="1100" b="1" i="1" dirty="0">
              <a:solidFill>
                <a:schemeClr val="bg1"/>
              </a:solidFill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lnSpc>
                <a:spcPts val="2266"/>
              </a:lnSpc>
              <a:defRPr/>
            </a:pPr>
            <a:r>
              <a:rPr lang="gu-IN" sz="1300" b="1" i="1" dirty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endParaRPr lang="en-US" sz="1600" b="1" i="1" dirty="0">
              <a:solidFill>
                <a:schemeClr val="accent6">
                  <a:lumMod val="75000"/>
                </a:schemeClr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709" y="3301480"/>
            <a:ext cx="1036948" cy="1413317"/>
          </a:xfrm>
          <a:prstGeom prst="rect">
            <a:avLst/>
          </a:prstGeom>
        </p:spPr>
      </p:pic>
      <p:sp>
        <p:nvSpPr>
          <p:cNvPr id="35" name="TextBox 24"/>
          <p:cNvSpPr txBox="1"/>
          <p:nvPr/>
        </p:nvSpPr>
        <p:spPr bwMode="auto">
          <a:xfrm>
            <a:off x="5077648" y="4756332"/>
            <a:ext cx="2303228" cy="892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 ખુશ્બુ શાહ </a:t>
            </a:r>
            <a:endParaRPr lang="en-US" sz="1300" b="1" i="1" dirty="0"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defRPr/>
            </a:pPr>
            <a:r>
              <a:rPr lang="gu-IN" sz="1300" b="1" i="1" dirty="0" smtClean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r>
              <a:rPr lang="gu-IN" sz="1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ગ્લોકોમા કન્સલ્ટન્ટ</a:t>
            </a:r>
            <a:endParaRPr lang="en-US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defRPr/>
            </a:pPr>
            <a:endParaRPr dirty="0"/>
          </a:p>
          <a:p>
            <a:pPr>
              <a:defRPr/>
            </a:pPr>
            <a:r>
              <a:rPr lang="en-IN" sz="1100" b="1" i="1" dirty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    </a:t>
            </a:r>
            <a:r>
              <a:rPr lang="gu-IN" sz="1300" b="1" i="1" dirty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endParaRPr lang="en-US" sz="1600" b="1" i="1" dirty="0">
              <a:solidFill>
                <a:schemeClr val="accent6">
                  <a:lumMod val="75000"/>
                </a:schemeClr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600" y="3280241"/>
            <a:ext cx="1028802" cy="1397000"/>
          </a:xfrm>
          <a:prstGeom prst="rect">
            <a:avLst/>
          </a:prstGeom>
        </p:spPr>
      </p:pic>
      <p:sp>
        <p:nvSpPr>
          <p:cNvPr id="37" name="TextBox 24"/>
          <p:cNvSpPr txBox="1"/>
          <p:nvPr/>
        </p:nvSpPr>
        <p:spPr bwMode="auto">
          <a:xfrm>
            <a:off x="6383617" y="4743874"/>
            <a:ext cx="2303228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 જાગૃતી </a:t>
            </a:r>
            <a:r>
              <a:rPr lang="gu-IN" sz="1300" b="1" i="1" dirty="0" smtClean="0">
                <a:latin typeface="Montserrat Semi-Bold Italics"/>
                <a:ea typeface="Montserrat Semi-Bold Italics"/>
                <a:cs typeface="Montserrat Semi-Bold Italics"/>
              </a:rPr>
              <a:t>જરીવાલા </a:t>
            </a:r>
            <a:endParaRPr lang="en-US" sz="1300" b="1" i="1" dirty="0"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defRPr/>
            </a:pPr>
            <a:r>
              <a:rPr lang="gu-IN" sz="11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જનરલ ઓપ્થાલ્મોલોજી</a:t>
            </a:r>
            <a:r>
              <a:rPr lang="gu-IN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  </a:t>
            </a:r>
            <a:endParaRPr lang="en-US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defRPr/>
            </a:pPr>
            <a:r>
              <a:rPr lang="gu-IN" sz="1200" b="1" i="1" dirty="0" smtClean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endParaRPr sz="1600" dirty="0"/>
          </a:p>
          <a:p>
            <a:pPr>
              <a:defRPr/>
            </a:pPr>
            <a:r>
              <a:rPr lang="en-IN" sz="1100" b="1" i="1" dirty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    </a:t>
            </a:r>
            <a:r>
              <a:rPr lang="gu-IN" sz="1300" b="1" i="1" dirty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endParaRPr lang="en-US" sz="1600" b="1" i="1" dirty="0">
              <a:solidFill>
                <a:schemeClr val="accent6">
                  <a:lumMod val="75000"/>
                </a:schemeClr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039" y="3299694"/>
            <a:ext cx="1031612" cy="1397000"/>
          </a:xfrm>
          <a:prstGeom prst="rect">
            <a:avLst/>
          </a:prstGeom>
        </p:spPr>
      </p:pic>
      <p:sp>
        <p:nvSpPr>
          <p:cNvPr id="39" name="TextBox 24"/>
          <p:cNvSpPr txBox="1"/>
          <p:nvPr/>
        </p:nvSpPr>
        <p:spPr bwMode="auto">
          <a:xfrm>
            <a:off x="8051037" y="4743874"/>
            <a:ext cx="2303228" cy="784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defRPr/>
            </a:pPr>
            <a:r>
              <a:rPr lang="gu-IN" sz="1300" b="1" i="1" dirty="0">
                <a:latin typeface="Montserrat Semi-Bold Italics"/>
                <a:ea typeface="Montserrat Semi-Bold Italics"/>
                <a:cs typeface="Montserrat Semi-Bold Italics"/>
              </a:rPr>
              <a:t>ડો. દર્શના પટેલ  </a:t>
            </a:r>
            <a:endParaRPr lang="en-US" sz="1300" b="1" i="1" dirty="0"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defRPr/>
            </a:pPr>
            <a:r>
              <a:rPr lang="gu-IN" sz="11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-Bold Italics"/>
                <a:ea typeface="Montserrat Semi-Bold Italics"/>
                <a:cs typeface="Montserrat Semi-Bold Italics"/>
              </a:rPr>
              <a:t>જનરલ ઓપ્થાલ્મોલોજી  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-Bold Italics"/>
              <a:ea typeface="Montserrat Semi-Bold Italics"/>
              <a:cs typeface="Montserrat Semi-Bold Italics"/>
            </a:endParaRPr>
          </a:p>
          <a:p>
            <a:pPr>
              <a:defRPr/>
            </a:pPr>
            <a:r>
              <a:rPr lang="gu-IN" sz="1300" b="1" i="1" dirty="0" smtClean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endParaRPr dirty="0"/>
          </a:p>
          <a:p>
            <a:pPr>
              <a:defRPr/>
            </a:pPr>
            <a:r>
              <a:rPr lang="en-IN" sz="1100" b="1" i="1" dirty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    </a:t>
            </a:r>
            <a:r>
              <a:rPr lang="gu-IN" sz="1300" b="1" i="1" dirty="0">
                <a:solidFill>
                  <a:schemeClr val="accent6">
                    <a:lumMod val="75000"/>
                  </a:schemeClr>
                </a:solidFill>
                <a:latin typeface="Montserrat Semi-Bold Italics"/>
                <a:ea typeface="Montserrat Semi-Bold Italics"/>
                <a:cs typeface="Montserrat Semi-Bold Italics"/>
              </a:rPr>
              <a:t> </a:t>
            </a:r>
            <a:endParaRPr lang="en-US" sz="1600" b="1" i="1" dirty="0">
              <a:solidFill>
                <a:schemeClr val="accent6">
                  <a:lumMod val="75000"/>
                </a:schemeClr>
              </a:solidFill>
              <a:latin typeface="Montserrat Semi-Bold Italics"/>
              <a:ea typeface="Montserrat Semi-Bold Italics"/>
              <a:cs typeface="Montserrat Semi-Bold Italic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227" y="3280241"/>
            <a:ext cx="1100371" cy="14342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691" y="1105908"/>
            <a:ext cx="1017709" cy="1373221"/>
          </a:xfrm>
          <a:prstGeom prst="rect">
            <a:avLst/>
          </a:prstGeom>
        </p:spPr>
      </p:pic>
      <p:sp>
        <p:nvSpPr>
          <p:cNvPr id="33" name="Freeform 16"/>
          <p:cNvSpPr/>
          <p:nvPr/>
        </p:nvSpPr>
        <p:spPr bwMode="auto">
          <a:xfrm>
            <a:off x="8584780" y="5985439"/>
            <a:ext cx="1688612" cy="1004907"/>
          </a:xfrm>
          <a:custGeom>
            <a:avLst/>
            <a:gdLst/>
            <a:ahLst/>
            <a:cxnLst/>
            <a:rect l="l" t="t" r="r" b="b"/>
            <a:pathLst>
              <a:path w="2488350" h="1083164" extrusionOk="0">
                <a:moveTo>
                  <a:pt x="0" y="0"/>
                </a:moveTo>
                <a:lnTo>
                  <a:pt x="2488350" y="0"/>
                </a:lnTo>
                <a:lnTo>
                  <a:pt x="2488350" y="1083164"/>
                </a:lnTo>
                <a:lnTo>
                  <a:pt x="0" y="108316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/>
          </a:blipFill>
        </p:spPr>
      </p:sp>
    </p:spTree>
    <p:extLst>
      <p:ext uri="{BB962C8B-B14F-4D97-AF65-F5344CB8AC3E}">
        <p14:creationId xmlns:p14="http://schemas.microsoft.com/office/powerpoint/2010/main" val="1291100776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5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154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511544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51154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51154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012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692012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0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27860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94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448946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4894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4894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249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612495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61249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61249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ight Triangle 12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holding a large container of eye drops&#10;&#10;AI-generated content may be incorrect.">
            <a:extLst>
              <a:ext uri="{FF2B5EF4-FFF2-40B4-BE49-F238E27FC236}">
                <a16:creationId xmlns="" xmlns:a16="http://schemas.microsoft.com/office/drawing/2014/main" id="{C8F91C84-7296-8D61-F12D-EA45F1236C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9405" y="3489286"/>
            <a:ext cx="638175" cy="3038475"/>
          </a:xfrm>
          <a:prstGeom prst="rect">
            <a:avLst/>
          </a:prstGeom>
        </p:spPr>
      </p:pic>
      <p:pic>
        <p:nvPicPr>
          <p:cNvPr id="2" name="Picture 1" descr="A screenshot of a medical website&#10;&#10;AI-generated content may be incorrect.">
            <a:extLst>
              <a:ext uri="{FF2B5EF4-FFF2-40B4-BE49-F238E27FC236}">
                <a16:creationId xmlns="" xmlns:a16="http://schemas.microsoft.com/office/drawing/2014/main" id="{8BACD195-2D4E-F0E8-0996-035550CBE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73" y="371475"/>
            <a:ext cx="8277922" cy="61150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28169BD8-87F3-7B84-FCA3-659D1E8D09F2}"/>
              </a:ext>
            </a:extLst>
          </p:cNvPr>
          <p:cNvSpPr/>
          <p:nvPr/>
        </p:nvSpPr>
        <p:spPr>
          <a:xfrm>
            <a:off x="8654430" y="2667000"/>
            <a:ext cx="914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8901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00D38FED-9614-0E66-2906-445CA9FB000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322" b="-1"/>
          <a:stretch>
            <a:fillRect/>
          </a:stretch>
        </p:blipFill>
        <p:spPr>
          <a:xfrm>
            <a:off x="762138" y="680007"/>
            <a:ext cx="9027303" cy="4942062"/>
          </a:xfrm>
          <a:prstGeom prst="rect">
            <a:avLst/>
          </a:prstGeom>
        </p:spPr>
      </p:pic>
      <p:sp>
        <p:nvSpPr>
          <p:cNvPr id="18" name="Right Triangle 17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ઓપરેશન થયા બાદ દર્દીનો સંતોષકારક પ્રતિભાવ">
            <a:hlinkClick r:id="" action="ppaction://media"/>
            <a:extLst>
              <a:ext uri="{FF2B5EF4-FFF2-40B4-BE49-F238E27FC236}">
                <a16:creationId xmlns="" xmlns:a16="http://schemas.microsoft.com/office/drawing/2014/main" id="{1167EA60-54C7-3ACB-FA4C-E72E9EAAD8B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11885" y="1318596"/>
            <a:ext cx="4836675" cy="411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94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CAE1DFBC-7DA4-2908-B8C2-B35E902599E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322" b="-1"/>
          <a:stretch>
            <a:fillRect/>
          </a:stretch>
        </p:blipFill>
        <p:spPr>
          <a:xfrm>
            <a:off x="676413" y="737157"/>
            <a:ext cx="8970153" cy="4894437"/>
          </a:xfrm>
          <a:prstGeom prst="rect">
            <a:avLst/>
          </a:prstGeom>
        </p:spPr>
      </p:pic>
      <p:sp>
        <p:nvSpPr>
          <p:cNvPr id="19" name="Right Triangle 18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ઓપરેશન કર્યા બાદ દર્દીનો સંતોષકારક પ્રતિભાવ (1)">
            <a:hlinkClick r:id="" action="ppaction://media"/>
            <a:extLst>
              <a:ext uri="{FF2B5EF4-FFF2-40B4-BE49-F238E27FC236}">
                <a16:creationId xmlns="" xmlns:a16="http://schemas.microsoft.com/office/drawing/2014/main" id="{A2DD284C-2013-C00F-20C6-B5CBC06676B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18617" y="1270971"/>
            <a:ext cx="4423211" cy="4844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76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64D24CC-A28F-7AC1-CBA3-C38F1424894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322" b="-1"/>
          <a:stretch>
            <a:fillRect/>
          </a:stretch>
        </p:blipFill>
        <p:spPr>
          <a:xfrm>
            <a:off x="781188" y="737157"/>
            <a:ext cx="8836803" cy="4846812"/>
          </a:xfrm>
          <a:prstGeom prst="rect">
            <a:avLst/>
          </a:prstGeom>
        </p:spPr>
      </p:pic>
      <p:sp>
        <p:nvSpPr>
          <p:cNvPr id="19" name="Right Triangle 18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ઓપરેશન કર્યા બાદ દર્દીનો સંતોષકારક પ્રતિભાવ">
            <a:hlinkClick r:id="" action="ppaction://media"/>
            <a:extLst>
              <a:ext uri="{FF2B5EF4-FFF2-40B4-BE49-F238E27FC236}">
                <a16:creationId xmlns="" xmlns:a16="http://schemas.microsoft.com/office/drawing/2014/main" id="{59B85159-0C22-915D-13FD-1E2CF0728B1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78585" y="1147146"/>
            <a:ext cx="4455675" cy="4967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395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="" xmlns:a16="http://schemas.microsoft.com/office/drawing/2014/main" id="{22F15A2D-2324-487D-A02A-BF46C5C580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="" xmlns:a16="http://schemas.microsoft.com/office/drawing/2014/main" id="{17A7F34E-D418-47E2-9F86-2C45BBC312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E6474E99-6860-17BA-9D0C-64191C2DA7C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322" b="-1"/>
          <a:stretch>
            <a:fillRect/>
          </a:stretch>
        </p:blipFill>
        <p:spPr>
          <a:xfrm>
            <a:off x="752613" y="918132"/>
            <a:ext cx="8751078" cy="4732512"/>
          </a:xfrm>
          <a:prstGeom prst="rect">
            <a:avLst/>
          </a:prstGeom>
        </p:spPr>
      </p:pic>
      <p:sp>
        <p:nvSpPr>
          <p:cNvPr id="23" name="Right Triangle 22">
            <a:extLst>
              <a:ext uri="{FF2B5EF4-FFF2-40B4-BE49-F238E27FC236}">
                <a16:creationId xmlns="" xmlns:a16="http://schemas.microsoft.com/office/drawing/2014/main" id="{2AEAFA59-923A-4F54-8B49-44C970BCC3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6 November 2025">
            <a:hlinkClick r:id="" action="ppaction://media"/>
            <a:extLst>
              <a:ext uri="{FF2B5EF4-FFF2-40B4-BE49-F238E27FC236}">
                <a16:creationId xmlns="" xmlns:a16="http://schemas.microsoft.com/office/drawing/2014/main" id="{66B0FF7E-6BEB-88F6-C610-21B36BC7F6C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85292" y="1347171"/>
            <a:ext cx="4318436" cy="470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8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circle with a white phone symbol&#10;&#10;AI-generated content may be incorrect.">
            <a:extLst>
              <a:ext uri="{FF2B5EF4-FFF2-40B4-BE49-F238E27FC236}">
                <a16:creationId xmlns="" xmlns:a16="http://schemas.microsoft.com/office/drawing/2014/main" id="{F20EDF60-A257-45A5-95E5-5CE8D4ACF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4853" y="1461453"/>
            <a:ext cx="775335" cy="775335"/>
          </a:xfrm>
          <a:prstGeom prst="rect">
            <a:avLst/>
          </a:prstGeom>
        </p:spPr>
      </p:pic>
      <p:pic>
        <p:nvPicPr>
          <p:cNvPr id="6" name="Picture 5" descr="A white and blue pin on a black background&#10;&#10;AI-generated content may be incorrect.">
            <a:extLst>
              <a:ext uri="{FF2B5EF4-FFF2-40B4-BE49-F238E27FC236}">
                <a16:creationId xmlns="" xmlns:a16="http://schemas.microsoft.com/office/drawing/2014/main" id="{18D6BC6F-3BBF-F3DA-BBAE-B2B85D1393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4853" y="2507933"/>
            <a:ext cx="775335" cy="775335"/>
          </a:xfrm>
          <a:prstGeom prst="rect">
            <a:avLst/>
          </a:prstGeom>
        </p:spPr>
      </p:pic>
      <p:pic>
        <p:nvPicPr>
          <p:cNvPr id="7" name="Picture 6" descr="A blue circle with a white envelope in it&#10;&#10;AI-generated content may be incorrect.">
            <a:extLst>
              <a:ext uri="{FF2B5EF4-FFF2-40B4-BE49-F238E27FC236}">
                <a16:creationId xmlns="" xmlns:a16="http://schemas.microsoft.com/office/drawing/2014/main" id="{0BC70160-F0B0-4A92-0CD8-8BFCC2A0FA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4853" y="3899853"/>
            <a:ext cx="775335" cy="775335"/>
          </a:xfrm>
          <a:prstGeom prst="rect">
            <a:avLst/>
          </a:prstGeom>
        </p:spPr>
      </p:pic>
      <p:pic>
        <p:nvPicPr>
          <p:cNvPr id="8" name="Picture 7" descr="A blue circle with a white globe in it&#10;&#10;AI-generated content may be incorrect.">
            <a:extLst>
              <a:ext uri="{FF2B5EF4-FFF2-40B4-BE49-F238E27FC236}">
                <a16:creationId xmlns="" xmlns:a16="http://schemas.microsoft.com/office/drawing/2014/main" id="{FFE7AC99-ADAE-68C7-4C5A-57D76F8516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4853" y="4946333"/>
            <a:ext cx="775335" cy="77533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45B1A17-22D4-5229-28A3-8B77BD9F73BC}"/>
              </a:ext>
            </a:extLst>
          </p:cNvPr>
          <p:cNvSpPr txBox="1"/>
          <p:nvPr/>
        </p:nvSpPr>
        <p:spPr>
          <a:xfrm>
            <a:off x="3048000" y="1584960"/>
            <a:ext cx="861568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>
                <a:solidFill>
                  <a:schemeClr val="accent2">
                    <a:lumMod val="60000"/>
                    <a:lumOff val="40000"/>
                  </a:schemeClr>
                </a:solidFill>
              </a:rPr>
              <a:t>02623 22110 to 221119 &amp; 221180 to 221189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11BE47E-B493-F257-9106-A5E5875EE3CF}"/>
              </a:ext>
            </a:extLst>
          </p:cNvPr>
          <p:cNvSpPr txBox="1"/>
          <p:nvPr/>
        </p:nvSpPr>
        <p:spPr>
          <a:xfrm>
            <a:off x="2936240" y="2235200"/>
            <a:ext cx="9184640" cy="209288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Tejas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Eye Hospital </a:t>
            </a:r>
            <a:r>
              <a:rPr lang="en-GB" sz="28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Runby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</a:t>
            </a:r>
            <a:r>
              <a:rPr lang="en-GB" sz="28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Divyajyoti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Trust </a:t>
            </a:r>
            <a:endParaRPr lang="en-US" sz="2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en-GB" sz="28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Smt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Nipuna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Vijay </a:t>
            </a:r>
            <a:r>
              <a:rPr lang="en-GB" sz="28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Hirachand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daliya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Family Campus , </a:t>
            </a:r>
            <a:r>
              <a:rPr lang="en-GB" sz="28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Amalsadi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, </a:t>
            </a:r>
            <a:r>
              <a:rPr lang="en-GB" sz="28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kim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Road  Ta:-</a:t>
            </a:r>
            <a:r>
              <a:rPr lang="en-GB" sz="28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mandvi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Dist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:- Surat , Area Pin code :- 394160.</a:t>
            </a:r>
            <a:endParaRPr lang="en-US" sz="2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96B8A30C-2041-14BD-9C7A-E8D3F2840B93}"/>
              </a:ext>
            </a:extLst>
          </p:cNvPr>
          <p:cNvSpPr txBox="1"/>
          <p:nvPr/>
        </p:nvSpPr>
        <p:spPr>
          <a:xfrm>
            <a:off x="2773680" y="4155440"/>
            <a:ext cx="707136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>
                <a:solidFill>
                  <a:schemeClr val="accent2">
                    <a:lumMod val="60000"/>
                    <a:lumOff val="40000"/>
                  </a:schemeClr>
                </a:solidFill>
              </a:rPr>
              <a:t>  Divyajyoti.icare@gmail.com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7FF8A93-49A6-DECE-661B-2436593E9892}"/>
              </a:ext>
            </a:extLst>
          </p:cNvPr>
          <p:cNvSpPr txBox="1"/>
          <p:nvPr/>
        </p:nvSpPr>
        <p:spPr>
          <a:xfrm>
            <a:off x="2773680" y="5201920"/>
            <a:ext cx="566928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>
                <a:solidFill>
                  <a:schemeClr val="accent2">
                    <a:lumMod val="60000"/>
                    <a:lumOff val="40000"/>
                  </a:schemeClr>
                </a:solidFill>
              </a:rPr>
              <a:t> www.divyajyotitrust.org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78F2747-491F-D941-3E3E-4196409B1881}"/>
              </a:ext>
            </a:extLst>
          </p:cNvPr>
          <p:cNvSpPr txBox="1"/>
          <p:nvPr/>
        </p:nvSpPr>
        <p:spPr>
          <a:xfrm>
            <a:off x="4043680" y="447040"/>
            <a:ext cx="370840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>
                <a:solidFill>
                  <a:srgbClr val="215E99"/>
                </a:solidFill>
              </a:rPr>
              <a:t>Contact Us</a:t>
            </a:r>
            <a:r>
              <a:rPr lang="en-GB">
                <a:solidFill>
                  <a:srgbClr val="215E99"/>
                </a:solidFill>
              </a:rPr>
              <a:t> </a:t>
            </a:r>
          </a:p>
        </p:txBody>
      </p:sp>
      <p:pic>
        <p:nvPicPr>
          <p:cNvPr id="17" name="Picture 16" descr="A cartoon of a person wearing a white coat holding a clipboard&#10;&#10;AI-generated content may be incorrect.">
            <a:extLst>
              <a:ext uri="{FF2B5EF4-FFF2-40B4-BE49-F238E27FC236}">
                <a16:creationId xmlns="" xmlns:a16="http://schemas.microsoft.com/office/drawing/2014/main" id="{25236553-51B9-9A29-FC35-98503A3B88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948" y="4074160"/>
            <a:ext cx="1728984" cy="2509520"/>
          </a:xfrm>
          <a:prstGeom prst="rect">
            <a:avLst/>
          </a:prstGeom>
        </p:spPr>
      </p:pic>
      <p:pic>
        <p:nvPicPr>
          <p:cNvPr id="18" name="Picture 17" descr="A cartoon of a person wearing a white coat holding a clipboard&#10;&#10;AI-generated content may be incorrect.">
            <a:extLst>
              <a:ext uri="{FF2B5EF4-FFF2-40B4-BE49-F238E27FC236}">
                <a16:creationId xmlns="" xmlns:a16="http://schemas.microsoft.com/office/drawing/2014/main" id="{60994531-732D-A7CD-EDC0-646E282474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257411" y="4074159"/>
            <a:ext cx="1867656" cy="2570480"/>
          </a:xfrm>
          <a:prstGeom prst="rect">
            <a:avLst/>
          </a:prstGeom>
        </p:spPr>
      </p:pic>
      <p:pic>
        <p:nvPicPr>
          <p:cNvPr id="19" name="Picture 18" descr="A heart with a plus and a cross&#10;&#10;AI-generated content may be incorrect.">
            <a:extLst>
              <a:ext uri="{FF2B5EF4-FFF2-40B4-BE49-F238E27FC236}">
                <a16:creationId xmlns="" xmlns:a16="http://schemas.microsoft.com/office/drawing/2014/main" id="{6B4C579A-4898-019B-F9EC-395E300575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2" y="79693"/>
            <a:ext cx="1552575" cy="2167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01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in a white coat holding a heart and a clipboard&#10;&#10;AI-generated content may be incorrect.">
            <a:extLst>
              <a:ext uri="{FF2B5EF4-FFF2-40B4-BE49-F238E27FC236}">
                <a16:creationId xmlns="" xmlns:a16="http://schemas.microsoft.com/office/drawing/2014/main" id="{88D24286-41DA-5F2B-4ABF-4FAFD741BC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1980" y="-91440"/>
            <a:ext cx="647796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276F931-70D3-9765-9168-A1AF6D6320E7}"/>
              </a:ext>
            </a:extLst>
          </p:cNvPr>
          <p:cNvSpPr txBox="1"/>
          <p:nvPr/>
        </p:nvSpPr>
        <p:spPr>
          <a:xfrm>
            <a:off x="1036320" y="2133600"/>
            <a:ext cx="5516880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600" dirty="0">
                <a:solidFill>
                  <a:schemeClr val="accent2"/>
                </a:solidFill>
              </a:rPr>
              <a:t>THANK    YOU </a:t>
            </a:r>
          </a:p>
        </p:txBody>
      </p:sp>
      <p:pic>
        <p:nvPicPr>
          <p:cNvPr id="2" name="clinic-hospital-healthcare-doctor-music-358366">
            <a:hlinkClick r:id="" action="ppaction://media"/>
            <a:extLst>
              <a:ext uri="{FF2B5EF4-FFF2-40B4-BE49-F238E27FC236}">
                <a16:creationId xmlns="" xmlns:a16="http://schemas.microsoft.com/office/drawing/2014/main" id="{34D8FAA5-F23C-DDD6-2595-7E03E13A75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30875" y="3063875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278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2633</TotalTime>
  <Words>775</Words>
  <Application>Microsoft Office PowerPoint</Application>
  <PresentationFormat>Custom</PresentationFormat>
  <Paragraphs>235</Paragraphs>
  <Slides>28</Slides>
  <Notes>2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ImageserverNew</cp:lastModifiedBy>
  <cp:revision>206</cp:revision>
  <dcterms:created xsi:type="dcterms:W3CDTF">2026-01-12T03:13:50Z</dcterms:created>
  <dcterms:modified xsi:type="dcterms:W3CDTF">2026-03-28T03:11:27Z</dcterms:modified>
</cp:coreProperties>
</file>