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9688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9538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93016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594402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89667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2029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2907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56151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0399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2547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78862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2E9FDC40-AB53-411E-B4A6-B67586F6F209}" type="datetimeFigureOut">
              <a:rPr lang="en-IN" smtClean="0"/>
              <a:t>03-04-2022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B25F533A-E5A9-41A4-B27B-574DF4106E4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14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D6ED07F-8E5E-4443-B59A-A5AEB5223348}"/>
              </a:ext>
            </a:extLst>
          </p:cNvPr>
          <p:cNvGraphicFramePr>
            <a:graphicFrameLocks noGrp="1"/>
          </p:cNvGraphicFramePr>
          <p:nvPr/>
        </p:nvGraphicFramePr>
        <p:xfrm>
          <a:off x="224851" y="239850"/>
          <a:ext cx="11796572" cy="3144176"/>
        </p:xfrm>
        <a:graphic>
          <a:graphicData uri="http://schemas.openxmlformats.org/drawingml/2006/table">
            <a:tbl>
              <a:tblPr/>
              <a:tblGrid>
                <a:gridCol w="1043142">
                  <a:extLst>
                    <a:ext uri="{9D8B030D-6E8A-4147-A177-3AD203B41FA5}">
                      <a16:colId xmlns:a16="http://schemas.microsoft.com/office/drawing/2014/main" val="236076776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3556431150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2228412827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2911415951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4151464999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441124286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3167285215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555910870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4167051018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1869040983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3996987327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2481652981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2043790786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673450606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3419880670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1170246611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868550956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2548555877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2581742980"/>
                    </a:ext>
                  </a:extLst>
                </a:gridCol>
                <a:gridCol w="565970">
                  <a:extLst>
                    <a:ext uri="{9D8B030D-6E8A-4147-A177-3AD203B41FA5}">
                      <a16:colId xmlns:a16="http://schemas.microsoft.com/office/drawing/2014/main" val="2495538315"/>
                    </a:ext>
                  </a:extLst>
                </a:gridCol>
              </a:tblGrid>
              <a:tr h="250290">
                <a:tc gridSpan="20"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 Fin Yr. 2021-22 0-180 DPD  PORTFOLIO Collection PERFORM Report</a:t>
                      </a:r>
                    </a:p>
                  </a:txBody>
                  <a:tcPr marL="8015" marR="8015" marT="801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405854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LIVE ZERO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BUCKET B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015" marR="8015" marT="801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6981966"/>
                  </a:ext>
                </a:extLst>
              </a:tr>
              <a:tr h="709316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DIVISION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</a:t>
                      </a:r>
                      <a:r>
                        <a:rPr lang="en-IN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N" sz="13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Incr</a:t>
                      </a:r>
                      <a:r>
                        <a:rPr lang="en-IN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  <a:r>
                        <a:rPr lang="en-IN" sz="13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Decr</a:t>
                      </a:r>
                      <a:r>
                        <a:rPr lang="en-IN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 RANK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7855905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GONDIA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78.30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639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22.42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8309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25.56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74.9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3903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35.98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63BE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587836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AKOLA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27617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104.56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927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31.52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11080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32.23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80.4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5021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49.53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0CA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6D2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678239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AMRAVATI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39776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151.46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1315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45.65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16402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50.10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119.6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7522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94.24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F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9E7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9494808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CHANDRAPUR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22839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83.63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936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31.77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10884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33.17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91.9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5080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54.96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B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136719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NAGPUR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29111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108.77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906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31.79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12803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41.28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90.0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5524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81.22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B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CC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255310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NASIK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25747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97.05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960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32.53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12653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39.18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94.9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6053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79.13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7A7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9B9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9363316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JALGAON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37399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144.14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1306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46.20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15654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48.46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106.3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7785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113.39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69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0335889"/>
                  </a:ext>
                </a:extLst>
              </a:tr>
              <a:tr h="24273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Grand Total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202710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767.90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6989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241.87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87785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269.98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658.0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40888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508.45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9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2802282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49F88AA-9AC3-4E1E-9954-A92DEF92D8EC}"/>
              </a:ext>
            </a:extLst>
          </p:cNvPr>
          <p:cNvGraphicFramePr>
            <a:graphicFrameLocks noGrp="1"/>
          </p:cNvGraphicFramePr>
          <p:nvPr/>
        </p:nvGraphicFramePr>
        <p:xfrm>
          <a:off x="224852" y="3732551"/>
          <a:ext cx="11796570" cy="2990657"/>
        </p:xfrm>
        <a:graphic>
          <a:graphicData uri="http://schemas.openxmlformats.org/drawingml/2006/table">
            <a:tbl>
              <a:tblPr/>
              <a:tblGrid>
                <a:gridCol w="1027465">
                  <a:extLst>
                    <a:ext uri="{9D8B030D-6E8A-4147-A177-3AD203B41FA5}">
                      <a16:colId xmlns:a16="http://schemas.microsoft.com/office/drawing/2014/main" val="3537187325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2357567528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2501458753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3364692655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2077663760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883832264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1918099113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1360489637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2726218380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760183354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1977892091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1724468483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4198516411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2961691111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2159016042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3724907482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4163982731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1362050751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391829209"/>
                    </a:ext>
                  </a:extLst>
                </a:gridCol>
                <a:gridCol w="566795">
                  <a:extLst>
                    <a:ext uri="{9D8B030D-6E8A-4147-A177-3AD203B41FA5}">
                      <a16:colId xmlns:a16="http://schemas.microsoft.com/office/drawing/2014/main" val="218626844"/>
                    </a:ext>
                  </a:extLst>
                </a:gridCol>
              </a:tblGrid>
              <a:tr h="231435">
                <a:tc gridSpan="20"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 Fin Yr. 2021-22 0-180 DPD  PORTFOLIO Collection PERFORM Report</a:t>
                      </a:r>
                    </a:p>
                  </a:txBody>
                  <a:tcPr marL="8015" marR="8015" marT="801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2603561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LIVE ZERO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BUCKET B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015" marR="8015" marT="801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8705295"/>
                  </a:ext>
                </a:extLst>
              </a:tr>
              <a:tr h="676307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DIVISION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 RANK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8451173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AMRAVATI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4673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88.39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34.64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2536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75.47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131.6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917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77.30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291782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CHANDRAPUR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3062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56.25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16.42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28.95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48.9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638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45.84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FCA9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D2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1597883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JALGAON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6059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120.51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217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40.66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53.51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88.2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938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124.94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8F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7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9965726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AKOLA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82.07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177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28.97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2097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46.42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83.4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888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100.09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F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4314408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NASIK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4517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109.70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233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46.74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2864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65.47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109.1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1198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129.26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BE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C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9223869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GONDIA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2761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48.78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16.89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2095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36.50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72.0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983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79.52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A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9B9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41546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NAGPUR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3665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80.47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149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26.78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2417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45.51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53.5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1002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127.58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2190209"/>
                  </a:ext>
                </a:extLst>
              </a:tr>
              <a:tr h="23143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Grand Total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29240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586.17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1204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211.11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15652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351.83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586.7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6564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684.52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7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8015" marR="8015" marT="801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80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3678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BD36ADC-EFE7-46A2-9CE9-65BFAD7EAD82}"/>
              </a:ext>
            </a:extLst>
          </p:cNvPr>
          <p:cNvGraphicFramePr>
            <a:graphicFrameLocks noGrp="1"/>
          </p:cNvGraphicFramePr>
          <p:nvPr/>
        </p:nvGraphicFramePr>
        <p:xfrm>
          <a:off x="344774" y="224855"/>
          <a:ext cx="11686658" cy="3204146"/>
        </p:xfrm>
        <a:graphic>
          <a:graphicData uri="http://schemas.openxmlformats.org/drawingml/2006/table">
            <a:tbl>
              <a:tblPr/>
              <a:tblGrid>
                <a:gridCol w="1042576">
                  <a:extLst>
                    <a:ext uri="{9D8B030D-6E8A-4147-A177-3AD203B41FA5}">
                      <a16:colId xmlns:a16="http://schemas.microsoft.com/office/drawing/2014/main" val="1480854965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1821255188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1515348491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1317049629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3740224199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4272340236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3895368135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2614205360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3325528634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412563765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2543035516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252924709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1295518049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4207186446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2351892591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2215120226"/>
                    </a:ext>
                  </a:extLst>
                </a:gridCol>
                <a:gridCol w="538941">
                  <a:extLst>
                    <a:ext uri="{9D8B030D-6E8A-4147-A177-3AD203B41FA5}">
                      <a16:colId xmlns:a16="http://schemas.microsoft.com/office/drawing/2014/main" val="1682903677"/>
                    </a:ext>
                  </a:extLst>
                </a:gridCol>
                <a:gridCol w="572624">
                  <a:extLst>
                    <a:ext uri="{9D8B030D-6E8A-4147-A177-3AD203B41FA5}">
                      <a16:colId xmlns:a16="http://schemas.microsoft.com/office/drawing/2014/main" val="2356380834"/>
                    </a:ext>
                  </a:extLst>
                </a:gridCol>
                <a:gridCol w="527712">
                  <a:extLst>
                    <a:ext uri="{9D8B030D-6E8A-4147-A177-3AD203B41FA5}">
                      <a16:colId xmlns:a16="http://schemas.microsoft.com/office/drawing/2014/main" val="2280005499"/>
                    </a:ext>
                  </a:extLst>
                </a:gridCol>
                <a:gridCol w="460345">
                  <a:extLst>
                    <a:ext uri="{9D8B030D-6E8A-4147-A177-3AD203B41FA5}">
                      <a16:colId xmlns:a16="http://schemas.microsoft.com/office/drawing/2014/main" val="489790931"/>
                    </a:ext>
                  </a:extLst>
                </a:gridCol>
                <a:gridCol w="460345">
                  <a:extLst>
                    <a:ext uri="{9D8B030D-6E8A-4147-A177-3AD203B41FA5}">
                      <a16:colId xmlns:a16="http://schemas.microsoft.com/office/drawing/2014/main" val="1090422944"/>
                    </a:ext>
                  </a:extLst>
                </a:gridCol>
              </a:tblGrid>
              <a:tr h="383796">
                <a:tc gridSpan="21"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1</a:t>
                      </a:r>
                      <a:r>
                        <a:rPr lang="en-IN" sz="14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TO 8</a:t>
                      </a:r>
                      <a:r>
                        <a:rPr lang="en-IN" sz="14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PDC   Fin Yr. 2021-22 0-180 DPD  PORTFOLIO Collection PERFORM Report</a:t>
                      </a:r>
                    </a:p>
                  </a:txBody>
                  <a:tcPr marL="7732" marR="7732" marT="773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51217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LIVE ZERO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BUCKET B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32" marR="7732" marT="773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32" marR="7732" marT="773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99292780"/>
                  </a:ext>
                </a:extLst>
              </a:tr>
              <a:tr h="850727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DIVISION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Effi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 RANK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84920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GONDIA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11842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45.89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259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9.14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2.98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354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8.17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8330128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AKOLA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16004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61.22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475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17.10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1378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5.14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564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13.58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DF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4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D2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28970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AMRAVATI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23162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89.34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686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25.10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2072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7.95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846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23.31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EB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1E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7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1116180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NAGPUR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15948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59.79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435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16.02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1471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5.64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645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18.93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CE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7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557857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CHANDRAPUR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12829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46.13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453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15.37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4.69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573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13.41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AC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8C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C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8861458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NASIK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12951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49.49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415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14.48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1355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5.16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631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19.08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FA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18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9B9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636254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JALGAON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20442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79.31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694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25.23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2241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1058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30.18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4930242"/>
                  </a:ext>
                </a:extLst>
              </a:tr>
              <a:tr h="21884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Grand Total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113178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431.16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3417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122.44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10600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40.06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4671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126.67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9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C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2933777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F827CD3-134B-4DA2-928F-A08B2A8CCA0D}"/>
              </a:ext>
            </a:extLst>
          </p:cNvPr>
          <p:cNvGraphicFramePr>
            <a:graphicFrameLocks noGrp="1"/>
          </p:cNvGraphicFramePr>
          <p:nvPr/>
        </p:nvGraphicFramePr>
        <p:xfrm>
          <a:off x="344767" y="3582652"/>
          <a:ext cx="11686662" cy="3194301"/>
        </p:xfrm>
        <a:graphic>
          <a:graphicData uri="http://schemas.openxmlformats.org/drawingml/2006/table">
            <a:tbl>
              <a:tblPr/>
              <a:tblGrid>
                <a:gridCol w="1023517">
                  <a:extLst>
                    <a:ext uri="{9D8B030D-6E8A-4147-A177-3AD203B41FA5}">
                      <a16:colId xmlns:a16="http://schemas.microsoft.com/office/drawing/2014/main" val="2465207501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82734066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3201015002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1440117232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234681016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1160517723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1919408602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842616204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1108079085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2651302220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3734587286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479225271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2726817015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2647926221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1182326735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384514206"/>
                    </a:ext>
                  </a:extLst>
                </a:gridCol>
                <a:gridCol w="539906">
                  <a:extLst>
                    <a:ext uri="{9D8B030D-6E8A-4147-A177-3AD203B41FA5}">
                      <a16:colId xmlns:a16="http://schemas.microsoft.com/office/drawing/2014/main" val="504712939"/>
                    </a:ext>
                  </a:extLst>
                </a:gridCol>
                <a:gridCol w="573650">
                  <a:extLst>
                    <a:ext uri="{9D8B030D-6E8A-4147-A177-3AD203B41FA5}">
                      <a16:colId xmlns:a16="http://schemas.microsoft.com/office/drawing/2014/main" val="3178921180"/>
                    </a:ext>
                  </a:extLst>
                </a:gridCol>
                <a:gridCol w="528657">
                  <a:extLst>
                    <a:ext uri="{9D8B030D-6E8A-4147-A177-3AD203B41FA5}">
                      <a16:colId xmlns:a16="http://schemas.microsoft.com/office/drawing/2014/main" val="4068999348"/>
                    </a:ext>
                  </a:extLst>
                </a:gridCol>
                <a:gridCol w="461171">
                  <a:extLst>
                    <a:ext uri="{9D8B030D-6E8A-4147-A177-3AD203B41FA5}">
                      <a16:colId xmlns:a16="http://schemas.microsoft.com/office/drawing/2014/main" val="2845558447"/>
                    </a:ext>
                  </a:extLst>
                </a:gridCol>
                <a:gridCol w="461171">
                  <a:extLst>
                    <a:ext uri="{9D8B030D-6E8A-4147-A177-3AD203B41FA5}">
                      <a16:colId xmlns:a16="http://schemas.microsoft.com/office/drawing/2014/main" val="574598009"/>
                    </a:ext>
                  </a:extLst>
                </a:gridCol>
              </a:tblGrid>
              <a:tr h="419723">
                <a:tc gridSpan="21"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 1</a:t>
                      </a:r>
                      <a:r>
                        <a:rPr lang="en-IN" sz="14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</a:t>
                      </a:r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TO 8</a:t>
                      </a:r>
                      <a:r>
                        <a:rPr lang="en-IN" sz="1400" b="1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</a:t>
                      </a:r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PDC   Fin Yr. 2021-22 0-180 DPD  PORTFOLIO Collection PERFORM Report</a:t>
                      </a:r>
                    </a:p>
                  </a:txBody>
                  <a:tcPr marL="7732" marR="7732" marT="773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3101140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LIVE ZERO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BUCKET B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32" marR="7732" marT="773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IN" sz="1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732" marR="7732" marT="7732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4462164"/>
                  </a:ext>
                </a:extLst>
              </a:tr>
              <a:tr h="59469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DIVISION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Agmt.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Effi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NOT COLLECT.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Effi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 RANK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2905428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CHANDRAPUR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28.03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7.25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5.66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8C07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8137495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GONDIA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26.29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6.30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2.17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5.69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BCF9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D2A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7634664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AMRAVATI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2550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39.98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11.73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3.56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12.29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D0A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EE3C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E7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1891108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JALGAON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3636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57.90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17.55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6.32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208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22.98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B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9F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F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4373590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AKOLA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2553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37.92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13.34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18.84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5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96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CCC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4364958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NAGPUR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2236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36.59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11.50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4.69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163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22.19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9B9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2407379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NASIK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2503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43.24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130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15.98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5.65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23.79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B6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0533009"/>
                  </a:ext>
                </a:extLst>
              </a:tr>
              <a:tr h="21937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Grand Total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16791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269.95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659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83.66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1989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28.88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29.0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920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111.42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9F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2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732" marR="7732" marT="77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83582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962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43307BD-DCDC-43A1-AF9D-60F97B0040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832440"/>
              </p:ext>
            </p:extLst>
          </p:nvPr>
        </p:nvGraphicFramePr>
        <p:xfrm>
          <a:off x="2308485" y="247329"/>
          <a:ext cx="9603369" cy="6288380"/>
        </p:xfrm>
        <a:graphic>
          <a:graphicData uri="http://schemas.openxmlformats.org/drawingml/2006/table">
            <a:tbl>
              <a:tblPr/>
              <a:tblGrid>
                <a:gridCol w="1612453">
                  <a:extLst>
                    <a:ext uri="{9D8B030D-6E8A-4147-A177-3AD203B41FA5}">
                      <a16:colId xmlns:a16="http://schemas.microsoft.com/office/drawing/2014/main" val="745055283"/>
                    </a:ext>
                  </a:extLst>
                </a:gridCol>
                <a:gridCol w="656396">
                  <a:extLst>
                    <a:ext uri="{9D8B030D-6E8A-4147-A177-3AD203B41FA5}">
                      <a16:colId xmlns:a16="http://schemas.microsoft.com/office/drawing/2014/main" val="1127758812"/>
                    </a:ext>
                  </a:extLst>
                </a:gridCol>
                <a:gridCol w="599319">
                  <a:extLst>
                    <a:ext uri="{9D8B030D-6E8A-4147-A177-3AD203B41FA5}">
                      <a16:colId xmlns:a16="http://schemas.microsoft.com/office/drawing/2014/main" val="3272485138"/>
                    </a:ext>
                  </a:extLst>
                </a:gridCol>
                <a:gridCol w="542241">
                  <a:extLst>
                    <a:ext uri="{9D8B030D-6E8A-4147-A177-3AD203B41FA5}">
                      <a16:colId xmlns:a16="http://schemas.microsoft.com/office/drawing/2014/main" val="1323646458"/>
                    </a:ext>
                  </a:extLst>
                </a:gridCol>
                <a:gridCol w="513702">
                  <a:extLst>
                    <a:ext uri="{9D8B030D-6E8A-4147-A177-3AD203B41FA5}">
                      <a16:colId xmlns:a16="http://schemas.microsoft.com/office/drawing/2014/main" val="3848002537"/>
                    </a:ext>
                  </a:extLst>
                </a:gridCol>
                <a:gridCol w="542241">
                  <a:extLst>
                    <a:ext uri="{9D8B030D-6E8A-4147-A177-3AD203B41FA5}">
                      <a16:colId xmlns:a16="http://schemas.microsoft.com/office/drawing/2014/main" val="1078020804"/>
                    </a:ext>
                  </a:extLst>
                </a:gridCol>
                <a:gridCol w="656396">
                  <a:extLst>
                    <a:ext uri="{9D8B030D-6E8A-4147-A177-3AD203B41FA5}">
                      <a16:colId xmlns:a16="http://schemas.microsoft.com/office/drawing/2014/main" val="3603426553"/>
                    </a:ext>
                  </a:extLst>
                </a:gridCol>
                <a:gridCol w="599319">
                  <a:extLst>
                    <a:ext uri="{9D8B030D-6E8A-4147-A177-3AD203B41FA5}">
                      <a16:colId xmlns:a16="http://schemas.microsoft.com/office/drawing/2014/main" val="2938739621"/>
                    </a:ext>
                  </a:extLst>
                </a:gridCol>
                <a:gridCol w="542241">
                  <a:extLst>
                    <a:ext uri="{9D8B030D-6E8A-4147-A177-3AD203B41FA5}">
                      <a16:colId xmlns:a16="http://schemas.microsoft.com/office/drawing/2014/main" val="3003622496"/>
                    </a:ext>
                  </a:extLst>
                </a:gridCol>
                <a:gridCol w="513702">
                  <a:extLst>
                    <a:ext uri="{9D8B030D-6E8A-4147-A177-3AD203B41FA5}">
                      <a16:colId xmlns:a16="http://schemas.microsoft.com/office/drawing/2014/main" val="1714600599"/>
                    </a:ext>
                  </a:extLst>
                </a:gridCol>
                <a:gridCol w="542241">
                  <a:extLst>
                    <a:ext uri="{9D8B030D-6E8A-4147-A177-3AD203B41FA5}">
                      <a16:colId xmlns:a16="http://schemas.microsoft.com/office/drawing/2014/main" val="1011772149"/>
                    </a:ext>
                  </a:extLst>
                </a:gridCol>
                <a:gridCol w="656396">
                  <a:extLst>
                    <a:ext uri="{9D8B030D-6E8A-4147-A177-3AD203B41FA5}">
                      <a16:colId xmlns:a16="http://schemas.microsoft.com/office/drawing/2014/main" val="2347458745"/>
                    </a:ext>
                  </a:extLst>
                </a:gridCol>
                <a:gridCol w="570779">
                  <a:extLst>
                    <a:ext uri="{9D8B030D-6E8A-4147-A177-3AD203B41FA5}">
                      <a16:colId xmlns:a16="http://schemas.microsoft.com/office/drawing/2014/main" val="1544177347"/>
                    </a:ext>
                  </a:extLst>
                </a:gridCol>
                <a:gridCol w="513702">
                  <a:extLst>
                    <a:ext uri="{9D8B030D-6E8A-4147-A177-3AD203B41FA5}">
                      <a16:colId xmlns:a16="http://schemas.microsoft.com/office/drawing/2014/main" val="2928721828"/>
                    </a:ext>
                  </a:extLst>
                </a:gridCol>
                <a:gridCol w="542241">
                  <a:extLst>
                    <a:ext uri="{9D8B030D-6E8A-4147-A177-3AD203B41FA5}">
                      <a16:colId xmlns:a16="http://schemas.microsoft.com/office/drawing/2014/main" val="2267672017"/>
                    </a:ext>
                  </a:extLst>
                </a:gridCol>
              </a:tblGrid>
              <a:tr h="395012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Fin Yr 2021-22 0-180 DPD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 Fin </a:t>
                      </a:r>
                      <a:r>
                        <a:rPr lang="en-IN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Yr</a:t>
                      </a:r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2021-22 0-180 DPD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4572911"/>
                  </a:ext>
                </a:extLst>
              </a:tr>
              <a:tr h="1123563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BRANCH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Auto Clr. Count%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 Non Clr TBC Coll.%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BCODC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2418275"/>
                  </a:ext>
                </a:extLst>
              </a:tr>
              <a:tr h="1013203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WASHIM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8291647"/>
                  </a:ext>
                </a:extLst>
              </a:tr>
              <a:tr h="999656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NASIK ROAD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20136038"/>
                  </a:ext>
                </a:extLst>
              </a:tr>
              <a:tr h="933788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KATOL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7967799"/>
                  </a:ext>
                </a:extLst>
              </a:tr>
              <a:tr h="96384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UMRED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67781827"/>
                  </a:ext>
                </a:extLst>
              </a:tr>
              <a:tr h="85930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10393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5362A29-18BA-4346-8AF8-CEF051ED0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56" y="1808188"/>
            <a:ext cx="1364105" cy="9200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8ED6F90-C78E-4395-98BA-E37A8EEBA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56" y="3733801"/>
            <a:ext cx="1364105" cy="920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May be an image of 2 people and people standing">
            <a:extLst>
              <a:ext uri="{FF2B5EF4-FFF2-40B4-BE49-F238E27FC236}">
                <a16:creationId xmlns:a16="http://schemas.microsoft.com/office/drawing/2014/main" id="{2CE6B07F-4BB3-4850-A4E3-2789E7621B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58" t="19672" r="8043" b="54535"/>
          <a:stretch/>
        </p:blipFill>
        <p:spPr bwMode="auto">
          <a:xfrm>
            <a:off x="524656" y="4698793"/>
            <a:ext cx="1364105" cy="960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0D3330-41F7-4E70-97C5-11F826D524E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046" t="3606" r="14865" b="65902"/>
          <a:stretch/>
        </p:blipFill>
        <p:spPr>
          <a:xfrm>
            <a:off x="524655" y="5659414"/>
            <a:ext cx="1364105" cy="92002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6FA439B-4DDE-4000-988C-5C34830B6C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55" y="2743200"/>
            <a:ext cx="1364104" cy="960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748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E2831FF-B2FD-4DEC-AC87-27629C3F0A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491376"/>
              </p:ext>
            </p:extLst>
          </p:nvPr>
        </p:nvGraphicFramePr>
        <p:xfrm>
          <a:off x="1895720" y="251399"/>
          <a:ext cx="10096410" cy="5249991"/>
        </p:xfrm>
        <a:graphic>
          <a:graphicData uri="http://schemas.openxmlformats.org/drawingml/2006/table">
            <a:tbl>
              <a:tblPr/>
              <a:tblGrid>
                <a:gridCol w="1695237">
                  <a:extLst>
                    <a:ext uri="{9D8B030D-6E8A-4147-A177-3AD203B41FA5}">
                      <a16:colId xmlns:a16="http://schemas.microsoft.com/office/drawing/2014/main" val="3555786856"/>
                    </a:ext>
                  </a:extLst>
                </a:gridCol>
                <a:gridCol w="690096">
                  <a:extLst>
                    <a:ext uri="{9D8B030D-6E8A-4147-A177-3AD203B41FA5}">
                      <a16:colId xmlns:a16="http://schemas.microsoft.com/office/drawing/2014/main" val="1634505849"/>
                    </a:ext>
                  </a:extLst>
                </a:gridCol>
                <a:gridCol w="630088">
                  <a:extLst>
                    <a:ext uri="{9D8B030D-6E8A-4147-A177-3AD203B41FA5}">
                      <a16:colId xmlns:a16="http://schemas.microsoft.com/office/drawing/2014/main" val="1909026354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2676652673"/>
                    </a:ext>
                  </a:extLst>
                </a:gridCol>
                <a:gridCol w="540075">
                  <a:extLst>
                    <a:ext uri="{9D8B030D-6E8A-4147-A177-3AD203B41FA5}">
                      <a16:colId xmlns:a16="http://schemas.microsoft.com/office/drawing/2014/main" val="1630461548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3447165159"/>
                    </a:ext>
                  </a:extLst>
                </a:gridCol>
                <a:gridCol w="690096">
                  <a:extLst>
                    <a:ext uri="{9D8B030D-6E8A-4147-A177-3AD203B41FA5}">
                      <a16:colId xmlns:a16="http://schemas.microsoft.com/office/drawing/2014/main" val="625657836"/>
                    </a:ext>
                  </a:extLst>
                </a:gridCol>
                <a:gridCol w="630088">
                  <a:extLst>
                    <a:ext uri="{9D8B030D-6E8A-4147-A177-3AD203B41FA5}">
                      <a16:colId xmlns:a16="http://schemas.microsoft.com/office/drawing/2014/main" val="4142798115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1129128115"/>
                    </a:ext>
                  </a:extLst>
                </a:gridCol>
                <a:gridCol w="540075">
                  <a:extLst>
                    <a:ext uri="{9D8B030D-6E8A-4147-A177-3AD203B41FA5}">
                      <a16:colId xmlns:a16="http://schemas.microsoft.com/office/drawing/2014/main" val="499599676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2660062107"/>
                    </a:ext>
                  </a:extLst>
                </a:gridCol>
                <a:gridCol w="690096">
                  <a:extLst>
                    <a:ext uri="{9D8B030D-6E8A-4147-A177-3AD203B41FA5}">
                      <a16:colId xmlns:a16="http://schemas.microsoft.com/office/drawing/2014/main" val="2915669452"/>
                    </a:ext>
                  </a:extLst>
                </a:gridCol>
                <a:gridCol w="600084">
                  <a:extLst>
                    <a:ext uri="{9D8B030D-6E8A-4147-A177-3AD203B41FA5}">
                      <a16:colId xmlns:a16="http://schemas.microsoft.com/office/drawing/2014/main" val="3513653744"/>
                    </a:ext>
                  </a:extLst>
                </a:gridCol>
                <a:gridCol w="540075">
                  <a:extLst>
                    <a:ext uri="{9D8B030D-6E8A-4147-A177-3AD203B41FA5}">
                      <a16:colId xmlns:a16="http://schemas.microsoft.com/office/drawing/2014/main" val="2339954272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2214538850"/>
                    </a:ext>
                  </a:extLst>
                </a:gridCol>
              </a:tblGrid>
              <a:tr h="239367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Fin Yr 2021-22 0-180 DPD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Fin Yr 2021-22 0-180 DPD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IN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4841575"/>
                  </a:ext>
                </a:extLst>
              </a:tr>
              <a:tr h="926781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BRANCH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Auto Clr. Count%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 Non Clr TBC Coll.%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BCODC Coll%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351564"/>
                  </a:ext>
                </a:extLst>
              </a:tr>
              <a:tr h="1093913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WARORA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1158096"/>
                  </a:ext>
                </a:extLst>
              </a:tr>
              <a:tr h="9176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CHANDRAPUR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2439909"/>
                  </a:ext>
                </a:extLst>
              </a:tr>
              <a:tr h="949822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AMRAVATI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4098728"/>
                  </a:ext>
                </a:extLst>
              </a:tr>
              <a:tr h="112248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CHALISGAON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56863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B3EA6EE6-C7A2-4547-A204-9BB271104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93" y="4422098"/>
            <a:ext cx="1222869" cy="101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16608B0-6E2B-4151-98EB-3C07174675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6234629"/>
              </p:ext>
            </p:extLst>
          </p:nvPr>
        </p:nvGraphicFramePr>
        <p:xfrm>
          <a:off x="1895718" y="5546361"/>
          <a:ext cx="10096412" cy="1049311"/>
        </p:xfrm>
        <a:graphic>
          <a:graphicData uri="http://schemas.openxmlformats.org/drawingml/2006/table">
            <a:tbl>
              <a:tblPr/>
              <a:tblGrid>
                <a:gridCol w="1695237">
                  <a:extLst>
                    <a:ext uri="{9D8B030D-6E8A-4147-A177-3AD203B41FA5}">
                      <a16:colId xmlns:a16="http://schemas.microsoft.com/office/drawing/2014/main" val="605370121"/>
                    </a:ext>
                  </a:extLst>
                </a:gridCol>
                <a:gridCol w="690096">
                  <a:extLst>
                    <a:ext uri="{9D8B030D-6E8A-4147-A177-3AD203B41FA5}">
                      <a16:colId xmlns:a16="http://schemas.microsoft.com/office/drawing/2014/main" val="1523906800"/>
                    </a:ext>
                  </a:extLst>
                </a:gridCol>
                <a:gridCol w="630088">
                  <a:extLst>
                    <a:ext uri="{9D8B030D-6E8A-4147-A177-3AD203B41FA5}">
                      <a16:colId xmlns:a16="http://schemas.microsoft.com/office/drawing/2014/main" val="208122271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3156166704"/>
                    </a:ext>
                  </a:extLst>
                </a:gridCol>
                <a:gridCol w="540076">
                  <a:extLst>
                    <a:ext uri="{9D8B030D-6E8A-4147-A177-3AD203B41FA5}">
                      <a16:colId xmlns:a16="http://schemas.microsoft.com/office/drawing/2014/main" val="1866029438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2109641912"/>
                    </a:ext>
                  </a:extLst>
                </a:gridCol>
                <a:gridCol w="690096">
                  <a:extLst>
                    <a:ext uri="{9D8B030D-6E8A-4147-A177-3AD203B41FA5}">
                      <a16:colId xmlns:a16="http://schemas.microsoft.com/office/drawing/2014/main" val="2577271725"/>
                    </a:ext>
                  </a:extLst>
                </a:gridCol>
                <a:gridCol w="630088">
                  <a:extLst>
                    <a:ext uri="{9D8B030D-6E8A-4147-A177-3AD203B41FA5}">
                      <a16:colId xmlns:a16="http://schemas.microsoft.com/office/drawing/2014/main" val="2389768576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1434250137"/>
                    </a:ext>
                  </a:extLst>
                </a:gridCol>
                <a:gridCol w="540076">
                  <a:extLst>
                    <a:ext uri="{9D8B030D-6E8A-4147-A177-3AD203B41FA5}">
                      <a16:colId xmlns:a16="http://schemas.microsoft.com/office/drawing/2014/main" val="2693894081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414381718"/>
                    </a:ext>
                  </a:extLst>
                </a:gridCol>
                <a:gridCol w="690096">
                  <a:extLst>
                    <a:ext uri="{9D8B030D-6E8A-4147-A177-3AD203B41FA5}">
                      <a16:colId xmlns:a16="http://schemas.microsoft.com/office/drawing/2014/main" val="2158572452"/>
                    </a:ext>
                  </a:extLst>
                </a:gridCol>
                <a:gridCol w="600083">
                  <a:extLst>
                    <a:ext uri="{9D8B030D-6E8A-4147-A177-3AD203B41FA5}">
                      <a16:colId xmlns:a16="http://schemas.microsoft.com/office/drawing/2014/main" val="1115318825"/>
                    </a:ext>
                  </a:extLst>
                </a:gridCol>
                <a:gridCol w="540076">
                  <a:extLst>
                    <a:ext uri="{9D8B030D-6E8A-4147-A177-3AD203B41FA5}">
                      <a16:colId xmlns:a16="http://schemas.microsoft.com/office/drawing/2014/main" val="253160886"/>
                    </a:ext>
                  </a:extLst>
                </a:gridCol>
                <a:gridCol w="570080">
                  <a:extLst>
                    <a:ext uri="{9D8B030D-6E8A-4147-A177-3AD203B41FA5}">
                      <a16:colId xmlns:a16="http://schemas.microsoft.com/office/drawing/2014/main" val="2005947272"/>
                    </a:ext>
                  </a:extLst>
                </a:gridCol>
              </a:tblGrid>
              <a:tr h="1049311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MALEGAON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9334803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435C9019-67DF-4DA7-8908-162BE8B9E3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93" y="5546361"/>
            <a:ext cx="1222869" cy="104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BB680E-1FDE-4C56-B4AB-FAD2524E52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2" y="3429000"/>
            <a:ext cx="1222869" cy="8881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9E59275-06FC-4652-850A-E39566C601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92" y="2540833"/>
            <a:ext cx="1222870" cy="8881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1EDC32-F693-47CE-B1BA-9932182BA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92" y="1416572"/>
            <a:ext cx="1222868" cy="1071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783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F09937-8F31-435B-91A2-D7E90A3AA8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822314"/>
              </p:ext>
            </p:extLst>
          </p:nvPr>
        </p:nvGraphicFramePr>
        <p:xfrm>
          <a:off x="1798822" y="254834"/>
          <a:ext cx="10151931" cy="6355830"/>
        </p:xfrm>
        <a:graphic>
          <a:graphicData uri="http://schemas.openxmlformats.org/drawingml/2006/table">
            <a:tbl>
              <a:tblPr/>
              <a:tblGrid>
                <a:gridCol w="1320171">
                  <a:extLst>
                    <a:ext uri="{9D8B030D-6E8A-4147-A177-3AD203B41FA5}">
                      <a16:colId xmlns:a16="http://schemas.microsoft.com/office/drawing/2014/main" val="127183940"/>
                    </a:ext>
                  </a:extLst>
                </a:gridCol>
                <a:gridCol w="872471">
                  <a:extLst>
                    <a:ext uri="{9D8B030D-6E8A-4147-A177-3AD203B41FA5}">
                      <a16:colId xmlns:a16="http://schemas.microsoft.com/office/drawing/2014/main" val="2072181352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4139024387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2493071108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3791800134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2607421787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3862217589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1227721047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3223002836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2545523808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811457144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2911985153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3789534978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2799411922"/>
                    </a:ext>
                  </a:extLst>
                </a:gridCol>
                <a:gridCol w="612253">
                  <a:extLst>
                    <a:ext uri="{9D8B030D-6E8A-4147-A177-3AD203B41FA5}">
                      <a16:colId xmlns:a16="http://schemas.microsoft.com/office/drawing/2014/main" val="3769938364"/>
                    </a:ext>
                  </a:extLst>
                </a:gridCol>
              </a:tblGrid>
              <a:tr h="340574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 Year TOP RE in 97% Avg MTBC Collection in Allocation</a:t>
                      </a:r>
                    </a:p>
                  </a:txBody>
                  <a:tcPr marL="9198" marR="9198" marT="919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846190"/>
                  </a:ext>
                </a:extLst>
              </a:tr>
              <a:tr h="445086"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489882"/>
                  </a:ext>
                </a:extLst>
              </a:tr>
              <a:tr h="102172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ALLOCATION NAME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Branch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5977374"/>
                  </a:ext>
                </a:extLst>
              </a:tr>
              <a:tr h="1181258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PRAVIN CHAVHAN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WASHIM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8.9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-1.05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-6.21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522134"/>
                  </a:ext>
                </a:extLst>
              </a:tr>
              <a:tr h="127035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VIJAY CHILGAR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PUSAD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8.80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20.7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-6.71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4495986"/>
                  </a:ext>
                </a:extLst>
              </a:tr>
              <a:tr h="102808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RAVINDRA BAIRAGI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NASIK RD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7.08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27.4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5.18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9653091"/>
                  </a:ext>
                </a:extLst>
              </a:tr>
              <a:tr h="1068753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SANJAY TANDULKAR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RAMTEK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4.12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1.77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644981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0000000-0008-0000-0000-00000D00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67" y="2038662"/>
            <a:ext cx="1167719" cy="11992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000000-0008-0000-0300-000056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6266" y="3237876"/>
            <a:ext cx="1167719" cy="11992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00000-0008-0000-0000-00001F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4445" r="8519" b="5556"/>
          <a:stretch/>
        </p:blipFill>
        <p:spPr>
          <a:xfrm>
            <a:off x="376266" y="5531370"/>
            <a:ext cx="1167718" cy="10792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0000000-0008-0000-0000-0000060000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65" y="4448333"/>
            <a:ext cx="1167717" cy="1079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926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E14488F-B255-49AB-900F-136B3F28A8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9203573"/>
              </p:ext>
            </p:extLst>
          </p:nvPr>
        </p:nvGraphicFramePr>
        <p:xfrm>
          <a:off x="1663908" y="223607"/>
          <a:ext cx="10284316" cy="6439559"/>
        </p:xfrm>
        <a:graphic>
          <a:graphicData uri="http://schemas.openxmlformats.org/drawingml/2006/table">
            <a:tbl>
              <a:tblPr/>
              <a:tblGrid>
                <a:gridCol w="1294685">
                  <a:extLst>
                    <a:ext uri="{9D8B030D-6E8A-4147-A177-3AD203B41FA5}">
                      <a16:colId xmlns:a16="http://schemas.microsoft.com/office/drawing/2014/main" val="1028056563"/>
                    </a:ext>
                  </a:extLst>
                </a:gridCol>
                <a:gridCol w="1184002">
                  <a:extLst>
                    <a:ext uri="{9D8B030D-6E8A-4147-A177-3AD203B41FA5}">
                      <a16:colId xmlns:a16="http://schemas.microsoft.com/office/drawing/2014/main" val="176622516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3205772245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11145496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1458929367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3187104728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363953475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818532132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2522129758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2072982107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2669014022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3770902794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1258256412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3957061778"/>
                    </a:ext>
                  </a:extLst>
                </a:gridCol>
                <a:gridCol w="600433">
                  <a:extLst>
                    <a:ext uri="{9D8B030D-6E8A-4147-A177-3AD203B41FA5}">
                      <a16:colId xmlns:a16="http://schemas.microsoft.com/office/drawing/2014/main" val="612903930"/>
                    </a:ext>
                  </a:extLst>
                </a:gridCol>
              </a:tblGrid>
              <a:tr h="200137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 Year TOP RE in 95% Avg MTBC Collection in Allocation</a:t>
                      </a:r>
                    </a:p>
                  </a:txBody>
                  <a:tcPr marL="9198" marR="9198" marT="919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1429805"/>
                  </a:ext>
                </a:extLst>
              </a:tr>
              <a:tr h="200137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460904"/>
                  </a:ext>
                </a:extLst>
              </a:tr>
              <a:tr h="582653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ALLOCATION NAME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Branch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</a:t>
                      </a:r>
                      <a:r>
                        <a:rPr lang="en-IN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Clr</a:t>
                      </a:r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</a:t>
                      </a:r>
                      <a:r>
                        <a:rPr lang="en-IN" sz="14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Clr</a:t>
                      </a:r>
                      <a:r>
                        <a:rPr lang="en-IN" sz="14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</a:t>
                      </a:r>
                      <a:r>
                        <a:rPr lang="en-IN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IN" sz="14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Incr</a:t>
                      </a:r>
                      <a:r>
                        <a:rPr lang="en-IN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/</a:t>
                      </a:r>
                      <a:r>
                        <a:rPr lang="en-IN" sz="1400" b="1" i="0" u="none" strike="noStrike" dirty="0" err="1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Decr</a:t>
                      </a:r>
                      <a:r>
                        <a:rPr lang="en-IN" sz="1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564520"/>
                  </a:ext>
                </a:extLst>
              </a:tr>
              <a:tr h="1087623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SAGAR RAUT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AKOLA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-0.71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3.21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4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3809582"/>
                  </a:ext>
                </a:extLst>
              </a:tr>
              <a:tr h="108532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SUCHIL KSHIRSAGAR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YAVATMAL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8.6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3.46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25.7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11.33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F9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0770009"/>
                  </a:ext>
                </a:extLst>
              </a:tr>
              <a:tr h="1201090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BAPURAO TIKANDE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CHALISGAON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6.32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5.57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A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4083340"/>
                  </a:ext>
                </a:extLst>
              </a:tr>
              <a:tr h="102743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PRADEEP POHOKAR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WASHIM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0.48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7.71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B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17190"/>
                  </a:ext>
                </a:extLst>
              </a:tr>
              <a:tr h="88272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RAVINDRA DHAWAS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RAJURA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7.77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1.24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9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52378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9261B39E-1B21-4E39-B7DC-63257657E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02" y="5756222"/>
            <a:ext cx="1105135" cy="9069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000000-0008-0000-0100-0000210000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02" y="4736892"/>
            <a:ext cx="1105135" cy="101933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000000-0008-0000-0000-00001D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7" r="5689" b="16417"/>
          <a:stretch/>
        </p:blipFill>
        <p:spPr>
          <a:xfrm>
            <a:off x="363902" y="3567659"/>
            <a:ext cx="1105135" cy="11374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00000-0008-0000-0000-00001C00000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02" y="2430241"/>
            <a:ext cx="1123950" cy="11374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BF73C9-1811-41FD-AB73-197A11176C5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3006" r="3411" b="20000"/>
          <a:stretch/>
        </p:blipFill>
        <p:spPr>
          <a:xfrm>
            <a:off x="344852" y="1395002"/>
            <a:ext cx="1143000" cy="101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15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A79F40C-FB58-427E-984B-D186B70468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21896"/>
              </p:ext>
            </p:extLst>
          </p:nvPr>
        </p:nvGraphicFramePr>
        <p:xfrm>
          <a:off x="1697638" y="218815"/>
          <a:ext cx="10249525" cy="6361867"/>
        </p:xfrm>
        <a:graphic>
          <a:graphicData uri="http://schemas.openxmlformats.org/drawingml/2006/table">
            <a:tbl>
              <a:tblPr/>
              <a:tblGrid>
                <a:gridCol w="1269737">
                  <a:extLst>
                    <a:ext uri="{9D8B030D-6E8A-4147-A177-3AD203B41FA5}">
                      <a16:colId xmlns:a16="http://schemas.microsoft.com/office/drawing/2014/main" val="755583228"/>
                    </a:ext>
                  </a:extLst>
                </a:gridCol>
                <a:gridCol w="1150792">
                  <a:extLst>
                    <a:ext uri="{9D8B030D-6E8A-4147-A177-3AD203B41FA5}">
                      <a16:colId xmlns:a16="http://schemas.microsoft.com/office/drawing/2014/main" val="952286884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70018341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442727733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714703726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798741510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682034107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3103808788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1425824468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333987672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412867546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3085301847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4011514308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404357723"/>
                    </a:ext>
                  </a:extLst>
                </a:gridCol>
                <a:gridCol w="762640">
                  <a:extLst>
                    <a:ext uri="{9D8B030D-6E8A-4147-A177-3AD203B41FA5}">
                      <a16:colId xmlns:a16="http://schemas.microsoft.com/office/drawing/2014/main" val="698546969"/>
                    </a:ext>
                  </a:extLst>
                </a:gridCol>
              </a:tblGrid>
              <a:tr h="322353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 Year TOP RE in 95% Avg MTBC Collection in Allocation</a:t>
                      </a:r>
                    </a:p>
                  </a:txBody>
                  <a:tcPr marL="9198" marR="9198" marT="919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1781049"/>
                  </a:ext>
                </a:extLst>
              </a:tr>
              <a:tr h="259771"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855874"/>
                  </a:ext>
                </a:extLst>
              </a:tr>
              <a:tr h="666554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ALLOCATION NAME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Branch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055523"/>
                  </a:ext>
                </a:extLst>
              </a:tr>
              <a:tr h="1050485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RAKESH DEVIKAR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UMRED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2.55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2.90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7511599"/>
                  </a:ext>
                </a:extLst>
              </a:tr>
              <a:tr h="1061843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GAMLSEH CHITRIW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GONDIA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4.57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2.94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2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3650309"/>
                  </a:ext>
                </a:extLst>
              </a:tr>
              <a:tr h="984898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ROHAN DESHMUKH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AMRAVATI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6.03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4.23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F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2359791"/>
                  </a:ext>
                </a:extLst>
              </a:tr>
              <a:tr h="938731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SANDESH FANSE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PARATWADA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3.48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2.98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A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7408920"/>
                  </a:ext>
                </a:extLst>
              </a:tr>
              <a:tr h="1077232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DEEPAK PATIL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JALGAON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10.82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0.91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8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29875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A502A522-51F2-4F5F-ACC6-98CC2E063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7" y="1499016"/>
            <a:ext cx="1224199" cy="10043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000000-0008-0000-0200-00001F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5" b="32222"/>
          <a:stretch/>
        </p:blipFill>
        <p:spPr>
          <a:xfrm>
            <a:off x="345241" y="2533338"/>
            <a:ext cx="1228725" cy="10043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000000-0008-0000-0300-000041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3285" t="-68" r="13417" b="11811"/>
          <a:stretch/>
        </p:blipFill>
        <p:spPr>
          <a:xfrm>
            <a:off x="345240" y="3567661"/>
            <a:ext cx="1228725" cy="10043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00000-0008-0000-0300-00006900000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7" t="22911" r="29663" b="40130"/>
          <a:stretch/>
        </p:blipFill>
        <p:spPr>
          <a:xfrm>
            <a:off x="345240" y="4601983"/>
            <a:ext cx="1228725" cy="89940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1EA5FEA-C58B-4DB1-A7A3-A35AF142DF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40" y="5531370"/>
            <a:ext cx="1228725" cy="1049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966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D7CE5BB-39F5-4599-9213-F70D8D0F21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629519"/>
              </p:ext>
            </p:extLst>
          </p:nvPr>
        </p:nvGraphicFramePr>
        <p:xfrm>
          <a:off x="1667654" y="194872"/>
          <a:ext cx="10282430" cy="6437261"/>
        </p:xfrm>
        <a:graphic>
          <a:graphicData uri="http://schemas.openxmlformats.org/drawingml/2006/table">
            <a:tbl>
              <a:tblPr/>
              <a:tblGrid>
                <a:gridCol w="1497565">
                  <a:extLst>
                    <a:ext uri="{9D8B030D-6E8A-4147-A177-3AD203B41FA5}">
                      <a16:colId xmlns:a16="http://schemas.microsoft.com/office/drawing/2014/main" val="1628023331"/>
                    </a:ext>
                  </a:extLst>
                </a:gridCol>
                <a:gridCol w="1129646">
                  <a:extLst>
                    <a:ext uri="{9D8B030D-6E8A-4147-A177-3AD203B41FA5}">
                      <a16:colId xmlns:a16="http://schemas.microsoft.com/office/drawing/2014/main" val="184716798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1731715530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109540065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1828051541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44216512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469902709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3355698965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3814845116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3099109884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1183488513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3214492023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2513518197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1220391930"/>
                    </a:ext>
                  </a:extLst>
                </a:gridCol>
                <a:gridCol w="588863">
                  <a:extLst>
                    <a:ext uri="{9D8B030D-6E8A-4147-A177-3AD203B41FA5}">
                      <a16:colId xmlns:a16="http://schemas.microsoft.com/office/drawing/2014/main" val="605304872"/>
                    </a:ext>
                  </a:extLst>
                </a:gridCol>
              </a:tblGrid>
              <a:tr h="227753">
                <a:tc gridSpan="15">
                  <a:txBody>
                    <a:bodyPr/>
                    <a:lstStyle/>
                    <a:p>
                      <a:pPr algn="ctr" fontAlgn="b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 Year New RE in Frame 97% Avg MTBC Collection in Allocation</a:t>
                      </a:r>
                    </a:p>
                  </a:txBody>
                  <a:tcPr marL="9198" marR="9198" marT="9198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7411449"/>
                  </a:ext>
                </a:extLst>
              </a:tr>
              <a:tr h="227753"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SME Fin Year 2021-22 0-180 DPD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I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2021-22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06990"/>
                  </a:ext>
                </a:extLst>
              </a:tr>
              <a:tr h="53810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ALLOCATION NAME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Branch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Auto Clr. Count%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Non Clr TBC Coll.%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Arr Collect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BCODC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Arr Incr/Decr.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MTBC COLL%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4226151"/>
                  </a:ext>
                </a:extLst>
              </a:tr>
              <a:tr h="431297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SHESHRAO JADHAO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BULDHANA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BE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-1.14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0.06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D3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9513722"/>
                  </a:ext>
                </a:extLst>
              </a:tr>
              <a:tr h="472546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NILESH GIRASE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BHUSAWAL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DF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-0.95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EEA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-0.45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E3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254433"/>
                  </a:ext>
                </a:extLst>
              </a:tr>
              <a:tr h="457302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AKSHAY CHOUDHARI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NAGPUR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4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-0.17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E4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774006"/>
                  </a:ext>
                </a:extLst>
              </a:tr>
              <a:tr h="44205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ASHISH FULE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BHRAMHAPURI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C68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-1.64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CF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-0.36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6D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8777605"/>
                  </a:ext>
                </a:extLst>
              </a:tr>
              <a:tr h="472546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TANVIR SHEIKH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RAJURA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FD0A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-0.90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FEAD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2958677"/>
                  </a:ext>
                </a:extLst>
              </a:tr>
              <a:tr h="457302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SHUBHAM DHTRAK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NASIK RD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C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-0.46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FA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-0.21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F5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9068456"/>
                  </a:ext>
                </a:extLst>
              </a:tr>
              <a:tr h="457302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VAIBHAV BHAT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WARORA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F3E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-0.61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F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4026238"/>
                  </a:ext>
                </a:extLst>
              </a:tr>
              <a:tr h="44205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GANESH GHODE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YAVATAMAL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-0.04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696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B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0202323"/>
                  </a:ext>
                </a:extLst>
              </a:tr>
              <a:tr h="48778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TUSHAR KILWANT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KATOL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0.5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0.47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843749"/>
                  </a:ext>
                </a:extLst>
              </a:tr>
              <a:tr h="442059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PRASSANA SABALE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WARDHA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0.6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0.22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AF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111%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0.00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2880635"/>
                  </a:ext>
                </a:extLst>
              </a:tr>
              <a:tr h="442058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NARENDRA NIMJE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NAGPUR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2.0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4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-0.52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89%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AE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1.57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886090"/>
                  </a:ext>
                </a:extLst>
              </a:tr>
              <a:tr h="373878"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NIKHIL NARWADE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BHUSAWAL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5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1.28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0.3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8F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</a:rPr>
                        <a:t>0.22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IN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97%</a:t>
                      </a:r>
                    </a:p>
                  </a:txBody>
                  <a:tcPr marL="9198" marR="9198" marT="919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131801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6A953F1-6C9A-4B0C-9F7A-02631A6F33E7}"/>
              </a:ext>
            </a:extLst>
          </p:cNvPr>
          <p:cNvSpPr txBox="1"/>
          <p:nvPr/>
        </p:nvSpPr>
        <p:spPr>
          <a:xfrm flipH="1">
            <a:off x="241915" y="2685393"/>
            <a:ext cx="1425739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bliqueTopLef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IN" sz="1600" b="1" dirty="0"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Excellent </a:t>
            </a:r>
          </a:p>
          <a:p>
            <a:r>
              <a:rPr lang="en-IN" sz="1600" b="1" dirty="0"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performance </a:t>
            </a:r>
          </a:p>
          <a:p>
            <a:r>
              <a:rPr lang="en-IN" sz="1600" b="1" dirty="0"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Since</a:t>
            </a:r>
          </a:p>
          <a:p>
            <a:r>
              <a:rPr lang="en-IN" sz="1600" b="1" dirty="0">
                <a:solidFill>
                  <a:srgbClr val="00B05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joining</a:t>
            </a:r>
          </a:p>
        </p:txBody>
      </p:sp>
    </p:spTree>
    <p:extLst>
      <p:ext uri="{BB962C8B-B14F-4D97-AF65-F5344CB8AC3E}">
        <p14:creationId xmlns:p14="http://schemas.microsoft.com/office/powerpoint/2010/main" val="1471222472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102</TotalTime>
  <Words>2728</Words>
  <Application>Microsoft Office PowerPoint</Application>
  <PresentationFormat>Widescreen</PresentationFormat>
  <Paragraphs>1417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Vinayak Garge</dc:creator>
  <cp:lastModifiedBy>Vinayak Garge</cp:lastModifiedBy>
  <cp:revision>2</cp:revision>
  <dcterms:created xsi:type="dcterms:W3CDTF">2022-04-03T17:00:28Z</dcterms:created>
  <dcterms:modified xsi:type="dcterms:W3CDTF">2022-04-03T18:43:13Z</dcterms:modified>
</cp:coreProperties>
</file>