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4"/>
  </p:notesMasterIdLst>
  <p:sldIdLst>
    <p:sldId id="256" r:id="rId2"/>
    <p:sldId id="267" r:id="rId3"/>
    <p:sldId id="266" r:id="rId4"/>
    <p:sldId id="274" r:id="rId5"/>
    <p:sldId id="257" r:id="rId6"/>
    <p:sldId id="259" r:id="rId7"/>
    <p:sldId id="258" r:id="rId8"/>
    <p:sldId id="260" r:id="rId9"/>
    <p:sldId id="262" r:id="rId10"/>
    <p:sldId id="263" r:id="rId11"/>
    <p:sldId id="264" r:id="rId12"/>
    <p:sldId id="265" r:id="rId13"/>
    <p:sldId id="268" r:id="rId14"/>
    <p:sldId id="269" r:id="rId15"/>
    <p:sldId id="270" r:id="rId16"/>
    <p:sldId id="272" r:id="rId17"/>
    <p:sldId id="273" r:id="rId18"/>
    <p:sldId id="275" r:id="rId19"/>
    <p:sldId id="276" r:id="rId20"/>
    <p:sldId id="278" r:id="rId21"/>
    <p:sldId id="279" r:id="rId22"/>
    <p:sldId id="280" r:id="rId2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9202"/>
    <a:srgbClr val="AE8C7E"/>
    <a:srgbClr val="B8A39A"/>
    <a:srgbClr val="57453E"/>
    <a:srgbClr val="F3548A"/>
    <a:srgbClr val="FF9BC1"/>
    <a:srgbClr val="E20304"/>
    <a:srgbClr val="FC3636"/>
    <a:srgbClr val="550957"/>
    <a:srgbClr val="7627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39" d="100"/>
          <a:sy n="139" d="100"/>
        </p:scale>
        <p:origin x="-150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18E60-4300-4729-A0D7-6AB984C3922D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533E96-F078-4B3D-A8F4-F1AF21EBC35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44300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84596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96260" y="642891"/>
            <a:ext cx="3359510" cy="1247215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6260" y="1885895"/>
            <a:ext cx="3054102" cy="887153"/>
          </a:xfrm>
        </p:spPr>
        <p:txBody>
          <a:bodyPr>
            <a:normAutofit/>
          </a:bodyPr>
          <a:lstStyle>
            <a:lvl1pPr marL="0" indent="0" algn="l">
              <a:buNone/>
              <a:defRPr sz="2800" b="0" i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3875174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696" y="102393"/>
            <a:ext cx="8354605" cy="763524"/>
          </a:xfrm>
        </p:spPr>
        <p:txBody>
          <a:bodyPr>
            <a:normAutofit/>
          </a:bodyPr>
          <a:lstStyle>
            <a:lvl1pPr algn="l">
              <a:defRPr sz="3600" baseline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182" y="1350110"/>
            <a:ext cx="8343635" cy="3375291"/>
          </a:xfrm>
        </p:spPr>
        <p:txBody>
          <a:bodyPr/>
          <a:lstStyle>
            <a:lvl1pPr algn="l">
              <a:defRPr sz="28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algn="l"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2pPr>
            <a:lvl3pPr algn="l"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3pPr>
            <a:lvl4pPr algn="l"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4pPr>
            <a:lvl5pPr algn="l"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4471362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6187"/>
            <a:ext cx="6252670" cy="76352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4368"/>
            <a:ext cx="6252670" cy="3562895"/>
          </a:xfrm>
        </p:spPr>
        <p:txBody>
          <a:bodyPr/>
          <a:lstStyle>
            <a:lvl1pPr algn="l">
              <a:defRPr sz="28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algn="l"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2pPr>
            <a:lvl3pPr algn="l"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3pPr>
            <a:lvl4pPr algn="l"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4pPr>
            <a:lvl5pPr algn="l"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9391393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3441575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6791830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771" y="99261"/>
            <a:ext cx="8268795" cy="763525"/>
          </a:xfrm>
        </p:spPr>
        <p:txBody>
          <a:bodyPr>
            <a:normAutofit/>
          </a:bodyPr>
          <a:lstStyle>
            <a:lvl1pPr algn="l">
              <a:defRPr sz="3600" u="none" baseline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9771" y="1655520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9771" y="2127917"/>
            <a:ext cx="4040188" cy="2276294"/>
          </a:xfrm>
        </p:spPr>
        <p:txBody>
          <a:bodyPr/>
          <a:lstStyle>
            <a:lvl1pPr algn="ctr">
              <a:defRPr sz="24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algn="ctr">
              <a:defRPr sz="2000">
                <a:solidFill>
                  <a:schemeClr val="tx2">
                    <a:lumMod val="20000"/>
                    <a:lumOff val="80000"/>
                  </a:schemeClr>
                </a:solidFill>
              </a:defRPr>
            </a:lvl2pPr>
            <a:lvl3pPr algn="ctr">
              <a:defRPr sz="1800">
                <a:solidFill>
                  <a:schemeClr val="tx2">
                    <a:lumMod val="20000"/>
                    <a:lumOff val="80000"/>
                  </a:schemeClr>
                </a:solidFill>
              </a:defRPr>
            </a:lvl3pPr>
            <a:lvl4pPr algn="ctr">
              <a:defRPr sz="1600">
                <a:solidFill>
                  <a:schemeClr val="tx2">
                    <a:lumMod val="20000"/>
                    <a:lumOff val="80000"/>
                  </a:schemeClr>
                </a:solidFill>
              </a:defRPr>
            </a:lvl4pPr>
            <a:lvl5pPr algn="ctr">
              <a:defRPr sz="1600">
                <a:solidFill>
                  <a:schemeClr val="tx2">
                    <a:lumMod val="20000"/>
                    <a:lumOff val="8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92" y="1655520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44892" y="2127917"/>
            <a:ext cx="4041775" cy="2276294"/>
          </a:xfrm>
        </p:spPr>
        <p:txBody>
          <a:bodyPr/>
          <a:lstStyle>
            <a:lvl1pPr algn="ctr">
              <a:defRPr sz="24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algn="ctr">
              <a:defRPr sz="2000">
                <a:solidFill>
                  <a:schemeClr val="tx2">
                    <a:lumMod val="20000"/>
                    <a:lumOff val="80000"/>
                  </a:schemeClr>
                </a:solidFill>
              </a:defRPr>
            </a:lvl2pPr>
            <a:lvl3pPr algn="ctr">
              <a:defRPr sz="1800">
                <a:solidFill>
                  <a:schemeClr val="tx2">
                    <a:lumMod val="20000"/>
                    <a:lumOff val="80000"/>
                  </a:schemeClr>
                </a:solidFill>
              </a:defRPr>
            </a:lvl3pPr>
            <a:lvl4pPr algn="ctr">
              <a:defRPr sz="1600">
                <a:solidFill>
                  <a:schemeClr val="tx2">
                    <a:lumMod val="20000"/>
                    <a:lumOff val="80000"/>
                  </a:schemeClr>
                </a:solidFill>
              </a:defRPr>
            </a:lvl4pPr>
            <a:lvl5pPr algn="ctr">
              <a:defRPr sz="1600">
                <a:solidFill>
                  <a:schemeClr val="tx2">
                    <a:lumMod val="20000"/>
                    <a:lumOff val="8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2911988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9773110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1864075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4452648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7607843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8665726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:a16="http://schemas.microsoft.com/office/drawing/2014/main" xmlns="" id="{08B89D22-1D6E-450B-881F-4D2A4C527F7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808475" y="2326213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93609949"/>
      </p:ext>
    </p:extLst>
  </p:cSld>
  <p:clrMapOvr>
    <a:masterClrMapping/>
  </p:clrMapOvr>
  <p:transition spd="slow" advClick="0" advTm="15000"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1E867DF-3DCA-4725-94F0-F2B6BD747A82}"/>
              </a:ext>
            </a:extLst>
          </p:cNvPr>
          <p:cNvSpPr txBox="1"/>
          <p:nvPr userDrawn="1"/>
        </p:nvSpPr>
        <p:spPr>
          <a:xfrm>
            <a:off x="-9150" y="5213747"/>
            <a:ext cx="838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xmlns="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spd="slow" advClick="0" advTm="15000">
    <p:sndAc>
      <p:stSnd>
        <p:snd r:embed="rId14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hyperlink" Target="https://www.google.com/search?rlz=1C1GCEA_enAL898AL898&amp;sxsrf=ALiCzsbAD2If5LSwMb-wwLQgJKRewTqg6g:1651692005720&amp;q=ceziumi+simboli&amp;stick=H4sIAAAAAAAAAOPgE-LSz9U3MDItyUsy01LNTrbST85Izc0sLimqhLCSE3PiU3NSc1PzSqyKK3OT8nMWsfInp1ZlluZmKhRnggQyATsVSYlHAAAA&amp;sa=X&amp;ved=2ahUKEwiVuZ2ayMb3AhV9R_EDHYPnDqwQ6BMoAHoECFUQAg&amp;cshid=1651692081941491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jpe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6.jpeg"/><Relationship Id="rId4" Type="http://schemas.openxmlformats.org/officeDocument/2006/relationships/hyperlink" Target="https://www.google.com/search?rlz=1C1GCEA_enAL898AL898&amp;sxsrf=ALiCzsbAD2If5LSwMb-wwLQgJKRewTqg6g:1651692005720&amp;q=ceziumi+simboli&amp;stick=H4sIAAAAAAAAAOPgE-LSz9U3MDItyUsy01LNTrbST85Izc0sLimqhLCSE3PiU3NSc1PzSqyKK3OT8nMWsfInp1ZlluZmKhRnggQyATsVSYlHAAAA&amp;sa=X&amp;ved=2ahUKEwiVuZ2ayMb3AhV9R_EDHYPnDqwQ6BMoAHoECFUQAg&amp;cshid=1651692081941491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hyperlink" Target="https://www.google.com/search?rlz=1C1GCEA_enAL898AL898&amp;sxsrf=ALiCzsbAD2If5LSwMb-wwLQgJKRewTqg6g:1651692005720&amp;q=ceziumi+konfigurimi+i+elektroneve&amp;stick=H4sIAAAAAAAAAOPgE-LSz9U3MDItyUsy0zLNTrbST85Izc0sLimqhLCSE3PiU3NSc1PzSqyAdHJJUX6eQnJ-XlpmemlRYklmft4iVsXk1KrM0txMhWyoeCaQnakAVJ4NUp5algoA6ULEI2kAAAA&amp;sa=X&amp;ved=2ahUKEwiVuZ2ayMb3AhV9R_EDHYPnDqwQ6BMoAHoECFMQAg&amp;cshid=1651692081941491" TargetMode="External"/><Relationship Id="rId7" Type="http://schemas.openxmlformats.org/officeDocument/2006/relationships/hyperlink" Target="https://www.google.com/search?rlz=1C1GCEA_enAL898AL898&amp;sxsrf=ALiCzsbAD2If5LSwMb-wwLQgJKRewTqg6g:1651692005720&amp;q=ceziumi+elektronegativiteti&amp;stick=H4sIAAAAAAAAAOPgE-LSz9U3MDItyUsy0zLITrbST85Izc0sLimqhLCSE3PiU3NSc1PzSqyAdHJJUX5eanpiSWZZZknlIlbp5NSqzNLcTAWgXDayXGpJJgBOCLW9XgAAAA&amp;sa=X&amp;ved=2ahUKEwiVuZ2ayMb3AhV9R_EDHYPnDqwQ6BMoAHoECEwQAg&amp;cshid=1651692081941491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m/search?rlz=1C1GCEA_enAL898AL898&amp;sxsrf=ALiCzsbAD2If5LSwMb-wwLQgJKRewTqg6g:1651692005720&amp;q=ceziumi+pika+e+shkrirjes&amp;stick=H4sIAAAAAAAAAOPgE-LSz9U3MDItyUsy09LJTrbST85Izc0sLimqhLCSE3PiU3NSc1PzSqxyU3NKMvPSFQryM_NKFrFKJKdWZZbmZioUZGYnKqQqFGdkF2UWZaUWAwBKqNdTVwAAAA&amp;sa=X&amp;ved=2ahUKEwiVuZ2ayMb3AhV9R_EDHYPnDqwQ6BMoAHoECE0QAg&amp;cshid=1651692081941491" TargetMode="External"/><Relationship Id="rId5" Type="http://schemas.openxmlformats.org/officeDocument/2006/relationships/hyperlink" Target="https://www.google.com/search?rlz=1C1GCEA_enAL898AL898&amp;sxsrf=ALiCzsbAD2If5LSwMb-wwLQgJKRewTqg6g:1651692005720&amp;q=ceziumi+masa+atomike&amp;stick=H4sIAAAAAAAAAOPgE-LSz9U3MDItyUsy09LKTrbST85Izc0sLimqhLCSE3PiU3NSc1PzSqwSS_KBAgq5icXFi1hFklOrMktzM0HcRAWwVHYqAFeYENFRAAAA&amp;sa=X&amp;ved=2ahUKEwiVuZ2ayMb3AhV9R_EDHYPnDqwQ6BMoAHoECFQQAg&amp;cshid=1651692081941491" TargetMode="External"/><Relationship Id="rId4" Type="http://schemas.openxmlformats.org/officeDocument/2006/relationships/hyperlink" Target="https://www.google.com/search?rlz=1C1GCEA_enAL898AL898&amp;sxsrf=ALiCzsbAD2If5LSwMb-wwLQgJKRewTqg6g:1651692005720&amp;q=ceziumi+numri+atomik&amp;stick=H4sIAAAAAAAAAOPgE-LSz9U3MDItyUsy09LJTrbST85Izc0sLimqhLCSE3PiU3NSc1PzSqwSS_KBAgp5pblJqUWLWEWSU6syS3MzQQJFmQpg2WwAwVfIYlMAAAA&amp;sa=X&amp;ved=2ahUKEwiVuZ2ayMb3AhV9R_EDHYPnDqwQ6BMoAHoECFIQAg&amp;cshid=1651692081941491" TargetMode="External"/><Relationship Id="rId9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jpe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jpeg"/><Relationship Id="rId5" Type="http://schemas.openxmlformats.org/officeDocument/2006/relationships/image" Target="../media/image6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hyperlink" Target="https://www.google.com/search?rlz=1C1GCEA_enAL898AL898&amp;sxsrf=ALiCzsbAD2If5LSwMb-wwLQgJKRewTqg6g:1651692005720&amp;q=ceziumi+simboli&amp;stick=H4sIAAAAAAAAAOPgE-LSz9U3MDItyUsy01LNTrbST85Izc0sLimqhLCSE3PiU3NSc1PzSqyKK3OT8nMWsfInp1ZlluZmKhRnggQyATsVSYlHAAAA&amp;sa=X&amp;ved=2ahUKEwiVuZ2ayMb3AhV9R_EDHYPnDqwQ6BMoAHoECFUQAg&amp;cshid=1651692081941491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6260" y="281176"/>
            <a:ext cx="3359510" cy="1221640"/>
          </a:xfrm>
        </p:spPr>
        <p:txBody>
          <a:bodyPr>
            <a:noAutofit/>
          </a:bodyPr>
          <a:lstStyle/>
          <a:p>
            <a:r>
              <a:rPr lang="en-US" sz="7200" b="1" dirty="0" smtClean="0"/>
              <a:t>     </a:t>
            </a:r>
            <a:r>
              <a:rPr lang="sq-AL" sz="7200" b="1" dirty="0" smtClean="0"/>
              <a:t>Ceziumi</a:t>
            </a:r>
            <a:r>
              <a:rPr lang="en-US" sz="7200" dirty="0" smtClean="0"/>
              <a:t/>
            </a:r>
            <a:br>
              <a:rPr lang="en-US" sz="7200" dirty="0" smtClean="0"/>
            </a:b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FPPT.com</a:t>
            </a:r>
          </a:p>
        </p:txBody>
      </p:sp>
      <p:pic>
        <p:nvPicPr>
          <p:cNvPr id="5" name="Picture 4" descr="cs 2.jpg"/>
          <p:cNvPicPr/>
          <p:nvPr/>
        </p:nvPicPr>
        <p:blipFill>
          <a:blip r:embed="rId3" cstate="print"/>
          <a:srcRect t="23095" r="11450" b="24762"/>
          <a:stretch>
            <a:fillRect/>
          </a:stretch>
        </p:blipFill>
        <p:spPr>
          <a:xfrm>
            <a:off x="143555" y="1350110"/>
            <a:ext cx="3664920" cy="16797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296259" y="3335275"/>
            <a:ext cx="3512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q-AL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itchFamily="34" charset="0"/>
                <a:hlinkClick r:id="rId4"/>
              </a:rPr>
              <a:t>Simboli</a:t>
            </a:r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itchFamily="34" charset="0"/>
              </a:rPr>
              <a:t> </a:t>
            </a:r>
            <a:r>
              <a:rPr lang="sq-AL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itchFamily="34" charset="0"/>
              </a:rPr>
              <a:t>:</a:t>
            </a:r>
            <a:r>
              <a:rPr lang="sq-AL" sz="3600" dirty="0" smtClean="0">
                <a:latin typeface="Arial Black" pitchFamily="34" charset="0"/>
              </a:rPr>
              <a:t> </a:t>
            </a:r>
            <a:r>
              <a:rPr lang="sq-AL" sz="3600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endParaRPr lang="en-US" sz="3600" dirty="0" smtClean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3555" y="4098800"/>
            <a:ext cx="32068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  <a:latin typeface="Gabriola" pitchFamily="82" charset="0"/>
              </a:rPr>
              <a:t>Cezium</a:t>
            </a:r>
            <a:r>
              <a:rPr lang="en-US" sz="2800" b="1" dirty="0" smtClean="0">
                <a:solidFill>
                  <a:srgbClr val="FF0000"/>
                </a:solidFill>
                <a:latin typeface="Gabriola" pitchFamily="82" charset="0"/>
              </a:rPr>
              <a:t> - </a:t>
            </a:r>
            <a:r>
              <a:rPr lang="en-US" sz="2800" b="1" dirty="0" err="1" smtClean="0">
                <a:solidFill>
                  <a:srgbClr val="FF0000"/>
                </a:solidFill>
                <a:latin typeface="Gabriola" pitchFamily="82" charset="0"/>
              </a:rPr>
              <a:t>Metali</a:t>
            </a:r>
            <a:r>
              <a:rPr lang="en-US" sz="2800" b="1" dirty="0" smtClean="0">
                <a:solidFill>
                  <a:srgbClr val="FF0000"/>
                </a:solidFill>
                <a:latin typeface="Gabriola" pitchFamily="82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Gabriola" pitchFamily="82" charset="0"/>
              </a:rPr>
              <a:t>më</a:t>
            </a:r>
            <a:r>
              <a:rPr lang="en-US" sz="2800" b="1" dirty="0" smtClean="0">
                <a:solidFill>
                  <a:srgbClr val="FF0000"/>
                </a:solidFill>
                <a:latin typeface="Gabriola" pitchFamily="82" charset="0"/>
              </a:rPr>
              <a:t> AKTIV </a:t>
            </a:r>
            <a:r>
              <a:rPr lang="en-US" sz="2800" b="1" dirty="0" err="1" smtClean="0">
                <a:solidFill>
                  <a:srgbClr val="FF0000"/>
                </a:solidFill>
                <a:latin typeface="Gabriola" pitchFamily="82" charset="0"/>
              </a:rPr>
              <a:t>në</a:t>
            </a:r>
            <a:r>
              <a:rPr lang="en-US" sz="2800" b="1" dirty="0" smtClean="0">
                <a:solidFill>
                  <a:srgbClr val="FF0000"/>
                </a:solidFill>
                <a:latin typeface="Gabriola" pitchFamily="82" charset="0"/>
              </a:rPr>
              <a:t> TOKË!</a:t>
            </a:r>
            <a:endParaRPr lang="en-US" sz="2800" b="1" dirty="0">
              <a:solidFill>
                <a:srgbClr val="FF0000"/>
              </a:solidFill>
              <a:latin typeface="Gabriola" pitchFamily="82" charset="0"/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7985" y="3335275"/>
            <a:ext cx="1679755" cy="161833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363920370"/>
      </p:ext>
    </p:extLst>
  </p:cSld>
  <p:clrMapOvr>
    <a:masterClrMapping/>
  </p:clrMapOvr>
  <p:transition spd="slow" advClick="0" advTm="20842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6260" y="281176"/>
            <a:ext cx="3359510" cy="1221640"/>
          </a:xfrm>
        </p:spPr>
        <p:txBody>
          <a:bodyPr>
            <a:normAutofit/>
          </a:bodyPr>
          <a:lstStyle/>
          <a:p>
            <a:r>
              <a:rPr lang="en-US" b="1" dirty="0" smtClean="0"/>
              <a:t>     </a:t>
            </a:r>
            <a:r>
              <a:rPr lang="sq-AL" b="1" dirty="0" smtClean="0">
                <a:solidFill>
                  <a:srgbClr val="FF0000"/>
                </a:solidFill>
              </a:rPr>
              <a:t>Ceziumi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FPPT.com</a:t>
            </a:r>
          </a:p>
        </p:txBody>
      </p:sp>
      <p:pic>
        <p:nvPicPr>
          <p:cNvPr id="5" name="Picture 4" descr="cs 2.jpg"/>
          <p:cNvPicPr/>
          <p:nvPr/>
        </p:nvPicPr>
        <p:blipFill>
          <a:blip r:embed="rId3" cstate="print"/>
          <a:srcRect t="23095" r="11450" b="24762"/>
          <a:stretch>
            <a:fillRect/>
          </a:stretch>
        </p:blipFill>
        <p:spPr>
          <a:xfrm>
            <a:off x="143555" y="1350110"/>
            <a:ext cx="1985165" cy="13743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296259" y="3335275"/>
            <a:ext cx="3512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q-AL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itchFamily="34" charset="0"/>
                <a:hlinkClick r:id="rId4"/>
              </a:rPr>
              <a:t>Simboli</a:t>
            </a:r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itchFamily="34" charset="0"/>
              </a:rPr>
              <a:t> </a:t>
            </a:r>
            <a:r>
              <a:rPr lang="sq-AL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itchFamily="34" charset="0"/>
              </a:rPr>
              <a:t>:</a:t>
            </a:r>
            <a:r>
              <a:rPr lang="sq-AL" sz="3600" dirty="0" smtClean="0">
                <a:latin typeface="Arial Black" pitchFamily="34" charset="0"/>
              </a:rPr>
              <a:t> </a:t>
            </a:r>
            <a:r>
              <a:rPr lang="sq-AL" sz="3600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endParaRPr lang="en-US" sz="3600" dirty="0" smtClean="0">
              <a:solidFill>
                <a:srgbClr val="FFC000"/>
              </a:solidFill>
              <a:latin typeface="Arial Black" pitchFamily="34" charset="0"/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7985" y="3487980"/>
            <a:ext cx="1679755" cy="152705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3554" name="Picture 2" descr="cesium (Cs) atomic mas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3640" y="1044700"/>
            <a:ext cx="3206805" cy="21378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56" name="Picture 4" descr="Bohr model of cesium (Electrons arrangement in cesium, Cs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4130" y="281175"/>
            <a:ext cx="3333750" cy="25431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58" name="Picture 6" descr="Who discovered cesium and when?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07080" y="4020164"/>
            <a:ext cx="1679755" cy="1123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63920370"/>
      </p:ext>
    </p:extLst>
  </p:cSld>
  <p:clrMapOvr>
    <a:masterClrMapping/>
  </p:clrMapOvr>
  <p:transition spd="slow" advClick="0" advTm="9719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Konfigurimi</a:t>
            </a:r>
            <a:r>
              <a:rPr lang="en-US" dirty="0" smtClean="0"/>
              <a:t> </a:t>
            </a:r>
            <a:r>
              <a:rPr lang="en-US" dirty="0" err="1" smtClean="0"/>
              <a:t>elektronik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7900" y="1350110"/>
            <a:ext cx="6413609" cy="3206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Elbow Connector 6"/>
          <p:cNvCxnSpPr/>
          <p:nvPr/>
        </p:nvCxnSpPr>
        <p:spPr>
          <a:xfrm>
            <a:off x="296260" y="2877160"/>
            <a:ext cx="1068935" cy="91623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0935" y="0"/>
            <a:ext cx="3503065" cy="2877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3555" y="1502816"/>
            <a:ext cx="1212490" cy="12216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Click="0" advTm="2886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Protone</a:t>
            </a:r>
            <a:r>
              <a:rPr lang="en-US" dirty="0" smtClean="0"/>
              <a:t>, </a:t>
            </a:r>
            <a:r>
              <a:rPr lang="en-US" dirty="0" err="1" smtClean="0"/>
              <a:t>neutrone</a:t>
            </a:r>
            <a:r>
              <a:rPr lang="en-US" dirty="0" smtClean="0"/>
              <a:t> </a:t>
            </a:r>
            <a:r>
              <a:rPr lang="en-US" dirty="0" err="1" smtClean="0"/>
              <a:t>dhe</a:t>
            </a:r>
            <a:r>
              <a:rPr lang="en-US" dirty="0" smtClean="0"/>
              <a:t> </a:t>
            </a:r>
            <a:r>
              <a:rPr lang="en-US" dirty="0" err="1" smtClean="0"/>
              <a:t>elektronet</a:t>
            </a: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7" name="Elbow Connector 6"/>
          <p:cNvCxnSpPr/>
          <p:nvPr/>
        </p:nvCxnSpPr>
        <p:spPr>
          <a:xfrm>
            <a:off x="296260" y="739290"/>
            <a:ext cx="1068935" cy="91623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1510" y="3946095"/>
            <a:ext cx="916230" cy="91623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17900" y="1197405"/>
            <a:ext cx="5802790" cy="38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7286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q-AL" b="1" dirty="0" smtClean="0">
                <a:latin typeface="Arial Black" pitchFamily="34" charset="0"/>
              </a:rPr>
              <a:t>Ceziumi</a:t>
            </a:r>
            <a:r>
              <a:rPr lang="en-US" b="1" dirty="0" smtClean="0">
                <a:latin typeface="Arial Black" pitchFamily="34" charset="0"/>
              </a:rPr>
              <a:t>  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(</a:t>
            </a:r>
            <a:r>
              <a:rPr lang="sq-AL" b="1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)</a:t>
            </a:r>
            <a:endParaRPr lang="en-US" b="1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182" y="1044700"/>
            <a:ext cx="8343635" cy="3206805"/>
          </a:xfrm>
        </p:spPr>
        <p:txBody>
          <a:bodyPr>
            <a:normAutofit/>
          </a:bodyPr>
          <a:lstStyle/>
          <a:p>
            <a:r>
              <a:rPr lang="sq-AL" dirty="0" smtClean="0"/>
              <a:t>Ceziumi është një element kimik me simbolin Cs </a:t>
            </a:r>
            <a:endParaRPr lang="en-US" dirty="0" smtClean="0"/>
          </a:p>
          <a:p>
            <a:r>
              <a:rPr lang="en-US" dirty="0" smtClean="0"/>
              <a:t>me</a:t>
            </a:r>
            <a:r>
              <a:rPr lang="sq-AL" dirty="0" smtClean="0"/>
              <a:t> numrin atomik 55</a:t>
            </a:r>
            <a:r>
              <a:rPr lang="en-US" dirty="0" smtClean="0"/>
              <a:t>,</a:t>
            </a:r>
          </a:p>
          <a:p>
            <a:r>
              <a:rPr lang="sq-AL" dirty="0" smtClean="0"/>
              <a:t>një metal alkalin i butë, i argjendtë,</a:t>
            </a:r>
            <a:endParaRPr lang="en-US" dirty="0" smtClean="0"/>
          </a:p>
          <a:p>
            <a:r>
              <a:rPr lang="sq-AL" dirty="0" smtClean="0"/>
              <a:t> me një pikë shkrirjeje 28.5 °C, </a:t>
            </a:r>
            <a:endParaRPr lang="en-US" dirty="0" smtClean="0"/>
          </a:p>
          <a:p>
            <a:r>
              <a:rPr lang="sq-AL" dirty="0" smtClean="0"/>
              <a:t>që e bën atë një nga pesë metalet elementarë që janë të lëngshëm në ose afër temperaturës së dhomës . </a:t>
            </a:r>
            <a:endParaRPr lang="en-US" dirty="0" smtClean="0"/>
          </a:p>
          <a:p>
            <a:pPr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8805" y="3793390"/>
            <a:ext cx="1221640" cy="12216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ransition spd="slow" advClick="0" advTm="1904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C000"/>
                </a:solidFill>
              </a:rPr>
              <a:t>Ku </a:t>
            </a:r>
            <a:r>
              <a:rPr lang="en-US" dirty="0" err="1" smtClean="0">
                <a:solidFill>
                  <a:srgbClr val="FFC000"/>
                </a:solidFill>
              </a:rPr>
              <a:t>gjendet</a:t>
            </a:r>
            <a:r>
              <a:rPr lang="en-US" dirty="0" smtClean="0">
                <a:solidFill>
                  <a:srgbClr val="FFC000"/>
                </a:solidFill>
              </a:rPr>
              <a:t>? 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q-AL" dirty="0" smtClean="0"/>
              <a:t>Ceziumi gjendet në sasi të vogla (7 pjesë për milion) në koren e Tokës. </a:t>
            </a:r>
            <a:endParaRPr lang="en-US" dirty="0" smtClean="0"/>
          </a:p>
          <a:p>
            <a:r>
              <a:rPr lang="it-IT" dirty="0" smtClean="0"/>
              <a:t>Polluciti (Cs4Al4Si9O26∙H2O) është një mineral i pasur me cezium që i ngjan kuarcit. </a:t>
            </a:r>
          </a:p>
          <a:p>
            <a:r>
              <a:rPr lang="it-IT" dirty="0" smtClean="0"/>
              <a:t>Ai përmban deri në 40.1% cezium.</a:t>
            </a:r>
          </a:p>
          <a:p>
            <a:r>
              <a:rPr lang="it-IT" dirty="0" smtClean="0"/>
              <a:t> Depozita të mëdha  janë gjetur në Zimbabve, në liqenin Bernic, Manitoba, Kanada. 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7985" y="3182570"/>
            <a:ext cx="1641229" cy="16797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ransition spd="slow" advClick="0" advTm="3541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96260" y="281175"/>
            <a:ext cx="3359510" cy="1068935"/>
          </a:xfrm>
        </p:spPr>
        <p:txBody>
          <a:bodyPr>
            <a:normAutofit fontScale="90000"/>
          </a:bodyPr>
          <a:lstStyle/>
          <a:p>
            <a:r>
              <a:rPr lang="sq-AL" b="1" dirty="0" smtClean="0">
                <a:latin typeface="Arial Black" pitchFamily="34" charset="0"/>
              </a:rPr>
              <a:t>Ceziumi</a:t>
            </a:r>
            <a:r>
              <a:rPr lang="en-US" b="1" dirty="0" smtClean="0">
                <a:latin typeface="Arial Black" pitchFamily="34" charset="0"/>
              </a:rPr>
              <a:t>  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(</a:t>
            </a:r>
            <a:r>
              <a:rPr lang="sq-AL" b="1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type="subTitle" idx="1"/>
          </p:nvPr>
        </p:nvSpPr>
        <p:spPr>
          <a:xfrm>
            <a:off x="296259" y="1044701"/>
            <a:ext cx="3817625" cy="1728348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sq-AL" sz="3200" b="1" dirty="0" smtClean="0">
                <a:hlinkClick r:id="rId3"/>
              </a:rPr>
              <a:t>Konfigurimi </a:t>
            </a:r>
            <a:r>
              <a:rPr lang="en-US" sz="3200" b="1" dirty="0" smtClean="0">
                <a:hlinkClick r:id="rId3"/>
              </a:rPr>
              <a:t>i </a:t>
            </a:r>
            <a:r>
              <a:rPr lang="sq-AL" sz="3200" b="1" dirty="0" smtClean="0">
                <a:hlinkClick r:id="rId3"/>
              </a:rPr>
              <a:t>elektroneve</a:t>
            </a:r>
            <a:r>
              <a:rPr lang="sq-AL" sz="3200" b="1" dirty="0" smtClean="0"/>
              <a:t>: </a:t>
            </a:r>
            <a:r>
              <a:rPr lang="sq-AL" sz="3200" dirty="0" smtClean="0"/>
              <a:t>[Xe] 6s</a:t>
            </a:r>
            <a:r>
              <a:rPr lang="sq-AL" sz="3200" baseline="30000" dirty="0" smtClean="0"/>
              <a:t>1</a:t>
            </a:r>
            <a:endParaRPr lang="en-US" sz="3200" dirty="0" smtClean="0"/>
          </a:p>
          <a:p>
            <a:pPr algn="l"/>
            <a:r>
              <a:rPr lang="sq-AL" sz="3200" b="1" dirty="0" smtClean="0">
                <a:hlinkClick r:id="rId4"/>
              </a:rPr>
              <a:t>Numri atomik</a:t>
            </a:r>
            <a:r>
              <a:rPr lang="sq-AL" sz="3200" b="1" dirty="0" smtClean="0"/>
              <a:t>: </a:t>
            </a:r>
            <a:r>
              <a:rPr lang="sq-AL" sz="3200" dirty="0" smtClean="0"/>
              <a:t>55</a:t>
            </a:r>
            <a:endParaRPr lang="en-US" sz="3200" dirty="0" smtClean="0"/>
          </a:p>
          <a:p>
            <a:pPr algn="l"/>
            <a:r>
              <a:rPr lang="sq-AL" sz="3200" b="1" dirty="0" smtClean="0">
                <a:hlinkClick r:id="rId5"/>
              </a:rPr>
              <a:t>Masa atomike</a:t>
            </a:r>
            <a:r>
              <a:rPr lang="sq-AL" sz="3200" b="1" dirty="0" smtClean="0"/>
              <a:t>: </a:t>
            </a:r>
            <a:r>
              <a:rPr lang="sq-AL" sz="3200" dirty="0" smtClean="0"/>
              <a:t>132,90545 </a:t>
            </a:r>
            <a:endParaRPr lang="en-US" sz="3200" dirty="0" smtClean="0"/>
          </a:p>
          <a:p>
            <a:pPr algn="l"/>
            <a:r>
              <a:rPr lang="sq-AL" sz="3200" b="1" dirty="0" smtClean="0">
                <a:hlinkClick r:id="rId6"/>
              </a:rPr>
              <a:t>Pika e shkrirjes</a:t>
            </a:r>
            <a:r>
              <a:rPr lang="sq-AL" sz="3200" b="1" dirty="0" smtClean="0"/>
              <a:t>: </a:t>
            </a:r>
            <a:r>
              <a:rPr lang="sq-AL" sz="3200" dirty="0" smtClean="0"/>
              <a:t>28,44 °C</a:t>
            </a:r>
            <a:endParaRPr lang="en-US" sz="3200" dirty="0" smtClean="0"/>
          </a:p>
          <a:p>
            <a:pPr algn="l"/>
            <a:r>
              <a:rPr lang="sq-AL" sz="3200" b="1" dirty="0" smtClean="0">
                <a:hlinkClick r:id="rId7"/>
              </a:rPr>
              <a:t>Elektronegativiteti</a:t>
            </a:r>
            <a:r>
              <a:rPr lang="sq-AL" sz="3200" b="1" dirty="0" smtClean="0"/>
              <a:t>: </a:t>
            </a:r>
            <a:r>
              <a:rPr lang="sq-AL" sz="3200" dirty="0" smtClean="0"/>
              <a:t>0,79</a:t>
            </a:r>
            <a:endParaRPr lang="en-US" sz="3200" dirty="0" smtClean="0"/>
          </a:p>
          <a:p>
            <a:pPr algn="l"/>
            <a:endParaRPr lang="en-US" dirty="0" smtClean="0"/>
          </a:p>
          <a:p>
            <a:endParaRPr lang="en-US" dirty="0"/>
          </a:p>
        </p:txBody>
      </p:sp>
      <p:pic>
        <p:nvPicPr>
          <p:cNvPr id="9" name="Content Placeholder 8" descr="Cesium.jpg"/>
          <p:cNvPicPr>
            <a:picLocks noGrp="1"/>
          </p:cNvPicPr>
          <p:nvPr>
            <p:ph sz="quarter" idx="4294967295"/>
          </p:nvPr>
        </p:nvPicPr>
        <p:blipFill>
          <a:blip r:embed="rId8" cstate="print"/>
          <a:stretch>
            <a:fillRect/>
          </a:stretch>
        </p:blipFill>
        <p:spPr>
          <a:xfrm>
            <a:off x="143555" y="2898775"/>
            <a:ext cx="2949575" cy="2244725"/>
          </a:xfrm>
          <a:prstGeom prst="rect">
            <a:avLst/>
          </a:prstGeom>
          <a:ln>
            <a:solidFill>
              <a:srgbClr val="FE920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84215" y="3946095"/>
            <a:ext cx="916230" cy="9377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70783713"/>
      </p:ext>
    </p:extLst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48965" y="128471"/>
            <a:ext cx="6719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Arial Black" pitchFamily="34" charset="0"/>
              </a:rPr>
              <a:t>I </a:t>
            </a:r>
            <a:r>
              <a:rPr lang="en-US" sz="2400" b="1" dirty="0" err="1" smtClean="0">
                <a:solidFill>
                  <a:srgbClr val="C00000"/>
                </a:solidFill>
                <a:latin typeface="Arial Black" pitchFamily="34" charset="0"/>
              </a:rPr>
              <a:t>pozicionuar</a:t>
            </a:r>
            <a:r>
              <a:rPr lang="en-US" sz="2400" b="1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 Black" pitchFamily="34" charset="0"/>
              </a:rPr>
              <a:t>në</a:t>
            </a:r>
            <a:r>
              <a:rPr lang="en-US" sz="2400" b="1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 Black" pitchFamily="34" charset="0"/>
              </a:rPr>
              <a:t>grupin</a:t>
            </a:r>
            <a:r>
              <a:rPr lang="en-US" sz="2400" b="1" dirty="0" smtClean="0">
                <a:solidFill>
                  <a:srgbClr val="C00000"/>
                </a:solidFill>
                <a:latin typeface="Arial Black" pitchFamily="34" charset="0"/>
              </a:rPr>
              <a:t> I A, </a:t>
            </a:r>
            <a:r>
              <a:rPr lang="en-US" sz="2400" b="1" dirty="0" err="1" smtClean="0">
                <a:solidFill>
                  <a:srgbClr val="C00000"/>
                </a:solidFill>
                <a:latin typeface="Arial Black" pitchFamily="34" charset="0"/>
              </a:rPr>
              <a:t>Perioda</a:t>
            </a:r>
            <a:r>
              <a:rPr lang="en-US" sz="2400" b="1" dirty="0" smtClean="0">
                <a:solidFill>
                  <a:srgbClr val="C00000"/>
                </a:solidFill>
                <a:latin typeface="Arial Black" pitchFamily="34" charset="0"/>
              </a:rPr>
              <a:t> 6</a:t>
            </a:r>
            <a:endParaRPr lang="en-US" sz="24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4129" y="1350110"/>
            <a:ext cx="6260905" cy="3576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ight Arrow 6"/>
          <p:cNvSpPr/>
          <p:nvPr/>
        </p:nvSpPr>
        <p:spPr>
          <a:xfrm>
            <a:off x="296260" y="3487980"/>
            <a:ext cx="2443280" cy="610820"/>
          </a:xfrm>
          <a:prstGeom prst="rightArrow">
            <a:avLst/>
          </a:prstGeom>
          <a:effec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75" y="2266340"/>
            <a:ext cx="1221640" cy="12216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09100692"/>
      </p:ext>
    </p:extLst>
  </p:cSld>
  <p:clrMapOvr>
    <a:masterClrMapping/>
  </p:clrMapOvr>
  <p:transition spd="slow" advClick="0" advTm="15000"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62575" y="3769155"/>
            <a:ext cx="1374345" cy="1245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q-AL" b="1" dirty="0" smtClean="0">
                <a:latin typeface="Arial Black" pitchFamily="34" charset="0"/>
              </a:rPr>
              <a:t>Ceziumi</a:t>
            </a:r>
            <a:r>
              <a:rPr lang="en-US" b="1" dirty="0" smtClean="0">
                <a:latin typeface="Arial Black" pitchFamily="34" charset="0"/>
              </a:rPr>
              <a:t>  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(</a:t>
            </a:r>
            <a:r>
              <a:rPr lang="sq-AL" b="1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Vështirësia kryesore që lidhet me prodhimin e ceziumit të pastër është se ceziumi gjendet gjithmonë së bashku me rubidiumin </a:t>
            </a:r>
            <a:r>
              <a:rPr lang="it-IT" dirty="0" smtClean="0">
                <a:solidFill>
                  <a:srgbClr val="FFC000"/>
                </a:solidFill>
              </a:rPr>
              <a:t>në natyrë </a:t>
            </a:r>
            <a:r>
              <a:rPr lang="it-IT" dirty="0" smtClean="0"/>
              <a:t>dhe gjithashtu </a:t>
            </a:r>
            <a:r>
              <a:rPr lang="it-IT" dirty="0" smtClean="0">
                <a:solidFill>
                  <a:srgbClr val="FFC000"/>
                </a:solidFill>
              </a:rPr>
              <a:t>përzihet me metale të tjera alkaline. </a:t>
            </a:r>
          </a:p>
          <a:p>
            <a:r>
              <a:rPr lang="it-IT" dirty="0" smtClean="0"/>
              <a:t>Për shkak se ceziumi dhe rubidiumi janë shumë </a:t>
            </a:r>
            <a:r>
              <a:rPr lang="it-IT" dirty="0" smtClean="0">
                <a:solidFill>
                  <a:srgbClr val="FFC000"/>
                </a:solidFill>
              </a:rPr>
              <a:t>të ngjashëm kimikisht</a:t>
            </a:r>
            <a:r>
              <a:rPr lang="it-IT" dirty="0" smtClean="0"/>
              <a:t>, ndarja e tyre paraqiste probleme më parë.</a:t>
            </a:r>
          </a:p>
          <a:p>
            <a:r>
              <a:rPr lang="it-IT" dirty="0" smtClean="0">
                <a:solidFill>
                  <a:srgbClr val="FFC000"/>
                </a:solidFill>
              </a:rPr>
              <a:t> Sot, </a:t>
            </a:r>
            <a:r>
              <a:rPr lang="it-IT" dirty="0" smtClean="0"/>
              <a:t>ceziumi mund të izolohet me elektrolizë të përzierjes së cianidit të ceziumit/cianidit të bariumit të shkrirë etj 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C000"/>
                </a:solidFill>
              </a:rPr>
              <a:t>Kush e </a:t>
            </a:r>
            <a:r>
              <a:rPr lang="en-US" b="1" dirty="0" err="1" smtClean="0">
                <a:solidFill>
                  <a:srgbClr val="FFC000"/>
                </a:solidFill>
              </a:rPr>
              <a:t>zbuloi</a:t>
            </a:r>
            <a:r>
              <a:rPr lang="en-US" b="1" dirty="0" smtClean="0">
                <a:solidFill>
                  <a:srgbClr val="FFC000"/>
                </a:solidFill>
              </a:rPr>
              <a:t> </a:t>
            </a:r>
            <a:r>
              <a:rPr lang="en-US" b="1" dirty="0" err="1" smtClean="0">
                <a:solidFill>
                  <a:srgbClr val="FFC000"/>
                </a:solidFill>
              </a:rPr>
              <a:t>ceziumin</a:t>
            </a:r>
            <a:r>
              <a:rPr lang="en-US" b="1" dirty="0" smtClean="0">
                <a:solidFill>
                  <a:srgbClr val="FFC000"/>
                </a:solidFill>
              </a:rPr>
              <a:t>?</a:t>
            </a:r>
            <a:br>
              <a:rPr lang="en-US" b="1" dirty="0" smtClean="0">
                <a:solidFill>
                  <a:srgbClr val="FFC000"/>
                </a:solidFill>
              </a:rPr>
            </a:b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96260" y="1960930"/>
            <a:ext cx="7177135" cy="2806333"/>
          </a:xfrm>
        </p:spPr>
        <p:txBody>
          <a:bodyPr>
            <a:normAutofit/>
          </a:bodyPr>
          <a:lstStyle/>
          <a:p>
            <a:r>
              <a:rPr lang="en-US" dirty="0" err="1" smtClean="0"/>
              <a:t>Ceziumi</a:t>
            </a:r>
            <a:r>
              <a:rPr lang="en-US" dirty="0" smtClean="0"/>
              <a:t> u </a:t>
            </a:r>
            <a:r>
              <a:rPr lang="en-US" dirty="0" err="1" smtClean="0"/>
              <a:t>zbulua</a:t>
            </a:r>
            <a:r>
              <a:rPr lang="en-US" dirty="0" smtClean="0"/>
              <a:t> </a:t>
            </a:r>
            <a:r>
              <a:rPr lang="en-US" dirty="0" err="1" smtClean="0"/>
              <a:t>nga</a:t>
            </a:r>
            <a:r>
              <a:rPr lang="en-US" dirty="0" smtClean="0"/>
              <a:t> </a:t>
            </a:r>
            <a:r>
              <a:rPr lang="en-US" b="1" dirty="0" smtClean="0">
                <a:solidFill>
                  <a:srgbClr val="FFC000"/>
                </a:solidFill>
              </a:rPr>
              <a:t>Robert Wilhelm Bunsen </a:t>
            </a:r>
            <a:r>
              <a:rPr lang="en-US" b="1" dirty="0" err="1" smtClean="0">
                <a:solidFill>
                  <a:srgbClr val="FFC000"/>
                </a:solidFill>
              </a:rPr>
              <a:t>dhe</a:t>
            </a:r>
            <a:r>
              <a:rPr lang="en-US" b="1" dirty="0" smtClean="0">
                <a:solidFill>
                  <a:srgbClr val="FFC000"/>
                </a:solidFill>
              </a:rPr>
              <a:t> Gustav Robert Kirchhoff</a:t>
            </a:r>
            <a:r>
              <a:rPr lang="en-US" dirty="0" smtClean="0"/>
              <a:t> , </a:t>
            </a:r>
            <a:r>
              <a:rPr lang="en-US" dirty="0" err="1" smtClean="0"/>
              <a:t>kimistë</a:t>
            </a:r>
            <a:r>
              <a:rPr lang="en-US" dirty="0" smtClean="0"/>
              <a:t> </a:t>
            </a:r>
            <a:r>
              <a:rPr lang="en-US" dirty="0" err="1" smtClean="0"/>
              <a:t>gjermanë</a:t>
            </a:r>
            <a:r>
              <a:rPr lang="en-US" dirty="0" smtClean="0"/>
              <a:t>, </a:t>
            </a:r>
            <a:r>
              <a:rPr lang="en-US" dirty="0" err="1" smtClean="0"/>
              <a:t>në</a:t>
            </a:r>
            <a:r>
              <a:rPr lang="en-US" dirty="0" smtClean="0"/>
              <a:t> 1860 </a:t>
            </a:r>
            <a:r>
              <a:rPr lang="en-US" dirty="0" err="1" smtClean="0"/>
              <a:t>përmes</a:t>
            </a:r>
            <a:r>
              <a:rPr lang="en-US" dirty="0" smtClean="0"/>
              <a:t> </a:t>
            </a:r>
            <a:r>
              <a:rPr lang="en-US" dirty="0" err="1" smtClean="0"/>
              <a:t>analizës</a:t>
            </a:r>
            <a:r>
              <a:rPr lang="en-US" dirty="0" smtClean="0"/>
              <a:t> </a:t>
            </a:r>
            <a:r>
              <a:rPr lang="en-US" dirty="0" err="1" smtClean="0"/>
              <a:t>spektroskopike</a:t>
            </a:r>
            <a:r>
              <a:rPr lang="en-US" dirty="0" smtClean="0"/>
              <a:t> </a:t>
            </a:r>
            <a:r>
              <a:rPr lang="en-US" dirty="0" err="1" smtClean="0"/>
              <a:t>të</a:t>
            </a:r>
            <a:r>
              <a:rPr lang="en-US" dirty="0" smtClean="0"/>
              <a:t> </a:t>
            </a:r>
            <a:r>
              <a:rPr lang="en-US" dirty="0" err="1" smtClean="0"/>
              <a:t>ujit</a:t>
            </a:r>
            <a:r>
              <a:rPr lang="en-US" dirty="0" smtClean="0"/>
              <a:t> mineral Durkheim. </a:t>
            </a:r>
          </a:p>
          <a:p>
            <a:r>
              <a:rPr lang="en-US" dirty="0" smtClean="0"/>
              <a:t>Ata e </a:t>
            </a:r>
            <a:r>
              <a:rPr lang="en-US" dirty="0" err="1" smtClean="0"/>
              <a:t>quajtën</a:t>
            </a:r>
            <a:r>
              <a:rPr lang="en-US" dirty="0" smtClean="0"/>
              <a:t> </a:t>
            </a:r>
            <a:r>
              <a:rPr lang="en-US" dirty="0" err="1" smtClean="0"/>
              <a:t>ceziumin</a:t>
            </a:r>
            <a:r>
              <a:rPr lang="en-US" dirty="0" smtClean="0"/>
              <a:t> </a:t>
            </a:r>
            <a:r>
              <a:rPr lang="en-US" dirty="0" err="1" smtClean="0"/>
              <a:t>sipas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FF00"/>
                </a:solidFill>
              </a:rPr>
              <a:t>vijave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blu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/>
              <a:t>që</a:t>
            </a:r>
            <a:r>
              <a:rPr lang="en-US" dirty="0" smtClean="0"/>
              <a:t> </a:t>
            </a:r>
            <a:r>
              <a:rPr lang="en-US" dirty="0" err="1" smtClean="0"/>
              <a:t>vëzhguan</a:t>
            </a:r>
            <a:r>
              <a:rPr lang="en-US" dirty="0" smtClean="0"/>
              <a:t> </a:t>
            </a:r>
            <a:r>
              <a:rPr lang="en-US" dirty="0" err="1" smtClean="0"/>
              <a:t>në</a:t>
            </a:r>
            <a:r>
              <a:rPr lang="en-US" dirty="0" smtClean="0"/>
              <a:t> </a:t>
            </a:r>
            <a:r>
              <a:rPr lang="en-US" dirty="0" err="1" smtClean="0"/>
              <a:t>spektrin</a:t>
            </a:r>
            <a:r>
              <a:rPr lang="en-US" dirty="0" smtClean="0"/>
              <a:t> e </a:t>
            </a:r>
            <a:r>
              <a:rPr lang="en-US" dirty="0" err="1" smtClean="0"/>
              <a:t>tij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pic>
        <p:nvPicPr>
          <p:cNvPr id="6" name="Picture 5" descr="Robert Bunsen and Gustav Kirchhoff | Science History Institute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0114" y="128470"/>
            <a:ext cx="1679755" cy="1679755"/>
          </a:xfrm>
          <a:prstGeom prst="round2DiagRect">
            <a:avLst>
              <a:gd name="adj1" fmla="val 16667"/>
              <a:gd name="adj2" fmla="val 0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7986" y="3487980"/>
            <a:ext cx="1527050" cy="152705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escription unavailab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1755" y="128470"/>
            <a:ext cx="2676525" cy="24479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Picture 6" descr="ll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12490" y="3640685"/>
            <a:ext cx="2137870" cy="1235355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b="1" dirty="0" smtClean="0">
                <a:solidFill>
                  <a:srgbClr val="FFC000"/>
                </a:solidFill>
              </a:rPr>
              <a:t>Përdorimi...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96260" y="1204368"/>
            <a:ext cx="6108200" cy="3199842"/>
          </a:xfrm>
        </p:spPr>
        <p:txBody>
          <a:bodyPr>
            <a:normAutofit fontScale="62500" lnSpcReduction="20000"/>
          </a:bodyPr>
          <a:lstStyle/>
          <a:p>
            <a:r>
              <a:rPr lang="it-IT" b="1" dirty="0" smtClean="0"/>
              <a:t> </a:t>
            </a:r>
            <a:r>
              <a:rPr lang="it-IT" dirty="0" smtClean="0">
                <a:solidFill>
                  <a:schemeClr val="accent6">
                    <a:lumMod val="75000"/>
                  </a:schemeClr>
                </a:solidFill>
              </a:rPr>
              <a:t>Ceziumi reagon në mënyrë shpërthyese me ujin e ftohtë;</a:t>
            </a:r>
          </a:p>
          <a:p>
            <a:r>
              <a:rPr lang="it-IT" dirty="0" smtClean="0">
                <a:solidFill>
                  <a:schemeClr val="accent6">
                    <a:lumMod val="75000"/>
                  </a:schemeClr>
                </a:solidFill>
              </a:rPr>
              <a:t> ai kombinohet lehtësisht me oksigjenin, </a:t>
            </a:r>
          </a:p>
          <a:p>
            <a:r>
              <a:rPr lang="it-IT" dirty="0" smtClean="0">
                <a:solidFill>
                  <a:schemeClr val="accent6">
                    <a:lumMod val="75000"/>
                  </a:schemeClr>
                </a:solidFill>
              </a:rPr>
              <a:t>përdoret në tubat e vakumit si "marrës" </a:t>
            </a:r>
          </a:p>
          <a:p>
            <a:r>
              <a:rPr lang="it-IT" dirty="0" smtClean="0">
                <a:solidFill>
                  <a:schemeClr val="accent6">
                    <a:lumMod val="75000"/>
                  </a:schemeClr>
                </a:solidFill>
              </a:rPr>
              <a:t>për të pastruar gjurmët e oksigjenit dhe gazrave të tjerë të bllokuar në tub kur mbyllet. </a:t>
            </a:r>
          </a:p>
          <a:p>
            <a:r>
              <a:rPr lang="it-IT" dirty="0" smtClean="0">
                <a:solidFill>
                  <a:schemeClr val="accent6">
                    <a:lumMod val="75000"/>
                  </a:schemeClr>
                </a:solidFill>
              </a:rPr>
              <a:t>Mund të prodhohet sipas nevojës duke ngrohur azidin e ceziumit (CsN3) në vakum. </a:t>
            </a:r>
            <a:endParaRPr lang="en-US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it-IT" dirty="0" smtClean="0">
                <a:solidFill>
                  <a:schemeClr val="accent6">
                    <a:lumMod val="75000"/>
                  </a:schemeClr>
                </a:solidFill>
              </a:rPr>
              <a:t>Për shkak se ceziumi është fotoelektrik (humb lehtësisht elektronet kur goditet nga drita), ai përdoret në qelizat fotoelektrike, </a:t>
            </a:r>
            <a:endParaRPr lang="en-US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it-IT" dirty="0" smtClean="0">
                <a:solidFill>
                  <a:schemeClr val="accent6">
                    <a:lumMod val="75000"/>
                  </a:schemeClr>
                </a:solidFill>
              </a:rPr>
              <a:t>Përdoret gjithashtu në llambat infra të kuqe. </a:t>
            </a:r>
            <a:endParaRPr lang="en-US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9050" y="3793390"/>
            <a:ext cx="1221640" cy="12216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b="1" dirty="0" smtClean="0">
                <a:solidFill>
                  <a:srgbClr val="FFC000"/>
                </a:solidFill>
              </a:rPr>
              <a:t>Përdorimi...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it-IT" dirty="0" smtClean="0"/>
              <a:t>Për shkak se atomi i ceziumit mund të jonizohet termikisht dhe jonet e ngarkuara pozitivisht përshpejtohen në shpejtësi të mëdha, sistemet e ceziumit mund të ofrojnë shpejtësi jashtëzakonisht të larta të shkarkimit për motorët shtytës plazma për eksplorimin e hapësirës së thellë.</a:t>
            </a:r>
            <a:endParaRPr lang="en-US" dirty="0" smtClean="0"/>
          </a:p>
          <a:p>
            <a:r>
              <a:rPr lang="it-IT" dirty="0" smtClean="0"/>
              <a:t>Metali cezium prodhohet në sasi mjaft të kufizuara për shkak të kostos së tij relativisht të lartë.</a:t>
            </a:r>
          </a:p>
          <a:p>
            <a:r>
              <a:rPr lang="it-IT" dirty="0" smtClean="0"/>
              <a:t> Ceziumi ka aplikim në konvertuesit që gjenerojnë energji elektrike direkt brenda reaktorëve bërthamorë ose nga nxehtësia e prodhuar nga zbërthimi radioaktiv. </a:t>
            </a:r>
            <a:endParaRPr lang="en-US" dirty="0" smtClean="0"/>
          </a:p>
          <a:p>
            <a:r>
              <a:rPr lang="it-IT" dirty="0" smtClean="0"/>
              <a:t>Një aplikim tjetër i mundshëm i metalit cezium është në prodhimin e aliazhit eutektik NaKC me shkrirje të ulët.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1755" y="3793390"/>
            <a:ext cx="1221640" cy="12216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b="1" dirty="0" smtClean="0">
                <a:solidFill>
                  <a:srgbClr val="FFC000"/>
                </a:solidFill>
              </a:rPr>
              <a:t>Përdorimi...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Ceziumi atomik përdoret në standardin botëror të kohës, orën e ceziumit. </a:t>
            </a:r>
          </a:p>
          <a:p>
            <a:r>
              <a:rPr lang="it-IT" dirty="0" smtClean="0"/>
              <a:t>Linja spektrale e mikrovalës e emetuar nga izotopi cezium-133 ka një frekuencë prej 9,192,631,770 herc (cikle për sekondë). </a:t>
            </a:r>
          </a:p>
          <a:p>
            <a:r>
              <a:rPr lang="it-IT" dirty="0" smtClean="0"/>
              <a:t>Kjo siguron njësinë themelore të kohës. </a:t>
            </a:r>
          </a:p>
          <a:p>
            <a:r>
              <a:rPr lang="it-IT" dirty="0" smtClean="0"/>
              <a:t>Orët e ceziumit janë aq të qëndrueshme dhe të sakta sa janë të besueshme në 1 sekondë në 1.4 milion vjet.</a:t>
            </a:r>
          </a:p>
          <a:p>
            <a:r>
              <a:rPr lang="it-IT" dirty="0" smtClean="0"/>
              <a:t> Orët primare standarde të ceziumit, janë pothuajse aq të mëdha sa një vagon hekurudhor. Standardet dytësore komerciale janë të madhësisë së një valixheje.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62575" y="3793390"/>
            <a:ext cx="1221640" cy="12216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794547" cy="378707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pic>
        <p:nvPicPr>
          <p:cNvPr id="8" name="Picture Placeholder 7" descr="faq_time_cesiumclockinside_small.jpg"/>
          <p:cNvPicPr>
            <a:picLocks noGrp="1"/>
          </p:cNvPicPr>
          <p:nvPr>
            <p:ph type="pic" idx="1"/>
          </p:nvPr>
        </p:nvPicPr>
        <p:blipFill>
          <a:blip r:embed="rId3" cstate="print"/>
          <a:srcRect t="12528" b="12528"/>
          <a:stretch>
            <a:fillRect/>
          </a:stretch>
        </p:blipFill>
        <p:spPr>
          <a:xfrm>
            <a:off x="448965" y="1502815"/>
            <a:ext cx="3359510" cy="3086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 descr="or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30115" y="1502815"/>
            <a:ext cx="3512216" cy="29013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448965" y="281175"/>
            <a:ext cx="41230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6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+mj-ea"/>
                <a:cs typeface="+mj-cs"/>
              </a:rPr>
              <a:t>Përdorimi...</a:t>
            </a:r>
            <a:endParaRPr lang="en-US" dirty="0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5770" y="3793390"/>
            <a:ext cx="1221640" cy="12216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0361" y="128471"/>
            <a:ext cx="1985164" cy="1221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q-AL" b="1" dirty="0" smtClean="0">
                <a:latin typeface="Arial Black" pitchFamily="34" charset="0"/>
              </a:rPr>
              <a:t>Ceziumi</a:t>
            </a:r>
            <a:r>
              <a:rPr lang="en-US" b="1" dirty="0" smtClean="0">
                <a:latin typeface="Arial Black" pitchFamily="34" charset="0"/>
              </a:rPr>
              <a:t>  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(</a:t>
            </a:r>
            <a:r>
              <a:rPr lang="sq-AL" b="1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Ceziumi natyral përbëhet tërësisht nga izotopi joradioaktiv cezium-133; </a:t>
            </a:r>
          </a:p>
          <a:p>
            <a:r>
              <a:rPr lang="it-IT" dirty="0" smtClean="0"/>
              <a:t>janë përgatitur një numër i madh izotopësh radioaktivë nga ceziumi-123 në cezium-144.</a:t>
            </a:r>
          </a:p>
          <a:p>
            <a:r>
              <a:rPr lang="it-IT" dirty="0" smtClean="0"/>
              <a:t> Cesium-137 është i dobishëm në radiologjinë mjekësore dhe industriale për shkak të gjysmëjetës së tij të gjatë prej 30,17 vjetësh. </a:t>
            </a:r>
          </a:p>
          <a:p>
            <a:endParaRPr lang="en-US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7165" y="3793390"/>
            <a:ext cx="1221640" cy="12216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6260" y="3182569"/>
            <a:ext cx="2748690" cy="305411"/>
          </a:xfrm>
        </p:spPr>
        <p:txBody>
          <a:bodyPr>
            <a:noAutofit/>
          </a:bodyPr>
          <a:lstStyle/>
          <a:p>
            <a:r>
              <a:rPr lang="en-US" sz="1600" dirty="0" smtClean="0">
                <a:solidFill>
                  <a:srgbClr val="C00000"/>
                </a:solidFill>
              </a:rPr>
              <a:t>      </a:t>
            </a:r>
            <a:r>
              <a:rPr lang="en-US" sz="1600" dirty="0" err="1" smtClean="0">
                <a:solidFill>
                  <a:srgbClr val="C00000"/>
                </a:solidFill>
              </a:rPr>
              <a:t>Orë</a:t>
            </a:r>
            <a:r>
              <a:rPr lang="en-US" sz="1600" dirty="0" smtClean="0">
                <a:solidFill>
                  <a:srgbClr val="C00000"/>
                </a:solidFill>
              </a:rPr>
              <a:t> </a:t>
            </a:r>
            <a:r>
              <a:rPr lang="en-US" sz="1600" dirty="0" err="1" smtClean="0">
                <a:solidFill>
                  <a:srgbClr val="C00000"/>
                </a:solidFill>
              </a:rPr>
              <a:t>dore</a:t>
            </a:r>
            <a:r>
              <a:rPr lang="en-US" sz="1600" dirty="0" smtClean="0">
                <a:solidFill>
                  <a:srgbClr val="C00000"/>
                </a:solidFill>
              </a:rPr>
              <a:t> </a:t>
            </a:r>
            <a:r>
              <a:rPr lang="en-US" sz="1600" dirty="0" err="1" smtClean="0">
                <a:solidFill>
                  <a:srgbClr val="C00000"/>
                </a:solidFill>
              </a:rPr>
              <a:t>Cezium</a:t>
            </a:r>
            <a:r>
              <a:rPr lang="en-US" sz="1600" dirty="0" smtClean="0">
                <a:solidFill>
                  <a:srgbClr val="C00000"/>
                </a:solidFill>
              </a:rPr>
              <a:t> 133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8965" y="281175"/>
            <a:ext cx="41230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6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+mj-ea"/>
                <a:cs typeface="+mj-cs"/>
              </a:rPr>
              <a:t>Përdorimi...</a:t>
            </a:r>
            <a:endParaRPr lang="en-US" dirty="0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8805" y="3793390"/>
            <a:ext cx="1221640" cy="12216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6260" y="1197405"/>
            <a:ext cx="2619375" cy="17430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9700" name="Picture 4" descr="ORAU on Twitter: &quot;ORAU #ThrowbackThursday. In 1955, ORINS Medical Division  installed and began using a 1540 curie, cesium-137 teletherapy unit, which  focused radiation on diseased tissue &amp; minimized impact to healthy tissue. #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28470"/>
            <a:ext cx="3664920" cy="394609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ontent Placeholder 4"/>
          <p:cNvSpPr>
            <a:spLocks noGrp="1"/>
          </p:cNvSpPr>
          <p:nvPr>
            <p:ph type="body" sz="half" idx="2"/>
          </p:nvPr>
        </p:nvSpPr>
        <p:spPr>
          <a:xfrm>
            <a:off x="4266590" y="4251504"/>
            <a:ext cx="3206805" cy="458115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              </a:t>
            </a:r>
            <a:r>
              <a:rPr lang="en-US" sz="2100" dirty="0" smtClean="0">
                <a:solidFill>
                  <a:srgbClr val="C00000"/>
                </a:solidFill>
                <a:latin typeface="Arial Black" pitchFamily="34" charset="0"/>
              </a:rPr>
              <a:t>Cezium137 </a:t>
            </a:r>
            <a:r>
              <a:rPr lang="en-US" sz="2100" dirty="0" err="1" smtClean="0">
                <a:solidFill>
                  <a:srgbClr val="C00000"/>
                </a:solidFill>
                <a:latin typeface="Arial Black" pitchFamily="34" charset="0"/>
              </a:rPr>
              <a:t>në</a:t>
            </a:r>
            <a:r>
              <a:rPr lang="en-US" sz="21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 Black" pitchFamily="34" charset="0"/>
              </a:rPr>
              <a:t>mjekësi</a:t>
            </a:r>
            <a:endParaRPr lang="en-US" sz="2100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33794" name="Picture 2" descr="Cesium | Chemistry | University of Waterlo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4130" y="2724455"/>
            <a:ext cx="2137870" cy="2290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722313" y="1502815"/>
            <a:ext cx="7772400" cy="244328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Megjithatë, si një komponent kryesor </a:t>
            </a:r>
            <a:r>
              <a:rPr lang="it-IT" dirty="0" smtClean="0">
                <a:solidFill>
                  <a:srgbClr val="C00000"/>
                </a:solidFill>
              </a:rPr>
              <a:t>i pasojave bërthamore </a:t>
            </a:r>
            <a:r>
              <a:rPr lang="it-IT" dirty="0" smtClean="0"/>
              <a:t>dhe një produkt mbetjesh i mbetur nga prodhimi i plutoniumit dhe lëndëve djegëse të tjera bërthamore të pasuruara, </a:t>
            </a:r>
            <a:r>
              <a:rPr lang="it-IT" dirty="0" smtClean="0">
                <a:solidFill>
                  <a:srgbClr val="C00000"/>
                </a:solidFill>
              </a:rPr>
              <a:t>ai paraqet një rrezik mjedisor.</a:t>
            </a:r>
          </a:p>
          <a:p>
            <a:endParaRPr lang="it-IT" dirty="0" smtClean="0">
              <a:solidFill>
                <a:srgbClr val="C00000"/>
              </a:solidFill>
            </a:endParaRPr>
          </a:p>
          <a:p>
            <a:r>
              <a:rPr lang="it-IT" dirty="0" smtClean="0"/>
              <a:t> Heqja e ceziumit radioaktiv nga toka e kontaminuar në vendet e prodhimit të armëve bërthamore, të tilla si Laboratori Kombëtar Oak Ridge në Oak Ridge, Tenesi dhe zona e Departamentit të Energjisë së SHBA-së në Hanford pranë Richland, Uashington, është një përpjekje e madhe pastrimi.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8805" y="3793390"/>
            <a:ext cx="1221640" cy="12216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448965" y="281174"/>
            <a:ext cx="50425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q-AL" sz="3600" b="1" dirty="0" smtClean="0">
                <a:latin typeface="Arial Black" pitchFamily="34" charset="0"/>
              </a:rPr>
              <a:t>Ceziumi</a:t>
            </a:r>
            <a:r>
              <a:rPr lang="en-US" sz="3600" b="1" dirty="0" smtClean="0">
                <a:latin typeface="Arial Black" pitchFamily="34" charset="0"/>
              </a:rPr>
              <a:t>  </a:t>
            </a:r>
            <a:r>
              <a:rPr lang="en-US" sz="3600" b="1" dirty="0" smtClean="0">
                <a:solidFill>
                  <a:srgbClr val="FFC000"/>
                </a:solidFill>
                <a:latin typeface="Arial Black" pitchFamily="34" charset="0"/>
              </a:rPr>
              <a:t>(</a:t>
            </a:r>
            <a:r>
              <a:rPr lang="sq-AL" sz="3600" b="1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r>
              <a:rPr lang="en-US" sz="3600" b="1" dirty="0" smtClean="0">
                <a:solidFill>
                  <a:srgbClr val="FFC000"/>
                </a:solidFill>
                <a:latin typeface="Arial Black" pitchFamily="34" charset="0"/>
              </a:rPr>
              <a:t>)</a:t>
            </a:r>
            <a:endParaRPr lang="en-US" sz="3600" dirty="0"/>
          </a:p>
        </p:txBody>
      </p:sp>
    </p:spTree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1509" y="3946094"/>
            <a:ext cx="1068935" cy="106893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q-AL" b="1" dirty="0" smtClean="0">
                <a:latin typeface="Arial Black" pitchFamily="34" charset="0"/>
              </a:rPr>
              <a:t>Ceziumi</a:t>
            </a:r>
            <a:r>
              <a:rPr lang="en-US" b="1" dirty="0" smtClean="0">
                <a:latin typeface="Arial Black" pitchFamily="34" charset="0"/>
              </a:rPr>
              <a:t>  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(</a:t>
            </a:r>
            <a:r>
              <a:rPr lang="sq-AL" b="1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00183" y="1044700"/>
            <a:ext cx="7836738" cy="3664921"/>
          </a:xfrm>
        </p:spPr>
        <p:txBody>
          <a:bodyPr>
            <a:normAutofit fontScale="62500" lnSpcReduction="20000"/>
          </a:bodyPr>
          <a:lstStyle/>
          <a:p>
            <a:r>
              <a:rPr lang="it-IT" dirty="0" smtClean="0"/>
              <a:t>Ceziumi është i vështirë për t'u trajtuar sepse </a:t>
            </a:r>
            <a:r>
              <a:rPr lang="it-IT" b="1" dirty="0" smtClean="0">
                <a:solidFill>
                  <a:srgbClr val="00B050"/>
                </a:solidFill>
              </a:rPr>
              <a:t>reagon spontanisht në ajër.</a:t>
            </a:r>
          </a:p>
          <a:p>
            <a:pPr>
              <a:buNone/>
            </a:pPr>
            <a:endParaRPr lang="it-IT" b="1" dirty="0" smtClean="0">
              <a:solidFill>
                <a:srgbClr val="00B050"/>
              </a:solidFill>
            </a:endParaRPr>
          </a:p>
          <a:p>
            <a:r>
              <a:rPr lang="it-IT" dirty="0" smtClean="0"/>
              <a:t> Nëse një mostër metalike ka një sipërfaqe mjaft të madhe, ajo mund të digjet për të formuar superokside. Superoksidi i ceziumit ka një derdhje më të kuqërremtë (Cs2O2)</a:t>
            </a:r>
          </a:p>
          <a:p>
            <a:pPr>
              <a:buNone/>
            </a:pPr>
            <a:endParaRPr lang="it-IT" dirty="0" smtClean="0"/>
          </a:p>
          <a:p>
            <a:r>
              <a:rPr lang="en-US" sz="3800" b="1" dirty="0" smtClean="0">
                <a:solidFill>
                  <a:srgbClr val="FFC000"/>
                </a:solidFill>
              </a:rPr>
              <a:t>O</a:t>
            </a:r>
            <a:r>
              <a:rPr lang="en-US" sz="3800" baseline="-25000" dirty="0" smtClean="0">
                <a:solidFill>
                  <a:srgbClr val="FFC000"/>
                </a:solidFill>
              </a:rPr>
              <a:t>2</a:t>
            </a:r>
            <a:r>
              <a:rPr lang="en-US" sz="3800" dirty="0" smtClean="0">
                <a:solidFill>
                  <a:srgbClr val="FFC000"/>
                </a:solidFill>
              </a:rPr>
              <a:t> + </a:t>
            </a:r>
            <a:r>
              <a:rPr lang="en-US" sz="3800" i="1" dirty="0" smtClean="0">
                <a:solidFill>
                  <a:srgbClr val="FFC000"/>
                </a:solidFill>
              </a:rPr>
              <a:t>2</a:t>
            </a:r>
            <a:r>
              <a:rPr lang="en-US" sz="3800" dirty="0" smtClean="0">
                <a:solidFill>
                  <a:srgbClr val="FFC000"/>
                </a:solidFill>
              </a:rPr>
              <a:t> </a:t>
            </a:r>
            <a:r>
              <a:rPr lang="en-US" sz="3800" b="1" dirty="0" smtClean="0">
                <a:solidFill>
                  <a:srgbClr val="FFC000"/>
                </a:solidFill>
              </a:rPr>
              <a:t>Cs</a:t>
            </a:r>
            <a:r>
              <a:rPr lang="en-US" sz="3800" dirty="0" smtClean="0">
                <a:solidFill>
                  <a:srgbClr val="FFC000"/>
                </a:solidFill>
              </a:rPr>
              <a:t> → </a:t>
            </a:r>
            <a:r>
              <a:rPr lang="en-US" sz="3800" b="1" dirty="0" smtClean="0">
                <a:solidFill>
                  <a:srgbClr val="FFC000"/>
                </a:solidFill>
              </a:rPr>
              <a:t>Cs</a:t>
            </a:r>
            <a:r>
              <a:rPr lang="en-US" sz="3800" baseline="-25000" dirty="0" smtClean="0">
                <a:solidFill>
                  <a:srgbClr val="FFC000"/>
                </a:solidFill>
              </a:rPr>
              <a:t>2</a:t>
            </a:r>
            <a:r>
              <a:rPr lang="en-US" sz="3800" b="1" dirty="0" smtClean="0">
                <a:solidFill>
                  <a:srgbClr val="FFC000"/>
                </a:solidFill>
              </a:rPr>
              <a:t>O</a:t>
            </a:r>
            <a:r>
              <a:rPr lang="en-US" sz="3800" baseline="-25000" dirty="0" smtClean="0">
                <a:solidFill>
                  <a:srgbClr val="FFC000"/>
                </a:solidFill>
              </a:rPr>
              <a:t>2</a:t>
            </a:r>
            <a:r>
              <a:rPr lang="en-US" sz="3800" b="1" dirty="0" smtClean="0">
                <a:solidFill>
                  <a:srgbClr val="FFC000"/>
                </a:solidFill>
              </a:rPr>
              <a:t>                         </a:t>
            </a:r>
            <a:r>
              <a:rPr lang="en-US" sz="3800" i="1" dirty="0" smtClean="0">
                <a:solidFill>
                  <a:srgbClr val="C00000"/>
                </a:solidFill>
              </a:rPr>
              <a:t>2</a:t>
            </a:r>
            <a:r>
              <a:rPr lang="en-US" sz="3800" dirty="0" smtClean="0">
                <a:solidFill>
                  <a:srgbClr val="C00000"/>
                </a:solidFill>
              </a:rPr>
              <a:t> </a:t>
            </a:r>
            <a:r>
              <a:rPr lang="en-US" sz="3800" b="1" dirty="0" smtClean="0">
                <a:solidFill>
                  <a:srgbClr val="C00000"/>
                </a:solidFill>
              </a:rPr>
              <a:t>Cs</a:t>
            </a:r>
            <a:r>
              <a:rPr lang="en-US" sz="3800" baseline="30000" dirty="0" smtClean="0">
                <a:solidFill>
                  <a:srgbClr val="C00000"/>
                </a:solidFill>
              </a:rPr>
              <a:t>0</a:t>
            </a:r>
            <a:r>
              <a:rPr lang="en-US" sz="3800" dirty="0" smtClean="0">
                <a:solidFill>
                  <a:srgbClr val="C00000"/>
                </a:solidFill>
              </a:rPr>
              <a:t> - </a:t>
            </a:r>
            <a:r>
              <a:rPr lang="en-US" sz="3800" i="1" dirty="0" smtClean="0">
                <a:solidFill>
                  <a:srgbClr val="C00000"/>
                </a:solidFill>
              </a:rPr>
              <a:t>2</a:t>
            </a:r>
            <a:r>
              <a:rPr lang="en-US" sz="3800" dirty="0" smtClean="0">
                <a:solidFill>
                  <a:srgbClr val="C00000"/>
                </a:solidFill>
              </a:rPr>
              <a:t> </a:t>
            </a:r>
            <a:r>
              <a:rPr lang="en-US" sz="3800" b="1" dirty="0" smtClean="0">
                <a:solidFill>
                  <a:srgbClr val="C00000"/>
                </a:solidFill>
              </a:rPr>
              <a:t>e</a:t>
            </a:r>
            <a:r>
              <a:rPr lang="en-US" sz="3800" baseline="30000" dirty="0" smtClean="0">
                <a:solidFill>
                  <a:srgbClr val="C00000"/>
                </a:solidFill>
              </a:rPr>
              <a:t>-</a:t>
            </a:r>
            <a:r>
              <a:rPr lang="en-US" sz="3800" dirty="0" smtClean="0">
                <a:solidFill>
                  <a:srgbClr val="C00000"/>
                </a:solidFill>
              </a:rPr>
              <a:t> → </a:t>
            </a:r>
            <a:r>
              <a:rPr lang="en-US" sz="3800" i="1" dirty="0" smtClean="0">
                <a:solidFill>
                  <a:srgbClr val="C00000"/>
                </a:solidFill>
              </a:rPr>
              <a:t>2</a:t>
            </a:r>
            <a:r>
              <a:rPr lang="en-US" sz="3800" dirty="0" smtClean="0">
                <a:solidFill>
                  <a:srgbClr val="C00000"/>
                </a:solidFill>
              </a:rPr>
              <a:t> </a:t>
            </a:r>
            <a:r>
              <a:rPr lang="en-US" sz="3800" b="1" dirty="0" err="1" smtClean="0">
                <a:solidFill>
                  <a:srgbClr val="C00000"/>
                </a:solidFill>
              </a:rPr>
              <a:t>Cs</a:t>
            </a:r>
            <a:r>
              <a:rPr lang="en-US" sz="3800" baseline="30000" dirty="0" err="1" smtClean="0">
                <a:solidFill>
                  <a:srgbClr val="C00000"/>
                </a:solidFill>
              </a:rPr>
              <a:t>I</a:t>
            </a:r>
            <a:r>
              <a:rPr lang="en-US" sz="3800" dirty="0" smtClean="0">
                <a:solidFill>
                  <a:srgbClr val="C00000"/>
                </a:solidFill>
              </a:rPr>
              <a:t> </a:t>
            </a:r>
          </a:p>
          <a:p>
            <a:pPr>
              <a:buNone/>
            </a:pPr>
            <a:r>
              <a:rPr lang="en-US" sz="3800" i="1" dirty="0" smtClean="0">
                <a:solidFill>
                  <a:srgbClr val="C00000"/>
                </a:solidFill>
              </a:rPr>
              <a:t>                                                               2</a:t>
            </a:r>
            <a:r>
              <a:rPr lang="en-US" sz="3800" dirty="0" smtClean="0">
                <a:solidFill>
                  <a:srgbClr val="C00000"/>
                </a:solidFill>
              </a:rPr>
              <a:t> </a:t>
            </a:r>
            <a:r>
              <a:rPr lang="en-US" sz="3800" b="1" dirty="0" smtClean="0">
                <a:solidFill>
                  <a:srgbClr val="C00000"/>
                </a:solidFill>
              </a:rPr>
              <a:t>O</a:t>
            </a:r>
            <a:r>
              <a:rPr lang="en-US" sz="3800" baseline="30000" dirty="0" smtClean="0">
                <a:solidFill>
                  <a:srgbClr val="C00000"/>
                </a:solidFill>
              </a:rPr>
              <a:t>0</a:t>
            </a:r>
            <a:r>
              <a:rPr lang="en-US" sz="3800" dirty="0" smtClean="0">
                <a:solidFill>
                  <a:srgbClr val="C00000"/>
                </a:solidFill>
              </a:rPr>
              <a:t> + </a:t>
            </a:r>
            <a:r>
              <a:rPr lang="en-US" sz="3800" i="1" dirty="0" smtClean="0">
                <a:solidFill>
                  <a:srgbClr val="C00000"/>
                </a:solidFill>
              </a:rPr>
              <a:t>2</a:t>
            </a:r>
            <a:r>
              <a:rPr lang="en-US" sz="3800" dirty="0" smtClean="0">
                <a:solidFill>
                  <a:srgbClr val="C00000"/>
                </a:solidFill>
              </a:rPr>
              <a:t> </a:t>
            </a:r>
            <a:r>
              <a:rPr lang="en-US" sz="3800" b="1" dirty="0" smtClean="0">
                <a:solidFill>
                  <a:srgbClr val="C00000"/>
                </a:solidFill>
              </a:rPr>
              <a:t>e</a:t>
            </a:r>
            <a:r>
              <a:rPr lang="en-US" sz="3800" baseline="30000" dirty="0" smtClean="0">
                <a:solidFill>
                  <a:srgbClr val="C00000"/>
                </a:solidFill>
              </a:rPr>
              <a:t>-</a:t>
            </a:r>
            <a:r>
              <a:rPr lang="en-US" sz="3800" dirty="0" smtClean="0">
                <a:solidFill>
                  <a:srgbClr val="C00000"/>
                </a:solidFill>
              </a:rPr>
              <a:t> → </a:t>
            </a:r>
            <a:r>
              <a:rPr lang="en-US" sz="3800" i="1" dirty="0" smtClean="0">
                <a:solidFill>
                  <a:srgbClr val="C00000"/>
                </a:solidFill>
              </a:rPr>
              <a:t>2</a:t>
            </a:r>
            <a:r>
              <a:rPr lang="en-US" sz="3800" dirty="0" smtClean="0">
                <a:solidFill>
                  <a:srgbClr val="C00000"/>
                </a:solidFill>
              </a:rPr>
              <a:t> </a:t>
            </a:r>
            <a:r>
              <a:rPr lang="en-US" sz="3800" b="1" dirty="0" smtClean="0">
                <a:solidFill>
                  <a:srgbClr val="C00000"/>
                </a:solidFill>
              </a:rPr>
              <a:t>O</a:t>
            </a:r>
            <a:r>
              <a:rPr lang="en-US" sz="3800" baseline="30000" dirty="0" smtClean="0">
                <a:solidFill>
                  <a:srgbClr val="C00000"/>
                </a:solidFill>
              </a:rPr>
              <a:t>-I</a:t>
            </a:r>
            <a:r>
              <a:rPr lang="en-US" sz="3800" dirty="0" smtClean="0">
                <a:solidFill>
                  <a:srgbClr val="C00000"/>
                </a:solidFill>
              </a:rPr>
              <a:t> </a:t>
            </a:r>
          </a:p>
          <a:p>
            <a:pPr>
              <a:buNone/>
            </a:pPr>
            <a:endParaRPr lang="it-IT" dirty="0" smtClean="0"/>
          </a:p>
          <a:p>
            <a:r>
              <a:rPr lang="it-IT" dirty="0" smtClean="0"/>
              <a:t>mund të formohet nga oksidimi i metalit me sasinë e nevojshme të oksigjenit, por reaksionet e tjera të ceziumit me oksigjenin janë shumë më komplekse.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q-AL" b="1" dirty="0" smtClean="0">
                <a:latin typeface="Arial Black" pitchFamily="34" charset="0"/>
              </a:rPr>
              <a:t>Ceziumi</a:t>
            </a:r>
            <a:r>
              <a:rPr lang="en-US" b="1" dirty="0" smtClean="0">
                <a:latin typeface="Arial Black" pitchFamily="34" charset="0"/>
              </a:rPr>
              <a:t>  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(</a:t>
            </a:r>
            <a:r>
              <a:rPr lang="sq-AL" b="1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Ceziumi është elementi më elektropozitiv </a:t>
            </a:r>
          </a:p>
          <a:p>
            <a:r>
              <a:rPr lang="it-IT" dirty="0" smtClean="0"/>
              <a:t>dhe më alkalin dhe kështu, </a:t>
            </a:r>
          </a:p>
          <a:p>
            <a:r>
              <a:rPr lang="it-IT" dirty="0" smtClean="0"/>
              <a:t>më lehtë se të gjithë elementët e tjerë, ai humbet elektronin e tij të vetëm valencë dhe formon lidhje jonike me pothuajse të gjitha anionet inorganike dhe organike. </a:t>
            </a:r>
          </a:p>
          <a:p>
            <a:r>
              <a:rPr lang="it-IT" dirty="0" smtClean="0"/>
              <a:t>Hidroksidi i ceziumit (</a:t>
            </a:r>
            <a:r>
              <a:rPr lang="it-IT" dirty="0" smtClean="0">
                <a:solidFill>
                  <a:srgbClr val="FFFF00"/>
                </a:solidFill>
              </a:rPr>
              <a:t>CsOH</a:t>
            </a:r>
            <a:r>
              <a:rPr lang="it-IT" dirty="0" smtClean="0"/>
              <a:t>), që përmban anionin hidroksid (OH–), është baza më e fortë e njohur, që sulmon madje edhe xhamin. </a:t>
            </a:r>
          </a:p>
          <a:p>
            <a:r>
              <a:rPr lang="it-IT" dirty="0" smtClean="0"/>
              <a:t>Disa kripëra ceziumi përdoren në prodhimin e ujërave minerale.</a:t>
            </a:r>
          </a:p>
          <a:p>
            <a:r>
              <a:rPr lang="it-IT" dirty="0" smtClean="0"/>
              <a:t>Ceziumi formon një numër amalgamesh të mërkurit. </a:t>
            </a:r>
          </a:p>
          <a:p>
            <a:endParaRPr lang="en-US" dirty="0"/>
          </a:p>
        </p:txBody>
      </p:sp>
    </p:spTree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q-AL" b="1" dirty="0" smtClean="0">
                <a:latin typeface="Arial Black" pitchFamily="34" charset="0"/>
              </a:rPr>
              <a:t>Ceziumi</a:t>
            </a:r>
            <a:r>
              <a:rPr lang="en-US" b="1" dirty="0" smtClean="0">
                <a:latin typeface="Arial Black" pitchFamily="34" charset="0"/>
              </a:rPr>
              <a:t>  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(</a:t>
            </a:r>
            <a:r>
              <a:rPr lang="sq-AL" b="1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)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26812162-B28B-45ED-B037-F7A16651D5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497" b="10426"/>
          <a:stretch/>
        </p:blipFill>
        <p:spPr>
          <a:xfrm>
            <a:off x="1" y="891995"/>
            <a:ext cx="9144000" cy="415606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182" y="1044700"/>
            <a:ext cx="8343635" cy="3680702"/>
          </a:xfrm>
        </p:spPr>
        <p:txBody>
          <a:bodyPr/>
          <a:lstStyle/>
          <a:p>
            <a:r>
              <a:rPr lang="it-IT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Rubidiumi dhe ceziumi janë të përzier në të gjitha përmasat </a:t>
            </a:r>
          </a:p>
          <a:p>
            <a:pPr>
              <a:buNone/>
            </a:pPr>
            <a:endParaRPr lang="it-IT" dirty="0" smtClean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r>
              <a:rPr lang="it-IT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kanë tretshmëri të plotë të ngurtë; </a:t>
            </a:r>
          </a:p>
          <a:p>
            <a:pPr>
              <a:buNone/>
            </a:pPr>
            <a:endParaRPr lang="it-IT" dirty="0" smtClean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r>
              <a:rPr lang="it-IT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arrihet një pikë shkrirjeje minimale prej 9 °C (48 °F).</a:t>
            </a:r>
            <a:endParaRPr lang="en-US" dirty="0" smtClean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1509" y="3946094"/>
            <a:ext cx="1068935" cy="106893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6260" y="281176"/>
            <a:ext cx="3359510" cy="1221640"/>
          </a:xfrm>
        </p:spPr>
        <p:txBody>
          <a:bodyPr>
            <a:noAutofit/>
          </a:bodyPr>
          <a:lstStyle/>
          <a:p>
            <a:r>
              <a:rPr lang="en-US" sz="7200" b="1" dirty="0" smtClean="0"/>
              <a:t>     </a:t>
            </a:r>
            <a:r>
              <a:rPr lang="sq-AL" sz="7200" b="1" dirty="0" smtClean="0"/>
              <a:t>Ceziumi</a:t>
            </a:r>
            <a:r>
              <a:rPr lang="en-US" sz="7200" dirty="0" smtClean="0"/>
              <a:t/>
            </a:r>
            <a:br>
              <a:rPr lang="en-US" sz="7200" dirty="0" smtClean="0"/>
            </a:b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FPPT.com</a:t>
            </a:r>
          </a:p>
        </p:txBody>
      </p:sp>
      <p:pic>
        <p:nvPicPr>
          <p:cNvPr id="5" name="Picture 4" descr="cs 2.jpg"/>
          <p:cNvPicPr/>
          <p:nvPr/>
        </p:nvPicPr>
        <p:blipFill>
          <a:blip r:embed="rId3" cstate="print"/>
          <a:srcRect t="23095" r="11450" b="24762"/>
          <a:stretch>
            <a:fillRect/>
          </a:stretch>
        </p:blipFill>
        <p:spPr>
          <a:xfrm>
            <a:off x="143555" y="1350110"/>
            <a:ext cx="3664920" cy="16797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296259" y="3335275"/>
            <a:ext cx="3512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q-AL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itchFamily="34" charset="0"/>
                <a:hlinkClick r:id="rId4"/>
              </a:rPr>
              <a:t>Simboli</a:t>
            </a:r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itchFamily="34" charset="0"/>
              </a:rPr>
              <a:t> </a:t>
            </a:r>
            <a:r>
              <a:rPr lang="sq-AL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itchFamily="34" charset="0"/>
              </a:rPr>
              <a:t>:</a:t>
            </a:r>
            <a:r>
              <a:rPr lang="sq-AL" sz="3600" dirty="0" smtClean="0">
                <a:latin typeface="Arial Black" pitchFamily="34" charset="0"/>
              </a:rPr>
              <a:t> </a:t>
            </a:r>
            <a:r>
              <a:rPr lang="sq-AL" sz="3600" dirty="0" smtClean="0">
                <a:solidFill>
                  <a:srgbClr val="FFC000"/>
                </a:solidFill>
                <a:latin typeface="Arial Black" pitchFamily="34" charset="0"/>
              </a:rPr>
              <a:t>Cs</a:t>
            </a:r>
            <a:endParaRPr lang="en-US" sz="3600" dirty="0" smtClean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3555" y="4098800"/>
            <a:ext cx="32068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  <a:latin typeface="Gabriola" pitchFamily="82" charset="0"/>
              </a:rPr>
              <a:t>Cezium</a:t>
            </a:r>
            <a:r>
              <a:rPr lang="en-US" sz="2800" b="1" dirty="0" smtClean="0">
                <a:solidFill>
                  <a:srgbClr val="FF0000"/>
                </a:solidFill>
                <a:latin typeface="Gabriola" pitchFamily="82" charset="0"/>
              </a:rPr>
              <a:t> - </a:t>
            </a:r>
            <a:r>
              <a:rPr lang="en-US" sz="2800" b="1" dirty="0" err="1" smtClean="0">
                <a:solidFill>
                  <a:srgbClr val="FF0000"/>
                </a:solidFill>
                <a:latin typeface="Gabriola" pitchFamily="82" charset="0"/>
              </a:rPr>
              <a:t>Metali</a:t>
            </a:r>
            <a:r>
              <a:rPr lang="en-US" sz="2800" b="1" dirty="0" smtClean="0">
                <a:solidFill>
                  <a:srgbClr val="FF0000"/>
                </a:solidFill>
                <a:latin typeface="Gabriola" pitchFamily="82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Gabriola" pitchFamily="82" charset="0"/>
              </a:rPr>
              <a:t>më</a:t>
            </a:r>
            <a:r>
              <a:rPr lang="en-US" sz="2800" b="1" dirty="0" smtClean="0">
                <a:solidFill>
                  <a:srgbClr val="FF0000"/>
                </a:solidFill>
                <a:latin typeface="Gabriola" pitchFamily="82" charset="0"/>
              </a:rPr>
              <a:t> AKTIV </a:t>
            </a:r>
            <a:r>
              <a:rPr lang="en-US" sz="2800" b="1" dirty="0" err="1" smtClean="0">
                <a:solidFill>
                  <a:srgbClr val="FF0000"/>
                </a:solidFill>
                <a:latin typeface="Gabriola" pitchFamily="82" charset="0"/>
              </a:rPr>
              <a:t>në</a:t>
            </a:r>
            <a:r>
              <a:rPr lang="en-US" sz="2800" b="1" dirty="0" smtClean="0">
                <a:solidFill>
                  <a:srgbClr val="FF0000"/>
                </a:solidFill>
                <a:latin typeface="Gabriola" pitchFamily="82" charset="0"/>
              </a:rPr>
              <a:t> TOKË!</a:t>
            </a:r>
            <a:endParaRPr lang="en-US" sz="2800" b="1" dirty="0">
              <a:solidFill>
                <a:srgbClr val="FF0000"/>
              </a:solidFill>
              <a:latin typeface="Gabriola" pitchFamily="82" charset="0"/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7985" y="3335275"/>
            <a:ext cx="1679755" cy="161833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363920370"/>
      </p:ext>
    </p:extLst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43555" y="2266340"/>
            <a:ext cx="4428445" cy="1221639"/>
          </a:xfrm>
        </p:spPr>
        <p:txBody>
          <a:bodyPr>
            <a:normAutofit/>
          </a:bodyPr>
          <a:lstStyle/>
          <a:p>
            <a:r>
              <a:rPr lang="en-US" sz="2200" dirty="0" err="1" smtClean="0">
                <a:solidFill>
                  <a:srgbClr val="FFC000"/>
                </a:solidFill>
              </a:rPr>
              <a:t>Shkolla</a:t>
            </a:r>
            <a:r>
              <a:rPr lang="en-US" sz="2200" dirty="0" smtClean="0">
                <a:solidFill>
                  <a:srgbClr val="FFC000"/>
                </a:solidFill>
              </a:rPr>
              <a:t> : “Petro </a:t>
            </a:r>
            <a:r>
              <a:rPr lang="en-US" sz="2200" dirty="0" err="1" smtClean="0">
                <a:solidFill>
                  <a:srgbClr val="FFC000"/>
                </a:solidFill>
              </a:rPr>
              <a:t>Nini</a:t>
            </a:r>
            <a:r>
              <a:rPr lang="en-US" sz="2200" dirty="0" smtClean="0">
                <a:solidFill>
                  <a:srgbClr val="FFC000"/>
                </a:solidFill>
              </a:rPr>
              <a:t> </a:t>
            </a:r>
            <a:r>
              <a:rPr lang="en-US" sz="2200" dirty="0" err="1" smtClean="0">
                <a:solidFill>
                  <a:srgbClr val="FFC000"/>
                </a:solidFill>
              </a:rPr>
              <a:t>Luarasi</a:t>
            </a:r>
            <a:r>
              <a:rPr lang="en-US" sz="2200" dirty="0" smtClean="0">
                <a:solidFill>
                  <a:srgbClr val="FFC000"/>
                </a:solidFill>
              </a:rPr>
              <a:t>”</a:t>
            </a:r>
            <a:r>
              <a:rPr lang="en-US" dirty="0" smtClean="0">
                <a:solidFill>
                  <a:srgbClr val="FFC000"/>
                </a:solidFill>
              </a:rPr>
              <a:t/>
            </a:r>
            <a:br>
              <a:rPr lang="en-US" dirty="0" smtClean="0">
                <a:solidFill>
                  <a:srgbClr val="FFC000"/>
                </a:solidFill>
              </a:rPr>
            </a:br>
            <a:r>
              <a:rPr lang="en-US" sz="2000" dirty="0" err="1" smtClean="0">
                <a:solidFill>
                  <a:srgbClr val="FFC000"/>
                </a:solidFill>
              </a:rPr>
              <a:t>Klasa</a:t>
            </a:r>
            <a:r>
              <a:rPr lang="en-US" sz="2000" dirty="0" smtClean="0">
                <a:solidFill>
                  <a:srgbClr val="FFC000"/>
                </a:solidFill>
              </a:rPr>
              <a:t> X A</a:t>
            </a:r>
            <a:br>
              <a:rPr lang="en-US" sz="2000" dirty="0" smtClean="0">
                <a:solidFill>
                  <a:srgbClr val="FFC000"/>
                </a:solidFill>
              </a:rPr>
            </a:br>
            <a:endParaRPr lang="en-US" sz="2000" dirty="0">
              <a:solidFill>
                <a:srgbClr val="FFC00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43555" y="3335276"/>
            <a:ext cx="3512215" cy="1374344"/>
          </a:xfrm>
        </p:spPr>
        <p:txBody>
          <a:bodyPr>
            <a:normAutofit/>
          </a:bodyPr>
          <a:lstStyle/>
          <a:p>
            <a:r>
              <a:rPr lang="en-US" sz="1800" i="1" dirty="0" err="1" smtClean="0">
                <a:solidFill>
                  <a:srgbClr val="FFC000"/>
                </a:solidFill>
                <a:latin typeface="+mj-lt"/>
              </a:rPr>
              <a:t>Punoi</a:t>
            </a:r>
            <a:r>
              <a:rPr lang="en-US" sz="1800" i="1" dirty="0" smtClean="0">
                <a:solidFill>
                  <a:srgbClr val="FFC000"/>
                </a:solidFill>
                <a:latin typeface="+mj-lt"/>
              </a:rPr>
              <a:t> : </a:t>
            </a:r>
            <a:r>
              <a:rPr lang="en-US" sz="1800" i="1" dirty="0" err="1" smtClean="0">
                <a:solidFill>
                  <a:srgbClr val="FFC000"/>
                </a:solidFill>
                <a:latin typeface="+mj-lt"/>
              </a:rPr>
              <a:t>Benela</a:t>
            </a:r>
            <a:r>
              <a:rPr lang="en-US" sz="1800" i="1" dirty="0" smtClean="0">
                <a:solidFill>
                  <a:srgbClr val="FFC000"/>
                </a:solidFill>
                <a:latin typeface="+mj-lt"/>
              </a:rPr>
              <a:t> SELIMAJ</a:t>
            </a:r>
            <a:endParaRPr lang="en-US" sz="1800" i="1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1026" name="AutoShape 2" descr="https://web.whatsapp.com/pp?e=https%3A%2F%2Fpps.whatsapp.net%2Fv%2Ft61.24694-24%2F236065107_2870940273218712_5750396327100671608_n.jpg%3Fccb%3D11-4%26oh%3D01_AVyOOSlR58hcq10d42elRfyOXKCS7r0IP5oGUp8OKcLh7w%26oe%3D62848CB1&amp;t=l&amp;u=355672071426-1632497799%40g.us&amp;i=1632497800&amp;n=Rl8NzKUHhym2iUNp%2FQQKpC%2FnG14MU0zqXwsiv2p1PXY%3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web.whatsapp.com/pp?e=https%3A%2F%2Fpps.whatsapp.net%2Fv%2Ft61.24694-24%2F236065107_2870940273218712_5750396327100671608_n.jpg%3Fccb%3D11-4%26oh%3D01_AVyOOSlR58hcq10d42elRfyOXKCS7r0IP5oGUp8OKcLh7w%26oe%3D62848CB1&amp;t=l&amp;u=355672071426-1632497799%40g.us&amp;i=1632497800&amp;n=Rl8NzKUHhym2iUNp%2FQQKpC%2FnG14MU0zqXwsiv2p1PXY%3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555" y="128470"/>
            <a:ext cx="1828800" cy="18288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15000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886</Words>
  <Application>Microsoft Office PowerPoint</Application>
  <PresentationFormat>On-screen Show (16:9)</PresentationFormat>
  <Paragraphs>98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     Ceziumi </vt:lpstr>
      <vt:lpstr>     Ceziumi </vt:lpstr>
      <vt:lpstr>Konfigurimi elektronik </vt:lpstr>
      <vt:lpstr>Protone, neutrone dhe elektronet </vt:lpstr>
      <vt:lpstr>Ceziumi  (Cs)</vt:lpstr>
      <vt:lpstr>Ku gjendet? </vt:lpstr>
      <vt:lpstr>Ceziumi  (Cs)</vt:lpstr>
      <vt:lpstr>Slide 8</vt:lpstr>
      <vt:lpstr>Ceziumi  (Cs)</vt:lpstr>
      <vt:lpstr>Kush e zbuloi ceziumin? </vt:lpstr>
      <vt:lpstr>Përdorimi...</vt:lpstr>
      <vt:lpstr>Përdorimi...</vt:lpstr>
      <vt:lpstr>Përdorimi...</vt:lpstr>
      <vt:lpstr>Slide Title</vt:lpstr>
      <vt:lpstr>Ceziumi  (Cs)</vt:lpstr>
      <vt:lpstr>      Orë dore Cezium 133</vt:lpstr>
      <vt:lpstr>Slide 17</vt:lpstr>
      <vt:lpstr>Ceziumi  (Cs)</vt:lpstr>
      <vt:lpstr>Ceziumi  (Cs)</vt:lpstr>
      <vt:lpstr>Ceziumi  (Cs)</vt:lpstr>
      <vt:lpstr>     Ceziumi </vt:lpstr>
      <vt:lpstr>Shkolla : “Petro Nini Luarasi” Klasa X A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2017-08-01T15:40:51Z</dcterms:created>
  <dcterms:modified xsi:type="dcterms:W3CDTF">2022-05-05T00:36:59Z</dcterms:modified>
</cp:coreProperties>
</file>