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ink/ink1.xml" ContentType="application/inkml+xml"/>
  <Override PartName="/ppt/media/image152.jpg" ContentType="image/jpeg"/>
  <Override PartName="/ppt/media/image153.jpg" ContentType="image/jpeg"/>
  <Override PartName="/ppt/media/image154.jpg" ContentType="image/jpe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5117" r:id="rId1"/>
  </p:sldMasterIdLst>
  <p:notesMasterIdLst>
    <p:notesMasterId r:id="rId131"/>
  </p:notesMasterIdLst>
  <p:handoutMasterIdLst>
    <p:handoutMasterId r:id="rId132"/>
  </p:handoutMasterIdLst>
  <p:sldIdLst>
    <p:sldId id="794" r:id="rId2"/>
    <p:sldId id="819" r:id="rId3"/>
    <p:sldId id="795" r:id="rId4"/>
    <p:sldId id="723" r:id="rId5"/>
    <p:sldId id="820" r:id="rId6"/>
    <p:sldId id="797" r:id="rId7"/>
    <p:sldId id="765" r:id="rId8"/>
    <p:sldId id="727" r:id="rId9"/>
    <p:sldId id="822" r:id="rId10"/>
    <p:sldId id="823" r:id="rId11"/>
    <p:sldId id="824" r:id="rId12"/>
    <p:sldId id="828" r:id="rId13"/>
    <p:sldId id="829" r:id="rId14"/>
    <p:sldId id="832" r:id="rId15"/>
    <p:sldId id="831" r:id="rId16"/>
    <p:sldId id="825" r:id="rId17"/>
    <p:sldId id="833" r:id="rId18"/>
    <p:sldId id="821" r:id="rId19"/>
    <p:sldId id="837" r:id="rId20"/>
    <p:sldId id="835" r:id="rId21"/>
    <p:sldId id="836" r:id="rId22"/>
    <p:sldId id="838" r:id="rId23"/>
    <p:sldId id="840" r:id="rId24"/>
    <p:sldId id="839" r:id="rId25"/>
    <p:sldId id="841" r:id="rId26"/>
    <p:sldId id="844" r:id="rId27"/>
    <p:sldId id="846" r:id="rId28"/>
    <p:sldId id="843" r:id="rId29"/>
    <p:sldId id="845" r:id="rId30"/>
    <p:sldId id="842" r:id="rId31"/>
    <p:sldId id="847" r:id="rId32"/>
    <p:sldId id="848" r:id="rId33"/>
    <p:sldId id="849" r:id="rId34"/>
    <p:sldId id="556" r:id="rId35"/>
    <p:sldId id="728" r:id="rId36"/>
    <p:sldId id="726" r:id="rId37"/>
    <p:sldId id="729" r:id="rId38"/>
    <p:sldId id="850" r:id="rId39"/>
    <p:sldId id="557" r:id="rId40"/>
    <p:sldId id="783" r:id="rId41"/>
    <p:sldId id="851" r:id="rId42"/>
    <p:sldId id="768" r:id="rId43"/>
    <p:sldId id="852" r:id="rId44"/>
    <p:sldId id="853" r:id="rId45"/>
    <p:sldId id="854" r:id="rId46"/>
    <p:sldId id="855" r:id="rId47"/>
    <p:sldId id="856" r:id="rId48"/>
    <p:sldId id="857" r:id="rId49"/>
    <p:sldId id="858" r:id="rId50"/>
    <p:sldId id="859" r:id="rId51"/>
    <p:sldId id="861" r:id="rId52"/>
    <p:sldId id="864" r:id="rId53"/>
    <p:sldId id="860" r:id="rId54"/>
    <p:sldId id="865" r:id="rId55"/>
    <p:sldId id="866" r:id="rId56"/>
    <p:sldId id="867" r:id="rId57"/>
    <p:sldId id="862" r:id="rId58"/>
    <p:sldId id="868" r:id="rId59"/>
    <p:sldId id="863" r:id="rId60"/>
    <p:sldId id="735" r:id="rId61"/>
    <p:sldId id="871" r:id="rId62"/>
    <p:sldId id="872" r:id="rId63"/>
    <p:sldId id="869" r:id="rId64"/>
    <p:sldId id="873" r:id="rId65"/>
    <p:sldId id="878" r:id="rId66"/>
    <p:sldId id="874" r:id="rId67"/>
    <p:sldId id="875" r:id="rId68"/>
    <p:sldId id="876" r:id="rId69"/>
    <p:sldId id="884" r:id="rId70"/>
    <p:sldId id="877" r:id="rId71"/>
    <p:sldId id="879" r:id="rId72"/>
    <p:sldId id="600" r:id="rId73"/>
    <p:sldId id="880" r:id="rId74"/>
    <p:sldId id="806" r:id="rId75"/>
    <p:sldId id="811" r:id="rId76"/>
    <p:sldId id="812" r:id="rId77"/>
    <p:sldId id="813" r:id="rId78"/>
    <p:sldId id="814" r:id="rId79"/>
    <p:sldId id="815" r:id="rId80"/>
    <p:sldId id="816" r:id="rId81"/>
    <p:sldId id="601" r:id="rId82"/>
    <p:sldId id="883" r:id="rId83"/>
    <p:sldId id="646" r:id="rId84"/>
    <p:sldId id="881" r:id="rId85"/>
    <p:sldId id="882" r:id="rId86"/>
    <p:sldId id="596" r:id="rId87"/>
    <p:sldId id="803" r:id="rId88"/>
    <p:sldId id="885" r:id="rId89"/>
    <p:sldId id="886" r:id="rId90"/>
    <p:sldId id="887" r:id="rId91"/>
    <p:sldId id="888" r:id="rId92"/>
    <p:sldId id="890" r:id="rId93"/>
    <p:sldId id="802" r:id="rId94"/>
    <p:sldId id="761" r:id="rId95"/>
    <p:sldId id="891" r:id="rId96"/>
    <p:sldId id="892" r:id="rId97"/>
    <p:sldId id="893" r:id="rId98"/>
    <p:sldId id="894" r:id="rId99"/>
    <p:sldId id="889" r:id="rId100"/>
    <p:sldId id="895" r:id="rId101"/>
    <p:sldId id="606" r:id="rId102"/>
    <p:sldId id="608" r:id="rId103"/>
    <p:sldId id="915" r:id="rId104"/>
    <p:sldId id="896" r:id="rId105"/>
    <p:sldId id="897" r:id="rId106"/>
    <p:sldId id="898" r:id="rId107"/>
    <p:sldId id="899" r:id="rId108"/>
    <p:sldId id="770" r:id="rId109"/>
    <p:sldId id="900" r:id="rId110"/>
    <p:sldId id="902" r:id="rId111"/>
    <p:sldId id="904" r:id="rId112"/>
    <p:sldId id="905" r:id="rId113"/>
    <p:sldId id="903" r:id="rId114"/>
    <p:sldId id="906" r:id="rId115"/>
    <p:sldId id="907" r:id="rId116"/>
    <p:sldId id="908" r:id="rId117"/>
    <p:sldId id="909" r:id="rId118"/>
    <p:sldId id="911" r:id="rId119"/>
    <p:sldId id="912" r:id="rId120"/>
    <p:sldId id="913" r:id="rId121"/>
    <p:sldId id="914" r:id="rId122"/>
    <p:sldId id="910" r:id="rId123"/>
    <p:sldId id="780" r:id="rId124"/>
    <p:sldId id="782" r:id="rId125"/>
    <p:sldId id="777" r:id="rId126"/>
    <p:sldId id="766" r:id="rId127"/>
    <p:sldId id="642" r:id="rId128"/>
    <p:sldId id="826" r:id="rId129"/>
    <p:sldId id="804" r:id="rId130"/>
  </p:sldIdLst>
  <p:sldSz cx="9144000" cy="6858000" type="screen4x3"/>
  <p:notesSz cx="9926638" cy="14301788"/>
  <p:defaultTextStyle>
    <a:defPPr>
      <a:defRPr lang="de-DE"/>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D7153"/>
    <a:srgbClr val="0A0AE0"/>
    <a:srgbClr val="1515D5"/>
    <a:srgbClr val="00FF00"/>
    <a:srgbClr val="1CA03B"/>
    <a:srgbClr val="167021"/>
    <a:srgbClr val="572929"/>
    <a:srgbClr val="2B7589"/>
    <a:srgbClr val="4807EB"/>
    <a:srgbClr val="007A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174" autoAdjust="0"/>
    <p:restoredTop sz="86342" autoAdjust="0"/>
  </p:normalViewPr>
  <p:slideViewPr>
    <p:cSldViewPr>
      <p:cViewPr>
        <p:scale>
          <a:sx n="60" d="100"/>
          <a:sy n="60" d="100"/>
        </p:scale>
        <p:origin x="-1469" y="-154"/>
      </p:cViewPr>
      <p:guideLst>
        <p:guide orient="horz" pos="2160"/>
        <p:guide pos="2880"/>
      </p:guideLst>
    </p:cSldViewPr>
  </p:slideViewPr>
  <p:outlineViewPr>
    <p:cViewPr>
      <p:scale>
        <a:sx n="33" d="100"/>
        <a:sy n="33" d="100"/>
      </p:scale>
      <p:origin x="58" y="0"/>
    </p:cViewPr>
  </p:outlineViewPr>
  <p:notesTextViewPr>
    <p:cViewPr>
      <p:scale>
        <a:sx n="100" d="100"/>
        <a:sy n="100" d="100"/>
      </p:scale>
      <p:origin x="0" y="0"/>
    </p:cViewPr>
  </p:notesTextViewPr>
  <p:sorterViewPr>
    <p:cViewPr>
      <p:scale>
        <a:sx n="200" d="100"/>
        <a:sy n="200" d="100"/>
      </p:scale>
      <p:origin x="0" y="-1725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presProps" Target="pres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slide" Target="slides/slide125.xml"/><Relationship Id="rId13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notesMaster" Target="notesMasters/notesMaster1.xml"/><Relationship Id="rId136"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5.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3713" cy="717550"/>
          </a:xfrm>
          <a:prstGeom prst="rect">
            <a:avLst/>
          </a:prstGeom>
        </p:spPr>
        <p:txBody>
          <a:bodyPr vert="horz" wrap="square" lIns="133014" tIns="66506" rIns="133014" bIns="66506" numCol="1" anchor="t" anchorCtr="0" compatLnSpc="1">
            <a:prstTxWarp prst="textNoShape">
              <a:avLst/>
            </a:prstTxWarp>
          </a:bodyPr>
          <a:lstStyle>
            <a:lvl1pPr eaLnBrk="1" hangingPunct="1">
              <a:defRPr sz="1700"/>
            </a:lvl1pPr>
          </a:lstStyle>
          <a:p>
            <a:endParaRPr lang="en-GB"/>
          </a:p>
        </p:txBody>
      </p:sp>
      <p:sp>
        <p:nvSpPr>
          <p:cNvPr id="3" name="Date Placeholder 2"/>
          <p:cNvSpPr>
            <a:spLocks noGrp="1"/>
          </p:cNvSpPr>
          <p:nvPr>
            <p:ph type="dt" sz="quarter" idx="1"/>
          </p:nvPr>
        </p:nvSpPr>
        <p:spPr>
          <a:xfrm>
            <a:off x="5621338" y="0"/>
            <a:ext cx="4303712" cy="717550"/>
          </a:xfrm>
          <a:prstGeom prst="rect">
            <a:avLst/>
          </a:prstGeom>
        </p:spPr>
        <p:txBody>
          <a:bodyPr vert="horz" wrap="square" lIns="133014" tIns="66506" rIns="133014" bIns="66506" numCol="1" anchor="t" anchorCtr="0" compatLnSpc="1">
            <a:prstTxWarp prst="textNoShape">
              <a:avLst/>
            </a:prstTxWarp>
          </a:bodyPr>
          <a:lstStyle>
            <a:lvl1pPr algn="r" eaLnBrk="1" hangingPunct="1">
              <a:defRPr sz="1700"/>
            </a:lvl1pPr>
          </a:lstStyle>
          <a:p>
            <a:fld id="{329A20B5-ECC7-4A58-BBB5-503521132C81}" type="datetimeFigureOut">
              <a:rPr lang="en-US"/>
              <a:pPr/>
              <a:t>7/10/2023</a:t>
            </a:fld>
            <a:endParaRPr lang="en-GB"/>
          </a:p>
        </p:txBody>
      </p:sp>
      <p:sp>
        <p:nvSpPr>
          <p:cNvPr id="4" name="Footer Placeholder 3"/>
          <p:cNvSpPr>
            <a:spLocks noGrp="1"/>
          </p:cNvSpPr>
          <p:nvPr>
            <p:ph type="ftr" sz="quarter" idx="2"/>
          </p:nvPr>
        </p:nvSpPr>
        <p:spPr>
          <a:xfrm>
            <a:off x="0" y="13582650"/>
            <a:ext cx="4303713" cy="717550"/>
          </a:xfrm>
          <a:prstGeom prst="rect">
            <a:avLst/>
          </a:prstGeom>
        </p:spPr>
        <p:txBody>
          <a:bodyPr vert="horz" wrap="square" lIns="133014" tIns="66506" rIns="133014" bIns="66506" numCol="1" anchor="b" anchorCtr="0" compatLnSpc="1">
            <a:prstTxWarp prst="textNoShape">
              <a:avLst/>
            </a:prstTxWarp>
          </a:bodyPr>
          <a:lstStyle>
            <a:lvl1pPr eaLnBrk="1" hangingPunct="1">
              <a:defRPr sz="1700"/>
            </a:lvl1pPr>
          </a:lstStyle>
          <a:p>
            <a:endParaRPr lang="en-GB"/>
          </a:p>
        </p:txBody>
      </p:sp>
      <p:sp>
        <p:nvSpPr>
          <p:cNvPr id="5" name="Slide Number Placeholder 4"/>
          <p:cNvSpPr>
            <a:spLocks noGrp="1"/>
          </p:cNvSpPr>
          <p:nvPr>
            <p:ph type="sldNum" sz="quarter" idx="3"/>
          </p:nvPr>
        </p:nvSpPr>
        <p:spPr>
          <a:xfrm>
            <a:off x="5621338" y="13582650"/>
            <a:ext cx="4303712" cy="717550"/>
          </a:xfrm>
          <a:prstGeom prst="rect">
            <a:avLst/>
          </a:prstGeom>
        </p:spPr>
        <p:txBody>
          <a:bodyPr vert="horz" wrap="square" lIns="133014" tIns="66506" rIns="133014" bIns="66506" numCol="1" anchor="b" anchorCtr="0" compatLnSpc="1">
            <a:prstTxWarp prst="textNoShape">
              <a:avLst/>
            </a:prstTxWarp>
          </a:bodyPr>
          <a:lstStyle>
            <a:lvl1pPr algn="r" eaLnBrk="1" hangingPunct="1">
              <a:defRPr sz="1700"/>
            </a:lvl1pPr>
          </a:lstStyle>
          <a:p>
            <a:fld id="{BEB9AAB1-C96F-45BC-95D5-A4EEACB13B0A}" type="slidenum">
              <a:rPr lang="en-GB" altLang="en-US"/>
              <a:pPr/>
              <a:t>‹#›</a:t>
            </a:fld>
            <a:endParaRPr lang="en-GB" altLang="en-US"/>
          </a:p>
        </p:txBody>
      </p:sp>
    </p:spTree>
    <p:extLst>
      <p:ext uri="{BB962C8B-B14F-4D97-AF65-F5344CB8AC3E}">
        <p14:creationId xmlns:p14="http://schemas.microsoft.com/office/powerpoint/2010/main" val="299672060"/>
      </p:ext>
    </p:extLst>
  </p:cSld>
  <p:clrMap bg1="lt1" tx1="dk1" bg2="lt2" tx2="dk2" accent1="accent1" accent2="accent2" accent3="accent3" accent4="accent4" accent5="accent5" accent6="accent6" hlink="hlink" folHlink="folHlink"/>
  <p:hf hdr="0" ftr="0"/>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7-04T09:17:33.997"/>
    </inkml:context>
    <inkml:brush xml:id="br0">
      <inkml:brushProperty name="width" value="0.05" units="cm"/>
      <inkml:brushProperty name="height" value="0.05" units="cm"/>
    </inkml:brush>
  </inkml:definitions>
  <inkml:trace contextRef="#ctx0" brushRef="#br0">0 0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3713" cy="717550"/>
          </a:xfrm>
          <a:prstGeom prst="rect">
            <a:avLst/>
          </a:prstGeom>
        </p:spPr>
        <p:txBody>
          <a:bodyPr vert="horz" wrap="square" lIns="133014" tIns="66506" rIns="133014" bIns="66506" numCol="1" anchor="t" anchorCtr="0" compatLnSpc="1">
            <a:prstTxWarp prst="textNoShape">
              <a:avLst/>
            </a:prstTxWarp>
          </a:bodyPr>
          <a:lstStyle>
            <a:lvl1pPr eaLnBrk="1" hangingPunct="1">
              <a:defRPr sz="1700">
                <a:latin typeface="Calibri" pitchFamily="34" charset="0"/>
              </a:defRPr>
            </a:lvl1pPr>
          </a:lstStyle>
          <a:p>
            <a:endParaRPr lang="de-AT"/>
          </a:p>
        </p:txBody>
      </p:sp>
      <p:sp>
        <p:nvSpPr>
          <p:cNvPr id="3" name="Date Placeholder 2"/>
          <p:cNvSpPr>
            <a:spLocks noGrp="1"/>
          </p:cNvSpPr>
          <p:nvPr>
            <p:ph type="dt" idx="1"/>
          </p:nvPr>
        </p:nvSpPr>
        <p:spPr>
          <a:xfrm>
            <a:off x="5621338" y="0"/>
            <a:ext cx="4303712" cy="717550"/>
          </a:xfrm>
          <a:prstGeom prst="rect">
            <a:avLst/>
          </a:prstGeom>
        </p:spPr>
        <p:txBody>
          <a:bodyPr vert="horz" wrap="square" lIns="133014" tIns="66506" rIns="133014" bIns="66506" numCol="1" anchor="t" anchorCtr="0" compatLnSpc="1">
            <a:prstTxWarp prst="textNoShape">
              <a:avLst/>
            </a:prstTxWarp>
          </a:bodyPr>
          <a:lstStyle>
            <a:lvl1pPr algn="r" eaLnBrk="1" hangingPunct="1">
              <a:defRPr sz="1700">
                <a:latin typeface="Calibri" pitchFamily="34" charset="0"/>
              </a:defRPr>
            </a:lvl1pPr>
          </a:lstStyle>
          <a:p>
            <a:fld id="{C494C9B1-9386-458C-866B-347D81267404}" type="datetimeFigureOut">
              <a:rPr lang="de-DE"/>
              <a:pPr/>
              <a:t>10.07.2023</a:t>
            </a:fld>
            <a:endParaRPr lang="de-AT"/>
          </a:p>
        </p:txBody>
      </p:sp>
      <p:sp>
        <p:nvSpPr>
          <p:cNvPr id="4" name="Slide Image Placeholder 3"/>
          <p:cNvSpPr>
            <a:spLocks noGrp="1" noRot="1" noChangeAspect="1"/>
          </p:cNvSpPr>
          <p:nvPr>
            <p:ph type="sldImg" idx="2"/>
          </p:nvPr>
        </p:nvSpPr>
        <p:spPr>
          <a:xfrm>
            <a:off x="1390650" y="1073150"/>
            <a:ext cx="7148513" cy="5360988"/>
          </a:xfrm>
          <a:prstGeom prst="rect">
            <a:avLst/>
          </a:prstGeom>
          <a:noFill/>
          <a:ln w="12700">
            <a:solidFill>
              <a:prstClr val="black"/>
            </a:solidFill>
          </a:ln>
        </p:spPr>
        <p:txBody>
          <a:bodyPr vert="horz" lIns="133014" tIns="66506" rIns="133014" bIns="66506" rtlCol="0" anchor="ctr"/>
          <a:lstStyle/>
          <a:p>
            <a:pPr lvl="0"/>
            <a:endParaRPr lang="de-AT" noProof="0"/>
          </a:p>
        </p:txBody>
      </p:sp>
      <p:sp>
        <p:nvSpPr>
          <p:cNvPr id="5" name="Notes Placeholder 4"/>
          <p:cNvSpPr>
            <a:spLocks noGrp="1"/>
          </p:cNvSpPr>
          <p:nvPr>
            <p:ph type="body" sz="quarter" idx="3"/>
          </p:nvPr>
        </p:nvSpPr>
        <p:spPr>
          <a:xfrm>
            <a:off x="995363" y="6792913"/>
            <a:ext cx="7935912" cy="6435725"/>
          </a:xfrm>
          <a:prstGeom prst="rect">
            <a:avLst/>
          </a:prstGeom>
        </p:spPr>
        <p:txBody>
          <a:bodyPr vert="horz" wrap="square" lIns="133014" tIns="66506" rIns="133014" bIns="66506" numCol="1" anchor="t" anchorCtr="0" compatLnSpc="1">
            <a:prstTxWarp prst="textNoShape">
              <a:avLst/>
            </a:prstTxWarp>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AT" smtClean="0"/>
          </a:p>
        </p:txBody>
      </p:sp>
      <p:sp>
        <p:nvSpPr>
          <p:cNvPr id="6" name="Footer Placeholder 5"/>
          <p:cNvSpPr>
            <a:spLocks noGrp="1"/>
          </p:cNvSpPr>
          <p:nvPr>
            <p:ph type="ftr" sz="quarter" idx="4"/>
          </p:nvPr>
        </p:nvSpPr>
        <p:spPr>
          <a:xfrm>
            <a:off x="0" y="13582650"/>
            <a:ext cx="4303713" cy="717550"/>
          </a:xfrm>
          <a:prstGeom prst="rect">
            <a:avLst/>
          </a:prstGeom>
        </p:spPr>
        <p:txBody>
          <a:bodyPr vert="horz" wrap="square" lIns="133014" tIns="66506" rIns="133014" bIns="66506" numCol="1" anchor="b" anchorCtr="0" compatLnSpc="1">
            <a:prstTxWarp prst="textNoShape">
              <a:avLst/>
            </a:prstTxWarp>
          </a:bodyPr>
          <a:lstStyle>
            <a:lvl1pPr eaLnBrk="1" hangingPunct="1">
              <a:defRPr sz="1700">
                <a:latin typeface="Calibri" pitchFamily="34" charset="0"/>
              </a:defRPr>
            </a:lvl1pPr>
          </a:lstStyle>
          <a:p>
            <a:endParaRPr lang="de-AT"/>
          </a:p>
        </p:txBody>
      </p:sp>
      <p:sp>
        <p:nvSpPr>
          <p:cNvPr id="7" name="Slide Number Placeholder 6"/>
          <p:cNvSpPr>
            <a:spLocks noGrp="1"/>
          </p:cNvSpPr>
          <p:nvPr>
            <p:ph type="sldNum" sz="quarter" idx="5"/>
          </p:nvPr>
        </p:nvSpPr>
        <p:spPr>
          <a:xfrm>
            <a:off x="5621338" y="13582650"/>
            <a:ext cx="4303712" cy="717550"/>
          </a:xfrm>
          <a:prstGeom prst="rect">
            <a:avLst/>
          </a:prstGeom>
        </p:spPr>
        <p:txBody>
          <a:bodyPr vert="horz" wrap="square" lIns="133014" tIns="66506" rIns="133014" bIns="66506" numCol="1" anchor="b" anchorCtr="0" compatLnSpc="1">
            <a:prstTxWarp prst="textNoShape">
              <a:avLst/>
            </a:prstTxWarp>
          </a:bodyPr>
          <a:lstStyle>
            <a:lvl1pPr algn="r" eaLnBrk="1" hangingPunct="1">
              <a:defRPr sz="1700">
                <a:latin typeface="Calibri" pitchFamily="34" charset="0"/>
              </a:defRPr>
            </a:lvl1pPr>
          </a:lstStyle>
          <a:p>
            <a:fld id="{605A5EE3-2969-4DB1-89A9-091D9426306F}" type="slidenum">
              <a:rPr lang="de-AT" altLang="en-US"/>
              <a:pPr/>
              <a:t>‹#›</a:t>
            </a:fld>
            <a:endParaRPr lang="de-AT" altLang="en-US"/>
          </a:p>
        </p:txBody>
      </p:sp>
    </p:spTree>
    <p:extLst>
      <p:ext uri="{BB962C8B-B14F-4D97-AF65-F5344CB8AC3E}">
        <p14:creationId xmlns:p14="http://schemas.microsoft.com/office/powerpoint/2010/main" val="2272828406"/>
      </p:ext>
    </p:extLst>
  </p:cSld>
  <p:clrMap bg1="lt1" tx1="dk1" bg2="lt2" tx2="dk2" accent1="accent1" accent2="accent2" accent3="accent3" accent4="accent4" accent5="accent5" accent6="accent6" hlink="hlink" folHlink="folHlink"/>
  <p:hf hdr="0" ftr="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zh-CN" sz="1100" smtClean="0"/>
          </a:p>
        </p:txBody>
      </p:sp>
      <p:sp>
        <p:nvSpPr>
          <p:cNvPr id="16388" name="Date Placeholder 3"/>
          <p:cNvSpPr>
            <a:spLocks noGrp="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endParaRPr lang="en-US" altLang="ja-JP">
              <a:latin typeface="Calibri" pitchFamily="34" charset="0"/>
            </a:endParaRPr>
          </a:p>
        </p:txBody>
      </p:sp>
      <p:sp>
        <p:nvSpPr>
          <p:cNvPr id="2" name="Slide Number Placeholder 1"/>
          <p:cNvSpPr>
            <a:spLocks noGrp="1"/>
          </p:cNvSpPr>
          <p:nvPr>
            <p:ph type="sldNum" sz="quarter" idx="10"/>
          </p:nvPr>
        </p:nvSpPr>
        <p:spPr/>
        <p:txBody>
          <a:bodyPr/>
          <a:lstStyle/>
          <a:p>
            <a:fld id="{605A5EE3-2969-4DB1-89A9-091D9426306F}" type="slidenum">
              <a:rPr lang="de-AT" altLang="en-US" smtClean="0"/>
              <a:pPr/>
              <a:t>1</a:t>
            </a:fld>
            <a:endParaRPr lang="de-AT"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userDrawn="1"/>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dirty="0"/>
          </a:p>
        </p:txBody>
      </p:sp>
      <p:sp>
        <p:nvSpPr>
          <p:cNvPr id="6" name="Slide Number Placeholder 5"/>
          <p:cNvSpPr>
            <a:spLocks noGrp="1"/>
          </p:cNvSpPr>
          <p:nvPr>
            <p:ph type="sldNum" sz="quarter" idx="12"/>
          </p:nvPr>
        </p:nvSpPr>
        <p:spPr/>
        <p:txBody>
          <a:bodyPr/>
          <a:lstStyle/>
          <a:p>
            <a:fld id="{F80D2373-6152-412A-B88E-8BD1F812178B}" type="slidenum">
              <a:rPr lang="en-SG" smtClean="0"/>
              <a:t>‹#›</a:t>
            </a:fld>
            <a:endParaRPr lang="en-SG"/>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6" name="Slide Number Placeholder 5"/>
          <p:cNvSpPr>
            <a:spLocks noGrp="1"/>
          </p:cNvSpPr>
          <p:nvPr>
            <p:ph type="sldNum" sz="quarter" idx="12"/>
          </p:nvPr>
        </p:nvSpPr>
        <p:spPr/>
        <p:txBody>
          <a:bodyPr/>
          <a:lstStyle/>
          <a:p>
            <a:fld id="{F80D2373-6152-412A-B88E-8BD1F812178B}" type="slidenum">
              <a:rPr lang="en-SG" smtClean="0"/>
              <a:t>‹#›</a:t>
            </a:fld>
            <a:endParaRPr lang="en-SG"/>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a:p>
        </p:txBody>
      </p:sp>
      <p:sp>
        <p:nvSpPr>
          <p:cNvPr id="7" name="Slide Number Placeholder 6"/>
          <p:cNvSpPr>
            <a:spLocks noGrp="1"/>
          </p:cNvSpPr>
          <p:nvPr>
            <p:ph type="sldNum" sz="quarter" idx="12"/>
          </p:nvPr>
        </p:nvSpPr>
        <p:spPr/>
        <p:txBody>
          <a:bodyPr/>
          <a:lstStyle/>
          <a:p>
            <a:fld id="{F80D2373-6152-412A-B88E-8BD1F812178B}" type="slidenum">
              <a:rPr lang="en-SG" smtClean="0"/>
              <a:t>‹#›</a:t>
            </a:fld>
            <a:endParaRPr lang="en-SG"/>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r>
              <a:rPr lang="en-US" smtClean="0"/>
              <a:t>3th July 2023                                                  </a:t>
            </a:r>
            <a:endParaRPr lang="en-SG"/>
          </a:p>
        </p:txBody>
      </p:sp>
      <p:sp>
        <p:nvSpPr>
          <p:cNvPr id="8" name="Footer Placeholder 7"/>
          <p:cNvSpPr>
            <a:spLocks noGrp="1"/>
          </p:cNvSpPr>
          <p:nvPr>
            <p:ph type="ftr" sz="quarter" idx="11"/>
          </p:nvPr>
        </p:nvSpPr>
        <p:spPr/>
        <p:txBody>
          <a:bodyPr/>
          <a:lstStyle/>
          <a:p>
            <a:r>
              <a:rPr lang="en-SG" smtClean="0"/>
              <a:t>Restricted</a:t>
            </a:r>
            <a:endParaRPr lang="en-SG"/>
          </a:p>
        </p:txBody>
      </p:sp>
      <p:sp>
        <p:nvSpPr>
          <p:cNvPr id="9" name="Slide Number Placeholder 8"/>
          <p:cNvSpPr>
            <a:spLocks noGrp="1"/>
          </p:cNvSpPr>
          <p:nvPr>
            <p:ph type="sldNum" sz="quarter" idx="12"/>
          </p:nvPr>
        </p:nvSpPr>
        <p:spPr/>
        <p:txBody>
          <a:bodyPr/>
          <a:lstStyle/>
          <a:p>
            <a:fld id="{F80D2373-6152-412A-B88E-8BD1F812178B}" type="slidenum">
              <a:rPr lang="en-SG" smtClean="0"/>
              <a:t>‹#›</a:t>
            </a:fld>
            <a:endParaRPr lang="en-SG"/>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3th July 2023                                                  </a:t>
            </a:r>
            <a:endParaRPr lang="en-SG"/>
          </a:p>
        </p:txBody>
      </p:sp>
      <p:sp>
        <p:nvSpPr>
          <p:cNvPr id="4" name="Footer Placeholder 3"/>
          <p:cNvSpPr>
            <a:spLocks noGrp="1"/>
          </p:cNvSpPr>
          <p:nvPr>
            <p:ph type="ftr" sz="quarter" idx="11"/>
          </p:nvPr>
        </p:nvSpPr>
        <p:spPr/>
        <p:txBody>
          <a:bodyPr/>
          <a:lstStyle/>
          <a:p>
            <a:r>
              <a:rPr lang="en-SG" smtClean="0"/>
              <a:t>Restricted</a:t>
            </a:r>
            <a:endParaRPr lang="en-SG"/>
          </a:p>
        </p:txBody>
      </p:sp>
      <p:sp>
        <p:nvSpPr>
          <p:cNvPr id="5" name="Slide Number Placeholder 4"/>
          <p:cNvSpPr>
            <a:spLocks noGrp="1"/>
          </p:cNvSpPr>
          <p:nvPr>
            <p:ph type="sldNum" sz="quarter" idx="12"/>
          </p:nvPr>
        </p:nvSpPr>
        <p:spPr/>
        <p:txBody>
          <a:bodyPr/>
          <a:lstStyle/>
          <a:p>
            <a:fld id="{F80D2373-6152-412A-B88E-8BD1F812178B}" type="slidenum">
              <a:rPr lang="en-SG" smtClean="0"/>
              <a:t>‹#›</a:t>
            </a:fld>
            <a:endParaRPr lang="en-SG"/>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ounded Rectangle 11"/>
          <p:cNvSpPr/>
          <p:nvPr userDrawn="1"/>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userDrawn="1"/>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r>
              <a:rPr lang="en-US" smtClean="0"/>
              <a:t>3th July 2023                                                  </a:t>
            </a:r>
            <a:endParaRPr lang="en-SG"/>
          </a:p>
        </p:txBody>
      </p:sp>
      <p:sp>
        <p:nvSpPr>
          <p:cNvPr id="3" name="Footer Placeholder 2"/>
          <p:cNvSpPr>
            <a:spLocks noGrp="1"/>
          </p:cNvSpPr>
          <p:nvPr>
            <p:ph type="ftr" sz="quarter" idx="11"/>
          </p:nvPr>
        </p:nvSpPr>
        <p:spPr/>
        <p:txBody>
          <a:bodyPr/>
          <a:lstStyle/>
          <a:p>
            <a:r>
              <a:rPr lang="en-SG" smtClean="0"/>
              <a:t>Restricted</a:t>
            </a:r>
            <a:endParaRPr lang="en-SG" dirty="0"/>
          </a:p>
        </p:txBody>
      </p:sp>
      <p:sp>
        <p:nvSpPr>
          <p:cNvPr id="4" name="Slide Number Placeholder 3"/>
          <p:cNvSpPr>
            <a:spLocks noGrp="1"/>
          </p:cNvSpPr>
          <p:nvPr>
            <p:ph type="sldNum" sz="quarter" idx="12"/>
          </p:nvPr>
        </p:nvSpPr>
        <p:spPr/>
        <p:txBody>
          <a:bodyPr/>
          <a:lstStyle/>
          <a:p>
            <a:fld id="{F80D2373-6152-412A-B88E-8BD1F812178B}" type="slidenum">
              <a:rPr lang="en-SG" smtClean="0"/>
              <a:t>‹#›</a:t>
            </a:fld>
            <a:endParaRPr lang="en-SG"/>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a:p>
        </p:txBody>
      </p:sp>
      <p:sp>
        <p:nvSpPr>
          <p:cNvPr id="7" name="Slide Number Placeholder 6"/>
          <p:cNvSpPr>
            <a:spLocks noGrp="1"/>
          </p:cNvSpPr>
          <p:nvPr>
            <p:ph type="sldNum" sz="quarter" idx="12"/>
          </p:nvPr>
        </p:nvSpPr>
        <p:spPr/>
        <p:txBody>
          <a:bodyPr/>
          <a:lstStyle/>
          <a:p>
            <a:fld id="{F80D2373-6152-412A-B88E-8BD1F812178B}" type="slidenum">
              <a:rPr lang="en-SG" smtClean="0"/>
              <a:t>‹#›</a:t>
            </a:fld>
            <a:endParaRPr lang="en-SG"/>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a:p>
        </p:txBody>
      </p:sp>
      <p:sp>
        <p:nvSpPr>
          <p:cNvPr id="7" name="Slide Number Placeholder 6"/>
          <p:cNvSpPr>
            <a:spLocks noGrp="1"/>
          </p:cNvSpPr>
          <p:nvPr>
            <p:ph type="sldNum" sz="quarter" idx="12"/>
          </p:nvPr>
        </p:nvSpPr>
        <p:spPr/>
        <p:txBody>
          <a:bodyPr/>
          <a:lstStyle/>
          <a:p>
            <a:fld id="{F80D2373-6152-412A-B88E-8BD1F812178B}" type="slidenum">
              <a:rPr lang="en-SG" smtClean="0"/>
              <a:t>‹#›</a:t>
            </a:fld>
            <a:endParaRPr lang="en-SG"/>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6" name="Slide Number Placeholder 5"/>
          <p:cNvSpPr>
            <a:spLocks noGrp="1"/>
          </p:cNvSpPr>
          <p:nvPr>
            <p:ph type="sldNum" sz="quarter" idx="12"/>
          </p:nvPr>
        </p:nvSpPr>
        <p:spPr/>
        <p:txBody>
          <a:bodyPr/>
          <a:lstStyle/>
          <a:p>
            <a:fld id="{F80D2373-6152-412A-B88E-8BD1F812178B}" type="slidenum">
              <a:rPr lang="en-SG" smtClean="0"/>
              <a:t>‹#›</a:t>
            </a:fld>
            <a:endParaRPr lang="en-SG"/>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6" name="Slide Number Placeholder 5"/>
          <p:cNvSpPr>
            <a:spLocks noGrp="1"/>
          </p:cNvSpPr>
          <p:nvPr>
            <p:ph type="sldNum" sz="quarter" idx="12"/>
          </p:nvPr>
        </p:nvSpPr>
        <p:spPr/>
        <p:txBody>
          <a:bodyPr/>
          <a:lstStyle/>
          <a:p>
            <a:fld id="{F80D2373-6152-412A-B88E-8BD1F812178B}" type="slidenum">
              <a:rPr lang="en-SG" smtClean="0"/>
              <a:t>‹#›</a:t>
            </a:fld>
            <a:endParaRPr lang="en-SG"/>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4" name="Rounded Rectangle 13"/>
          <p:cNvSpPr/>
          <p:nvPr/>
        </p:nvSpPr>
        <p:spPr>
          <a:xfrm>
            <a:off x="272546" y="236059"/>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userDrawn="1"/>
        </p:nvGrpSpPr>
        <p:grpSpPr bwMode="hidden">
          <a:xfrm>
            <a:off x="211665" y="1679429"/>
            <a:ext cx="8723376" cy="1329874"/>
            <a:chOff x="-3905251" y="4294188"/>
            <a:chExt cx="13027839" cy="1892300"/>
          </a:xfrm>
        </p:grpSpPr>
        <p:sp>
          <p:nvSpPr>
            <p:cNvPr id="18" name="Freeform 18"/>
            <p:cNvSpPr>
              <a:spLocks/>
            </p:cNvSpPr>
            <p:nvPr userDrawn="1"/>
          </p:nvSpPr>
          <p:spPr bwMode="hidden">
            <a:xfrm>
              <a:off x="-309563" y="4318001"/>
              <a:ext cx="8280401" cy="1209676"/>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899592" y="620688"/>
            <a:ext cx="7787208" cy="970367"/>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r>
              <a:rPr lang="en-US" smtClean="0"/>
              <a:t>3th July 2023                                                  </a:t>
            </a:r>
            <a:endParaRPr lang="en-SG" dirty="0"/>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rgbClr val="FF0000"/>
                </a:solidFill>
              </a:defRPr>
            </a:lvl1pPr>
          </a:lstStyle>
          <a:p>
            <a:r>
              <a:rPr lang="en-SG" smtClean="0"/>
              <a:t>Restricted</a:t>
            </a:r>
            <a:endParaRPr lang="en-SG" dirty="0"/>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r>
              <a:rPr lang="en-US" dirty="0" smtClean="0"/>
              <a:t>Rev :00</a:t>
            </a:r>
            <a:endParaRPr lang="en-SG" dirty="0"/>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15" name="Picture 13" descr="Asti Pte Ltd Jobs and Careers, Reviews"/>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1" y="0"/>
            <a:ext cx="1259632" cy="504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118" r:id="rId1"/>
    <p:sldLayoutId id="2147485119" r:id="rId2"/>
    <p:sldLayoutId id="2147485120" r:id="rId3"/>
    <p:sldLayoutId id="2147485121" r:id="rId4"/>
    <p:sldLayoutId id="2147485122" r:id="rId5"/>
    <p:sldLayoutId id="2147485123" r:id="rId6"/>
    <p:sldLayoutId id="2147485124" r:id="rId7"/>
    <p:sldLayoutId id="2147485125" r:id="rId8"/>
    <p:sldLayoutId id="2147485126" r:id="rId9"/>
    <p:sldLayoutId id="2147485127" r:id="rId10"/>
    <p:sldLayoutId id="2147485128" r:id="rId11"/>
  </p:sldLayoutIdLst>
  <p:hf hdr="0"/>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asti.com.sg/" TargetMode="Externa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mailto:sankaran.ponnusamy@greyform.sg" TargetMode="Externa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48.jpeg"/><Relationship Id="rId7" Type="http://schemas.openxmlformats.org/officeDocument/2006/relationships/image" Target="../media/image52.jpeg"/><Relationship Id="rId2" Type="http://schemas.openxmlformats.org/officeDocument/2006/relationships/image" Target="../media/image47.jpeg"/><Relationship Id="rId1" Type="http://schemas.openxmlformats.org/officeDocument/2006/relationships/slideLayout" Target="../slideLayouts/slideLayout2.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png"/></Relationships>
</file>

<file path=ppt/slides/_rels/slide35.xml.rels><?xml version="1.0" encoding="UTF-8" standalone="yes"?>
<Relationships xmlns="http://schemas.openxmlformats.org/package/2006/relationships"><Relationship Id="rId7" Type="http://schemas.openxmlformats.org/officeDocument/2006/relationships/image" Target="../media/image55.jpeg"/><Relationship Id="rId2" Type="http://schemas.openxmlformats.org/officeDocument/2006/relationships/customXml" Target="../ink/ink1.xml"/><Relationship Id="rId1" Type="http://schemas.openxmlformats.org/officeDocument/2006/relationships/slideLayout" Target="../slideLayouts/slideLayout2.xml"/><Relationship Id="rId6" Type="http://schemas.openxmlformats.org/officeDocument/2006/relationships/image" Target="../media/image54.jpeg"/><Relationship Id="rId5" Type="http://schemas.openxmlformats.org/officeDocument/2006/relationships/image" Target="../media/image14.emf"/></Relationships>
</file>

<file path=ppt/slides/_rels/slide3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8.jpeg"/><Relationship Id="rId7" Type="http://schemas.openxmlformats.org/officeDocument/2006/relationships/image" Target="../media/image62.jpeg"/><Relationship Id="rId2" Type="http://schemas.openxmlformats.org/officeDocument/2006/relationships/image" Target="../media/image57.jpeg"/><Relationship Id="rId1" Type="http://schemas.openxmlformats.org/officeDocument/2006/relationships/slideLayout" Target="../slideLayouts/slideLayout2.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_rels/slide38.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63.jp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66.jpeg"/><Relationship Id="rId7" Type="http://schemas.openxmlformats.org/officeDocument/2006/relationships/image" Target="../media/image70.png"/><Relationship Id="rId12" Type="http://schemas.openxmlformats.org/officeDocument/2006/relationships/image" Target="../media/image75.png"/><Relationship Id="rId2" Type="http://schemas.openxmlformats.org/officeDocument/2006/relationships/image" Target="../media/image65.jpeg"/><Relationship Id="rId1" Type="http://schemas.openxmlformats.org/officeDocument/2006/relationships/slideLayout" Target="../slideLayouts/slideLayout2.xml"/><Relationship Id="rId6" Type="http://schemas.openxmlformats.org/officeDocument/2006/relationships/image" Target="../media/image69.png"/><Relationship Id="rId11" Type="http://schemas.openxmlformats.org/officeDocument/2006/relationships/image" Target="../media/image74.jpeg"/><Relationship Id="rId5" Type="http://schemas.openxmlformats.org/officeDocument/2006/relationships/image" Target="../media/image68.png"/><Relationship Id="rId10" Type="http://schemas.openxmlformats.org/officeDocument/2006/relationships/image" Target="../media/image73.png"/><Relationship Id="rId4" Type="http://schemas.openxmlformats.org/officeDocument/2006/relationships/image" Target="../media/image67.jpeg"/><Relationship Id="rId9" Type="http://schemas.openxmlformats.org/officeDocument/2006/relationships/image" Target="../media/image72.png"/></Relationships>
</file>

<file path=ppt/slides/_rels/slide40.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image" Target="../media/image76.jpg"/><Relationship Id="rId1" Type="http://schemas.openxmlformats.org/officeDocument/2006/relationships/slideLayout" Target="../slideLayouts/slideLayout6.xml"/><Relationship Id="rId4" Type="http://schemas.openxmlformats.org/officeDocument/2006/relationships/image" Target="../media/image78.jpg"/></Relationships>
</file>

<file path=ppt/slides/_rels/slide41.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jp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jpeg"/><Relationship Id="rId1" Type="http://schemas.openxmlformats.org/officeDocument/2006/relationships/slideLayout" Target="../slideLayouts/slideLayout2.xml"/><Relationship Id="rId4" Type="http://schemas.openxmlformats.org/officeDocument/2006/relationships/image" Target="../media/image82.png"/></Relationships>
</file>

<file path=ppt/slides/_rels/slide43.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2.xml"/><Relationship Id="rId6" Type="http://schemas.openxmlformats.org/officeDocument/2006/relationships/image" Target="../media/image97.png"/><Relationship Id="rId5" Type="http://schemas.openxmlformats.org/officeDocument/2006/relationships/image" Target="../media/image96.jpeg"/><Relationship Id="rId4" Type="http://schemas.openxmlformats.org/officeDocument/2006/relationships/image" Target="../media/image95.jpeg"/></Relationships>
</file>

<file path=ppt/slides/_rels/slide50.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06.png"/><Relationship Id="rId1" Type="http://schemas.openxmlformats.org/officeDocument/2006/relationships/slideLayout" Target="../slideLayouts/slideLayout2.xml"/><Relationship Id="rId5" Type="http://schemas.openxmlformats.org/officeDocument/2006/relationships/image" Target="../media/image109.png"/><Relationship Id="rId4" Type="http://schemas.openxmlformats.org/officeDocument/2006/relationships/image" Target="../media/image108.png"/></Relationships>
</file>

<file path=ppt/slides/_rels/slide58.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1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13.png"/><Relationship Id="rId1" Type="http://schemas.openxmlformats.org/officeDocument/2006/relationships/slideLayout" Target="../slideLayouts/slideLayout2.xml"/><Relationship Id="rId4" Type="http://schemas.openxmlformats.org/officeDocument/2006/relationships/image" Target="../media/image115.png"/></Relationships>
</file>

<file path=ppt/slides/_rels/slide62.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2.xml"/><Relationship Id="rId4" Type="http://schemas.openxmlformats.org/officeDocument/2006/relationships/image" Target="../media/image118.png"/></Relationships>
</file>

<file path=ppt/slides/_rels/slide63.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2.xml"/><Relationship Id="rId5" Type="http://schemas.openxmlformats.org/officeDocument/2006/relationships/image" Target="../media/image122.png"/><Relationship Id="rId4" Type="http://schemas.openxmlformats.org/officeDocument/2006/relationships/image" Target="../media/image121.png"/></Relationships>
</file>

<file path=ppt/slides/_rels/slide64.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3.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25.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127.png"/><Relationship Id="rId1" Type="http://schemas.openxmlformats.org/officeDocument/2006/relationships/slideLayout" Target="../slideLayouts/slideLayout2.xml"/><Relationship Id="rId5" Type="http://schemas.openxmlformats.org/officeDocument/2006/relationships/image" Target="../media/image130.png"/><Relationship Id="rId4" Type="http://schemas.openxmlformats.org/officeDocument/2006/relationships/image" Target="../media/image129.png"/></Relationships>
</file>

<file path=ppt/slides/_rels/slide68.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31.png"/><Relationship Id="rId1" Type="http://schemas.openxmlformats.org/officeDocument/2006/relationships/slideLayout" Target="../slideLayouts/slideLayout2.xml"/><Relationship Id="rId4" Type="http://schemas.openxmlformats.org/officeDocument/2006/relationships/image" Target="../media/image133.png"/></Relationships>
</file>

<file path=ppt/slides/_rels/slide69.xml.rels><?xml version="1.0" encoding="UTF-8" standalone="yes"?>
<Relationships xmlns="http://schemas.openxmlformats.org/package/2006/relationships"><Relationship Id="rId2" Type="http://schemas.openxmlformats.org/officeDocument/2006/relationships/image" Target="../media/image134.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image" Target="../media/image135.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138.jpeg"/><Relationship Id="rId2" Type="http://schemas.openxmlformats.org/officeDocument/2006/relationships/image" Target="../media/image137.png"/><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image" Target="../media/image139.jpeg"/><Relationship Id="rId1" Type="http://schemas.openxmlformats.org/officeDocument/2006/relationships/slideLayout" Target="../slideLayouts/slideLayout6.xml"/><Relationship Id="rId5" Type="http://schemas.openxmlformats.org/officeDocument/2006/relationships/image" Target="../media/image142.jpeg"/><Relationship Id="rId4" Type="http://schemas.openxmlformats.org/officeDocument/2006/relationships/image" Target="../media/image141.jpeg"/></Relationships>
</file>

<file path=ppt/slides/_rels/slide74.xml.rels><?xml version="1.0" encoding="UTF-8" standalone="yes"?>
<Relationships xmlns="http://schemas.openxmlformats.org/package/2006/relationships"><Relationship Id="rId2" Type="http://schemas.openxmlformats.org/officeDocument/2006/relationships/image" Target="../media/image143.jpeg"/><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image" Target="../media/image144.jpeg"/><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2" Type="http://schemas.openxmlformats.org/officeDocument/2006/relationships/image" Target="../media/image145.jpeg"/><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2" Type="http://schemas.openxmlformats.org/officeDocument/2006/relationships/image" Target="../media/image146.jpeg"/><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2" Type="http://schemas.openxmlformats.org/officeDocument/2006/relationships/image" Target="../media/image147.jpeg"/><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2" Type="http://schemas.openxmlformats.org/officeDocument/2006/relationships/image" Target="../media/image148.jpeg"/><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2" Type="http://schemas.openxmlformats.org/officeDocument/2006/relationships/image" Target="../media/image149.jpeg"/><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image" Target="../media/image150.jpg"/><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3" Type="http://schemas.openxmlformats.org/officeDocument/2006/relationships/image" Target="../media/image153.jpg"/><Relationship Id="rId2" Type="http://schemas.openxmlformats.org/officeDocument/2006/relationships/image" Target="../media/image152.jpg"/><Relationship Id="rId1" Type="http://schemas.openxmlformats.org/officeDocument/2006/relationships/slideLayout" Target="../slideLayouts/slideLayout6.xml"/><Relationship Id="rId4" Type="http://schemas.openxmlformats.org/officeDocument/2006/relationships/image" Target="../media/image154.jpg"/></Relationships>
</file>

<file path=ppt/slides/_rels/slide83.xml.rels><?xml version="1.0" encoding="UTF-8" standalone="yes"?>
<Relationships xmlns="http://schemas.openxmlformats.org/package/2006/relationships"><Relationship Id="rId3" Type="http://schemas.openxmlformats.org/officeDocument/2006/relationships/image" Target="../media/image156.jpeg"/><Relationship Id="rId7" Type="http://schemas.openxmlformats.org/officeDocument/2006/relationships/image" Target="../media/image158.jpeg"/><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image" Target="../media/image157.jpeg"/><Relationship Id="rId5" Type="http://schemas.openxmlformats.org/officeDocument/2006/relationships/image" Target="../media/image155.png"/><Relationship Id="rId4" Type="http://schemas.openxmlformats.org/officeDocument/2006/relationships/oleObject" Target="../embeddings/oleObject1.bin"/></Relationships>
</file>

<file path=ppt/slides/_rels/slide84.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image" Target="../media/image159.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162.jpeg"/><Relationship Id="rId2" Type="http://schemas.openxmlformats.org/officeDocument/2006/relationships/image" Target="../media/image161.png"/><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3" Type="http://schemas.openxmlformats.org/officeDocument/2006/relationships/image" Target="../media/image164.jpeg"/><Relationship Id="rId2" Type="http://schemas.openxmlformats.org/officeDocument/2006/relationships/image" Target="../media/image163.png"/><Relationship Id="rId1" Type="http://schemas.openxmlformats.org/officeDocument/2006/relationships/slideLayout" Target="../slideLayouts/slideLayout6.xml"/><Relationship Id="rId4" Type="http://schemas.openxmlformats.org/officeDocument/2006/relationships/image" Target="../media/image165.png"/></Relationships>
</file>

<file path=ppt/slides/_rels/slide88.xml.rels><?xml version="1.0" encoding="UTF-8" standalone="yes"?>
<Relationships xmlns="http://schemas.openxmlformats.org/package/2006/relationships"><Relationship Id="rId3" Type="http://schemas.openxmlformats.org/officeDocument/2006/relationships/image" Target="../media/image167.png"/><Relationship Id="rId2" Type="http://schemas.openxmlformats.org/officeDocument/2006/relationships/image" Target="../media/image166.png"/><Relationship Id="rId1" Type="http://schemas.openxmlformats.org/officeDocument/2006/relationships/slideLayout" Target="../slideLayouts/slideLayout6.xml"/><Relationship Id="rId4" Type="http://schemas.openxmlformats.org/officeDocument/2006/relationships/image" Target="../media/image168.png"/></Relationships>
</file>

<file path=ppt/slides/_rels/slide89.xml.rels><?xml version="1.0" encoding="UTF-8" standalone="yes"?>
<Relationships xmlns="http://schemas.openxmlformats.org/package/2006/relationships"><Relationship Id="rId3" Type="http://schemas.openxmlformats.org/officeDocument/2006/relationships/image" Target="../media/image170.png"/><Relationship Id="rId2" Type="http://schemas.openxmlformats.org/officeDocument/2006/relationships/image" Target="../media/image169.png"/><Relationship Id="rId1" Type="http://schemas.openxmlformats.org/officeDocument/2006/relationships/slideLayout" Target="../slideLayouts/slideLayout6.xml"/><Relationship Id="rId4" Type="http://schemas.openxmlformats.org/officeDocument/2006/relationships/image" Target="../media/image171.png"/></Relationships>
</file>

<file path=ppt/slides/_rels/slide90.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image" Target="../media/image172.png"/><Relationship Id="rId1" Type="http://schemas.openxmlformats.org/officeDocument/2006/relationships/slideLayout" Target="../slideLayouts/slideLayout6.xml"/><Relationship Id="rId4" Type="http://schemas.openxmlformats.org/officeDocument/2006/relationships/image" Target="../media/image174.png"/></Relationships>
</file>

<file path=ppt/slides/_rels/slide91.xml.rels><?xml version="1.0" encoding="UTF-8" standalone="yes"?>
<Relationships xmlns="http://schemas.openxmlformats.org/package/2006/relationships"><Relationship Id="rId3" Type="http://schemas.openxmlformats.org/officeDocument/2006/relationships/image" Target="../media/image176.png"/><Relationship Id="rId2" Type="http://schemas.openxmlformats.org/officeDocument/2006/relationships/image" Target="../media/image175.png"/><Relationship Id="rId1" Type="http://schemas.openxmlformats.org/officeDocument/2006/relationships/slideLayout" Target="../slideLayouts/slideLayout6.xml"/><Relationship Id="rId4" Type="http://schemas.openxmlformats.org/officeDocument/2006/relationships/image" Target="../media/image177.png"/></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179.jpeg"/><Relationship Id="rId2" Type="http://schemas.openxmlformats.org/officeDocument/2006/relationships/image" Target="../media/image178.jpeg"/><Relationship Id="rId1" Type="http://schemas.openxmlformats.org/officeDocument/2006/relationships/slideLayout" Target="../slideLayouts/slideLayout6.xml"/></Relationships>
</file>

<file path=ppt/slides/_rels/slide94.xml.rels><?xml version="1.0" encoding="UTF-8" standalone="yes"?>
<Relationships xmlns="http://schemas.openxmlformats.org/package/2006/relationships"><Relationship Id="rId3" Type="http://schemas.openxmlformats.org/officeDocument/2006/relationships/image" Target="../media/image181.png"/><Relationship Id="rId2" Type="http://schemas.openxmlformats.org/officeDocument/2006/relationships/image" Target="../media/image180.jpeg"/><Relationship Id="rId1" Type="http://schemas.openxmlformats.org/officeDocument/2006/relationships/slideLayout" Target="../slideLayouts/slideLayout2.xml"/><Relationship Id="rId5" Type="http://schemas.openxmlformats.org/officeDocument/2006/relationships/image" Target="../media/image183.png"/><Relationship Id="rId4" Type="http://schemas.openxmlformats.org/officeDocument/2006/relationships/image" Target="../media/image182.png"/></Relationships>
</file>

<file path=ppt/slides/_rels/slide95.xml.rels><?xml version="1.0" encoding="UTF-8" standalone="yes"?>
<Relationships xmlns="http://schemas.openxmlformats.org/package/2006/relationships"><Relationship Id="rId2" Type="http://schemas.openxmlformats.org/officeDocument/2006/relationships/image" Target="../media/image184.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185.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186.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187.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189.png"/><Relationship Id="rId2" Type="http://schemas.openxmlformats.org/officeDocument/2006/relationships/image" Target="../media/image188.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191.png"/><Relationship Id="rId2" Type="http://schemas.openxmlformats.org/officeDocument/2006/relationships/image" Target="../media/image190.jpeg"/><Relationship Id="rId1" Type="http://schemas.openxmlformats.org/officeDocument/2006/relationships/slideLayout" Target="../slideLayouts/slideLayout6.xml"/><Relationship Id="rId4" Type="http://schemas.openxmlformats.org/officeDocument/2006/relationships/image" Target="../media/image192.jpeg"/></Relationships>
</file>

<file path=ppt/slides/_rels/slide102.xml.rels><?xml version="1.0" encoding="UTF-8" standalone="yes"?>
<Relationships xmlns="http://schemas.openxmlformats.org/package/2006/relationships"><Relationship Id="rId3" Type="http://schemas.openxmlformats.org/officeDocument/2006/relationships/image" Target="../media/image194.jpeg"/><Relationship Id="rId2" Type="http://schemas.openxmlformats.org/officeDocument/2006/relationships/image" Target="../media/image193.png"/><Relationship Id="rId1" Type="http://schemas.openxmlformats.org/officeDocument/2006/relationships/slideLayout" Target="../slideLayouts/slideLayout6.xml"/></Relationships>
</file>

<file path=ppt/slides/_rels/slide103.xml.rels><?xml version="1.0" encoding="UTF-8" standalone="yes"?>
<Relationships xmlns="http://schemas.openxmlformats.org/package/2006/relationships"><Relationship Id="rId3" Type="http://schemas.openxmlformats.org/officeDocument/2006/relationships/image" Target="../media/image196.png"/><Relationship Id="rId2" Type="http://schemas.openxmlformats.org/officeDocument/2006/relationships/image" Target="../media/image195.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197.png"/><Relationship Id="rId1" Type="http://schemas.openxmlformats.org/officeDocument/2006/relationships/slideLayout" Target="../slideLayouts/slideLayout6.xml"/></Relationships>
</file>

<file path=ppt/slides/_rels/slide106.xml.rels><?xml version="1.0" encoding="UTF-8" standalone="yes"?>
<Relationships xmlns="http://schemas.openxmlformats.org/package/2006/relationships"><Relationship Id="rId2" Type="http://schemas.openxmlformats.org/officeDocument/2006/relationships/image" Target="../media/image198.png"/><Relationship Id="rId1" Type="http://schemas.openxmlformats.org/officeDocument/2006/relationships/slideLayout" Target="../slideLayouts/slideLayout6.xml"/></Relationships>
</file>

<file path=ppt/slides/_rels/slide107.xml.rels><?xml version="1.0" encoding="UTF-8" standalone="yes"?>
<Relationships xmlns="http://schemas.openxmlformats.org/package/2006/relationships"><Relationship Id="rId2" Type="http://schemas.openxmlformats.org/officeDocument/2006/relationships/image" Target="../media/image199.png"/><Relationship Id="rId1" Type="http://schemas.openxmlformats.org/officeDocument/2006/relationships/slideLayout" Target="../slideLayouts/slideLayout6.xml"/></Relationships>
</file>

<file path=ppt/slides/_rels/slide108.xml.rels><?xml version="1.0" encoding="UTF-8" standalone="yes"?>
<Relationships xmlns="http://schemas.openxmlformats.org/package/2006/relationships"><Relationship Id="rId3" Type="http://schemas.openxmlformats.org/officeDocument/2006/relationships/image" Target="../media/image201.png"/><Relationship Id="rId2" Type="http://schemas.openxmlformats.org/officeDocument/2006/relationships/image" Target="../media/image200.png"/><Relationship Id="rId1" Type="http://schemas.openxmlformats.org/officeDocument/2006/relationships/slideLayout" Target="../slideLayouts/slideLayout2.xml"/><Relationship Id="rId5" Type="http://schemas.openxmlformats.org/officeDocument/2006/relationships/image" Target="../media/image203.png"/><Relationship Id="rId4" Type="http://schemas.openxmlformats.org/officeDocument/2006/relationships/image" Target="../media/image202.png"/></Relationships>
</file>

<file path=ppt/slides/_rels/slide109.xml.rels><?xml version="1.0" encoding="UTF-8" standalone="yes"?>
<Relationships xmlns="http://schemas.openxmlformats.org/package/2006/relationships"><Relationship Id="rId2" Type="http://schemas.openxmlformats.org/officeDocument/2006/relationships/image" Target="../media/image204.png"/><Relationship Id="rId1" Type="http://schemas.openxmlformats.org/officeDocument/2006/relationships/slideLayout" Target="../slideLayouts/slideLayout6.xml"/></Relationships>
</file>

<file path=ppt/slides/_rels/slide110.xml.rels><?xml version="1.0" encoding="UTF-8" standalone="yes"?>
<Relationships xmlns="http://schemas.openxmlformats.org/package/2006/relationships"><Relationship Id="rId3" Type="http://schemas.openxmlformats.org/officeDocument/2006/relationships/image" Target="../media/image206.png"/><Relationship Id="rId2" Type="http://schemas.openxmlformats.org/officeDocument/2006/relationships/image" Target="../media/image205.png"/><Relationship Id="rId1" Type="http://schemas.openxmlformats.org/officeDocument/2006/relationships/slideLayout" Target="../slideLayouts/slideLayout6.xml"/></Relationships>
</file>

<file path=ppt/slides/_rels/slide111.xml.rels><?xml version="1.0" encoding="UTF-8" standalone="yes"?>
<Relationships xmlns="http://schemas.openxmlformats.org/package/2006/relationships"><Relationship Id="rId3" Type="http://schemas.openxmlformats.org/officeDocument/2006/relationships/image" Target="../media/image208.png"/><Relationship Id="rId2" Type="http://schemas.openxmlformats.org/officeDocument/2006/relationships/image" Target="../media/image207.png"/><Relationship Id="rId1" Type="http://schemas.openxmlformats.org/officeDocument/2006/relationships/slideLayout" Target="../slideLayouts/slideLayout6.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209.png"/><Relationship Id="rId1" Type="http://schemas.openxmlformats.org/officeDocument/2006/relationships/slideLayout" Target="../slideLayouts/slideLayout6.xml"/></Relationships>
</file>

<file path=ppt/slides/_rels/slide114.xml.rels><?xml version="1.0" encoding="UTF-8" standalone="yes"?>
<Relationships xmlns="http://schemas.openxmlformats.org/package/2006/relationships"><Relationship Id="rId2" Type="http://schemas.openxmlformats.org/officeDocument/2006/relationships/image" Target="../media/image210.png"/><Relationship Id="rId1" Type="http://schemas.openxmlformats.org/officeDocument/2006/relationships/slideLayout" Target="../slideLayouts/slideLayout6.xml"/></Relationships>
</file>

<file path=ppt/slides/_rels/slide115.xml.rels><?xml version="1.0" encoding="UTF-8" standalone="yes"?>
<Relationships xmlns="http://schemas.openxmlformats.org/package/2006/relationships"><Relationship Id="rId2" Type="http://schemas.openxmlformats.org/officeDocument/2006/relationships/image" Target="../media/image211.png"/><Relationship Id="rId1" Type="http://schemas.openxmlformats.org/officeDocument/2006/relationships/slideLayout" Target="../slideLayouts/slideLayout6.xml"/></Relationships>
</file>

<file path=ppt/slides/_rels/slide116.xml.rels><?xml version="1.0" encoding="UTF-8" standalone="yes"?>
<Relationships xmlns="http://schemas.openxmlformats.org/package/2006/relationships"><Relationship Id="rId2" Type="http://schemas.openxmlformats.org/officeDocument/2006/relationships/image" Target="../media/image211.png"/><Relationship Id="rId1" Type="http://schemas.openxmlformats.org/officeDocument/2006/relationships/slideLayout" Target="../slideLayouts/slideLayout6.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212.png"/><Relationship Id="rId1" Type="http://schemas.openxmlformats.org/officeDocument/2006/relationships/slideLayout" Target="../slideLayouts/slideLayout6.xml"/></Relationships>
</file>

<file path=ppt/slides/_rels/slide119.xml.rels><?xml version="1.0" encoding="UTF-8" standalone="yes"?>
<Relationships xmlns="http://schemas.openxmlformats.org/package/2006/relationships"><Relationship Id="rId3" Type="http://schemas.openxmlformats.org/officeDocument/2006/relationships/image" Target="../media/image214.emf"/><Relationship Id="rId2" Type="http://schemas.openxmlformats.org/officeDocument/2006/relationships/image" Target="../media/image213.emf"/><Relationship Id="rId1" Type="http://schemas.openxmlformats.org/officeDocument/2006/relationships/slideLayout" Target="../slideLayouts/slideLayout6.xml"/><Relationship Id="rId4" Type="http://schemas.openxmlformats.org/officeDocument/2006/relationships/image" Target="../media/image215.emf"/></Relationships>
</file>

<file path=ppt/slides/_rels/slide120.xml.rels><?xml version="1.0" encoding="UTF-8" standalone="yes"?>
<Relationships xmlns="http://schemas.openxmlformats.org/package/2006/relationships"><Relationship Id="rId2" Type="http://schemas.openxmlformats.org/officeDocument/2006/relationships/image" Target="../media/image216.png"/><Relationship Id="rId1" Type="http://schemas.openxmlformats.org/officeDocument/2006/relationships/slideLayout" Target="../slideLayouts/slideLayout6.xml"/></Relationships>
</file>

<file path=ppt/slides/_rels/slide121.xml.rels><?xml version="1.0" encoding="UTF-8" standalone="yes"?>
<Relationships xmlns="http://schemas.openxmlformats.org/package/2006/relationships"><Relationship Id="rId2" Type="http://schemas.openxmlformats.org/officeDocument/2006/relationships/image" Target="../media/image217.png"/><Relationship Id="rId1" Type="http://schemas.openxmlformats.org/officeDocument/2006/relationships/slideLayout" Target="../slideLayouts/slideLayout6.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218.jpeg"/><Relationship Id="rId1" Type="http://schemas.openxmlformats.org/officeDocument/2006/relationships/slideLayout" Target="../slideLayouts/slideLayout6.xml"/></Relationships>
</file>

<file path=ppt/slides/_rels/slide124.xml.rels><?xml version="1.0" encoding="UTF-8" standalone="yes"?>
<Relationships xmlns="http://schemas.openxmlformats.org/package/2006/relationships"><Relationship Id="rId3" Type="http://schemas.openxmlformats.org/officeDocument/2006/relationships/image" Target="../media/image220.jpeg"/><Relationship Id="rId7" Type="http://schemas.openxmlformats.org/officeDocument/2006/relationships/image" Target="../media/image224.jpeg"/><Relationship Id="rId2" Type="http://schemas.openxmlformats.org/officeDocument/2006/relationships/image" Target="../media/image219.jpeg"/><Relationship Id="rId1" Type="http://schemas.openxmlformats.org/officeDocument/2006/relationships/slideLayout" Target="../slideLayouts/slideLayout6.xml"/><Relationship Id="rId6" Type="http://schemas.openxmlformats.org/officeDocument/2006/relationships/image" Target="../media/image223.jpeg"/><Relationship Id="rId5" Type="http://schemas.openxmlformats.org/officeDocument/2006/relationships/image" Target="../media/image222.jpeg"/><Relationship Id="rId4" Type="http://schemas.openxmlformats.org/officeDocument/2006/relationships/image" Target="../media/image221.jpeg"/></Relationships>
</file>

<file path=ppt/slides/_rels/slide125.xml.rels><?xml version="1.0" encoding="UTF-8" standalone="yes"?>
<Relationships xmlns="http://schemas.openxmlformats.org/package/2006/relationships"><Relationship Id="rId3" Type="http://schemas.openxmlformats.org/officeDocument/2006/relationships/image" Target="../media/image226.jpeg"/><Relationship Id="rId2" Type="http://schemas.openxmlformats.org/officeDocument/2006/relationships/image" Target="../media/image225.png"/><Relationship Id="rId1" Type="http://schemas.openxmlformats.org/officeDocument/2006/relationships/slideLayout" Target="../slideLayouts/slideLayout2.xml"/><Relationship Id="rId4" Type="http://schemas.openxmlformats.org/officeDocument/2006/relationships/image" Target="../media/image227.jpeg"/></Relationships>
</file>

<file path=ppt/slides/_rels/slide126.xml.rels><?xml version="1.0" encoding="UTF-8" standalone="yes"?>
<Relationships xmlns="http://schemas.openxmlformats.org/package/2006/relationships"><Relationship Id="rId2" Type="http://schemas.openxmlformats.org/officeDocument/2006/relationships/image" Target="../media/image228.pn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image" Target="../media/image229.jpe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230.png"/></Relationships>
</file>

<file path=ppt/slides/_rels/slide1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31.png"/><Relationship Id="rId1" Type="http://schemas.openxmlformats.org/officeDocument/2006/relationships/slideLayout" Target="../slideLayouts/slideLayout6.xml"/></Relationships>
</file>

<file path=ppt/slides/_rels/slide129.xml.rels><?xml version="1.0" encoding="UTF-8" standalone="yes"?>
<Relationships xmlns="http://schemas.openxmlformats.org/package/2006/relationships"><Relationship Id="rId3" Type="http://schemas.openxmlformats.org/officeDocument/2006/relationships/image" Target="../media/image232.png"/><Relationship Id="rId2" Type="http://schemas.openxmlformats.org/officeDocument/2006/relationships/image" Target="../media/image2.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r>
              <a:rPr lang="en-US" smtClean="0"/>
              <a:t>3th July 2023                                                  </a:t>
            </a:r>
            <a:endParaRPr lang="en-SG"/>
          </a:p>
        </p:txBody>
      </p:sp>
      <p:sp>
        <p:nvSpPr>
          <p:cNvPr id="9" name="Footer Placeholder 8"/>
          <p:cNvSpPr>
            <a:spLocks noGrp="1"/>
          </p:cNvSpPr>
          <p:nvPr>
            <p:ph type="ftr" sz="quarter" idx="11"/>
          </p:nvPr>
        </p:nvSpPr>
        <p:spPr/>
        <p:txBody>
          <a:bodyPr/>
          <a:lstStyle/>
          <a:p>
            <a:r>
              <a:rPr lang="en-SG" smtClean="0"/>
              <a:t>Restricted</a:t>
            </a:r>
            <a:endParaRPr lang="en-SG" dirty="0"/>
          </a:p>
        </p:txBody>
      </p:sp>
      <p:sp>
        <p:nvSpPr>
          <p:cNvPr id="15362" name="Slide Number Placeholder 1"/>
          <p:cNvSpPr>
            <a:spLocks noGrp="1"/>
          </p:cNvSpPr>
          <p:nvPr>
            <p:ph type="sldNum" sz="quarter" idx="12"/>
          </p:nvPr>
        </p:nvSpPr>
        <p:spPr/>
        <p:txBody>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62FBF886-0F6A-4DF7-B1DA-A6D3BA530A50}" type="slidenum">
              <a:rPr lang="en-US" altLang="ja-JP" smtClean="0"/>
              <a:pPr/>
              <a:t>1</a:t>
            </a:fld>
            <a:endParaRPr lang="en-US" altLang="ja-JP"/>
          </a:p>
        </p:txBody>
      </p:sp>
      <p:sp>
        <p:nvSpPr>
          <p:cNvPr id="15364" name="Text Box 5"/>
          <p:cNvSpPr txBox="1">
            <a:spLocks noChangeArrowheads="1"/>
          </p:cNvSpPr>
          <p:nvPr/>
        </p:nvSpPr>
        <p:spPr bwMode="auto">
          <a:xfrm>
            <a:off x="251520" y="1053608"/>
            <a:ext cx="84836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ts val="2400"/>
              </a:spcBef>
              <a:spcAft>
                <a:spcPts val="1200"/>
              </a:spcAft>
              <a:buFont typeface="Arial" pitchFamily="34" charset="0"/>
              <a:buNone/>
            </a:pPr>
            <a:r>
              <a:rPr lang="en-US" altLang="en-US" sz="4000" b="1" dirty="0" smtClean="0">
                <a:solidFill>
                  <a:schemeClr val="tx1">
                    <a:lumMod val="85000"/>
                    <a:lumOff val="15000"/>
                  </a:schemeClr>
                </a:solidFill>
                <a:latin typeface="Garamond" pitchFamily="18" charset="0"/>
                <a:ea typeface="SimSun" pitchFamily="2" charset="-122"/>
                <a:cs typeface="Arial" pitchFamily="34" charset="0"/>
              </a:rPr>
              <a:t>ENVIRONMENT , HEALTH, SAFETY</a:t>
            </a:r>
            <a:r>
              <a:rPr lang="en-US" altLang="en-US" sz="4000" b="1" dirty="0">
                <a:solidFill>
                  <a:schemeClr val="tx1">
                    <a:lumMod val="85000"/>
                    <a:lumOff val="15000"/>
                  </a:schemeClr>
                </a:solidFill>
                <a:latin typeface="Garamond" pitchFamily="18" charset="0"/>
                <a:ea typeface="SimSun" pitchFamily="2" charset="-122"/>
                <a:cs typeface="Arial" pitchFamily="34" charset="0"/>
              </a:rPr>
              <a:t>, </a:t>
            </a:r>
            <a:r>
              <a:rPr lang="en-US" altLang="en-US" sz="4000" b="1" dirty="0" smtClean="0">
                <a:solidFill>
                  <a:schemeClr val="tx1">
                    <a:lumMod val="85000"/>
                    <a:lumOff val="15000"/>
                  </a:schemeClr>
                </a:solidFill>
                <a:latin typeface="Garamond" pitchFamily="18" charset="0"/>
                <a:ea typeface="SimSun" pitchFamily="2" charset="-122"/>
                <a:cs typeface="Arial" pitchFamily="34" charset="0"/>
              </a:rPr>
              <a:t>&amp; </a:t>
            </a:r>
            <a:r>
              <a:rPr lang="en-US" altLang="en-US" sz="4000" b="1" dirty="0">
                <a:solidFill>
                  <a:schemeClr val="tx1">
                    <a:lumMod val="85000"/>
                    <a:lumOff val="15000"/>
                  </a:schemeClr>
                </a:solidFill>
                <a:latin typeface="Garamond" pitchFamily="18" charset="0"/>
                <a:ea typeface="SimSun" pitchFamily="2" charset="-122"/>
                <a:cs typeface="Arial" pitchFamily="34" charset="0"/>
              </a:rPr>
              <a:t>SECURITY </a:t>
            </a:r>
            <a:r>
              <a:rPr lang="en-US" altLang="en-US" sz="4000" b="1" dirty="0" smtClean="0">
                <a:solidFill>
                  <a:schemeClr val="tx1">
                    <a:lumMod val="85000"/>
                    <a:lumOff val="15000"/>
                  </a:schemeClr>
                </a:solidFill>
                <a:latin typeface="Garamond" pitchFamily="18" charset="0"/>
                <a:ea typeface="SimSun" pitchFamily="2" charset="-122"/>
                <a:cs typeface="Arial" pitchFamily="34" charset="0"/>
              </a:rPr>
              <a:t>INDUCTION COURSE</a:t>
            </a:r>
            <a:endParaRPr lang="en-US" altLang="en-US" sz="4000" b="1" dirty="0">
              <a:solidFill>
                <a:schemeClr val="tx1">
                  <a:lumMod val="85000"/>
                  <a:lumOff val="15000"/>
                </a:schemeClr>
              </a:solidFill>
              <a:latin typeface="Garamond" pitchFamily="18" charset="0"/>
              <a:ea typeface="SimSun" pitchFamily="2" charset="-122"/>
              <a:cs typeface="Arial" pitchFamily="34" charset="0"/>
            </a:endParaRPr>
          </a:p>
        </p:txBody>
      </p:sp>
      <p:pic>
        <p:nvPicPr>
          <p:cNvPr id="15366" name="Picture 15" descr="Clean Room Works - Maintenance and Repair Singapo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241389"/>
            <a:ext cx="28479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19" descr="Integrity Cleanroom secure essential PPE for NHS supply chain - Integrity  Cleanroom U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725" y="5257800"/>
            <a:ext cx="221615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21" descr="Removing Ceramic Floor Tile - Kitchen Infinit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63850" y="5257800"/>
            <a:ext cx="2428875"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23" descr="5 Things to Look Out for if You're Considering Hacking Down Your Wall"/>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42188" y="5257800"/>
            <a:ext cx="1809750"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305222" y="3016606"/>
            <a:ext cx="8339584" cy="2092881"/>
          </a:xfrm>
          <a:prstGeom prst="rect">
            <a:avLst/>
          </a:prstGeom>
          <a:noFill/>
        </p:spPr>
        <p:txBody>
          <a:bodyPr wrap="square" rtlCol="0">
            <a:spAutoFit/>
          </a:bodyPr>
          <a:lstStyle/>
          <a:p>
            <a:pPr algn="ctr"/>
            <a:r>
              <a:rPr lang="en-US" sz="1400" b="1" dirty="0" smtClean="0"/>
              <a:t>Prepared By </a:t>
            </a:r>
            <a:r>
              <a:rPr lang="en-US" sz="1400" dirty="0" smtClean="0"/>
              <a:t>: </a:t>
            </a:r>
            <a:r>
              <a:rPr lang="en-SG" sz="1400" dirty="0" smtClean="0"/>
              <a:t> </a:t>
            </a:r>
          </a:p>
          <a:p>
            <a:pPr algn="ctr"/>
            <a:endParaRPr lang="en-SG" sz="1400" dirty="0" smtClean="0"/>
          </a:p>
          <a:p>
            <a:pPr algn="ctr"/>
            <a:r>
              <a:rPr lang="en-SG" sz="1400" dirty="0" smtClean="0"/>
              <a:t>_____________________</a:t>
            </a:r>
          </a:p>
          <a:p>
            <a:pPr algn="ctr"/>
            <a:r>
              <a:rPr lang="en-SG" sz="1400" b="1" dirty="0" smtClean="0"/>
              <a:t>Dinesh (EHS Specialist) </a:t>
            </a:r>
          </a:p>
          <a:p>
            <a:pPr algn="ctr"/>
            <a:endParaRPr lang="en-SG" sz="1400" dirty="0" smtClean="0"/>
          </a:p>
          <a:p>
            <a:pPr algn="ctr"/>
            <a:r>
              <a:rPr lang="en-US" sz="1400" b="1" dirty="0" smtClean="0"/>
              <a:t>Approved By </a:t>
            </a:r>
            <a:r>
              <a:rPr lang="en-US" sz="1400" dirty="0" smtClean="0"/>
              <a:t>: </a:t>
            </a:r>
          </a:p>
          <a:p>
            <a:pPr algn="ctr"/>
            <a:endParaRPr lang="en-US" sz="1400" dirty="0" smtClean="0"/>
          </a:p>
          <a:p>
            <a:pPr algn="ctr"/>
            <a:r>
              <a:rPr lang="en-US" sz="1400" dirty="0" smtClean="0"/>
              <a:t>_____________________</a:t>
            </a:r>
          </a:p>
          <a:p>
            <a:pPr algn="ctr"/>
            <a:r>
              <a:rPr lang="en-US" sz="1400" b="1" dirty="0" smtClean="0"/>
              <a:t>Tan Inn </a:t>
            </a:r>
            <a:r>
              <a:rPr lang="en-US" sz="1400" b="1" dirty="0" err="1" smtClean="0"/>
              <a:t>Kok</a:t>
            </a:r>
            <a:r>
              <a:rPr lang="en-US" sz="1400" b="1" dirty="0" smtClean="0"/>
              <a:t> ( Associate MD</a:t>
            </a:r>
            <a:r>
              <a:rPr lang="en-US" dirty="0" smtClean="0"/>
              <a:t>)</a:t>
            </a:r>
          </a:p>
        </p:txBody>
      </p:sp>
      <p:pic>
        <p:nvPicPr>
          <p:cNvPr id="13" name="Picture 12"/>
          <p:cNvPicPr/>
          <p:nvPr/>
        </p:nvPicPr>
        <p:blipFill>
          <a:blip r:embed="rId7">
            <a:extLst>
              <a:ext uri="{28A0092B-C50C-407E-A947-70E740481C1C}">
                <a14:useLocalDpi xmlns:a14="http://schemas.microsoft.com/office/drawing/2010/main" val="0"/>
              </a:ext>
            </a:extLst>
          </a:blip>
          <a:srcRect/>
          <a:stretch>
            <a:fillRect/>
          </a:stretch>
        </p:blipFill>
        <p:spPr bwMode="auto">
          <a:xfrm>
            <a:off x="15875" y="0"/>
            <a:ext cx="1531790" cy="620688"/>
          </a:xfrm>
          <a:prstGeom prst="rect">
            <a:avLst/>
          </a:prstGeom>
          <a:noFill/>
          <a:ln>
            <a:noFill/>
          </a:ln>
        </p:spPr>
      </p:pic>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lstStyle/>
          <a:p>
            <a:endParaRPr lang="en-SG"/>
          </a:p>
        </p:txBody>
      </p:sp>
      <p:sp>
        <p:nvSpPr>
          <p:cNvPr id="12" name="Date Placeholder 11"/>
          <p:cNvSpPr>
            <a:spLocks noGrp="1"/>
          </p:cNvSpPr>
          <p:nvPr>
            <p:ph type="dt" sz="half" idx="10"/>
          </p:nvPr>
        </p:nvSpPr>
        <p:spPr/>
        <p:txBody>
          <a:bodyPr/>
          <a:lstStyle/>
          <a:p>
            <a:r>
              <a:rPr lang="en-US" smtClean="0"/>
              <a:t>3th July 2023                                                  </a:t>
            </a:r>
            <a:endParaRPr lang="en-SG"/>
          </a:p>
        </p:txBody>
      </p:sp>
      <p:sp>
        <p:nvSpPr>
          <p:cNvPr id="13" name="Footer Placeholder 12"/>
          <p:cNvSpPr>
            <a:spLocks noGrp="1"/>
          </p:cNvSpPr>
          <p:nvPr>
            <p:ph type="ftr" sz="quarter" idx="11"/>
          </p:nvPr>
        </p:nvSpPr>
        <p:spPr/>
        <p:txBody>
          <a:bodyPr/>
          <a:lstStyle/>
          <a:p>
            <a:r>
              <a:rPr lang="en-SG" smtClean="0"/>
              <a:t>Restricted</a:t>
            </a:r>
            <a:endParaRPr lang="en-SG" dirty="0"/>
          </a:p>
        </p:txBody>
      </p:sp>
      <p:sp>
        <p:nvSpPr>
          <p:cNvPr id="10" name="Slide Number Placeholder 9"/>
          <p:cNvSpPr>
            <a:spLocks noGrp="1"/>
          </p:cNvSpPr>
          <p:nvPr>
            <p:ph type="sldNum" sz="quarter" idx="12"/>
          </p:nvPr>
        </p:nvSpPr>
        <p:spPr/>
        <p:txBody>
          <a:bodyPr/>
          <a:lstStyle/>
          <a:p>
            <a:fld id="{32AB3A5E-B671-4EA7-AE3D-54088C84367F}" type="slidenum">
              <a:rPr lang="de-AT" altLang="en-US" smtClean="0"/>
              <a:pPr/>
              <a:t>2</a:t>
            </a:fld>
            <a:endParaRPr lang="de-AT" altLang="en-US"/>
          </a:p>
        </p:txBody>
      </p:sp>
      <p:sp>
        <p:nvSpPr>
          <p:cNvPr id="2" name="Title 1"/>
          <p:cNvSpPr>
            <a:spLocks noGrp="1"/>
          </p:cNvSpPr>
          <p:nvPr>
            <p:ph type="title"/>
          </p:nvPr>
        </p:nvSpPr>
        <p:spPr>
          <a:xfrm>
            <a:off x="827584" y="404664"/>
            <a:ext cx="7787208" cy="970367"/>
          </a:xfrm>
        </p:spPr>
        <p:txBody>
          <a:bodyPr/>
          <a:lstStyle/>
          <a:p>
            <a:r>
              <a:rPr lang="en-US" b="1" dirty="0" smtClean="0">
                <a:solidFill>
                  <a:srgbClr val="FFFF00"/>
                </a:solidFill>
                <a:latin typeface="Calibri" pitchFamily="34" charset="0"/>
                <a:cs typeface="Calibri" pitchFamily="34" charset="0"/>
              </a:rPr>
              <a:t>Contents</a:t>
            </a:r>
            <a:endParaRPr lang="en-SG" b="1" dirty="0">
              <a:solidFill>
                <a:srgbClr val="FFFF00"/>
              </a:solidFill>
              <a:latin typeface="Calibri" pitchFamily="34" charset="0"/>
              <a:cs typeface="Calibri" pitchFamily="34" charset="0"/>
            </a:endParaRPr>
          </a:p>
        </p:txBody>
      </p:sp>
      <p:graphicFrame>
        <p:nvGraphicFramePr>
          <p:cNvPr id="6" name="object 5"/>
          <p:cNvGraphicFramePr>
            <a:graphicFrameLocks noGrp="1"/>
          </p:cNvGraphicFramePr>
          <p:nvPr>
            <p:extLst>
              <p:ext uri="{D42A27DB-BD31-4B8C-83A1-F6EECF244321}">
                <p14:modId xmlns:p14="http://schemas.microsoft.com/office/powerpoint/2010/main" val="925120125"/>
              </p:ext>
            </p:extLst>
          </p:nvPr>
        </p:nvGraphicFramePr>
        <p:xfrm>
          <a:off x="395536" y="1196752"/>
          <a:ext cx="8424936" cy="5103150"/>
        </p:xfrm>
        <a:graphic>
          <a:graphicData uri="http://schemas.openxmlformats.org/drawingml/2006/table">
            <a:tbl>
              <a:tblPr firstRow="1" bandRow="1"/>
              <a:tblGrid>
                <a:gridCol w="483400">
                  <a:extLst>
                    <a:ext uri="{9D8B030D-6E8A-4147-A177-3AD203B41FA5}">
                      <a16:colId xmlns:a16="http://schemas.microsoft.com/office/drawing/2014/main" xmlns="" val="20000"/>
                    </a:ext>
                  </a:extLst>
                </a:gridCol>
                <a:gridCol w="3960756">
                  <a:extLst>
                    <a:ext uri="{9D8B030D-6E8A-4147-A177-3AD203B41FA5}">
                      <a16:colId xmlns:a16="http://schemas.microsoft.com/office/drawing/2014/main" xmlns="" val="20001"/>
                    </a:ext>
                  </a:extLst>
                </a:gridCol>
                <a:gridCol w="493826">
                  <a:extLst>
                    <a:ext uri="{9D8B030D-6E8A-4147-A177-3AD203B41FA5}">
                      <a16:colId xmlns:a16="http://schemas.microsoft.com/office/drawing/2014/main" xmlns="" val="20002"/>
                    </a:ext>
                  </a:extLst>
                </a:gridCol>
                <a:gridCol w="3486954">
                  <a:extLst>
                    <a:ext uri="{9D8B030D-6E8A-4147-A177-3AD203B41FA5}">
                      <a16:colId xmlns:a16="http://schemas.microsoft.com/office/drawing/2014/main" xmlns="" val="20003"/>
                    </a:ext>
                  </a:extLst>
                </a:gridCol>
              </a:tblGrid>
              <a:tr h="384663">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71120" algn="ctr">
                        <a:lnSpc>
                          <a:spcPct val="100000"/>
                        </a:lnSpc>
                      </a:pPr>
                      <a:r>
                        <a:rPr sz="1400" b="1" dirty="0">
                          <a:solidFill>
                            <a:srgbClr val="646260"/>
                          </a:solidFill>
                          <a:latin typeface="Calibri" pitchFamily="34" charset="0"/>
                          <a:cs typeface="Calibri" pitchFamily="34" charset="0"/>
                        </a:rPr>
                        <a:t>1.</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en-US" sz="1400" b="0" dirty="0" smtClean="0">
                          <a:latin typeface="Calibri" pitchFamily="34" charset="0"/>
                          <a:cs typeface="Calibri" pitchFamily="34" charset="0"/>
                        </a:rPr>
                        <a:t>ASTI Introduction &amp; Background</a:t>
                      </a: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227965" lvl="0" algn="l">
                        <a:lnSpc>
                          <a:spcPct val="100000"/>
                        </a:lnSpc>
                      </a:pPr>
                      <a:r>
                        <a:rPr sz="1400" b="1" spc="-360" dirty="0">
                          <a:solidFill>
                            <a:srgbClr val="646260"/>
                          </a:solidFill>
                          <a:latin typeface="Calibri" pitchFamily="34" charset="0"/>
                          <a:cs typeface="Calibri" pitchFamily="34" charset="0"/>
                        </a:rPr>
                        <a:t>1</a:t>
                      </a:r>
                      <a:r>
                        <a:rPr sz="1400" b="1" dirty="0">
                          <a:solidFill>
                            <a:srgbClr val="646260"/>
                          </a:solidFill>
                          <a:latin typeface="Calibri" pitchFamily="34" charset="0"/>
                          <a:cs typeface="Calibri" pitchFamily="34" charset="0"/>
                        </a:rPr>
                        <a:t>4.</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85725" marR="0" indent="0" algn="ctr" defTabSz="914400" rtl="0" eaLnBrk="1" fontAlgn="auto" latinLnBrk="0" hangingPunct="1">
                        <a:lnSpc>
                          <a:spcPct val="100000"/>
                        </a:lnSpc>
                        <a:spcBef>
                          <a:spcPts val="0"/>
                        </a:spcBef>
                        <a:spcAft>
                          <a:spcPts val="0"/>
                        </a:spcAft>
                        <a:buClrTx/>
                        <a:buSzTx/>
                        <a:buFontTx/>
                        <a:buNone/>
                        <a:tabLst/>
                        <a:defRPr/>
                      </a:pPr>
                      <a:r>
                        <a:rPr lang="en-US" sz="1400" b="0" dirty="0" smtClean="0">
                          <a:latin typeface="Calibri" pitchFamily="34" charset="0"/>
                          <a:cs typeface="Calibri" pitchFamily="34" charset="0"/>
                        </a:rPr>
                        <a:t>Fire Fighting Equipment </a:t>
                      </a:r>
                    </a:p>
                  </a:txBody>
                  <a:tcPr marL="0" marR="0" marT="0"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28647">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64769" algn="ctr">
                        <a:lnSpc>
                          <a:spcPct val="100000"/>
                        </a:lnSpc>
                      </a:pPr>
                      <a:r>
                        <a:rPr sz="1400" b="1" dirty="0">
                          <a:solidFill>
                            <a:srgbClr val="646260"/>
                          </a:solidFill>
                          <a:latin typeface="Calibri" pitchFamily="34" charset="0"/>
                          <a:cs typeface="Calibri" pitchFamily="34" charset="0"/>
                        </a:rPr>
                        <a:t>2.</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en-US" sz="1400" b="0" dirty="0" smtClean="0">
                          <a:latin typeface="Calibri" pitchFamily="34" charset="0"/>
                          <a:cs typeface="Calibri" pitchFamily="34" charset="0"/>
                        </a:rPr>
                        <a:t>ASTI  Environmental , Health and Safety Policy</a:t>
                      </a: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231140" lvl="0" algn="l">
                        <a:lnSpc>
                          <a:spcPct val="100000"/>
                        </a:lnSpc>
                      </a:pPr>
                      <a:r>
                        <a:rPr sz="1400" b="1" spc="-310" dirty="0">
                          <a:solidFill>
                            <a:srgbClr val="646260"/>
                          </a:solidFill>
                          <a:latin typeface="Calibri" pitchFamily="34" charset="0"/>
                          <a:cs typeface="Calibri" pitchFamily="34" charset="0"/>
                        </a:rPr>
                        <a:t>1</a:t>
                      </a:r>
                      <a:r>
                        <a:rPr sz="1400" b="1" dirty="0">
                          <a:solidFill>
                            <a:srgbClr val="646260"/>
                          </a:solidFill>
                          <a:latin typeface="Calibri" pitchFamily="34" charset="0"/>
                          <a:cs typeface="Calibri" pitchFamily="34" charset="0"/>
                        </a:rPr>
                        <a:t>5.</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en-US" sz="1400" dirty="0" smtClean="0">
                          <a:latin typeface="Calibri" pitchFamily="34" charset="0"/>
                          <a:cs typeface="Calibri" pitchFamily="34" charset="0"/>
                        </a:rPr>
                        <a:t>Method of Using Fire Extinguisher </a:t>
                      </a:r>
                      <a:r>
                        <a:rPr lang="en-US" sz="1400" b="1" dirty="0" smtClean="0">
                          <a:latin typeface="Calibri" pitchFamily="34" charset="0"/>
                          <a:cs typeface="Calibri" pitchFamily="34" charset="0"/>
                        </a:rPr>
                        <a:t>(P.A.S.S)</a:t>
                      </a:r>
                    </a:p>
                  </a:txBody>
                  <a:tcPr marL="0" marR="0" marT="0"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331824">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64769" algn="ctr">
                        <a:lnSpc>
                          <a:spcPct val="100000"/>
                        </a:lnSpc>
                      </a:pPr>
                      <a:r>
                        <a:rPr sz="1400" b="1" dirty="0">
                          <a:solidFill>
                            <a:srgbClr val="544F4D"/>
                          </a:solidFill>
                          <a:latin typeface="Calibri" pitchFamily="34" charset="0"/>
                          <a:cs typeface="Calibri" pitchFamily="34" charset="0"/>
                        </a:rPr>
                        <a:t>3.</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en-US" sz="1400" b="0" dirty="0" smtClean="0">
                          <a:latin typeface="Calibri" pitchFamily="34" charset="0"/>
                          <a:cs typeface="Calibri" pitchFamily="34" charset="0"/>
                        </a:rPr>
                        <a:t>ASTI Management Organization Chart</a:t>
                      </a: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231140" lvl="0" algn="l">
                        <a:lnSpc>
                          <a:spcPct val="100000"/>
                        </a:lnSpc>
                      </a:pPr>
                      <a:r>
                        <a:rPr sz="1400" b="1" spc="-310" dirty="0">
                          <a:solidFill>
                            <a:srgbClr val="646260"/>
                          </a:solidFill>
                          <a:latin typeface="Calibri" pitchFamily="34" charset="0"/>
                          <a:cs typeface="Calibri" pitchFamily="34" charset="0"/>
                        </a:rPr>
                        <a:t>1</a:t>
                      </a:r>
                      <a:r>
                        <a:rPr sz="1400" b="1" dirty="0">
                          <a:solidFill>
                            <a:srgbClr val="646260"/>
                          </a:solidFill>
                          <a:latin typeface="Calibri" pitchFamily="34" charset="0"/>
                          <a:cs typeface="Calibri" pitchFamily="34" charset="0"/>
                        </a:rPr>
                        <a:t>6.</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en-US" sz="1400" dirty="0" smtClean="0">
                          <a:latin typeface="Calibri" pitchFamily="34" charset="0"/>
                          <a:cs typeface="Calibri" pitchFamily="34" charset="0"/>
                        </a:rPr>
                        <a:t>Mobile Elevating Work Platform  </a:t>
                      </a:r>
                      <a:r>
                        <a:rPr lang="en-US" sz="1400" b="1" dirty="0" smtClean="0">
                          <a:latin typeface="Calibri" pitchFamily="34" charset="0"/>
                          <a:cs typeface="Calibri" pitchFamily="34" charset="0"/>
                        </a:rPr>
                        <a:t>(M.E.W.P)</a:t>
                      </a:r>
                    </a:p>
                  </a:txBody>
                  <a:tcPr marL="0" marR="0" marT="0"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331823">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62230" algn="ctr">
                        <a:lnSpc>
                          <a:spcPct val="100000"/>
                        </a:lnSpc>
                      </a:pPr>
                      <a:r>
                        <a:rPr sz="1400" b="1" dirty="0">
                          <a:solidFill>
                            <a:srgbClr val="646260"/>
                          </a:solidFill>
                          <a:latin typeface="Calibri" pitchFamily="34" charset="0"/>
                          <a:cs typeface="Calibri" pitchFamily="34" charset="0"/>
                        </a:rPr>
                        <a:t>4.</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en-US" sz="1400" b="0" dirty="0" smtClean="0">
                          <a:latin typeface="Calibri" pitchFamily="34" charset="0"/>
                          <a:cs typeface="Calibri" pitchFamily="34" charset="0"/>
                        </a:rPr>
                        <a:t>ASTI WSH Dept. Organization Chart</a:t>
                      </a: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227965" lvl="0" algn="l">
                        <a:lnSpc>
                          <a:spcPct val="100000"/>
                        </a:lnSpc>
                      </a:pPr>
                      <a:r>
                        <a:rPr sz="1400" b="1" spc="-335" dirty="0">
                          <a:solidFill>
                            <a:srgbClr val="646260"/>
                          </a:solidFill>
                          <a:latin typeface="Calibri" pitchFamily="34" charset="0"/>
                          <a:cs typeface="Calibri" pitchFamily="34" charset="0"/>
                        </a:rPr>
                        <a:t>1</a:t>
                      </a:r>
                      <a:r>
                        <a:rPr sz="1400" b="1" dirty="0">
                          <a:solidFill>
                            <a:srgbClr val="646260"/>
                          </a:solidFill>
                          <a:latin typeface="Calibri" pitchFamily="34" charset="0"/>
                          <a:cs typeface="Calibri" pitchFamily="34" charset="0"/>
                        </a:rPr>
                        <a:t>7.</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en-US" sz="1400" dirty="0" smtClean="0">
                          <a:latin typeface="Calibri" pitchFamily="34" charset="0"/>
                          <a:cs typeface="Calibri" pitchFamily="34" charset="0"/>
                        </a:rPr>
                        <a:t>Electrical Safety</a:t>
                      </a:r>
                    </a:p>
                  </a:txBody>
                  <a:tcPr marL="0" marR="0" marT="0"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330234">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64769" algn="ctr">
                        <a:lnSpc>
                          <a:spcPct val="100000"/>
                        </a:lnSpc>
                      </a:pPr>
                      <a:r>
                        <a:rPr sz="1400" b="1" dirty="0">
                          <a:solidFill>
                            <a:srgbClr val="646260"/>
                          </a:solidFill>
                          <a:latin typeface="Calibri" pitchFamily="34" charset="0"/>
                          <a:cs typeface="Calibri" pitchFamily="34" charset="0"/>
                        </a:rPr>
                        <a:t>5.</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en-US" sz="1400" b="0" dirty="0" smtClean="0">
                          <a:latin typeface="Calibri" pitchFamily="34" charset="0"/>
                          <a:cs typeface="Calibri" pitchFamily="34" charset="0"/>
                        </a:rPr>
                        <a:t>ASTI Golden Rules</a:t>
                      </a: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231140" lvl="0" algn="l">
                        <a:lnSpc>
                          <a:spcPct val="100000"/>
                        </a:lnSpc>
                      </a:pPr>
                      <a:r>
                        <a:rPr sz="1400" b="1" spc="-310" dirty="0">
                          <a:solidFill>
                            <a:srgbClr val="797272"/>
                          </a:solidFill>
                          <a:latin typeface="Calibri" pitchFamily="34" charset="0"/>
                          <a:cs typeface="Calibri" pitchFamily="34" charset="0"/>
                        </a:rPr>
                        <a:t>1</a:t>
                      </a:r>
                      <a:r>
                        <a:rPr sz="1400" b="1" spc="-5" dirty="0">
                          <a:solidFill>
                            <a:srgbClr val="797272"/>
                          </a:solidFill>
                          <a:latin typeface="Calibri" pitchFamily="34" charset="0"/>
                          <a:cs typeface="Calibri" pitchFamily="34" charset="0"/>
                        </a:rPr>
                        <a:t>8</a:t>
                      </a:r>
                      <a:r>
                        <a:rPr sz="1400" b="1" dirty="0">
                          <a:solidFill>
                            <a:srgbClr val="544F4D"/>
                          </a:solidFill>
                          <a:latin typeface="Calibri" pitchFamily="34" charset="0"/>
                          <a:cs typeface="Calibri" pitchFamily="34" charset="0"/>
                        </a:rPr>
                        <a:t>.</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en-US" sz="1400" dirty="0" smtClean="0">
                          <a:latin typeface="Calibri" pitchFamily="34" charset="0"/>
                          <a:cs typeface="Calibri" pitchFamily="34" charset="0"/>
                        </a:rPr>
                        <a:t>Working – At – Height  Safety</a:t>
                      </a:r>
                    </a:p>
                  </a:txBody>
                  <a:tcPr marL="0" marR="0" marT="0"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4"/>
                  </a:ext>
                </a:extLst>
              </a:tr>
              <a:tr h="360894">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64769" algn="ctr">
                        <a:lnSpc>
                          <a:spcPct val="100000"/>
                        </a:lnSpc>
                      </a:pPr>
                      <a:r>
                        <a:rPr sz="1400" b="1" dirty="0" smtClean="0">
                          <a:solidFill>
                            <a:srgbClr val="646260"/>
                          </a:solidFill>
                          <a:latin typeface="Calibri" pitchFamily="34" charset="0"/>
                          <a:cs typeface="Calibri" pitchFamily="34" charset="0"/>
                        </a:rPr>
                        <a:t>6.</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en-US" sz="1400" b="0" dirty="0" smtClean="0">
                          <a:latin typeface="Calibri" pitchFamily="34" charset="0"/>
                          <a:cs typeface="Calibri" pitchFamily="34" charset="0"/>
                        </a:rPr>
                        <a:t>Emergency Escape Route </a:t>
                      </a:r>
                      <a:r>
                        <a:rPr lang="en-US" sz="1400" b="1" dirty="0" smtClean="0">
                          <a:latin typeface="Calibri" pitchFamily="34" charset="0"/>
                          <a:cs typeface="Calibri" pitchFamily="34" charset="0"/>
                        </a:rPr>
                        <a:t>( For Office)</a:t>
                      </a: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234315" lvl="0" algn="l">
                        <a:lnSpc>
                          <a:spcPct val="100000"/>
                        </a:lnSpc>
                      </a:pPr>
                      <a:r>
                        <a:rPr sz="1400" b="1" spc="-330" dirty="0">
                          <a:solidFill>
                            <a:srgbClr val="646260"/>
                          </a:solidFill>
                          <a:latin typeface="Calibri" pitchFamily="34" charset="0"/>
                          <a:cs typeface="Calibri" pitchFamily="34" charset="0"/>
                        </a:rPr>
                        <a:t>1</a:t>
                      </a:r>
                      <a:r>
                        <a:rPr sz="1400" b="1" dirty="0">
                          <a:solidFill>
                            <a:srgbClr val="646260"/>
                          </a:solidFill>
                          <a:latin typeface="Calibri" pitchFamily="34" charset="0"/>
                          <a:cs typeface="Calibri" pitchFamily="34" charset="0"/>
                        </a:rPr>
                        <a:t>9.</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en-US" sz="1400" dirty="0" smtClean="0">
                          <a:latin typeface="Calibri" pitchFamily="34" charset="0"/>
                          <a:cs typeface="Calibri" pitchFamily="34" charset="0"/>
                        </a:rPr>
                        <a:t>Ladder Safety</a:t>
                      </a:r>
                    </a:p>
                  </a:txBody>
                  <a:tcPr marL="0" marR="0" marT="0"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r h="452195">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64769" algn="ctr">
                        <a:lnSpc>
                          <a:spcPct val="100000"/>
                        </a:lnSpc>
                      </a:pPr>
                      <a:r>
                        <a:rPr sz="1400" b="1" dirty="0">
                          <a:solidFill>
                            <a:srgbClr val="646260"/>
                          </a:solidFill>
                          <a:latin typeface="Calibri" pitchFamily="34" charset="0"/>
                          <a:cs typeface="Calibri" pitchFamily="34" charset="0"/>
                        </a:rPr>
                        <a:t>7.</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en-US" sz="1400" b="0" dirty="0" smtClean="0">
                          <a:latin typeface="Calibri" pitchFamily="34" charset="0"/>
                          <a:cs typeface="Calibri" pitchFamily="34" charset="0"/>
                        </a:rPr>
                        <a:t>Emergency Escape Procedure for Sub-Contractors  </a:t>
                      </a:r>
                    </a:p>
                    <a:p>
                      <a:pPr algn="ctr"/>
                      <a:r>
                        <a:rPr lang="en-US" sz="1400" b="1" dirty="0" smtClean="0">
                          <a:latin typeface="Calibri" pitchFamily="34" charset="0"/>
                          <a:cs typeface="Calibri" pitchFamily="34" charset="0"/>
                        </a:rPr>
                        <a:t>( Refer to Client SIC )</a:t>
                      </a: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234315" lvl="0" algn="l">
                        <a:lnSpc>
                          <a:spcPct val="100000"/>
                        </a:lnSpc>
                      </a:pPr>
                      <a:r>
                        <a:rPr sz="1400" b="1" dirty="0">
                          <a:solidFill>
                            <a:srgbClr val="646260"/>
                          </a:solidFill>
                          <a:latin typeface="Calibri" pitchFamily="34" charset="0"/>
                          <a:cs typeface="Calibri" pitchFamily="34" charset="0"/>
                        </a:rPr>
                        <a:t>20.</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p>
                      <a:pPr algn="ctr"/>
                      <a:r>
                        <a:rPr lang="en-US" sz="1400" dirty="0" smtClean="0">
                          <a:latin typeface="Calibri" pitchFamily="34" charset="0"/>
                          <a:cs typeface="Calibri" pitchFamily="34" charset="0"/>
                        </a:rPr>
                        <a:t>Scaffold</a:t>
                      </a:r>
                      <a:r>
                        <a:rPr lang="en-US" sz="1400" baseline="0" dirty="0" smtClean="0">
                          <a:latin typeface="Calibri" pitchFamily="34" charset="0"/>
                          <a:cs typeface="Calibri" pitchFamily="34" charset="0"/>
                        </a:rPr>
                        <a:t> Safety</a:t>
                      </a:r>
                      <a:endParaRPr lang="en-SG" sz="1400"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6"/>
                  </a:ext>
                </a:extLst>
              </a:tr>
              <a:tr h="328648">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64769" algn="ctr">
                        <a:lnSpc>
                          <a:spcPct val="100000"/>
                        </a:lnSpc>
                      </a:pPr>
                      <a:r>
                        <a:rPr sz="1400" b="1" dirty="0">
                          <a:solidFill>
                            <a:srgbClr val="646260"/>
                          </a:solidFill>
                          <a:latin typeface="Calibri" pitchFamily="34" charset="0"/>
                          <a:cs typeface="Calibri" pitchFamily="34" charset="0"/>
                        </a:rPr>
                        <a:t>8.</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en-US" sz="1400" b="0" dirty="0" smtClean="0">
                          <a:latin typeface="Calibri" pitchFamily="34" charset="0"/>
                          <a:cs typeface="Calibri" pitchFamily="34" charset="0"/>
                        </a:rPr>
                        <a:t>External Emergency Services</a:t>
                      </a: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234315" lvl="0" algn="l">
                        <a:lnSpc>
                          <a:spcPct val="100000"/>
                        </a:lnSpc>
                      </a:pPr>
                      <a:r>
                        <a:rPr sz="1400" b="1" dirty="0">
                          <a:solidFill>
                            <a:srgbClr val="646260"/>
                          </a:solidFill>
                          <a:latin typeface="Calibri" pitchFamily="34" charset="0"/>
                          <a:cs typeface="Calibri" pitchFamily="34" charset="0"/>
                        </a:rPr>
                        <a:t>21.</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p>
                      <a:pPr algn="ctr"/>
                      <a:r>
                        <a:rPr lang="en-US" sz="1400" dirty="0" smtClean="0">
                          <a:latin typeface="Calibri" pitchFamily="34" charset="0"/>
                          <a:cs typeface="Calibri" pitchFamily="34" charset="0"/>
                        </a:rPr>
                        <a:t>Machinery Safety</a:t>
                      </a:r>
                      <a:endParaRPr lang="en-SG" sz="1400"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7"/>
                  </a:ext>
                </a:extLst>
              </a:tr>
              <a:tr h="319424">
                <a:tc>
                  <a:txBody>
                    <a:bodyPr/>
                    <a:lstStyle/>
                    <a:p>
                      <a:pPr marL="64769" algn="ctr">
                        <a:lnSpc>
                          <a:spcPct val="100000"/>
                        </a:lnSpc>
                      </a:pPr>
                      <a:r>
                        <a:rPr lang="en-SG" sz="1400" b="1" dirty="0" smtClean="0">
                          <a:solidFill>
                            <a:srgbClr val="646260"/>
                          </a:solidFill>
                          <a:latin typeface="Calibri" pitchFamily="34" charset="0"/>
                          <a:cs typeface="Calibri" pitchFamily="34" charset="0"/>
                        </a:rPr>
                        <a:t>9.</a:t>
                      </a:r>
                      <a:endParaRPr lang="en-SG"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latin typeface="Calibri" pitchFamily="34" charset="0"/>
                          <a:cs typeface="Calibri" pitchFamily="34" charset="0"/>
                        </a:rPr>
                        <a:t>ASTI Permit-To</a:t>
                      </a:r>
                      <a:r>
                        <a:rPr lang="en-US" sz="1400" baseline="0" dirty="0" smtClean="0">
                          <a:latin typeface="Calibri" pitchFamily="34" charset="0"/>
                          <a:cs typeface="Calibri" pitchFamily="34" charset="0"/>
                        </a:rPr>
                        <a:t> Work System</a:t>
                      </a:r>
                      <a:endParaRPr lang="en-SG" sz="1400" dirty="0" smtClean="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234315" lvl="0" algn="l">
                        <a:lnSpc>
                          <a:spcPct val="100000"/>
                        </a:lnSpc>
                      </a:pPr>
                      <a:r>
                        <a:rPr sz="1400" b="1" dirty="0" smtClean="0">
                          <a:solidFill>
                            <a:srgbClr val="646260"/>
                          </a:solidFill>
                          <a:latin typeface="Calibri" pitchFamily="34" charset="0"/>
                          <a:cs typeface="Calibri" pitchFamily="34" charset="0"/>
                        </a:rPr>
                        <a:t>22.</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p>
                      <a:pPr algn="ctr"/>
                      <a:r>
                        <a:rPr lang="en-US" sz="1400" dirty="0" smtClean="0">
                          <a:latin typeface="Calibri" pitchFamily="34" charset="0"/>
                          <a:cs typeface="Calibri" pitchFamily="34" charset="0"/>
                        </a:rPr>
                        <a:t>Hot works</a:t>
                      </a:r>
                      <a:r>
                        <a:rPr lang="en-US" sz="1400" baseline="0" dirty="0" smtClean="0">
                          <a:latin typeface="Calibri" pitchFamily="34" charset="0"/>
                          <a:cs typeface="Calibri" pitchFamily="34" charset="0"/>
                        </a:rPr>
                        <a:t> Safety  </a:t>
                      </a:r>
                    </a:p>
                    <a:p>
                      <a:pPr algn="ctr"/>
                      <a:r>
                        <a:rPr lang="en-US" sz="1400" b="1" baseline="0" dirty="0" smtClean="0">
                          <a:latin typeface="Calibri" pitchFamily="34" charset="0"/>
                          <a:cs typeface="Calibri" pitchFamily="34" charset="0"/>
                        </a:rPr>
                        <a:t>(Welding, Tag Welding  Etc.)</a:t>
                      </a:r>
                      <a:endParaRPr lang="en-SG"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r>
              <a:tr h="319424">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34925" algn="ctr">
                        <a:lnSpc>
                          <a:spcPct val="100000"/>
                        </a:lnSpc>
                      </a:pPr>
                      <a:r>
                        <a:rPr sz="1400" b="1" spc="-330" dirty="0">
                          <a:solidFill>
                            <a:srgbClr val="797272"/>
                          </a:solidFill>
                          <a:latin typeface="Calibri" pitchFamily="34" charset="0"/>
                          <a:cs typeface="Calibri" pitchFamily="34" charset="0"/>
                        </a:rPr>
                        <a:t>1</a:t>
                      </a:r>
                      <a:r>
                        <a:rPr sz="1400" b="1" dirty="0">
                          <a:solidFill>
                            <a:srgbClr val="797272"/>
                          </a:solidFill>
                          <a:latin typeface="Calibri" pitchFamily="34" charset="0"/>
                          <a:cs typeface="Calibri" pitchFamily="34" charset="0"/>
                        </a:rPr>
                        <a:t>0.</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en-US" sz="1400" b="0" dirty="0" smtClean="0">
                          <a:latin typeface="Calibri" pitchFamily="34" charset="0"/>
                          <a:cs typeface="Calibri" pitchFamily="34" charset="0"/>
                        </a:rPr>
                        <a:t>Sub-Contractors Document Submission Procedure</a:t>
                      </a: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234315" lvl="0" algn="l">
                        <a:lnSpc>
                          <a:spcPct val="100000"/>
                        </a:lnSpc>
                      </a:pPr>
                      <a:r>
                        <a:rPr sz="1400" b="1" dirty="0">
                          <a:solidFill>
                            <a:srgbClr val="646260"/>
                          </a:solidFill>
                          <a:latin typeface="Calibri" pitchFamily="34" charset="0"/>
                          <a:cs typeface="Calibri" pitchFamily="34" charset="0"/>
                        </a:rPr>
                        <a:t>23.</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en-US" sz="1400" dirty="0" smtClean="0">
                          <a:latin typeface="Calibri" pitchFamily="34" charset="0"/>
                          <a:cs typeface="Calibri" pitchFamily="34" charset="0"/>
                        </a:rPr>
                        <a:t>Occupational Diseases &amp; Office Safety </a:t>
                      </a:r>
                    </a:p>
                  </a:txBody>
                  <a:tcPr marL="0" marR="0" marT="0"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8"/>
                  </a:ext>
                </a:extLst>
              </a:tr>
              <a:tr h="331823">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37465" algn="ctr">
                        <a:lnSpc>
                          <a:spcPct val="100000"/>
                        </a:lnSpc>
                      </a:pPr>
                      <a:r>
                        <a:rPr sz="1400" b="1" dirty="0">
                          <a:solidFill>
                            <a:srgbClr val="646260"/>
                          </a:solidFill>
                          <a:latin typeface="Calibri" pitchFamily="34" charset="0"/>
                          <a:cs typeface="Calibri" pitchFamily="34" charset="0"/>
                        </a:rPr>
                        <a:t>1</a:t>
                      </a:r>
                      <a:r>
                        <a:rPr sz="1400" b="1" spc="-215" dirty="0">
                          <a:solidFill>
                            <a:srgbClr val="646260"/>
                          </a:solidFill>
                          <a:latin typeface="Calibri" pitchFamily="34" charset="0"/>
                          <a:cs typeface="Calibri" pitchFamily="34" charset="0"/>
                        </a:rPr>
                        <a:t>1</a:t>
                      </a:r>
                      <a:r>
                        <a:rPr sz="1400" b="1" dirty="0">
                          <a:solidFill>
                            <a:srgbClr val="646260"/>
                          </a:solidFill>
                          <a:latin typeface="Calibri" pitchFamily="34" charset="0"/>
                          <a:cs typeface="Calibri" pitchFamily="34" charset="0"/>
                        </a:rPr>
                        <a:t>.</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black"/>
                          </a:solidFill>
                          <a:effectLst/>
                          <a:uLnTx/>
                          <a:uFillTx/>
                          <a:latin typeface="Calibri" pitchFamily="34" charset="0"/>
                          <a:ea typeface="+mn-ea"/>
                          <a:cs typeface="Calibri" pitchFamily="34" charset="0"/>
                        </a:rPr>
                        <a:t>Monthly Color Coding for Equipment's</a:t>
                      </a:r>
                      <a:endParaRPr kumimoji="0" lang="en-US" sz="1400" b="1" i="0" u="none" strike="noStrike" kern="1200" cap="none" spc="0" normalizeH="0" baseline="0" noProof="0" dirty="0" smtClean="0">
                        <a:ln>
                          <a:noFill/>
                        </a:ln>
                        <a:solidFill>
                          <a:prstClr val="black"/>
                        </a:solidFill>
                        <a:effectLst/>
                        <a:uLnTx/>
                        <a:uFillTx/>
                        <a:latin typeface="Calibri" pitchFamily="34" charset="0"/>
                        <a:ea typeface="+mn-ea"/>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227965" lvl="0" algn="l">
                        <a:lnSpc>
                          <a:spcPct val="100000"/>
                        </a:lnSpc>
                      </a:pPr>
                      <a:r>
                        <a:rPr lang="en-US" sz="1400" b="1" spc="-360" dirty="0" smtClean="0">
                          <a:solidFill>
                            <a:srgbClr val="646260"/>
                          </a:solidFill>
                          <a:latin typeface="Calibri" pitchFamily="34" charset="0"/>
                          <a:cs typeface="Calibri" pitchFamily="34" charset="0"/>
                        </a:rPr>
                        <a:t>24</a:t>
                      </a:r>
                      <a:r>
                        <a:rPr sz="1400" b="1" dirty="0" smtClean="0">
                          <a:solidFill>
                            <a:srgbClr val="646260"/>
                          </a:solidFill>
                          <a:latin typeface="Calibri" pitchFamily="34" charset="0"/>
                          <a:cs typeface="Calibri" pitchFamily="34" charset="0"/>
                        </a:rPr>
                        <a:t>.</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en-US" sz="1400" dirty="0" smtClean="0">
                          <a:latin typeface="Calibri" pitchFamily="34" charset="0"/>
                          <a:cs typeface="Calibri" pitchFamily="34" charset="0"/>
                        </a:rPr>
                        <a:t>Ergonomics</a:t>
                      </a:r>
                    </a:p>
                  </a:txBody>
                  <a:tcPr marL="0" marR="0" marT="0"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9"/>
                  </a:ext>
                </a:extLst>
              </a:tr>
              <a:tr h="330158">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37465" algn="ctr">
                        <a:lnSpc>
                          <a:spcPct val="100000"/>
                        </a:lnSpc>
                      </a:pPr>
                      <a:r>
                        <a:rPr lang="en-US" sz="1400" b="1" spc="-240" dirty="0" smtClean="0">
                          <a:solidFill>
                            <a:srgbClr val="646260"/>
                          </a:solidFill>
                          <a:latin typeface="Calibri" pitchFamily="34" charset="0"/>
                          <a:cs typeface="Calibri" pitchFamily="34" charset="0"/>
                        </a:rPr>
                        <a:t>12.</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en-US" sz="1400" b="0" dirty="0" smtClean="0">
                          <a:latin typeface="Calibri" pitchFamily="34" charset="0"/>
                          <a:cs typeface="Calibri" pitchFamily="34" charset="0"/>
                        </a:rPr>
                        <a:t>Personal Protective Equipment  </a:t>
                      </a:r>
                      <a:r>
                        <a:rPr lang="en-US" sz="1400" b="1" dirty="0" smtClean="0">
                          <a:latin typeface="Calibri" pitchFamily="34" charset="0"/>
                          <a:cs typeface="Calibri" pitchFamily="34" charset="0"/>
                        </a:rPr>
                        <a:t>(P.P.E)</a:t>
                      </a: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231140" lvl="0" algn="l">
                        <a:lnSpc>
                          <a:spcPct val="100000"/>
                        </a:lnSpc>
                      </a:pPr>
                      <a:r>
                        <a:rPr lang="en-US" sz="1400" b="1" spc="-310" dirty="0" smtClean="0">
                          <a:solidFill>
                            <a:srgbClr val="646260"/>
                          </a:solidFill>
                          <a:latin typeface="Calibri" pitchFamily="34" charset="0"/>
                          <a:cs typeface="Calibri" pitchFamily="34" charset="0"/>
                        </a:rPr>
                        <a:t>2</a:t>
                      </a:r>
                      <a:r>
                        <a:rPr sz="1400" b="1" dirty="0" smtClean="0">
                          <a:solidFill>
                            <a:srgbClr val="646260"/>
                          </a:solidFill>
                          <a:latin typeface="Calibri" pitchFamily="34" charset="0"/>
                          <a:cs typeface="Calibri" pitchFamily="34" charset="0"/>
                        </a:rPr>
                        <a:t>5</a:t>
                      </a:r>
                      <a:r>
                        <a:rPr sz="1400" b="1" dirty="0">
                          <a:solidFill>
                            <a:srgbClr val="646260"/>
                          </a:solidFill>
                          <a:latin typeface="Calibri" pitchFamily="34" charset="0"/>
                          <a:cs typeface="Calibri" pitchFamily="34" charset="0"/>
                        </a:rPr>
                        <a:t>.</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85725" algn="ctr">
                        <a:lnSpc>
                          <a:spcPct val="100000"/>
                        </a:lnSpc>
                      </a:pPr>
                      <a:r>
                        <a:rPr lang="en-US" sz="1400" dirty="0" smtClean="0">
                          <a:latin typeface="Calibri" pitchFamily="34" charset="0"/>
                          <a:cs typeface="Calibri" pitchFamily="34" charset="0"/>
                        </a:rPr>
                        <a:t>Environmental</a:t>
                      </a:r>
                      <a:r>
                        <a:rPr lang="en-US" sz="1400" baseline="0" dirty="0" smtClean="0">
                          <a:latin typeface="Calibri" pitchFamily="34" charset="0"/>
                          <a:cs typeface="Calibri" pitchFamily="34" charset="0"/>
                        </a:rPr>
                        <a:t> &amp; </a:t>
                      </a:r>
                      <a:r>
                        <a:rPr lang="en-US" sz="1400" dirty="0" smtClean="0">
                          <a:latin typeface="Calibri" pitchFamily="34" charset="0"/>
                          <a:cs typeface="Calibri" pitchFamily="34" charset="0"/>
                        </a:rPr>
                        <a:t>Weather Conditions</a:t>
                      </a:r>
                      <a:endParaRPr sz="1400"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10"/>
                  </a:ext>
                </a:extLst>
              </a:tr>
              <a:tr h="419377">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37465" algn="ctr">
                        <a:lnSpc>
                          <a:spcPct val="100000"/>
                        </a:lnSpc>
                      </a:pPr>
                      <a:r>
                        <a:rPr sz="1400" b="1" dirty="0">
                          <a:solidFill>
                            <a:srgbClr val="646260"/>
                          </a:solidFill>
                          <a:latin typeface="Calibri" pitchFamily="34" charset="0"/>
                          <a:cs typeface="Calibri" pitchFamily="34" charset="0"/>
                        </a:rPr>
                        <a:t>13.</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algn="ctr"/>
                      <a:r>
                        <a:rPr lang="en-US" sz="1400" b="0" dirty="0" smtClean="0">
                          <a:latin typeface="Calibri" pitchFamily="34" charset="0"/>
                          <a:cs typeface="Calibri" pitchFamily="34" charset="0"/>
                        </a:rPr>
                        <a:t>In-House Rules &amp; Regulations </a:t>
                      </a: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231140" lvl="0" algn="l">
                        <a:lnSpc>
                          <a:spcPct val="100000"/>
                        </a:lnSpc>
                      </a:pPr>
                      <a:r>
                        <a:rPr lang="en-US" sz="1400" b="1" dirty="0" smtClean="0">
                          <a:solidFill>
                            <a:srgbClr val="646260"/>
                          </a:solidFill>
                          <a:latin typeface="Calibri" pitchFamily="34" charset="0"/>
                          <a:cs typeface="Calibri" pitchFamily="34" charset="0"/>
                        </a:rPr>
                        <a:t>2</a:t>
                      </a:r>
                      <a:r>
                        <a:rPr sz="1400" b="1" dirty="0" smtClean="0">
                          <a:solidFill>
                            <a:srgbClr val="646260"/>
                          </a:solidFill>
                          <a:latin typeface="Calibri" pitchFamily="34" charset="0"/>
                          <a:cs typeface="Calibri" pitchFamily="34" charset="0"/>
                        </a:rPr>
                        <a:t>6</a:t>
                      </a:r>
                      <a:r>
                        <a:rPr sz="1400" b="1" dirty="0">
                          <a:solidFill>
                            <a:srgbClr val="646260"/>
                          </a:solidFill>
                          <a:latin typeface="Calibri" pitchFamily="34" charset="0"/>
                          <a:cs typeface="Calibri" pitchFamily="34" charset="0"/>
                        </a:rPr>
                        <a:t>.</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p>
                      <a:pPr algn="ctr"/>
                      <a:r>
                        <a:rPr lang="en-SG" sz="1400" dirty="0" smtClean="0"/>
                        <a:t>Security</a:t>
                      </a:r>
                    </a:p>
                  </a:txBody>
                  <a:tcPr marL="0" marR="0" marT="0"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11"/>
                  </a:ext>
                </a:extLst>
              </a:tr>
              <a:tr h="307215">
                <a:tc>
                  <a:txBody>
                    <a:bodyPr/>
                    <a:lstStyle/>
                    <a:p>
                      <a:pPr algn="ctr"/>
                      <a:r>
                        <a:rPr lang="en-US" sz="1400" dirty="0" smtClean="0">
                          <a:solidFill>
                            <a:srgbClr val="7D7153"/>
                          </a:solidFill>
                          <a:latin typeface="Calibri" pitchFamily="34" charset="0"/>
                          <a:cs typeface="Calibri" pitchFamily="34" charset="0"/>
                        </a:rPr>
                        <a:t>14</a:t>
                      </a:r>
                      <a:endParaRPr lang="en-SG" sz="1400" dirty="0">
                        <a:solidFill>
                          <a:srgbClr val="7D7153"/>
                        </a:solidFill>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p>
                      <a:pPr algn="ctr"/>
                      <a:r>
                        <a:rPr lang="en-US" sz="1400" dirty="0" smtClean="0"/>
                        <a:t>Environmental , Health , Safety &amp; Security  Penalty Levy</a:t>
                      </a: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227965" lvl="0" algn="l">
                        <a:lnSpc>
                          <a:spcPct val="100000"/>
                        </a:lnSpc>
                      </a:pPr>
                      <a:r>
                        <a:rPr lang="en-US" sz="1400" b="1" spc="-335" dirty="0" smtClean="0">
                          <a:solidFill>
                            <a:srgbClr val="646260"/>
                          </a:solidFill>
                          <a:latin typeface="Calibri" pitchFamily="34" charset="0"/>
                          <a:cs typeface="Calibri" pitchFamily="34" charset="0"/>
                        </a:rPr>
                        <a:t>2</a:t>
                      </a:r>
                      <a:r>
                        <a:rPr sz="1400" b="1" dirty="0" smtClean="0">
                          <a:solidFill>
                            <a:srgbClr val="646260"/>
                          </a:solidFill>
                          <a:latin typeface="Calibri" pitchFamily="34" charset="0"/>
                          <a:cs typeface="Calibri" pitchFamily="34" charset="0"/>
                        </a:rPr>
                        <a:t>7.</a:t>
                      </a:r>
                      <a:endParaRPr sz="1400" b="1"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tc>
                  <a:txBody>
                    <a:bodyPr/>
                    <a:lstStyle>
                      <a:lvl1pPr marL="0" algn="l" rtl="0" eaLnBrk="1" latinLnBrk="0" hangingPunct="1">
                        <a:defRPr kumimoji="0" kern="1200">
                          <a:solidFill>
                            <a:schemeClr val="tx1"/>
                          </a:solidFill>
                          <a:latin typeface="Calibri"/>
                        </a:defRPr>
                      </a:lvl1pPr>
                      <a:lvl2pPr marL="457200" algn="l" rtl="0" eaLnBrk="1" latinLnBrk="0" hangingPunct="1">
                        <a:defRPr kumimoji="0" kern="1200">
                          <a:solidFill>
                            <a:schemeClr val="tx1"/>
                          </a:solidFill>
                          <a:latin typeface="Calibri"/>
                        </a:defRPr>
                      </a:lvl2pPr>
                      <a:lvl3pPr marL="914400" algn="l" rtl="0" eaLnBrk="1" latinLnBrk="0" hangingPunct="1">
                        <a:defRPr kumimoji="0" kern="1200">
                          <a:solidFill>
                            <a:schemeClr val="tx1"/>
                          </a:solidFill>
                          <a:latin typeface="Calibri"/>
                        </a:defRPr>
                      </a:lvl3pPr>
                      <a:lvl4pPr marL="1371600" algn="l" rtl="0" eaLnBrk="1" latinLnBrk="0" hangingPunct="1">
                        <a:defRPr kumimoji="0" kern="1200">
                          <a:solidFill>
                            <a:schemeClr val="tx1"/>
                          </a:solidFill>
                          <a:latin typeface="Calibri"/>
                        </a:defRPr>
                      </a:lvl4pPr>
                      <a:lvl5pPr marL="1828800" algn="l" rtl="0" eaLnBrk="1" latinLnBrk="0" hangingPunct="1">
                        <a:defRPr kumimoji="0" kern="1200">
                          <a:solidFill>
                            <a:schemeClr val="tx1"/>
                          </a:solidFill>
                          <a:latin typeface="Calibri"/>
                        </a:defRPr>
                      </a:lvl5pPr>
                      <a:lvl6pPr marL="2286000" algn="l" rtl="0" eaLnBrk="1" latinLnBrk="0" hangingPunct="1">
                        <a:defRPr kumimoji="0" kern="1200">
                          <a:solidFill>
                            <a:schemeClr val="tx1"/>
                          </a:solidFill>
                          <a:latin typeface="Calibri"/>
                        </a:defRPr>
                      </a:lvl6pPr>
                      <a:lvl7pPr marL="2743200" algn="l" rtl="0" eaLnBrk="1" latinLnBrk="0" hangingPunct="1">
                        <a:defRPr kumimoji="0" kern="1200">
                          <a:solidFill>
                            <a:schemeClr val="tx1"/>
                          </a:solidFill>
                          <a:latin typeface="Calibri"/>
                        </a:defRPr>
                      </a:lvl7pPr>
                      <a:lvl8pPr marL="3200400" algn="l" rtl="0" eaLnBrk="1" latinLnBrk="0" hangingPunct="1">
                        <a:defRPr kumimoji="0" kern="1200">
                          <a:solidFill>
                            <a:schemeClr val="tx1"/>
                          </a:solidFill>
                          <a:latin typeface="Calibri"/>
                        </a:defRPr>
                      </a:lvl8pPr>
                      <a:lvl9pPr marL="3657600" algn="l" rtl="0" eaLnBrk="1" latinLnBrk="0" hangingPunct="1">
                        <a:defRPr kumimoji="0" kern="1200">
                          <a:solidFill>
                            <a:schemeClr val="tx1"/>
                          </a:solidFill>
                          <a:latin typeface="Calibri"/>
                        </a:defRPr>
                      </a:lvl9pPr>
                    </a:lstStyle>
                    <a:p>
                      <a:pPr marL="91440" algn="ctr">
                        <a:lnSpc>
                          <a:spcPct val="100000"/>
                        </a:lnSpc>
                      </a:pPr>
                      <a:r>
                        <a:rPr lang="en-SG" sz="1400" dirty="0" smtClean="0"/>
                        <a:t>Safety Meetings</a:t>
                      </a:r>
                      <a:endParaRPr sz="1400" dirty="0">
                        <a:latin typeface="Calibri" pitchFamily="34" charset="0"/>
                        <a:cs typeface="Calibri"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12"/>
                  </a:ext>
                </a:extLst>
              </a:tr>
            </a:tbl>
          </a:graphicData>
        </a:graphic>
      </p:graphicFrame>
    </p:spTree>
    <p:extLst>
      <p:ext uri="{BB962C8B-B14F-4D97-AF65-F5344CB8AC3E}">
        <p14:creationId xmlns:p14="http://schemas.microsoft.com/office/powerpoint/2010/main" val="20231861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5"/>
          <p:cNvSpPr>
            <a:spLocks noChangeArrowheads="1"/>
          </p:cNvSpPr>
          <p:nvPr/>
        </p:nvSpPr>
        <p:spPr bwMode="auto">
          <a:xfrm>
            <a:off x="1907703" y="692696"/>
            <a:ext cx="5184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a:solidFill>
                  <a:srgbClr val="FF0000"/>
                </a:solidFill>
                <a:cs typeface="Arial" pitchFamily="34" charset="0"/>
              </a:rPr>
              <a:t>	</a:t>
            </a:r>
            <a:r>
              <a:rPr lang="en-US" altLang="en-US" sz="3200" b="1" dirty="0" smtClean="0">
                <a:solidFill>
                  <a:srgbClr val="FFFF00"/>
                </a:solidFill>
                <a:cs typeface="Arial" pitchFamily="34" charset="0"/>
              </a:rPr>
              <a:t>ASTI Address &amp; Contact Number </a:t>
            </a:r>
            <a:endParaRPr lang="en-US" altLang="en-US" sz="3200" b="1" dirty="0">
              <a:solidFill>
                <a:srgbClr val="FFFF00"/>
              </a:solidFill>
              <a:cs typeface="Arial" pitchFamily="34" charset="0"/>
            </a:endParaRPr>
          </a:p>
        </p:txBody>
      </p:sp>
      <p:pic>
        <p:nvPicPr>
          <p:cNvPr id="6451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1484784"/>
            <a:ext cx="6325148"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Date Placeholder 7"/>
          <p:cNvSpPr>
            <a:spLocks noGrp="1"/>
          </p:cNvSpPr>
          <p:nvPr>
            <p:ph type="dt" sz="half" idx="10"/>
          </p:nvPr>
        </p:nvSpPr>
        <p:spPr/>
        <p:txBody>
          <a:bodyPr/>
          <a:lstStyle/>
          <a:p>
            <a:r>
              <a:rPr lang="en-US" smtClean="0"/>
              <a:t>3th July 2023                                                  </a:t>
            </a:r>
            <a:endParaRPr lang="en-SG"/>
          </a:p>
        </p:txBody>
      </p:sp>
      <p:sp>
        <p:nvSpPr>
          <p:cNvPr id="9" name="Footer Placeholder 8"/>
          <p:cNvSpPr>
            <a:spLocks noGrp="1"/>
          </p:cNvSpPr>
          <p:nvPr>
            <p:ph type="ftr" sz="quarter" idx="11"/>
          </p:nvPr>
        </p:nvSpPr>
        <p:spPr/>
        <p:txBody>
          <a:bodyPr/>
          <a:lstStyle/>
          <a:p>
            <a:r>
              <a:rPr lang="en-SG" smtClean="0"/>
              <a:t>Restricted</a:t>
            </a:r>
            <a:endParaRPr lang="en-SG" dirty="0"/>
          </a:p>
        </p:txBody>
      </p:sp>
      <p:sp>
        <p:nvSpPr>
          <p:cNvPr id="7" name="Slide Number Placeholder 6"/>
          <p:cNvSpPr>
            <a:spLocks noGrp="1"/>
          </p:cNvSpPr>
          <p:nvPr>
            <p:ph type="sldNum" sz="quarter" idx="12"/>
          </p:nvPr>
        </p:nvSpPr>
        <p:spPr/>
        <p:txBody>
          <a:bodyPr/>
          <a:lstStyle/>
          <a:p>
            <a:fld id="{32AB3A5E-B671-4EA7-AE3D-54088C84367F}" type="slidenum">
              <a:rPr lang="de-AT" altLang="en-US" smtClean="0"/>
              <a:pPr/>
              <a:t>3</a:t>
            </a:fld>
            <a:endParaRPr lang="de-AT" altLang="en-US"/>
          </a:p>
        </p:txBody>
      </p:sp>
      <p:sp>
        <p:nvSpPr>
          <p:cNvPr id="12" name="TextBox 11"/>
          <p:cNvSpPr txBox="1"/>
          <p:nvPr/>
        </p:nvSpPr>
        <p:spPr>
          <a:xfrm>
            <a:off x="6660232" y="1412776"/>
            <a:ext cx="1944216" cy="2431435"/>
          </a:xfrm>
          <a:prstGeom prst="rect">
            <a:avLst/>
          </a:prstGeom>
          <a:noFill/>
        </p:spPr>
        <p:txBody>
          <a:bodyPr wrap="square" rtlCol="0">
            <a:spAutoFit/>
          </a:bodyPr>
          <a:lstStyle/>
          <a:p>
            <a:r>
              <a:rPr lang="en-US" sz="1600" b="1" u="sng" dirty="0" smtClean="0"/>
              <a:t>Address </a:t>
            </a:r>
            <a:r>
              <a:rPr lang="en-US" sz="1600" b="1" dirty="0" smtClean="0"/>
              <a:t>:</a:t>
            </a:r>
          </a:p>
          <a:p>
            <a:r>
              <a:rPr lang="it-IT" sz="1400" dirty="0"/>
              <a:t>5000 Ang Mo Kio Ave 5, Singapore </a:t>
            </a:r>
            <a:r>
              <a:rPr lang="it-IT" sz="1400" dirty="0" smtClean="0"/>
              <a:t>569870</a:t>
            </a:r>
          </a:p>
          <a:p>
            <a:r>
              <a:rPr lang="it-IT" sz="1400" dirty="0" smtClean="0"/>
              <a:t>#04-06.</a:t>
            </a:r>
          </a:p>
          <a:p>
            <a:endParaRPr lang="it-IT" sz="1400" dirty="0"/>
          </a:p>
          <a:p>
            <a:r>
              <a:rPr lang="it-IT" sz="1600" b="1" u="sng" dirty="0" smtClean="0"/>
              <a:t>Website:</a:t>
            </a:r>
            <a:endParaRPr lang="it-IT" sz="1600" b="1" u="sng" dirty="0"/>
          </a:p>
          <a:p>
            <a:r>
              <a:rPr lang="it-IT" sz="1600" dirty="0">
                <a:hlinkClick r:id="rId3"/>
              </a:rPr>
              <a:t>http://</a:t>
            </a:r>
            <a:r>
              <a:rPr lang="it-IT" sz="1600" dirty="0" smtClean="0">
                <a:hlinkClick r:id="rId3"/>
              </a:rPr>
              <a:t>asti.com.sg</a:t>
            </a:r>
            <a:endParaRPr lang="it-IT" sz="1600" b="1" u="sng" dirty="0" smtClean="0"/>
          </a:p>
          <a:p>
            <a:endParaRPr lang="it-IT" sz="1600" b="1" u="sng" dirty="0"/>
          </a:p>
          <a:p>
            <a:endParaRPr lang="it-IT" sz="1600" b="1" u="sng" dirty="0" smtClean="0"/>
          </a:p>
          <a:p>
            <a:endParaRPr lang="it-IT" sz="1600" b="1" u="sng" dirty="0" smtClean="0"/>
          </a:p>
        </p:txBody>
      </p:sp>
      <p:sp>
        <p:nvSpPr>
          <p:cNvPr id="17" name="object 33"/>
          <p:cNvSpPr txBox="1"/>
          <p:nvPr/>
        </p:nvSpPr>
        <p:spPr>
          <a:xfrm>
            <a:off x="6660232" y="3362027"/>
            <a:ext cx="2376264" cy="1210588"/>
          </a:xfrm>
          <a:prstGeom prst="rect">
            <a:avLst/>
          </a:prstGeom>
        </p:spPr>
        <p:txBody>
          <a:bodyPr vert="horz" wrap="square" lIns="0" tIns="0" rIns="0" bIns="0" rtlCol="0">
            <a:spAutoFit/>
          </a:bodyPr>
          <a:lstStyle/>
          <a:p>
            <a:pPr marL="18415">
              <a:lnSpc>
                <a:spcPct val="100000"/>
              </a:lnSpc>
            </a:pPr>
            <a:r>
              <a:rPr lang="en-US" sz="1600" b="1" u="sng" dirty="0" smtClean="0">
                <a:cs typeface="Arial" pitchFamily="34" charset="0"/>
              </a:rPr>
              <a:t>Contact Number:</a:t>
            </a:r>
            <a:endParaRPr sz="1600" dirty="0">
              <a:latin typeface="Times New Roman"/>
              <a:cs typeface="Times New Roman"/>
            </a:endParaRPr>
          </a:p>
          <a:p>
            <a:pPr marL="12700">
              <a:lnSpc>
                <a:spcPct val="100000"/>
              </a:lnSpc>
              <a:spcBef>
                <a:spcPts val="165"/>
              </a:spcBef>
            </a:pPr>
            <a:r>
              <a:rPr lang="en-US" sz="1400" b="1" spc="-100" dirty="0" smtClean="0">
                <a:solidFill>
                  <a:srgbClr val="696967"/>
                </a:solidFill>
                <a:cs typeface="Arial" pitchFamily="34" charset="0"/>
              </a:rPr>
              <a:t>Telephone</a:t>
            </a:r>
            <a:r>
              <a:rPr sz="1400" b="1" spc="-100" dirty="0" smtClean="0">
                <a:solidFill>
                  <a:srgbClr val="696967"/>
                </a:solidFill>
                <a:cs typeface="Arial" pitchFamily="34" charset="0"/>
              </a:rPr>
              <a:t> </a:t>
            </a:r>
            <a:r>
              <a:rPr sz="1400" b="1" spc="-90" dirty="0">
                <a:solidFill>
                  <a:srgbClr val="696967"/>
                </a:solidFill>
                <a:cs typeface="Arial" pitchFamily="34" charset="0"/>
              </a:rPr>
              <a:t>:</a:t>
            </a:r>
            <a:r>
              <a:rPr sz="1400" b="1" spc="-35" dirty="0">
                <a:solidFill>
                  <a:srgbClr val="696967"/>
                </a:solidFill>
                <a:cs typeface="Arial" pitchFamily="34" charset="0"/>
              </a:rPr>
              <a:t> </a:t>
            </a:r>
            <a:endParaRPr lang="en-US" sz="1400" b="1" spc="-35" dirty="0" smtClean="0">
              <a:solidFill>
                <a:srgbClr val="696967"/>
              </a:solidFill>
              <a:cs typeface="Arial" pitchFamily="34" charset="0"/>
            </a:endParaRPr>
          </a:p>
          <a:p>
            <a:pPr marL="12700">
              <a:lnSpc>
                <a:spcPct val="100000"/>
              </a:lnSpc>
              <a:spcBef>
                <a:spcPts val="165"/>
              </a:spcBef>
            </a:pPr>
            <a:r>
              <a:rPr sz="1400" spc="-10" dirty="0" smtClean="0">
                <a:cs typeface="Arial" pitchFamily="34" charset="0"/>
              </a:rPr>
              <a:t>+</a:t>
            </a:r>
            <a:r>
              <a:rPr lang="en-US" sz="1400" spc="-10" dirty="0" smtClean="0">
                <a:cs typeface="Arial" pitchFamily="34" charset="0"/>
              </a:rPr>
              <a:t>65 </a:t>
            </a:r>
            <a:r>
              <a:rPr lang="en-SG" sz="1400" dirty="0" smtClean="0"/>
              <a:t>6482 1110</a:t>
            </a:r>
          </a:p>
          <a:p>
            <a:pPr marL="12700">
              <a:lnSpc>
                <a:spcPct val="100000"/>
              </a:lnSpc>
              <a:spcBef>
                <a:spcPts val="165"/>
              </a:spcBef>
            </a:pPr>
            <a:r>
              <a:rPr lang="en-US" sz="1400" b="1" spc="-175" dirty="0" smtClean="0">
                <a:solidFill>
                  <a:srgbClr val="696967"/>
                </a:solidFill>
                <a:cs typeface="Arial" pitchFamily="34" charset="0"/>
              </a:rPr>
              <a:t>  </a:t>
            </a:r>
            <a:r>
              <a:rPr sz="1400" b="1" spc="-175" dirty="0" smtClean="0">
                <a:solidFill>
                  <a:srgbClr val="696967"/>
                </a:solidFill>
                <a:cs typeface="Arial" pitchFamily="34" charset="0"/>
              </a:rPr>
              <a:t>F</a:t>
            </a:r>
            <a:r>
              <a:rPr lang="en-US" sz="1400" b="1" spc="-175" dirty="0" smtClean="0">
                <a:solidFill>
                  <a:srgbClr val="696967"/>
                </a:solidFill>
                <a:cs typeface="Arial" pitchFamily="34" charset="0"/>
              </a:rPr>
              <a:t>ax </a:t>
            </a:r>
            <a:r>
              <a:rPr sz="1400" b="1" spc="-90" dirty="0">
                <a:solidFill>
                  <a:srgbClr val="696967"/>
                </a:solidFill>
                <a:cs typeface="Arial" pitchFamily="34" charset="0"/>
              </a:rPr>
              <a:t>:</a:t>
            </a:r>
            <a:r>
              <a:rPr sz="1400" b="1" spc="-60" dirty="0">
                <a:solidFill>
                  <a:srgbClr val="696967"/>
                </a:solidFill>
                <a:cs typeface="Arial" pitchFamily="34" charset="0"/>
              </a:rPr>
              <a:t> </a:t>
            </a:r>
            <a:endParaRPr lang="en-US" sz="1400" b="1" spc="-60" dirty="0" smtClean="0">
              <a:solidFill>
                <a:srgbClr val="696967"/>
              </a:solidFill>
              <a:cs typeface="Arial" pitchFamily="34" charset="0"/>
            </a:endParaRPr>
          </a:p>
          <a:p>
            <a:pPr marL="27305">
              <a:lnSpc>
                <a:spcPct val="100000"/>
              </a:lnSpc>
              <a:spcBef>
                <a:spcPts val="175"/>
              </a:spcBef>
              <a:tabLst>
                <a:tab pos="1138555" algn="l"/>
              </a:tabLst>
            </a:pPr>
            <a:r>
              <a:rPr sz="1400" dirty="0" smtClean="0">
                <a:cs typeface="Arial" pitchFamily="34" charset="0"/>
              </a:rPr>
              <a:t>+</a:t>
            </a:r>
            <a:r>
              <a:rPr lang="en-US" sz="1400" dirty="0" smtClean="0">
                <a:cs typeface="Arial" pitchFamily="34" charset="0"/>
              </a:rPr>
              <a:t>65</a:t>
            </a:r>
            <a:r>
              <a:rPr sz="1400" spc="150" dirty="0" smtClean="0">
                <a:cs typeface="Arial" pitchFamily="34" charset="0"/>
              </a:rPr>
              <a:t> </a:t>
            </a:r>
            <a:r>
              <a:rPr lang="en-SG" sz="1400" dirty="0"/>
              <a:t>6484 2022</a:t>
            </a:r>
            <a:endParaRPr sz="1400" dirty="0">
              <a:cs typeface="Arial" pitchFamily="34" charset="0"/>
            </a:endParaRPr>
          </a:p>
        </p:txBody>
      </p:sp>
      <p:pic>
        <p:nvPicPr>
          <p:cNvPr id="6451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53387" y="5008468"/>
            <a:ext cx="1166019" cy="1200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6660232" y="4725144"/>
            <a:ext cx="2376264" cy="276999"/>
          </a:xfrm>
          <a:prstGeom prst="rect">
            <a:avLst/>
          </a:prstGeom>
          <a:noFill/>
        </p:spPr>
        <p:txBody>
          <a:bodyPr wrap="square" rtlCol="0">
            <a:spAutoFit/>
          </a:bodyPr>
          <a:lstStyle/>
          <a:p>
            <a:pPr algn="ctr"/>
            <a:r>
              <a:rPr lang="en-US" sz="1200" dirty="0" smtClean="0">
                <a:solidFill>
                  <a:srgbClr val="FF0000"/>
                </a:solidFill>
              </a:rPr>
              <a:t>Scan QR Code for Directions</a:t>
            </a:r>
            <a:endParaRPr lang="en-SG" sz="1200" dirty="0">
              <a:solidFill>
                <a:srgbClr val="FF0000"/>
              </a:solidFill>
            </a:endParaRPr>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5"/>
          <p:cNvSpPr>
            <a:spLocks noChangeArrowheads="1"/>
          </p:cNvSpPr>
          <p:nvPr/>
        </p:nvSpPr>
        <p:spPr bwMode="auto">
          <a:xfrm>
            <a:off x="1763688" y="896144"/>
            <a:ext cx="5184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a:solidFill>
                  <a:srgbClr val="FF0000"/>
                </a:solidFill>
                <a:cs typeface="Arial" pitchFamily="34" charset="0"/>
              </a:rPr>
              <a:t>	</a:t>
            </a:r>
            <a:r>
              <a:rPr lang="en-US" altLang="en-US" sz="3200" b="1" dirty="0" smtClean="0">
                <a:solidFill>
                  <a:srgbClr val="FFFF00"/>
                </a:solidFill>
                <a:cs typeface="Arial" pitchFamily="34" charset="0"/>
              </a:rPr>
              <a:t>Company's Background</a:t>
            </a:r>
            <a:endParaRPr lang="en-US" altLang="en-US" sz="3200" b="1" dirty="0">
              <a:solidFill>
                <a:srgbClr val="FFFF00"/>
              </a:solidFill>
              <a:cs typeface="Arial" pitchFamily="34" charset="0"/>
            </a:endParaRPr>
          </a:p>
        </p:txBody>
      </p:sp>
      <p:sp>
        <p:nvSpPr>
          <p:cNvPr id="17412" name="Content Placeholder 4"/>
          <p:cNvSpPr>
            <a:spLocks noGrp="1" noChangeArrowheads="1"/>
          </p:cNvSpPr>
          <p:nvPr>
            <p:ph idx="1"/>
          </p:nvPr>
        </p:nvSpPr>
        <p:spPr>
          <a:xfrm>
            <a:off x="179512" y="2420888"/>
            <a:ext cx="8640960" cy="3450696"/>
          </a:xfrm>
        </p:spPr>
        <p:txBody>
          <a:bodyPr anchor="ctr">
            <a:normAutofit fontScale="25000" lnSpcReduction="20000"/>
          </a:bodyPr>
          <a:lstStyle/>
          <a:p>
            <a:r>
              <a:rPr lang="en-US" altLang="en-US" sz="7200" dirty="0" smtClean="0">
                <a:solidFill>
                  <a:schemeClr val="tx1"/>
                </a:solidFill>
                <a:latin typeface="Calibri" pitchFamily="34" charset="0"/>
                <a:cs typeface="Calibri" pitchFamily="34" charset="0"/>
              </a:rPr>
              <a:t>Since 1997, ASTI Pte. Ltd. has been creating success stories through our multi-disciplined services that range from project management, interior design, M &amp; E engineering to specialized engineering. Be it manufacturing plants, offices, clean rooms, data centers or laboratories, we provide turnkey solutions with end-to-end engineering capabilities. Our name is synonymous with superior quality, strong engineering competency, on-time delivery, and strong budgeting acumen that ensures cost efficiency.</a:t>
            </a:r>
          </a:p>
          <a:p>
            <a:endParaRPr lang="en-US" altLang="en-US" sz="7200" dirty="0" smtClean="0">
              <a:solidFill>
                <a:schemeClr val="tx1"/>
              </a:solidFill>
              <a:latin typeface="Calibri" pitchFamily="34" charset="0"/>
              <a:cs typeface="Calibri" pitchFamily="34" charset="0"/>
            </a:endParaRPr>
          </a:p>
          <a:p>
            <a:r>
              <a:rPr lang="en-US" altLang="en-US" sz="7200" dirty="0" smtClean="0">
                <a:solidFill>
                  <a:schemeClr val="tx1"/>
                </a:solidFill>
                <a:latin typeface="Calibri" pitchFamily="34" charset="0"/>
                <a:cs typeface="Calibri" pitchFamily="34" charset="0"/>
              </a:rPr>
              <a:t>In the past 20 years, we have allowed our professionalism, dedication, reliability and experience speak for us. And we are inspired to build long-term, trusting relationships rather than short-time gains.</a:t>
            </a:r>
          </a:p>
          <a:p>
            <a:endParaRPr lang="en-US" altLang="en-US" sz="7200" dirty="0" smtClean="0">
              <a:solidFill>
                <a:schemeClr val="tx1"/>
              </a:solidFill>
              <a:latin typeface="Calibri" pitchFamily="34" charset="0"/>
              <a:cs typeface="Calibri" pitchFamily="34" charset="0"/>
            </a:endParaRPr>
          </a:p>
          <a:p>
            <a:r>
              <a:rPr lang="en-US" altLang="en-US" sz="7200" dirty="0" smtClean="0">
                <a:solidFill>
                  <a:schemeClr val="tx1"/>
                </a:solidFill>
                <a:latin typeface="Calibri" pitchFamily="34" charset="0"/>
                <a:cs typeface="Calibri" pitchFamily="34" charset="0"/>
              </a:rPr>
              <a:t>Today, we have established our footprints on international grounds, including Malaysia, Hong Kong, China and India. Having provided specialized solutions for our clients in the pharmaceutical, manufacturing, banking and IT industries, we focus our competency on specialized solutions, particularly in establishing clean rooms, data centers and laboratories.</a:t>
            </a:r>
            <a:endParaRPr lang="en-SG" altLang="en-US" sz="7200" dirty="0" smtClean="0">
              <a:solidFill>
                <a:schemeClr val="tx1"/>
              </a:solidFill>
              <a:latin typeface="Calibri" pitchFamily="34" charset="0"/>
              <a:cs typeface="Calibri" pitchFamily="34" charset="0"/>
            </a:endParaRPr>
          </a:p>
        </p:txBody>
      </p:sp>
      <p:sp>
        <p:nvSpPr>
          <p:cNvPr id="8" name="Date Placeholder 7"/>
          <p:cNvSpPr>
            <a:spLocks noGrp="1"/>
          </p:cNvSpPr>
          <p:nvPr>
            <p:ph type="dt" sz="half" idx="10"/>
          </p:nvPr>
        </p:nvSpPr>
        <p:spPr/>
        <p:txBody>
          <a:bodyPr/>
          <a:lstStyle/>
          <a:p>
            <a:r>
              <a:rPr lang="en-US" dirty="0" smtClean="0"/>
              <a:t>3th July 2023                                                  </a:t>
            </a:r>
            <a:endParaRPr lang="en-SG" dirty="0"/>
          </a:p>
        </p:txBody>
      </p:sp>
      <p:sp>
        <p:nvSpPr>
          <p:cNvPr id="9" name="Footer Placeholder 8"/>
          <p:cNvSpPr>
            <a:spLocks noGrp="1"/>
          </p:cNvSpPr>
          <p:nvPr>
            <p:ph type="ftr" sz="quarter" idx="11"/>
          </p:nvPr>
        </p:nvSpPr>
        <p:spPr/>
        <p:txBody>
          <a:bodyPr/>
          <a:lstStyle/>
          <a:p>
            <a:r>
              <a:rPr lang="en-SG" smtClean="0"/>
              <a:t>Restricted</a:t>
            </a:r>
            <a:endParaRPr lang="en-SG" dirty="0"/>
          </a:p>
        </p:txBody>
      </p:sp>
      <p:sp>
        <p:nvSpPr>
          <p:cNvPr id="7" name="Slide Number Placeholder 6"/>
          <p:cNvSpPr>
            <a:spLocks noGrp="1"/>
          </p:cNvSpPr>
          <p:nvPr>
            <p:ph type="sldNum" sz="quarter" idx="12"/>
          </p:nvPr>
        </p:nvSpPr>
        <p:spPr/>
        <p:txBody>
          <a:bodyPr/>
          <a:lstStyle/>
          <a:p>
            <a:fld id="{32AB3A5E-B671-4EA7-AE3D-54088C84367F}" type="slidenum">
              <a:rPr lang="de-AT" altLang="en-US" smtClean="0"/>
              <a:pPr/>
              <a:t>4</a:t>
            </a:fld>
            <a:endParaRPr lang="de-AT" altLang="en-US"/>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5"/>
          <p:cNvSpPr>
            <a:spLocks noChangeArrowheads="1"/>
          </p:cNvSpPr>
          <p:nvPr/>
        </p:nvSpPr>
        <p:spPr bwMode="auto">
          <a:xfrm>
            <a:off x="1692275" y="625434"/>
            <a:ext cx="5184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a:solidFill>
                  <a:srgbClr val="FF0000"/>
                </a:solidFill>
                <a:cs typeface="Arial" pitchFamily="34" charset="0"/>
              </a:rPr>
              <a:t>	</a:t>
            </a:r>
            <a:r>
              <a:rPr lang="en-US" altLang="en-US" sz="3200" b="1" dirty="0" smtClean="0">
                <a:solidFill>
                  <a:srgbClr val="FFFF00"/>
                </a:solidFill>
                <a:cs typeface="Arial" pitchFamily="34" charset="0"/>
              </a:rPr>
              <a:t>ASTI </a:t>
            </a:r>
            <a:r>
              <a:rPr lang="en-US" altLang="en-US" sz="3200" b="1" dirty="0">
                <a:solidFill>
                  <a:srgbClr val="FFFF00"/>
                </a:solidFill>
                <a:cs typeface="Arial" pitchFamily="34" charset="0"/>
              </a:rPr>
              <a:t>Mission &amp; Vision</a:t>
            </a:r>
          </a:p>
        </p:txBody>
      </p:sp>
      <p:sp>
        <p:nvSpPr>
          <p:cNvPr id="5" name="Content Placeholder 4"/>
          <p:cNvSpPr>
            <a:spLocks noGrp="1"/>
          </p:cNvSpPr>
          <p:nvPr>
            <p:ph idx="1"/>
          </p:nvPr>
        </p:nvSpPr>
        <p:spPr>
          <a:xfrm>
            <a:off x="251520" y="1916832"/>
            <a:ext cx="6032252" cy="3450696"/>
          </a:xfrm>
        </p:spPr>
        <p:txBody>
          <a:bodyPr>
            <a:normAutofit fontScale="85000" lnSpcReduction="20000"/>
          </a:bodyPr>
          <a:lstStyle/>
          <a:p>
            <a:pPr marL="0" indent="0">
              <a:buNone/>
            </a:pPr>
            <a:r>
              <a:rPr lang="en-US" b="1" dirty="0" smtClean="0">
                <a:latin typeface="Calibri" pitchFamily="34" charset="0"/>
                <a:cs typeface="Calibri" pitchFamily="34" charset="0"/>
              </a:rPr>
              <a:t>MISSION</a:t>
            </a:r>
          </a:p>
          <a:p>
            <a:r>
              <a:rPr lang="en-US" dirty="0" smtClean="0">
                <a:solidFill>
                  <a:schemeClr val="tx1"/>
                </a:solidFill>
                <a:latin typeface="Calibri" pitchFamily="34" charset="0"/>
                <a:cs typeface="Calibri" pitchFamily="34" charset="0"/>
              </a:rPr>
              <a:t>Asti was established with the mission to provide the industry with a highly cost effective engineering and design work in architectural, mechanical and electrical services.</a:t>
            </a:r>
          </a:p>
          <a:p>
            <a:endParaRPr lang="en-US" dirty="0" smtClean="0">
              <a:latin typeface="Calibri" pitchFamily="34" charset="0"/>
              <a:cs typeface="Calibri" pitchFamily="34" charset="0"/>
            </a:endParaRPr>
          </a:p>
          <a:p>
            <a:pPr marL="0" indent="0">
              <a:buNone/>
            </a:pPr>
            <a:r>
              <a:rPr lang="en-US" b="1" dirty="0" smtClean="0">
                <a:latin typeface="Calibri" pitchFamily="34" charset="0"/>
                <a:cs typeface="Calibri" pitchFamily="34" charset="0"/>
              </a:rPr>
              <a:t>VISION</a:t>
            </a:r>
          </a:p>
          <a:p>
            <a:r>
              <a:rPr lang="en-US" dirty="0" smtClean="0">
                <a:solidFill>
                  <a:schemeClr val="tx1"/>
                </a:solidFill>
                <a:latin typeface="Calibri" pitchFamily="34" charset="0"/>
                <a:cs typeface="Calibri" pitchFamily="34" charset="0"/>
              </a:rPr>
              <a:t>Asti has made customer satisfaction our goal and superior service our priority. Our overall strategic goal is to achieve market leadership – in reputation, brand, relationships and market share, as well as environmental protection.</a:t>
            </a:r>
          </a:p>
          <a:p>
            <a:endParaRPr lang="en-SG" dirty="0" smtClean="0"/>
          </a:p>
        </p:txBody>
      </p:sp>
      <p:sp>
        <p:nvSpPr>
          <p:cNvPr id="8" name="Date Placeholder 7"/>
          <p:cNvSpPr>
            <a:spLocks noGrp="1"/>
          </p:cNvSpPr>
          <p:nvPr>
            <p:ph type="dt" sz="half" idx="10"/>
          </p:nvPr>
        </p:nvSpPr>
        <p:spPr/>
        <p:txBody>
          <a:bodyPr/>
          <a:lstStyle/>
          <a:p>
            <a:r>
              <a:rPr lang="en-US" smtClean="0"/>
              <a:t>3th July 2023                                                  </a:t>
            </a:r>
            <a:endParaRPr lang="en-SG"/>
          </a:p>
        </p:txBody>
      </p:sp>
      <p:sp>
        <p:nvSpPr>
          <p:cNvPr id="9" name="Footer Placeholder 8"/>
          <p:cNvSpPr>
            <a:spLocks noGrp="1"/>
          </p:cNvSpPr>
          <p:nvPr>
            <p:ph type="ftr" sz="quarter" idx="11"/>
          </p:nvPr>
        </p:nvSpPr>
        <p:spPr/>
        <p:txBody>
          <a:bodyPr/>
          <a:lstStyle/>
          <a:p>
            <a:r>
              <a:rPr lang="en-SG" smtClean="0"/>
              <a:t>Restricted</a:t>
            </a:r>
            <a:endParaRPr lang="en-SG" dirty="0"/>
          </a:p>
        </p:txBody>
      </p:sp>
      <p:sp>
        <p:nvSpPr>
          <p:cNvPr id="7" name="Slide Number Placeholder 6"/>
          <p:cNvSpPr>
            <a:spLocks noGrp="1"/>
          </p:cNvSpPr>
          <p:nvPr>
            <p:ph type="sldNum" sz="quarter" idx="12"/>
          </p:nvPr>
        </p:nvSpPr>
        <p:spPr/>
        <p:txBody>
          <a:bodyPr/>
          <a:lstStyle/>
          <a:p>
            <a:fld id="{32AB3A5E-B671-4EA7-AE3D-54088C84367F}" type="slidenum">
              <a:rPr lang="de-AT" altLang="en-US" smtClean="0"/>
              <a:pPr/>
              <a:t>5</a:t>
            </a:fld>
            <a:endParaRPr lang="de-AT" altLang="en-US"/>
          </a:p>
        </p:txBody>
      </p:sp>
      <p:pic>
        <p:nvPicPr>
          <p:cNvPr id="184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96370" y="5129014"/>
            <a:ext cx="3563950" cy="1728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19958596"/>
      </p:ext>
    </p:extLst>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5"/>
          <p:cNvSpPr>
            <a:spLocks noChangeArrowheads="1"/>
          </p:cNvSpPr>
          <p:nvPr/>
        </p:nvSpPr>
        <p:spPr bwMode="auto">
          <a:xfrm>
            <a:off x="1763688" y="1052736"/>
            <a:ext cx="5184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a:solidFill>
                  <a:srgbClr val="FFFF00"/>
                </a:solidFill>
                <a:cs typeface="Arial" pitchFamily="34" charset="0"/>
              </a:rPr>
              <a:t>ASTI  Environmental , Health and </a:t>
            </a:r>
            <a:endParaRPr lang="en-US" altLang="en-US" sz="3200" b="1" dirty="0" smtClean="0">
              <a:solidFill>
                <a:srgbClr val="FFFF00"/>
              </a:solidFill>
              <a:cs typeface="Arial" pitchFamily="34" charset="0"/>
            </a:endParaRPr>
          </a:p>
          <a:p>
            <a:pPr algn="ctr" eaLnBrk="1" hangingPunct="1"/>
            <a:r>
              <a:rPr lang="en-US" altLang="en-US" sz="3200" b="1" dirty="0" smtClean="0">
                <a:solidFill>
                  <a:srgbClr val="FFFF00"/>
                </a:solidFill>
                <a:cs typeface="Arial" pitchFamily="34" charset="0"/>
              </a:rPr>
              <a:t>Safety </a:t>
            </a:r>
            <a:r>
              <a:rPr lang="en-US" altLang="en-US" sz="3200" b="1" dirty="0">
                <a:solidFill>
                  <a:srgbClr val="FFFF00"/>
                </a:solidFill>
                <a:cs typeface="Arial" pitchFamily="34" charset="0"/>
              </a:rPr>
              <a:t>Policy</a:t>
            </a:r>
          </a:p>
        </p:txBody>
      </p:sp>
      <p:pic>
        <p:nvPicPr>
          <p:cNvPr id="6553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1844824"/>
            <a:ext cx="3278691" cy="4249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Date Placeholder 6"/>
          <p:cNvSpPr>
            <a:spLocks noGrp="1"/>
          </p:cNvSpPr>
          <p:nvPr>
            <p:ph type="dt" sz="half" idx="10"/>
          </p:nvPr>
        </p:nvSpPr>
        <p:spPr>
          <a:xfrm>
            <a:off x="5148064" y="6368517"/>
            <a:ext cx="3786690" cy="365125"/>
          </a:xfrm>
        </p:spPr>
        <p:txBody>
          <a:bodyPr/>
          <a:lstStyle/>
          <a:p>
            <a:r>
              <a:rPr lang="en-US" smtClean="0"/>
              <a:t>3th July 2023                                                  </a:t>
            </a:r>
            <a:endParaRPr lang="en-SG"/>
          </a:p>
        </p:txBody>
      </p:sp>
      <p:sp>
        <p:nvSpPr>
          <p:cNvPr id="8" name="Footer Placeholder 7"/>
          <p:cNvSpPr>
            <a:spLocks noGrp="1"/>
          </p:cNvSpPr>
          <p:nvPr>
            <p:ph type="ftr" sz="quarter" idx="11"/>
          </p:nvPr>
        </p:nvSpPr>
        <p:spPr>
          <a:xfrm>
            <a:off x="179512" y="6368517"/>
            <a:ext cx="3786691" cy="365125"/>
          </a:xfrm>
        </p:spPr>
        <p:txBody>
          <a:bodyPr/>
          <a:lstStyle/>
          <a:p>
            <a:r>
              <a:rPr lang="en-SG" smtClean="0"/>
              <a:t>Restricted</a:t>
            </a:r>
            <a:endParaRPr lang="en-SG" dirty="0"/>
          </a:p>
        </p:txBody>
      </p:sp>
      <p:sp>
        <p:nvSpPr>
          <p:cNvPr id="6" name="Slide Number Placeholder 5"/>
          <p:cNvSpPr>
            <a:spLocks noGrp="1"/>
          </p:cNvSpPr>
          <p:nvPr>
            <p:ph type="sldNum" sz="quarter" idx="12"/>
          </p:nvPr>
        </p:nvSpPr>
        <p:spPr>
          <a:xfrm>
            <a:off x="3995936" y="6368517"/>
            <a:ext cx="1161826" cy="365125"/>
          </a:xfrm>
        </p:spPr>
        <p:txBody>
          <a:bodyPr/>
          <a:lstStyle/>
          <a:p>
            <a:fld id="{32AB3A5E-B671-4EA7-AE3D-54088C84367F}" type="slidenum">
              <a:rPr lang="de-AT" altLang="en-US" smtClean="0"/>
              <a:pPr/>
              <a:t>6</a:t>
            </a:fld>
            <a:endParaRPr lang="de-AT" altLang="en-US"/>
          </a:p>
        </p:txBody>
      </p:sp>
      <p:sp>
        <p:nvSpPr>
          <p:cNvPr id="9" name="TextBox 8"/>
          <p:cNvSpPr txBox="1"/>
          <p:nvPr/>
        </p:nvSpPr>
        <p:spPr>
          <a:xfrm>
            <a:off x="3563888" y="1888265"/>
            <a:ext cx="4790323" cy="4662815"/>
          </a:xfrm>
          <a:prstGeom prst="rect">
            <a:avLst/>
          </a:prstGeom>
          <a:noFill/>
        </p:spPr>
        <p:txBody>
          <a:bodyPr wrap="square" rtlCol="0">
            <a:spAutoFit/>
          </a:bodyPr>
          <a:lstStyle/>
          <a:p>
            <a:r>
              <a:rPr lang="en-US" sz="900" dirty="0">
                <a:latin typeface="Calibri" pitchFamily="34" charset="0"/>
                <a:cs typeface="Calibri" pitchFamily="34" charset="0"/>
              </a:rPr>
              <a:t>The Management and Staff of ASTI PTE. LTD. are accountable and committed to create a safe &amp; healthy work place for the prevention of injury and ill health to all persons working for or on behalf of ASTI PTE LTD.</a:t>
            </a:r>
            <a:endParaRPr lang="en-SG" sz="900" dirty="0">
              <a:latin typeface="Calibri" pitchFamily="34" charset="0"/>
              <a:cs typeface="Calibri" pitchFamily="34" charset="0"/>
            </a:endParaRPr>
          </a:p>
          <a:p>
            <a:r>
              <a:rPr lang="en-US" sz="900" dirty="0">
                <a:latin typeface="Calibri" pitchFamily="34" charset="0"/>
                <a:cs typeface="Calibri" pitchFamily="34" charset="0"/>
              </a:rPr>
              <a:t> </a:t>
            </a:r>
            <a:endParaRPr lang="en-SG" sz="900" dirty="0">
              <a:latin typeface="Calibri" pitchFamily="34" charset="0"/>
              <a:cs typeface="Calibri" pitchFamily="34" charset="0"/>
            </a:endParaRPr>
          </a:p>
          <a:p>
            <a:r>
              <a:rPr lang="en-US" sz="900" dirty="0">
                <a:latin typeface="Calibri" pitchFamily="34" charset="0"/>
                <a:cs typeface="Calibri" pitchFamily="34" charset="0"/>
              </a:rPr>
              <a:t>We will:</a:t>
            </a:r>
            <a:endParaRPr lang="en-SG" sz="900" dirty="0">
              <a:latin typeface="Calibri" pitchFamily="34" charset="0"/>
              <a:cs typeface="Calibri" pitchFamily="34" charset="0"/>
            </a:endParaRPr>
          </a:p>
          <a:p>
            <a:r>
              <a:rPr lang="en-US" sz="900" dirty="0">
                <a:latin typeface="Calibri" pitchFamily="34" charset="0"/>
                <a:cs typeface="Calibri" pitchFamily="34" charset="0"/>
              </a:rPr>
              <a:t> </a:t>
            </a:r>
            <a:endParaRPr lang="en-SG" sz="900" dirty="0">
              <a:latin typeface="Calibri" pitchFamily="34" charset="0"/>
              <a:cs typeface="Calibri" pitchFamily="34" charset="0"/>
            </a:endParaRPr>
          </a:p>
          <a:p>
            <a:pPr lvl="0"/>
            <a:r>
              <a:rPr lang="en-US" sz="900" dirty="0">
                <a:latin typeface="Calibri" pitchFamily="34" charset="0"/>
                <a:cs typeface="Calibri" pitchFamily="34" charset="0"/>
              </a:rPr>
              <a:t>Develop our management processes to ensure that Workplace Safety &amp; Health are considered during planning and implementation.</a:t>
            </a:r>
            <a:endParaRPr lang="en-SG" sz="900" dirty="0">
              <a:latin typeface="Calibri" pitchFamily="34" charset="0"/>
              <a:cs typeface="Calibri" pitchFamily="34" charset="0"/>
            </a:endParaRPr>
          </a:p>
          <a:p>
            <a:r>
              <a:rPr lang="en-US" sz="900" dirty="0">
                <a:latin typeface="Calibri" pitchFamily="34" charset="0"/>
                <a:cs typeface="Calibri" pitchFamily="34" charset="0"/>
              </a:rPr>
              <a:t> </a:t>
            </a:r>
            <a:endParaRPr lang="en-SG" sz="900" dirty="0">
              <a:latin typeface="Calibri" pitchFamily="34" charset="0"/>
              <a:cs typeface="Calibri" pitchFamily="34" charset="0"/>
            </a:endParaRPr>
          </a:p>
          <a:p>
            <a:pPr lvl="0"/>
            <a:r>
              <a:rPr lang="en-US" sz="900" dirty="0">
                <a:latin typeface="Calibri" pitchFamily="34" charset="0"/>
                <a:cs typeface="Calibri" pitchFamily="34" charset="0"/>
              </a:rPr>
              <a:t>Comply with all relevant legislation, government guidelines, regulations and industry codes of practice on Workplace Safety &amp; Health issues, and where possible exceed them.</a:t>
            </a:r>
            <a:endParaRPr lang="en-SG" sz="900" dirty="0">
              <a:latin typeface="Calibri" pitchFamily="34" charset="0"/>
              <a:cs typeface="Calibri" pitchFamily="34" charset="0"/>
            </a:endParaRPr>
          </a:p>
          <a:p>
            <a:r>
              <a:rPr lang="en-US" sz="900" dirty="0">
                <a:latin typeface="Calibri" pitchFamily="34" charset="0"/>
                <a:cs typeface="Calibri" pitchFamily="34" charset="0"/>
              </a:rPr>
              <a:t> </a:t>
            </a:r>
            <a:endParaRPr lang="en-SG" sz="900" dirty="0">
              <a:latin typeface="Calibri" pitchFamily="34" charset="0"/>
              <a:cs typeface="Calibri" pitchFamily="34" charset="0"/>
            </a:endParaRPr>
          </a:p>
          <a:p>
            <a:pPr lvl="0"/>
            <a:r>
              <a:rPr lang="en-US" sz="900" dirty="0">
                <a:latin typeface="Calibri" pitchFamily="34" charset="0"/>
                <a:cs typeface="Calibri" pitchFamily="34" charset="0"/>
              </a:rPr>
              <a:t>Ensure that on a continual basis Workplace Safety &amp; Health hazards are identified, risks assessed and suitable controls put in place to prevent injury and ill health.</a:t>
            </a:r>
            <a:endParaRPr lang="en-SG" sz="900" dirty="0">
              <a:latin typeface="Calibri" pitchFamily="34" charset="0"/>
              <a:cs typeface="Calibri" pitchFamily="34" charset="0"/>
            </a:endParaRPr>
          </a:p>
          <a:p>
            <a:r>
              <a:rPr lang="en-US" sz="900" dirty="0">
                <a:latin typeface="Calibri" pitchFamily="34" charset="0"/>
                <a:cs typeface="Calibri" pitchFamily="34" charset="0"/>
              </a:rPr>
              <a:t> </a:t>
            </a:r>
            <a:endParaRPr lang="en-SG" sz="900" dirty="0">
              <a:latin typeface="Calibri" pitchFamily="34" charset="0"/>
              <a:cs typeface="Calibri" pitchFamily="34" charset="0"/>
            </a:endParaRPr>
          </a:p>
          <a:p>
            <a:pPr lvl="0"/>
            <a:r>
              <a:rPr lang="en-US" sz="900" dirty="0">
                <a:latin typeface="Calibri" pitchFamily="34" charset="0"/>
                <a:cs typeface="Calibri" pitchFamily="34" charset="0"/>
              </a:rPr>
              <a:t>Engage with employees, contractors and visitors to further reduce safety and health hazards and risks associated with working for, with, or on behalf of ASTI PTE. LTD.</a:t>
            </a:r>
            <a:endParaRPr lang="en-SG" sz="900" dirty="0">
              <a:latin typeface="Calibri" pitchFamily="34" charset="0"/>
              <a:cs typeface="Calibri" pitchFamily="34" charset="0"/>
            </a:endParaRPr>
          </a:p>
          <a:p>
            <a:r>
              <a:rPr lang="en-US" sz="900" dirty="0">
                <a:latin typeface="Calibri" pitchFamily="34" charset="0"/>
                <a:cs typeface="Calibri" pitchFamily="34" charset="0"/>
              </a:rPr>
              <a:t> </a:t>
            </a:r>
            <a:endParaRPr lang="en-SG" sz="900" dirty="0">
              <a:latin typeface="Calibri" pitchFamily="34" charset="0"/>
              <a:cs typeface="Calibri" pitchFamily="34" charset="0"/>
            </a:endParaRPr>
          </a:p>
          <a:p>
            <a:pPr lvl="0"/>
            <a:r>
              <a:rPr lang="en-US" sz="900" dirty="0">
                <a:latin typeface="Calibri" pitchFamily="34" charset="0"/>
                <a:cs typeface="Calibri" pitchFamily="34" charset="0"/>
              </a:rPr>
              <a:t>Communicate with its stakeholders its policy, objectives and targets and other relevant information pertaining to the review and implementation of the OSH-MS.</a:t>
            </a:r>
            <a:endParaRPr lang="en-SG" sz="900" dirty="0">
              <a:latin typeface="Calibri" pitchFamily="34" charset="0"/>
              <a:cs typeface="Calibri" pitchFamily="34" charset="0"/>
            </a:endParaRPr>
          </a:p>
          <a:p>
            <a:r>
              <a:rPr lang="en-US" sz="900" dirty="0">
                <a:latin typeface="Calibri" pitchFamily="34" charset="0"/>
                <a:cs typeface="Calibri" pitchFamily="34" charset="0"/>
              </a:rPr>
              <a:t> </a:t>
            </a:r>
            <a:endParaRPr lang="en-SG" sz="900" dirty="0">
              <a:latin typeface="Calibri" pitchFamily="34" charset="0"/>
              <a:cs typeface="Calibri" pitchFamily="34" charset="0"/>
            </a:endParaRPr>
          </a:p>
          <a:p>
            <a:pPr lvl="0"/>
            <a:r>
              <a:rPr lang="en-US" sz="900" dirty="0">
                <a:latin typeface="Calibri" pitchFamily="34" charset="0"/>
                <a:cs typeface="Calibri" pitchFamily="34" charset="0"/>
              </a:rPr>
              <a:t>Investigate and identify causes of any incident or accident, implement and review counter measures taken to prevent reoccurrence.</a:t>
            </a:r>
            <a:endParaRPr lang="en-SG" sz="900" dirty="0">
              <a:latin typeface="Calibri" pitchFamily="34" charset="0"/>
              <a:cs typeface="Calibri" pitchFamily="34" charset="0"/>
            </a:endParaRPr>
          </a:p>
          <a:p>
            <a:r>
              <a:rPr lang="en-US" sz="900" dirty="0">
                <a:latin typeface="Calibri" pitchFamily="34" charset="0"/>
                <a:cs typeface="Calibri" pitchFamily="34" charset="0"/>
              </a:rPr>
              <a:t> </a:t>
            </a:r>
            <a:endParaRPr lang="en-SG" sz="900" dirty="0">
              <a:latin typeface="Calibri" pitchFamily="34" charset="0"/>
              <a:cs typeface="Calibri" pitchFamily="34" charset="0"/>
            </a:endParaRPr>
          </a:p>
          <a:p>
            <a:pPr lvl="0"/>
            <a:r>
              <a:rPr lang="en-US" sz="900" dirty="0">
                <a:latin typeface="Calibri" pitchFamily="34" charset="0"/>
                <a:cs typeface="Calibri" pitchFamily="34" charset="0"/>
              </a:rPr>
              <a:t>Strive for continual improvement for safety and health practices and standards.  This includes but not limited to regular review and monitoring of the effectiveness of this occupational health and safety policy.</a:t>
            </a:r>
            <a:endParaRPr lang="en-SG" sz="900" dirty="0">
              <a:latin typeface="Calibri" pitchFamily="34" charset="0"/>
              <a:cs typeface="Calibri" pitchFamily="34" charset="0"/>
            </a:endParaRPr>
          </a:p>
          <a:p>
            <a:r>
              <a:rPr lang="en-US" sz="900" dirty="0">
                <a:latin typeface="Calibri" pitchFamily="34" charset="0"/>
                <a:cs typeface="Calibri" pitchFamily="34" charset="0"/>
              </a:rPr>
              <a:t> </a:t>
            </a:r>
            <a:endParaRPr lang="en-SG" sz="900" dirty="0">
              <a:latin typeface="Calibri" pitchFamily="34" charset="0"/>
              <a:cs typeface="Calibri" pitchFamily="34" charset="0"/>
            </a:endParaRPr>
          </a:p>
          <a:p>
            <a:r>
              <a:rPr lang="en-US" sz="900" dirty="0">
                <a:latin typeface="Calibri" pitchFamily="34" charset="0"/>
                <a:cs typeface="Calibri" pitchFamily="34" charset="0"/>
              </a:rPr>
              <a:t>To fulfill this policy, ASTI PTE. LTD. will devote resources towards setting, reviewing and achieving our WSH objectives and targets.</a:t>
            </a:r>
            <a:endParaRPr lang="en-SG" sz="900" dirty="0">
              <a:latin typeface="Calibri" pitchFamily="34" charset="0"/>
              <a:cs typeface="Calibri" pitchFamily="34" charset="0"/>
            </a:endParaRPr>
          </a:p>
          <a:p>
            <a:r>
              <a:rPr lang="en-US" sz="900" dirty="0">
                <a:latin typeface="Calibri" pitchFamily="34" charset="0"/>
                <a:cs typeface="Calibri" pitchFamily="34" charset="0"/>
              </a:rPr>
              <a:t> </a:t>
            </a:r>
            <a:endParaRPr lang="en-SG" sz="900" dirty="0">
              <a:latin typeface="Calibri" pitchFamily="34" charset="0"/>
              <a:cs typeface="Calibri" pitchFamily="34" charset="0"/>
            </a:endParaRPr>
          </a:p>
          <a:p>
            <a:r>
              <a:rPr lang="en-US" sz="900" dirty="0">
                <a:latin typeface="Calibri" pitchFamily="34" charset="0"/>
                <a:cs typeface="Calibri" pitchFamily="34" charset="0"/>
              </a:rPr>
              <a:t>This policy is communicated to all employees and is available to all external bodies and members of the public</a:t>
            </a:r>
            <a:r>
              <a:rPr lang="en-US" sz="900" dirty="0" smtClean="0">
                <a:latin typeface="Calibri" pitchFamily="34" charset="0"/>
                <a:cs typeface="Calibri" pitchFamily="34" charset="0"/>
              </a:rPr>
              <a:t>.</a:t>
            </a:r>
            <a:endParaRPr lang="en-SG" dirty="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41702" y="2046917"/>
            <a:ext cx="1403453" cy="936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627" name="Rectangle 4"/>
          <p:cNvSpPr>
            <a:spLocks noChangeArrowheads="1"/>
          </p:cNvSpPr>
          <p:nvPr/>
        </p:nvSpPr>
        <p:spPr bwMode="auto">
          <a:xfrm>
            <a:off x="2051843" y="742950"/>
            <a:ext cx="5184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WSH </a:t>
            </a:r>
            <a:r>
              <a:rPr lang="en-US" altLang="en-US" sz="3200" b="1" dirty="0">
                <a:solidFill>
                  <a:srgbClr val="FFFF00"/>
                </a:solidFill>
                <a:cs typeface="Arial" pitchFamily="34" charset="0"/>
              </a:rPr>
              <a:t>Objectives/Targets</a:t>
            </a:r>
          </a:p>
        </p:txBody>
      </p:sp>
      <p:sp>
        <p:nvSpPr>
          <p:cNvPr id="26629" name="TextBox 5"/>
          <p:cNvSpPr txBox="1">
            <a:spLocks noChangeArrowheads="1"/>
          </p:cNvSpPr>
          <p:nvPr/>
        </p:nvSpPr>
        <p:spPr bwMode="auto">
          <a:xfrm>
            <a:off x="395288" y="1484313"/>
            <a:ext cx="8497887"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nSpc>
                <a:spcPts val="1800"/>
              </a:lnSpc>
            </a:pPr>
            <a:r>
              <a:rPr lang="en-US" altLang="en-US" b="1" dirty="0">
                <a:latin typeface="Calibri" pitchFamily="34" charset="0"/>
                <a:cs typeface="Calibri" pitchFamily="34" charset="0"/>
              </a:rPr>
              <a:t>ASTI PTE LTD </a:t>
            </a:r>
            <a:r>
              <a:rPr lang="en-US" altLang="en-US" dirty="0">
                <a:latin typeface="Calibri" pitchFamily="34" charset="0"/>
                <a:cs typeface="Calibri" pitchFamily="34" charset="0"/>
              </a:rPr>
              <a:t>is committed to meet statutory and regulatory requirements through demonstration of responsibility for the safety and health of the employees, contractors, suppliers and visitors in the work environment.</a:t>
            </a:r>
          </a:p>
          <a:p>
            <a:pPr>
              <a:lnSpc>
                <a:spcPts val="1800"/>
              </a:lnSpc>
            </a:pPr>
            <a:endParaRPr lang="en-US" altLang="en-US" dirty="0">
              <a:latin typeface="Calibri" pitchFamily="34" charset="0"/>
              <a:cs typeface="Calibri" pitchFamily="34" charset="0"/>
            </a:endParaRPr>
          </a:p>
          <a:p>
            <a:pPr>
              <a:lnSpc>
                <a:spcPts val="1800"/>
              </a:lnSpc>
            </a:pPr>
            <a:r>
              <a:rPr lang="en-US" altLang="en-US" b="1" dirty="0">
                <a:latin typeface="Calibri" pitchFamily="34" charset="0"/>
                <a:cs typeface="Calibri" pitchFamily="34" charset="0"/>
              </a:rPr>
              <a:t>To achieve this, the Management shall aim to</a:t>
            </a:r>
            <a:r>
              <a:rPr lang="en-US" altLang="en-US" dirty="0">
                <a:latin typeface="Calibri" pitchFamily="34" charset="0"/>
                <a:cs typeface="Calibri" pitchFamily="34" charset="0"/>
              </a:rPr>
              <a:t>:</a:t>
            </a:r>
          </a:p>
          <a:p>
            <a:pPr>
              <a:lnSpc>
                <a:spcPts val="1800"/>
              </a:lnSpc>
            </a:pPr>
            <a:endParaRPr lang="en-US" altLang="en-US" dirty="0">
              <a:latin typeface="Calibri" pitchFamily="34" charset="0"/>
              <a:cs typeface="Calibri" pitchFamily="34" charset="0"/>
            </a:endParaRPr>
          </a:p>
          <a:p>
            <a:pPr>
              <a:buFont typeface="Arial" pitchFamily="34" charset="0"/>
              <a:buChar char="•"/>
            </a:pPr>
            <a:r>
              <a:rPr lang="en-US" altLang="en-US" dirty="0">
                <a:latin typeface="Calibri" pitchFamily="34" charset="0"/>
                <a:cs typeface="Calibri" pitchFamily="34" charset="0"/>
              </a:rPr>
              <a:t>Eliminate hazards at the workplace to ensure everyone’s safety and health</a:t>
            </a:r>
          </a:p>
          <a:p>
            <a:pPr>
              <a:buFont typeface="Arial" pitchFamily="34" charset="0"/>
              <a:buChar char="•"/>
            </a:pPr>
            <a:endParaRPr lang="en-US" altLang="en-US" dirty="0">
              <a:latin typeface="Calibri" pitchFamily="34" charset="0"/>
              <a:cs typeface="Calibri" pitchFamily="34" charset="0"/>
            </a:endParaRPr>
          </a:p>
          <a:p>
            <a:pPr>
              <a:buFont typeface="Arial" pitchFamily="34" charset="0"/>
              <a:buChar char="•"/>
            </a:pPr>
            <a:r>
              <a:rPr lang="en-US" altLang="en-US" dirty="0">
                <a:latin typeface="Calibri" pitchFamily="34" charset="0"/>
                <a:cs typeface="Calibri" pitchFamily="34" charset="0"/>
              </a:rPr>
              <a:t>Prevent occurrence of incidents and ill </a:t>
            </a:r>
            <a:r>
              <a:rPr lang="en-US" altLang="en-US" dirty="0" smtClean="0">
                <a:latin typeface="Calibri" pitchFamily="34" charset="0"/>
                <a:cs typeface="Calibri" pitchFamily="34" charset="0"/>
              </a:rPr>
              <a:t>health</a:t>
            </a:r>
            <a:endParaRPr lang="en-US" altLang="en-US" dirty="0">
              <a:latin typeface="Calibri" pitchFamily="34" charset="0"/>
              <a:cs typeface="Calibri" pitchFamily="34" charset="0"/>
            </a:endParaRPr>
          </a:p>
          <a:p>
            <a:pPr>
              <a:buFont typeface="Arial" pitchFamily="34" charset="0"/>
              <a:buChar char="•"/>
            </a:pPr>
            <a:endParaRPr lang="en-US" altLang="en-US" dirty="0">
              <a:latin typeface="Calibri" pitchFamily="34" charset="0"/>
              <a:cs typeface="Calibri" pitchFamily="34" charset="0"/>
            </a:endParaRPr>
          </a:p>
          <a:p>
            <a:pPr>
              <a:buFont typeface="Arial" pitchFamily="34" charset="0"/>
              <a:buChar char="•"/>
            </a:pPr>
            <a:r>
              <a:rPr lang="en-US" altLang="en-US" dirty="0">
                <a:latin typeface="Calibri" pitchFamily="34" charset="0"/>
                <a:cs typeface="Calibri" pitchFamily="34" charset="0"/>
              </a:rPr>
              <a:t>Provide adequate information, training and supervision of all employees in workplace safety and health practices</a:t>
            </a:r>
          </a:p>
          <a:p>
            <a:pPr>
              <a:buFont typeface="Arial" pitchFamily="34" charset="0"/>
              <a:buChar char="•"/>
            </a:pPr>
            <a:endParaRPr lang="en-US" altLang="en-US" dirty="0">
              <a:latin typeface="Calibri" pitchFamily="34" charset="0"/>
              <a:cs typeface="Calibri" pitchFamily="34" charset="0"/>
            </a:endParaRPr>
          </a:p>
          <a:p>
            <a:pPr>
              <a:buFont typeface="Arial" pitchFamily="34" charset="0"/>
              <a:buChar char="•"/>
            </a:pPr>
            <a:r>
              <a:rPr lang="en-US" altLang="en-US" dirty="0">
                <a:latin typeface="Calibri" pitchFamily="34" charset="0"/>
                <a:cs typeface="Calibri" pitchFamily="34" charset="0"/>
              </a:rPr>
              <a:t>Continually improve the effectiveness of the workplace safety and health management system</a:t>
            </a:r>
          </a:p>
          <a:p>
            <a:pPr>
              <a:buFont typeface="Arial" pitchFamily="34" charset="0"/>
              <a:buChar char="•"/>
            </a:pPr>
            <a:endParaRPr lang="en-US" altLang="en-US" dirty="0">
              <a:latin typeface="Calibri" pitchFamily="34" charset="0"/>
              <a:cs typeface="Calibri" pitchFamily="34" charset="0"/>
            </a:endParaRPr>
          </a:p>
          <a:p>
            <a:pPr>
              <a:buFont typeface="Arial" pitchFamily="34" charset="0"/>
              <a:buChar char="•"/>
            </a:pPr>
            <a:r>
              <a:rPr lang="en-US" altLang="en-US" dirty="0">
                <a:latin typeface="Calibri" pitchFamily="34" charset="0"/>
                <a:cs typeface="Calibri" pitchFamily="34" charset="0"/>
              </a:rPr>
              <a:t>Comply with the requirements of the Workplace Safety and Health Act</a:t>
            </a: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7</a:t>
            </a:fld>
            <a:endParaRPr lang="de-AT" altLang="en-US"/>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619672" y="9338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en-US" sz="3200" dirty="0" smtClean="0">
                <a:solidFill>
                  <a:srgbClr val="FFFF00"/>
                </a:solidFill>
                <a:latin typeface="Calibri" pitchFamily="34" charset="0"/>
                <a:cs typeface="Calibri" pitchFamily="34" charset="0"/>
              </a:rPr>
              <a:t>ASTI Management </a:t>
            </a:r>
            <a:r>
              <a:rPr lang="en-US" sz="3200" dirty="0">
                <a:solidFill>
                  <a:srgbClr val="FFFF00"/>
                </a:solidFill>
                <a:latin typeface="Calibri" pitchFamily="34" charset="0"/>
                <a:cs typeface="Calibri" pitchFamily="34" charset="0"/>
              </a:rPr>
              <a:t>Organization Chart</a:t>
            </a: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8</a:t>
            </a:fld>
            <a:endParaRPr lang="de-AT" altLang="en-US"/>
          </a:p>
        </p:txBody>
      </p:sp>
      <p:sp>
        <p:nvSpPr>
          <p:cNvPr id="11" name="object 11">
            <a:extLst>
              <a:ext uri="{FF2B5EF4-FFF2-40B4-BE49-F238E27FC236}">
                <a16:creationId xmlns="" xmlns:a16="http://schemas.microsoft.com/office/drawing/2014/main" id="{07C0AE35-1A65-7F57-739A-A078D57AE87F}"/>
              </a:ext>
            </a:extLst>
          </p:cNvPr>
          <p:cNvSpPr/>
          <p:nvPr/>
        </p:nvSpPr>
        <p:spPr>
          <a:xfrm>
            <a:off x="491450" y="3151755"/>
            <a:ext cx="680894" cy="870918"/>
          </a:xfrm>
          <a:custGeom>
            <a:avLst/>
            <a:gdLst/>
            <a:ahLst/>
            <a:cxnLst/>
            <a:rect l="l" t="t" r="r" b="b"/>
            <a:pathLst>
              <a:path w="920750" h="955039">
                <a:moveTo>
                  <a:pt x="0" y="955035"/>
                </a:moveTo>
                <a:lnTo>
                  <a:pt x="920675" y="955035"/>
                </a:lnTo>
                <a:lnTo>
                  <a:pt x="920675" y="0"/>
                </a:lnTo>
                <a:lnTo>
                  <a:pt x="0" y="0"/>
                </a:lnTo>
                <a:lnTo>
                  <a:pt x="0" y="955035"/>
                </a:lnTo>
                <a:close/>
              </a:path>
            </a:pathLst>
          </a:custGeom>
          <a:ln w="19050">
            <a:solidFill>
              <a:srgbClr val="000000"/>
            </a:solidFill>
          </a:ln>
        </p:spPr>
        <p:txBody>
          <a:bodyPr wrap="square" lIns="0" tIns="0" rIns="0" bIns="0" rtlCol="0"/>
          <a:lstStyle/>
          <a:p>
            <a:endParaRPr dirty="0"/>
          </a:p>
        </p:txBody>
      </p:sp>
      <p:grpSp>
        <p:nvGrpSpPr>
          <p:cNvPr id="12" name="Group 11">
            <a:extLst>
              <a:ext uri="{FF2B5EF4-FFF2-40B4-BE49-F238E27FC236}">
                <a16:creationId xmlns="" xmlns:a16="http://schemas.microsoft.com/office/drawing/2014/main" id="{5F13A80D-51B2-4706-ADED-9FFA4CF85F35}"/>
              </a:ext>
            </a:extLst>
          </p:cNvPr>
          <p:cNvGrpSpPr/>
          <p:nvPr/>
        </p:nvGrpSpPr>
        <p:grpSpPr>
          <a:xfrm>
            <a:off x="504876" y="2115775"/>
            <a:ext cx="3135999" cy="923844"/>
            <a:chOff x="3650939" y="643867"/>
            <a:chExt cx="3027057" cy="923844"/>
          </a:xfrm>
        </p:grpSpPr>
        <p:sp>
          <p:nvSpPr>
            <p:cNvPr id="13" name="object 11">
              <a:extLst>
                <a:ext uri="{FF2B5EF4-FFF2-40B4-BE49-F238E27FC236}">
                  <a16:creationId xmlns="" xmlns:a16="http://schemas.microsoft.com/office/drawing/2014/main" id="{424D9751-A2E6-435C-AFFA-FF5B1B907CB1}"/>
                </a:ext>
              </a:extLst>
            </p:cNvPr>
            <p:cNvSpPr/>
            <p:nvPr/>
          </p:nvSpPr>
          <p:spPr>
            <a:xfrm>
              <a:off x="3650939" y="643867"/>
              <a:ext cx="685179" cy="923844"/>
            </a:xfrm>
            <a:custGeom>
              <a:avLst/>
              <a:gdLst/>
              <a:ahLst/>
              <a:cxnLst/>
              <a:rect l="l" t="t" r="r" b="b"/>
              <a:pathLst>
                <a:path w="920750" h="955039">
                  <a:moveTo>
                    <a:pt x="0" y="955035"/>
                  </a:moveTo>
                  <a:lnTo>
                    <a:pt x="920675" y="955035"/>
                  </a:lnTo>
                  <a:lnTo>
                    <a:pt x="920675" y="0"/>
                  </a:lnTo>
                  <a:lnTo>
                    <a:pt x="0" y="0"/>
                  </a:lnTo>
                  <a:lnTo>
                    <a:pt x="0" y="955035"/>
                  </a:lnTo>
                  <a:close/>
                </a:path>
              </a:pathLst>
            </a:custGeom>
            <a:ln w="19050">
              <a:solidFill>
                <a:srgbClr val="000000"/>
              </a:solidFill>
            </a:ln>
          </p:spPr>
          <p:txBody>
            <a:bodyPr wrap="square" lIns="0" tIns="0" rIns="0" bIns="0" rtlCol="0"/>
            <a:lstStyle/>
            <a:p>
              <a:endParaRPr dirty="0"/>
            </a:p>
          </p:txBody>
        </p:sp>
        <p:sp>
          <p:nvSpPr>
            <p:cNvPr id="14" name="object 11">
              <a:extLst>
                <a:ext uri="{FF2B5EF4-FFF2-40B4-BE49-F238E27FC236}">
                  <a16:creationId xmlns="" xmlns:a16="http://schemas.microsoft.com/office/drawing/2014/main" id="{222D0164-F923-416A-9373-070122C63345}"/>
                </a:ext>
              </a:extLst>
            </p:cNvPr>
            <p:cNvSpPr/>
            <p:nvPr/>
          </p:nvSpPr>
          <p:spPr>
            <a:xfrm>
              <a:off x="4333837" y="643867"/>
              <a:ext cx="2344159" cy="923844"/>
            </a:xfrm>
            <a:custGeom>
              <a:avLst/>
              <a:gdLst/>
              <a:ahLst/>
              <a:cxnLst/>
              <a:rect l="l" t="t" r="r" b="b"/>
              <a:pathLst>
                <a:path w="920750" h="955039">
                  <a:moveTo>
                    <a:pt x="0" y="955035"/>
                  </a:moveTo>
                  <a:lnTo>
                    <a:pt x="920675" y="955035"/>
                  </a:lnTo>
                  <a:lnTo>
                    <a:pt x="920675" y="0"/>
                  </a:lnTo>
                  <a:lnTo>
                    <a:pt x="0" y="0"/>
                  </a:lnTo>
                  <a:lnTo>
                    <a:pt x="0" y="955035"/>
                  </a:lnTo>
                  <a:close/>
                </a:path>
              </a:pathLst>
            </a:custGeom>
            <a:solidFill>
              <a:schemeClr val="bg1"/>
            </a:solidFill>
            <a:ln w="19050">
              <a:solidFill>
                <a:srgbClr val="000000"/>
              </a:solidFill>
            </a:ln>
          </p:spPr>
          <p:txBody>
            <a:bodyPr wrap="square" lIns="0" tIns="0" rIns="0" bIns="0" rtlCol="0"/>
            <a:lstStyle/>
            <a:p>
              <a:endParaRPr dirty="0"/>
            </a:p>
          </p:txBody>
        </p:sp>
        <p:sp>
          <p:nvSpPr>
            <p:cNvPr id="15" name="object 22">
              <a:extLst>
                <a:ext uri="{FF2B5EF4-FFF2-40B4-BE49-F238E27FC236}">
                  <a16:creationId xmlns="" xmlns:a16="http://schemas.microsoft.com/office/drawing/2014/main" id="{218FE2D9-4CB5-4228-BCC8-0CB9D01FC6F6}"/>
                </a:ext>
              </a:extLst>
            </p:cNvPr>
            <p:cNvSpPr txBox="1"/>
            <p:nvPr/>
          </p:nvSpPr>
          <p:spPr>
            <a:xfrm>
              <a:off x="4348735" y="665924"/>
              <a:ext cx="2314842" cy="841256"/>
            </a:xfrm>
            <a:prstGeom prst="rect">
              <a:avLst/>
            </a:prstGeom>
            <a:solidFill>
              <a:schemeClr val="bg1"/>
            </a:solidFill>
          </p:spPr>
          <p:txBody>
            <a:bodyPr vert="horz" wrap="square" lIns="0" tIns="0" rIns="0" bIns="0" rtlCol="0">
              <a:spAutoFit/>
            </a:bodyPr>
            <a:lstStyle/>
            <a:p>
              <a:pPr marL="92075" marR="654685">
                <a:lnSpc>
                  <a:spcPct val="110000"/>
                </a:lnSpc>
              </a:pPr>
              <a:r>
                <a:rPr lang="en-US" sz="1000" b="1" u="sng" dirty="0">
                  <a:latin typeface="Calibri" pitchFamily="34" charset="0"/>
                  <a:cs typeface="Calibri" pitchFamily="34" charset="0"/>
                </a:rPr>
                <a:t>C</a:t>
              </a:r>
              <a:r>
                <a:rPr lang="en-US" sz="1000" b="1" u="sng" spc="-5" dirty="0">
                  <a:latin typeface="Calibri" pitchFamily="34" charset="0"/>
                  <a:cs typeface="Calibri" pitchFamily="34" charset="0"/>
                </a:rPr>
                <a:t>EO </a:t>
              </a:r>
              <a:r>
                <a:rPr lang="en-US" sz="1000" b="1" u="sng" spc="-10" dirty="0">
                  <a:latin typeface="Calibri" pitchFamily="34" charset="0"/>
                  <a:cs typeface="Calibri" pitchFamily="34" charset="0"/>
                </a:rPr>
                <a:t>(</a:t>
              </a:r>
              <a:r>
                <a:rPr lang="en-US" sz="1000" b="1" u="sng" dirty="0">
                  <a:latin typeface="Calibri" pitchFamily="34" charset="0"/>
                  <a:cs typeface="Calibri" pitchFamily="34" charset="0"/>
                </a:rPr>
                <a:t>C</a:t>
              </a:r>
              <a:r>
                <a:rPr lang="en-US" sz="1000" b="1" u="sng" spc="-10" dirty="0">
                  <a:latin typeface="Calibri" pitchFamily="34" charset="0"/>
                  <a:cs typeface="Calibri" pitchFamily="34" charset="0"/>
                </a:rPr>
                <a:t>hi</a:t>
              </a:r>
              <a:r>
                <a:rPr lang="en-US" sz="1000" b="1" u="sng" dirty="0">
                  <a:latin typeface="Calibri" pitchFamily="34" charset="0"/>
                  <a:cs typeface="Calibri" pitchFamily="34" charset="0"/>
                </a:rPr>
                <a:t>ef </a:t>
              </a:r>
              <a:r>
                <a:rPr lang="en-US" sz="1000" b="1" u="sng" spc="-5" dirty="0">
                  <a:latin typeface="Calibri" pitchFamily="34" charset="0"/>
                  <a:cs typeface="Calibri" pitchFamily="34" charset="0"/>
                </a:rPr>
                <a:t>E</a:t>
              </a:r>
              <a:r>
                <a:rPr lang="en-US" sz="1000" b="1" u="sng" spc="-10" dirty="0">
                  <a:latin typeface="Calibri" pitchFamily="34" charset="0"/>
                  <a:cs typeface="Calibri" pitchFamily="34" charset="0"/>
                </a:rPr>
                <a:t>x</a:t>
              </a:r>
              <a:r>
                <a:rPr lang="en-US" sz="1000" b="1" u="sng" dirty="0">
                  <a:latin typeface="Calibri" pitchFamily="34" charset="0"/>
                  <a:cs typeface="Calibri" pitchFamily="34" charset="0"/>
                </a:rPr>
                <a:t>e</a:t>
              </a:r>
              <a:r>
                <a:rPr lang="en-US" sz="1000" b="1" u="sng" spc="-5" dirty="0">
                  <a:latin typeface="Calibri" pitchFamily="34" charset="0"/>
                  <a:cs typeface="Calibri" pitchFamily="34" charset="0"/>
                </a:rPr>
                <a:t>c</a:t>
              </a:r>
              <a:r>
                <a:rPr lang="en-US" sz="1000" b="1" u="sng" spc="-10" dirty="0">
                  <a:latin typeface="Calibri" pitchFamily="34" charset="0"/>
                  <a:cs typeface="Calibri" pitchFamily="34" charset="0"/>
                </a:rPr>
                <a:t>u</a:t>
              </a:r>
              <a:r>
                <a:rPr lang="en-US" sz="1000" b="1" u="sng" spc="-5" dirty="0">
                  <a:latin typeface="Calibri" pitchFamily="34" charset="0"/>
                  <a:cs typeface="Calibri" pitchFamily="34" charset="0"/>
                </a:rPr>
                <a:t>t</a:t>
              </a:r>
              <a:r>
                <a:rPr lang="en-US" sz="1000" b="1" u="sng" spc="-10" dirty="0">
                  <a:latin typeface="Calibri" pitchFamily="34" charset="0"/>
                  <a:cs typeface="Calibri" pitchFamily="34" charset="0"/>
                </a:rPr>
                <a:t>iv</a:t>
              </a:r>
              <a:r>
                <a:rPr lang="en-US" sz="1000" b="1" u="sng" dirty="0">
                  <a:latin typeface="Calibri" pitchFamily="34" charset="0"/>
                  <a:cs typeface="Calibri" pitchFamily="34" charset="0"/>
                </a:rPr>
                <a:t>e Off</a:t>
              </a:r>
              <a:r>
                <a:rPr lang="en-US" sz="1000" b="1" u="sng" spc="-10" dirty="0">
                  <a:latin typeface="Calibri" pitchFamily="34" charset="0"/>
                  <a:cs typeface="Calibri" pitchFamily="34" charset="0"/>
                </a:rPr>
                <a:t>i</a:t>
              </a:r>
              <a:r>
                <a:rPr lang="en-US" sz="1000" b="1" u="sng" spc="-5" dirty="0">
                  <a:latin typeface="Calibri" pitchFamily="34" charset="0"/>
                  <a:cs typeface="Calibri" pitchFamily="34" charset="0"/>
                </a:rPr>
                <a:t>c</a:t>
              </a:r>
              <a:r>
                <a:rPr lang="en-US" sz="1000" b="1" u="sng" dirty="0">
                  <a:latin typeface="Calibri" pitchFamily="34" charset="0"/>
                  <a:cs typeface="Calibri" pitchFamily="34" charset="0"/>
                </a:rPr>
                <a:t>er</a:t>
              </a:r>
              <a:r>
                <a:rPr lang="en-US" sz="1000" b="1" u="sng" spc="-5" dirty="0">
                  <a:latin typeface="Calibri" pitchFamily="34" charset="0"/>
                  <a:cs typeface="Calibri" pitchFamily="34" charset="0"/>
                </a:rPr>
                <a:t>) </a:t>
              </a:r>
              <a:endParaRPr lang="en-US" sz="1000" b="1" u="sng" spc="-5" dirty="0" smtClean="0">
                <a:latin typeface="Calibri" pitchFamily="34" charset="0"/>
                <a:cs typeface="Calibri" pitchFamily="34" charset="0"/>
              </a:endParaRPr>
            </a:p>
            <a:p>
              <a:pPr marL="92075" marR="654685">
                <a:lnSpc>
                  <a:spcPct val="110000"/>
                </a:lnSpc>
              </a:pPr>
              <a:endParaRPr lang="en-US" sz="1000" b="1" u="sng" spc="-5" dirty="0">
                <a:latin typeface="Calibri" pitchFamily="34" charset="0"/>
                <a:cs typeface="Calibri" pitchFamily="34" charset="0"/>
              </a:endParaRPr>
            </a:p>
            <a:p>
              <a:pPr marL="92075" marR="654685">
                <a:lnSpc>
                  <a:spcPct val="110000"/>
                </a:lnSpc>
              </a:pPr>
              <a:r>
                <a:rPr lang="en-US" sz="1000" b="1" spc="-20" dirty="0" smtClean="0">
                  <a:latin typeface="Calibri" pitchFamily="34" charset="0"/>
                  <a:cs typeface="Calibri" pitchFamily="34" charset="0"/>
                </a:rPr>
                <a:t>N</a:t>
              </a:r>
              <a:r>
                <a:rPr lang="en-US" sz="1000" b="1" dirty="0" smtClean="0">
                  <a:latin typeface="Calibri" pitchFamily="34" charset="0"/>
                  <a:cs typeface="Calibri" pitchFamily="34" charset="0"/>
                </a:rPr>
                <a:t>ame</a:t>
              </a:r>
              <a:r>
                <a:rPr lang="en-US" sz="1000" b="1" spc="-5" dirty="0">
                  <a:latin typeface="Calibri" pitchFamily="34" charset="0"/>
                  <a:cs typeface="Calibri" pitchFamily="34" charset="0"/>
                </a:rPr>
                <a:t>:</a:t>
              </a:r>
              <a:r>
                <a:rPr lang="en-US" sz="1000" b="1" spc="-20" dirty="0">
                  <a:latin typeface="Calibri" pitchFamily="34" charset="0"/>
                  <a:cs typeface="Calibri" pitchFamily="34" charset="0"/>
                </a:rPr>
                <a:t> Mr. </a:t>
              </a:r>
              <a:r>
                <a:rPr lang="en-US" sz="1000" b="1" spc="-20" dirty="0" smtClean="0">
                  <a:latin typeface="Calibri" pitchFamily="34" charset="0"/>
                  <a:cs typeface="Calibri" pitchFamily="34" charset="0"/>
                </a:rPr>
                <a:t>Richard </a:t>
              </a:r>
              <a:endParaRPr lang="en-US" sz="1000" b="1" spc="-20" dirty="0">
                <a:latin typeface="Calibri" pitchFamily="34" charset="0"/>
                <a:cs typeface="Calibri" pitchFamily="34" charset="0"/>
              </a:endParaRPr>
            </a:p>
            <a:p>
              <a:pPr marL="92075">
                <a:lnSpc>
                  <a:spcPct val="100000"/>
                </a:lnSpc>
                <a:spcBef>
                  <a:spcPts val="105"/>
                </a:spcBef>
              </a:pPr>
              <a:r>
                <a:rPr lang="en-US" sz="1000" b="1" spc="-5" dirty="0" smtClean="0">
                  <a:latin typeface="Calibri" pitchFamily="34" charset="0"/>
                  <a:cs typeface="Calibri" pitchFamily="34" charset="0"/>
                </a:rPr>
                <a:t>Tel</a:t>
              </a:r>
              <a:r>
                <a:rPr lang="en-US" sz="1000" b="1" spc="-5" dirty="0">
                  <a:latin typeface="Calibri" pitchFamily="34" charset="0"/>
                  <a:cs typeface="Calibri" pitchFamily="34" charset="0"/>
                </a:rPr>
                <a:t>:</a:t>
              </a:r>
              <a:r>
                <a:rPr lang="en-US" sz="1000" b="1" spc="-20" dirty="0">
                  <a:latin typeface="Calibri" pitchFamily="34" charset="0"/>
                  <a:cs typeface="Calibri" pitchFamily="34" charset="0"/>
                </a:rPr>
                <a:t> 9667 9339</a:t>
              </a:r>
              <a:endParaRPr lang="en-US" sz="1000" b="1" dirty="0">
                <a:latin typeface="Calibri" pitchFamily="34" charset="0"/>
                <a:cs typeface="Calibri" pitchFamily="34" charset="0"/>
              </a:endParaRPr>
            </a:p>
            <a:p>
              <a:pPr marL="92075">
                <a:lnSpc>
                  <a:spcPct val="100000"/>
                </a:lnSpc>
                <a:spcBef>
                  <a:spcPts val="105"/>
                </a:spcBef>
              </a:pPr>
              <a:r>
                <a:rPr lang="en-US" sz="1000" b="1" dirty="0">
                  <a:latin typeface="Calibri" pitchFamily="34" charset="0"/>
                  <a:cs typeface="Calibri" pitchFamily="34" charset="0"/>
                </a:rPr>
                <a:t>E-</a:t>
              </a:r>
              <a:r>
                <a:rPr lang="en-US" sz="1000" b="1" spc="-10" dirty="0">
                  <a:latin typeface="Calibri" pitchFamily="34" charset="0"/>
                  <a:cs typeface="Calibri" pitchFamily="34" charset="0"/>
                </a:rPr>
                <a:t>mail</a:t>
              </a:r>
              <a:r>
                <a:rPr lang="en-US" sz="1000" b="1" spc="-5" dirty="0">
                  <a:latin typeface="Calibri" pitchFamily="34" charset="0"/>
                  <a:cs typeface="Calibri" pitchFamily="34" charset="0"/>
                </a:rPr>
                <a:t>: </a:t>
              </a:r>
              <a:r>
                <a:rPr lang="en-US" sz="1000" b="1" u="sng" spc="-5" dirty="0">
                  <a:solidFill>
                    <a:schemeClr val="accent1">
                      <a:lumMod val="75000"/>
                    </a:schemeClr>
                  </a:solidFill>
                  <a:latin typeface="Calibri" pitchFamily="34" charset="0"/>
                  <a:cs typeface="Calibri" pitchFamily="34" charset="0"/>
                </a:rPr>
                <a:t>km.lam@asti.com.sg</a:t>
              </a:r>
            </a:p>
          </p:txBody>
        </p:sp>
      </p:grpSp>
      <p:grpSp>
        <p:nvGrpSpPr>
          <p:cNvPr id="16" name="Group 15">
            <a:extLst>
              <a:ext uri="{FF2B5EF4-FFF2-40B4-BE49-F238E27FC236}">
                <a16:creationId xmlns="" xmlns:a16="http://schemas.microsoft.com/office/drawing/2014/main" id="{2AD29DC3-BB7C-4F37-B87B-8DB206AA4CEE}"/>
              </a:ext>
            </a:extLst>
          </p:cNvPr>
          <p:cNvGrpSpPr/>
          <p:nvPr/>
        </p:nvGrpSpPr>
        <p:grpSpPr>
          <a:xfrm>
            <a:off x="1180127" y="3152910"/>
            <a:ext cx="2460748" cy="872821"/>
            <a:chOff x="4333837" y="1674357"/>
            <a:chExt cx="2344159" cy="914215"/>
          </a:xfrm>
        </p:grpSpPr>
        <p:sp>
          <p:nvSpPr>
            <p:cNvPr id="17" name="object 11">
              <a:extLst>
                <a:ext uri="{FF2B5EF4-FFF2-40B4-BE49-F238E27FC236}">
                  <a16:creationId xmlns="" xmlns:a16="http://schemas.microsoft.com/office/drawing/2014/main" id="{93B19AC3-BA7A-428C-AFF2-A5016AB69E51}"/>
                </a:ext>
              </a:extLst>
            </p:cNvPr>
            <p:cNvSpPr/>
            <p:nvPr/>
          </p:nvSpPr>
          <p:spPr>
            <a:xfrm>
              <a:off x="4333837" y="1674357"/>
              <a:ext cx="2344159" cy="914215"/>
            </a:xfrm>
            <a:custGeom>
              <a:avLst/>
              <a:gdLst/>
              <a:ahLst/>
              <a:cxnLst/>
              <a:rect l="l" t="t" r="r" b="b"/>
              <a:pathLst>
                <a:path w="920750" h="955039">
                  <a:moveTo>
                    <a:pt x="0" y="955035"/>
                  </a:moveTo>
                  <a:lnTo>
                    <a:pt x="920675" y="955035"/>
                  </a:lnTo>
                  <a:lnTo>
                    <a:pt x="920675" y="0"/>
                  </a:lnTo>
                  <a:lnTo>
                    <a:pt x="0" y="0"/>
                  </a:lnTo>
                  <a:lnTo>
                    <a:pt x="0" y="955035"/>
                  </a:lnTo>
                  <a:close/>
                </a:path>
              </a:pathLst>
            </a:custGeom>
            <a:solidFill>
              <a:schemeClr val="bg1"/>
            </a:solidFill>
            <a:ln w="19050">
              <a:solidFill>
                <a:srgbClr val="000000"/>
              </a:solidFill>
            </a:ln>
          </p:spPr>
          <p:txBody>
            <a:bodyPr wrap="square" lIns="0" tIns="0" rIns="0" bIns="0" rtlCol="0"/>
            <a:lstStyle/>
            <a:p>
              <a:endParaRPr dirty="0"/>
            </a:p>
          </p:txBody>
        </p:sp>
        <p:sp>
          <p:nvSpPr>
            <p:cNvPr id="18" name="object 22">
              <a:extLst>
                <a:ext uri="{FF2B5EF4-FFF2-40B4-BE49-F238E27FC236}">
                  <a16:creationId xmlns="" xmlns:a16="http://schemas.microsoft.com/office/drawing/2014/main" id="{7461BF8A-A7EF-42D7-B96A-36A08C5F0F8C}"/>
                </a:ext>
              </a:extLst>
            </p:cNvPr>
            <p:cNvSpPr txBox="1"/>
            <p:nvPr/>
          </p:nvSpPr>
          <p:spPr>
            <a:xfrm>
              <a:off x="4351871" y="1693261"/>
              <a:ext cx="2314842" cy="846229"/>
            </a:xfrm>
            <a:prstGeom prst="rect">
              <a:avLst/>
            </a:prstGeom>
            <a:solidFill>
              <a:schemeClr val="bg1"/>
            </a:solidFill>
          </p:spPr>
          <p:txBody>
            <a:bodyPr vert="horz" wrap="square" lIns="0" tIns="0" rIns="0" bIns="0" rtlCol="0">
              <a:spAutoFit/>
            </a:bodyPr>
            <a:lstStyle/>
            <a:p>
              <a:pPr marL="12700">
                <a:lnSpc>
                  <a:spcPct val="100000"/>
                </a:lnSpc>
              </a:pPr>
              <a:r>
                <a:rPr lang="en-US" sz="1000" b="1" spc="-20" dirty="0" smtClean="0">
                  <a:cs typeface="Calibri"/>
                </a:rPr>
                <a:t> </a:t>
              </a:r>
              <a:r>
                <a:rPr lang="en-US" sz="1000" b="1" u="sng" spc="-20" dirty="0" smtClean="0">
                  <a:latin typeface="Calibri" pitchFamily="34" charset="0"/>
                  <a:cs typeface="Calibri" pitchFamily="34" charset="0"/>
                </a:rPr>
                <a:t>Associate Managing Director </a:t>
              </a:r>
            </a:p>
            <a:p>
              <a:pPr marL="12700">
                <a:lnSpc>
                  <a:spcPct val="100000"/>
                </a:lnSpc>
              </a:pPr>
              <a:endParaRPr lang="en-US" sz="1000" u="sng" dirty="0" smtClean="0">
                <a:latin typeface="Calibri" pitchFamily="34" charset="0"/>
                <a:cs typeface="Calibri" pitchFamily="34" charset="0"/>
              </a:endParaRPr>
            </a:p>
            <a:p>
              <a:pPr marL="12700">
                <a:spcBef>
                  <a:spcPts val="105"/>
                </a:spcBef>
              </a:pPr>
              <a:r>
                <a:rPr lang="en-US" sz="1000" b="1" spc="-20" dirty="0" smtClean="0">
                  <a:latin typeface="Calibri" pitchFamily="34" charset="0"/>
                  <a:cs typeface="Calibri" pitchFamily="34" charset="0"/>
                </a:rPr>
                <a:t> N</a:t>
              </a:r>
              <a:r>
                <a:rPr lang="en-US" sz="1000" b="1" dirty="0" smtClean="0">
                  <a:latin typeface="Calibri" pitchFamily="34" charset="0"/>
                  <a:cs typeface="Calibri" pitchFamily="34" charset="0"/>
                </a:rPr>
                <a:t>ame</a:t>
              </a:r>
              <a:r>
                <a:rPr lang="en-US" sz="1000" b="1" spc="-5" dirty="0">
                  <a:latin typeface="Calibri" pitchFamily="34" charset="0"/>
                  <a:cs typeface="Calibri" pitchFamily="34" charset="0"/>
                </a:rPr>
                <a:t>:</a:t>
              </a:r>
              <a:r>
                <a:rPr lang="en-US" sz="1000" b="1" spc="-20" dirty="0">
                  <a:latin typeface="Calibri" pitchFamily="34" charset="0"/>
                  <a:cs typeface="Calibri" pitchFamily="34" charset="0"/>
                </a:rPr>
                <a:t> Mr. Tan In Kok</a:t>
              </a:r>
            </a:p>
            <a:p>
              <a:pPr marL="12700">
                <a:lnSpc>
                  <a:spcPct val="100000"/>
                </a:lnSpc>
                <a:spcBef>
                  <a:spcPts val="105"/>
                </a:spcBef>
              </a:pPr>
              <a:r>
                <a:rPr lang="en-US" sz="1000" b="1" spc="-20" dirty="0" smtClean="0">
                  <a:latin typeface="Calibri" pitchFamily="34" charset="0"/>
                  <a:cs typeface="Calibri" pitchFamily="34" charset="0"/>
                </a:rPr>
                <a:t>Tel</a:t>
              </a:r>
              <a:r>
                <a:rPr lang="en-US" sz="1000" b="1" spc="-5" dirty="0">
                  <a:latin typeface="Calibri" pitchFamily="34" charset="0"/>
                  <a:cs typeface="Calibri" pitchFamily="34" charset="0"/>
                </a:rPr>
                <a:t>:</a:t>
              </a:r>
              <a:r>
                <a:rPr lang="en-US" sz="1000" b="1" spc="-20" dirty="0">
                  <a:latin typeface="Calibri" pitchFamily="34" charset="0"/>
                  <a:cs typeface="Calibri" pitchFamily="34" charset="0"/>
                </a:rPr>
                <a:t> 9654 </a:t>
              </a:r>
              <a:r>
                <a:rPr lang="en-US" sz="1000" b="1" spc="-20" dirty="0" smtClean="0">
                  <a:latin typeface="Calibri" pitchFamily="34" charset="0"/>
                  <a:cs typeface="Calibri" pitchFamily="34" charset="0"/>
                </a:rPr>
                <a:t>8833</a:t>
              </a:r>
              <a:endParaRPr lang="en-US" sz="1000" b="1" spc="-20" dirty="0">
                <a:latin typeface="Calibri" pitchFamily="34" charset="0"/>
                <a:cs typeface="Calibri" pitchFamily="34" charset="0"/>
              </a:endParaRPr>
            </a:p>
            <a:p>
              <a:pPr marL="12700">
                <a:lnSpc>
                  <a:spcPct val="100000"/>
                </a:lnSpc>
                <a:spcBef>
                  <a:spcPts val="105"/>
                </a:spcBef>
              </a:pPr>
              <a:r>
                <a:rPr lang="en-US" sz="1000" b="1" dirty="0">
                  <a:latin typeface="Calibri" pitchFamily="34" charset="0"/>
                  <a:cs typeface="Calibri" pitchFamily="34" charset="0"/>
                </a:rPr>
                <a:t> </a:t>
              </a:r>
              <a:r>
                <a:rPr lang="en-US" sz="1000" b="1" dirty="0" smtClean="0">
                  <a:latin typeface="Calibri" pitchFamily="34" charset="0"/>
                  <a:cs typeface="Calibri" pitchFamily="34" charset="0"/>
                </a:rPr>
                <a:t>E-</a:t>
              </a:r>
              <a:r>
                <a:rPr lang="en-US" sz="1000" b="1" spc="-10" dirty="0" smtClean="0">
                  <a:latin typeface="Calibri" pitchFamily="34" charset="0"/>
                  <a:cs typeface="Calibri" pitchFamily="34" charset="0"/>
                </a:rPr>
                <a:t>mail</a:t>
              </a:r>
              <a:r>
                <a:rPr lang="en-US" sz="1000" b="1" spc="-5" dirty="0">
                  <a:latin typeface="Calibri" pitchFamily="34" charset="0"/>
                  <a:cs typeface="Calibri" pitchFamily="34" charset="0"/>
                </a:rPr>
                <a:t>: </a:t>
              </a:r>
              <a:r>
                <a:rPr lang="en-US" sz="1000" b="1" u="sng" spc="-5" dirty="0">
                  <a:solidFill>
                    <a:schemeClr val="accent1">
                      <a:lumMod val="75000"/>
                    </a:schemeClr>
                  </a:solidFill>
                  <a:latin typeface="Calibri" pitchFamily="34" charset="0"/>
                  <a:cs typeface="Calibri" pitchFamily="34" charset="0"/>
                </a:rPr>
                <a:t>innkok@asti.com.sg</a:t>
              </a:r>
            </a:p>
          </p:txBody>
        </p:sp>
      </p:grpSp>
      <p:grpSp>
        <p:nvGrpSpPr>
          <p:cNvPr id="19" name="Group 18">
            <a:extLst>
              <a:ext uri="{FF2B5EF4-FFF2-40B4-BE49-F238E27FC236}">
                <a16:creationId xmlns="" xmlns:a16="http://schemas.microsoft.com/office/drawing/2014/main" id="{43B1705B-9AD0-4CB8-BD5D-727EBD57E414}"/>
              </a:ext>
            </a:extLst>
          </p:cNvPr>
          <p:cNvGrpSpPr/>
          <p:nvPr/>
        </p:nvGrpSpPr>
        <p:grpSpPr>
          <a:xfrm>
            <a:off x="487165" y="4087306"/>
            <a:ext cx="3153710" cy="924838"/>
            <a:chOff x="3650939" y="2728920"/>
            <a:chExt cx="3025256" cy="924838"/>
          </a:xfrm>
        </p:grpSpPr>
        <p:sp>
          <p:nvSpPr>
            <p:cNvPr id="20" name="object 11">
              <a:extLst>
                <a:ext uri="{FF2B5EF4-FFF2-40B4-BE49-F238E27FC236}">
                  <a16:creationId xmlns="" xmlns:a16="http://schemas.microsoft.com/office/drawing/2014/main" id="{58AA3F30-A98E-4C6F-B6A6-57287AE8383F}"/>
                </a:ext>
              </a:extLst>
            </p:cNvPr>
            <p:cNvSpPr/>
            <p:nvPr/>
          </p:nvSpPr>
          <p:spPr>
            <a:xfrm>
              <a:off x="3650939" y="2729914"/>
              <a:ext cx="682898" cy="923844"/>
            </a:xfrm>
            <a:custGeom>
              <a:avLst/>
              <a:gdLst/>
              <a:ahLst/>
              <a:cxnLst/>
              <a:rect l="l" t="t" r="r" b="b"/>
              <a:pathLst>
                <a:path w="920750" h="955039">
                  <a:moveTo>
                    <a:pt x="0" y="955035"/>
                  </a:moveTo>
                  <a:lnTo>
                    <a:pt x="920675" y="955035"/>
                  </a:lnTo>
                  <a:lnTo>
                    <a:pt x="920675" y="0"/>
                  </a:lnTo>
                  <a:lnTo>
                    <a:pt x="0" y="0"/>
                  </a:lnTo>
                  <a:lnTo>
                    <a:pt x="0" y="955035"/>
                  </a:lnTo>
                  <a:close/>
                </a:path>
              </a:pathLst>
            </a:custGeom>
            <a:ln w="19050">
              <a:solidFill>
                <a:srgbClr val="000000"/>
              </a:solidFill>
            </a:ln>
          </p:spPr>
          <p:txBody>
            <a:bodyPr wrap="square" lIns="0" tIns="0" rIns="0" bIns="0" rtlCol="0"/>
            <a:lstStyle/>
            <a:p>
              <a:endParaRPr dirty="0"/>
            </a:p>
          </p:txBody>
        </p:sp>
        <p:sp>
          <p:nvSpPr>
            <p:cNvPr id="21" name="object 11">
              <a:extLst>
                <a:ext uri="{FF2B5EF4-FFF2-40B4-BE49-F238E27FC236}">
                  <a16:creationId xmlns="" xmlns:a16="http://schemas.microsoft.com/office/drawing/2014/main" id="{916E9DD9-9B52-4C76-9110-8F902B07CF4A}"/>
                </a:ext>
              </a:extLst>
            </p:cNvPr>
            <p:cNvSpPr/>
            <p:nvPr/>
          </p:nvSpPr>
          <p:spPr>
            <a:xfrm>
              <a:off x="4339317" y="2728920"/>
              <a:ext cx="2336878" cy="923844"/>
            </a:xfrm>
            <a:custGeom>
              <a:avLst/>
              <a:gdLst/>
              <a:ahLst/>
              <a:cxnLst/>
              <a:rect l="l" t="t" r="r" b="b"/>
              <a:pathLst>
                <a:path w="920750" h="955039">
                  <a:moveTo>
                    <a:pt x="0" y="955035"/>
                  </a:moveTo>
                  <a:lnTo>
                    <a:pt x="920675" y="955035"/>
                  </a:lnTo>
                  <a:lnTo>
                    <a:pt x="920675" y="0"/>
                  </a:lnTo>
                  <a:lnTo>
                    <a:pt x="0" y="0"/>
                  </a:lnTo>
                  <a:lnTo>
                    <a:pt x="0" y="955035"/>
                  </a:lnTo>
                  <a:close/>
                </a:path>
              </a:pathLst>
            </a:custGeom>
            <a:solidFill>
              <a:schemeClr val="bg1"/>
            </a:solidFill>
            <a:ln w="19050">
              <a:solidFill>
                <a:srgbClr val="000000"/>
              </a:solidFill>
            </a:ln>
          </p:spPr>
          <p:txBody>
            <a:bodyPr wrap="square" lIns="0" tIns="0" rIns="0" bIns="0" rtlCol="0"/>
            <a:lstStyle/>
            <a:p>
              <a:endParaRPr dirty="0"/>
            </a:p>
          </p:txBody>
        </p:sp>
        <p:sp>
          <p:nvSpPr>
            <p:cNvPr id="22" name="object 22">
              <a:extLst>
                <a:ext uri="{FF2B5EF4-FFF2-40B4-BE49-F238E27FC236}">
                  <a16:creationId xmlns="" xmlns:a16="http://schemas.microsoft.com/office/drawing/2014/main" id="{BF5AB18D-EEBF-49D6-8486-EDE7E233F3BE}"/>
                </a:ext>
              </a:extLst>
            </p:cNvPr>
            <p:cNvSpPr txBox="1"/>
            <p:nvPr/>
          </p:nvSpPr>
          <p:spPr>
            <a:xfrm>
              <a:off x="4370697" y="2752853"/>
              <a:ext cx="2290598" cy="807913"/>
            </a:xfrm>
            <a:prstGeom prst="rect">
              <a:avLst/>
            </a:prstGeom>
            <a:solidFill>
              <a:schemeClr val="bg1"/>
            </a:solidFill>
          </p:spPr>
          <p:txBody>
            <a:bodyPr vert="horz" wrap="square" lIns="0" tIns="0" rIns="0" bIns="0" rtlCol="0">
              <a:spAutoFit/>
            </a:bodyPr>
            <a:lstStyle/>
            <a:p>
              <a:pPr marL="12700">
                <a:lnSpc>
                  <a:spcPct val="100000"/>
                </a:lnSpc>
              </a:pPr>
              <a:r>
                <a:rPr lang="en-US" sz="1000" b="1" u="sng" dirty="0" smtClean="0">
                  <a:latin typeface="Calibri" pitchFamily="34" charset="0"/>
                  <a:cs typeface="Calibri" pitchFamily="34" charset="0"/>
                </a:rPr>
                <a:t>Deputy Director </a:t>
              </a:r>
            </a:p>
            <a:p>
              <a:pPr marL="12700">
                <a:lnSpc>
                  <a:spcPct val="100000"/>
                </a:lnSpc>
              </a:pPr>
              <a:endParaRPr lang="en-US" sz="1000" u="sng" dirty="0">
                <a:latin typeface="Calibri" pitchFamily="34" charset="0"/>
                <a:cs typeface="Calibri" pitchFamily="34" charset="0"/>
              </a:endParaRPr>
            </a:p>
            <a:p>
              <a:pPr marL="12700">
                <a:spcBef>
                  <a:spcPts val="110"/>
                </a:spcBef>
              </a:pPr>
              <a:r>
                <a:rPr lang="en-US" sz="1000" b="1" spc="-20" dirty="0">
                  <a:latin typeface="Calibri" pitchFamily="34" charset="0"/>
                  <a:cs typeface="Calibri" pitchFamily="34" charset="0"/>
                </a:rPr>
                <a:t>N</a:t>
              </a:r>
              <a:r>
                <a:rPr lang="en-US" sz="1000" b="1" dirty="0">
                  <a:latin typeface="Calibri" pitchFamily="34" charset="0"/>
                  <a:cs typeface="Calibri" pitchFamily="34" charset="0"/>
                </a:rPr>
                <a:t>ame</a:t>
              </a:r>
              <a:r>
                <a:rPr lang="en-US" sz="1000" b="1" spc="-5" dirty="0">
                  <a:latin typeface="Calibri" pitchFamily="34" charset="0"/>
                  <a:cs typeface="Calibri" pitchFamily="34" charset="0"/>
                </a:rPr>
                <a:t>:Mr. Wei Meng Yap</a:t>
              </a:r>
              <a:endParaRPr lang="en-US" sz="1000" spc="-15" dirty="0">
                <a:latin typeface="Calibri" pitchFamily="34" charset="0"/>
                <a:cs typeface="Calibri" pitchFamily="34" charset="0"/>
              </a:endParaRPr>
            </a:p>
            <a:p>
              <a:pPr marL="12700">
                <a:lnSpc>
                  <a:spcPct val="100000"/>
                </a:lnSpc>
                <a:spcBef>
                  <a:spcPts val="110"/>
                </a:spcBef>
              </a:pPr>
              <a:r>
                <a:rPr lang="en-US" sz="1000" b="1" spc="-15" dirty="0" smtClean="0">
                  <a:latin typeface="Calibri" pitchFamily="34" charset="0"/>
                  <a:cs typeface="Calibri" pitchFamily="34" charset="0"/>
                </a:rPr>
                <a:t>H</a:t>
              </a:r>
              <a:r>
                <a:rPr lang="en-US" sz="1000" b="1" spc="-5" dirty="0" smtClean="0">
                  <a:latin typeface="Calibri" pitchFamily="34" charset="0"/>
                  <a:cs typeface="Calibri" pitchFamily="34" charset="0"/>
                </a:rPr>
                <a:t>P</a:t>
              </a:r>
              <a:r>
                <a:rPr lang="en-US" sz="1000" b="1" dirty="0">
                  <a:latin typeface="Calibri" pitchFamily="34" charset="0"/>
                  <a:cs typeface="Calibri" pitchFamily="34" charset="0"/>
                </a:rPr>
                <a:t>:</a:t>
              </a:r>
              <a:r>
                <a:rPr lang="en-US" sz="1000" b="1" spc="-20" dirty="0">
                  <a:latin typeface="Calibri" pitchFamily="34" charset="0"/>
                  <a:cs typeface="Calibri" pitchFamily="34" charset="0"/>
                </a:rPr>
                <a:t> </a:t>
              </a:r>
              <a:r>
                <a:rPr lang="en-US" sz="1000" b="1" spc="-20" dirty="0" smtClean="0">
                  <a:latin typeface="Calibri" pitchFamily="34" charset="0"/>
                  <a:cs typeface="Calibri" pitchFamily="34" charset="0"/>
                </a:rPr>
                <a:t>94243673</a:t>
              </a:r>
              <a:endParaRPr lang="en-US" sz="1000" b="1" dirty="0">
                <a:latin typeface="Calibri" pitchFamily="34" charset="0"/>
                <a:cs typeface="Calibri" pitchFamily="34" charset="0"/>
              </a:endParaRPr>
            </a:p>
            <a:p>
              <a:pPr marL="12700">
                <a:lnSpc>
                  <a:spcPct val="100000"/>
                </a:lnSpc>
                <a:spcBef>
                  <a:spcPts val="95"/>
                </a:spcBef>
              </a:pPr>
              <a:r>
                <a:rPr lang="en-US" sz="1000" b="1" dirty="0">
                  <a:latin typeface="Calibri" pitchFamily="34" charset="0"/>
                  <a:cs typeface="Calibri" pitchFamily="34" charset="0"/>
                </a:rPr>
                <a:t>E-</a:t>
              </a:r>
              <a:r>
                <a:rPr lang="en-US" sz="1000" b="1" spc="-10" dirty="0">
                  <a:latin typeface="Calibri" pitchFamily="34" charset="0"/>
                  <a:cs typeface="Calibri" pitchFamily="34" charset="0"/>
                </a:rPr>
                <a:t>mail</a:t>
              </a:r>
              <a:r>
                <a:rPr lang="en-US" sz="1000" b="1" spc="-5" dirty="0">
                  <a:latin typeface="Calibri" pitchFamily="34" charset="0"/>
                  <a:cs typeface="Calibri" pitchFamily="34" charset="0"/>
                </a:rPr>
                <a:t>: </a:t>
              </a:r>
              <a:r>
                <a:rPr lang="en-US" sz="1000" b="1" u="sng" spc="-5" dirty="0">
                  <a:solidFill>
                    <a:schemeClr val="accent1">
                      <a:lumMod val="75000"/>
                    </a:schemeClr>
                  </a:solidFill>
                  <a:latin typeface="Calibri" pitchFamily="34" charset="0"/>
                  <a:cs typeface="Calibri" pitchFamily="34" charset="0"/>
                </a:rPr>
                <a:t>weimeng.yap@asti.com.sg</a:t>
              </a:r>
            </a:p>
          </p:txBody>
        </p:sp>
      </p:grpSp>
      <p:pic>
        <p:nvPicPr>
          <p:cNvPr id="23" name="Picture 22">
            <a:extLst>
              <a:ext uri="{FF2B5EF4-FFF2-40B4-BE49-F238E27FC236}">
                <a16:creationId xmlns="" xmlns:a16="http://schemas.microsoft.com/office/drawing/2014/main" id="{2F12625D-3272-D9DC-1CC1-120850D0A5E3}"/>
              </a:ext>
            </a:extLst>
          </p:cNvPr>
          <p:cNvPicPr>
            <a:picLocks noChangeAspect="1"/>
          </p:cNvPicPr>
          <p:nvPr/>
        </p:nvPicPr>
        <p:blipFill>
          <a:blip r:embed="rId2"/>
          <a:stretch>
            <a:fillRect/>
          </a:stretch>
        </p:blipFill>
        <p:spPr>
          <a:xfrm>
            <a:off x="512792" y="2115775"/>
            <a:ext cx="689602" cy="860238"/>
          </a:xfrm>
          <a:prstGeom prst="rect">
            <a:avLst/>
          </a:prstGeom>
        </p:spPr>
      </p:pic>
      <p:pic>
        <p:nvPicPr>
          <p:cNvPr id="24" name="Picture 23">
            <a:extLst>
              <a:ext uri="{FF2B5EF4-FFF2-40B4-BE49-F238E27FC236}">
                <a16:creationId xmlns="" xmlns:a16="http://schemas.microsoft.com/office/drawing/2014/main" id="{74413607-FD7D-5758-30B2-F1BF0902B937}"/>
              </a:ext>
            </a:extLst>
          </p:cNvPr>
          <p:cNvPicPr>
            <a:picLocks noChangeAspect="1"/>
          </p:cNvPicPr>
          <p:nvPr/>
        </p:nvPicPr>
        <p:blipFill>
          <a:blip r:embed="rId3"/>
          <a:stretch>
            <a:fillRect/>
          </a:stretch>
        </p:blipFill>
        <p:spPr>
          <a:xfrm>
            <a:off x="495607" y="3151754"/>
            <a:ext cx="682018" cy="870919"/>
          </a:xfrm>
          <a:prstGeom prst="rect">
            <a:avLst/>
          </a:prstGeom>
        </p:spPr>
      </p:pic>
      <p:pic>
        <p:nvPicPr>
          <p:cNvPr id="25" name="Picture 24">
            <a:extLst>
              <a:ext uri="{FF2B5EF4-FFF2-40B4-BE49-F238E27FC236}">
                <a16:creationId xmlns="" xmlns:a16="http://schemas.microsoft.com/office/drawing/2014/main" id="{925D9094-1910-FBBD-A9D2-0D627CA17009}"/>
              </a:ext>
            </a:extLst>
          </p:cNvPr>
          <p:cNvPicPr>
            <a:picLocks noChangeAspect="1"/>
          </p:cNvPicPr>
          <p:nvPr/>
        </p:nvPicPr>
        <p:blipFill rotWithShape="1">
          <a:blip r:embed="rId4"/>
          <a:srcRect l="42889" t="4340" r="27996" b="44386"/>
          <a:stretch/>
        </p:blipFill>
        <p:spPr>
          <a:xfrm>
            <a:off x="487165" y="4092662"/>
            <a:ext cx="710944" cy="918488"/>
          </a:xfrm>
          <a:prstGeom prst="rect">
            <a:avLst/>
          </a:prstGeom>
        </p:spPr>
      </p:pic>
      <p:sp>
        <p:nvSpPr>
          <p:cNvPr id="34" name="object 11">
            <a:extLst>
              <a:ext uri="{FF2B5EF4-FFF2-40B4-BE49-F238E27FC236}">
                <a16:creationId xmlns="" xmlns:a16="http://schemas.microsoft.com/office/drawing/2014/main" id="{56962E70-53EA-4832-9B37-B0D25E2A0249}"/>
              </a:ext>
            </a:extLst>
          </p:cNvPr>
          <p:cNvSpPr/>
          <p:nvPr/>
        </p:nvSpPr>
        <p:spPr>
          <a:xfrm>
            <a:off x="4858353" y="1653853"/>
            <a:ext cx="744793" cy="931457"/>
          </a:xfrm>
          <a:custGeom>
            <a:avLst/>
            <a:gdLst/>
            <a:ahLst/>
            <a:cxnLst/>
            <a:rect l="l" t="t" r="r" b="b"/>
            <a:pathLst>
              <a:path w="920750" h="955039">
                <a:moveTo>
                  <a:pt x="0" y="955035"/>
                </a:moveTo>
                <a:lnTo>
                  <a:pt x="920675" y="955035"/>
                </a:lnTo>
                <a:lnTo>
                  <a:pt x="920675" y="0"/>
                </a:lnTo>
                <a:lnTo>
                  <a:pt x="0" y="0"/>
                </a:lnTo>
                <a:lnTo>
                  <a:pt x="0" y="955035"/>
                </a:lnTo>
                <a:close/>
              </a:path>
            </a:pathLst>
          </a:custGeom>
          <a:ln w="19050">
            <a:solidFill>
              <a:srgbClr val="000000"/>
            </a:solidFill>
          </a:ln>
        </p:spPr>
        <p:txBody>
          <a:bodyPr wrap="square" lIns="0" tIns="0" rIns="0" bIns="0" rtlCol="0"/>
          <a:lstStyle/>
          <a:p>
            <a:endParaRPr dirty="0"/>
          </a:p>
        </p:txBody>
      </p:sp>
      <p:sp>
        <p:nvSpPr>
          <p:cNvPr id="35" name="object 11">
            <a:extLst>
              <a:ext uri="{FF2B5EF4-FFF2-40B4-BE49-F238E27FC236}">
                <a16:creationId xmlns="" xmlns:a16="http://schemas.microsoft.com/office/drawing/2014/main" id="{C4ABE7A4-6A55-4F8E-8258-F5AE548C6F1F}"/>
              </a:ext>
            </a:extLst>
          </p:cNvPr>
          <p:cNvSpPr/>
          <p:nvPr/>
        </p:nvSpPr>
        <p:spPr>
          <a:xfrm>
            <a:off x="5574754" y="1653853"/>
            <a:ext cx="2284924" cy="923844"/>
          </a:xfrm>
          <a:custGeom>
            <a:avLst/>
            <a:gdLst/>
            <a:ahLst/>
            <a:cxnLst/>
            <a:rect l="l" t="t" r="r" b="b"/>
            <a:pathLst>
              <a:path w="920750" h="955039">
                <a:moveTo>
                  <a:pt x="0" y="955035"/>
                </a:moveTo>
                <a:lnTo>
                  <a:pt x="920675" y="955035"/>
                </a:lnTo>
                <a:lnTo>
                  <a:pt x="920675" y="0"/>
                </a:lnTo>
                <a:lnTo>
                  <a:pt x="0" y="0"/>
                </a:lnTo>
                <a:lnTo>
                  <a:pt x="0" y="955035"/>
                </a:lnTo>
                <a:close/>
              </a:path>
            </a:pathLst>
          </a:custGeom>
          <a:solidFill>
            <a:schemeClr val="bg1"/>
          </a:solidFill>
          <a:ln w="19050">
            <a:solidFill>
              <a:srgbClr val="000000"/>
            </a:solidFill>
          </a:ln>
        </p:spPr>
        <p:txBody>
          <a:bodyPr wrap="square" lIns="0" tIns="0" rIns="0" bIns="0" rtlCol="0"/>
          <a:lstStyle/>
          <a:p>
            <a:endParaRPr dirty="0"/>
          </a:p>
        </p:txBody>
      </p:sp>
      <p:sp>
        <p:nvSpPr>
          <p:cNvPr id="36" name="object 22">
            <a:extLst>
              <a:ext uri="{FF2B5EF4-FFF2-40B4-BE49-F238E27FC236}">
                <a16:creationId xmlns="" xmlns:a16="http://schemas.microsoft.com/office/drawing/2014/main" id="{5F4D96CE-CECD-4DE3-BB06-C499562902E0}"/>
              </a:ext>
            </a:extLst>
          </p:cNvPr>
          <p:cNvSpPr txBox="1"/>
          <p:nvPr/>
        </p:nvSpPr>
        <p:spPr>
          <a:xfrm>
            <a:off x="5599357" y="1685671"/>
            <a:ext cx="2168971" cy="795089"/>
          </a:xfrm>
          <a:prstGeom prst="rect">
            <a:avLst/>
          </a:prstGeom>
          <a:solidFill>
            <a:schemeClr val="bg1"/>
          </a:solidFill>
        </p:spPr>
        <p:txBody>
          <a:bodyPr vert="horz" wrap="square" lIns="0" tIns="0" rIns="0" bIns="0" rtlCol="0">
            <a:spAutoFit/>
          </a:bodyPr>
          <a:lstStyle/>
          <a:p>
            <a:pPr marL="12700">
              <a:lnSpc>
                <a:spcPct val="100000"/>
              </a:lnSpc>
            </a:pPr>
            <a:r>
              <a:rPr lang="en-US" sz="1000" b="1" u="sng" dirty="0" smtClean="0">
                <a:latin typeface="Calibri" pitchFamily="34" charset="0"/>
                <a:cs typeface="Calibri" pitchFamily="34" charset="0"/>
              </a:rPr>
              <a:t>Project Manager</a:t>
            </a:r>
          </a:p>
          <a:p>
            <a:pPr marL="12700">
              <a:lnSpc>
                <a:spcPct val="100000"/>
              </a:lnSpc>
            </a:pPr>
            <a:endParaRPr lang="en-US" sz="1000" b="1" u="sng" dirty="0">
              <a:latin typeface="Calibri" pitchFamily="34" charset="0"/>
              <a:cs typeface="Calibri" pitchFamily="34" charset="0"/>
            </a:endParaRPr>
          </a:p>
          <a:p>
            <a:pPr marL="12700"/>
            <a:r>
              <a:rPr lang="en-US" sz="1000" b="1" spc="-20" dirty="0" smtClean="0">
                <a:latin typeface="Calibri" pitchFamily="34" charset="0"/>
                <a:cs typeface="Calibri" pitchFamily="34" charset="0"/>
              </a:rPr>
              <a:t> </a:t>
            </a:r>
            <a:r>
              <a:rPr lang="en-US" sz="1000" b="1" spc="-20" dirty="0">
                <a:latin typeface="Calibri" pitchFamily="34" charset="0"/>
                <a:cs typeface="Calibri" pitchFamily="34" charset="0"/>
              </a:rPr>
              <a:t>N</a:t>
            </a:r>
            <a:r>
              <a:rPr lang="en-US" sz="1000" b="1" dirty="0">
                <a:latin typeface="Calibri" pitchFamily="34" charset="0"/>
                <a:cs typeface="Calibri" pitchFamily="34" charset="0"/>
              </a:rPr>
              <a:t>ame</a:t>
            </a:r>
            <a:r>
              <a:rPr lang="en-US" sz="1000" b="1" spc="-5" dirty="0">
                <a:latin typeface="Calibri" pitchFamily="34" charset="0"/>
                <a:cs typeface="Calibri" pitchFamily="34" charset="0"/>
              </a:rPr>
              <a:t>:Mr. Kwok Chai Wong</a:t>
            </a:r>
            <a:endParaRPr lang="en-US" sz="1000" dirty="0">
              <a:latin typeface="Calibri" pitchFamily="34" charset="0"/>
              <a:cs typeface="Calibri" pitchFamily="34" charset="0"/>
            </a:endParaRPr>
          </a:p>
          <a:p>
            <a:pPr marL="12700">
              <a:lnSpc>
                <a:spcPct val="100000"/>
              </a:lnSpc>
              <a:spcBef>
                <a:spcPts val="95"/>
              </a:spcBef>
            </a:pPr>
            <a:r>
              <a:rPr lang="en-US" sz="1000" b="1" spc="-15" dirty="0" smtClean="0">
                <a:latin typeface="Calibri" pitchFamily="34" charset="0"/>
                <a:cs typeface="Calibri" pitchFamily="34" charset="0"/>
              </a:rPr>
              <a:t>H</a:t>
            </a:r>
            <a:r>
              <a:rPr lang="en-US" sz="1000" b="1" spc="-5" dirty="0" smtClean="0">
                <a:latin typeface="Calibri" pitchFamily="34" charset="0"/>
                <a:cs typeface="Calibri" pitchFamily="34" charset="0"/>
              </a:rPr>
              <a:t>P</a:t>
            </a:r>
            <a:r>
              <a:rPr lang="en-US" sz="1000" b="1" dirty="0">
                <a:latin typeface="Calibri" pitchFamily="34" charset="0"/>
                <a:cs typeface="Calibri" pitchFamily="34" charset="0"/>
              </a:rPr>
              <a:t>:</a:t>
            </a:r>
            <a:r>
              <a:rPr lang="en-US" sz="1000" b="1" spc="-20" dirty="0">
                <a:latin typeface="Calibri" pitchFamily="34" charset="0"/>
                <a:cs typeface="Calibri" pitchFamily="34" charset="0"/>
              </a:rPr>
              <a:t> 92298453</a:t>
            </a:r>
          </a:p>
          <a:p>
            <a:pPr marL="12700">
              <a:lnSpc>
                <a:spcPct val="100000"/>
              </a:lnSpc>
              <a:spcBef>
                <a:spcPts val="95"/>
              </a:spcBef>
            </a:pPr>
            <a:r>
              <a:rPr lang="en-US" sz="1000" b="1" spc="-20" dirty="0">
                <a:latin typeface="Calibri" pitchFamily="34" charset="0"/>
                <a:cs typeface="Calibri" pitchFamily="34" charset="0"/>
              </a:rPr>
              <a:t> </a:t>
            </a:r>
            <a:r>
              <a:rPr lang="en-US" sz="1000" b="1" dirty="0">
                <a:latin typeface="Calibri" pitchFamily="34" charset="0"/>
                <a:cs typeface="Calibri" pitchFamily="34" charset="0"/>
              </a:rPr>
              <a:t>E-</a:t>
            </a:r>
            <a:r>
              <a:rPr lang="en-US" sz="1000" b="1" spc="-10" dirty="0">
                <a:latin typeface="Calibri" pitchFamily="34" charset="0"/>
                <a:cs typeface="Calibri" pitchFamily="34" charset="0"/>
              </a:rPr>
              <a:t>mail</a:t>
            </a:r>
            <a:r>
              <a:rPr lang="en-US" sz="1000" b="1" spc="-5" dirty="0">
                <a:latin typeface="Calibri" pitchFamily="34" charset="0"/>
                <a:cs typeface="Calibri" pitchFamily="34" charset="0"/>
              </a:rPr>
              <a:t>: </a:t>
            </a:r>
            <a:r>
              <a:rPr lang="en-US" sz="1000" b="1" u="sng" spc="-5" dirty="0">
                <a:solidFill>
                  <a:schemeClr val="accent1">
                    <a:lumMod val="75000"/>
                  </a:schemeClr>
                </a:solidFill>
                <a:latin typeface="Calibri" pitchFamily="34" charset="0"/>
                <a:cs typeface="Calibri" pitchFamily="34" charset="0"/>
              </a:rPr>
              <a:t>kwokchai.wong@asti.com.sg</a:t>
            </a:r>
          </a:p>
        </p:txBody>
      </p:sp>
      <p:grpSp>
        <p:nvGrpSpPr>
          <p:cNvPr id="37" name="Group 36">
            <a:extLst>
              <a:ext uri="{FF2B5EF4-FFF2-40B4-BE49-F238E27FC236}">
                <a16:creationId xmlns="" xmlns:a16="http://schemas.microsoft.com/office/drawing/2014/main" id="{1690CC06-6661-4E06-A5B6-574EFBA6E8ED}"/>
              </a:ext>
            </a:extLst>
          </p:cNvPr>
          <p:cNvGrpSpPr/>
          <p:nvPr/>
        </p:nvGrpSpPr>
        <p:grpSpPr>
          <a:xfrm>
            <a:off x="4858353" y="2643324"/>
            <a:ext cx="3017881" cy="923844"/>
            <a:chOff x="-3789154" y="5557899"/>
            <a:chExt cx="3017881" cy="923844"/>
          </a:xfrm>
        </p:grpSpPr>
        <p:sp>
          <p:nvSpPr>
            <p:cNvPr id="38" name="object 11">
              <a:extLst>
                <a:ext uri="{FF2B5EF4-FFF2-40B4-BE49-F238E27FC236}">
                  <a16:creationId xmlns="" xmlns:a16="http://schemas.microsoft.com/office/drawing/2014/main" id="{447592DF-0E93-4013-BE50-5590596EA6D1}"/>
                </a:ext>
              </a:extLst>
            </p:cNvPr>
            <p:cNvSpPr/>
            <p:nvPr/>
          </p:nvSpPr>
          <p:spPr>
            <a:xfrm>
              <a:off x="-3789154" y="5557899"/>
              <a:ext cx="682898" cy="923844"/>
            </a:xfrm>
            <a:custGeom>
              <a:avLst/>
              <a:gdLst/>
              <a:ahLst/>
              <a:cxnLst/>
              <a:rect l="l" t="t" r="r" b="b"/>
              <a:pathLst>
                <a:path w="920750" h="955039">
                  <a:moveTo>
                    <a:pt x="0" y="955035"/>
                  </a:moveTo>
                  <a:lnTo>
                    <a:pt x="920675" y="955035"/>
                  </a:lnTo>
                  <a:lnTo>
                    <a:pt x="920675" y="0"/>
                  </a:lnTo>
                  <a:lnTo>
                    <a:pt x="0" y="0"/>
                  </a:lnTo>
                  <a:lnTo>
                    <a:pt x="0" y="955035"/>
                  </a:lnTo>
                  <a:close/>
                </a:path>
              </a:pathLst>
            </a:custGeom>
            <a:ln w="19050">
              <a:solidFill>
                <a:srgbClr val="000000"/>
              </a:solidFill>
            </a:ln>
          </p:spPr>
          <p:txBody>
            <a:bodyPr wrap="square" lIns="0" tIns="0" rIns="0" bIns="0" rtlCol="0"/>
            <a:lstStyle/>
            <a:p>
              <a:endParaRPr/>
            </a:p>
          </p:txBody>
        </p:sp>
        <p:sp>
          <p:nvSpPr>
            <p:cNvPr id="39" name="object 11">
              <a:extLst>
                <a:ext uri="{FF2B5EF4-FFF2-40B4-BE49-F238E27FC236}">
                  <a16:creationId xmlns="" xmlns:a16="http://schemas.microsoft.com/office/drawing/2014/main" id="{8D9EC23F-10B3-4291-9C9A-70244FD2519B}"/>
                </a:ext>
              </a:extLst>
            </p:cNvPr>
            <p:cNvSpPr>
              <a:spLocks noGrp="1" noRot="1" noMove="1" noResize="1" noEditPoints="1" noAdjustHandles="1" noChangeArrowheads="1" noChangeShapeType="1"/>
            </p:cNvSpPr>
            <p:nvPr/>
          </p:nvSpPr>
          <p:spPr>
            <a:xfrm>
              <a:off x="-3102979" y="5557899"/>
              <a:ext cx="2331706" cy="923844"/>
            </a:xfrm>
            <a:custGeom>
              <a:avLst/>
              <a:gdLst/>
              <a:ahLst/>
              <a:cxnLst/>
              <a:rect l="l" t="t" r="r" b="b"/>
              <a:pathLst>
                <a:path w="920750" h="955039">
                  <a:moveTo>
                    <a:pt x="0" y="955035"/>
                  </a:moveTo>
                  <a:lnTo>
                    <a:pt x="920675" y="955035"/>
                  </a:lnTo>
                  <a:lnTo>
                    <a:pt x="920675" y="0"/>
                  </a:lnTo>
                  <a:lnTo>
                    <a:pt x="0" y="0"/>
                  </a:lnTo>
                  <a:lnTo>
                    <a:pt x="0" y="955035"/>
                  </a:lnTo>
                  <a:close/>
                </a:path>
              </a:pathLst>
            </a:custGeom>
            <a:solidFill>
              <a:schemeClr val="bg1"/>
            </a:solidFill>
            <a:ln w="19050">
              <a:solidFill>
                <a:srgbClr val="000000"/>
              </a:solidFill>
            </a:ln>
          </p:spPr>
          <p:txBody>
            <a:bodyPr wrap="square" lIns="0" tIns="0" rIns="0" bIns="0" rtlCol="0"/>
            <a:lstStyle/>
            <a:p>
              <a:endParaRPr/>
            </a:p>
          </p:txBody>
        </p:sp>
        <p:sp>
          <p:nvSpPr>
            <p:cNvPr id="40" name="object 22">
              <a:extLst>
                <a:ext uri="{FF2B5EF4-FFF2-40B4-BE49-F238E27FC236}">
                  <a16:creationId xmlns="" xmlns:a16="http://schemas.microsoft.com/office/drawing/2014/main" id="{31A50C2C-DB53-45EF-AED5-CE36D733D246}"/>
                </a:ext>
              </a:extLst>
            </p:cNvPr>
            <p:cNvSpPr txBox="1"/>
            <p:nvPr/>
          </p:nvSpPr>
          <p:spPr>
            <a:xfrm>
              <a:off x="-3087137" y="5574799"/>
              <a:ext cx="2207958" cy="810991"/>
            </a:xfrm>
            <a:prstGeom prst="rect">
              <a:avLst/>
            </a:prstGeom>
            <a:solidFill>
              <a:schemeClr val="bg1"/>
            </a:solidFill>
          </p:spPr>
          <p:txBody>
            <a:bodyPr vert="horz" wrap="square" lIns="0" tIns="0" rIns="0" bIns="0" rtlCol="0">
              <a:spAutoFit/>
            </a:bodyPr>
            <a:lstStyle/>
            <a:p>
              <a:pPr marL="12700">
                <a:lnSpc>
                  <a:spcPct val="100000"/>
                </a:lnSpc>
              </a:pPr>
              <a:r>
                <a:rPr lang="en-US" sz="1000" b="1" u="sng" dirty="0" smtClean="0">
                  <a:latin typeface="Calibri" pitchFamily="34" charset="0"/>
                  <a:cs typeface="Calibri" pitchFamily="34" charset="0"/>
                </a:rPr>
                <a:t>Project Manager</a:t>
              </a:r>
            </a:p>
            <a:p>
              <a:pPr marL="12700">
                <a:lnSpc>
                  <a:spcPct val="100000"/>
                </a:lnSpc>
              </a:pPr>
              <a:endParaRPr lang="en-US" sz="1000" b="1" u="sng" dirty="0">
                <a:latin typeface="Calibri" pitchFamily="34" charset="0"/>
                <a:cs typeface="Calibri" pitchFamily="34" charset="0"/>
              </a:endParaRPr>
            </a:p>
            <a:p>
              <a:pPr marL="12700" marR="360045">
                <a:lnSpc>
                  <a:spcPct val="109400"/>
                </a:lnSpc>
              </a:pPr>
              <a:r>
                <a:rPr lang="en-US" sz="1000" b="1" spc="-20" dirty="0" smtClean="0">
                  <a:latin typeface="Calibri" pitchFamily="34" charset="0"/>
                  <a:cs typeface="Calibri" pitchFamily="34" charset="0"/>
                </a:rPr>
                <a:t>N</a:t>
              </a:r>
              <a:r>
                <a:rPr lang="en-US" sz="1000" b="1" dirty="0" smtClean="0">
                  <a:latin typeface="Calibri" pitchFamily="34" charset="0"/>
                  <a:cs typeface="Calibri" pitchFamily="34" charset="0"/>
                </a:rPr>
                <a:t>ame</a:t>
              </a:r>
              <a:r>
                <a:rPr lang="en-US" sz="1000" b="1" spc="-5" dirty="0">
                  <a:latin typeface="Calibri" pitchFamily="34" charset="0"/>
                  <a:cs typeface="Calibri" pitchFamily="34" charset="0"/>
                </a:rPr>
                <a:t>:</a:t>
              </a:r>
              <a:r>
                <a:rPr lang="en-US" sz="1000" b="1" spc="-20" dirty="0">
                  <a:latin typeface="Calibri" pitchFamily="34" charset="0"/>
                  <a:cs typeface="Calibri" pitchFamily="34" charset="0"/>
                </a:rPr>
                <a:t> Mr. Nay Naing Zan</a:t>
              </a:r>
            </a:p>
            <a:p>
              <a:pPr marL="12700" marR="360045">
                <a:lnSpc>
                  <a:spcPct val="109400"/>
                </a:lnSpc>
              </a:pPr>
              <a:r>
                <a:rPr lang="en-US" sz="1000" b="1" spc="-15" dirty="0" smtClean="0">
                  <a:latin typeface="Calibri" pitchFamily="34" charset="0"/>
                  <a:cs typeface="Calibri" pitchFamily="34" charset="0"/>
                </a:rPr>
                <a:t>H</a:t>
              </a:r>
              <a:r>
                <a:rPr lang="en-US" sz="1000" b="1" spc="-5" dirty="0" smtClean="0">
                  <a:latin typeface="Calibri" pitchFamily="34" charset="0"/>
                  <a:cs typeface="Calibri" pitchFamily="34" charset="0"/>
                </a:rPr>
                <a:t>P</a:t>
              </a:r>
              <a:r>
                <a:rPr lang="en-US" sz="1000" b="1" dirty="0">
                  <a:latin typeface="Calibri" pitchFamily="34" charset="0"/>
                  <a:cs typeface="Calibri" pitchFamily="34" charset="0"/>
                </a:rPr>
                <a:t>:</a:t>
              </a:r>
              <a:r>
                <a:rPr lang="en-US" sz="1000" b="1" spc="-20" dirty="0">
                  <a:latin typeface="Calibri" pitchFamily="34" charset="0"/>
                  <a:cs typeface="Calibri" pitchFamily="34" charset="0"/>
                </a:rPr>
                <a:t> 82994720</a:t>
              </a:r>
            </a:p>
            <a:p>
              <a:pPr marL="12700" marR="360045">
                <a:lnSpc>
                  <a:spcPct val="109400"/>
                </a:lnSpc>
              </a:pPr>
              <a:r>
                <a:rPr lang="en-US" sz="1000" b="1" dirty="0">
                  <a:latin typeface="Calibri" pitchFamily="34" charset="0"/>
                  <a:cs typeface="Calibri" pitchFamily="34" charset="0"/>
                </a:rPr>
                <a:t>E-</a:t>
              </a:r>
              <a:r>
                <a:rPr lang="en-US" sz="1000" b="1" spc="-10" dirty="0">
                  <a:latin typeface="Calibri" pitchFamily="34" charset="0"/>
                  <a:cs typeface="Calibri" pitchFamily="34" charset="0"/>
                </a:rPr>
                <a:t>mail</a:t>
              </a:r>
              <a:r>
                <a:rPr lang="en-US" sz="1000" b="1" spc="-5" dirty="0">
                  <a:latin typeface="Calibri" pitchFamily="34" charset="0"/>
                  <a:cs typeface="Calibri" pitchFamily="34" charset="0"/>
                </a:rPr>
                <a:t>: </a:t>
              </a:r>
              <a:r>
                <a:rPr lang="en-US" sz="1000" b="1" u="sng" spc="-5" dirty="0">
                  <a:solidFill>
                    <a:schemeClr val="accent1">
                      <a:lumMod val="75000"/>
                    </a:schemeClr>
                  </a:solidFill>
                  <a:latin typeface="Calibri" pitchFamily="34" charset="0"/>
                  <a:cs typeface="Calibri" pitchFamily="34" charset="0"/>
                </a:rPr>
                <a:t>nay.naing@asti.com.sg</a:t>
              </a:r>
              <a:endParaRPr lang="en-US" sz="1000" b="1" u="sng" dirty="0">
                <a:solidFill>
                  <a:schemeClr val="accent1">
                    <a:lumMod val="75000"/>
                  </a:schemeClr>
                </a:solidFill>
                <a:latin typeface="Calibri" pitchFamily="34" charset="0"/>
                <a:cs typeface="Calibri" pitchFamily="34" charset="0"/>
              </a:endParaRPr>
            </a:p>
          </p:txBody>
        </p:sp>
      </p:grpSp>
      <p:pic>
        <p:nvPicPr>
          <p:cNvPr id="41" name="Picture 40">
            <a:extLst>
              <a:ext uri="{FF2B5EF4-FFF2-40B4-BE49-F238E27FC236}">
                <a16:creationId xmlns="" xmlns:a16="http://schemas.microsoft.com/office/drawing/2014/main" id="{7B871C02-670F-D2FE-A78D-5C05C78B66E2}"/>
              </a:ext>
            </a:extLst>
          </p:cNvPr>
          <p:cNvPicPr>
            <a:picLocks noChangeAspect="1"/>
          </p:cNvPicPr>
          <p:nvPr/>
        </p:nvPicPr>
        <p:blipFill rotWithShape="1">
          <a:blip r:embed="rId5"/>
          <a:srcRect l="29728" t="8988" r="27477" b="53840"/>
          <a:stretch/>
        </p:blipFill>
        <p:spPr>
          <a:xfrm>
            <a:off x="4875281" y="1653853"/>
            <a:ext cx="663093" cy="892026"/>
          </a:xfrm>
          <a:prstGeom prst="rect">
            <a:avLst/>
          </a:prstGeom>
        </p:spPr>
      </p:pic>
      <p:pic>
        <p:nvPicPr>
          <p:cNvPr id="42" name="Picture 41">
            <a:extLst>
              <a:ext uri="{FF2B5EF4-FFF2-40B4-BE49-F238E27FC236}">
                <a16:creationId xmlns="" xmlns:a16="http://schemas.microsoft.com/office/drawing/2014/main" id="{56F01DE6-C594-7152-5EB4-5F38F017B65A}"/>
              </a:ext>
            </a:extLst>
          </p:cNvPr>
          <p:cNvPicPr>
            <a:picLocks noChangeAspect="1"/>
          </p:cNvPicPr>
          <p:nvPr/>
        </p:nvPicPr>
        <p:blipFill>
          <a:blip r:embed="rId6"/>
          <a:stretch>
            <a:fillRect/>
          </a:stretch>
        </p:blipFill>
        <p:spPr>
          <a:xfrm>
            <a:off x="4858353" y="2643324"/>
            <a:ext cx="680021" cy="914501"/>
          </a:xfrm>
          <a:prstGeom prst="rect">
            <a:avLst/>
          </a:prstGeom>
        </p:spPr>
      </p:pic>
      <p:sp>
        <p:nvSpPr>
          <p:cNvPr id="61" name="object 11">
            <a:extLst>
              <a:ext uri="{FF2B5EF4-FFF2-40B4-BE49-F238E27FC236}">
                <a16:creationId xmlns="" xmlns:a16="http://schemas.microsoft.com/office/drawing/2014/main" id="{95BC0B48-5FEE-4F15-AD14-C8AD34B3A276}"/>
              </a:ext>
            </a:extLst>
          </p:cNvPr>
          <p:cNvSpPr/>
          <p:nvPr/>
        </p:nvSpPr>
        <p:spPr>
          <a:xfrm>
            <a:off x="4881569" y="4711219"/>
            <a:ext cx="682898" cy="950087"/>
          </a:xfrm>
          <a:custGeom>
            <a:avLst/>
            <a:gdLst/>
            <a:ahLst/>
            <a:cxnLst/>
            <a:rect l="l" t="t" r="r" b="b"/>
            <a:pathLst>
              <a:path w="920750" h="955039">
                <a:moveTo>
                  <a:pt x="0" y="955035"/>
                </a:moveTo>
                <a:lnTo>
                  <a:pt x="920675" y="955035"/>
                </a:lnTo>
                <a:lnTo>
                  <a:pt x="920675" y="0"/>
                </a:lnTo>
                <a:lnTo>
                  <a:pt x="0" y="0"/>
                </a:lnTo>
                <a:lnTo>
                  <a:pt x="0" y="955035"/>
                </a:lnTo>
                <a:close/>
              </a:path>
            </a:pathLst>
          </a:custGeom>
          <a:ln w="19050">
            <a:solidFill>
              <a:srgbClr val="000000"/>
            </a:solidFill>
          </a:ln>
        </p:spPr>
        <p:txBody>
          <a:bodyPr wrap="square" lIns="0" tIns="0" rIns="0" bIns="0" rtlCol="0"/>
          <a:lstStyle/>
          <a:p>
            <a:endParaRPr dirty="0"/>
          </a:p>
        </p:txBody>
      </p:sp>
      <p:sp>
        <p:nvSpPr>
          <p:cNvPr id="62" name="object 11">
            <a:extLst>
              <a:ext uri="{FF2B5EF4-FFF2-40B4-BE49-F238E27FC236}">
                <a16:creationId xmlns="" xmlns:a16="http://schemas.microsoft.com/office/drawing/2014/main" id="{A3DCC2C9-64EA-4955-9F73-532EB95B8FBB}"/>
              </a:ext>
            </a:extLst>
          </p:cNvPr>
          <p:cNvSpPr/>
          <p:nvPr/>
        </p:nvSpPr>
        <p:spPr>
          <a:xfrm>
            <a:off x="5587060" y="4737463"/>
            <a:ext cx="2336878" cy="923844"/>
          </a:xfrm>
          <a:custGeom>
            <a:avLst/>
            <a:gdLst/>
            <a:ahLst/>
            <a:cxnLst/>
            <a:rect l="l" t="t" r="r" b="b"/>
            <a:pathLst>
              <a:path w="920750" h="955039">
                <a:moveTo>
                  <a:pt x="0" y="955035"/>
                </a:moveTo>
                <a:lnTo>
                  <a:pt x="920675" y="955035"/>
                </a:lnTo>
                <a:lnTo>
                  <a:pt x="920675" y="0"/>
                </a:lnTo>
                <a:lnTo>
                  <a:pt x="0" y="0"/>
                </a:lnTo>
                <a:lnTo>
                  <a:pt x="0" y="955035"/>
                </a:lnTo>
                <a:close/>
              </a:path>
            </a:pathLst>
          </a:custGeom>
          <a:solidFill>
            <a:schemeClr val="bg1"/>
          </a:solidFill>
          <a:ln w="19050">
            <a:solidFill>
              <a:srgbClr val="000000"/>
            </a:solidFill>
          </a:ln>
        </p:spPr>
        <p:txBody>
          <a:bodyPr wrap="square" lIns="0" tIns="0" rIns="0" bIns="0" rtlCol="0"/>
          <a:lstStyle/>
          <a:p>
            <a:endParaRPr dirty="0"/>
          </a:p>
        </p:txBody>
      </p:sp>
      <p:sp>
        <p:nvSpPr>
          <p:cNvPr id="63" name="object 22">
            <a:extLst>
              <a:ext uri="{FF2B5EF4-FFF2-40B4-BE49-F238E27FC236}">
                <a16:creationId xmlns="" xmlns:a16="http://schemas.microsoft.com/office/drawing/2014/main" id="{E2FF0DD6-E26B-48EA-B69D-2409DE1CAB5A}"/>
              </a:ext>
            </a:extLst>
          </p:cNvPr>
          <p:cNvSpPr txBox="1"/>
          <p:nvPr/>
        </p:nvSpPr>
        <p:spPr>
          <a:xfrm>
            <a:off x="5605395" y="4744339"/>
            <a:ext cx="2310823" cy="782265"/>
          </a:xfrm>
          <a:prstGeom prst="rect">
            <a:avLst/>
          </a:prstGeom>
          <a:solidFill>
            <a:schemeClr val="bg1"/>
          </a:solidFill>
        </p:spPr>
        <p:txBody>
          <a:bodyPr vert="horz" wrap="square" lIns="0" tIns="0" rIns="0" bIns="0" rtlCol="0">
            <a:spAutoFit/>
          </a:bodyPr>
          <a:lstStyle/>
          <a:p>
            <a:pPr marL="12700">
              <a:lnSpc>
                <a:spcPct val="100000"/>
              </a:lnSpc>
            </a:pPr>
            <a:r>
              <a:rPr lang="en-US" sz="1000" b="1" u="sng" spc="-15" dirty="0">
                <a:solidFill>
                  <a:prstClr val="black"/>
                </a:solidFill>
                <a:latin typeface="Calibri" pitchFamily="34" charset="0"/>
                <a:cs typeface="Calibri" pitchFamily="34" charset="0"/>
              </a:rPr>
              <a:t>Senior Project Manager (Electrical </a:t>
            </a:r>
            <a:r>
              <a:rPr lang="en-US" sz="1000" b="1" u="sng" spc="-15" dirty="0" smtClean="0">
                <a:solidFill>
                  <a:prstClr val="black"/>
                </a:solidFill>
                <a:latin typeface="Calibri" pitchFamily="34" charset="0"/>
                <a:cs typeface="Calibri" pitchFamily="34" charset="0"/>
              </a:rPr>
              <a:t>)</a:t>
            </a:r>
          </a:p>
          <a:p>
            <a:pPr marL="12700">
              <a:lnSpc>
                <a:spcPct val="100000"/>
              </a:lnSpc>
            </a:pPr>
            <a:endParaRPr lang="en-US" sz="1000" b="1" u="sng" spc="-15" dirty="0" smtClean="0">
              <a:solidFill>
                <a:prstClr val="black"/>
              </a:solidFill>
              <a:latin typeface="Calibri" pitchFamily="34" charset="0"/>
              <a:cs typeface="Calibri" pitchFamily="34" charset="0"/>
            </a:endParaRPr>
          </a:p>
          <a:p>
            <a:pPr marL="12700">
              <a:lnSpc>
                <a:spcPct val="100000"/>
              </a:lnSpc>
            </a:pPr>
            <a:r>
              <a:rPr lang="en-US" sz="1000" b="1" spc="-20" dirty="0" smtClean="0">
                <a:latin typeface="Calibri" pitchFamily="34" charset="0"/>
                <a:cs typeface="Calibri" pitchFamily="34" charset="0"/>
              </a:rPr>
              <a:t>N</a:t>
            </a:r>
            <a:r>
              <a:rPr lang="en-US" sz="1000" b="1" dirty="0" smtClean="0">
                <a:latin typeface="Calibri" pitchFamily="34" charset="0"/>
                <a:cs typeface="Calibri" pitchFamily="34" charset="0"/>
              </a:rPr>
              <a:t>ame</a:t>
            </a:r>
            <a:r>
              <a:rPr lang="en-US" sz="1000" b="1" spc="-5" dirty="0" smtClean="0">
                <a:latin typeface="Calibri" pitchFamily="34" charset="0"/>
                <a:cs typeface="Calibri" pitchFamily="34" charset="0"/>
              </a:rPr>
              <a:t>: </a:t>
            </a:r>
            <a:r>
              <a:rPr lang="en-US" sz="1000" b="1" spc="-20" dirty="0" smtClean="0">
                <a:latin typeface="Calibri" pitchFamily="34" charset="0"/>
                <a:cs typeface="Calibri" pitchFamily="34" charset="0"/>
              </a:rPr>
              <a:t>Mr. Jack </a:t>
            </a:r>
            <a:r>
              <a:rPr lang="en-US" sz="1000" b="1" spc="-20" dirty="0" err="1" smtClean="0">
                <a:latin typeface="Calibri" pitchFamily="34" charset="0"/>
                <a:cs typeface="Calibri" pitchFamily="34" charset="0"/>
              </a:rPr>
              <a:t>Hoo</a:t>
            </a:r>
            <a:endParaRPr lang="en-US" sz="1000" b="1" spc="-15" dirty="0" smtClean="0">
              <a:latin typeface="Calibri" pitchFamily="34" charset="0"/>
              <a:cs typeface="Calibri" pitchFamily="34" charset="0"/>
            </a:endParaRPr>
          </a:p>
          <a:p>
            <a:pPr marL="12700">
              <a:lnSpc>
                <a:spcPct val="100000"/>
              </a:lnSpc>
            </a:pPr>
            <a:r>
              <a:rPr lang="en-US" sz="1000" b="1" spc="-15" dirty="0" smtClean="0">
                <a:latin typeface="Calibri" pitchFamily="34" charset="0"/>
                <a:cs typeface="Calibri" pitchFamily="34" charset="0"/>
              </a:rPr>
              <a:t>H</a:t>
            </a:r>
            <a:r>
              <a:rPr lang="en-US" sz="1000" b="1" spc="-5" dirty="0" smtClean="0">
                <a:latin typeface="Calibri" pitchFamily="34" charset="0"/>
                <a:cs typeface="Calibri" pitchFamily="34" charset="0"/>
              </a:rPr>
              <a:t>P</a:t>
            </a:r>
            <a:r>
              <a:rPr lang="en-US" sz="1000" b="1" dirty="0">
                <a:latin typeface="Calibri" pitchFamily="34" charset="0"/>
                <a:cs typeface="Calibri" pitchFamily="34" charset="0"/>
              </a:rPr>
              <a:t>: 97273853</a:t>
            </a:r>
          </a:p>
          <a:p>
            <a:pPr marL="12700">
              <a:lnSpc>
                <a:spcPct val="100000"/>
              </a:lnSpc>
              <a:spcBef>
                <a:spcPts val="105"/>
              </a:spcBef>
            </a:pPr>
            <a:r>
              <a:rPr lang="en-US" sz="1000" b="1" dirty="0">
                <a:latin typeface="Calibri" pitchFamily="34" charset="0"/>
                <a:cs typeface="Calibri" pitchFamily="34" charset="0"/>
              </a:rPr>
              <a:t>E-</a:t>
            </a:r>
            <a:r>
              <a:rPr lang="en-US" sz="1000" b="1" spc="-10" dirty="0">
                <a:latin typeface="Calibri" pitchFamily="34" charset="0"/>
                <a:cs typeface="Calibri" pitchFamily="34" charset="0"/>
              </a:rPr>
              <a:t>mail</a:t>
            </a:r>
            <a:r>
              <a:rPr lang="en-US" sz="1000" b="1" spc="-5" dirty="0">
                <a:latin typeface="Calibri" pitchFamily="34" charset="0"/>
                <a:cs typeface="Calibri" pitchFamily="34" charset="0"/>
              </a:rPr>
              <a:t>: </a:t>
            </a:r>
            <a:r>
              <a:rPr lang="en-US" sz="1000" b="1" u="sng" spc="-5" dirty="0">
                <a:solidFill>
                  <a:schemeClr val="accent1">
                    <a:lumMod val="75000"/>
                  </a:schemeClr>
                </a:solidFill>
                <a:latin typeface="Calibri" pitchFamily="34" charset="0"/>
                <a:cs typeface="Calibri" pitchFamily="34" charset="0"/>
              </a:rPr>
              <a:t>jack.hoo@asti.com.sg</a:t>
            </a:r>
            <a:endParaRPr lang="en-US" sz="300" b="1" u="sng" spc="-5" dirty="0">
              <a:solidFill>
                <a:schemeClr val="accent1">
                  <a:lumMod val="75000"/>
                </a:schemeClr>
              </a:solidFill>
              <a:latin typeface="Calibri" pitchFamily="34" charset="0"/>
              <a:cs typeface="Calibri" pitchFamily="34" charset="0"/>
            </a:endParaRPr>
          </a:p>
        </p:txBody>
      </p:sp>
      <p:grpSp>
        <p:nvGrpSpPr>
          <p:cNvPr id="64" name="Group 63">
            <a:extLst>
              <a:ext uri="{FF2B5EF4-FFF2-40B4-BE49-F238E27FC236}">
                <a16:creationId xmlns="" xmlns:a16="http://schemas.microsoft.com/office/drawing/2014/main" id="{72F618C5-98E2-4A06-BD18-D8F2E291D199}"/>
              </a:ext>
            </a:extLst>
          </p:cNvPr>
          <p:cNvGrpSpPr/>
          <p:nvPr/>
        </p:nvGrpSpPr>
        <p:grpSpPr>
          <a:xfrm>
            <a:off x="4858353" y="3722799"/>
            <a:ext cx="3030470" cy="923844"/>
            <a:chOff x="-5550506" y="3171763"/>
            <a:chExt cx="2813472" cy="923844"/>
          </a:xfrm>
        </p:grpSpPr>
        <p:sp>
          <p:nvSpPr>
            <p:cNvPr id="65" name="object 11">
              <a:extLst>
                <a:ext uri="{FF2B5EF4-FFF2-40B4-BE49-F238E27FC236}">
                  <a16:creationId xmlns="" xmlns:a16="http://schemas.microsoft.com/office/drawing/2014/main" id="{B602EDDC-A1F1-4ACD-9AA5-45C42981D248}"/>
                </a:ext>
              </a:extLst>
            </p:cNvPr>
            <p:cNvSpPr/>
            <p:nvPr/>
          </p:nvSpPr>
          <p:spPr>
            <a:xfrm>
              <a:off x="-5550506" y="3171763"/>
              <a:ext cx="682898" cy="923844"/>
            </a:xfrm>
            <a:custGeom>
              <a:avLst/>
              <a:gdLst/>
              <a:ahLst/>
              <a:cxnLst/>
              <a:rect l="l" t="t" r="r" b="b"/>
              <a:pathLst>
                <a:path w="920750" h="955039">
                  <a:moveTo>
                    <a:pt x="0" y="955035"/>
                  </a:moveTo>
                  <a:lnTo>
                    <a:pt x="920675" y="955035"/>
                  </a:lnTo>
                  <a:lnTo>
                    <a:pt x="920675" y="0"/>
                  </a:lnTo>
                  <a:lnTo>
                    <a:pt x="0" y="0"/>
                  </a:lnTo>
                  <a:lnTo>
                    <a:pt x="0" y="955035"/>
                  </a:lnTo>
                  <a:close/>
                </a:path>
              </a:pathLst>
            </a:custGeom>
            <a:ln w="19050">
              <a:solidFill>
                <a:srgbClr val="000000"/>
              </a:solidFill>
            </a:ln>
          </p:spPr>
          <p:txBody>
            <a:bodyPr wrap="square" lIns="0" tIns="0" rIns="0" bIns="0" rtlCol="0"/>
            <a:lstStyle/>
            <a:p>
              <a:endParaRPr/>
            </a:p>
          </p:txBody>
        </p:sp>
        <p:sp>
          <p:nvSpPr>
            <p:cNvPr id="66" name="object 11">
              <a:extLst>
                <a:ext uri="{FF2B5EF4-FFF2-40B4-BE49-F238E27FC236}">
                  <a16:creationId xmlns="" xmlns:a16="http://schemas.microsoft.com/office/drawing/2014/main" id="{51B82BD2-981F-4F61-B69B-3D0D7B04B50A}"/>
                </a:ext>
              </a:extLst>
            </p:cNvPr>
            <p:cNvSpPr/>
            <p:nvPr/>
          </p:nvSpPr>
          <p:spPr>
            <a:xfrm>
              <a:off x="-4864331" y="3171763"/>
              <a:ext cx="2127297" cy="923844"/>
            </a:xfrm>
            <a:custGeom>
              <a:avLst/>
              <a:gdLst/>
              <a:ahLst/>
              <a:cxnLst/>
              <a:rect l="l" t="t" r="r" b="b"/>
              <a:pathLst>
                <a:path w="920750" h="955039">
                  <a:moveTo>
                    <a:pt x="0" y="955035"/>
                  </a:moveTo>
                  <a:lnTo>
                    <a:pt x="920675" y="955035"/>
                  </a:lnTo>
                  <a:lnTo>
                    <a:pt x="920675" y="0"/>
                  </a:lnTo>
                  <a:lnTo>
                    <a:pt x="0" y="0"/>
                  </a:lnTo>
                  <a:lnTo>
                    <a:pt x="0" y="955035"/>
                  </a:lnTo>
                  <a:close/>
                </a:path>
              </a:pathLst>
            </a:custGeom>
            <a:solidFill>
              <a:schemeClr val="bg1"/>
            </a:solidFill>
            <a:ln w="19050">
              <a:solidFill>
                <a:srgbClr val="000000"/>
              </a:solidFill>
            </a:ln>
          </p:spPr>
          <p:txBody>
            <a:bodyPr wrap="square" lIns="0" tIns="0" rIns="0" bIns="0" rtlCol="0"/>
            <a:lstStyle/>
            <a:p>
              <a:endParaRPr/>
            </a:p>
          </p:txBody>
        </p:sp>
        <p:sp>
          <p:nvSpPr>
            <p:cNvPr id="67" name="object 22">
              <a:extLst>
                <a:ext uri="{FF2B5EF4-FFF2-40B4-BE49-F238E27FC236}">
                  <a16:creationId xmlns="" xmlns:a16="http://schemas.microsoft.com/office/drawing/2014/main" id="{D104568F-D2A8-4648-9014-1D97590F8120}"/>
                </a:ext>
              </a:extLst>
            </p:cNvPr>
            <p:cNvSpPr txBox="1"/>
            <p:nvPr/>
          </p:nvSpPr>
          <p:spPr>
            <a:xfrm>
              <a:off x="-4856956" y="3188663"/>
              <a:ext cx="2108235" cy="838691"/>
            </a:xfrm>
            <a:prstGeom prst="rect">
              <a:avLst/>
            </a:prstGeom>
            <a:solidFill>
              <a:schemeClr val="bg1"/>
            </a:solidFill>
          </p:spPr>
          <p:txBody>
            <a:bodyPr vert="horz" wrap="square" lIns="0" tIns="0" rIns="0" bIns="0" rtlCol="0">
              <a:spAutoFit/>
            </a:bodyPr>
            <a:lstStyle/>
            <a:p>
              <a:pPr marL="12700" marR="360045">
                <a:lnSpc>
                  <a:spcPct val="109400"/>
                </a:lnSpc>
              </a:pPr>
              <a:r>
                <a:rPr lang="en-US" sz="1000" b="1" u="sng" dirty="0" smtClean="0">
                  <a:latin typeface="Calibri" pitchFamily="34" charset="0"/>
                  <a:cs typeface="Calibri" pitchFamily="34" charset="0"/>
                </a:rPr>
                <a:t>Project Manager</a:t>
              </a:r>
            </a:p>
            <a:p>
              <a:pPr marL="12700" marR="360045">
                <a:lnSpc>
                  <a:spcPct val="109400"/>
                </a:lnSpc>
              </a:pPr>
              <a:endParaRPr lang="en-US" sz="1000" u="sng" dirty="0">
                <a:latin typeface="Calibri" pitchFamily="34" charset="0"/>
                <a:cs typeface="Calibri" pitchFamily="34" charset="0"/>
              </a:endParaRPr>
            </a:p>
            <a:p>
              <a:pPr marL="12700" marR="360045">
                <a:lnSpc>
                  <a:spcPct val="109400"/>
                </a:lnSpc>
              </a:pPr>
              <a:r>
                <a:rPr lang="en-US" sz="1000" b="1" spc="-20" dirty="0" smtClean="0">
                  <a:latin typeface="Calibri" pitchFamily="34" charset="0"/>
                  <a:cs typeface="Calibri" pitchFamily="34" charset="0"/>
                </a:rPr>
                <a:t>N</a:t>
              </a:r>
              <a:r>
                <a:rPr lang="en-US" sz="1000" b="1" dirty="0" smtClean="0">
                  <a:latin typeface="Calibri" pitchFamily="34" charset="0"/>
                  <a:cs typeface="Calibri" pitchFamily="34" charset="0"/>
                </a:rPr>
                <a:t>ame</a:t>
              </a:r>
              <a:r>
                <a:rPr lang="en-US" sz="1000" b="1" spc="-5" dirty="0">
                  <a:latin typeface="Calibri" pitchFamily="34" charset="0"/>
                  <a:cs typeface="Calibri" pitchFamily="34" charset="0"/>
                </a:rPr>
                <a:t>:</a:t>
              </a:r>
              <a:r>
                <a:rPr lang="en-US" sz="1000" b="1" spc="-20" dirty="0">
                  <a:latin typeface="Calibri" pitchFamily="34" charset="0"/>
                  <a:cs typeface="Calibri" pitchFamily="34" charset="0"/>
                </a:rPr>
                <a:t> </a:t>
              </a:r>
              <a:r>
                <a:rPr lang="en-US" sz="1000" b="1" spc="-5" dirty="0">
                  <a:latin typeface="Calibri" pitchFamily="34" charset="0"/>
                  <a:cs typeface="Calibri" pitchFamily="34" charset="0"/>
                </a:rPr>
                <a:t>Mr. Haolin</a:t>
              </a:r>
              <a:endParaRPr lang="en-US" sz="1000" b="1" spc="-20" dirty="0">
                <a:latin typeface="Calibri" pitchFamily="34" charset="0"/>
                <a:cs typeface="Calibri" pitchFamily="34" charset="0"/>
              </a:endParaRPr>
            </a:p>
            <a:p>
              <a:pPr marL="12700" marR="269240">
                <a:lnSpc>
                  <a:spcPct val="109400"/>
                </a:lnSpc>
              </a:pPr>
              <a:r>
                <a:rPr lang="en-US" sz="1000" b="1" spc="-15" dirty="0" smtClean="0">
                  <a:latin typeface="Calibri" pitchFamily="34" charset="0"/>
                  <a:cs typeface="Calibri" pitchFamily="34" charset="0"/>
                </a:rPr>
                <a:t>H</a:t>
              </a:r>
              <a:r>
                <a:rPr lang="en-US" sz="1000" b="1" spc="-5" dirty="0" smtClean="0">
                  <a:latin typeface="Calibri" pitchFamily="34" charset="0"/>
                  <a:cs typeface="Calibri" pitchFamily="34" charset="0"/>
                </a:rPr>
                <a:t>P</a:t>
              </a:r>
              <a:r>
                <a:rPr lang="en-US" sz="1000" b="1" dirty="0">
                  <a:latin typeface="Calibri" pitchFamily="34" charset="0"/>
                  <a:cs typeface="Calibri" pitchFamily="34" charset="0"/>
                </a:rPr>
                <a:t>:</a:t>
              </a:r>
              <a:r>
                <a:rPr lang="en-US" sz="1000" b="1" spc="-20" dirty="0">
                  <a:latin typeface="Calibri" pitchFamily="34" charset="0"/>
                  <a:cs typeface="Calibri" pitchFamily="34" charset="0"/>
                </a:rPr>
                <a:t> 93267163</a:t>
              </a:r>
              <a:endParaRPr lang="en-US" sz="1000" b="1" spc="-5" dirty="0">
                <a:latin typeface="Calibri" pitchFamily="34" charset="0"/>
                <a:cs typeface="Calibri" pitchFamily="34" charset="0"/>
              </a:endParaRPr>
            </a:p>
            <a:p>
              <a:pPr marL="12700" marR="269240">
                <a:lnSpc>
                  <a:spcPct val="109400"/>
                </a:lnSpc>
              </a:pPr>
              <a:r>
                <a:rPr lang="en-US" sz="1000" b="1" dirty="0">
                  <a:latin typeface="Calibri" pitchFamily="34" charset="0"/>
                  <a:cs typeface="Calibri" pitchFamily="34" charset="0"/>
                </a:rPr>
                <a:t>E-</a:t>
              </a:r>
              <a:r>
                <a:rPr lang="en-US" sz="1000" b="1" spc="-10" dirty="0">
                  <a:latin typeface="Calibri" pitchFamily="34" charset="0"/>
                  <a:cs typeface="Calibri" pitchFamily="34" charset="0"/>
                </a:rPr>
                <a:t>mail</a:t>
              </a:r>
              <a:r>
                <a:rPr lang="en-US" sz="1000" b="1" spc="-5" dirty="0">
                  <a:latin typeface="Calibri" pitchFamily="34" charset="0"/>
                  <a:cs typeface="Calibri" pitchFamily="34" charset="0"/>
                </a:rPr>
                <a:t>: </a:t>
              </a:r>
              <a:r>
                <a:rPr lang="en-US" sz="1000" b="1" u="sng" spc="-5" dirty="0">
                  <a:solidFill>
                    <a:schemeClr val="accent1">
                      <a:lumMod val="75000"/>
                    </a:schemeClr>
                  </a:solidFill>
                  <a:latin typeface="Calibri" pitchFamily="34" charset="0"/>
                  <a:cs typeface="Calibri" pitchFamily="34" charset="0"/>
                </a:rPr>
                <a:t>haolin.chen@asti.com.sg</a:t>
              </a:r>
              <a:endParaRPr lang="en-US" sz="1000" b="1" u="sng" dirty="0">
                <a:solidFill>
                  <a:schemeClr val="accent1">
                    <a:lumMod val="75000"/>
                  </a:schemeClr>
                </a:solidFill>
                <a:latin typeface="Calibri" pitchFamily="34" charset="0"/>
                <a:cs typeface="Calibri" pitchFamily="34" charset="0"/>
              </a:endParaRPr>
            </a:p>
          </p:txBody>
        </p:sp>
      </p:grpSp>
      <p:pic>
        <p:nvPicPr>
          <p:cNvPr id="68" name="Picture 67">
            <a:extLst>
              <a:ext uri="{FF2B5EF4-FFF2-40B4-BE49-F238E27FC236}">
                <a16:creationId xmlns="" xmlns:a16="http://schemas.microsoft.com/office/drawing/2014/main" id="{13AE377E-A39D-40B5-8779-B1BF5CED7C63}"/>
              </a:ext>
            </a:extLst>
          </p:cNvPr>
          <p:cNvPicPr>
            <a:picLocks noChangeAspect="1"/>
          </p:cNvPicPr>
          <p:nvPr/>
        </p:nvPicPr>
        <p:blipFill rotWithShape="1">
          <a:blip r:embed="rId7"/>
          <a:srcRect l="33233" t="10040" r="27487" b="54665"/>
          <a:stretch/>
        </p:blipFill>
        <p:spPr>
          <a:xfrm>
            <a:off x="4895394" y="4731799"/>
            <a:ext cx="655248" cy="794805"/>
          </a:xfrm>
          <a:prstGeom prst="rect">
            <a:avLst/>
          </a:prstGeom>
        </p:spPr>
      </p:pic>
      <p:pic>
        <p:nvPicPr>
          <p:cNvPr id="69" name="Picture 68">
            <a:extLst>
              <a:ext uri="{FF2B5EF4-FFF2-40B4-BE49-F238E27FC236}">
                <a16:creationId xmlns="" xmlns:a16="http://schemas.microsoft.com/office/drawing/2014/main" id="{99DA6E60-D4FB-6FA9-A242-E0F903C87767}"/>
              </a:ext>
            </a:extLst>
          </p:cNvPr>
          <p:cNvPicPr>
            <a:picLocks noChangeAspect="1"/>
          </p:cNvPicPr>
          <p:nvPr/>
        </p:nvPicPr>
        <p:blipFill rotWithShape="1">
          <a:blip r:embed="rId8"/>
          <a:srcRect l="23787" t="10966" r="21408" b="54148"/>
          <a:stretch/>
        </p:blipFill>
        <p:spPr>
          <a:xfrm>
            <a:off x="4880985" y="3721657"/>
            <a:ext cx="679385" cy="926128"/>
          </a:xfrm>
          <a:prstGeom prst="rect">
            <a:avLst/>
          </a:prstGeom>
        </p:spPr>
      </p:pic>
      <p:sp>
        <p:nvSpPr>
          <p:cNvPr id="31" name="Right Brace 30"/>
          <p:cNvSpPr/>
          <p:nvPr/>
        </p:nvSpPr>
        <p:spPr>
          <a:xfrm>
            <a:off x="3707904" y="2370474"/>
            <a:ext cx="864096" cy="2373865"/>
          </a:xfrm>
          <a:prstGeom prst="rightBrace">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SG"/>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619672" y="9338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en-US" sz="3200" dirty="0">
                <a:solidFill>
                  <a:srgbClr val="FFFF00"/>
                </a:solidFill>
                <a:latin typeface="Calibri" pitchFamily="34" charset="0"/>
                <a:cs typeface="Calibri" pitchFamily="34" charset="0"/>
              </a:rPr>
              <a:t>ASTI WSH Dept. Organization Chart</a:t>
            </a: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9</a:t>
            </a:fld>
            <a:endParaRPr lang="de-AT" altLang="en-US"/>
          </a:p>
        </p:txBody>
      </p:sp>
      <p:cxnSp>
        <p:nvCxnSpPr>
          <p:cNvPr id="9" name="Straight Connector 8">
            <a:extLst>
              <a:ext uri="{FF2B5EF4-FFF2-40B4-BE49-F238E27FC236}">
                <a16:creationId xmlns:a16="http://schemas.microsoft.com/office/drawing/2014/main" xmlns="" id="{73C50BEF-A42C-E200-5DA3-6D5FBF5F0FE6}"/>
              </a:ext>
            </a:extLst>
          </p:cNvPr>
          <p:cNvCxnSpPr>
            <a:cxnSpLocks/>
          </p:cNvCxnSpPr>
          <p:nvPr/>
        </p:nvCxnSpPr>
        <p:spPr>
          <a:xfrm>
            <a:off x="4427984" y="3051690"/>
            <a:ext cx="0" cy="1767379"/>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10" name="Group 9">
            <a:extLst>
              <a:ext uri="{FF2B5EF4-FFF2-40B4-BE49-F238E27FC236}">
                <a16:creationId xmlns:a16="http://schemas.microsoft.com/office/drawing/2014/main" xmlns="" id="{4856198F-8225-1B50-04C5-1F6F79E74F25}"/>
              </a:ext>
            </a:extLst>
          </p:cNvPr>
          <p:cNvGrpSpPr/>
          <p:nvPr/>
        </p:nvGrpSpPr>
        <p:grpSpPr>
          <a:xfrm>
            <a:off x="2705856" y="2135328"/>
            <a:ext cx="3600400" cy="1393901"/>
            <a:chOff x="3650939" y="643867"/>
            <a:chExt cx="3027057" cy="923844"/>
          </a:xfrm>
        </p:grpSpPr>
        <p:sp>
          <p:nvSpPr>
            <p:cNvPr id="11" name="object 11">
              <a:extLst>
                <a:ext uri="{FF2B5EF4-FFF2-40B4-BE49-F238E27FC236}">
                  <a16:creationId xmlns:a16="http://schemas.microsoft.com/office/drawing/2014/main" xmlns="" id="{7BCB051C-156D-FFDA-BFB1-EA740ABFD781}"/>
                </a:ext>
              </a:extLst>
            </p:cNvPr>
            <p:cNvSpPr/>
            <p:nvPr/>
          </p:nvSpPr>
          <p:spPr>
            <a:xfrm>
              <a:off x="3650939" y="643867"/>
              <a:ext cx="685179" cy="923844"/>
            </a:xfrm>
            <a:custGeom>
              <a:avLst/>
              <a:gdLst/>
              <a:ahLst/>
              <a:cxnLst/>
              <a:rect l="l" t="t" r="r" b="b"/>
              <a:pathLst>
                <a:path w="920750" h="955039">
                  <a:moveTo>
                    <a:pt x="0" y="955035"/>
                  </a:moveTo>
                  <a:lnTo>
                    <a:pt x="920675" y="955035"/>
                  </a:lnTo>
                  <a:lnTo>
                    <a:pt x="920675" y="0"/>
                  </a:lnTo>
                  <a:lnTo>
                    <a:pt x="0" y="0"/>
                  </a:lnTo>
                  <a:lnTo>
                    <a:pt x="0" y="955035"/>
                  </a:lnTo>
                  <a:close/>
                </a:path>
              </a:pathLst>
            </a:custGeom>
            <a:ln w="19050">
              <a:solidFill>
                <a:srgbClr val="000000"/>
              </a:solidFill>
            </a:ln>
          </p:spPr>
          <p:txBody>
            <a:bodyPr wrap="square" lIns="0" tIns="0" rIns="0" bIns="0" rtlCol="0"/>
            <a:lstStyle/>
            <a:p>
              <a:endParaRPr sz="1799"/>
            </a:p>
          </p:txBody>
        </p:sp>
        <p:sp>
          <p:nvSpPr>
            <p:cNvPr id="12" name="object 11">
              <a:extLst>
                <a:ext uri="{FF2B5EF4-FFF2-40B4-BE49-F238E27FC236}">
                  <a16:creationId xmlns:a16="http://schemas.microsoft.com/office/drawing/2014/main" xmlns="" id="{6443092F-4A32-DAC6-8F04-DF09DDBCC7A7}"/>
                </a:ext>
              </a:extLst>
            </p:cNvPr>
            <p:cNvSpPr/>
            <p:nvPr/>
          </p:nvSpPr>
          <p:spPr>
            <a:xfrm>
              <a:off x="4333837" y="643867"/>
              <a:ext cx="2344159" cy="923844"/>
            </a:xfrm>
            <a:custGeom>
              <a:avLst/>
              <a:gdLst/>
              <a:ahLst/>
              <a:cxnLst/>
              <a:rect l="l" t="t" r="r" b="b"/>
              <a:pathLst>
                <a:path w="920750" h="955039">
                  <a:moveTo>
                    <a:pt x="0" y="955035"/>
                  </a:moveTo>
                  <a:lnTo>
                    <a:pt x="920675" y="955035"/>
                  </a:lnTo>
                  <a:lnTo>
                    <a:pt x="920675" y="0"/>
                  </a:lnTo>
                  <a:lnTo>
                    <a:pt x="0" y="0"/>
                  </a:lnTo>
                  <a:lnTo>
                    <a:pt x="0" y="955035"/>
                  </a:lnTo>
                  <a:close/>
                </a:path>
              </a:pathLst>
            </a:custGeom>
            <a:solidFill>
              <a:schemeClr val="bg1"/>
            </a:solidFill>
            <a:ln w="19050">
              <a:solidFill>
                <a:srgbClr val="000000"/>
              </a:solidFill>
            </a:ln>
          </p:spPr>
          <p:txBody>
            <a:bodyPr wrap="square" lIns="0" tIns="0" rIns="0" bIns="0" rtlCol="0"/>
            <a:lstStyle/>
            <a:p>
              <a:endParaRPr sz="1799"/>
            </a:p>
          </p:txBody>
        </p:sp>
        <p:sp>
          <p:nvSpPr>
            <p:cNvPr id="13" name="object 22">
              <a:extLst>
                <a:ext uri="{FF2B5EF4-FFF2-40B4-BE49-F238E27FC236}">
                  <a16:creationId xmlns:a16="http://schemas.microsoft.com/office/drawing/2014/main" xmlns="" id="{6F875634-1309-3EE9-A62E-4CDDCBA4F857}"/>
                </a:ext>
              </a:extLst>
            </p:cNvPr>
            <p:cNvSpPr txBox="1"/>
            <p:nvPr/>
          </p:nvSpPr>
          <p:spPr>
            <a:xfrm>
              <a:off x="4298025" y="665924"/>
              <a:ext cx="2314842" cy="810848"/>
            </a:xfrm>
            <a:prstGeom prst="rect">
              <a:avLst/>
            </a:prstGeom>
            <a:solidFill>
              <a:schemeClr val="bg1"/>
            </a:solidFill>
          </p:spPr>
          <p:txBody>
            <a:bodyPr vert="horz" wrap="square" lIns="0" tIns="0" rIns="0" bIns="0" rtlCol="0">
              <a:spAutoFit/>
            </a:bodyPr>
            <a:lstStyle/>
            <a:p>
              <a:pPr marL="12690"/>
              <a:r>
                <a:rPr lang="en-US" sz="1100" b="1" u="sng" spc="-10" dirty="0" smtClean="0">
                  <a:latin typeface="Calibri" pitchFamily="34" charset="0"/>
                  <a:cs typeface="Calibri" pitchFamily="34" charset="0"/>
                </a:rPr>
                <a:t>EHS SPECIALIST </a:t>
              </a:r>
            </a:p>
            <a:p>
              <a:pPr marL="12690"/>
              <a:endParaRPr lang="en-US" sz="1100" b="1" u="sng" spc="-10" dirty="0">
                <a:latin typeface="Calibri" pitchFamily="34" charset="0"/>
                <a:cs typeface="Calibri" pitchFamily="34" charset="0"/>
              </a:endParaRPr>
            </a:p>
            <a:p>
              <a:pPr marL="12690"/>
              <a:r>
                <a:rPr lang="en-US" sz="1100" b="1" spc="-20" dirty="0">
                  <a:latin typeface="Calibri" pitchFamily="34" charset="0"/>
                  <a:cs typeface="Calibri" pitchFamily="34" charset="0"/>
                </a:rPr>
                <a:t> N</a:t>
              </a:r>
              <a:r>
                <a:rPr lang="en-US" sz="1100" b="1" dirty="0">
                  <a:latin typeface="Calibri" pitchFamily="34" charset="0"/>
                  <a:cs typeface="Calibri" pitchFamily="34" charset="0"/>
                </a:rPr>
                <a:t>ame</a:t>
              </a:r>
              <a:r>
                <a:rPr lang="en-US" sz="1100" b="1" spc="-5" dirty="0">
                  <a:latin typeface="Calibri" pitchFamily="34" charset="0"/>
                  <a:cs typeface="Calibri" pitchFamily="34" charset="0"/>
                </a:rPr>
                <a:t>:</a:t>
              </a:r>
              <a:r>
                <a:rPr lang="en-US" sz="1100" b="1" spc="-20" dirty="0">
                  <a:latin typeface="Calibri" pitchFamily="34" charset="0"/>
                  <a:cs typeface="Calibri" pitchFamily="34" charset="0"/>
                </a:rPr>
                <a:t> </a:t>
              </a:r>
              <a:r>
                <a:rPr lang="en-US" sz="1100" spc="-5" dirty="0" smtClean="0">
                  <a:latin typeface="Calibri" pitchFamily="34" charset="0"/>
                  <a:cs typeface="Calibri" pitchFamily="34" charset="0"/>
                </a:rPr>
                <a:t>DINESH SHIVARAJ</a:t>
              </a:r>
            </a:p>
            <a:p>
              <a:pPr marL="12690"/>
              <a:endParaRPr lang="en-US" sz="1100" spc="-5" dirty="0">
                <a:latin typeface="Calibri" pitchFamily="34" charset="0"/>
                <a:cs typeface="Calibri" pitchFamily="34" charset="0"/>
              </a:endParaRPr>
            </a:p>
            <a:p>
              <a:pPr marL="12690">
                <a:spcBef>
                  <a:spcPts val="95"/>
                </a:spcBef>
              </a:pPr>
              <a:r>
                <a:rPr lang="en-US" sz="1100" b="1" spc="-15" dirty="0">
                  <a:latin typeface="Calibri" pitchFamily="34" charset="0"/>
                  <a:cs typeface="Calibri" pitchFamily="34" charset="0"/>
                </a:rPr>
                <a:t>H</a:t>
              </a:r>
              <a:r>
                <a:rPr lang="en-US" sz="1100" b="1" spc="-5" dirty="0">
                  <a:latin typeface="Calibri" pitchFamily="34" charset="0"/>
                  <a:cs typeface="Calibri" pitchFamily="34" charset="0"/>
                </a:rPr>
                <a:t>P</a:t>
              </a:r>
              <a:r>
                <a:rPr lang="en-US" sz="1100" b="1" dirty="0">
                  <a:latin typeface="Calibri" pitchFamily="34" charset="0"/>
                  <a:cs typeface="Calibri" pitchFamily="34" charset="0"/>
                </a:rPr>
                <a:t>: (65</a:t>
              </a:r>
              <a:r>
                <a:rPr lang="en-US" sz="1100" b="1" dirty="0" smtClean="0">
                  <a:latin typeface="Calibri" pitchFamily="34" charset="0"/>
                  <a:cs typeface="Calibri" pitchFamily="34" charset="0"/>
                </a:rPr>
                <a:t>) 8721 2723</a:t>
              </a:r>
            </a:p>
            <a:p>
              <a:pPr marL="12690">
                <a:spcBef>
                  <a:spcPts val="95"/>
                </a:spcBef>
              </a:pPr>
              <a:endParaRPr lang="en-US" sz="1100" b="1" dirty="0">
                <a:latin typeface="Calibri" pitchFamily="34" charset="0"/>
                <a:cs typeface="Calibri" pitchFamily="34" charset="0"/>
              </a:endParaRPr>
            </a:p>
            <a:p>
              <a:pPr marL="12690">
                <a:spcBef>
                  <a:spcPts val="95"/>
                </a:spcBef>
              </a:pPr>
              <a:r>
                <a:rPr lang="en-US" sz="1100" b="1" dirty="0" smtClean="0">
                  <a:latin typeface="Calibri" pitchFamily="34" charset="0"/>
                  <a:cs typeface="Calibri" pitchFamily="34" charset="0"/>
                </a:rPr>
                <a:t>E-</a:t>
              </a:r>
              <a:r>
                <a:rPr lang="en-US" sz="1100" b="1" spc="-10" dirty="0" smtClean="0">
                  <a:latin typeface="Calibri" pitchFamily="34" charset="0"/>
                  <a:cs typeface="Calibri" pitchFamily="34" charset="0"/>
                </a:rPr>
                <a:t>mail</a:t>
              </a:r>
              <a:r>
                <a:rPr lang="en-US" sz="1100" b="1" spc="-5" dirty="0">
                  <a:latin typeface="Calibri" pitchFamily="34" charset="0"/>
                  <a:cs typeface="Calibri" pitchFamily="34" charset="0"/>
                </a:rPr>
                <a:t>:</a:t>
              </a:r>
              <a:r>
                <a:rPr lang="en-US" sz="1100" b="1" spc="-20" dirty="0">
                  <a:latin typeface="Calibri" pitchFamily="34" charset="0"/>
                  <a:cs typeface="Calibri" pitchFamily="34" charset="0"/>
                </a:rPr>
                <a:t> </a:t>
              </a:r>
              <a:r>
                <a:rPr lang="en-SG" sz="1100" b="1" spc="-5" dirty="0" smtClean="0">
                  <a:solidFill>
                    <a:srgbClr val="006FC0"/>
                  </a:solidFill>
                  <a:latin typeface="Calibri" pitchFamily="34" charset="0"/>
                  <a:cs typeface="Calibri" pitchFamily="34" charset="0"/>
                </a:rPr>
                <a:t>dinesh@asti.com</a:t>
              </a:r>
              <a:r>
                <a:rPr lang="en-SG" sz="1100" b="1" dirty="0" smtClean="0">
                  <a:solidFill>
                    <a:srgbClr val="006FC0"/>
                  </a:solidFill>
                  <a:latin typeface="Calibri" pitchFamily="34" charset="0"/>
                  <a:cs typeface="Calibri" pitchFamily="34" charset="0"/>
                  <a:hlinkClick r:id="rId2"/>
                </a:rPr>
                <a:t>.</a:t>
              </a:r>
              <a:r>
                <a:rPr lang="en-SG" sz="1100" b="1" spc="-5" dirty="0" smtClean="0">
                  <a:solidFill>
                    <a:srgbClr val="006FC0"/>
                  </a:solidFill>
                  <a:latin typeface="Calibri" pitchFamily="34" charset="0"/>
                  <a:cs typeface="Calibri" pitchFamily="34" charset="0"/>
                  <a:hlinkClick r:id="rId2"/>
                </a:rPr>
                <a:t>sg</a:t>
              </a:r>
              <a:endParaRPr lang="en-US" sz="1100" b="1" spc="-5" dirty="0">
                <a:solidFill>
                  <a:srgbClr val="006FC0"/>
                </a:solidFill>
                <a:latin typeface="Calibri" pitchFamily="34" charset="0"/>
                <a:cs typeface="Calibri" pitchFamily="34" charset="0"/>
              </a:endParaRPr>
            </a:p>
          </p:txBody>
        </p:sp>
      </p:grpSp>
      <p:grpSp>
        <p:nvGrpSpPr>
          <p:cNvPr id="14" name="Group 13">
            <a:extLst>
              <a:ext uri="{FF2B5EF4-FFF2-40B4-BE49-F238E27FC236}">
                <a16:creationId xmlns:a16="http://schemas.microsoft.com/office/drawing/2014/main" xmlns="" id="{42660AB5-1007-4CD3-9FD3-C8F0FC46630B}"/>
              </a:ext>
            </a:extLst>
          </p:cNvPr>
          <p:cNvGrpSpPr/>
          <p:nvPr/>
        </p:nvGrpSpPr>
        <p:grpSpPr>
          <a:xfrm>
            <a:off x="2748316" y="4509120"/>
            <a:ext cx="3557940" cy="1080120"/>
            <a:chOff x="2102338" y="3877905"/>
            <a:chExt cx="3017881" cy="925043"/>
          </a:xfrm>
        </p:grpSpPr>
        <p:sp>
          <p:nvSpPr>
            <p:cNvPr id="16" name="object 11">
              <a:extLst>
                <a:ext uri="{FF2B5EF4-FFF2-40B4-BE49-F238E27FC236}">
                  <a16:creationId xmlns:a16="http://schemas.microsoft.com/office/drawing/2014/main" xmlns="" id="{96D31138-3EF9-6409-F125-1CA0D47B56F9}"/>
                </a:ext>
              </a:extLst>
            </p:cNvPr>
            <p:cNvSpPr/>
            <p:nvPr/>
          </p:nvSpPr>
          <p:spPr>
            <a:xfrm>
              <a:off x="2102338" y="3877905"/>
              <a:ext cx="682898" cy="923844"/>
            </a:xfrm>
            <a:custGeom>
              <a:avLst/>
              <a:gdLst/>
              <a:ahLst/>
              <a:cxnLst/>
              <a:rect l="l" t="t" r="r" b="b"/>
              <a:pathLst>
                <a:path w="920750" h="955039">
                  <a:moveTo>
                    <a:pt x="0" y="955035"/>
                  </a:moveTo>
                  <a:lnTo>
                    <a:pt x="920675" y="955035"/>
                  </a:lnTo>
                  <a:lnTo>
                    <a:pt x="920675" y="0"/>
                  </a:lnTo>
                  <a:lnTo>
                    <a:pt x="0" y="0"/>
                  </a:lnTo>
                  <a:lnTo>
                    <a:pt x="0" y="955035"/>
                  </a:lnTo>
                  <a:close/>
                </a:path>
              </a:pathLst>
            </a:custGeom>
            <a:ln w="19050">
              <a:solidFill>
                <a:srgbClr val="000000"/>
              </a:solidFill>
            </a:ln>
          </p:spPr>
          <p:txBody>
            <a:bodyPr wrap="square" lIns="0" tIns="0" rIns="0" bIns="0" rtlCol="0"/>
            <a:lstStyle/>
            <a:p>
              <a:endParaRPr sz="1799"/>
            </a:p>
          </p:txBody>
        </p:sp>
        <p:sp>
          <p:nvSpPr>
            <p:cNvPr id="17" name="object 11">
              <a:extLst>
                <a:ext uri="{FF2B5EF4-FFF2-40B4-BE49-F238E27FC236}">
                  <a16:creationId xmlns:a16="http://schemas.microsoft.com/office/drawing/2014/main" xmlns="" id="{3118B923-86BA-392F-BBB6-DF62E5FD4242}"/>
                </a:ext>
              </a:extLst>
            </p:cNvPr>
            <p:cNvSpPr/>
            <p:nvPr/>
          </p:nvSpPr>
          <p:spPr>
            <a:xfrm>
              <a:off x="2783341" y="3879104"/>
              <a:ext cx="2336878" cy="923844"/>
            </a:xfrm>
            <a:custGeom>
              <a:avLst/>
              <a:gdLst/>
              <a:ahLst/>
              <a:cxnLst/>
              <a:rect l="l" t="t" r="r" b="b"/>
              <a:pathLst>
                <a:path w="920750" h="955039">
                  <a:moveTo>
                    <a:pt x="0" y="955035"/>
                  </a:moveTo>
                  <a:lnTo>
                    <a:pt x="920675" y="955035"/>
                  </a:lnTo>
                  <a:lnTo>
                    <a:pt x="920675" y="0"/>
                  </a:lnTo>
                  <a:lnTo>
                    <a:pt x="0" y="0"/>
                  </a:lnTo>
                  <a:lnTo>
                    <a:pt x="0" y="955035"/>
                  </a:lnTo>
                  <a:close/>
                </a:path>
              </a:pathLst>
            </a:custGeom>
            <a:solidFill>
              <a:schemeClr val="bg1"/>
            </a:solidFill>
            <a:ln w="19050">
              <a:solidFill>
                <a:srgbClr val="000000"/>
              </a:solidFill>
            </a:ln>
          </p:spPr>
          <p:txBody>
            <a:bodyPr wrap="square" lIns="0" tIns="0" rIns="0" bIns="0" rtlCol="0"/>
            <a:lstStyle/>
            <a:p>
              <a:endParaRPr sz="1799"/>
            </a:p>
          </p:txBody>
        </p:sp>
        <p:sp>
          <p:nvSpPr>
            <p:cNvPr id="18" name="object 22">
              <a:extLst>
                <a:ext uri="{FF2B5EF4-FFF2-40B4-BE49-F238E27FC236}">
                  <a16:creationId xmlns:a16="http://schemas.microsoft.com/office/drawing/2014/main" xmlns="" id="{8D68858F-2956-B53A-393E-AA0B8DB5FBB5}"/>
                </a:ext>
              </a:extLst>
            </p:cNvPr>
            <p:cNvSpPr txBox="1"/>
            <p:nvPr/>
          </p:nvSpPr>
          <p:spPr>
            <a:xfrm>
              <a:off x="2783341" y="3916279"/>
              <a:ext cx="2206977" cy="869840"/>
            </a:xfrm>
            <a:prstGeom prst="rect">
              <a:avLst/>
            </a:prstGeom>
            <a:solidFill>
              <a:schemeClr val="bg1"/>
            </a:solidFill>
          </p:spPr>
          <p:txBody>
            <a:bodyPr vert="horz" wrap="square" lIns="0" tIns="0" rIns="0" bIns="0" rtlCol="0">
              <a:spAutoFit/>
            </a:bodyPr>
            <a:lstStyle/>
            <a:p>
              <a:pPr marL="12690"/>
              <a:r>
                <a:rPr lang="en-US" sz="1100" b="1" spc="-10" dirty="0">
                  <a:latin typeface="Calibri" pitchFamily="34" charset="0"/>
                  <a:cs typeface="Calibri" pitchFamily="34" charset="0"/>
                </a:rPr>
                <a:t> </a:t>
              </a:r>
              <a:r>
                <a:rPr lang="en-US" sz="1100" b="1" u="sng" spc="-10" dirty="0" smtClean="0">
                  <a:latin typeface="Calibri" pitchFamily="34" charset="0"/>
                  <a:cs typeface="Calibri" pitchFamily="34" charset="0"/>
                </a:rPr>
                <a:t>EHS COORDINATOR</a:t>
              </a:r>
            </a:p>
            <a:p>
              <a:pPr marL="12690"/>
              <a:endParaRPr lang="en-US" sz="1100" b="1" u="sng" spc="-10" dirty="0">
                <a:latin typeface="Calibri" pitchFamily="34" charset="0"/>
                <a:cs typeface="Calibri" pitchFamily="34" charset="0"/>
              </a:endParaRPr>
            </a:p>
            <a:p>
              <a:pPr marL="12690"/>
              <a:r>
                <a:rPr lang="en-US" sz="1100" b="1" spc="-20" dirty="0">
                  <a:latin typeface="Calibri" pitchFamily="34" charset="0"/>
                  <a:cs typeface="Calibri" pitchFamily="34" charset="0"/>
                </a:rPr>
                <a:t> N</a:t>
              </a:r>
              <a:r>
                <a:rPr lang="en-US" sz="1100" b="1" dirty="0">
                  <a:latin typeface="Calibri" pitchFamily="34" charset="0"/>
                  <a:cs typeface="Calibri" pitchFamily="34" charset="0"/>
                </a:rPr>
                <a:t>ame</a:t>
              </a:r>
              <a:r>
                <a:rPr lang="en-US" sz="1100" b="1" spc="-5" dirty="0">
                  <a:latin typeface="Calibri" pitchFamily="34" charset="0"/>
                  <a:cs typeface="Calibri" pitchFamily="34" charset="0"/>
                </a:rPr>
                <a:t>:</a:t>
              </a:r>
              <a:r>
                <a:rPr lang="en-US" sz="1100" b="1" spc="-20" dirty="0">
                  <a:latin typeface="Calibri" pitchFamily="34" charset="0"/>
                  <a:cs typeface="Calibri" pitchFamily="34" charset="0"/>
                </a:rPr>
                <a:t> </a:t>
              </a:r>
              <a:r>
                <a:rPr lang="en-US" sz="1100" spc="-15" dirty="0" smtClean="0">
                  <a:latin typeface="Calibri" pitchFamily="34" charset="0"/>
                  <a:cs typeface="Calibri" pitchFamily="34" charset="0"/>
                </a:rPr>
                <a:t>MATHIYALAGAN</a:t>
              </a:r>
            </a:p>
            <a:p>
              <a:pPr marL="12690"/>
              <a:endParaRPr lang="en-US" sz="1100" spc="-15" dirty="0">
                <a:latin typeface="Calibri" pitchFamily="34" charset="0"/>
                <a:cs typeface="Calibri" pitchFamily="34" charset="0"/>
              </a:endParaRPr>
            </a:p>
            <a:p>
              <a:pPr marL="12690"/>
              <a:r>
                <a:rPr lang="en-US" sz="1100" b="1" spc="-15" dirty="0">
                  <a:latin typeface="Calibri" pitchFamily="34" charset="0"/>
                  <a:cs typeface="Calibri" pitchFamily="34" charset="0"/>
                </a:rPr>
                <a:t>H</a:t>
              </a:r>
              <a:r>
                <a:rPr lang="en-US" sz="1100" b="1" spc="-5" dirty="0">
                  <a:latin typeface="Calibri" pitchFamily="34" charset="0"/>
                  <a:cs typeface="Calibri" pitchFamily="34" charset="0"/>
                </a:rPr>
                <a:t>P</a:t>
              </a:r>
              <a:r>
                <a:rPr lang="en-US" sz="1100" b="1" dirty="0">
                  <a:latin typeface="Calibri" pitchFamily="34" charset="0"/>
                  <a:cs typeface="Calibri" pitchFamily="34" charset="0"/>
                </a:rPr>
                <a:t>: (65) </a:t>
              </a:r>
              <a:r>
                <a:rPr lang="en-US" sz="1100" b="1" dirty="0" smtClean="0">
                  <a:latin typeface="Calibri" pitchFamily="34" charset="0"/>
                  <a:cs typeface="Calibri" pitchFamily="34" charset="0"/>
                </a:rPr>
                <a:t>8852 8262</a:t>
              </a:r>
            </a:p>
            <a:p>
              <a:pPr marL="12690"/>
              <a:r>
                <a:rPr lang="en-US" sz="1100" b="1" dirty="0" smtClean="0">
                  <a:latin typeface="Calibri" pitchFamily="34" charset="0"/>
                  <a:cs typeface="Calibri" pitchFamily="34" charset="0"/>
                </a:rPr>
                <a:t>E-</a:t>
              </a:r>
              <a:r>
                <a:rPr lang="en-US" sz="1100" b="1" spc="-10" dirty="0" smtClean="0">
                  <a:latin typeface="Calibri" pitchFamily="34" charset="0"/>
                  <a:cs typeface="Calibri" pitchFamily="34" charset="0"/>
                </a:rPr>
                <a:t>mail</a:t>
              </a:r>
              <a:r>
                <a:rPr lang="en-US" sz="1100" b="1" spc="-5" dirty="0">
                  <a:latin typeface="Calibri" pitchFamily="34" charset="0"/>
                  <a:cs typeface="Calibri" pitchFamily="34" charset="0"/>
                </a:rPr>
                <a:t>:</a:t>
              </a:r>
              <a:r>
                <a:rPr lang="en-US" sz="1100" b="1" spc="-20" dirty="0">
                  <a:latin typeface="Calibri" pitchFamily="34" charset="0"/>
                  <a:cs typeface="Calibri" pitchFamily="34" charset="0"/>
                </a:rPr>
                <a:t> </a:t>
              </a:r>
              <a:r>
                <a:rPr lang="en-SG" sz="1100" b="1" u="sng" spc="-5" dirty="0">
                  <a:solidFill>
                    <a:srgbClr val="0462C1"/>
                  </a:solidFill>
                  <a:latin typeface="Calibri" pitchFamily="34" charset="0"/>
                  <a:cs typeface="Calibri" pitchFamily="34" charset="0"/>
                </a:rPr>
                <a:t> mathiyalagan@asti.com.sg</a:t>
              </a:r>
              <a:endParaRPr lang="en-US" sz="300" b="1" spc="-5" dirty="0">
                <a:solidFill>
                  <a:srgbClr val="006FC0"/>
                </a:solidFill>
                <a:cs typeface="Calibri"/>
              </a:endParaRPr>
            </a:p>
          </p:txBody>
        </p:sp>
      </p:grpSp>
      <p:pic>
        <p:nvPicPr>
          <p:cNvPr id="2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8316" y="2168607"/>
            <a:ext cx="708550" cy="13606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48316" y="4510520"/>
            <a:ext cx="769783" cy="1059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8952864"/>
      </p:ext>
    </p:extLst>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619672" y="9338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en-US" sz="3200" dirty="0">
                <a:solidFill>
                  <a:srgbClr val="FFFF00"/>
                </a:solidFill>
                <a:latin typeface="Calibri" pitchFamily="34" charset="0"/>
                <a:cs typeface="Calibri" pitchFamily="34" charset="0"/>
              </a:rPr>
              <a:t>ASTI Golden Rules</a:t>
            </a:r>
          </a:p>
        </p:txBody>
      </p:sp>
      <p:sp>
        <p:nvSpPr>
          <p:cNvPr id="6" name="Date Placeholder 5"/>
          <p:cNvSpPr>
            <a:spLocks noGrp="1"/>
          </p:cNvSpPr>
          <p:nvPr>
            <p:ph type="dt" sz="half" idx="10"/>
          </p:nvPr>
        </p:nvSpPr>
        <p:spPr/>
        <p:txBody>
          <a:bodyPr/>
          <a:lstStyle/>
          <a:p>
            <a:r>
              <a:rPr lang="en-US" dirty="0" smtClean="0"/>
              <a:t>3th July 2023                                                  </a:t>
            </a:r>
            <a:endParaRPr lang="en-SG" dirty="0"/>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10</a:t>
            </a:fld>
            <a:endParaRPr lang="de-AT" altLang="en-US"/>
          </a:p>
        </p:txBody>
      </p:sp>
      <p:sp>
        <p:nvSpPr>
          <p:cNvPr id="8" name="object 6"/>
          <p:cNvSpPr txBox="1"/>
          <p:nvPr/>
        </p:nvSpPr>
        <p:spPr>
          <a:xfrm>
            <a:off x="795283" y="1833154"/>
            <a:ext cx="1018540" cy="153888"/>
          </a:xfrm>
          <a:prstGeom prst="rect">
            <a:avLst/>
          </a:prstGeom>
        </p:spPr>
        <p:txBody>
          <a:bodyPr vert="horz" wrap="square" lIns="0" tIns="0" rIns="0" bIns="0" rtlCol="0">
            <a:spAutoFit/>
          </a:bodyPr>
          <a:lstStyle/>
          <a:p>
            <a:pPr marL="12700">
              <a:lnSpc>
                <a:spcPct val="100000"/>
              </a:lnSpc>
            </a:pPr>
            <a:r>
              <a:rPr sz="1000" b="1" u="sng" spc="45" dirty="0">
                <a:solidFill>
                  <a:schemeClr val="accent3">
                    <a:lumMod val="75000"/>
                  </a:schemeClr>
                </a:solidFill>
                <a:latin typeface="Calibri" pitchFamily="34" charset="0"/>
                <a:cs typeface="Calibri" pitchFamily="34" charset="0"/>
              </a:rPr>
              <a:t>1.</a:t>
            </a:r>
            <a:r>
              <a:rPr sz="1000" b="1" u="sng" spc="30" dirty="0">
                <a:solidFill>
                  <a:schemeClr val="accent3">
                    <a:lumMod val="75000"/>
                  </a:schemeClr>
                </a:solidFill>
                <a:latin typeface="Calibri" pitchFamily="34" charset="0"/>
                <a:cs typeface="Calibri" pitchFamily="34" charset="0"/>
              </a:rPr>
              <a:t> </a:t>
            </a:r>
            <a:r>
              <a:rPr sz="1000" b="1" u="sng" spc="-20" dirty="0">
                <a:solidFill>
                  <a:schemeClr val="accent3">
                    <a:lumMod val="75000"/>
                  </a:schemeClr>
                </a:solidFill>
                <a:latin typeface="Calibri" pitchFamily="34" charset="0"/>
                <a:cs typeface="Calibri" pitchFamily="34" charset="0"/>
              </a:rPr>
              <a:t>FOR</a:t>
            </a:r>
            <a:r>
              <a:rPr sz="1000" b="1" u="sng" spc="35" dirty="0">
                <a:solidFill>
                  <a:schemeClr val="accent3">
                    <a:lumMod val="75000"/>
                  </a:schemeClr>
                </a:solidFill>
                <a:latin typeface="Calibri" pitchFamily="34" charset="0"/>
                <a:cs typeface="Calibri" pitchFamily="34" charset="0"/>
              </a:rPr>
              <a:t> </a:t>
            </a:r>
            <a:r>
              <a:rPr sz="1000" b="1" u="sng" spc="-45" dirty="0">
                <a:solidFill>
                  <a:schemeClr val="accent3">
                    <a:lumMod val="75000"/>
                  </a:schemeClr>
                </a:solidFill>
                <a:latin typeface="Calibri" pitchFamily="34" charset="0"/>
                <a:cs typeface="Calibri" pitchFamily="34" charset="0"/>
              </a:rPr>
              <a:t>ALL</a:t>
            </a:r>
            <a:r>
              <a:rPr sz="1000" b="1" u="sng" spc="75" dirty="0">
                <a:solidFill>
                  <a:schemeClr val="accent3">
                    <a:lumMod val="75000"/>
                  </a:schemeClr>
                </a:solidFill>
                <a:latin typeface="Calibri" pitchFamily="34" charset="0"/>
                <a:cs typeface="Calibri" pitchFamily="34" charset="0"/>
              </a:rPr>
              <a:t> </a:t>
            </a:r>
            <a:r>
              <a:rPr sz="1000" b="1" u="sng" spc="5" dirty="0">
                <a:solidFill>
                  <a:schemeClr val="accent3">
                    <a:lumMod val="75000"/>
                  </a:schemeClr>
                </a:solidFill>
                <a:latin typeface="Calibri" pitchFamily="34" charset="0"/>
                <a:cs typeface="Calibri" pitchFamily="34" charset="0"/>
              </a:rPr>
              <a:t>WORKS</a:t>
            </a:r>
            <a:endParaRPr sz="1000" b="1" u="sng" dirty="0">
              <a:solidFill>
                <a:schemeClr val="accent3">
                  <a:lumMod val="75000"/>
                </a:schemeClr>
              </a:solidFill>
              <a:latin typeface="Calibri" pitchFamily="34" charset="0"/>
              <a:cs typeface="Calibri" pitchFamily="34" charset="0"/>
            </a:endParaRPr>
          </a:p>
        </p:txBody>
      </p:sp>
      <p:sp>
        <p:nvSpPr>
          <p:cNvPr id="9" name="object 7"/>
          <p:cNvSpPr txBox="1"/>
          <p:nvPr/>
        </p:nvSpPr>
        <p:spPr>
          <a:xfrm>
            <a:off x="792244" y="1970048"/>
            <a:ext cx="93980" cy="215444"/>
          </a:xfrm>
          <a:prstGeom prst="rect">
            <a:avLst/>
          </a:prstGeom>
        </p:spPr>
        <p:txBody>
          <a:bodyPr vert="horz" wrap="square" lIns="0" tIns="0" rIns="0" bIns="0" rtlCol="0">
            <a:spAutoFit/>
          </a:bodyPr>
          <a:lstStyle/>
          <a:p>
            <a:pPr marL="12700">
              <a:lnSpc>
                <a:spcPct val="100000"/>
              </a:lnSpc>
            </a:pPr>
            <a:r>
              <a:rPr sz="1400" spc="45" dirty="0">
                <a:solidFill>
                  <a:srgbClr val="6D6D6B"/>
                </a:solidFill>
                <a:latin typeface="Calibri" pitchFamily="34" charset="0"/>
                <a:cs typeface="Calibri" pitchFamily="34" charset="0"/>
              </a:rPr>
              <a:t>•</a:t>
            </a:r>
            <a:endParaRPr sz="1400">
              <a:latin typeface="Calibri" pitchFamily="34" charset="0"/>
              <a:cs typeface="Calibri" pitchFamily="34" charset="0"/>
            </a:endParaRPr>
          </a:p>
        </p:txBody>
      </p:sp>
      <p:sp>
        <p:nvSpPr>
          <p:cNvPr id="10" name="object 8"/>
          <p:cNvSpPr txBox="1"/>
          <p:nvPr/>
        </p:nvSpPr>
        <p:spPr>
          <a:xfrm>
            <a:off x="1080981" y="1994130"/>
            <a:ext cx="3651250" cy="335926"/>
          </a:xfrm>
          <a:prstGeom prst="rect">
            <a:avLst/>
          </a:prstGeom>
        </p:spPr>
        <p:txBody>
          <a:bodyPr vert="horz" wrap="square" lIns="0" tIns="0" rIns="0" bIns="0" rtlCol="0">
            <a:spAutoFit/>
          </a:bodyPr>
          <a:lstStyle/>
          <a:p>
            <a:pPr marL="18415" marR="5080" indent="-6350">
              <a:lnSpc>
                <a:spcPct val="117500"/>
              </a:lnSpc>
            </a:pPr>
            <a:r>
              <a:rPr sz="900" spc="-20" dirty="0">
                <a:solidFill>
                  <a:srgbClr val="6D6D6B"/>
                </a:solidFill>
                <a:latin typeface="Calibri" pitchFamily="34" charset="0"/>
                <a:cs typeface="Calibri" pitchFamily="34" charset="0"/>
              </a:rPr>
              <a:t>Always </a:t>
            </a:r>
            <a:r>
              <a:rPr sz="900" spc="-110" dirty="0">
                <a:solidFill>
                  <a:srgbClr val="6D6D6B"/>
                </a:solidFill>
                <a:latin typeface="Calibri" pitchFamily="34" charset="0"/>
                <a:cs typeface="Calibri" pitchFamily="34" charset="0"/>
              </a:rPr>
              <a:t> </a:t>
            </a:r>
            <a:r>
              <a:rPr sz="900" spc="25" dirty="0">
                <a:solidFill>
                  <a:srgbClr val="6D6D6B"/>
                </a:solidFill>
                <a:latin typeface="Calibri" pitchFamily="34" charset="0"/>
                <a:cs typeface="Calibri" pitchFamily="34" charset="0"/>
              </a:rPr>
              <a:t>identifying</a:t>
            </a:r>
            <a:r>
              <a:rPr sz="900" spc="-30" dirty="0">
                <a:solidFill>
                  <a:srgbClr val="6D6D6B"/>
                </a:solidFill>
                <a:latin typeface="Calibri" pitchFamily="34" charset="0"/>
                <a:cs typeface="Calibri" pitchFamily="34" charset="0"/>
              </a:rPr>
              <a:t> </a:t>
            </a:r>
            <a:r>
              <a:rPr sz="900" spc="20" dirty="0">
                <a:solidFill>
                  <a:srgbClr val="595B59"/>
                </a:solidFill>
                <a:latin typeface="Calibri" pitchFamily="34" charset="0"/>
                <a:cs typeface="Calibri" pitchFamily="34" charset="0"/>
              </a:rPr>
              <a:t>the</a:t>
            </a:r>
            <a:r>
              <a:rPr lang="en-SG" sz="900" spc="20" dirty="0">
                <a:solidFill>
                  <a:srgbClr val="595B59"/>
                </a:solidFill>
                <a:latin typeface="Calibri" pitchFamily="34" charset="0"/>
                <a:cs typeface="Calibri" pitchFamily="34" charset="0"/>
              </a:rPr>
              <a:t> EHS</a:t>
            </a:r>
            <a:r>
              <a:rPr sz="900" spc="75" dirty="0">
                <a:solidFill>
                  <a:srgbClr val="595B59"/>
                </a:solidFill>
                <a:latin typeface="Calibri" pitchFamily="34" charset="0"/>
                <a:cs typeface="Calibri" pitchFamily="34" charset="0"/>
              </a:rPr>
              <a:t> </a:t>
            </a:r>
            <a:r>
              <a:rPr sz="900" spc="-15" dirty="0">
                <a:solidFill>
                  <a:srgbClr val="6D6D6B"/>
                </a:solidFill>
                <a:latin typeface="Calibri" pitchFamily="34" charset="0"/>
                <a:cs typeface="Calibri" pitchFamily="34" charset="0"/>
              </a:rPr>
              <a:t>hazards</a:t>
            </a:r>
            <a:r>
              <a:rPr sz="900" spc="15" dirty="0">
                <a:solidFill>
                  <a:srgbClr val="6D6D6B"/>
                </a:solidFill>
                <a:latin typeface="Calibri" pitchFamily="34" charset="0"/>
                <a:cs typeface="Calibri" pitchFamily="34" charset="0"/>
              </a:rPr>
              <a:t> </a:t>
            </a:r>
            <a:r>
              <a:rPr sz="950" spc="35" dirty="0">
                <a:solidFill>
                  <a:srgbClr val="6D6D6B"/>
                </a:solidFill>
                <a:latin typeface="Calibri" pitchFamily="34" charset="0"/>
                <a:cs typeface="Calibri" pitchFamily="34" charset="0"/>
              </a:rPr>
              <a:t>&amp;</a:t>
            </a:r>
            <a:r>
              <a:rPr sz="950" spc="-10" dirty="0">
                <a:solidFill>
                  <a:srgbClr val="6D6D6B"/>
                </a:solidFill>
                <a:latin typeface="Calibri" pitchFamily="34" charset="0"/>
                <a:cs typeface="Calibri" pitchFamily="34" charset="0"/>
              </a:rPr>
              <a:t> </a:t>
            </a:r>
            <a:r>
              <a:rPr sz="900" spc="-5" dirty="0">
                <a:solidFill>
                  <a:srgbClr val="6D6D6B"/>
                </a:solidFill>
                <a:latin typeface="Calibri" pitchFamily="34" charset="0"/>
                <a:cs typeface="Calibri" pitchFamily="34" charset="0"/>
              </a:rPr>
              <a:t>have</a:t>
            </a:r>
            <a:r>
              <a:rPr sz="900" spc="15" dirty="0">
                <a:solidFill>
                  <a:srgbClr val="6D6D6B"/>
                </a:solidFill>
                <a:latin typeface="Calibri" pitchFamily="34" charset="0"/>
                <a:cs typeface="Calibri" pitchFamily="34" charset="0"/>
              </a:rPr>
              <a:t> </a:t>
            </a:r>
            <a:r>
              <a:rPr sz="900" spc="5" dirty="0">
                <a:solidFill>
                  <a:srgbClr val="6D6D6B"/>
                </a:solidFill>
                <a:latin typeface="Calibri" pitchFamily="34" charset="0"/>
                <a:cs typeface="Calibri" pitchFamily="34" charset="0"/>
              </a:rPr>
              <a:t>controls</a:t>
            </a:r>
            <a:r>
              <a:rPr sz="900" spc="95" dirty="0">
                <a:solidFill>
                  <a:srgbClr val="6D6D6B"/>
                </a:solidFill>
                <a:latin typeface="Calibri" pitchFamily="34" charset="0"/>
                <a:cs typeface="Calibri" pitchFamily="34" charset="0"/>
              </a:rPr>
              <a:t> </a:t>
            </a:r>
            <a:r>
              <a:rPr sz="900" spc="30" dirty="0">
                <a:solidFill>
                  <a:srgbClr val="6D6D6B"/>
                </a:solidFill>
                <a:latin typeface="Calibri" pitchFamily="34" charset="0"/>
                <a:cs typeface="Calibri" pitchFamily="34" charset="0"/>
              </a:rPr>
              <a:t>put</a:t>
            </a:r>
            <a:r>
              <a:rPr sz="900" spc="-10" dirty="0">
                <a:solidFill>
                  <a:srgbClr val="6D6D6B"/>
                </a:solidFill>
                <a:latin typeface="Calibri" pitchFamily="34" charset="0"/>
                <a:cs typeface="Calibri" pitchFamily="34" charset="0"/>
              </a:rPr>
              <a:t> </a:t>
            </a:r>
            <a:r>
              <a:rPr sz="900" spc="35" dirty="0">
                <a:solidFill>
                  <a:srgbClr val="6D6D6B"/>
                </a:solidFill>
                <a:latin typeface="Calibri" pitchFamily="34" charset="0"/>
                <a:cs typeface="Calibri" pitchFamily="34" charset="0"/>
              </a:rPr>
              <a:t>in</a:t>
            </a:r>
            <a:r>
              <a:rPr sz="900" spc="-20" dirty="0">
                <a:solidFill>
                  <a:srgbClr val="6D6D6B"/>
                </a:solidFill>
                <a:latin typeface="Calibri" pitchFamily="34" charset="0"/>
                <a:cs typeface="Calibri" pitchFamily="34" charset="0"/>
              </a:rPr>
              <a:t> </a:t>
            </a:r>
            <a:r>
              <a:rPr sz="900" spc="-5" dirty="0">
                <a:solidFill>
                  <a:srgbClr val="6D6D6B"/>
                </a:solidFill>
                <a:latin typeface="Calibri" pitchFamily="34" charset="0"/>
                <a:cs typeface="Calibri" pitchFamily="34" charset="0"/>
              </a:rPr>
              <a:t>place</a:t>
            </a:r>
            <a:r>
              <a:rPr sz="900" spc="60" dirty="0">
                <a:solidFill>
                  <a:srgbClr val="6D6D6B"/>
                </a:solidFill>
                <a:latin typeface="Calibri" pitchFamily="34" charset="0"/>
                <a:cs typeface="Calibri" pitchFamily="34" charset="0"/>
              </a:rPr>
              <a:t> </a:t>
            </a:r>
            <a:r>
              <a:rPr sz="900" spc="5" dirty="0">
                <a:solidFill>
                  <a:srgbClr val="6D6D6B"/>
                </a:solidFill>
                <a:latin typeface="Calibri" pitchFamily="34" charset="0"/>
                <a:cs typeface="Calibri" pitchFamily="34" charset="0"/>
              </a:rPr>
              <a:t>before</a:t>
            </a:r>
            <a:r>
              <a:rPr sz="900" dirty="0">
                <a:solidFill>
                  <a:srgbClr val="6D6D6B"/>
                </a:solidFill>
                <a:latin typeface="Calibri" pitchFamily="34" charset="0"/>
                <a:cs typeface="Calibri" pitchFamily="34" charset="0"/>
              </a:rPr>
              <a:t>  </a:t>
            </a:r>
            <a:r>
              <a:rPr sz="900" spc="10" dirty="0" smtClean="0">
                <a:solidFill>
                  <a:srgbClr val="6D6D6B"/>
                </a:solidFill>
                <a:latin typeface="Calibri" pitchFamily="34" charset="0"/>
                <a:cs typeface="Calibri" pitchFamily="34" charset="0"/>
              </a:rPr>
              <a:t>start </a:t>
            </a:r>
            <a:r>
              <a:rPr sz="900" spc="30" dirty="0">
                <a:solidFill>
                  <a:srgbClr val="6D6D6B"/>
                </a:solidFill>
                <a:latin typeface="Calibri" pitchFamily="34" charset="0"/>
                <a:cs typeface="Calibri" pitchFamily="34" charset="0"/>
              </a:rPr>
              <a:t>work.</a:t>
            </a:r>
            <a:endParaRPr sz="900" dirty="0">
              <a:latin typeface="Calibri" pitchFamily="34" charset="0"/>
              <a:cs typeface="Calibri" pitchFamily="34" charset="0"/>
            </a:endParaRPr>
          </a:p>
        </p:txBody>
      </p:sp>
      <p:sp>
        <p:nvSpPr>
          <p:cNvPr id="11" name="object 9"/>
          <p:cNvSpPr txBox="1"/>
          <p:nvPr/>
        </p:nvSpPr>
        <p:spPr>
          <a:xfrm>
            <a:off x="792244" y="2521994"/>
            <a:ext cx="1475500" cy="153888"/>
          </a:xfrm>
          <a:prstGeom prst="rect">
            <a:avLst/>
          </a:prstGeom>
        </p:spPr>
        <p:txBody>
          <a:bodyPr vert="horz" wrap="square" lIns="0" tIns="0" rIns="0" bIns="0" rtlCol="0">
            <a:spAutoFit/>
          </a:bodyPr>
          <a:lstStyle/>
          <a:p>
            <a:pPr marL="12700">
              <a:lnSpc>
                <a:spcPct val="100000"/>
              </a:lnSpc>
            </a:pPr>
            <a:r>
              <a:rPr sz="1000" b="1" u="sng" spc="30" dirty="0">
                <a:solidFill>
                  <a:schemeClr val="accent3">
                    <a:lumMod val="75000"/>
                  </a:schemeClr>
                </a:solidFill>
                <a:latin typeface="Calibri" pitchFamily="34" charset="0"/>
                <a:cs typeface="Calibri" pitchFamily="34" charset="0"/>
              </a:rPr>
              <a:t>2.</a:t>
            </a:r>
            <a:r>
              <a:rPr sz="1000" b="1" u="sng" spc="65" dirty="0">
                <a:solidFill>
                  <a:schemeClr val="accent3">
                    <a:lumMod val="75000"/>
                  </a:schemeClr>
                </a:solidFill>
                <a:latin typeface="Calibri" pitchFamily="34" charset="0"/>
                <a:cs typeface="Calibri" pitchFamily="34" charset="0"/>
              </a:rPr>
              <a:t> </a:t>
            </a:r>
            <a:r>
              <a:rPr sz="1000" b="1" u="sng" spc="30" dirty="0">
                <a:solidFill>
                  <a:schemeClr val="accent3">
                    <a:lumMod val="75000"/>
                  </a:schemeClr>
                </a:solidFill>
                <a:latin typeface="Calibri" pitchFamily="34" charset="0"/>
                <a:cs typeface="Calibri" pitchFamily="34" charset="0"/>
              </a:rPr>
              <a:t>PERMIT-TO-WORK</a:t>
            </a:r>
            <a:endParaRPr sz="1000" u="sng" dirty="0">
              <a:solidFill>
                <a:schemeClr val="accent3">
                  <a:lumMod val="75000"/>
                </a:schemeClr>
              </a:solidFill>
              <a:latin typeface="Calibri" pitchFamily="34" charset="0"/>
              <a:cs typeface="Calibri" pitchFamily="34" charset="0"/>
            </a:endParaRPr>
          </a:p>
        </p:txBody>
      </p:sp>
      <p:sp>
        <p:nvSpPr>
          <p:cNvPr id="12" name="object 10"/>
          <p:cNvSpPr txBox="1"/>
          <p:nvPr/>
        </p:nvSpPr>
        <p:spPr>
          <a:xfrm>
            <a:off x="792244" y="2655473"/>
            <a:ext cx="81280" cy="192360"/>
          </a:xfrm>
          <a:prstGeom prst="rect">
            <a:avLst/>
          </a:prstGeom>
        </p:spPr>
        <p:txBody>
          <a:bodyPr vert="horz" wrap="square" lIns="0" tIns="0" rIns="0" bIns="0" rtlCol="0">
            <a:spAutoFit/>
          </a:bodyPr>
          <a:lstStyle/>
          <a:p>
            <a:pPr marL="12700">
              <a:lnSpc>
                <a:spcPct val="100000"/>
              </a:lnSpc>
            </a:pPr>
            <a:r>
              <a:rPr sz="1250" dirty="0">
                <a:solidFill>
                  <a:srgbClr val="595B59"/>
                </a:solidFill>
                <a:latin typeface="Calibri" pitchFamily="34" charset="0"/>
                <a:cs typeface="Calibri" pitchFamily="34" charset="0"/>
              </a:rPr>
              <a:t>•</a:t>
            </a:r>
            <a:endParaRPr sz="1250">
              <a:latin typeface="Calibri" pitchFamily="34" charset="0"/>
              <a:cs typeface="Calibri" pitchFamily="34" charset="0"/>
            </a:endParaRPr>
          </a:p>
        </p:txBody>
      </p:sp>
      <p:sp>
        <p:nvSpPr>
          <p:cNvPr id="13" name="object 11"/>
          <p:cNvSpPr txBox="1"/>
          <p:nvPr/>
        </p:nvSpPr>
        <p:spPr>
          <a:xfrm>
            <a:off x="1084020" y="2675436"/>
            <a:ext cx="3320415" cy="318036"/>
          </a:xfrm>
          <a:prstGeom prst="rect">
            <a:avLst/>
          </a:prstGeom>
        </p:spPr>
        <p:txBody>
          <a:bodyPr vert="horz" wrap="square" lIns="0" tIns="0" rIns="0" bIns="0" rtlCol="0">
            <a:spAutoFit/>
          </a:bodyPr>
          <a:lstStyle/>
          <a:p>
            <a:pPr marL="15240">
              <a:lnSpc>
                <a:spcPct val="100000"/>
              </a:lnSpc>
            </a:pPr>
            <a:r>
              <a:rPr sz="900" spc="-20" dirty="0">
                <a:solidFill>
                  <a:srgbClr val="6D6D6B"/>
                </a:solidFill>
                <a:latin typeface="Calibri" pitchFamily="34" charset="0"/>
                <a:cs typeface="Calibri" pitchFamily="34" charset="0"/>
              </a:rPr>
              <a:t>Ensure</a:t>
            </a:r>
            <a:r>
              <a:rPr sz="900" spc="-25" dirty="0">
                <a:solidFill>
                  <a:srgbClr val="6D6D6B"/>
                </a:solidFill>
                <a:latin typeface="Calibri" pitchFamily="34" charset="0"/>
                <a:cs typeface="Calibri" pitchFamily="34" charset="0"/>
              </a:rPr>
              <a:t> </a:t>
            </a:r>
            <a:r>
              <a:rPr sz="900" spc="20" dirty="0">
                <a:solidFill>
                  <a:srgbClr val="595B59"/>
                </a:solidFill>
                <a:latin typeface="Calibri" pitchFamily="34" charset="0"/>
                <a:cs typeface="Calibri" pitchFamily="34" charset="0"/>
              </a:rPr>
              <a:t>there</a:t>
            </a:r>
            <a:r>
              <a:rPr sz="900" spc="65" dirty="0">
                <a:solidFill>
                  <a:srgbClr val="595B59"/>
                </a:solidFill>
                <a:latin typeface="Calibri" pitchFamily="34" charset="0"/>
                <a:cs typeface="Calibri" pitchFamily="34" charset="0"/>
              </a:rPr>
              <a:t> </a:t>
            </a:r>
            <a:r>
              <a:rPr sz="900" spc="-5" dirty="0">
                <a:solidFill>
                  <a:srgbClr val="595B59"/>
                </a:solidFill>
                <a:latin typeface="Calibri" pitchFamily="34" charset="0"/>
                <a:cs typeface="Calibri" pitchFamily="34" charset="0"/>
              </a:rPr>
              <a:t>are</a:t>
            </a:r>
            <a:r>
              <a:rPr sz="900" spc="-10" dirty="0">
                <a:solidFill>
                  <a:srgbClr val="595B59"/>
                </a:solidFill>
                <a:latin typeface="Calibri" pitchFamily="34" charset="0"/>
                <a:cs typeface="Calibri" pitchFamily="34" charset="0"/>
              </a:rPr>
              <a:t> </a:t>
            </a:r>
            <a:r>
              <a:rPr sz="900" spc="5" dirty="0">
                <a:solidFill>
                  <a:srgbClr val="595B59"/>
                </a:solidFill>
                <a:latin typeface="Calibri" pitchFamily="34" charset="0"/>
                <a:cs typeface="Calibri" pitchFamily="34" charset="0"/>
              </a:rPr>
              <a:t>valid</a:t>
            </a:r>
            <a:r>
              <a:rPr sz="900" spc="85" dirty="0">
                <a:solidFill>
                  <a:srgbClr val="595B59"/>
                </a:solidFill>
                <a:latin typeface="Calibri" pitchFamily="34" charset="0"/>
                <a:cs typeface="Calibri" pitchFamily="34" charset="0"/>
              </a:rPr>
              <a:t> </a:t>
            </a:r>
            <a:r>
              <a:rPr sz="900" dirty="0">
                <a:solidFill>
                  <a:srgbClr val="595B59"/>
                </a:solidFill>
                <a:latin typeface="Calibri" pitchFamily="34" charset="0"/>
                <a:cs typeface="Calibri" pitchFamily="34" charset="0"/>
              </a:rPr>
              <a:t>Permit-To-work</a:t>
            </a:r>
            <a:r>
              <a:rPr sz="900" spc="60" dirty="0">
                <a:solidFill>
                  <a:srgbClr val="595B59"/>
                </a:solidFill>
                <a:latin typeface="Calibri" pitchFamily="34" charset="0"/>
                <a:cs typeface="Calibri" pitchFamily="34" charset="0"/>
              </a:rPr>
              <a:t> </a:t>
            </a:r>
            <a:r>
              <a:rPr sz="900" spc="20" dirty="0">
                <a:solidFill>
                  <a:srgbClr val="595B59"/>
                </a:solidFill>
                <a:latin typeface="Calibri" pitchFamily="34" charset="0"/>
                <a:cs typeface="Calibri" pitchFamily="34" charset="0"/>
              </a:rPr>
              <a:t>for</a:t>
            </a:r>
            <a:r>
              <a:rPr sz="900" spc="85" dirty="0">
                <a:solidFill>
                  <a:srgbClr val="595B59"/>
                </a:solidFill>
                <a:latin typeface="Calibri" pitchFamily="34" charset="0"/>
                <a:cs typeface="Calibri" pitchFamily="34" charset="0"/>
              </a:rPr>
              <a:t> </a:t>
            </a:r>
            <a:r>
              <a:rPr sz="900" spc="5" dirty="0">
                <a:solidFill>
                  <a:srgbClr val="6D6D6B"/>
                </a:solidFill>
                <a:latin typeface="Calibri" pitchFamily="34" charset="0"/>
                <a:cs typeface="Calibri" pitchFamily="34" charset="0"/>
              </a:rPr>
              <a:t>all</a:t>
            </a:r>
            <a:r>
              <a:rPr sz="900" spc="25" dirty="0">
                <a:solidFill>
                  <a:srgbClr val="6D6D6B"/>
                </a:solidFill>
                <a:latin typeface="Calibri" pitchFamily="34" charset="0"/>
                <a:cs typeface="Calibri" pitchFamily="34" charset="0"/>
              </a:rPr>
              <a:t> </a:t>
            </a:r>
            <a:r>
              <a:rPr sz="900" spc="10" dirty="0">
                <a:solidFill>
                  <a:srgbClr val="595B59"/>
                </a:solidFill>
                <a:latin typeface="Calibri" pitchFamily="34" charset="0"/>
                <a:cs typeface="Calibri" pitchFamily="34" charset="0"/>
              </a:rPr>
              <a:t>high</a:t>
            </a:r>
            <a:r>
              <a:rPr sz="900" spc="5" dirty="0">
                <a:solidFill>
                  <a:srgbClr val="595B59"/>
                </a:solidFill>
                <a:latin typeface="Calibri" pitchFamily="34" charset="0"/>
                <a:cs typeface="Calibri" pitchFamily="34" charset="0"/>
              </a:rPr>
              <a:t> </a:t>
            </a:r>
            <a:r>
              <a:rPr sz="900" spc="5" dirty="0">
                <a:solidFill>
                  <a:srgbClr val="6D6D6B"/>
                </a:solidFill>
                <a:latin typeface="Calibri" pitchFamily="34" charset="0"/>
                <a:cs typeface="Calibri" pitchFamily="34" charset="0"/>
              </a:rPr>
              <a:t>risk</a:t>
            </a:r>
            <a:r>
              <a:rPr sz="900" spc="-30" dirty="0">
                <a:solidFill>
                  <a:srgbClr val="6D6D6B"/>
                </a:solidFill>
                <a:latin typeface="Calibri" pitchFamily="34" charset="0"/>
                <a:cs typeface="Calibri" pitchFamily="34" charset="0"/>
              </a:rPr>
              <a:t> </a:t>
            </a:r>
            <a:r>
              <a:rPr sz="900" spc="5" dirty="0">
                <a:solidFill>
                  <a:srgbClr val="595B59"/>
                </a:solidFill>
                <a:latin typeface="Calibri" pitchFamily="34" charset="0"/>
                <a:cs typeface="Calibri" pitchFamily="34" charset="0"/>
              </a:rPr>
              <a:t>activities</a:t>
            </a:r>
            <a:endParaRPr sz="900" dirty="0">
              <a:latin typeface="Calibri" pitchFamily="34" charset="0"/>
              <a:cs typeface="Calibri" pitchFamily="34" charset="0"/>
            </a:endParaRPr>
          </a:p>
          <a:p>
            <a:pPr marL="12700" marR="5080">
              <a:lnSpc>
                <a:spcPts val="1290"/>
              </a:lnSpc>
              <a:spcBef>
                <a:spcPts val="100"/>
              </a:spcBef>
            </a:pPr>
            <a:r>
              <a:rPr sz="900" spc="-20" dirty="0">
                <a:solidFill>
                  <a:srgbClr val="6D6D6B"/>
                </a:solidFill>
                <a:latin typeface="Calibri" pitchFamily="34" charset="0"/>
                <a:cs typeface="Calibri" pitchFamily="34" charset="0"/>
              </a:rPr>
              <a:t>e.g</a:t>
            </a:r>
            <a:r>
              <a:rPr sz="900" spc="45" dirty="0">
                <a:solidFill>
                  <a:srgbClr val="6D6D6B"/>
                </a:solidFill>
                <a:latin typeface="Calibri" pitchFamily="34" charset="0"/>
                <a:cs typeface="Calibri" pitchFamily="34" charset="0"/>
              </a:rPr>
              <a:t> </a:t>
            </a:r>
            <a:r>
              <a:rPr sz="900" spc="15" dirty="0">
                <a:solidFill>
                  <a:srgbClr val="595B59"/>
                </a:solidFill>
                <a:latin typeface="Calibri" pitchFamily="34" charset="0"/>
                <a:cs typeface="Calibri" pitchFamily="34" charset="0"/>
              </a:rPr>
              <a:t>Lifting</a:t>
            </a:r>
            <a:r>
              <a:rPr sz="900" spc="5" dirty="0">
                <a:solidFill>
                  <a:srgbClr val="595B59"/>
                </a:solidFill>
                <a:latin typeface="Calibri" pitchFamily="34" charset="0"/>
                <a:cs typeface="Calibri" pitchFamily="34" charset="0"/>
              </a:rPr>
              <a:t> Operation,</a:t>
            </a:r>
            <a:r>
              <a:rPr sz="900" spc="114" dirty="0">
                <a:solidFill>
                  <a:srgbClr val="595B59"/>
                </a:solidFill>
                <a:latin typeface="Calibri" pitchFamily="34" charset="0"/>
                <a:cs typeface="Calibri" pitchFamily="34" charset="0"/>
              </a:rPr>
              <a:t> </a:t>
            </a:r>
            <a:r>
              <a:rPr sz="900" dirty="0">
                <a:solidFill>
                  <a:srgbClr val="6D6D6B"/>
                </a:solidFill>
                <a:latin typeface="Calibri" pitchFamily="34" charset="0"/>
                <a:cs typeface="Calibri" pitchFamily="34" charset="0"/>
              </a:rPr>
              <a:t>Hot-Works</a:t>
            </a:r>
            <a:r>
              <a:rPr sz="900" spc="100" dirty="0">
                <a:solidFill>
                  <a:srgbClr val="6D6D6B"/>
                </a:solidFill>
                <a:latin typeface="Calibri" pitchFamily="34" charset="0"/>
                <a:cs typeface="Calibri" pitchFamily="34" charset="0"/>
              </a:rPr>
              <a:t> </a:t>
            </a:r>
            <a:r>
              <a:rPr sz="950" spc="10" dirty="0">
                <a:solidFill>
                  <a:srgbClr val="6D6D6B"/>
                </a:solidFill>
                <a:latin typeface="Calibri" pitchFamily="34" charset="0"/>
                <a:cs typeface="Calibri" pitchFamily="34" charset="0"/>
              </a:rPr>
              <a:t>&amp;</a:t>
            </a:r>
            <a:r>
              <a:rPr sz="950" spc="15"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Confined</a:t>
            </a:r>
            <a:r>
              <a:rPr sz="900" spc="10" dirty="0">
                <a:solidFill>
                  <a:srgbClr val="6D6D6B"/>
                </a:solidFill>
                <a:latin typeface="Calibri" pitchFamily="34" charset="0"/>
                <a:cs typeface="Calibri" pitchFamily="34" charset="0"/>
              </a:rPr>
              <a:t> </a:t>
            </a:r>
            <a:r>
              <a:rPr sz="900" spc="-45" dirty="0">
                <a:solidFill>
                  <a:srgbClr val="6D6D6B"/>
                </a:solidFill>
                <a:latin typeface="Calibri" pitchFamily="34" charset="0"/>
                <a:cs typeface="Calibri" pitchFamily="34" charset="0"/>
              </a:rPr>
              <a:t>Space</a:t>
            </a:r>
            <a:r>
              <a:rPr sz="900" spc="80" dirty="0">
                <a:solidFill>
                  <a:srgbClr val="6D6D6B"/>
                </a:solidFill>
                <a:latin typeface="Calibri" pitchFamily="34" charset="0"/>
                <a:cs typeface="Calibri" pitchFamily="34" charset="0"/>
              </a:rPr>
              <a:t> </a:t>
            </a:r>
            <a:r>
              <a:rPr sz="900" spc="10" dirty="0">
                <a:solidFill>
                  <a:srgbClr val="6D6D6B"/>
                </a:solidFill>
                <a:latin typeface="Calibri" pitchFamily="34" charset="0"/>
                <a:cs typeface="Calibri" pitchFamily="34" charset="0"/>
              </a:rPr>
              <a:t>before</a:t>
            </a:r>
            <a:r>
              <a:rPr sz="900" spc="40" dirty="0">
                <a:solidFill>
                  <a:srgbClr val="6D6D6B"/>
                </a:solidFill>
                <a:latin typeface="Calibri" pitchFamily="34" charset="0"/>
                <a:cs typeface="Calibri" pitchFamily="34" charset="0"/>
              </a:rPr>
              <a:t> </a:t>
            </a:r>
            <a:r>
              <a:rPr sz="900" spc="10" dirty="0">
                <a:solidFill>
                  <a:srgbClr val="6D6D6B"/>
                </a:solidFill>
                <a:latin typeface="Calibri" pitchFamily="34" charset="0"/>
                <a:cs typeface="Calibri" pitchFamily="34" charset="0"/>
              </a:rPr>
              <a:t>start</a:t>
            </a:r>
            <a:r>
              <a:rPr sz="900" spc="5"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work.</a:t>
            </a:r>
            <a:endParaRPr sz="900" dirty="0">
              <a:latin typeface="Calibri" pitchFamily="34" charset="0"/>
              <a:cs typeface="Calibri" pitchFamily="34" charset="0"/>
            </a:endParaRPr>
          </a:p>
        </p:txBody>
      </p:sp>
      <p:sp>
        <p:nvSpPr>
          <p:cNvPr id="14" name="object 12"/>
          <p:cNvSpPr txBox="1"/>
          <p:nvPr/>
        </p:nvSpPr>
        <p:spPr>
          <a:xfrm>
            <a:off x="792244" y="3210179"/>
            <a:ext cx="1143000" cy="153888"/>
          </a:xfrm>
          <a:prstGeom prst="rect">
            <a:avLst/>
          </a:prstGeom>
        </p:spPr>
        <p:txBody>
          <a:bodyPr vert="horz" wrap="square" lIns="0" tIns="0" rIns="0" bIns="0" rtlCol="0">
            <a:spAutoFit/>
          </a:bodyPr>
          <a:lstStyle/>
          <a:p>
            <a:pPr marL="12700">
              <a:lnSpc>
                <a:spcPct val="100000"/>
              </a:lnSpc>
            </a:pPr>
            <a:r>
              <a:rPr sz="1000" b="1" u="sng" spc="40" dirty="0">
                <a:solidFill>
                  <a:schemeClr val="accent3">
                    <a:lumMod val="75000"/>
                  </a:schemeClr>
                </a:solidFill>
                <a:latin typeface="Calibri" pitchFamily="34" charset="0"/>
                <a:cs typeface="Calibri" pitchFamily="34" charset="0"/>
              </a:rPr>
              <a:t>3.</a:t>
            </a:r>
            <a:r>
              <a:rPr sz="1000" b="1" u="sng" spc="25" dirty="0">
                <a:solidFill>
                  <a:schemeClr val="accent3">
                    <a:lumMod val="75000"/>
                  </a:schemeClr>
                </a:solidFill>
                <a:latin typeface="Calibri" pitchFamily="34" charset="0"/>
                <a:cs typeface="Calibri" pitchFamily="34" charset="0"/>
              </a:rPr>
              <a:t> </a:t>
            </a:r>
            <a:r>
              <a:rPr sz="1000" b="1" u="sng" spc="-20" dirty="0">
                <a:solidFill>
                  <a:schemeClr val="accent3">
                    <a:lumMod val="75000"/>
                  </a:schemeClr>
                </a:solidFill>
                <a:latin typeface="Calibri" pitchFamily="34" charset="0"/>
                <a:cs typeface="Calibri" pitchFamily="34" charset="0"/>
              </a:rPr>
              <a:t>CRANES</a:t>
            </a:r>
            <a:r>
              <a:rPr sz="1000" b="1" u="sng" spc="80" dirty="0">
                <a:solidFill>
                  <a:schemeClr val="accent3">
                    <a:lumMod val="75000"/>
                  </a:schemeClr>
                </a:solidFill>
                <a:latin typeface="Calibri" pitchFamily="34" charset="0"/>
                <a:cs typeface="Calibri" pitchFamily="34" charset="0"/>
              </a:rPr>
              <a:t> </a:t>
            </a:r>
            <a:r>
              <a:rPr sz="1000" b="1" u="sng" spc="-90" dirty="0">
                <a:solidFill>
                  <a:schemeClr val="accent3">
                    <a:lumMod val="75000"/>
                  </a:schemeClr>
                </a:solidFill>
                <a:latin typeface="Calibri" pitchFamily="34" charset="0"/>
                <a:cs typeface="Calibri" pitchFamily="34" charset="0"/>
              </a:rPr>
              <a:t>&amp;</a:t>
            </a:r>
            <a:r>
              <a:rPr sz="1000" b="1" u="sng" spc="35" dirty="0">
                <a:solidFill>
                  <a:schemeClr val="accent3">
                    <a:lumMod val="75000"/>
                  </a:schemeClr>
                </a:solidFill>
                <a:latin typeface="Calibri" pitchFamily="34" charset="0"/>
                <a:cs typeface="Calibri" pitchFamily="34" charset="0"/>
              </a:rPr>
              <a:t> </a:t>
            </a:r>
            <a:r>
              <a:rPr sz="1000" b="1" u="sng" spc="5" dirty="0">
                <a:solidFill>
                  <a:schemeClr val="accent3">
                    <a:lumMod val="75000"/>
                  </a:schemeClr>
                </a:solidFill>
                <a:latin typeface="Calibri" pitchFamily="34" charset="0"/>
                <a:cs typeface="Calibri" pitchFamily="34" charset="0"/>
              </a:rPr>
              <a:t>LIFTING</a:t>
            </a:r>
            <a:endParaRPr sz="1000" u="sng" dirty="0">
              <a:solidFill>
                <a:schemeClr val="accent3">
                  <a:lumMod val="75000"/>
                </a:schemeClr>
              </a:solidFill>
              <a:latin typeface="Calibri" pitchFamily="34" charset="0"/>
              <a:cs typeface="Calibri" pitchFamily="34" charset="0"/>
            </a:endParaRPr>
          </a:p>
        </p:txBody>
      </p:sp>
      <p:sp>
        <p:nvSpPr>
          <p:cNvPr id="15" name="object 13"/>
          <p:cNvSpPr txBox="1"/>
          <p:nvPr/>
        </p:nvSpPr>
        <p:spPr>
          <a:xfrm>
            <a:off x="1080981" y="3427158"/>
            <a:ext cx="3178810" cy="839974"/>
          </a:xfrm>
          <a:prstGeom prst="rect">
            <a:avLst/>
          </a:prstGeom>
        </p:spPr>
        <p:txBody>
          <a:bodyPr vert="horz" wrap="square" lIns="0" tIns="0" rIns="0" bIns="0" rtlCol="0">
            <a:spAutoFit/>
          </a:bodyPr>
          <a:lstStyle/>
          <a:p>
            <a:pPr marL="15240" marR="5080" indent="2540">
              <a:lnSpc>
                <a:spcPct val="121600"/>
              </a:lnSpc>
            </a:pPr>
            <a:r>
              <a:rPr sz="900" spc="-20" dirty="0">
                <a:solidFill>
                  <a:srgbClr val="6D6D6B"/>
                </a:solidFill>
                <a:latin typeface="Calibri" pitchFamily="34" charset="0"/>
                <a:cs typeface="Calibri" pitchFamily="34" charset="0"/>
              </a:rPr>
              <a:t>Ensure</a:t>
            </a:r>
            <a:r>
              <a:rPr sz="900" spc="20" dirty="0">
                <a:solidFill>
                  <a:srgbClr val="6D6D6B"/>
                </a:solidFill>
                <a:latin typeface="Calibri" pitchFamily="34" charset="0"/>
                <a:cs typeface="Calibri" pitchFamily="34" charset="0"/>
              </a:rPr>
              <a:t> only</a:t>
            </a:r>
            <a:r>
              <a:rPr sz="900" spc="25"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certified</a:t>
            </a:r>
            <a:r>
              <a:rPr sz="900" spc="65"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&amp;</a:t>
            </a:r>
            <a:r>
              <a:rPr sz="900" spc="35"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appointed</a:t>
            </a:r>
            <a:r>
              <a:rPr sz="900" spc="75" dirty="0">
                <a:solidFill>
                  <a:srgbClr val="6D6D6B"/>
                </a:solidFill>
                <a:latin typeface="Calibri" pitchFamily="34" charset="0"/>
                <a:cs typeface="Calibri" pitchFamily="34" charset="0"/>
              </a:rPr>
              <a:t> </a:t>
            </a:r>
            <a:r>
              <a:rPr sz="900" spc="20" dirty="0">
                <a:solidFill>
                  <a:srgbClr val="828080"/>
                </a:solidFill>
                <a:latin typeface="Calibri" pitchFamily="34" charset="0"/>
                <a:cs typeface="Calibri" pitchFamily="34" charset="0"/>
              </a:rPr>
              <a:t>Lifting</a:t>
            </a:r>
            <a:r>
              <a:rPr sz="900" spc="-90" dirty="0">
                <a:solidFill>
                  <a:srgbClr val="828080"/>
                </a:solidFill>
                <a:latin typeface="Calibri" pitchFamily="34" charset="0"/>
                <a:cs typeface="Calibri" pitchFamily="34" charset="0"/>
              </a:rPr>
              <a:t> </a:t>
            </a:r>
            <a:r>
              <a:rPr sz="900" spc="-45" dirty="0">
                <a:solidFill>
                  <a:srgbClr val="6D6D6B"/>
                </a:solidFill>
                <a:latin typeface="Calibri" pitchFamily="34" charset="0"/>
                <a:cs typeface="Calibri" pitchFamily="34" charset="0"/>
              </a:rPr>
              <a:t>Team</a:t>
            </a:r>
            <a:r>
              <a:rPr sz="900" spc="75" dirty="0">
                <a:solidFill>
                  <a:srgbClr val="6D6D6B"/>
                </a:solidFill>
                <a:latin typeface="Calibri" pitchFamily="34" charset="0"/>
                <a:cs typeface="Calibri" pitchFamily="34" charset="0"/>
              </a:rPr>
              <a:t> </a:t>
            </a:r>
            <a:r>
              <a:rPr sz="900" spc="-5" dirty="0">
                <a:solidFill>
                  <a:srgbClr val="6D6D6B"/>
                </a:solidFill>
                <a:latin typeface="Calibri" pitchFamily="34" charset="0"/>
                <a:cs typeface="Calibri" pitchFamily="34" charset="0"/>
              </a:rPr>
              <a:t>are</a:t>
            </a:r>
            <a:r>
              <a:rPr sz="900" spc="40"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doing</a:t>
            </a:r>
            <a:r>
              <a:rPr sz="900" spc="-25"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the</a:t>
            </a:r>
            <a:r>
              <a:rPr sz="900" spc="10" dirty="0">
                <a:solidFill>
                  <a:srgbClr val="6D6D6B"/>
                </a:solidFill>
                <a:latin typeface="Calibri" pitchFamily="34" charset="0"/>
                <a:cs typeface="Calibri" pitchFamily="34" charset="0"/>
              </a:rPr>
              <a:t> </a:t>
            </a:r>
            <a:r>
              <a:rPr sz="900" spc="35" dirty="0">
                <a:solidFill>
                  <a:srgbClr val="6D6D6B"/>
                </a:solidFill>
                <a:latin typeface="Calibri" pitchFamily="34" charset="0"/>
                <a:cs typeface="Calibri" pitchFamily="34" charset="0"/>
              </a:rPr>
              <a:t>lifting</a:t>
            </a:r>
            <a:r>
              <a:rPr sz="900" spc="-40"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operation.</a:t>
            </a:r>
            <a:endParaRPr sz="900" dirty="0">
              <a:latin typeface="Calibri" pitchFamily="34" charset="0"/>
              <a:cs typeface="Calibri" pitchFamily="34" charset="0"/>
            </a:endParaRPr>
          </a:p>
          <a:p>
            <a:pPr marL="18415" marR="297180" indent="2540">
              <a:lnSpc>
                <a:spcPct val="121600"/>
              </a:lnSpc>
              <a:spcBef>
                <a:spcPts val="20"/>
              </a:spcBef>
            </a:pPr>
            <a:r>
              <a:rPr sz="900" spc="-15" dirty="0">
                <a:solidFill>
                  <a:srgbClr val="6D6D6B"/>
                </a:solidFill>
                <a:latin typeface="Calibri" pitchFamily="34" charset="0"/>
                <a:cs typeface="Calibri" pitchFamily="34" charset="0"/>
              </a:rPr>
              <a:t>Examine</a:t>
            </a:r>
            <a:r>
              <a:rPr sz="900" spc="5"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all</a:t>
            </a:r>
            <a:r>
              <a:rPr sz="900" spc="45"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Lifting</a:t>
            </a:r>
            <a:r>
              <a:rPr sz="900" spc="-45" dirty="0">
                <a:solidFill>
                  <a:srgbClr val="6D6D6B"/>
                </a:solidFill>
                <a:latin typeface="Calibri" pitchFamily="34" charset="0"/>
                <a:cs typeface="Calibri" pitchFamily="34" charset="0"/>
              </a:rPr>
              <a:t> </a:t>
            </a:r>
            <a:r>
              <a:rPr sz="900" spc="-30" dirty="0">
                <a:solidFill>
                  <a:srgbClr val="6D6D6B"/>
                </a:solidFill>
                <a:latin typeface="Calibri" pitchFamily="34" charset="0"/>
                <a:cs typeface="Calibri" pitchFamily="34" charset="0"/>
              </a:rPr>
              <a:t>Gears</a:t>
            </a:r>
            <a:r>
              <a:rPr sz="900" spc="30" dirty="0">
                <a:solidFill>
                  <a:srgbClr val="6D6D6B"/>
                </a:solidFill>
                <a:latin typeface="Calibri" pitchFamily="34" charset="0"/>
                <a:cs typeface="Calibri" pitchFamily="34" charset="0"/>
              </a:rPr>
              <a:t> </a:t>
            </a:r>
            <a:r>
              <a:rPr sz="900" spc="70" dirty="0">
                <a:solidFill>
                  <a:srgbClr val="6D6D6B"/>
                </a:solidFill>
                <a:latin typeface="Calibri" pitchFamily="34" charset="0"/>
                <a:cs typeface="Calibri" pitchFamily="34" charset="0"/>
              </a:rPr>
              <a:t>&amp;</a:t>
            </a:r>
            <a:r>
              <a:rPr sz="900" spc="25"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Lifting</a:t>
            </a:r>
            <a:r>
              <a:rPr sz="900" spc="-20"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Machine</a:t>
            </a:r>
            <a:r>
              <a:rPr sz="900" spc="30" dirty="0">
                <a:solidFill>
                  <a:srgbClr val="6D6D6B"/>
                </a:solidFill>
                <a:latin typeface="Calibri" pitchFamily="34" charset="0"/>
                <a:cs typeface="Calibri" pitchFamily="34" charset="0"/>
              </a:rPr>
              <a:t> </a:t>
            </a:r>
            <a:r>
              <a:rPr sz="900" spc="5" dirty="0">
                <a:solidFill>
                  <a:srgbClr val="6D6D6B"/>
                </a:solidFill>
                <a:latin typeface="Calibri" pitchFamily="34" charset="0"/>
                <a:cs typeface="Calibri" pitchFamily="34" charset="0"/>
              </a:rPr>
              <a:t>before</a:t>
            </a:r>
            <a:r>
              <a:rPr sz="900" spc="65" dirty="0">
                <a:solidFill>
                  <a:srgbClr val="6D6D6B"/>
                </a:solidFill>
                <a:latin typeface="Calibri" pitchFamily="34" charset="0"/>
                <a:cs typeface="Calibri" pitchFamily="34" charset="0"/>
              </a:rPr>
              <a:t> </a:t>
            </a:r>
            <a:r>
              <a:rPr sz="900" spc="-25" dirty="0">
                <a:solidFill>
                  <a:srgbClr val="6D6D6B"/>
                </a:solidFill>
                <a:latin typeface="Calibri" pitchFamily="34" charset="0"/>
                <a:cs typeface="Calibri" pitchFamily="34" charset="0"/>
              </a:rPr>
              <a:t>use.</a:t>
            </a:r>
            <a:r>
              <a:rPr sz="900" spc="-15" dirty="0">
                <a:solidFill>
                  <a:srgbClr val="6D6D6B"/>
                </a:solidFill>
                <a:latin typeface="Calibri" pitchFamily="34" charset="0"/>
                <a:cs typeface="Calibri" pitchFamily="34" charset="0"/>
              </a:rPr>
              <a:t> </a:t>
            </a:r>
            <a:r>
              <a:rPr sz="900" spc="-5" dirty="0">
                <a:solidFill>
                  <a:srgbClr val="6D6D6B"/>
                </a:solidFill>
                <a:latin typeface="Calibri" pitchFamily="34" charset="0"/>
                <a:cs typeface="Calibri" pitchFamily="34" charset="0"/>
              </a:rPr>
              <a:t>Never</a:t>
            </a:r>
            <a:r>
              <a:rPr sz="900" spc="50" dirty="0">
                <a:solidFill>
                  <a:srgbClr val="6D6D6B"/>
                </a:solidFill>
                <a:latin typeface="Calibri" pitchFamily="34" charset="0"/>
                <a:cs typeface="Calibri" pitchFamily="34" charset="0"/>
              </a:rPr>
              <a:t> </a:t>
            </a:r>
            <a:r>
              <a:rPr sz="900" spc="-5" dirty="0">
                <a:solidFill>
                  <a:srgbClr val="6D6D6B"/>
                </a:solidFill>
                <a:latin typeface="Calibri" pitchFamily="34" charset="0"/>
                <a:cs typeface="Calibri" pitchFamily="34" charset="0"/>
              </a:rPr>
              <a:t>stand</a:t>
            </a:r>
            <a:r>
              <a:rPr sz="900" spc="60"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under</a:t>
            </a:r>
            <a:r>
              <a:rPr sz="900" spc="35" dirty="0">
                <a:solidFill>
                  <a:srgbClr val="6D6D6B"/>
                </a:solidFill>
                <a:latin typeface="Calibri" pitchFamily="34" charset="0"/>
                <a:cs typeface="Calibri" pitchFamily="34" charset="0"/>
              </a:rPr>
              <a:t> </a:t>
            </a:r>
            <a:r>
              <a:rPr sz="900" spc="-5" dirty="0">
                <a:solidFill>
                  <a:srgbClr val="6D6D6B"/>
                </a:solidFill>
                <a:latin typeface="Calibri" pitchFamily="34" charset="0"/>
                <a:cs typeface="Calibri" pitchFamily="34" charset="0"/>
              </a:rPr>
              <a:t>suspended</a:t>
            </a:r>
            <a:r>
              <a:rPr sz="900" spc="80"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load.</a:t>
            </a:r>
            <a:endParaRPr sz="900" dirty="0">
              <a:latin typeface="Calibri" pitchFamily="34" charset="0"/>
              <a:cs typeface="Calibri" pitchFamily="34" charset="0"/>
            </a:endParaRPr>
          </a:p>
          <a:p>
            <a:pPr marL="12700">
              <a:lnSpc>
                <a:spcPct val="100000"/>
              </a:lnSpc>
              <a:spcBef>
                <a:spcPts val="229"/>
              </a:spcBef>
            </a:pPr>
            <a:r>
              <a:rPr sz="900" spc="-20" dirty="0">
                <a:solidFill>
                  <a:srgbClr val="6D6D6B"/>
                </a:solidFill>
                <a:latin typeface="Calibri" pitchFamily="34" charset="0"/>
                <a:cs typeface="Calibri" pitchFamily="34" charset="0"/>
              </a:rPr>
              <a:t>Always </a:t>
            </a:r>
            <a:r>
              <a:rPr sz="900" spc="-110"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keep</a:t>
            </a:r>
            <a:r>
              <a:rPr sz="900" spc="55"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clear</a:t>
            </a:r>
            <a:r>
              <a:rPr sz="900" spc="45" dirty="0">
                <a:solidFill>
                  <a:srgbClr val="6D6D6B"/>
                </a:solidFill>
                <a:latin typeface="Calibri" pitchFamily="34" charset="0"/>
                <a:cs typeface="Calibri" pitchFamily="34" charset="0"/>
              </a:rPr>
              <a:t> </a:t>
            </a:r>
            <a:r>
              <a:rPr sz="900" spc="30" dirty="0">
                <a:solidFill>
                  <a:srgbClr val="6D6D6B"/>
                </a:solidFill>
                <a:latin typeface="Calibri" pitchFamily="34" charset="0"/>
                <a:cs typeface="Calibri" pitchFamily="34" charset="0"/>
              </a:rPr>
              <a:t>of</a:t>
            </a:r>
            <a:r>
              <a:rPr sz="900" spc="55" dirty="0">
                <a:solidFill>
                  <a:srgbClr val="6D6D6B"/>
                </a:solidFill>
                <a:latin typeface="Calibri" pitchFamily="34" charset="0"/>
                <a:cs typeface="Calibri" pitchFamily="34" charset="0"/>
              </a:rPr>
              <a:t> </a:t>
            </a:r>
            <a:r>
              <a:rPr sz="900" spc="30" dirty="0">
                <a:solidFill>
                  <a:srgbClr val="6D6D6B"/>
                </a:solidFill>
                <a:latin typeface="Calibri" pitchFamily="34" charset="0"/>
                <a:cs typeface="Calibri" pitchFamily="34" charset="0"/>
              </a:rPr>
              <a:t>lifting</a:t>
            </a:r>
            <a:r>
              <a:rPr sz="900" spc="-65"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zone</a:t>
            </a:r>
            <a:r>
              <a:rPr sz="900" spc="100"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marked</a:t>
            </a:r>
            <a:r>
              <a:rPr sz="900" spc="30" dirty="0">
                <a:solidFill>
                  <a:srgbClr val="6D6D6B"/>
                </a:solidFill>
                <a:latin typeface="Calibri" pitchFamily="34" charset="0"/>
                <a:cs typeface="Calibri" pitchFamily="34" charset="0"/>
              </a:rPr>
              <a:t> </a:t>
            </a:r>
            <a:r>
              <a:rPr sz="900" spc="35" dirty="0">
                <a:solidFill>
                  <a:srgbClr val="828080"/>
                </a:solidFill>
                <a:latin typeface="Calibri" pitchFamily="34" charset="0"/>
                <a:cs typeface="Calibri" pitchFamily="34" charset="0"/>
              </a:rPr>
              <a:t>in</a:t>
            </a:r>
            <a:r>
              <a:rPr sz="900" spc="-20" dirty="0">
                <a:solidFill>
                  <a:srgbClr val="828080"/>
                </a:solidFill>
                <a:latin typeface="Calibri" pitchFamily="34" charset="0"/>
                <a:cs typeface="Calibri" pitchFamily="34" charset="0"/>
              </a:rPr>
              <a:t> </a:t>
            </a:r>
            <a:r>
              <a:rPr sz="900" spc="-10" dirty="0">
                <a:solidFill>
                  <a:srgbClr val="828080"/>
                </a:solidFill>
                <a:latin typeface="Calibri" pitchFamily="34" charset="0"/>
                <a:cs typeface="Calibri" pitchFamily="34" charset="0"/>
              </a:rPr>
              <a:t>'Red'</a:t>
            </a:r>
            <a:r>
              <a:rPr sz="900" spc="70" dirty="0">
                <a:solidFill>
                  <a:srgbClr val="828080"/>
                </a:solidFill>
                <a:latin typeface="Calibri" pitchFamily="34" charset="0"/>
                <a:cs typeface="Calibri" pitchFamily="34" charset="0"/>
              </a:rPr>
              <a:t> </a:t>
            </a:r>
            <a:r>
              <a:rPr sz="900" dirty="0">
                <a:solidFill>
                  <a:srgbClr val="6D6D6B"/>
                </a:solidFill>
                <a:latin typeface="Calibri" pitchFamily="34" charset="0"/>
                <a:cs typeface="Calibri" pitchFamily="34" charset="0"/>
              </a:rPr>
              <a:t>colour.</a:t>
            </a:r>
            <a:endParaRPr sz="900" dirty="0">
              <a:latin typeface="Calibri" pitchFamily="34" charset="0"/>
              <a:cs typeface="Calibri" pitchFamily="34" charset="0"/>
            </a:endParaRPr>
          </a:p>
        </p:txBody>
      </p:sp>
      <p:sp>
        <p:nvSpPr>
          <p:cNvPr id="16" name="object 14"/>
          <p:cNvSpPr txBox="1"/>
          <p:nvPr/>
        </p:nvSpPr>
        <p:spPr>
          <a:xfrm>
            <a:off x="882310" y="3733578"/>
            <a:ext cx="88265" cy="473709"/>
          </a:xfrm>
          <a:prstGeom prst="rect">
            <a:avLst/>
          </a:prstGeom>
        </p:spPr>
        <p:txBody>
          <a:bodyPr vert="horz" wrap="square" lIns="0" tIns="0" rIns="0" bIns="0" rtlCol="0">
            <a:spAutoFit/>
          </a:bodyPr>
          <a:lstStyle/>
          <a:p>
            <a:pPr marL="15240">
              <a:lnSpc>
                <a:spcPct val="100000"/>
              </a:lnSpc>
            </a:pPr>
            <a:r>
              <a:rPr sz="900" spc="150" dirty="0">
                <a:solidFill>
                  <a:srgbClr val="6D6D6B"/>
                </a:solidFill>
                <a:latin typeface="Calibri" pitchFamily="34" charset="0"/>
                <a:cs typeface="Calibri" pitchFamily="34" charset="0"/>
              </a:rPr>
              <a:t>•</a:t>
            </a:r>
            <a:endParaRPr sz="900" dirty="0">
              <a:latin typeface="Calibri" pitchFamily="34" charset="0"/>
              <a:cs typeface="Calibri" pitchFamily="34" charset="0"/>
            </a:endParaRPr>
          </a:p>
          <a:p>
            <a:pPr marL="12700">
              <a:lnSpc>
                <a:spcPct val="100000"/>
              </a:lnSpc>
              <a:spcBef>
                <a:spcPts val="229"/>
              </a:spcBef>
            </a:pPr>
            <a:r>
              <a:rPr sz="900" spc="150" dirty="0">
                <a:solidFill>
                  <a:srgbClr val="6D6D6B"/>
                </a:solidFill>
                <a:latin typeface="Calibri" pitchFamily="34" charset="0"/>
                <a:cs typeface="Calibri" pitchFamily="34" charset="0"/>
              </a:rPr>
              <a:t>•</a:t>
            </a:r>
            <a:endParaRPr sz="900" dirty="0">
              <a:latin typeface="Calibri" pitchFamily="34" charset="0"/>
              <a:cs typeface="Calibri" pitchFamily="34" charset="0"/>
            </a:endParaRPr>
          </a:p>
          <a:p>
            <a:pPr marL="12700">
              <a:lnSpc>
                <a:spcPct val="100000"/>
              </a:lnSpc>
              <a:spcBef>
                <a:spcPts val="229"/>
              </a:spcBef>
            </a:pPr>
            <a:r>
              <a:rPr sz="900" spc="150" dirty="0">
                <a:solidFill>
                  <a:srgbClr val="6D6D6B"/>
                </a:solidFill>
                <a:latin typeface="Calibri" pitchFamily="34" charset="0"/>
                <a:cs typeface="Calibri" pitchFamily="34" charset="0"/>
              </a:rPr>
              <a:t>•</a:t>
            </a:r>
            <a:endParaRPr sz="900" dirty="0">
              <a:latin typeface="Calibri" pitchFamily="34" charset="0"/>
              <a:cs typeface="Calibri" pitchFamily="34" charset="0"/>
            </a:endParaRPr>
          </a:p>
        </p:txBody>
      </p:sp>
      <p:sp>
        <p:nvSpPr>
          <p:cNvPr id="17" name="object 15"/>
          <p:cNvSpPr txBox="1"/>
          <p:nvPr/>
        </p:nvSpPr>
        <p:spPr>
          <a:xfrm>
            <a:off x="839234" y="3413993"/>
            <a:ext cx="84455" cy="200055"/>
          </a:xfrm>
          <a:prstGeom prst="rect">
            <a:avLst/>
          </a:prstGeom>
        </p:spPr>
        <p:txBody>
          <a:bodyPr vert="horz" wrap="square" lIns="0" tIns="0" rIns="0" bIns="0" rtlCol="0">
            <a:spAutoFit/>
          </a:bodyPr>
          <a:lstStyle/>
          <a:p>
            <a:pPr marL="12700">
              <a:lnSpc>
                <a:spcPct val="100000"/>
              </a:lnSpc>
            </a:pPr>
            <a:r>
              <a:rPr sz="1300" spc="5" dirty="0">
                <a:solidFill>
                  <a:srgbClr val="6D6D6B"/>
                </a:solidFill>
                <a:latin typeface="Calibri" pitchFamily="34" charset="0"/>
                <a:cs typeface="Calibri" pitchFamily="34" charset="0"/>
              </a:rPr>
              <a:t>•</a:t>
            </a:r>
            <a:endParaRPr sz="1300" dirty="0">
              <a:latin typeface="Calibri" pitchFamily="34" charset="0"/>
              <a:cs typeface="Calibri" pitchFamily="34" charset="0"/>
            </a:endParaRPr>
          </a:p>
        </p:txBody>
      </p:sp>
      <p:sp>
        <p:nvSpPr>
          <p:cNvPr id="18" name="object 16"/>
          <p:cNvSpPr txBox="1"/>
          <p:nvPr/>
        </p:nvSpPr>
        <p:spPr>
          <a:xfrm>
            <a:off x="789202" y="4372588"/>
            <a:ext cx="2117403" cy="153888"/>
          </a:xfrm>
          <a:prstGeom prst="rect">
            <a:avLst/>
          </a:prstGeom>
        </p:spPr>
        <p:txBody>
          <a:bodyPr vert="horz" wrap="square" lIns="0" tIns="0" rIns="0" bIns="0" rtlCol="0">
            <a:spAutoFit/>
          </a:bodyPr>
          <a:lstStyle/>
          <a:p>
            <a:pPr marL="12700">
              <a:lnSpc>
                <a:spcPct val="100000"/>
              </a:lnSpc>
            </a:pPr>
            <a:r>
              <a:rPr sz="1000" b="1" u="sng" spc="40" dirty="0">
                <a:solidFill>
                  <a:schemeClr val="accent3">
                    <a:lumMod val="75000"/>
                  </a:schemeClr>
                </a:solidFill>
                <a:latin typeface="Calibri" pitchFamily="34" charset="0"/>
                <a:cs typeface="Calibri" pitchFamily="34" charset="0"/>
              </a:rPr>
              <a:t>4.</a:t>
            </a:r>
            <a:r>
              <a:rPr sz="1000" b="1" u="sng" spc="45" dirty="0">
                <a:solidFill>
                  <a:schemeClr val="accent3">
                    <a:lumMod val="75000"/>
                  </a:schemeClr>
                </a:solidFill>
                <a:latin typeface="Calibri" pitchFamily="34" charset="0"/>
                <a:cs typeface="Calibri" pitchFamily="34" charset="0"/>
              </a:rPr>
              <a:t> </a:t>
            </a:r>
            <a:r>
              <a:rPr sz="1000" b="1" u="sng" spc="5" dirty="0">
                <a:solidFill>
                  <a:schemeClr val="accent3">
                    <a:lumMod val="75000"/>
                  </a:schemeClr>
                </a:solidFill>
                <a:latin typeface="Calibri" pitchFamily="34" charset="0"/>
                <a:cs typeface="Calibri" pitchFamily="34" charset="0"/>
              </a:rPr>
              <a:t>OPERATING</a:t>
            </a:r>
            <a:r>
              <a:rPr sz="1000" b="1" u="sng" dirty="0">
                <a:solidFill>
                  <a:schemeClr val="accent3">
                    <a:lumMod val="75000"/>
                  </a:schemeClr>
                </a:solidFill>
                <a:latin typeface="Calibri" pitchFamily="34" charset="0"/>
                <a:cs typeface="Calibri" pitchFamily="34" charset="0"/>
              </a:rPr>
              <a:t> </a:t>
            </a:r>
            <a:r>
              <a:rPr sz="1000" b="1" u="sng" spc="-100" dirty="0">
                <a:solidFill>
                  <a:schemeClr val="accent3">
                    <a:lumMod val="75000"/>
                  </a:schemeClr>
                </a:solidFill>
                <a:latin typeface="Calibri" pitchFamily="34" charset="0"/>
                <a:cs typeface="Calibri" pitchFamily="34" charset="0"/>
              </a:rPr>
              <a:t> </a:t>
            </a:r>
            <a:r>
              <a:rPr sz="1000" b="1" u="sng" spc="15" dirty="0">
                <a:solidFill>
                  <a:schemeClr val="accent3">
                    <a:lumMod val="75000"/>
                  </a:schemeClr>
                </a:solidFill>
                <a:latin typeface="Calibri" pitchFamily="34" charset="0"/>
                <a:cs typeface="Calibri" pitchFamily="34" charset="0"/>
              </a:rPr>
              <a:t>OF</a:t>
            </a:r>
            <a:r>
              <a:rPr sz="1000" b="1" u="sng" spc="55" dirty="0">
                <a:solidFill>
                  <a:schemeClr val="accent3">
                    <a:lumMod val="75000"/>
                  </a:schemeClr>
                </a:solidFill>
                <a:latin typeface="Calibri" pitchFamily="34" charset="0"/>
                <a:cs typeface="Calibri" pitchFamily="34" charset="0"/>
              </a:rPr>
              <a:t> </a:t>
            </a:r>
            <a:r>
              <a:rPr sz="1000" b="1" u="sng" spc="20" dirty="0">
                <a:solidFill>
                  <a:schemeClr val="accent3">
                    <a:lumMod val="75000"/>
                  </a:schemeClr>
                </a:solidFill>
                <a:latin typeface="Calibri" pitchFamily="34" charset="0"/>
                <a:cs typeface="Calibri" pitchFamily="34" charset="0"/>
              </a:rPr>
              <a:t>MACHINERY</a:t>
            </a:r>
            <a:endParaRPr sz="1000" u="sng" dirty="0">
              <a:solidFill>
                <a:schemeClr val="accent3">
                  <a:lumMod val="75000"/>
                </a:schemeClr>
              </a:solidFill>
              <a:latin typeface="Calibri" pitchFamily="34" charset="0"/>
              <a:cs typeface="Calibri" pitchFamily="34" charset="0"/>
            </a:endParaRPr>
          </a:p>
        </p:txBody>
      </p:sp>
      <p:sp>
        <p:nvSpPr>
          <p:cNvPr id="19" name="object 17"/>
          <p:cNvSpPr txBox="1"/>
          <p:nvPr/>
        </p:nvSpPr>
        <p:spPr>
          <a:xfrm>
            <a:off x="838870" y="4623086"/>
            <a:ext cx="84455" cy="359073"/>
          </a:xfrm>
          <a:prstGeom prst="rect">
            <a:avLst/>
          </a:prstGeom>
        </p:spPr>
        <p:txBody>
          <a:bodyPr vert="horz" wrap="square" lIns="0" tIns="0" rIns="0" bIns="0" rtlCol="0">
            <a:spAutoFit/>
          </a:bodyPr>
          <a:lstStyle/>
          <a:p>
            <a:pPr marL="12700">
              <a:lnSpc>
                <a:spcPts val="1440"/>
              </a:lnSpc>
            </a:pPr>
            <a:r>
              <a:rPr sz="1300" spc="5" dirty="0">
                <a:solidFill>
                  <a:srgbClr val="6D6D6B"/>
                </a:solidFill>
                <a:latin typeface="Calibri" pitchFamily="34" charset="0"/>
                <a:cs typeface="Calibri" pitchFamily="34" charset="0"/>
              </a:rPr>
              <a:t>•</a:t>
            </a:r>
            <a:endParaRPr sz="1300" dirty="0">
              <a:latin typeface="Calibri" pitchFamily="34" charset="0"/>
              <a:cs typeface="Calibri" pitchFamily="34" charset="0"/>
            </a:endParaRPr>
          </a:p>
          <a:p>
            <a:pPr marL="15240">
              <a:lnSpc>
                <a:spcPts val="1380"/>
              </a:lnSpc>
            </a:pPr>
            <a:r>
              <a:rPr sz="1250" dirty="0">
                <a:solidFill>
                  <a:srgbClr val="6D6D6B"/>
                </a:solidFill>
                <a:latin typeface="Calibri" pitchFamily="34" charset="0"/>
                <a:cs typeface="Calibri" pitchFamily="34" charset="0"/>
              </a:rPr>
              <a:t>•</a:t>
            </a:r>
            <a:endParaRPr sz="1250" dirty="0">
              <a:latin typeface="Calibri" pitchFamily="34" charset="0"/>
              <a:cs typeface="Calibri" pitchFamily="34" charset="0"/>
            </a:endParaRPr>
          </a:p>
        </p:txBody>
      </p:sp>
      <p:sp>
        <p:nvSpPr>
          <p:cNvPr id="20" name="object 18"/>
          <p:cNvSpPr txBox="1"/>
          <p:nvPr/>
        </p:nvSpPr>
        <p:spPr>
          <a:xfrm>
            <a:off x="1080981" y="4562237"/>
            <a:ext cx="2987675" cy="506870"/>
          </a:xfrm>
          <a:prstGeom prst="rect">
            <a:avLst/>
          </a:prstGeom>
        </p:spPr>
        <p:txBody>
          <a:bodyPr vert="horz" wrap="square" lIns="0" tIns="0" rIns="0" bIns="0" rtlCol="0">
            <a:spAutoFit/>
          </a:bodyPr>
          <a:lstStyle/>
          <a:p>
            <a:pPr marL="12700" marR="5080">
              <a:lnSpc>
                <a:spcPct val="121600"/>
              </a:lnSpc>
            </a:pPr>
            <a:r>
              <a:rPr sz="900" spc="-25" dirty="0">
                <a:solidFill>
                  <a:srgbClr val="6D6D6B"/>
                </a:solidFill>
                <a:latin typeface="Calibri" pitchFamily="34" charset="0"/>
                <a:cs typeface="Calibri" pitchFamily="34" charset="0"/>
              </a:rPr>
              <a:t>Do</a:t>
            </a:r>
            <a:r>
              <a:rPr sz="900" spc="30" dirty="0">
                <a:solidFill>
                  <a:srgbClr val="6D6D6B"/>
                </a:solidFill>
                <a:latin typeface="Calibri" pitchFamily="34" charset="0"/>
                <a:cs typeface="Calibri" pitchFamily="34" charset="0"/>
              </a:rPr>
              <a:t> </a:t>
            </a:r>
            <a:r>
              <a:rPr sz="900" spc="40" dirty="0">
                <a:solidFill>
                  <a:srgbClr val="6D6D6B"/>
                </a:solidFill>
                <a:latin typeface="Calibri" pitchFamily="34" charset="0"/>
                <a:cs typeface="Calibri" pitchFamily="34" charset="0"/>
              </a:rPr>
              <a:t>not</a:t>
            </a:r>
            <a:r>
              <a:rPr sz="900" spc="10"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place</a:t>
            </a:r>
            <a:r>
              <a:rPr sz="900" spc="-10"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fingers</a:t>
            </a:r>
            <a:r>
              <a:rPr sz="900" spc="110" dirty="0">
                <a:solidFill>
                  <a:srgbClr val="6D6D6B"/>
                </a:solidFill>
                <a:latin typeface="Calibri" pitchFamily="34" charset="0"/>
                <a:cs typeface="Calibri" pitchFamily="34" charset="0"/>
              </a:rPr>
              <a:t> </a:t>
            </a:r>
            <a:r>
              <a:rPr sz="900" spc="35" dirty="0">
                <a:solidFill>
                  <a:srgbClr val="595B59"/>
                </a:solidFill>
                <a:latin typeface="Calibri" pitchFamily="34" charset="0"/>
                <a:cs typeface="Calibri" pitchFamily="34" charset="0"/>
              </a:rPr>
              <a:t>in</a:t>
            </a:r>
            <a:r>
              <a:rPr sz="900" spc="-65" dirty="0">
                <a:solidFill>
                  <a:srgbClr val="595B59"/>
                </a:solidFill>
                <a:latin typeface="Calibri" pitchFamily="34" charset="0"/>
                <a:cs typeface="Calibri" pitchFamily="34" charset="0"/>
              </a:rPr>
              <a:t> </a:t>
            </a:r>
            <a:r>
              <a:rPr sz="900" spc="-20" dirty="0">
                <a:solidFill>
                  <a:srgbClr val="6D6D6B"/>
                </a:solidFill>
                <a:latin typeface="Calibri" pitchFamily="34" charset="0"/>
                <a:cs typeface="Calibri" pitchFamily="34" charset="0"/>
              </a:rPr>
              <a:t>any</a:t>
            </a:r>
            <a:r>
              <a:rPr sz="900" spc="55"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pinch</a:t>
            </a:r>
            <a:r>
              <a:rPr sz="900" spc="25" dirty="0">
                <a:solidFill>
                  <a:srgbClr val="6D6D6B"/>
                </a:solidFill>
                <a:latin typeface="Calibri" pitchFamily="34" charset="0"/>
                <a:cs typeface="Calibri" pitchFamily="34" charset="0"/>
              </a:rPr>
              <a:t> </a:t>
            </a:r>
            <a:r>
              <a:rPr sz="900" spc="35" dirty="0">
                <a:solidFill>
                  <a:srgbClr val="6D6D6B"/>
                </a:solidFill>
                <a:latin typeface="Calibri" pitchFamily="34" charset="0"/>
                <a:cs typeface="Calibri" pitchFamily="34" charset="0"/>
              </a:rPr>
              <a:t>point</a:t>
            </a:r>
            <a:r>
              <a:rPr sz="900" spc="-5" dirty="0">
                <a:solidFill>
                  <a:srgbClr val="6D6D6B"/>
                </a:solidFill>
                <a:latin typeface="Calibri" pitchFamily="34" charset="0"/>
                <a:cs typeface="Calibri" pitchFamily="34" charset="0"/>
              </a:rPr>
              <a:t> </a:t>
            </a:r>
            <a:r>
              <a:rPr sz="900" spc="30" dirty="0">
                <a:solidFill>
                  <a:srgbClr val="6D6D6B"/>
                </a:solidFill>
                <a:latin typeface="Calibri" pitchFamily="34" charset="0"/>
                <a:cs typeface="Calibri" pitchFamily="34" charset="0"/>
              </a:rPr>
              <a:t>of</a:t>
            </a:r>
            <a:r>
              <a:rPr sz="900" spc="-15"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the</a:t>
            </a:r>
            <a:r>
              <a:rPr sz="900" spc="75"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machine. </a:t>
            </a:r>
            <a:r>
              <a:rPr sz="900" spc="-10" dirty="0">
                <a:solidFill>
                  <a:srgbClr val="6D6D6B"/>
                </a:solidFill>
                <a:latin typeface="Calibri" pitchFamily="34" charset="0"/>
                <a:cs typeface="Calibri" pitchFamily="34" charset="0"/>
              </a:rPr>
              <a:t>Do</a:t>
            </a:r>
            <a:r>
              <a:rPr sz="900" spc="20" dirty="0">
                <a:solidFill>
                  <a:srgbClr val="6D6D6B"/>
                </a:solidFill>
                <a:latin typeface="Calibri" pitchFamily="34" charset="0"/>
                <a:cs typeface="Calibri" pitchFamily="34" charset="0"/>
              </a:rPr>
              <a:t> </a:t>
            </a:r>
            <a:r>
              <a:rPr sz="900" spc="30" dirty="0">
                <a:solidFill>
                  <a:srgbClr val="6D6D6B"/>
                </a:solidFill>
                <a:latin typeface="Calibri" pitchFamily="34" charset="0"/>
                <a:cs typeface="Calibri" pitchFamily="34" charset="0"/>
              </a:rPr>
              <a:t>not</a:t>
            </a:r>
            <a:r>
              <a:rPr sz="900" spc="35" dirty="0">
                <a:solidFill>
                  <a:srgbClr val="6D6D6B"/>
                </a:solidFill>
                <a:latin typeface="Calibri" pitchFamily="34" charset="0"/>
                <a:cs typeface="Calibri" pitchFamily="34" charset="0"/>
              </a:rPr>
              <a:t> </a:t>
            </a:r>
            <a:r>
              <a:rPr sz="900" spc="-25" dirty="0">
                <a:solidFill>
                  <a:srgbClr val="6D6D6B"/>
                </a:solidFill>
                <a:latin typeface="Calibri" pitchFamily="34" charset="0"/>
                <a:cs typeface="Calibri" pitchFamily="34" charset="0"/>
              </a:rPr>
              <a:t>use</a:t>
            </a:r>
            <a:r>
              <a:rPr sz="900" spc="45"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any</a:t>
            </a:r>
            <a:r>
              <a:rPr sz="900" spc="55" dirty="0">
                <a:solidFill>
                  <a:srgbClr val="6D6D6B"/>
                </a:solidFill>
                <a:latin typeface="Calibri" pitchFamily="34" charset="0"/>
                <a:cs typeface="Calibri" pitchFamily="34" charset="0"/>
              </a:rPr>
              <a:t> </a:t>
            </a:r>
            <a:r>
              <a:rPr sz="900" spc="25" dirty="0">
                <a:solidFill>
                  <a:srgbClr val="6D6D6B"/>
                </a:solidFill>
                <a:latin typeface="Calibri" pitchFamily="34" charset="0"/>
                <a:cs typeface="Calibri" pitchFamily="34" charset="0"/>
              </a:rPr>
              <a:t>mobile</a:t>
            </a:r>
            <a:r>
              <a:rPr sz="900" spc="50" dirty="0">
                <a:solidFill>
                  <a:srgbClr val="6D6D6B"/>
                </a:solidFill>
                <a:latin typeface="Calibri" pitchFamily="34" charset="0"/>
                <a:cs typeface="Calibri" pitchFamily="34" charset="0"/>
              </a:rPr>
              <a:t> </a:t>
            </a:r>
            <a:r>
              <a:rPr sz="900" spc="10" dirty="0">
                <a:solidFill>
                  <a:srgbClr val="6D6D6B"/>
                </a:solidFill>
                <a:latin typeface="Calibri" pitchFamily="34" charset="0"/>
                <a:cs typeface="Calibri" pitchFamily="34" charset="0"/>
              </a:rPr>
              <a:t>phone</a:t>
            </a:r>
            <a:r>
              <a:rPr sz="900" spc="45" dirty="0">
                <a:solidFill>
                  <a:srgbClr val="6D6D6B"/>
                </a:solidFill>
                <a:latin typeface="Calibri" pitchFamily="34" charset="0"/>
                <a:cs typeface="Calibri" pitchFamily="34" charset="0"/>
              </a:rPr>
              <a:t> </a:t>
            </a:r>
            <a:r>
              <a:rPr sz="900" spc="30" dirty="0">
                <a:solidFill>
                  <a:srgbClr val="6D6D6B"/>
                </a:solidFill>
                <a:latin typeface="Calibri" pitchFamily="34" charset="0"/>
                <a:cs typeface="Calibri" pitchFamily="34" charset="0"/>
              </a:rPr>
              <a:t>or </a:t>
            </a:r>
            <a:r>
              <a:rPr sz="900" spc="-15" dirty="0">
                <a:solidFill>
                  <a:srgbClr val="6D6D6B"/>
                </a:solidFill>
                <a:latin typeface="Calibri" pitchFamily="34" charset="0"/>
                <a:cs typeface="Calibri" pitchFamily="34" charset="0"/>
              </a:rPr>
              <a:t>devices</a:t>
            </a:r>
            <a:r>
              <a:rPr sz="900" spc="90" dirty="0">
                <a:solidFill>
                  <a:srgbClr val="6D6D6B"/>
                </a:solidFill>
                <a:latin typeface="Calibri" pitchFamily="34" charset="0"/>
                <a:cs typeface="Calibri" pitchFamily="34" charset="0"/>
              </a:rPr>
              <a:t> </a:t>
            </a:r>
            <a:r>
              <a:rPr sz="900" spc="10" dirty="0">
                <a:solidFill>
                  <a:srgbClr val="6D6D6B"/>
                </a:solidFill>
                <a:latin typeface="Calibri" pitchFamily="34" charset="0"/>
                <a:cs typeface="Calibri" pitchFamily="34" charset="0"/>
              </a:rPr>
              <a:t>when</a:t>
            </a:r>
            <a:r>
              <a:rPr sz="900" spc="90"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operating</a:t>
            </a:r>
            <a:r>
              <a:rPr sz="900" spc="10"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machine.</a:t>
            </a:r>
            <a:endParaRPr sz="900" dirty="0">
              <a:latin typeface="Calibri" pitchFamily="34" charset="0"/>
              <a:cs typeface="Calibri" pitchFamily="34" charset="0"/>
            </a:endParaRPr>
          </a:p>
        </p:txBody>
      </p:sp>
      <p:sp>
        <p:nvSpPr>
          <p:cNvPr id="21" name="object 19"/>
          <p:cNvSpPr txBox="1"/>
          <p:nvPr/>
        </p:nvSpPr>
        <p:spPr>
          <a:xfrm>
            <a:off x="792243" y="5170651"/>
            <a:ext cx="2114361" cy="153888"/>
          </a:xfrm>
          <a:prstGeom prst="rect">
            <a:avLst/>
          </a:prstGeom>
        </p:spPr>
        <p:txBody>
          <a:bodyPr vert="horz" wrap="square" lIns="0" tIns="0" rIns="0" bIns="0" rtlCol="0">
            <a:spAutoFit/>
          </a:bodyPr>
          <a:lstStyle/>
          <a:p>
            <a:pPr marL="12700">
              <a:lnSpc>
                <a:spcPct val="100000"/>
              </a:lnSpc>
            </a:pPr>
            <a:r>
              <a:rPr sz="1000" b="1" u="sng" spc="40" dirty="0">
                <a:solidFill>
                  <a:schemeClr val="accent3">
                    <a:lumMod val="75000"/>
                  </a:schemeClr>
                </a:solidFill>
                <a:latin typeface="Calibri" pitchFamily="34" charset="0"/>
                <a:cs typeface="Calibri" pitchFamily="34" charset="0"/>
              </a:rPr>
              <a:t>5.</a:t>
            </a:r>
            <a:r>
              <a:rPr sz="1000" b="1" u="sng" spc="45" dirty="0">
                <a:solidFill>
                  <a:schemeClr val="accent3">
                    <a:lumMod val="75000"/>
                  </a:schemeClr>
                </a:solidFill>
                <a:latin typeface="Calibri" pitchFamily="34" charset="0"/>
                <a:cs typeface="Calibri" pitchFamily="34" charset="0"/>
              </a:rPr>
              <a:t> </a:t>
            </a:r>
            <a:r>
              <a:rPr sz="1000" b="1" u="sng" spc="5" dirty="0">
                <a:solidFill>
                  <a:schemeClr val="accent3">
                    <a:lumMod val="75000"/>
                  </a:schemeClr>
                </a:solidFill>
                <a:latin typeface="Calibri" pitchFamily="34" charset="0"/>
                <a:cs typeface="Calibri" pitchFamily="34" charset="0"/>
              </a:rPr>
              <a:t>OPERATING</a:t>
            </a:r>
            <a:r>
              <a:rPr sz="1000" b="1" u="sng" dirty="0">
                <a:solidFill>
                  <a:schemeClr val="accent3">
                    <a:lumMod val="75000"/>
                  </a:schemeClr>
                </a:solidFill>
                <a:latin typeface="Calibri" pitchFamily="34" charset="0"/>
                <a:cs typeface="Calibri" pitchFamily="34" charset="0"/>
              </a:rPr>
              <a:t> </a:t>
            </a:r>
            <a:r>
              <a:rPr sz="1000" b="1" u="sng" spc="-100" dirty="0">
                <a:solidFill>
                  <a:schemeClr val="accent3">
                    <a:lumMod val="75000"/>
                  </a:schemeClr>
                </a:solidFill>
                <a:latin typeface="Calibri" pitchFamily="34" charset="0"/>
                <a:cs typeface="Calibri" pitchFamily="34" charset="0"/>
              </a:rPr>
              <a:t> </a:t>
            </a:r>
            <a:r>
              <a:rPr sz="1000" b="1" u="sng" spc="15" dirty="0">
                <a:solidFill>
                  <a:schemeClr val="accent3">
                    <a:lumMod val="75000"/>
                  </a:schemeClr>
                </a:solidFill>
                <a:latin typeface="Calibri" pitchFamily="34" charset="0"/>
                <a:cs typeface="Calibri" pitchFamily="34" charset="0"/>
              </a:rPr>
              <a:t>OF</a:t>
            </a:r>
            <a:r>
              <a:rPr sz="1000" b="1" u="sng" spc="35" dirty="0">
                <a:solidFill>
                  <a:schemeClr val="accent3">
                    <a:lumMod val="75000"/>
                  </a:schemeClr>
                </a:solidFill>
                <a:latin typeface="Calibri" pitchFamily="34" charset="0"/>
                <a:cs typeface="Calibri" pitchFamily="34" charset="0"/>
              </a:rPr>
              <a:t> </a:t>
            </a:r>
            <a:r>
              <a:rPr sz="1000" b="1" u="sng" spc="80" dirty="0">
                <a:solidFill>
                  <a:schemeClr val="accent3">
                    <a:lumMod val="75000"/>
                  </a:schemeClr>
                </a:solidFill>
                <a:latin typeface="Calibri" pitchFamily="34" charset="0"/>
                <a:cs typeface="Calibri" pitchFamily="34" charset="0"/>
              </a:rPr>
              <a:t>MOB</a:t>
            </a:r>
            <a:r>
              <a:rPr sz="1000" b="1" u="sng" spc="-35" dirty="0">
                <a:solidFill>
                  <a:schemeClr val="accent3">
                    <a:lumMod val="75000"/>
                  </a:schemeClr>
                </a:solidFill>
                <a:latin typeface="Calibri" pitchFamily="34" charset="0"/>
                <a:cs typeface="Calibri" pitchFamily="34" charset="0"/>
              </a:rPr>
              <a:t>I</a:t>
            </a:r>
            <a:r>
              <a:rPr sz="1000" b="1" u="sng" spc="5" dirty="0">
                <a:solidFill>
                  <a:schemeClr val="accent3">
                    <a:lumMod val="75000"/>
                  </a:schemeClr>
                </a:solidFill>
                <a:latin typeface="Calibri" pitchFamily="34" charset="0"/>
                <a:cs typeface="Calibri" pitchFamily="34" charset="0"/>
              </a:rPr>
              <a:t>LE</a:t>
            </a:r>
            <a:r>
              <a:rPr sz="1000" b="1" u="sng" spc="50" dirty="0">
                <a:solidFill>
                  <a:schemeClr val="accent3">
                    <a:lumMod val="75000"/>
                  </a:schemeClr>
                </a:solidFill>
                <a:latin typeface="Calibri" pitchFamily="34" charset="0"/>
                <a:cs typeface="Calibri" pitchFamily="34" charset="0"/>
              </a:rPr>
              <a:t> </a:t>
            </a:r>
            <a:r>
              <a:rPr sz="1000" b="1" u="sng" spc="5" dirty="0" smtClean="0">
                <a:solidFill>
                  <a:schemeClr val="accent3">
                    <a:lumMod val="75000"/>
                  </a:schemeClr>
                </a:solidFill>
                <a:latin typeface="Calibri" pitchFamily="34" charset="0"/>
                <a:cs typeface="Calibri" pitchFamily="34" charset="0"/>
              </a:rPr>
              <a:t>PLA</a:t>
            </a:r>
            <a:r>
              <a:rPr lang="en-US" sz="1000" b="1" u="sng" spc="5" dirty="0" smtClean="0">
                <a:solidFill>
                  <a:schemeClr val="accent3">
                    <a:lumMod val="75000"/>
                  </a:schemeClr>
                </a:solidFill>
                <a:latin typeface="Calibri" pitchFamily="34" charset="0"/>
                <a:cs typeface="Calibri" pitchFamily="34" charset="0"/>
              </a:rPr>
              <a:t>TFORM</a:t>
            </a:r>
            <a:endParaRPr sz="1000" u="sng" dirty="0">
              <a:solidFill>
                <a:schemeClr val="accent3">
                  <a:lumMod val="75000"/>
                </a:schemeClr>
              </a:solidFill>
              <a:latin typeface="Calibri" pitchFamily="34" charset="0"/>
              <a:cs typeface="Calibri" pitchFamily="34" charset="0"/>
            </a:endParaRPr>
          </a:p>
        </p:txBody>
      </p:sp>
      <p:sp>
        <p:nvSpPr>
          <p:cNvPr id="22" name="object 20"/>
          <p:cNvSpPr txBox="1"/>
          <p:nvPr/>
        </p:nvSpPr>
        <p:spPr>
          <a:xfrm>
            <a:off x="873524" y="5418849"/>
            <a:ext cx="84455" cy="528350"/>
          </a:xfrm>
          <a:prstGeom prst="rect">
            <a:avLst/>
          </a:prstGeom>
        </p:spPr>
        <p:txBody>
          <a:bodyPr vert="horz" wrap="square" lIns="0" tIns="0" rIns="0" bIns="0" rtlCol="0">
            <a:spAutoFit/>
          </a:bodyPr>
          <a:lstStyle/>
          <a:p>
            <a:pPr marL="12700">
              <a:lnSpc>
                <a:spcPct val="100000"/>
              </a:lnSpc>
            </a:pPr>
            <a:r>
              <a:rPr sz="1300" spc="5" dirty="0">
                <a:solidFill>
                  <a:srgbClr val="6D6D6B"/>
                </a:solidFill>
                <a:latin typeface="Calibri" pitchFamily="34" charset="0"/>
                <a:cs typeface="Calibri" pitchFamily="34" charset="0"/>
              </a:rPr>
              <a:t>•</a:t>
            </a:r>
            <a:endParaRPr sz="1300">
              <a:latin typeface="Calibri" pitchFamily="34" charset="0"/>
              <a:cs typeface="Calibri" pitchFamily="34" charset="0"/>
            </a:endParaRPr>
          </a:p>
          <a:p>
            <a:pPr marL="12700">
              <a:lnSpc>
                <a:spcPct val="100000"/>
              </a:lnSpc>
              <a:spcBef>
                <a:spcPts val="1040"/>
              </a:spcBef>
            </a:pPr>
            <a:r>
              <a:rPr sz="1300" spc="5" dirty="0">
                <a:solidFill>
                  <a:srgbClr val="6D6D6B"/>
                </a:solidFill>
                <a:latin typeface="Calibri" pitchFamily="34" charset="0"/>
                <a:cs typeface="Calibri" pitchFamily="34" charset="0"/>
              </a:rPr>
              <a:t>•</a:t>
            </a:r>
            <a:endParaRPr sz="1300">
              <a:latin typeface="Calibri" pitchFamily="34" charset="0"/>
              <a:cs typeface="Calibri" pitchFamily="34" charset="0"/>
            </a:endParaRPr>
          </a:p>
        </p:txBody>
      </p:sp>
      <p:sp>
        <p:nvSpPr>
          <p:cNvPr id="23" name="object 21"/>
          <p:cNvSpPr txBox="1"/>
          <p:nvPr/>
        </p:nvSpPr>
        <p:spPr>
          <a:xfrm>
            <a:off x="1084020" y="5418849"/>
            <a:ext cx="3279775" cy="675826"/>
          </a:xfrm>
          <a:prstGeom prst="rect">
            <a:avLst/>
          </a:prstGeom>
        </p:spPr>
        <p:txBody>
          <a:bodyPr vert="horz" wrap="square" lIns="0" tIns="0" rIns="0" bIns="0" rtlCol="0">
            <a:spAutoFit/>
          </a:bodyPr>
          <a:lstStyle/>
          <a:p>
            <a:pPr marL="15240" marR="72390">
              <a:lnSpc>
                <a:spcPct val="121600"/>
              </a:lnSpc>
            </a:pPr>
            <a:r>
              <a:rPr sz="900" spc="-20" dirty="0">
                <a:solidFill>
                  <a:srgbClr val="6D6D6B"/>
                </a:solidFill>
                <a:latin typeface="Calibri" pitchFamily="34" charset="0"/>
                <a:cs typeface="Calibri" pitchFamily="34" charset="0"/>
              </a:rPr>
              <a:t>Ensure</a:t>
            </a:r>
            <a:r>
              <a:rPr sz="900" spc="20" dirty="0">
                <a:solidFill>
                  <a:srgbClr val="6D6D6B"/>
                </a:solidFill>
                <a:latin typeface="Calibri" pitchFamily="34" charset="0"/>
                <a:cs typeface="Calibri" pitchFamily="34" charset="0"/>
              </a:rPr>
              <a:t> only</a:t>
            </a:r>
            <a:r>
              <a:rPr sz="900" spc="25"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certified</a:t>
            </a:r>
            <a:r>
              <a:rPr sz="900" spc="65"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&amp;</a:t>
            </a:r>
            <a:r>
              <a:rPr sz="900" spc="55" dirty="0">
                <a:solidFill>
                  <a:srgbClr val="6D6D6B"/>
                </a:solidFill>
                <a:latin typeface="Calibri" pitchFamily="34" charset="0"/>
                <a:cs typeface="Calibri" pitchFamily="34" charset="0"/>
              </a:rPr>
              <a:t> </a:t>
            </a:r>
            <a:r>
              <a:rPr sz="900" spc="10" dirty="0">
                <a:solidFill>
                  <a:srgbClr val="6D6D6B"/>
                </a:solidFill>
                <a:latin typeface="Calibri" pitchFamily="34" charset="0"/>
                <a:cs typeface="Calibri" pitchFamily="34" charset="0"/>
              </a:rPr>
              <a:t>appointed</a:t>
            </a:r>
            <a:r>
              <a:rPr sz="900" spc="90" dirty="0">
                <a:solidFill>
                  <a:srgbClr val="6D6D6B"/>
                </a:solidFill>
                <a:latin typeface="Calibri" pitchFamily="34" charset="0"/>
                <a:cs typeface="Calibri" pitchFamily="34" charset="0"/>
              </a:rPr>
              <a:t> </a:t>
            </a:r>
            <a:r>
              <a:rPr sz="900" spc="10" dirty="0">
                <a:solidFill>
                  <a:srgbClr val="6D6D6B"/>
                </a:solidFill>
                <a:latin typeface="Calibri" pitchFamily="34" charset="0"/>
                <a:cs typeface="Calibri" pitchFamily="34" charset="0"/>
              </a:rPr>
              <a:t>operator</a:t>
            </a:r>
            <a:r>
              <a:rPr sz="900" spc="114" dirty="0">
                <a:solidFill>
                  <a:srgbClr val="6D6D6B"/>
                </a:solidFill>
                <a:latin typeface="Calibri" pitchFamily="34" charset="0"/>
                <a:cs typeface="Calibri" pitchFamily="34" charset="0"/>
              </a:rPr>
              <a:t> </a:t>
            </a:r>
            <a:r>
              <a:rPr sz="900" spc="-5" dirty="0">
                <a:solidFill>
                  <a:srgbClr val="6D6D6B"/>
                </a:solidFill>
                <a:latin typeface="Calibri" pitchFamily="34" charset="0"/>
                <a:cs typeface="Calibri" pitchFamily="34" charset="0"/>
              </a:rPr>
              <a:t>are</a:t>
            </a:r>
            <a:r>
              <a:rPr sz="900" spc="40"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operating</a:t>
            </a:r>
            <a:r>
              <a:rPr sz="900" spc="-5"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the</a:t>
            </a:r>
            <a:r>
              <a:rPr sz="900" spc="10" dirty="0">
                <a:solidFill>
                  <a:srgbClr val="6D6D6B"/>
                </a:solidFill>
                <a:latin typeface="Calibri" pitchFamily="34" charset="0"/>
                <a:cs typeface="Calibri" pitchFamily="34" charset="0"/>
              </a:rPr>
              <a:t> </a:t>
            </a:r>
            <a:r>
              <a:rPr sz="900" spc="25" dirty="0">
                <a:solidFill>
                  <a:srgbClr val="6D6D6B"/>
                </a:solidFill>
                <a:latin typeface="Calibri" pitchFamily="34" charset="0"/>
                <a:cs typeface="Calibri" pitchFamily="34" charset="0"/>
              </a:rPr>
              <a:t>mobile</a:t>
            </a:r>
            <a:r>
              <a:rPr sz="900" spc="50" dirty="0">
                <a:solidFill>
                  <a:srgbClr val="6D6D6B"/>
                </a:solidFill>
                <a:latin typeface="Calibri" pitchFamily="34" charset="0"/>
                <a:cs typeface="Calibri" pitchFamily="34" charset="0"/>
              </a:rPr>
              <a:t> </a:t>
            </a:r>
            <a:r>
              <a:rPr lang="en-US" sz="900" spc="20" dirty="0" smtClean="0">
                <a:solidFill>
                  <a:srgbClr val="6D6D6B"/>
                </a:solidFill>
                <a:latin typeface="Calibri" pitchFamily="34" charset="0"/>
                <a:cs typeface="Calibri" pitchFamily="34" charset="0"/>
              </a:rPr>
              <a:t>platform</a:t>
            </a:r>
            <a:r>
              <a:rPr sz="900" spc="-55" dirty="0" smtClean="0">
                <a:solidFill>
                  <a:srgbClr val="828080"/>
                </a:solidFill>
                <a:latin typeface="Calibri" pitchFamily="34" charset="0"/>
                <a:cs typeface="Calibri" pitchFamily="34" charset="0"/>
              </a:rPr>
              <a:t> </a:t>
            </a:r>
            <a:r>
              <a:rPr sz="900" spc="75" dirty="0">
                <a:solidFill>
                  <a:srgbClr val="828080"/>
                </a:solidFill>
                <a:latin typeface="Calibri" pitchFamily="34" charset="0"/>
                <a:cs typeface="Calibri" pitchFamily="34" charset="0"/>
              </a:rPr>
              <a:t>.</a:t>
            </a:r>
            <a:endParaRPr sz="900" dirty="0">
              <a:latin typeface="Calibri" pitchFamily="34" charset="0"/>
              <a:cs typeface="Calibri" pitchFamily="34" charset="0"/>
            </a:endParaRPr>
          </a:p>
          <a:p>
            <a:pPr marL="18415" marR="5080" indent="-6350">
              <a:lnSpc>
                <a:spcPct val="121600"/>
              </a:lnSpc>
            </a:pPr>
            <a:r>
              <a:rPr sz="900" spc="-20" dirty="0">
                <a:solidFill>
                  <a:srgbClr val="6D6D6B"/>
                </a:solidFill>
                <a:latin typeface="Calibri" pitchFamily="34" charset="0"/>
                <a:cs typeface="Calibri" pitchFamily="34" charset="0"/>
              </a:rPr>
              <a:t>Always</a:t>
            </a:r>
            <a:r>
              <a:rPr sz="900" spc="120"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be</a:t>
            </a:r>
            <a:r>
              <a:rPr sz="900" dirty="0">
                <a:solidFill>
                  <a:srgbClr val="6D6D6B"/>
                </a:solidFill>
                <a:latin typeface="Calibri" pitchFamily="34" charset="0"/>
                <a:cs typeface="Calibri" pitchFamily="34" charset="0"/>
              </a:rPr>
              <a:t> </a:t>
            </a:r>
            <a:r>
              <a:rPr sz="900" spc="5" dirty="0">
                <a:solidFill>
                  <a:srgbClr val="6D6D6B"/>
                </a:solidFill>
                <a:latin typeface="Calibri" pitchFamily="34" charset="0"/>
                <a:cs typeface="Calibri" pitchFamily="34" charset="0"/>
              </a:rPr>
              <a:t>aware</a:t>
            </a:r>
            <a:r>
              <a:rPr sz="900" spc="25" dirty="0">
                <a:solidFill>
                  <a:srgbClr val="6D6D6B"/>
                </a:solidFill>
                <a:latin typeface="Calibri" pitchFamily="34" charset="0"/>
                <a:cs typeface="Calibri" pitchFamily="34" charset="0"/>
              </a:rPr>
              <a:t> </a:t>
            </a:r>
            <a:r>
              <a:rPr sz="900" spc="30" dirty="0">
                <a:solidFill>
                  <a:srgbClr val="6D6D6B"/>
                </a:solidFill>
                <a:latin typeface="Calibri" pitchFamily="34" charset="0"/>
                <a:cs typeface="Calibri" pitchFamily="34" charset="0"/>
              </a:rPr>
              <a:t>of</a:t>
            </a:r>
            <a:r>
              <a:rPr sz="900" spc="55"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other</a:t>
            </a:r>
            <a:r>
              <a:rPr sz="900" spc="85" dirty="0">
                <a:solidFill>
                  <a:srgbClr val="6D6D6B"/>
                </a:solidFill>
                <a:latin typeface="Calibri" pitchFamily="34" charset="0"/>
                <a:cs typeface="Calibri" pitchFamily="34" charset="0"/>
              </a:rPr>
              <a:t> </a:t>
            </a:r>
            <a:r>
              <a:rPr lang="en-US" sz="900" spc="15" dirty="0" smtClean="0">
                <a:solidFill>
                  <a:srgbClr val="6D6D6B"/>
                </a:solidFill>
                <a:latin typeface="Calibri" pitchFamily="34" charset="0"/>
                <a:cs typeface="Calibri" pitchFamily="34" charset="0"/>
              </a:rPr>
              <a:t>crane</a:t>
            </a:r>
            <a:r>
              <a:rPr sz="900" spc="25" dirty="0" smtClean="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&amp;</a:t>
            </a:r>
            <a:r>
              <a:rPr sz="900" spc="55"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pedestrians</a:t>
            </a:r>
            <a:r>
              <a:rPr sz="900" spc="30" dirty="0">
                <a:solidFill>
                  <a:srgbClr val="6D6D6B"/>
                </a:solidFill>
                <a:latin typeface="Calibri" pitchFamily="34" charset="0"/>
                <a:cs typeface="Calibri" pitchFamily="34" charset="0"/>
              </a:rPr>
              <a:t> </a:t>
            </a:r>
            <a:r>
              <a:rPr sz="900" spc="25" dirty="0">
                <a:solidFill>
                  <a:srgbClr val="6D6D6B"/>
                </a:solidFill>
                <a:latin typeface="Calibri" pitchFamily="34" charset="0"/>
                <a:cs typeface="Calibri" pitchFamily="34" charset="0"/>
              </a:rPr>
              <a:t>when</a:t>
            </a:r>
            <a:r>
              <a:rPr sz="900" spc="75"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operating</a:t>
            </a:r>
            <a:r>
              <a:rPr sz="900" spc="10"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mobile</a:t>
            </a:r>
            <a:r>
              <a:rPr sz="900" spc="50" dirty="0">
                <a:solidFill>
                  <a:srgbClr val="6D6D6B"/>
                </a:solidFill>
                <a:latin typeface="Calibri" pitchFamily="34" charset="0"/>
                <a:cs typeface="Calibri" pitchFamily="34" charset="0"/>
              </a:rPr>
              <a:t> </a:t>
            </a:r>
            <a:r>
              <a:rPr sz="900" spc="20" dirty="0" smtClean="0">
                <a:solidFill>
                  <a:srgbClr val="6D6D6B"/>
                </a:solidFill>
                <a:latin typeface="Calibri" pitchFamily="34" charset="0"/>
                <a:cs typeface="Calibri" pitchFamily="34" charset="0"/>
              </a:rPr>
              <a:t>pla</a:t>
            </a:r>
            <a:r>
              <a:rPr lang="en-US" sz="900" spc="20" dirty="0" smtClean="0">
                <a:solidFill>
                  <a:srgbClr val="6D6D6B"/>
                </a:solidFill>
                <a:latin typeface="Calibri" pitchFamily="34" charset="0"/>
                <a:cs typeface="Calibri" pitchFamily="34" charset="0"/>
              </a:rPr>
              <a:t>tform</a:t>
            </a:r>
            <a:r>
              <a:rPr sz="900" spc="20" dirty="0" smtClean="0">
                <a:solidFill>
                  <a:srgbClr val="6D6D6B"/>
                </a:solidFill>
                <a:latin typeface="Calibri" pitchFamily="34" charset="0"/>
                <a:cs typeface="Calibri" pitchFamily="34" charset="0"/>
              </a:rPr>
              <a:t>.</a:t>
            </a:r>
            <a:endParaRPr sz="900" dirty="0">
              <a:latin typeface="Calibri" pitchFamily="34" charset="0"/>
              <a:cs typeface="Calibri" pitchFamily="34" charset="0"/>
            </a:endParaRPr>
          </a:p>
        </p:txBody>
      </p:sp>
      <p:sp>
        <p:nvSpPr>
          <p:cNvPr id="24" name="object 22"/>
          <p:cNvSpPr txBox="1"/>
          <p:nvPr/>
        </p:nvSpPr>
        <p:spPr>
          <a:xfrm>
            <a:off x="4637010" y="1845832"/>
            <a:ext cx="1709284" cy="153888"/>
          </a:xfrm>
          <a:prstGeom prst="rect">
            <a:avLst/>
          </a:prstGeom>
        </p:spPr>
        <p:txBody>
          <a:bodyPr vert="horz" wrap="square" lIns="0" tIns="0" rIns="0" bIns="0" rtlCol="0">
            <a:spAutoFit/>
          </a:bodyPr>
          <a:lstStyle/>
          <a:p>
            <a:pPr marL="12700">
              <a:lnSpc>
                <a:spcPct val="100000"/>
              </a:lnSpc>
            </a:pPr>
            <a:r>
              <a:rPr sz="800" b="1" u="sng" spc="70" dirty="0">
                <a:solidFill>
                  <a:schemeClr val="accent3">
                    <a:lumMod val="75000"/>
                  </a:schemeClr>
                </a:solidFill>
                <a:latin typeface="Calibri" pitchFamily="34" charset="0"/>
                <a:cs typeface="Calibri" pitchFamily="34" charset="0"/>
              </a:rPr>
              <a:t>6.</a:t>
            </a:r>
            <a:r>
              <a:rPr sz="800" b="1" u="sng" spc="15" dirty="0">
                <a:solidFill>
                  <a:schemeClr val="accent3">
                    <a:lumMod val="75000"/>
                  </a:schemeClr>
                </a:solidFill>
                <a:latin typeface="Calibri" pitchFamily="34" charset="0"/>
                <a:cs typeface="Calibri" pitchFamily="34" charset="0"/>
              </a:rPr>
              <a:t> </a:t>
            </a:r>
            <a:r>
              <a:rPr sz="1000" b="1" u="sng" spc="20" dirty="0">
                <a:solidFill>
                  <a:schemeClr val="accent3">
                    <a:lumMod val="75000"/>
                  </a:schemeClr>
                </a:solidFill>
                <a:latin typeface="Calibri" pitchFamily="34" charset="0"/>
                <a:cs typeface="Calibri" pitchFamily="34" charset="0"/>
              </a:rPr>
              <a:t>WORKING-AT-HEIGHT</a:t>
            </a:r>
            <a:endParaRPr sz="800" u="sng" dirty="0">
              <a:solidFill>
                <a:schemeClr val="accent3">
                  <a:lumMod val="75000"/>
                </a:schemeClr>
              </a:solidFill>
              <a:latin typeface="Calibri" pitchFamily="34" charset="0"/>
              <a:cs typeface="Calibri" pitchFamily="34" charset="0"/>
            </a:endParaRPr>
          </a:p>
        </p:txBody>
      </p:sp>
      <p:sp>
        <p:nvSpPr>
          <p:cNvPr id="25" name="object 23"/>
          <p:cNvSpPr txBox="1"/>
          <p:nvPr/>
        </p:nvSpPr>
        <p:spPr>
          <a:xfrm>
            <a:off x="4928786" y="1999275"/>
            <a:ext cx="3534410" cy="337913"/>
          </a:xfrm>
          <a:prstGeom prst="rect">
            <a:avLst/>
          </a:prstGeom>
        </p:spPr>
        <p:txBody>
          <a:bodyPr vert="horz" wrap="square" lIns="0" tIns="0" rIns="0" bIns="0" rtlCol="0">
            <a:spAutoFit/>
          </a:bodyPr>
          <a:lstStyle/>
          <a:p>
            <a:pPr marL="18415" marR="5080" indent="-6350">
              <a:lnSpc>
                <a:spcPct val="121600"/>
              </a:lnSpc>
            </a:pPr>
            <a:r>
              <a:rPr sz="900" spc="-10" dirty="0" smtClean="0">
                <a:solidFill>
                  <a:srgbClr val="6D6D6B"/>
                </a:solidFill>
                <a:latin typeface="Calibri" pitchFamily="34" charset="0"/>
                <a:cs typeface="Calibri" pitchFamily="34" charset="0"/>
              </a:rPr>
              <a:t>Al</a:t>
            </a:r>
            <a:r>
              <a:rPr lang="en-US" sz="900" spc="-10" dirty="0" smtClean="0">
                <a:solidFill>
                  <a:srgbClr val="6D6D6B"/>
                </a:solidFill>
                <a:latin typeface="Calibri" pitchFamily="34" charset="0"/>
                <a:cs typeface="Calibri" pitchFamily="34" charset="0"/>
              </a:rPr>
              <a:t>wa</a:t>
            </a:r>
            <a:r>
              <a:rPr sz="900" spc="-10" dirty="0" smtClean="0">
                <a:solidFill>
                  <a:srgbClr val="6D6D6B"/>
                </a:solidFill>
                <a:latin typeface="Calibri" pitchFamily="34" charset="0"/>
                <a:cs typeface="Calibri" pitchFamily="34" charset="0"/>
              </a:rPr>
              <a:t>ys</a:t>
            </a:r>
            <a:r>
              <a:rPr sz="900" spc="110" dirty="0" smtClean="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ensure</a:t>
            </a:r>
            <a:r>
              <a:rPr sz="900" spc="35" dirty="0">
                <a:solidFill>
                  <a:srgbClr val="6D6D6B"/>
                </a:solidFill>
                <a:latin typeface="Calibri" pitchFamily="34" charset="0"/>
                <a:cs typeface="Calibri" pitchFamily="34" charset="0"/>
              </a:rPr>
              <a:t> </a:t>
            </a:r>
            <a:r>
              <a:rPr sz="900" spc="10" dirty="0">
                <a:solidFill>
                  <a:srgbClr val="6D6D6B"/>
                </a:solidFill>
                <a:latin typeface="Calibri" pitchFamily="34" charset="0"/>
                <a:cs typeface="Calibri" pitchFamily="34" charset="0"/>
              </a:rPr>
              <a:t>fall</a:t>
            </a:r>
            <a:r>
              <a:rPr sz="900" spc="70" dirty="0">
                <a:solidFill>
                  <a:srgbClr val="6D6D6B"/>
                </a:solidFill>
                <a:latin typeface="Calibri" pitchFamily="34" charset="0"/>
                <a:cs typeface="Calibri" pitchFamily="34" charset="0"/>
              </a:rPr>
              <a:t> </a:t>
            </a:r>
            <a:r>
              <a:rPr sz="900" spc="25" dirty="0">
                <a:solidFill>
                  <a:srgbClr val="6D6D6B"/>
                </a:solidFill>
                <a:latin typeface="Calibri" pitchFamily="34" charset="0"/>
                <a:cs typeface="Calibri" pitchFamily="34" charset="0"/>
              </a:rPr>
              <a:t>protection</a:t>
            </a:r>
            <a:r>
              <a:rPr sz="900" spc="50"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are</a:t>
            </a:r>
            <a:r>
              <a:rPr sz="900" spc="65" dirty="0">
                <a:solidFill>
                  <a:srgbClr val="6D6D6B"/>
                </a:solidFill>
                <a:latin typeface="Calibri" pitchFamily="34" charset="0"/>
                <a:cs typeface="Calibri" pitchFamily="34" charset="0"/>
              </a:rPr>
              <a:t> </a:t>
            </a:r>
            <a:r>
              <a:rPr sz="900" spc="35" dirty="0">
                <a:solidFill>
                  <a:srgbClr val="6D6D6B"/>
                </a:solidFill>
                <a:latin typeface="Calibri" pitchFamily="34" charset="0"/>
                <a:cs typeface="Calibri" pitchFamily="34" charset="0"/>
              </a:rPr>
              <a:t>in</a:t>
            </a:r>
            <a:r>
              <a:rPr sz="900" spc="-20" dirty="0">
                <a:solidFill>
                  <a:srgbClr val="6D6D6B"/>
                </a:solidFill>
                <a:latin typeface="Calibri" pitchFamily="34" charset="0"/>
                <a:cs typeface="Calibri" pitchFamily="34" charset="0"/>
              </a:rPr>
              <a:t> </a:t>
            </a:r>
            <a:r>
              <a:rPr sz="900" spc="-5" dirty="0">
                <a:solidFill>
                  <a:srgbClr val="6D6D6B"/>
                </a:solidFill>
                <a:latin typeface="Calibri" pitchFamily="34" charset="0"/>
                <a:cs typeface="Calibri" pitchFamily="34" charset="0"/>
              </a:rPr>
              <a:t>place</a:t>
            </a:r>
            <a:r>
              <a:rPr sz="900" spc="60" dirty="0">
                <a:solidFill>
                  <a:srgbClr val="6D6D6B"/>
                </a:solidFill>
                <a:latin typeface="Calibri" pitchFamily="34" charset="0"/>
                <a:cs typeface="Calibri" pitchFamily="34" charset="0"/>
              </a:rPr>
              <a:t> </a:t>
            </a:r>
            <a:r>
              <a:rPr sz="900" spc="10" dirty="0">
                <a:solidFill>
                  <a:srgbClr val="6D6D6B"/>
                </a:solidFill>
                <a:latin typeface="Calibri" pitchFamily="34" charset="0"/>
                <a:cs typeface="Calibri" pitchFamily="34" charset="0"/>
              </a:rPr>
              <a:t>before</a:t>
            </a:r>
            <a:r>
              <a:rPr sz="900" spc="40"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workin</a:t>
            </a:r>
            <a:r>
              <a:rPr sz="900" spc="70" dirty="0">
                <a:solidFill>
                  <a:srgbClr val="6D6D6B"/>
                </a:solidFill>
                <a:latin typeface="Calibri" pitchFamily="34" charset="0"/>
                <a:cs typeface="Calibri" pitchFamily="34" charset="0"/>
              </a:rPr>
              <a:t>g</a:t>
            </a:r>
            <a:r>
              <a:rPr sz="900" spc="0" dirty="0">
                <a:solidFill>
                  <a:srgbClr val="959395"/>
                </a:solidFill>
                <a:latin typeface="Calibri" pitchFamily="34" charset="0"/>
                <a:cs typeface="Calibri" pitchFamily="34" charset="0"/>
              </a:rPr>
              <a:t>-</a:t>
            </a:r>
            <a:r>
              <a:rPr sz="900" spc="25" dirty="0">
                <a:solidFill>
                  <a:srgbClr val="6D6D6B"/>
                </a:solidFill>
                <a:latin typeface="Calibri" pitchFamily="34" charset="0"/>
                <a:cs typeface="Calibri" pitchFamily="34" charset="0"/>
              </a:rPr>
              <a:t>a</a:t>
            </a:r>
            <a:r>
              <a:rPr sz="900" spc="50" dirty="0">
                <a:solidFill>
                  <a:srgbClr val="6D6D6B"/>
                </a:solidFill>
                <a:latin typeface="Calibri" pitchFamily="34" charset="0"/>
                <a:cs typeface="Calibri" pitchFamily="34" charset="0"/>
              </a:rPr>
              <a:t>t</a:t>
            </a:r>
            <a:r>
              <a:rPr sz="900" spc="5" dirty="0">
                <a:solidFill>
                  <a:srgbClr val="959395"/>
                </a:solidFill>
                <a:latin typeface="Calibri" pitchFamily="34" charset="0"/>
                <a:cs typeface="Calibri" pitchFamily="34" charset="0"/>
              </a:rPr>
              <a:t>-</a:t>
            </a:r>
            <a:r>
              <a:rPr sz="900" spc="15" dirty="0">
                <a:solidFill>
                  <a:srgbClr val="6D6D6B"/>
                </a:solidFill>
                <a:latin typeface="Calibri" pitchFamily="34" charset="0"/>
                <a:cs typeface="Calibri" pitchFamily="34" charset="0"/>
              </a:rPr>
              <a:t>height</a:t>
            </a:r>
            <a:r>
              <a:rPr sz="900" spc="10" dirty="0">
                <a:solidFill>
                  <a:srgbClr val="6D6D6B"/>
                </a:solidFill>
                <a:latin typeface="Calibri" pitchFamily="34" charset="0"/>
                <a:cs typeface="Calibri" pitchFamily="34" charset="0"/>
              </a:rPr>
              <a:t> activities</a:t>
            </a:r>
            <a:r>
              <a:rPr sz="900" spc="60"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start.</a:t>
            </a:r>
            <a:endParaRPr sz="900" dirty="0">
              <a:latin typeface="Calibri" pitchFamily="34" charset="0"/>
              <a:cs typeface="Calibri" pitchFamily="34" charset="0"/>
            </a:endParaRPr>
          </a:p>
        </p:txBody>
      </p:sp>
      <p:sp>
        <p:nvSpPr>
          <p:cNvPr id="26" name="object 24"/>
          <p:cNvSpPr txBox="1"/>
          <p:nvPr/>
        </p:nvSpPr>
        <p:spPr>
          <a:xfrm>
            <a:off x="4640049" y="2525025"/>
            <a:ext cx="1916741" cy="153888"/>
          </a:xfrm>
          <a:prstGeom prst="rect">
            <a:avLst/>
          </a:prstGeom>
        </p:spPr>
        <p:txBody>
          <a:bodyPr vert="horz" wrap="square" lIns="0" tIns="0" rIns="0" bIns="0" rtlCol="0">
            <a:spAutoFit/>
          </a:bodyPr>
          <a:lstStyle/>
          <a:p>
            <a:pPr marL="12700">
              <a:lnSpc>
                <a:spcPct val="100000"/>
              </a:lnSpc>
            </a:pPr>
            <a:r>
              <a:rPr sz="800" b="1" u="sng" spc="55" dirty="0">
                <a:solidFill>
                  <a:schemeClr val="accent3">
                    <a:lumMod val="75000"/>
                  </a:schemeClr>
                </a:solidFill>
                <a:latin typeface="Calibri" pitchFamily="34" charset="0"/>
                <a:cs typeface="Calibri" pitchFamily="34" charset="0"/>
              </a:rPr>
              <a:t>7.</a:t>
            </a:r>
            <a:r>
              <a:rPr sz="800" b="1" u="sng" spc="20" dirty="0">
                <a:solidFill>
                  <a:schemeClr val="accent3">
                    <a:lumMod val="75000"/>
                  </a:schemeClr>
                </a:solidFill>
                <a:latin typeface="Calibri" pitchFamily="34" charset="0"/>
                <a:cs typeface="Calibri" pitchFamily="34" charset="0"/>
              </a:rPr>
              <a:t> </a:t>
            </a:r>
            <a:r>
              <a:rPr sz="1000" b="1" u="sng" spc="30" dirty="0">
                <a:solidFill>
                  <a:schemeClr val="accent3">
                    <a:lumMod val="75000"/>
                  </a:schemeClr>
                </a:solidFill>
                <a:latin typeface="Calibri" pitchFamily="34" charset="0"/>
                <a:cs typeface="Calibri" pitchFamily="34" charset="0"/>
              </a:rPr>
              <a:t>WORKING</a:t>
            </a:r>
            <a:r>
              <a:rPr sz="1000" b="1" u="sng" dirty="0">
                <a:solidFill>
                  <a:schemeClr val="accent3">
                    <a:lumMod val="75000"/>
                  </a:schemeClr>
                </a:solidFill>
                <a:latin typeface="Calibri" pitchFamily="34" charset="0"/>
                <a:cs typeface="Calibri" pitchFamily="34" charset="0"/>
              </a:rPr>
              <a:t> </a:t>
            </a:r>
            <a:r>
              <a:rPr sz="1000" b="1" u="sng" spc="-80" dirty="0">
                <a:solidFill>
                  <a:schemeClr val="accent3">
                    <a:lumMod val="75000"/>
                  </a:schemeClr>
                </a:solidFill>
                <a:latin typeface="Calibri" pitchFamily="34" charset="0"/>
                <a:cs typeface="Calibri" pitchFamily="34" charset="0"/>
              </a:rPr>
              <a:t> </a:t>
            </a:r>
            <a:r>
              <a:rPr sz="1000" b="1" u="sng" spc="50" dirty="0">
                <a:solidFill>
                  <a:schemeClr val="accent3">
                    <a:lumMod val="75000"/>
                  </a:schemeClr>
                </a:solidFill>
                <a:latin typeface="Calibri" pitchFamily="34" charset="0"/>
                <a:cs typeface="Calibri" pitchFamily="34" charset="0"/>
              </a:rPr>
              <a:t>WITH</a:t>
            </a:r>
            <a:r>
              <a:rPr sz="1000" b="1" u="sng" dirty="0">
                <a:solidFill>
                  <a:schemeClr val="accent3">
                    <a:lumMod val="75000"/>
                  </a:schemeClr>
                </a:solidFill>
                <a:latin typeface="Calibri" pitchFamily="34" charset="0"/>
                <a:cs typeface="Calibri" pitchFamily="34" charset="0"/>
              </a:rPr>
              <a:t> </a:t>
            </a:r>
            <a:r>
              <a:rPr sz="1000" b="1" u="sng" spc="-80" dirty="0">
                <a:solidFill>
                  <a:schemeClr val="accent3">
                    <a:lumMod val="75000"/>
                  </a:schemeClr>
                </a:solidFill>
                <a:latin typeface="Calibri" pitchFamily="34" charset="0"/>
                <a:cs typeface="Calibri" pitchFamily="34" charset="0"/>
              </a:rPr>
              <a:t> </a:t>
            </a:r>
            <a:r>
              <a:rPr sz="1000" b="1" u="sng" spc="-30" dirty="0">
                <a:solidFill>
                  <a:schemeClr val="accent3">
                    <a:lumMod val="75000"/>
                  </a:schemeClr>
                </a:solidFill>
                <a:latin typeface="Calibri" pitchFamily="34" charset="0"/>
                <a:cs typeface="Calibri" pitchFamily="34" charset="0"/>
              </a:rPr>
              <a:t>ELECTRICITY</a:t>
            </a:r>
            <a:endParaRPr sz="1000" u="sng" dirty="0">
              <a:solidFill>
                <a:schemeClr val="accent3">
                  <a:lumMod val="75000"/>
                </a:schemeClr>
              </a:solidFill>
              <a:latin typeface="Calibri" pitchFamily="34" charset="0"/>
              <a:cs typeface="Calibri" pitchFamily="34" charset="0"/>
            </a:endParaRPr>
          </a:p>
        </p:txBody>
      </p:sp>
      <p:sp>
        <p:nvSpPr>
          <p:cNvPr id="27" name="object 25"/>
          <p:cNvSpPr txBox="1"/>
          <p:nvPr/>
        </p:nvSpPr>
        <p:spPr>
          <a:xfrm>
            <a:off x="4643088" y="2654302"/>
            <a:ext cx="80645" cy="215444"/>
          </a:xfrm>
          <a:prstGeom prst="rect">
            <a:avLst/>
          </a:prstGeom>
        </p:spPr>
        <p:txBody>
          <a:bodyPr vert="horz" wrap="square" lIns="0" tIns="0" rIns="0" bIns="0" rtlCol="0">
            <a:spAutoFit/>
          </a:bodyPr>
          <a:lstStyle/>
          <a:p>
            <a:pPr marL="12700">
              <a:lnSpc>
                <a:spcPct val="100000"/>
              </a:lnSpc>
            </a:pPr>
            <a:r>
              <a:rPr sz="1400" spc="-60" dirty="0">
                <a:solidFill>
                  <a:srgbClr val="6D6D6B"/>
                </a:solidFill>
                <a:latin typeface="Calibri" pitchFamily="34" charset="0"/>
                <a:cs typeface="Calibri" pitchFamily="34" charset="0"/>
              </a:rPr>
              <a:t>•</a:t>
            </a:r>
            <a:endParaRPr sz="1400" dirty="0">
              <a:latin typeface="Calibri" pitchFamily="34" charset="0"/>
              <a:cs typeface="Calibri" pitchFamily="34" charset="0"/>
            </a:endParaRPr>
          </a:p>
        </p:txBody>
      </p:sp>
      <p:sp>
        <p:nvSpPr>
          <p:cNvPr id="28" name="object 26"/>
          <p:cNvSpPr txBox="1"/>
          <p:nvPr/>
        </p:nvSpPr>
        <p:spPr>
          <a:xfrm>
            <a:off x="4931825" y="2678469"/>
            <a:ext cx="3249930" cy="337913"/>
          </a:xfrm>
          <a:prstGeom prst="rect">
            <a:avLst/>
          </a:prstGeom>
        </p:spPr>
        <p:txBody>
          <a:bodyPr vert="horz" wrap="square" lIns="0" tIns="0" rIns="0" bIns="0" rtlCol="0">
            <a:spAutoFit/>
          </a:bodyPr>
          <a:lstStyle/>
          <a:p>
            <a:pPr marL="15240" marR="5080" indent="-3175">
              <a:lnSpc>
                <a:spcPct val="121600"/>
              </a:lnSpc>
            </a:pPr>
            <a:r>
              <a:rPr sz="900" spc="-20" dirty="0" smtClean="0">
                <a:solidFill>
                  <a:srgbClr val="595B59"/>
                </a:solidFill>
                <a:latin typeface="Calibri" pitchFamily="34" charset="0"/>
                <a:cs typeface="Calibri" pitchFamily="34" charset="0"/>
              </a:rPr>
              <a:t>Alw</a:t>
            </a:r>
            <a:r>
              <a:rPr lang="en-US" sz="900" spc="-20" dirty="0" smtClean="0">
                <a:solidFill>
                  <a:srgbClr val="595B59"/>
                </a:solidFill>
                <a:latin typeface="Calibri" pitchFamily="34" charset="0"/>
                <a:cs typeface="Calibri" pitchFamily="34" charset="0"/>
              </a:rPr>
              <a:t>a</a:t>
            </a:r>
            <a:r>
              <a:rPr sz="900" spc="-20" dirty="0" smtClean="0">
                <a:solidFill>
                  <a:srgbClr val="595B59"/>
                </a:solidFill>
                <a:latin typeface="Calibri" pitchFamily="34" charset="0"/>
                <a:cs typeface="Calibri" pitchFamily="34" charset="0"/>
              </a:rPr>
              <a:t>ys </a:t>
            </a:r>
            <a:r>
              <a:rPr sz="900" spc="-110" dirty="0" smtClean="0">
                <a:solidFill>
                  <a:srgbClr val="595B59"/>
                </a:solidFill>
                <a:latin typeface="Calibri" pitchFamily="34" charset="0"/>
                <a:cs typeface="Calibri" pitchFamily="34" charset="0"/>
              </a:rPr>
              <a:t> </a:t>
            </a:r>
            <a:r>
              <a:rPr sz="900" dirty="0">
                <a:solidFill>
                  <a:srgbClr val="6D6D6B"/>
                </a:solidFill>
                <a:latin typeface="Calibri" pitchFamily="34" charset="0"/>
                <a:cs typeface="Calibri" pitchFamily="34" charset="0"/>
              </a:rPr>
              <a:t>ensure</a:t>
            </a:r>
            <a:r>
              <a:rPr sz="900" spc="85" dirty="0">
                <a:solidFill>
                  <a:srgbClr val="6D6D6B"/>
                </a:solidFill>
                <a:latin typeface="Calibri" pitchFamily="34" charset="0"/>
                <a:cs typeface="Calibri" pitchFamily="34" charset="0"/>
              </a:rPr>
              <a:t> </a:t>
            </a:r>
            <a:r>
              <a:rPr sz="900" spc="15" dirty="0">
                <a:solidFill>
                  <a:srgbClr val="595B59"/>
                </a:solidFill>
                <a:latin typeface="Calibri" pitchFamily="34" charset="0"/>
                <a:cs typeface="Calibri" pitchFamily="34" charset="0"/>
              </a:rPr>
              <a:t>no</a:t>
            </a:r>
            <a:r>
              <a:rPr sz="900" spc="-40" dirty="0">
                <a:solidFill>
                  <a:srgbClr val="595B59"/>
                </a:solidFill>
                <a:latin typeface="Calibri" pitchFamily="34" charset="0"/>
                <a:cs typeface="Calibri" pitchFamily="34" charset="0"/>
              </a:rPr>
              <a:t> </a:t>
            </a:r>
            <a:r>
              <a:rPr sz="900" spc="25" dirty="0">
                <a:solidFill>
                  <a:srgbClr val="6D6D6B"/>
                </a:solidFill>
                <a:latin typeface="Calibri" pitchFamily="34" charset="0"/>
                <a:cs typeface="Calibri" pitchFamily="34" charset="0"/>
              </a:rPr>
              <a:t>faulty</a:t>
            </a:r>
            <a:r>
              <a:rPr sz="900" spc="60" dirty="0">
                <a:solidFill>
                  <a:srgbClr val="6D6D6B"/>
                </a:solidFill>
                <a:latin typeface="Calibri" pitchFamily="34" charset="0"/>
                <a:cs typeface="Calibri" pitchFamily="34" charset="0"/>
              </a:rPr>
              <a:t> </a:t>
            </a:r>
            <a:r>
              <a:rPr sz="900" spc="5" dirty="0">
                <a:solidFill>
                  <a:srgbClr val="595B59"/>
                </a:solidFill>
                <a:latin typeface="Calibri" pitchFamily="34" charset="0"/>
                <a:cs typeface="Calibri" pitchFamily="34" charset="0"/>
              </a:rPr>
              <a:t>or</a:t>
            </a:r>
            <a:r>
              <a:rPr sz="900" spc="80" dirty="0">
                <a:solidFill>
                  <a:srgbClr val="595B59"/>
                </a:solidFill>
                <a:latin typeface="Calibri" pitchFamily="34" charset="0"/>
                <a:cs typeface="Calibri" pitchFamily="34" charset="0"/>
              </a:rPr>
              <a:t> </a:t>
            </a:r>
            <a:r>
              <a:rPr sz="900" spc="-10" dirty="0">
                <a:solidFill>
                  <a:srgbClr val="595B59"/>
                </a:solidFill>
                <a:latin typeface="Calibri" pitchFamily="34" charset="0"/>
                <a:cs typeface="Calibri" pitchFamily="34" charset="0"/>
              </a:rPr>
              <a:t>damaged</a:t>
            </a:r>
            <a:r>
              <a:rPr sz="900" spc="75" dirty="0">
                <a:solidFill>
                  <a:srgbClr val="595B59"/>
                </a:solidFill>
                <a:latin typeface="Calibri" pitchFamily="34" charset="0"/>
                <a:cs typeface="Calibri" pitchFamily="34" charset="0"/>
              </a:rPr>
              <a:t> </a:t>
            </a:r>
            <a:r>
              <a:rPr sz="900" spc="10" dirty="0">
                <a:solidFill>
                  <a:srgbClr val="6D6D6B"/>
                </a:solidFill>
                <a:latin typeface="Calibri" pitchFamily="34" charset="0"/>
                <a:cs typeface="Calibri" pitchFamily="34" charset="0"/>
              </a:rPr>
              <a:t>electrical</a:t>
            </a:r>
            <a:r>
              <a:rPr sz="900" spc="75"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equipment</a:t>
            </a:r>
            <a:r>
              <a:rPr sz="900" spc="100" dirty="0">
                <a:solidFill>
                  <a:srgbClr val="6D6D6B"/>
                </a:solidFill>
                <a:latin typeface="Calibri" pitchFamily="34" charset="0"/>
                <a:cs typeface="Calibri" pitchFamily="34" charset="0"/>
              </a:rPr>
              <a:t> </a:t>
            </a:r>
            <a:r>
              <a:rPr sz="900" spc="-5" dirty="0">
                <a:solidFill>
                  <a:srgbClr val="6D6D6B"/>
                </a:solidFill>
                <a:latin typeface="Calibri" pitchFamily="34" charset="0"/>
                <a:cs typeface="Calibri" pitchFamily="34" charset="0"/>
              </a:rPr>
              <a:t>are </a:t>
            </a:r>
            <a:r>
              <a:rPr sz="900" dirty="0">
                <a:solidFill>
                  <a:srgbClr val="6D6D6B"/>
                </a:solidFill>
                <a:latin typeface="Calibri" pitchFamily="34" charset="0"/>
                <a:cs typeface="Calibri" pitchFamily="34" charset="0"/>
              </a:rPr>
              <a:t>used</a:t>
            </a:r>
            <a:r>
              <a:rPr lang="en-SG" sz="900" dirty="0">
                <a:solidFill>
                  <a:srgbClr val="6D6D6B"/>
                </a:solidFill>
                <a:latin typeface="Calibri" pitchFamily="34" charset="0"/>
                <a:cs typeface="Calibri" pitchFamily="34" charset="0"/>
              </a:rPr>
              <a:t> &amp; to switch off when not in use</a:t>
            </a:r>
            <a:endParaRPr sz="900" dirty="0">
              <a:latin typeface="Calibri" pitchFamily="34" charset="0"/>
              <a:cs typeface="Calibri" pitchFamily="34" charset="0"/>
            </a:endParaRPr>
          </a:p>
        </p:txBody>
      </p:sp>
      <p:sp>
        <p:nvSpPr>
          <p:cNvPr id="29" name="object 27"/>
          <p:cNvSpPr txBox="1"/>
          <p:nvPr/>
        </p:nvSpPr>
        <p:spPr>
          <a:xfrm>
            <a:off x="4640049" y="3146679"/>
            <a:ext cx="2596247" cy="153888"/>
          </a:xfrm>
          <a:prstGeom prst="rect">
            <a:avLst/>
          </a:prstGeom>
        </p:spPr>
        <p:txBody>
          <a:bodyPr vert="horz" wrap="square" lIns="0" tIns="0" rIns="0" bIns="0" rtlCol="0">
            <a:spAutoFit/>
          </a:bodyPr>
          <a:lstStyle/>
          <a:p>
            <a:pPr marL="12700">
              <a:lnSpc>
                <a:spcPct val="100000"/>
              </a:lnSpc>
            </a:pPr>
            <a:r>
              <a:rPr sz="800" b="1" u="sng" spc="55" dirty="0">
                <a:solidFill>
                  <a:schemeClr val="accent3">
                    <a:lumMod val="75000"/>
                  </a:schemeClr>
                </a:solidFill>
                <a:latin typeface="Calibri" pitchFamily="34" charset="0"/>
                <a:cs typeface="Calibri" pitchFamily="34" charset="0"/>
              </a:rPr>
              <a:t>8.</a:t>
            </a:r>
            <a:r>
              <a:rPr sz="800" b="1" u="sng" spc="20" dirty="0">
                <a:solidFill>
                  <a:schemeClr val="accent3">
                    <a:lumMod val="75000"/>
                  </a:schemeClr>
                </a:solidFill>
                <a:latin typeface="Calibri" pitchFamily="34" charset="0"/>
                <a:cs typeface="Calibri" pitchFamily="34" charset="0"/>
              </a:rPr>
              <a:t> </a:t>
            </a:r>
            <a:r>
              <a:rPr sz="1000" b="1" u="sng" spc="30" dirty="0">
                <a:solidFill>
                  <a:schemeClr val="accent3">
                    <a:lumMod val="75000"/>
                  </a:schemeClr>
                </a:solidFill>
                <a:latin typeface="Calibri" pitchFamily="34" charset="0"/>
                <a:cs typeface="Calibri" pitchFamily="34" charset="0"/>
              </a:rPr>
              <a:t>WORKING</a:t>
            </a:r>
            <a:r>
              <a:rPr sz="1000" b="1" u="sng" dirty="0">
                <a:solidFill>
                  <a:schemeClr val="accent3">
                    <a:lumMod val="75000"/>
                  </a:schemeClr>
                </a:solidFill>
                <a:latin typeface="Calibri" pitchFamily="34" charset="0"/>
                <a:cs typeface="Calibri" pitchFamily="34" charset="0"/>
              </a:rPr>
              <a:t> </a:t>
            </a:r>
            <a:r>
              <a:rPr sz="1000" b="1" u="sng" spc="-105" dirty="0">
                <a:solidFill>
                  <a:schemeClr val="accent3">
                    <a:lumMod val="75000"/>
                  </a:schemeClr>
                </a:solidFill>
                <a:latin typeface="Calibri" pitchFamily="34" charset="0"/>
                <a:cs typeface="Calibri" pitchFamily="34" charset="0"/>
              </a:rPr>
              <a:t> </a:t>
            </a:r>
            <a:r>
              <a:rPr sz="1000" b="1" u="sng" spc="60" dirty="0">
                <a:solidFill>
                  <a:schemeClr val="accent3">
                    <a:lumMod val="75000"/>
                  </a:schemeClr>
                </a:solidFill>
                <a:latin typeface="Calibri" pitchFamily="34" charset="0"/>
                <a:cs typeface="Calibri" pitchFamily="34" charset="0"/>
              </a:rPr>
              <a:t>WITH</a:t>
            </a:r>
            <a:r>
              <a:rPr sz="1000" b="1" u="sng" dirty="0">
                <a:solidFill>
                  <a:schemeClr val="accent3">
                    <a:lumMod val="75000"/>
                  </a:schemeClr>
                </a:solidFill>
                <a:latin typeface="Calibri" pitchFamily="34" charset="0"/>
                <a:cs typeface="Calibri" pitchFamily="34" charset="0"/>
              </a:rPr>
              <a:t> </a:t>
            </a:r>
            <a:r>
              <a:rPr sz="1000" b="1" u="sng" spc="-100" dirty="0">
                <a:solidFill>
                  <a:schemeClr val="accent3">
                    <a:lumMod val="75000"/>
                  </a:schemeClr>
                </a:solidFill>
                <a:latin typeface="Calibri" pitchFamily="34" charset="0"/>
                <a:cs typeface="Calibri" pitchFamily="34" charset="0"/>
              </a:rPr>
              <a:t> </a:t>
            </a:r>
            <a:r>
              <a:rPr sz="1000" b="1" u="sng" spc="-15" dirty="0">
                <a:solidFill>
                  <a:schemeClr val="accent3">
                    <a:lumMod val="75000"/>
                  </a:schemeClr>
                </a:solidFill>
                <a:latin typeface="Calibri" pitchFamily="34" charset="0"/>
                <a:cs typeface="Calibri" pitchFamily="34" charset="0"/>
              </a:rPr>
              <a:t>ENERGISED</a:t>
            </a:r>
            <a:r>
              <a:rPr sz="1000" b="1" u="sng" dirty="0">
                <a:solidFill>
                  <a:schemeClr val="accent3">
                    <a:lumMod val="75000"/>
                  </a:schemeClr>
                </a:solidFill>
                <a:latin typeface="Calibri" pitchFamily="34" charset="0"/>
                <a:cs typeface="Calibri" pitchFamily="34" charset="0"/>
              </a:rPr>
              <a:t> </a:t>
            </a:r>
            <a:r>
              <a:rPr sz="1000" b="1" u="sng" spc="-80" dirty="0">
                <a:solidFill>
                  <a:schemeClr val="accent3">
                    <a:lumMod val="75000"/>
                  </a:schemeClr>
                </a:solidFill>
                <a:latin typeface="Calibri" pitchFamily="34" charset="0"/>
                <a:cs typeface="Calibri" pitchFamily="34" charset="0"/>
              </a:rPr>
              <a:t> </a:t>
            </a:r>
            <a:r>
              <a:rPr sz="1000" b="1" u="sng" spc="35" dirty="0">
                <a:solidFill>
                  <a:schemeClr val="accent3">
                    <a:lumMod val="75000"/>
                  </a:schemeClr>
                </a:solidFill>
                <a:latin typeface="Calibri" pitchFamily="34" charset="0"/>
                <a:cs typeface="Calibri" pitchFamily="34" charset="0"/>
              </a:rPr>
              <a:t>EQUIPMENT</a:t>
            </a:r>
            <a:endParaRPr sz="800" u="sng" dirty="0">
              <a:solidFill>
                <a:schemeClr val="accent3">
                  <a:lumMod val="75000"/>
                </a:schemeClr>
              </a:solidFill>
              <a:latin typeface="Calibri" pitchFamily="34" charset="0"/>
              <a:cs typeface="Calibri" pitchFamily="34" charset="0"/>
            </a:endParaRPr>
          </a:p>
        </p:txBody>
      </p:sp>
      <p:sp>
        <p:nvSpPr>
          <p:cNvPr id="30" name="object 28"/>
          <p:cNvSpPr txBox="1"/>
          <p:nvPr/>
        </p:nvSpPr>
        <p:spPr>
          <a:xfrm>
            <a:off x="4683410" y="3431411"/>
            <a:ext cx="80645" cy="215444"/>
          </a:xfrm>
          <a:prstGeom prst="rect">
            <a:avLst/>
          </a:prstGeom>
        </p:spPr>
        <p:txBody>
          <a:bodyPr vert="horz" wrap="square" lIns="0" tIns="0" rIns="0" bIns="0" rtlCol="0">
            <a:spAutoFit/>
          </a:bodyPr>
          <a:lstStyle/>
          <a:p>
            <a:pPr marL="12700">
              <a:lnSpc>
                <a:spcPct val="100000"/>
              </a:lnSpc>
            </a:pPr>
            <a:r>
              <a:rPr sz="1400" spc="-60" dirty="0">
                <a:solidFill>
                  <a:srgbClr val="6D6D6B"/>
                </a:solidFill>
                <a:latin typeface="Calibri" pitchFamily="34" charset="0"/>
                <a:cs typeface="Calibri" pitchFamily="34" charset="0"/>
              </a:rPr>
              <a:t>•</a:t>
            </a:r>
            <a:endParaRPr sz="1400" dirty="0">
              <a:latin typeface="Calibri" pitchFamily="34" charset="0"/>
              <a:cs typeface="Calibri" pitchFamily="34" charset="0"/>
            </a:endParaRPr>
          </a:p>
        </p:txBody>
      </p:sp>
      <p:sp>
        <p:nvSpPr>
          <p:cNvPr id="31" name="object 29"/>
          <p:cNvSpPr txBox="1"/>
          <p:nvPr/>
        </p:nvSpPr>
        <p:spPr>
          <a:xfrm>
            <a:off x="4931825" y="3377267"/>
            <a:ext cx="3371215" cy="343427"/>
          </a:xfrm>
          <a:prstGeom prst="rect">
            <a:avLst/>
          </a:prstGeom>
        </p:spPr>
        <p:txBody>
          <a:bodyPr vert="horz" wrap="square" lIns="0" tIns="0" rIns="0" bIns="0" rtlCol="0">
            <a:spAutoFit/>
          </a:bodyPr>
          <a:lstStyle/>
          <a:p>
            <a:pPr marL="18415" marR="5080" indent="-6350">
              <a:lnSpc>
                <a:spcPct val="123800"/>
              </a:lnSpc>
            </a:pPr>
            <a:r>
              <a:rPr sz="900" spc="-20" dirty="0">
                <a:solidFill>
                  <a:srgbClr val="6D6D6B"/>
                </a:solidFill>
                <a:latin typeface="Calibri" pitchFamily="34" charset="0"/>
                <a:cs typeface="Calibri" pitchFamily="34" charset="0"/>
              </a:rPr>
              <a:t>Always </a:t>
            </a:r>
            <a:r>
              <a:rPr sz="900" spc="-110"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ensure</a:t>
            </a:r>
            <a:r>
              <a:rPr sz="900" spc="60"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equipment</a:t>
            </a:r>
            <a:r>
              <a:rPr sz="900" spc="55"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are</a:t>
            </a:r>
            <a:r>
              <a:rPr sz="900" spc="15"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de-energized,</a:t>
            </a:r>
            <a:r>
              <a:rPr sz="900" spc="80" dirty="0">
                <a:solidFill>
                  <a:srgbClr val="6D6D6B"/>
                </a:solidFill>
                <a:latin typeface="Calibri" pitchFamily="34" charset="0"/>
                <a:cs typeface="Calibri" pitchFamily="34" charset="0"/>
              </a:rPr>
              <a:t> </a:t>
            </a:r>
            <a:r>
              <a:rPr sz="900" spc="5" dirty="0">
                <a:solidFill>
                  <a:srgbClr val="828080"/>
                </a:solidFill>
                <a:latin typeface="Calibri" pitchFamily="34" charset="0"/>
                <a:cs typeface="Calibri" pitchFamily="34" charset="0"/>
              </a:rPr>
              <a:t>isolated</a:t>
            </a:r>
            <a:r>
              <a:rPr sz="900" spc="50" dirty="0">
                <a:solidFill>
                  <a:srgbClr val="828080"/>
                </a:solidFill>
                <a:latin typeface="Calibri" pitchFamily="34" charset="0"/>
                <a:cs typeface="Calibri" pitchFamily="34" charset="0"/>
              </a:rPr>
              <a:t> </a:t>
            </a:r>
            <a:r>
              <a:rPr sz="900" dirty="0">
                <a:solidFill>
                  <a:srgbClr val="6D6D6B"/>
                </a:solidFill>
                <a:latin typeface="Calibri" pitchFamily="34" charset="0"/>
                <a:cs typeface="Calibri" pitchFamily="34" charset="0"/>
              </a:rPr>
              <a:t>and</a:t>
            </a:r>
            <a:r>
              <a:rPr sz="900" spc="40"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locked </a:t>
            </a:r>
            <a:r>
              <a:rPr sz="900" spc="20" dirty="0">
                <a:solidFill>
                  <a:srgbClr val="6D6D6B"/>
                </a:solidFill>
                <a:latin typeface="Calibri" pitchFamily="34" charset="0"/>
                <a:cs typeface="Calibri" pitchFamily="34" charset="0"/>
              </a:rPr>
              <a:t>out</a:t>
            </a:r>
            <a:r>
              <a:rPr sz="900" spc="100"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before</a:t>
            </a:r>
            <a:r>
              <a:rPr sz="900" spc="65"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any</a:t>
            </a:r>
            <a:r>
              <a:rPr sz="900" spc="30" dirty="0">
                <a:solidFill>
                  <a:srgbClr val="6D6D6B"/>
                </a:solidFill>
                <a:latin typeface="Calibri" pitchFamily="34" charset="0"/>
                <a:cs typeface="Calibri" pitchFamily="34" charset="0"/>
              </a:rPr>
              <a:t> </a:t>
            </a:r>
            <a:r>
              <a:rPr sz="900" spc="20" dirty="0">
                <a:solidFill>
                  <a:srgbClr val="828080"/>
                </a:solidFill>
                <a:latin typeface="Calibri" pitchFamily="34" charset="0"/>
                <a:cs typeface="Calibri" pitchFamily="34" charset="0"/>
              </a:rPr>
              <a:t>maintenance/repair</a:t>
            </a:r>
            <a:r>
              <a:rPr sz="900" spc="105" dirty="0">
                <a:solidFill>
                  <a:srgbClr val="828080"/>
                </a:solidFill>
                <a:latin typeface="Calibri" pitchFamily="34" charset="0"/>
                <a:cs typeface="Calibri" pitchFamily="34" charset="0"/>
              </a:rPr>
              <a:t> </a:t>
            </a:r>
            <a:r>
              <a:rPr sz="900" spc="-15" dirty="0">
                <a:solidFill>
                  <a:srgbClr val="6D6D6B"/>
                </a:solidFill>
                <a:latin typeface="Calibri" pitchFamily="34" charset="0"/>
                <a:cs typeface="Calibri" pitchFamily="34" charset="0"/>
              </a:rPr>
              <a:t>are</a:t>
            </a:r>
            <a:r>
              <a:rPr sz="900" spc="65"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carry</a:t>
            </a:r>
            <a:r>
              <a:rPr sz="900" spc="50" dirty="0">
                <a:solidFill>
                  <a:srgbClr val="6D6D6B"/>
                </a:solidFill>
                <a:latin typeface="Calibri" pitchFamily="34" charset="0"/>
                <a:cs typeface="Calibri" pitchFamily="34" charset="0"/>
              </a:rPr>
              <a:t> </a:t>
            </a:r>
            <a:r>
              <a:rPr sz="900" spc="25" dirty="0">
                <a:solidFill>
                  <a:srgbClr val="6D6D6B"/>
                </a:solidFill>
                <a:latin typeface="Calibri" pitchFamily="34" charset="0"/>
                <a:cs typeface="Calibri" pitchFamily="34" charset="0"/>
              </a:rPr>
              <a:t>out.</a:t>
            </a:r>
            <a:endParaRPr sz="900" dirty="0">
              <a:latin typeface="Calibri" pitchFamily="34" charset="0"/>
              <a:cs typeface="Calibri" pitchFamily="34" charset="0"/>
            </a:endParaRPr>
          </a:p>
        </p:txBody>
      </p:sp>
      <p:sp>
        <p:nvSpPr>
          <p:cNvPr id="32" name="object 30"/>
          <p:cNvSpPr txBox="1"/>
          <p:nvPr/>
        </p:nvSpPr>
        <p:spPr>
          <a:xfrm>
            <a:off x="4688385" y="3783645"/>
            <a:ext cx="2907951" cy="153888"/>
          </a:xfrm>
          <a:prstGeom prst="rect">
            <a:avLst/>
          </a:prstGeom>
        </p:spPr>
        <p:txBody>
          <a:bodyPr vert="horz" wrap="square" lIns="0" tIns="0" rIns="0" bIns="0" rtlCol="0">
            <a:spAutoFit/>
          </a:bodyPr>
          <a:lstStyle/>
          <a:p>
            <a:pPr marL="12700">
              <a:lnSpc>
                <a:spcPct val="100000"/>
              </a:lnSpc>
            </a:pPr>
            <a:r>
              <a:rPr sz="1000" b="1" u="sng" spc="65" dirty="0">
                <a:solidFill>
                  <a:schemeClr val="accent3">
                    <a:lumMod val="75000"/>
                  </a:schemeClr>
                </a:solidFill>
                <a:latin typeface="Calibri" pitchFamily="34" charset="0"/>
                <a:cs typeface="Calibri" pitchFamily="34" charset="0"/>
              </a:rPr>
              <a:t>9. </a:t>
            </a:r>
            <a:r>
              <a:rPr sz="1000" b="1" u="sng" spc="30" dirty="0">
                <a:solidFill>
                  <a:schemeClr val="accent3">
                    <a:lumMod val="75000"/>
                  </a:schemeClr>
                </a:solidFill>
                <a:latin typeface="Calibri" pitchFamily="34" charset="0"/>
                <a:cs typeface="Calibri" pitchFamily="34" charset="0"/>
              </a:rPr>
              <a:t>WORKING </a:t>
            </a:r>
            <a:r>
              <a:rPr sz="1000" b="1" u="sng" spc="-105" dirty="0">
                <a:solidFill>
                  <a:schemeClr val="accent3">
                    <a:lumMod val="75000"/>
                  </a:schemeClr>
                </a:solidFill>
                <a:latin typeface="Calibri" pitchFamily="34" charset="0"/>
                <a:cs typeface="Calibri" pitchFamily="34" charset="0"/>
              </a:rPr>
              <a:t> </a:t>
            </a:r>
            <a:r>
              <a:rPr sz="1000" b="1" u="sng" spc="55" dirty="0">
                <a:solidFill>
                  <a:schemeClr val="accent3">
                    <a:lumMod val="75000"/>
                  </a:schemeClr>
                </a:solidFill>
                <a:latin typeface="Calibri" pitchFamily="34" charset="0"/>
                <a:cs typeface="Calibri" pitchFamily="34" charset="0"/>
              </a:rPr>
              <a:t>WITH</a:t>
            </a:r>
            <a:r>
              <a:rPr sz="1000" b="1" u="sng" dirty="0">
                <a:solidFill>
                  <a:schemeClr val="accent3">
                    <a:lumMod val="75000"/>
                  </a:schemeClr>
                </a:solidFill>
                <a:latin typeface="Calibri" pitchFamily="34" charset="0"/>
                <a:cs typeface="Calibri" pitchFamily="34" charset="0"/>
              </a:rPr>
              <a:t> </a:t>
            </a:r>
            <a:r>
              <a:rPr sz="1000" b="1" u="sng" spc="-75" dirty="0">
                <a:solidFill>
                  <a:schemeClr val="accent3">
                    <a:lumMod val="75000"/>
                  </a:schemeClr>
                </a:solidFill>
                <a:latin typeface="Calibri" pitchFamily="34" charset="0"/>
                <a:cs typeface="Calibri" pitchFamily="34" charset="0"/>
              </a:rPr>
              <a:t> </a:t>
            </a:r>
            <a:r>
              <a:rPr sz="1000" b="1" u="sng" spc="-20" dirty="0">
                <a:solidFill>
                  <a:schemeClr val="accent3">
                    <a:lumMod val="75000"/>
                  </a:schemeClr>
                </a:solidFill>
                <a:latin typeface="Calibri" pitchFamily="34" charset="0"/>
                <a:cs typeface="Calibri" pitchFamily="34" charset="0"/>
              </a:rPr>
              <a:t>PRESSURIZED</a:t>
            </a:r>
            <a:r>
              <a:rPr sz="1000" b="1" u="sng" dirty="0">
                <a:solidFill>
                  <a:schemeClr val="accent3">
                    <a:lumMod val="75000"/>
                  </a:schemeClr>
                </a:solidFill>
                <a:latin typeface="Calibri" pitchFamily="34" charset="0"/>
                <a:cs typeface="Calibri" pitchFamily="34" charset="0"/>
              </a:rPr>
              <a:t> </a:t>
            </a:r>
            <a:r>
              <a:rPr sz="1000" b="1" u="sng" spc="-35" dirty="0">
                <a:solidFill>
                  <a:schemeClr val="accent3">
                    <a:lumMod val="75000"/>
                  </a:schemeClr>
                </a:solidFill>
                <a:latin typeface="Calibri" pitchFamily="34" charset="0"/>
                <a:cs typeface="Calibri" pitchFamily="34" charset="0"/>
              </a:rPr>
              <a:t> </a:t>
            </a:r>
            <a:r>
              <a:rPr sz="1000" b="1" u="sng" spc="35" dirty="0">
                <a:solidFill>
                  <a:schemeClr val="accent3">
                    <a:lumMod val="75000"/>
                  </a:schemeClr>
                </a:solidFill>
                <a:latin typeface="Calibri" pitchFamily="34" charset="0"/>
                <a:cs typeface="Calibri" pitchFamily="34" charset="0"/>
              </a:rPr>
              <a:t>EQUIPMENT</a:t>
            </a:r>
            <a:endParaRPr sz="1000" u="sng" dirty="0">
              <a:solidFill>
                <a:schemeClr val="accent3">
                  <a:lumMod val="75000"/>
                </a:schemeClr>
              </a:solidFill>
              <a:latin typeface="Calibri" pitchFamily="34" charset="0"/>
              <a:cs typeface="Calibri" pitchFamily="34" charset="0"/>
            </a:endParaRPr>
          </a:p>
        </p:txBody>
      </p:sp>
      <p:sp>
        <p:nvSpPr>
          <p:cNvPr id="33" name="object 31"/>
          <p:cNvSpPr txBox="1"/>
          <p:nvPr/>
        </p:nvSpPr>
        <p:spPr>
          <a:xfrm>
            <a:off x="4690157" y="4067077"/>
            <a:ext cx="84455" cy="200055"/>
          </a:xfrm>
          <a:prstGeom prst="rect">
            <a:avLst/>
          </a:prstGeom>
        </p:spPr>
        <p:txBody>
          <a:bodyPr vert="horz" wrap="square" lIns="0" tIns="0" rIns="0" bIns="0" rtlCol="0">
            <a:spAutoFit/>
          </a:bodyPr>
          <a:lstStyle/>
          <a:p>
            <a:pPr marL="12700">
              <a:lnSpc>
                <a:spcPct val="100000"/>
              </a:lnSpc>
            </a:pPr>
            <a:r>
              <a:rPr sz="1300" spc="5" dirty="0">
                <a:solidFill>
                  <a:srgbClr val="6D6D6B"/>
                </a:solidFill>
                <a:latin typeface="Calibri" pitchFamily="34" charset="0"/>
                <a:cs typeface="Calibri" pitchFamily="34" charset="0"/>
              </a:rPr>
              <a:t>•</a:t>
            </a:r>
            <a:endParaRPr sz="1300" dirty="0">
              <a:latin typeface="Calibri" pitchFamily="34" charset="0"/>
              <a:cs typeface="Calibri" pitchFamily="34" charset="0"/>
            </a:endParaRPr>
          </a:p>
        </p:txBody>
      </p:sp>
      <p:sp>
        <p:nvSpPr>
          <p:cNvPr id="34" name="object 32"/>
          <p:cNvSpPr txBox="1"/>
          <p:nvPr/>
        </p:nvSpPr>
        <p:spPr>
          <a:xfrm>
            <a:off x="4957542" y="3984944"/>
            <a:ext cx="3319779" cy="337913"/>
          </a:xfrm>
          <a:prstGeom prst="rect">
            <a:avLst/>
          </a:prstGeom>
        </p:spPr>
        <p:txBody>
          <a:bodyPr vert="horz" wrap="square" lIns="0" tIns="0" rIns="0" bIns="0" rtlCol="0">
            <a:spAutoFit/>
          </a:bodyPr>
          <a:lstStyle/>
          <a:p>
            <a:pPr marL="21590" marR="5080" indent="-9525">
              <a:lnSpc>
                <a:spcPct val="121600"/>
              </a:lnSpc>
            </a:pPr>
            <a:r>
              <a:rPr sz="900" spc="-20" dirty="0">
                <a:solidFill>
                  <a:srgbClr val="6D6D6B"/>
                </a:solidFill>
                <a:latin typeface="Calibri" pitchFamily="34" charset="0"/>
                <a:cs typeface="Calibri" pitchFamily="34" charset="0"/>
              </a:rPr>
              <a:t>Always </a:t>
            </a:r>
            <a:r>
              <a:rPr sz="900" spc="-110"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operate </a:t>
            </a:r>
            <a:r>
              <a:rPr sz="900" spc="-114"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pressurized</a:t>
            </a:r>
            <a:r>
              <a:rPr sz="900" spc="30" dirty="0">
                <a:solidFill>
                  <a:srgbClr val="6D6D6B"/>
                </a:solidFill>
                <a:latin typeface="Calibri" pitchFamily="34" charset="0"/>
                <a:cs typeface="Calibri" pitchFamily="34" charset="0"/>
              </a:rPr>
              <a:t> </a:t>
            </a:r>
            <a:r>
              <a:rPr sz="900" spc="10" dirty="0">
                <a:solidFill>
                  <a:srgbClr val="6D6D6B"/>
                </a:solidFill>
                <a:latin typeface="Calibri" pitchFamily="34" charset="0"/>
                <a:cs typeface="Calibri" pitchFamily="34" charset="0"/>
              </a:rPr>
              <a:t>equipment</a:t>
            </a:r>
            <a:r>
              <a:rPr sz="900" dirty="0">
                <a:solidFill>
                  <a:srgbClr val="6D6D6B"/>
                </a:solidFill>
                <a:latin typeface="Calibri" pitchFamily="34" charset="0"/>
                <a:cs typeface="Calibri" pitchFamily="34" charset="0"/>
              </a:rPr>
              <a:t> </a:t>
            </a:r>
            <a:r>
              <a:rPr sz="900" spc="-110" dirty="0">
                <a:solidFill>
                  <a:srgbClr val="6D6D6B"/>
                </a:solidFill>
                <a:latin typeface="Calibri" pitchFamily="34" charset="0"/>
                <a:cs typeface="Calibri" pitchFamily="34" charset="0"/>
              </a:rPr>
              <a:t> </a:t>
            </a:r>
            <a:r>
              <a:rPr sz="900" spc="35" dirty="0">
                <a:solidFill>
                  <a:srgbClr val="6D6D6B"/>
                </a:solidFill>
                <a:latin typeface="Calibri" pitchFamily="34" charset="0"/>
                <a:cs typeface="Calibri" pitchFamily="34" charset="0"/>
              </a:rPr>
              <a:t>with</a:t>
            </a:r>
            <a:r>
              <a:rPr sz="900" spc="70" dirty="0">
                <a:solidFill>
                  <a:srgbClr val="6D6D6B"/>
                </a:solidFill>
                <a:latin typeface="Calibri" pitchFamily="34" charset="0"/>
                <a:cs typeface="Calibri" pitchFamily="34" charset="0"/>
              </a:rPr>
              <a:t> </a:t>
            </a:r>
            <a:r>
              <a:rPr sz="900" spc="-5" dirty="0">
                <a:solidFill>
                  <a:srgbClr val="6D6D6B"/>
                </a:solidFill>
                <a:latin typeface="Calibri" pitchFamily="34" charset="0"/>
                <a:cs typeface="Calibri" pitchFamily="34" charset="0"/>
              </a:rPr>
              <a:t>design</a:t>
            </a:r>
            <a:r>
              <a:rPr sz="900" spc="65"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&amp;</a:t>
            </a:r>
            <a:r>
              <a:rPr sz="900" spc="5"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manufactures</a:t>
            </a:r>
            <a:r>
              <a:rPr sz="900" spc="75"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specifications </a:t>
            </a:r>
            <a:r>
              <a:rPr sz="900" spc="-125"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e.g.</a:t>
            </a:r>
            <a:r>
              <a:rPr sz="900" spc="30"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Steam-boiler,</a:t>
            </a:r>
            <a:r>
              <a:rPr sz="900" spc="85" dirty="0">
                <a:solidFill>
                  <a:srgbClr val="6D6D6B"/>
                </a:solidFill>
                <a:latin typeface="Calibri" pitchFamily="34" charset="0"/>
                <a:cs typeface="Calibri" pitchFamily="34" charset="0"/>
              </a:rPr>
              <a:t> </a:t>
            </a:r>
            <a:r>
              <a:rPr sz="900" spc="-10" dirty="0">
                <a:solidFill>
                  <a:srgbClr val="6D6D6B"/>
                </a:solidFill>
                <a:latin typeface="Calibri" pitchFamily="34" charset="0"/>
                <a:cs typeface="Calibri" pitchFamily="34" charset="0"/>
              </a:rPr>
              <a:t>Air</a:t>
            </a:r>
            <a:r>
              <a:rPr sz="900" spc="95" dirty="0">
                <a:solidFill>
                  <a:srgbClr val="6D6D6B"/>
                </a:solidFill>
                <a:latin typeface="Calibri" pitchFamily="34" charset="0"/>
                <a:cs typeface="Calibri" pitchFamily="34" charset="0"/>
              </a:rPr>
              <a:t> </a:t>
            </a:r>
            <a:r>
              <a:rPr sz="900" spc="-10" dirty="0">
                <a:solidFill>
                  <a:srgbClr val="6D6D6B"/>
                </a:solidFill>
                <a:latin typeface="Calibri" pitchFamily="34" charset="0"/>
                <a:cs typeface="Calibri" pitchFamily="34" charset="0"/>
              </a:rPr>
              <a:t>Compresso</a:t>
            </a:r>
            <a:r>
              <a:rPr sz="900" spc="25" dirty="0">
                <a:solidFill>
                  <a:srgbClr val="6D6D6B"/>
                </a:solidFill>
                <a:latin typeface="Calibri" pitchFamily="34" charset="0"/>
                <a:cs typeface="Calibri" pitchFamily="34" charset="0"/>
              </a:rPr>
              <a:t>r</a:t>
            </a:r>
            <a:r>
              <a:rPr sz="900" spc="5" dirty="0">
                <a:solidFill>
                  <a:srgbClr val="595B59"/>
                </a:solidFill>
                <a:latin typeface="Calibri" pitchFamily="34" charset="0"/>
                <a:cs typeface="Calibri" pitchFamily="34" charset="0"/>
              </a:rPr>
              <a:t>.</a:t>
            </a:r>
            <a:endParaRPr sz="900" dirty="0">
              <a:latin typeface="Calibri" pitchFamily="34" charset="0"/>
              <a:cs typeface="Calibri" pitchFamily="34" charset="0"/>
            </a:endParaRPr>
          </a:p>
        </p:txBody>
      </p:sp>
      <p:sp>
        <p:nvSpPr>
          <p:cNvPr id="35" name="object 33"/>
          <p:cNvSpPr txBox="1"/>
          <p:nvPr/>
        </p:nvSpPr>
        <p:spPr>
          <a:xfrm>
            <a:off x="4701877" y="4430598"/>
            <a:ext cx="1656137" cy="153888"/>
          </a:xfrm>
          <a:prstGeom prst="rect">
            <a:avLst/>
          </a:prstGeom>
        </p:spPr>
        <p:txBody>
          <a:bodyPr vert="horz" wrap="square" lIns="0" tIns="0" rIns="0" bIns="0" rtlCol="0">
            <a:spAutoFit/>
          </a:bodyPr>
          <a:lstStyle/>
          <a:p>
            <a:pPr marL="12700">
              <a:lnSpc>
                <a:spcPct val="100000"/>
              </a:lnSpc>
            </a:pPr>
            <a:r>
              <a:rPr sz="1000" b="1" u="sng" spc="30" dirty="0">
                <a:solidFill>
                  <a:schemeClr val="accent3">
                    <a:lumMod val="75000"/>
                  </a:schemeClr>
                </a:solidFill>
                <a:latin typeface="Calibri" pitchFamily="34" charset="0"/>
                <a:cs typeface="Calibri" pitchFamily="34" charset="0"/>
              </a:rPr>
              <a:t>1</a:t>
            </a:r>
            <a:r>
              <a:rPr sz="1000" b="1" u="sng" spc="40" dirty="0">
                <a:solidFill>
                  <a:schemeClr val="accent3">
                    <a:lumMod val="75000"/>
                  </a:schemeClr>
                </a:solidFill>
                <a:latin typeface="Calibri" pitchFamily="34" charset="0"/>
                <a:cs typeface="Calibri" pitchFamily="34" charset="0"/>
              </a:rPr>
              <a:t>0.</a:t>
            </a:r>
            <a:r>
              <a:rPr sz="1000" b="1" u="sng" spc="90" dirty="0">
                <a:solidFill>
                  <a:schemeClr val="accent3">
                    <a:lumMod val="75000"/>
                  </a:schemeClr>
                </a:solidFill>
                <a:latin typeface="Calibri" pitchFamily="34" charset="0"/>
                <a:cs typeface="Calibri" pitchFamily="34" charset="0"/>
              </a:rPr>
              <a:t> </a:t>
            </a:r>
            <a:r>
              <a:rPr sz="1000" b="1" u="sng" spc="-20" dirty="0">
                <a:solidFill>
                  <a:schemeClr val="accent3">
                    <a:lumMod val="75000"/>
                  </a:schemeClr>
                </a:solidFill>
                <a:latin typeface="Calibri" pitchFamily="34" charset="0"/>
                <a:cs typeface="Calibri" pitchFamily="34" charset="0"/>
              </a:rPr>
              <a:t>FITNESS</a:t>
            </a:r>
            <a:r>
              <a:rPr sz="1000" b="1" u="sng" dirty="0">
                <a:solidFill>
                  <a:schemeClr val="accent3">
                    <a:lumMod val="75000"/>
                  </a:schemeClr>
                </a:solidFill>
                <a:latin typeface="Calibri" pitchFamily="34" charset="0"/>
                <a:cs typeface="Calibri" pitchFamily="34" charset="0"/>
              </a:rPr>
              <a:t> </a:t>
            </a:r>
            <a:r>
              <a:rPr sz="1000" b="1" u="sng" spc="-105" dirty="0">
                <a:solidFill>
                  <a:schemeClr val="accent3">
                    <a:lumMod val="75000"/>
                  </a:schemeClr>
                </a:solidFill>
                <a:latin typeface="Calibri" pitchFamily="34" charset="0"/>
                <a:cs typeface="Calibri" pitchFamily="34" charset="0"/>
              </a:rPr>
              <a:t> </a:t>
            </a:r>
            <a:r>
              <a:rPr sz="1000" b="1" u="sng" spc="-20" dirty="0">
                <a:solidFill>
                  <a:schemeClr val="accent3">
                    <a:lumMod val="75000"/>
                  </a:schemeClr>
                </a:solidFill>
                <a:latin typeface="Calibri" pitchFamily="34" charset="0"/>
                <a:cs typeface="Calibri" pitchFamily="34" charset="0"/>
              </a:rPr>
              <a:t>FOR</a:t>
            </a:r>
            <a:r>
              <a:rPr sz="1000" b="1" u="sng" spc="35" dirty="0">
                <a:solidFill>
                  <a:schemeClr val="accent3">
                    <a:lumMod val="75000"/>
                  </a:schemeClr>
                </a:solidFill>
                <a:latin typeface="Calibri" pitchFamily="34" charset="0"/>
                <a:cs typeface="Calibri" pitchFamily="34" charset="0"/>
              </a:rPr>
              <a:t> </a:t>
            </a:r>
            <a:r>
              <a:rPr sz="1000" b="1" u="sng" spc="10" dirty="0">
                <a:solidFill>
                  <a:schemeClr val="accent3">
                    <a:lumMod val="75000"/>
                  </a:schemeClr>
                </a:solidFill>
                <a:latin typeface="Calibri" pitchFamily="34" charset="0"/>
                <a:cs typeface="Calibri" pitchFamily="34" charset="0"/>
              </a:rPr>
              <a:t>WORK</a:t>
            </a:r>
            <a:endParaRPr sz="1000" u="sng" dirty="0">
              <a:solidFill>
                <a:schemeClr val="accent3">
                  <a:lumMod val="75000"/>
                </a:schemeClr>
              </a:solidFill>
              <a:latin typeface="Calibri" pitchFamily="34" charset="0"/>
              <a:cs typeface="Calibri" pitchFamily="34" charset="0"/>
            </a:endParaRPr>
          </a:p>
        </p:txBody>
      </p:sp>
      <p:sp>
        <p:nvSpPr>
          <p:cNvPr id="36" name="object 34"/>
          <p:cNvSpPr txBox="1"/>
          <p:nvPr/>
        </p:nvSpPr>
        <p:spPr>
          <a:xfrm>
            <a:off x="4661555" y="4887354"/>
            <a:ext cx="80645" cy="184666"/>
          </a:xfrm>
          <a:prstGeom prst="rect">
            <a:avLst/>
          </a:prstGeom>
        </p:spPr>
        <p:txBody>
          <a:bodyPr vert="horz" wrap="square" lIns="0" tIns="0" rIns="0" bIns="0" rtlCol="0">
            <a:spAutoFit/>
          </a:bodyPr>
          <a:lstStyle/>
          <a:p>
            <a:pPr marL="12700">
              <a:lnSpc>
                <a:spcPct val="100000"/>
              </a:lnSpc>
            </a:pPr>
            <a:r>
              <a:rPr sz="1200" spc="10" dirty="0">
                <a:solidFill>
                  <a:srgbClr val="6D6D6B"/>
                </a:solidFill>
                <a:latin typeface="Calibri" pitchFamily="34" charset="0"/>
                <a:cs typeface="Calibri" pitchFamily="34" charset="0"/>
              </a:rPr>
              <a:t>•</a:t>
            </a:r>
            <a:endParaRPr sz="1200" dirty="0">
              <a:latin typeface="Calibri" pitchFamily="34" charset="0"/>
              <a:cs typeface="Calibri" pitchFamily="34" charset="0"/>
            </a:endParaRPr>
          </a:p>
        </p:txBody>
      </p:sp>
      <p:sp>
        <p:nvSpPr>
          <p:cNvPr id="37" name="object 35"/>
          <p:cNvSpPr txBox="1"/>
          <p:nvPr/>
        </p:nvSpPr>
        <p:spPr>
          <a:xfrm>
            <a:off x="4902297" y="4689365"/>
            <a:ext cx="3308985" cy="481286"/>
          </a:xfrm>
          <a:prstGeom prst="rect">
            <a:avLst/>
          </a:prstGeom>
        </p:spPr>
        <p:txBody>
          <a:bodyPr vert="horz" wrap="square" lIns="0" tIns="0" rIns="0" bIns="0" rtlCol="0">
            <a:spAutoFit/>
          </a:bodyPr>
          <a:lstStyle/>
          <a:p>
            <a:pPr marL="15240" marR="5080" indent="-3175">
              <a:lnSpc>
                <a:spcPct val="105900"/>
              </a:lnSpc>
            </a:pPr>
            <a:r>
              <a:rPr sz="900" spc="-20" dirty="0">
                <a:solidFill>
                  <a:srgbClr val="6D6D6B"/>
                </a:solidFill>
                <a:latin typeface="Calibri" pitchFamily="34" charset="0"/>
                <a:cs typeface="Calibri" pitchFamily="34" charset="0"/>
              </a:rPr>
              <a:t>Always</a:t>
            </a:r>
            <a:r>
              <a:rPr sz="900" spc="120"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ensure</a:t>
            </a:r>
            <a:r>
              <a:rPr sz="900" spc="10" dirty="0">
                <a:solidFill>
                  <a:srgbClr val="6D6D6B"/>
                </a:solidFill>
                <a:latin typeface="Calibri" pitchFamily="34" charset="0"/>
                <a:cs typeface="Calibri" pitchFamily="34" charset="0"/>
              </a:rPr>
              <a:t> you</a:t>
            </a:r>
            <a:r>
              <a:rPr sz="900" spc="50" dirty="0">
                <a:solidFill>
                  <a:srgbClr val="6D6D6B"/>
                </a:solidFill>
                <a:latin typeface="Calibri" pitchFamily="34" charset="0"/>
                <a:cs typeface="Calibri" pitchFamily="34" charset="0"/>
              </a:rPr>
              <a:t> </a:t>
            </a:r>
            <a:r>
              <a:rPr sz="900" dirty="0">
                <a:solidFill>
                  <a:srgbClr val="6D6D6B"/>
                </a:solidFill>
                <a:latin typeface="Calibri" pitchFamily="34" charset="0"/>
                <a:cs typeface="Calibri" pitchFamily="34" charset="0"/>
              </a:rPr>
              <a:t>are</a:t>
            </a:r>
            <a:r>
              <a:rPr sz="900" spc="60" dirty="0">
                <a:solidFill>
                  <a:srgbClr val="6D6D6B"/>
                </a:solidFill>
                <a:latin typeface="Calibri" pitchFamily="34" charset="0"/>
                <a:cs typeface="Calibri" pitchFamily="34" charset="0"/>
              </a:rPr>
              <a:t> </a:t>
            </a:r>
            <a:r>
              <a:rPr sz="900" spc="25" dirty="0">
                <a:solidFill>
                  <a:srgbClr val="6D6D6B"/>
                </a:solidFill>
                <a:latin typeface="Calibri" pitchFamily="34" charset="0"/>
                <a:cs typeface="Calibri" pitchFamily="34" charset="0"/>
              </a:rPr>
              <a:t>not</a:t>
            </a:r>
            <a:r>
              <a:rPr sz="900" spc="-10" dirty="0">
                <a:solidFill>
                  <a:srgbClr val="6D6D6B"/>
                </a:solidFill>
                <a:latin typeface="Calibri" pitchFamily="34" charset="0"/>
                <a:cs typeface="Calibri" pitchFamily="34" charset="0"/>
              </a:rPr>
              <a:t> </a:t>
            </a:r>
            <a:r>
              <a:rPr sz="900" spc="10" dirty="0">
                <a:solidFill>
                  <a:srgbClr val="6D6D6B"/>
                </a:solidFill>
                <a:latin typeface="Calibri" pitchFamily="34" charset="0"/>
                <a:cs typeface="Calibri" pitchFamily="34" charset="0"/>
              </a:rPr>
              <a:t>fatigued</a:t>
            </a:r>
            <a:r>
              <a:rPr sz="900" spc="80" dirty="0">
                <a:solidFill>
                  <a:srgbClr val="6D6D6B"/>
                </a:solidFill>
                <a:latin typeface="Calibri" pitchFamily="34" charset="0"/>
                <a:cs typeface="Calibri" pitchFamily="34" charset="0"/>
              </a:rPr>
              <a:t> </a:t>
            </a:r>
            <a:r>
              <a:rPr sz="900" spc="5" dirty="0">
                <a:solidFill>
                  <a:srgbClr val="6D6D6B"/>
                </a:solidFill>
                <a:latin typeface="Calibri" pitchFamily="34" charset="0"/>
                <a:cs typeface="Calibri" pitchFamily="34" charset="0"/>
              </a:rPr>
              <a:t>or</a:t>
            </a:r>
            <a:r>
              <a:rPr sz="900" spc="80" dirty="0">
                <a:solidFill>
                  <a:srgbClr val="6D6D6B"/>
                </a:solidFill>
                <a:latin typeface="Calibri" pitchFamily="34" charset="0"/>
                <a:cs typeface="Calibri" pitchFamily="34" charset="0"/>
              </a:rPr>
              <a:t> </a:t>
            </a:r>
            <a:r>
              <a:rPr sz="900" spc="25" dirty="0">
                <a:solidFill>
                  <a:srgbClr val="6D6D6B"/>
                </a:solidFill>
                <a:latin typeface="Calibri" pitchFamily="34" charset="0"/>
                <a:cs typeface="Calibri" pitchFamily="34" charset="0"/>
              </a:rPr>
              <a:t>under</a:t>
            </a:r>
            <a:r>
              <a:rPr sz="900" spc="-35" dirty="0">
                <a:solidFill>
                  <a:srgbClr val="6D6D6B"/>
                </a:solidFill>
                <a:latin typeface="Calibri" pitchFamily="34" charset="0"/>
                <a:cs typeface="Calibri" pitchFamily="34" charset="0"/>
              </a:rPr>
              <a:t> </a:t>
            </a:r>
            <a:r>
              <a:rPr sz="900" spc="35" dirty="0">
                <a:solidFill>
                  <a:srgbClr val="828080"/>
                </a:solidFill>
                <a:latin typeface="Calibri" pitchFamily="34" charset="0"/>
                <a:cs typeface="Calibri" pitchFamily="34" charset="0"/>
              </a:rPr>
              <a:t>the</a:t>
            </a:r>
            <a:r>
              <a:rPr sz="900" spc="70" dirty="0">
                <a:solidFill>
                  <a:srgbClr val="828080"/>
                </a:solidFill>
                <a:latin typeface="Calibri" pitchFamily="34" charset="0"/>
                <a:cs typeface="Calibri" pitchFamily="34" charset="0"/>
              </a:rPr>
              <a:t> </a:t>
            </a:r>
            <a:r>
              <a:rPr sz="900" spc="10" dirty="0">
                <a:solidFill>
                  <a:srgbClr val="6D6D6B"/>
                </a:solidFill>
                <a:latin typeface="Calibri" pitchFamily="34" charset="0"/>
                <a:cs typeface="Calibri" pitchFamily="34" charset="0"/>
              </a:rPr>
              <a:t>influence</a:t>
            </a:r>
            <a:r>
              <a:rPr sz="900" spc="25"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of</a:t>
            </a:r>
            <a:r>
              <a:rPr sz="900" spc="10" dirty="0">
                <a:solidFill>
                  <a:srgbClr val="6D6D6B"/>
                </a:solidFill>
                <a:latin typeface="Calibri" pitchFamily="34" charset="0"/>
                <a:cs typeface="Calibri" pitchFamily="34" charset="0"/>
              </a:rPr>
              <a:t> alcohol,</a:t>
            </a:r>
            <a:r>
              <a:rPr sz="900" spc="40" dirty="0">
                <a:solidFill>
                  <a:srgbClr val="6D6D6B"/>
                </a:solidFill>
                <a:latin typeface="Calibri" pitchFamily="34" charset="0"/>
                <a:cs typeface="Calibri" pitchFamily="34" charset="0"/>
              </a:rPr>
              <a:t> </a:t>
            </a:r>
            <a:r>
              <a:rPr sz="900" spc="-5" dirty="0">
                <a:solidFill>
                  <a:srgbClr val="6D6D6B"/>
                </a:solidFill>
                <a:latin typeface="Calibri" pitchFamily="34" charset="0"/>
                <a:cs typeface="Calibri" pitchFamily="34" charset="0"/>
              </a:rPr>
              <a:t>drugs</a:t>
            </a:r>
            <a:r>
              <a:rPr sz="900" spc="10" dirty="0">
                <a:solidFill>
                  <a:srgbClr val="6D6D6B"/>
                </a:solidFill>
                <a:latin typeface="Calibri" pitchFamily="34" charset="0"/>
                <a:cs typeface="Calibri" pitchFamily="34" charset="0"/>
              </a:rPr>
              <a:t> </a:t>
            </a:r>
            <a:r>
              <a:rPr sz="1150" i="1" spc="75" dirty="0">
                <a:solidFill>
                  <a:srgbClr val="6D6D6B"/>
                </a:solidFill>
                <a:latin typeface="Calibri" pitchFamily="34" charset="0"/>
                <a:cs typeface="Calibri" pitchFamily="34" charset="0"/>
              </a:rPr>
              <a:t>I</a:t>
            </a:r>
            <a:r>
              <a:rPr sz="1150" i="1" spc="-50"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prescription</a:t>
            </a:r>
            <a:r>
              <a:rPr sz="900" spc="60"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medication</a:t>
            </a:r>
            <a:r>
              <a:rPr sz="900" spc="35"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which</a:t>
            </a:r>
            <a:r>
              <a:rPr sz="900" spc="85" dirty="0">
                <a:solidFill>
                  <a:srgbClr val="6D6D6B"/>
                </a:solidFill>
                <a:latin typeface="Calibri" pitchFamily="34" charset="0"/>
                <a:cs typeface="Calibri" pitchFamily="34" charset="0"/>
              </a:rPr>
              <a:t> </a:t>
            </a:r>
            <a:r>
              <a:rPr sz="900" spc="-10" dirty="0">
                <a:solidFill>
                  <a:srgbClr val="6D6D6B"/>
                </a:solidFill>
                <a:latin typeface="Calibri" pitchFamily="34" charset="0"/>
                <a:cs typeface="Calibri" pitchFamily="34" charset="0"/>
              </a:rPr>
              <a:t>may</a:t>
            </a:r>
            <a:r>
              <a:rPr sz="900" spc="50"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impair</a:t>
            </a:r>
            <a:r>
              <a:rPr sz="900" dirty="0">
                <a:solidFill>
                  <a:srgbClr val="6D6D6B"/>
                </a:solidFill>
                <a:latin typeface="Calibri" pitchFamily="34" charset="0"/>
                <a:cs typeface="Calibri" pitchFamily="34" charset="0"/>
              </a:rPr>
              <a:t> you </a:t>
            </a:r>
            <a:r>
              <a:rPr sz="900" spc="20" dirty="0">
                <a:solidFill>
                  <a:srgbClr val="6D6D6B"/>
                </a:solidFill>
                <a:latin typeface="Calibri" pitchFamily="34" charset="0"/>
                <a:cs typeface="Calibri" pitchFamily="34" charset="0"/>
              </a:rPr>
              <a:t>ability</a:t>
            </a:r>
            <a:r>
              <a:rPr sz="900" spc="-10" dirty="0">
                <a:solidFill>
                  <a:srgbClr val="6D6D6B"/>
                </a:solidFill>
                <a:latin typeface="Calibri" pitchFamily="34" charset="0"/>
                <a:cs typeface="Calibri" pitchFamily="34" charset="0"/>
              </a:rPr>
              <a:t> </a:t>
            </a:r>
            <a:r>
              <a:rPr sz="900" spc="60" dirty="0">
                <a:solidFill>
                  <a:srgbClr val="6D6D6B"/>
                </a:solidFill>
                <a:latin typeface="Calibri" pitchFamily="34" charset="0"/>
                <a:cs typeface="Calibri" pitchFamily="34" charset="0"/>
              </a:rPr>
              <a:t>to</a:t>
            </a:r>
            <a:r>
              <a:rPr sz="900" spc="-5"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work</a:t>
            </a:r>
            <a:r>
              <a:rPr sz="900" spc="75" dirty="0">
                <a:solidFill>
                  <a:srgbClr val="6D6D6B"/>
                </a:solidFill>
                <a:latin typeface="Calibri" pitchFamily="34" charset="0"/>
                <a:cs typeface="Calibri" pitchFamily="34" charset="0"/>
              </a:rPr>
              <a:t> </a:t>
            </a:r>
            <a:r>
              <a:rPr sz="900" spc="-5" dirty="0">
                <a:solidFill>
                  <a:srgbClr val="6D6D6B"/>
                </a:solidFill>
                <a:latin typeface="Calibri" pitchFamily="34" charset="0"/>
                <a:cs typeface="Calibri" pitchFamily="34" charset="0"/>
              </a:rPr>
              <a:t>safety</a:t>
            </a:r>
            <a:r>
              <a:rPr sz="900" spc="100"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before</a:t>
            </a:r>
            <a:r>
              <a:rPr sz="900" spc="35" dirty="0">
                <a:solidFill>
                  <a:srgbClr val="6D6D6B"/>
                </a:solidFill>
                <a:latin typeface="Calibri" pitchFamily="34" charset="0"/>
                <a:cs typeface="Calibri" pitchFamily="34" charset="0"/>
              </a:rPr>
              <a:t> </a:t>
            </a:r>
            <a:r>
              <a:rPr sz="900" spc="-10" dirty="0">
                <a:solidFill>
                  <a:srgbClr val="6D6D6B"/>
                </a:solidFill>
                <a:latin typeface="Calibri" pitchFamily="34" charset="0"/>
                <a:cs typeface="Calibri" pitchFamily="34" charset="0"/>
              </a:rPr>
              <a:t>carry</a:t>
            </a:r>
            <a:r>
              <a:rPr sz="900" spc="85"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out</a:t>
            </a:r>
            <a:r>
              <a:rPr sz="900" spc="75" dirty="0">
                <a:solidFill>
                  <a:srgbClr val="6D6D6B"/>
                </a:solidFill>
                <a:latin typeface="Calibri" pitchFamily="34" charset="0"/>
                <a:cs typeface="Calibri" pitchFamily="34" charset="0"/>
              </a:rPr>
              <a:t> </a:t>
            </a:r>
            <a:r>
              <a:rPr sz="900" spc="-15" dirty="0">
                <a:solidFill>
                  <a:srgbClr val="6D6D6B"/>
                </a:solidFill>
                <a:latin typeface="Calibri" pitchFamily="34" charset="0"/>
                <a:cs typeface="Calibri" pitchFamily="34" charset="0"/>
              </a:rPr>
              <a:t>any's</a:t>
            </a:r>
            <a:r>
              <a:rPr sz="900" spc="15" dirty="0">
                <a:solidFill>
                  <a:srgbClr val="6D6D6B"/>
                </a:solidFill>
                <a:latin typeface="Calibri" pitchFamily="34" charset="0"/>
                <a:cs typeface="Calibri" pitchFamily="34" charset="0"/>
              </a:rPr>
              <a:t> </a:t>
            </a:r>
            <a:r>
              <a:rPr sz="900" spc="20" dirty="0">
                <a:solidFill>
                  <a:srgbClr val="6D6D6B"/>
                </a:solidFill>
                <a:latin typeface="Calibri" pitchFamily="34" charset="0"/>
                <a:cs typeface="Calibri" pitchFamily="34" charset="0"/>
              </a:rPr>
              <a:t>work</a:t>
            </a:r>
            <a:r>
              <a:rPr sz="900" dirty="0">
                <a:solidFill>
                  <a:srgbClr val="6D6D6B"/>
                </a:solidFill>
                <a:latin typeface="Calibri" pitchFamily="34" charset="0"/>
                <a:cs typeface="Calibri" pitchFamily="34" charset="0"/>
              </a:rPr>
              <a:t> </a:t>
            </a:r>
            <a:r>
              <a:rPr sz="900" spc="-105" dirty="0">
                <a:solidFill>
                  <a:srgbClr val="6D6D6B"/>
                </a:solidFill>
                <a:latin typeface="Calibri" pitchFamily="34" charset="0"/>
                <a:cs typeface="Calibri" pitchFamily="34" charset="0"/>
              </a:rPr>
              <a:t> </a:t>
            </a:r>
            <a:r>
              <a:rPr sz="900" spc="5" dirty="0">
                <a:solidFill>
                  <a:srgbClr val="6D6D6B"/>
                </a:solidFill>
                <a:latin typeface="Calibri" pitchFamily="34" charset="0"/>
                <a:cs typeface="Calibri" pitchFamily="34" charset="0"/>
              </a:rPr>
              <a:t>activities.</a:t>
            </a:r>
            <a:endParaRPr sz="900" dirty="0">
              <a:latin typeface="Calibri" pitchFamily="34" charset="0"/>
              <a:cs typeface="Calibri" pitchFamily="34" charset="0"/>
            </a:endParaRPr>
          </a:p>
        </p:txBody>
      </p:sp>
      <p:sp>
        <p:nvSpPr>
          <p:cNvPr id="38" name="object 25"/>
          <p:cNvSpPr txBox="1"/>
          <p:nvPr/>
        </p:nvSpPr>
        <p:spPr>
          <a:xfrm>
            <a:off x="4629027" y="1994583"/>
            <a:ext cx="80645" cy="215444"/>
          </a:xfrm>
          <a:prstGeom prst="rect">
            <a:avLst/>
          </a:prstGeom>
        </p:spPr>
        <p:txBody>
          <a:bodyPr vert="horz" wrap="square" lIns="0" tIns="0" rIns="0" bIns="0" rtlCol="0">
            <a:spAutoFit/>
          </a:bodyPr>
          <a:lstStyle/>
          <a:p>
            <a:pPr marL="12700">
              <a:lnSpc>
                <a:spcPct val="100000"/>
              </a:lnSpc>
            </a:pPr>
            <a:r>
              <a:rPr sz="1400" spc="-60" dirty="0">
                <a:solidFill>
                  <a:srgbClr val="6D6D6B"/>
                </a:solidFill>
                <a:latin typeface="Calibri" pitchFamily="34" charset="0"/>
                <a:cs typeface="Calibri" pitchFamily="34" charset="0"/>
              </a:rPr>
              <a:t>•</a:t>
            </a:r>
            <a:endParaRPr sz="1400" dirty="0">
              <a:latin typeface="Calibri" pitchFamily="34" charset="0"/>
              <a:cs typeface="Calibri" pitchFamily="34" charset="0"/>
            </a:endParaRPr>
          </a:p>
        </p:txBody>
      </p:sp>
      <p:sp>
        <p:nvSpPr>
          <p:cNvPr id="42" name="object 33"/>
          <p:cNvSpPr txBox="1"/>
          <p:nvPr/>
        </p:nvSpPr>
        <p:spPr>
          <a:xfrm>
            <a:off x="4723732" y="5355893"/>
            <a:ext cx="3579308" cy="153888"/>
          </a:xfrm>
          <a:prstGeom prst="rect">
            <a:avLst/>
          </a:prstGeom>
        </p:spPr>
        <p:txBody>
          <a:bodyPr vert="horz" wrap="square" lIns="0" tIns="0" rIns="0" bIns="0" rtlCol="0">
            <a:spAutoFit/>
          </a:bodyPr>
          <a:lstStyle/>
          <a:p>
            <a:pPr marL="12700">
              <a:lnSpc>
                <a:spcPct val="100000"/>
              </a:lnSpc>
            </a:pPr>
            <a:r>
              <a:rPr sz="1000" b="1" u="sng" spc="30" dirty="0" smtClean="0">
                <a:solidFill>
                  <a:schemeClr val="accent3">
                    <a:lumMod val="75000"/>
                  </a:schemeClr>
                </a:solidFill>
                <a:latin typeface="Calibri" pitchFamily="34" charset="0"/>
                <a:cs typeface="Calibri" pitchFamily="34" charset="0"/>
              </a:rPr>
              <a:t>1</a:t>
            </a:r>
            <a:r>
              <a:rPr lang="en-US" sz="1000" b="1" u="sng" spc="40" dirty="0">
                <a:solidFill>
                  <a:schemeClr val="accent3">
                    <a:lumMod val="75000"/>
                  </a:schemeClr>
                </a:solidFill>
                <a:latin typeface="Calibri" pitchFamily="34" charset="0"/>
                <a:cs typeface="Calibri" pitchFamily="34" charset="0"/>
              </a:rPr>
              <a:t>1</a:t>
            </a:r>
            <a:r>
              <a:rPr sz="1000" b="1" u="sng" spc="40" dirty="0" smtClean="0">
                <a:solidFill>
                  <a:schemeClr val="accent3">
                    <a:lumMod val="75000"/>
                  </a:schemeClr>
                </a:solidFill>
                <a:latin typeface="Calibri" pitchFamily="34" charset="0"/>
                <a:cs typeface="Calibri" pitchFamily="34" charset="0"/>
              </a:rPr>
              <a:t>.</a:t>
            </a:r>
            <a:r>
              <a:rPr sz="1000" b="1" u="sng" spc="90" dirty="0" smtClean="0">
                <a:solidFill>
                  <a:schemeClr val="accent3">
                    <a:lumMod val="75000"/>
                  </a:schemeClr>
                </a:solidFill>
                <a:latin typeface="Calibri" pitchFamily="34" charset="0"/>
                <a:cs typeface="Calibri" pitchFamily="34" charset="0"/>
              </a:rPr>
              <a:t> </a:t>
            </a:r>
            <a:r>
              <a:rPr lang="en-US" sz="1000" b="1" u="sng" spc="90" dirty="0" smtClean="0">
                <a:solidFill>
                  <a:schemeClr val="accent3">
                    <a:lumMod val="75000"/>
                  </a:schemeClr>
                </a:solidFill>
                <a:latin typeface="Calibri" pitchFamily="34" charset="0"/>
                <a:cs typeface="Calibri" pitchFamily="34" charset="0"/>
              </a:rPr>
              <a:t>Reporting of any Incident/Accident or Near Miss</a:t>
            </a:r>
            <a:endParaRPr sz="1000" b="1" u="sng" dirty="0">
              <a:solidFill>
                <a:schemeClr val="accent3">
                  <a:lumMod val="75000"/>
                </a:schemeClr>
              </a:solidFill>
              <a:latin typeface="Calibri" pitchFamily="34" charset="0"/>
              <a:cs typeface="Calibri" pitchFamily="34" charset="0"/>
            </a:endParaRPr>
          </a:p>
        </p:txBody>
      </p:sp>
      <p:sp>
        <p:nvSpPr>
          <p:cNvPr id="43" name="object 34"/>
          <p:cNvSpPr txBox="1"/>
          <p:nvPr/>
        </p:nvSpPr>
        <p:spPr>
          <a:xfrm>
            <a:off x="4683410" y="5690713"/>
            <a:ext cx="80645" cy="184666"/>
          </a:xfrm>
          <a:prstGeom prst="rect">
            <a:avLst/>
          </a:prstGeom>
        </p:spPr>
        <p:txBody>
          <a:bodyPr vert="horz" wrap="square" lIns="0" tIns="0" rIns="0" bIns="0" rtlCol="0">
            <a:spAutoFit/>
          </a:bodyPr>
          <a:lstStyle/>
          <a:p>
            <a:pPr marL="12700">
              <a:lnSpc>
                <a:spcPct val="100000"/>
              </a:lnSpc>
            </a:pPr>
            <a:r>
              <a:rPr sz="1200" spc="10" dirty="0">
                <a:solidFill>
                  <a:srgbClr val="6D6D6B"/>
                </a:solidFill>
                <a:latin typeface="Calibri" pitchFamily="34" charset="0"/>
                <a:cs typeface="Calibri" pitchFamily="34" charset="0"/>
              </a:rPr>
              <a:t>•</a:t>
            </a:r>
            <a:endParaRPr sz="1200" dirty="0">
              <a:latin typeface="Calibri" pitchFamily="34" charset="0"/>
              <a:cs typeface="Calibri" pitchFamily="34" charset="0"/>
            </a:endParaRPr>
          </a:p>
        </p:txBody>
      </p:sp>
      <p:sp>
        <p:nvSpPr>
          <p:cNvPr id="44" name="object 35"/>
          <p:cNvSpPr txBox="1"/>
          <p:nvPr/>
        </p:nvSpPr>
        <p:spPr>
          <a:xfrm>
            <a:off x="4924152" y="5613389"/>
            <a:ext cx="3308985" cy="587340"/>
          </a:xfrm>
          <a:prstGeom prst="rect">
            <a:avLst/>
          </a:prstGeom>
        </p:spPr>
        <p:txBody>
          <a:bodyPr vert="horz" wrap="square" lIns="0" tIns="0" rIns="0" bIns="0" rtlCol="0">
            <a:spAutoFit/>
          </a:bodyPr>
          <a:lstStyle/>
          <a:p>
            <a:pPr marL="15240" marR="5080" indent="-3175">
              <a:lnSpc>
                <a:spcPct val="105900"/>
              </a:lnSpc>
            </a:pPr>
            <a:r>
              <a:rPr sz="900" spc="-20" dirty="0">
                <a:solidFill>
                  <a:srgbClr val="6D6D6B"/>
                </a:solidFill>
                <a:latin typeface="Calibri" pitchFamily="34" charset="0"/>
                <a:cs typeface="Calibri" pitchFamily="34" charset="0"/>
              </a:rPr>
              <a:t>Always</a:t>
            </a:r>
            <a:r>
              <a:rPr sz="900" spc="120" dirty="0">
                <a:solidFill>
                  <a:srgbClr val="6D6D6B"/>
                </a:solidFill>
                <a:latin typeface="Calibri" pitchFamily="34" charset="0"/>
                <a:cs typeface="Calibri" pitchFamily="34" charset="0"/>
              </a:rPr>
              <a:t> </a:t>
            </a:r>
            <a:r>
              <a:rPr sz="900" dirty="0" smtClean="0">
                <a:solidFill>
                  <a:srgbClr val="6D6D6B"/>
                </a:solidFill>
                <a:latin typeface="Calibri" pitchFamily="34" charset="0"/>
                <a:cs typeface="Calibri" pitchFamily="34" charset="0"/>
              </a:rPr>
              <a:t>ensure</a:t>
            </a:r>
            <a:r>
              <a:rPr lang="en-US" sz="900" dirty="0" smtClean="0">
                <a:solidFill>
                  <a:srgbClr val="6D6D6B"/>
                </a:solidFill>
                <a:latin typeface="Calibri" pitchFamily="34" charset="0"/>
                <a:cs typeface="Calibri" pitchFamily="34" charset="0"/>
              </a:rPr>
              <a:t> to  immediately inform any ASTI Supervisor or project personnel in-charge . Do not delay as it can lead to  necessary action to be taken. </a:t>
            </a:r>
          </a:p>
          <a:p>
            <a:pPr marL="15240" marR="5080" indent="-3175">
              <a:lnSpc>
                <a:spcPct val="105900"/>
              </a:lnSpc>
            </a:pPr>
            <a:endParaRPr sz="900" dirty="0">
              <a:latin typeface="Calibri" pitchFamily="34" charset="0"/>
              <a:cs typeface="Calibri" pitchFamily="34" charset="0"/>
            </a:endParaRPr>
          </a:p>
        </p:txBody>
      </p:sp>
    </p:spTree>
    <p:extLst>
      <p:ext uri="{BB962C8B-B14F-4D97-AF65-F5344CB8AC3E}">
        <p14:creationId xmlns:p14="http://schemas.microsoft.com/office/powerpoint/2010/main" val="4054731186"/>
      </p:ext>
    </p:extLst>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619672" y="9338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en-US" sz="3200" dirty="0">
                <a:solidFill>
                  <a:srgbClr val="FFFF00"/>
                </a:solidFill>
                <a:latin typeface="Calibri" pitchFamily="34" charset="0"/>
                <a:cs typeface="Calibri" pitchFamily="34" charset="0"/>
              </a:rPr>
              <a:t>Emergency </a:t>
            </a:r>
            <a:r>
              <a:rPr lang="en-US" sz="3200" dirty="0" smtClean="0">
                <a:solidFill>
                  <a:srgbClr val="FFFF00"/>
                </a:solidFill>
                <a:latin typeface="Calibri" pitchFamily="34" charset="0"/>
                <a:cs typeface="Calibri" pitchFamily="34" charset="0"/>
              </a:rPr>
              <a:t>Preparedness &amp; Response </a:t>
            </a:r>
          </a:p>
          <a:p>
            <a:pPr algn="ctr"/>
            <a:r>
              <a:rPr lang="en-US" sz="3200" dirty="0" smtClean="0">
                <a:solidFill>
                  <a:srgbClr val="FFFF00"/>
                </a:solidFill>
                <a:latin typeface="Calibri" pitchFamily="34" charset="0"/>
                <a:cs typeface="Calibri" pitchFamily="34" charset="0"/>
              </a:rPr>
              <a:t>(For Office Staff)</a:t>
            </a:r>
            <a:endParaRPr lang="en-US" sz="3200" dirty="0">
              <a:solidFill>
                <a:srgbClr val="FFFF00"/>
              </a:solidFill>
              <a:latin typeface="Calibri" pitchFamily="34" charset="0"/>
              <a:cs typeface="Calibri" pitchFamily="34" charset="0"/>
            </a:endParaRPr>
          </a:p>
        </p:txBody>
      </p:sp>
      <p:sp>
        <p:nvSpPr>
          <p:cNvPr id="6" name="Date Placeholder 5"/>
          <p:cNvSpPr>
            <a:spLocks noGrp="1"/>
          </p:cNvSpPr>
          <p:nvPr>
            <p:ph type="dt" sz="half" idx="10"/>
          </p:nvPr>
        </p:nvSpPr>
        <p:spPr/>
        <p:txBody>
          <a:bodyPr/>
          <a:lstStyle/>
          <a:p>
            <a:r>
              <a:rPr lang="en-US" dirty="0" smtClean="0"/>
              <a:t>3th July 2023                                                  </a:t>
            </a:r>
            <a:endParaRPr lang="en-SG" dirty="0"/>
          </a:p>
        </p:txBody>
      </p:sp>
      <p:sp>
        <p:nvSpPr>
          <p:cNvPr id="7" name="Footer Placeholder 6"/>
          <p:cNvSpPr>
            <a:spLocks noGrp="1"/>
          </p:cNvSpPr>
          <p:nvPr>
            <p:ph type="ftr" sz="quarter" idx="11"/>
          </p:nvPr>
        </p:nvSpPr>
        <p:spPr/>
        <p:txBody>
          <a:bodyPr/>
          <a:lstStyle/>
          <a:p>
            <a:r>
              <a:rPr lang="en-SG" smtClean="0"/>
              <a:t>Restricted</a:t>
            </a:r>
            <a:endParaRPr lang="en-SG" dirty="0"/>
          </a:p>
        </p:txBody>
      </p:sp>
      <p:pic>
        <p:nvPicPr>
          <p:cNvPr id="593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698061"/>
            <a:ext cx="8496944"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5203248"/>
      </p:ext>
    </p:extLst>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619672" y="9338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en-US" sz="3200" dirty="0" smtClean="0">
                <a:solidFill>
                  <a:srgbClr val="FFFF00"/>
                </a:solidFill>
                <a:latin typeface="Calibri" pitchFamily="34" charset="0"/>
                <a:cs typeface="Calibri" pitchFamily="34" charset="0"/>
              </a:rPr>
              <a:t>Nearest Hospital Directions </a:t>
            </a:r>
          </a:p>
          <a:p>
            <a:pPr algn="ctr"/>
            <a:r>
              <a:rPr lang="en-US" sz="3200" i="1" dirty="0" smtClean="0">
                <a:solidFill>
                  <a:srgbClr val="FFFF00"/>
                </a:solidFill>
                <a:latin typeface="Calibri" pitchFamily="34" charset="0"/>
                <a:cs typeface="Calibri" pitchFamily="34" charset="0"/>
              </a:rPr>
              <a:t>( </a:t>
            </a:r>
            <a:r>
              <a:rPr lang="en-US" sz="3200" i="1" dirty="0">
                <a:solidFill>
                  <a:srgbClr val="FFFF00"/>
                </a:solidFill>
                <a:latin typeface="Calibri" pitchFamily="34" charset="0"/>
                <a:cs typeface="Calibri" pitchFamily="34" charset="0"/>
              </a:rPr>
              <a:t>For </a:t>
            </a:r>
            <a:r>
              <a:rPr lang="en-US" sz="3200" i="1" dirty="0" smtClean="0">
                <a:solidFill>
                  <a:srgbClr val="FFFF00"/>
                </a:solidFill>
                <a:latin typeface="Calibri" pitchFamily="34" charset="0"/>
                <a:cs typeface="Calibri" pitchFamily="34" charset="0"/>
              </a:rPr>
              <a:t>Office Staff)</a:t>
            </a:r>
            <a:endParaRPr lang="en-US" sz="3200" i="1" dirty="0">
              <a:solidFill>
                <a:srgbClr val="FFFF00"/>
              </a:solidFill>
              <a:latin typeface="Calibri" pitchFamily="34" charset="0"/>
              <a:cs typeface="Calibri" pitchFamily="34" charset="0"/>
            </a:endParaRPr>
          </a:p>
        </p:txBody>
      </p:sp>
      <p:sp>
        <p:nvSpPr>
          <p:cNvPr id="6" name="Date Placeholder 5"/>
          <p:cNvSpPr>
            <a:spLocks noGrp="1"/>
          </p:cNvSpPr>
          <p:nvPr>
            <p:ph type="dt" sz="half" idx="10"/>
          </p:nvPr>
        </p:nvSpPr>
        <p:spPr/>
        <p:txBody>
          <a:bodyPr/>
          <a:lstStyle/>
          <a:p>
            <a:r>
              <a:rPr lang="en-US" dirty="0" smtClean="0"/>
              <a:t>3th July 2023                                                  </a:t>
            </a:r>
            <a:endParaRPr lang="en-SG" dirty="0"/>
          </a:p>
        </p:txBody>
      </p:sp>
      <p:sp>
        <p:nvSpPr>
          <p:cNvPr id="7" name="Footer Placeholder 6"/>
          <p:cNvSpPr>
            <a:spLocks noGrp="1"/>
          </p:cNvSpPr>
          <p:nvPr>
            <p:ph type="ftr" sz="quarter" idx="11"/>
          </p:nvPr>
        </p:nvSpPr>
        <p:spPr/>
        <p:txBody>
          <a:bodyPr/>
          <a:lstStyle/>
          <a:p>
            <a:r>
              <a:rPr lang="en-SG" smtClean="0"/>
              <a:t>Restricted</a:t>
            </a:r>
            <a:endParaRPr lang="en-SG" dirty="0"/>
          </a:p>
        </p:txBody>
      </p:sp>
      <p:pic>
        <p:nvPicPr>
          <p:cNvPr id="604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5541309"/>
            <a:ext cx="1363018" cy="13166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1475656" y="5877272"/>
            <a:ext cx="1584176" cy="461665"/>
          </a:xfrm>
          <a:prstGeom prst="rect">
            <a:avLst/>
          </a:prstGeom>
          <a:noFill/>
        </p:spPr>
        <p:txBody>
          <a:bodyPr wrap="square" rtlCol="0">
            <a:spAutoFit/>
          </a:bodyPr>
          <a:lstStyle/>
          <a:p>
            <a:pPr algn="ctr"/>
            <a:r>
              <a:rPr lang="en-US" sz="1200" dirty="0" smtClean="0">
                <a:solidFill>
                  <a:srgbClr val="FF0000"/>
                </a:solidFill>
              </a:rPr>
              <a:t>Scan Me For </a:t>
            </a:r>
          </a:p>
          <a:p>
            <a:pPr algn="ctr"/>
            <a:r>
              <a:rPr lang="en-US" sz="1200" dirty="0" smtClean="0">
                <a:solidFill>
                  <a:srgbClr val="FF0000"/>
                </a:solidFill>
              </a:rPr>
              <a:t>Directions</a:t>
            </a:r>
            <a:endParaRPr lang="en-SG" sz="1200" dirty="0">
              <a:solidFill>
                <a:srgbClr val="FF0000"/>
              </a:solidFill>
            </a:endParaRPr>
          </a:p>
        </p:txBody>
      </p:sp>
      <p:pic>
        <p:nvPicPr>
          <p:cNvPr id="604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657641"/>
            <a:ext cx="8249892" cy="3879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ight Arrow 8"/>
          <p:cNvSpPr/>
          <p:nvPr/>
        </p:nvSpPr>
        <p:spPr>
          <a:xfrm>
            <a:off x="3059832" y="5949280"/>
            <a:ext cx="2592288" cy="38965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p>
        </p:txBody>
      </p:sp>
    </p:spTree>
    <p:extLst>
      <p:ext uri="{BB962C8B-B14F-4D97-AF65-F5344CB8AC3E}">
        <p14:creationId xmlns:p14="http://schemas.microsoft.com/office/powerpoint/2010/main" val="1448163062"/>
      </p:ext>
    </p:extLst>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619672" y="9338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en-US" sz="3200" dirty="0" smtClean="0">
                <a:solidFill>
                  <a:srgbClr val="FFFF00"/>
                </a:solidFill>
                <a:latin typeface="Calibri" pitchFamily="34" charset="0"/>
                <a:cs typeface="Calibri" pitchFamily="34" charset="0"/>
              </a:rPr>
              <a:t>Do`s &amp; Don`ts</a:t>
            </a:r>
          </a:p>
          <a:p>
            <a:pPr algn="ctr"/>
            <a:r>
              <a:rPr lang="en-US" sz="3200" i="1" dirty="0" smtClean="0">
                <a:solidFill>
                  <a:srgbClr val="FFFF00"/>
                </a:solidFill>
                <a:latin typeface="Calibri" pitchFamily="34" charset="0"/>
                <a:cs typeface="Calibri" pitchFamily="34" charset="0"/>
              </a:rPr>
              <a:t>( </a:t>
            </a:r>
            <a:r>
              <a:rPr lang="en-US" sz="3200" i="1" dirty="0">
                <a:solidFill>
                  <a:srgbClr val="FFFF00"/>
                </a:solidFill>
                <a:latin typeface="Calibri" pitchFamily="34" charset="0"/>
                <a:cs typeface="Calibri" pitchFamily="34" charset="0"/>
              </a:rPr>
              <a:t>For </a:t>
            </a:r>
            <a:r>
              <a:rPr lang="en-US" sz="3200" i="1" dirty="0" smtClean="0">
                <a:solidFill>
                  <a:srgbClr val="FFFF00"/>
                </a:solidFill>
                <a:latin typeface="Calibri" pitchFamily="34" charset="0"/>
                <a:cs typeface="Calibri" pitchFamily="34" charset="0"/>
              </a:rPr>
              <a:t>Office Staff)</a:t>
            </a:r>
            <a:endParaRPr lang="en-US" sz="3200" i="1" dirty="0">
              <a:solidFill>
                <a:srgbClr val="FFFF00"/>
              </a:solidFill>
              <a:latin typeface="Calibri" pitchFamily="34" charset="0"/>
              <a:cs typeface="Calibri" pitchFamily="34" charset="0"/>
            </a:endParaRPr>
          </a:p>
        </p:txBody>
      </p:sp>
      <p:sp>
        <p:nvSpPr>
          <p:cNvPr id="6" name="Date Placeholder 5"/>
          <p:cNvSpPr>
            <a:spLocks noGrp="1"/>
          </p:cNvSpPr>
          <p:nvPr>
            <p:ph type="dt" sz="half" idx="10"/>
          </p:nvPr>
        </p:nvSpPr>
        <p:spPr/>
        <p:txBody>
          <a:bodyPr/>
          <a:lstStyle/>
          <a:p>
            <a:r>
              <a:rPr lang="en-US" dirty="0" smtClean="0"/>
              <a:t>3th July 2023                                                  </a:t>
            </a:r>
            <a:endParaRPr lang="en-SG" dirty="0"/>
          </a:p>
        </p:txBody>
      </p:sp>
      <p:sp>
        <p:nvSpPr>
          <p:cNvPr id="7" name="Footer Placeholder 6"/>
          <p:cNvSpPr>
            <a:spLocks noGrp="1"/>
          </p:cNvSpPr>
          <p:nvPr>
            <p:ph type="ftr" sz="quarter" idx="11"/>
          </p:nvPr>
        </p:nvSpPr>
        <p:spPr/>
        <p:txBody>
          <a:bodyPr/>
          <a:lstStyle/>
          <a:p>
            <a:r>
              <a:rPr lang="en-SG" smtClean="0"/>
              <a:t>Restricted</a:t>
            </a:r>
            <a:endParaRPr lang="en-SG" dirty="0"/>
          </a:p>
        </p:txBody>
      </p:sp>
      <p:pic>
        <p:nvPicPr>
          <p:cNvPr id="593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844824"/>
            <a:ext cx="5235575" cy="3986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93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0714" y="1844824"/>
            <a:ext cx="3451542" cy="3986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5024442"/>
      </p:ext>
    </p:extLst>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619672" y="9338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12700" algn="ctr">
              <a:lnSpc>
                <a:spcPct val="100000"/>
              </a:lnSpc>
            </a:pPr>
            <a:r>
              <a:rPr lang="en-SG" sz="3200" b="1" spc="-10" dirty="0">
                <a:solidFill>
                  <a:srgbClr val="FFFF00"/>
                </a:solidFill>
                <a:latin typeface="Arial"/>
                <a:cs typeface="Arial"/>
              </a:rPr>
              <a:t>Emergency</a:t>
            </a:r>
            <a:r>
              <a:rPr lang="en-SG" sz="3200" b="1" spc="120" dirty="0">
                <a:solidFill>
                  <a:srgbClr val="FFFF00"/>
                </a:solidFill>
                <a:latin typeface="Arial"/>
                <a:cs typeface="Arial"/>
              </a:rPr>
              <a:t> </a:t>
            </a:r>
            <a:r>
              <a:rPr lang="en-SG" sz="3200" b="1" spc="120" dirty="0" smtClean="0">
                <a:solidFill>
                  <a:srgbClr val="FFFF00"/>
                </a:solidFill>
                <a:latin typeface="Arial"/>
                <a:cs typeface="Arial"/>
              </a:rPr>
              <a:t>Escape Route</a:t>
            </a:r>
            <a:r>
              <a:rPr lang="en-SG" sz="3200" b="1" spc="105" dirty="0" smtClean="0">
                <a:solidFill>
                  <a:srgbClr val="FFFF00"/>
                </a:solidFill>
                <a:latin typeface="Arial"/>
                <a:cs typeface="Arial"/>
              </a:rPr>
              <a:t> </a:t>
            </a:r>
          </a:p>
          <a:p>
            <a:pPr marL="12700" algn="ctr">
              <a:lnSpc>
                <a:spcPct val="100000"/>
              </a:lnSpc>
            </a:pPr>
            <a:r>
              <a:rPr lang="en-SG" sz="3200" b="1" i="1" spc="105" dirty="0" smtClean="0">
                <a:solidFill>
                  <a:srgbClr val="FFFF00"/>
                </a:solidFill>
                <a:latin typeface="Arial"/>
                <a:cs typeface="Arial"/>
              </a:rPr>
              <a:t>(For Office Staff)</a:t>
            </a:r>
            <a:endParaRPr lang="en-SG" sz="3200" b="1" i="1" dirty="0">
              <a:solidFill>
                <a:srgbClr val="FFFF00"/>
              </a:solidFill>
              <a:latin typeface="Arial"/>
              <a:cs typeface="Arial"/>
            </a:endParaRPr>
          </a:p>
        </p:txBody>
      </p:sp>
      <p:sp>
        <p:nvSpPr>
          <p:cNvPr id="6" name="Date Placeholder 5"/>
          <p:cNvSpPr>
            <a:spLocks noGrp="1"/>
          </p:cNvSpPr>
          <p:nvPr>
            <p:ph type="dt" sz="half" idx="10"/>
          </p:nvPr>
        </p:nvSpPr>
        <p:spPr/>
        <p:txBody>
          <a:bodyPr/>
          <a:lstStyle/>
          <a:p>
            <a:r>
              <a:rPr lang="en-US" dirty="0" smtClean="0"/>
              <a:t>3th July 2023                                                  </a:t>
            </a:r>
            <a:endParaRPr lang="en-SG" dirty="0"/>
          </a:p>
        </p:txBody>
      </p:sp>
      <p:sp>
        <p:nvSpPr>
          <p:cNvPr id="7" name="Footer Placeholder 6"/>
          <p:cNvSpPr>
            <a:spLocks noGrp="1"/>
          </p:cNvSpPr>
          <p:nvPr>
            <p:ph type="ftr" sz="quarter" idx="11"/>
          </p:nvPr>
        </p:nvSpPr>
        <p:spPr/>
        <p:txBody>
          <a:bodyPr/>
          <a:lstStyle/>
          <a:p>
            <a:r>
              <a:rPr lang="en-SG" smtClean="0"/>
              <a:t>Restricted</a:t>
            </a:r>
            <a:endParaRPr lang="en-SG" dirty="0"/>
          </a:p>
        </p:txBody>
      </p:sp>
      <p:pic>
        <p:nvPicPr>
          <p:cNvPr id="737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772816"/>
            <a:ext cx="8280920" cy="4503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8698162"/>
      </p:ext>
    </p:extLst>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619672" y="9338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12700" algn="ctr">
              <a:lnSpc>
                <a:spcPct val="100000"/>
              </a:lnSpc>
            </a:pPr>
            <a:r>
              <a:rPr lang="en-SG" sz="3200" b="1" spc="-10" dirty="0">
                <a:solidFill>
                  <a:srgbClr val="FFFF00"/>
                </a:solidFill>
                <a:latin typeface="Arial"/>
                <a:cs typeface="Arial"/>
              </a:rPr>
              <a:t>Emergency</a:t>
            </a:r>
            <a:r>
              <a:rPr lang="en-SG" sz="3200" b="1" spc="120" dirty="0">
                <a:solidFill>
                  <a:srgbClr val="FFFF00"/>
                </a:solidFill>
                <a:latin typeface="Arial"/>
                <a:cs typeface="Arial"/>
              </a:rPr>
              <a:t> A</a:t>
            </a:r>
            <a:r>
              <a:rPr lang="en-SG" sz="3200" b="1" spc="5" dirty="0">
                <a:solidFill>
                  <a:srgbClr val="FFFF00"/>
                </a:solidFill>
                <a:latin typeface="Arial"/>
                <a:cs typeface="Arial"/>
              </a:rPr>
              <a:t>ssemb</a:t>
            </a:r>
            <a:r>
              <a:rPr lang="en-SG" sz="3200" b="1" spc="85" dirty="0">
                <a:solidFill>
                  <a:srgbClr val="FFFF00"/>
                </a:solidFill>
                <a:latin typeface="Arial"/>
                <a:cs typeface="Arial"/>
              </a:rPr>
              <a:t>l</a:t>
            </a:r>
            <a:r>
              <a:rPr lang="en-SG" sz="3200" b="1" spc="15" dirty="0">
                <a:solidFill>
                  <a:srgbClr val="FFFF00"/>
                </a:solidFill>
                <a:latin typeface="Arial"/>
                <a:cs typeface="Arial"/>
              </a:rPr>
              <a:t>y</a:t>
            </a:r>
            <a:r>
              <a:rPr lang="en-SG" sz="3200" b="1" spc="110" dirty="0">
                <a:solidFill>
                  <a:srgbClr val="FFFF00"/>
                </a:solidFill>
                <a:latin typeface="Arial"/>
                <a:cs typeface="Arial"/>
              </a:rPr>
              <a:t> </a:t>
            </a:r>
            <a:r>
              <a:rPr lang="en-SG" sz="3200" b="1" spc="110" dirty="0" smtClean="0">
                <a:solidFill>
                  <a:srgbClr val="FFFF00"/>
                </a:solidFill>
                <a:latin typeface="Arial"/>
                <a:cs typeface="Arial"/>
              </a:rPr>
              <a:t>P</a:t>
            </a:r>
            <a:r>
              <a:rPr lang="en-SG" sz="3200" b="1" spc="90" dirty="0" smtClean="0">
                <a:solidFill>
                  <a:srgbClr val="FFFF00"/>
                </a:solidFill>
                <a:latin typeface="Arial"/>
                <a:cs typeface="Arial"/>
              </a:rPr>
              <a:t>o</a:t>
            </a:r>
            <a:r>
              <a:rPr lang="en-SG" sz="3200" b="1" spc="40" dirty="0" smtClean="0">
                <a:solidFill>
                  <a:srgbClr val="FFFF00"/>
                </a:solidFill>
                <a:latin typeface="Arial"/>
                <a:cs typeface="Arial"/>
              </a:rPr>
              <a:t>i</a:t>
            </a:r>
            <a:r>
              <a:rPr lang="en-SG" sz="3200" b="1" spc="105" dirty="0" smtClean="0">
                <a:solidFill>
                  <a:srgbClr val="FFFF00"/>
                </a:solidFill>
                <a:latin typeface="Arial"/>
                <a:cs typeface="Arial"/>
              </a:rPr>
              <a:t>nt </a:t>
            </a:r>
          </a:p>
          <a:p>
            <a:pPr marL="12700" algn="ctr">
              <a:lnSpc>
                <a:spcPct val="100000"/>
              </a:lnSpc>
            </a:pPr>
            <a:r>
              <a:rPr lang="en-SG" sz="3200" b="1" spc="105" dirty="0" smtClean="0">
                <a:solidFill>
                  <a:srgbClr val="FFFF00"/>
                </a:solidFill>
                <a:latin typeface="Arial"/>
                <a:cs typeface="Arial"/>
              </a:rPr>
              <a:t>(For Office Staff)</a:t>
            </a:r>
            <a:endParaRPr lang="en-SG" sz="3200" b="1" dirty="0">
              <a:solidFill>
                <a:srgbClr val="FFFF00"/>
              </a:solidFill>
              <a:latin typeface="Arial"/>
              <a:cs typeface="Arial"/>
            </a:endParaRPr>
          </a:p>
        </p:txBody>
      </p:sp>
      <p:sp>
        <p:nvSpPr>
          <p:cNvPr id="6" name="Date Placeholder 5"/>
          <p:cNvSpPr>
            <a:spLocks noGrp="1"/>
          </p:cNvSpPr>
          <p:nvPr>
            <p:ph type="dt" sz="half" idx="10"/>
          </p:nvPr>
        </p:nvSpPr>
        <p:spPr/>
        <p:txBody>
          <a:bodyPr/>
          <a:lstStyle/>
          <a:p>
            <a:r>
              <a:rPr lang="en-US" dirty="0" smtClean="0"/>
              <a:t>3th July 2023                                                  </a:t>
            </a:r>
            <a:endParaRPr lang="en-SG" dirty="0"/>
          </a:p>
        </p:txBody>
      </p:sp>
      <p:sp>
        <p:nvSpPr>
          <p:cNvPr id="7" name="Footer Placeholder 6"/>
          <p:cNvSpPr>
            <a:spLocks noGrp="1"/>
          </p:cNvSpPr>
          <p:nvPr>
            <p:ph type="ftr" sz="quarter" idx="11"/>
          </p:nvPr>
        </p:nvSpPr>
        <p:spPr/>
        <p:txBody>
          <a:bodyPr/>
          <a:lstStyle/>
          <a:p>
            <a:r>
              <a:rPr lang="en-SG" smtClean="0"/>
              <a:t>Restricted</a:t>
            </a:r>
            <a:endParaRPr lang="en-SG" dirty="0"/>
          </a:p>
        </p:txBody>
      </p:sp>
      <p:pic>
        <p:nvPicPr>
          <p:cNvPr id="634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736678"/>
            <a:ext cx="2781300" cy="199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6084168" y="2198712"/>
            <a:ext cx="2781300" cy="369332"/>
          </a:xfrm>
          <a:prstGeom prst="rect">
            <a:avLst/>
          </a:prstGeom>
          <a:noFill/>
          <a:ln>
            <a:solidFill>
              <a:schemeClr val="tx1"/>
            </a:solidFill>
          </a:ln>
        </p:spPr>
        <p:txBody>
          <a:bodyPr wrap="square" rtlCol="0">
            <a:spAutoFit/>
          </a:bodyPr>
          <a:lstStyle/>
          <a:p>
            <a:pPr algn="ctr"/>
            <a:r>
              <a:rPr lang="en-US" dirty="0" smtClean="0"/>
              <a:t>Indoor Assembly Area</a:t>
            </a:r>
            <a:endParaRPr lang="en-SG" dirty="0"/>
          </a:p>
        </p:txBody>
      </p:sp>
      <p:pic>
        <p:nvPicPr>
          <p:cNvPr id="583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724" y="1995086"/>
            <a:ext cx="5458892"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Left Arrow 12"/>
          <p:cNvSpPr/>
          <p:nvPr/>
        </p:nvSpPr>
        <p:spPr>
          <a:xfrm rot="19663378">
            <a:off x="3368911" y="4068948"/>
            <a:ext cx="2809520" cy="767008"/>
          </a:xfrm>
          <a:prstGeom prst="leftArrow">
            <a:avLst/>
          </a:prstGeom>
          <a:solidFill>
            <a:srgbClr val="1CA03B"/>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p>
        </p:txBody>
      </p:sp>
      <p:sp>
        <p:nvSpPr>
          <p:cNvPr id="8" name="TextBox 7"/>
          <p:cNvSpPr txBox="1"/>
          <p:nvPr/>
        </p:nvSpPr>
        <p:spPr>
          <a:xfrm>
            <a:off x="515724" y="5053633"/>
            <a:ext cx="2544108" cy="369332"/>
          </a:xfrm>
          <a:prstGeom prst="rect">
            <a:avLst/>
          </a:prstGeom>
          <a:solidFill>
            <a:srgbClr val="1CA03B"/>
          </a:solidFill>
        </p:spPr>
        <p:txBody>
          <a:bodyPr wrap="square" rtlCol="0">
            <a:spAutoFit/>
          </a:bodyPr>
          <a:lstStyle/>
          <a:p>
            <a:pPr algn="ctr"/>
            <a:r>
              <a:rPr lang="en-US" b="1" dirty="0" smtClean="0"/>
              <a:t>AA</a:t>
            </a:r>
            <a:endParaRPr lang="en-SG" b="1" dirty="0"/>
          </a:p>
        </p:txBody>
      </p:sp>
    </p:spTree>
    <p:extLst>
      <p:ext uri="{BB962C8B-B14F-4D97-AF65-F5344CB8AC3E}">
        <p14:creationId xmlns:p14="http://schemas.microsoft.com/office/powerpoint/2010/main" val="493085"/>
      </p:ext>
    </p:extLst>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619672" y="9338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en-US" sz="3200" dirty="0">
                <a:solidFill>
                  <a:srgbClr val="FFFF00"/>
                </a:solidFill>
                <a:latin typeface="Calibri" pitchFamily="34" charset="0"/>
                <a:cs typeface="Calibri" pitchFamily="34" charset="0"/>
              </a:rPr>
              <a:t>Emergency Escape </a:t>
            </a:r>
            <a:r>
              <a:rPr lang="en-US" sz="3200" dirty="0" smtClean="0">
                <a:solidFill>
                  <a:srgbClr val="FFFF00"/>
                </a:solidFill>
                <a:latin typeface="Calibri" pitchFamily="34" charset="0"/>
                <a:cs typeface="Calibri" pitchFamily="34" charset="0"/>
              </a:rPr>
              <a:t>Procedure </a:t>
            </a:r>
            <a:r>
              <a:rPr lang="en-US" sz="3200" dirty="0">
                <a:solidFill>
                  <a:srgbClr val="FFFF00"/>
                </a:solidFill>
                <a:latin typeface="Calibri" pitchFamily="34" charset="0"/>
                <a:cs typeface="Calibri" pitchFamily="34" charset="0"/>
              </a:rPr>
              <a:t>for Sub-Contractors  </a:t>
            </a:r>
          </a:p>
          <a:p>
            <a:pPr algn="ctr"/>
            <a:r>
              <a:rPr lang="en-US" sz="2800" i="1" dirty="0">
                <a:solidFill>
                  <a:srgbClr val="FFFF00"/>
                </a:solidFill>
                <a:latin typeface="Calibri" pitchFamily="34" charset="0"/>
                <a:cs typeface="Calibri" pitchFamily="34" charset="0"/>
              </a:rPr>
              <a:t>( Refer to Client </a:t>
            </a:r>
            <a:r>
              <a:rPr lang="en-US" sz="2800" i="1" dirty="0" smtClean="0">
                <a:solidFill>
                  <a:srgbClr val="FFFF00"/>
                </a:solidFill>
                <a:latin typeface="Calibri" pitchFamily="34" charset="0"/>
                <a:cs typeface="Calibri" pitchFamily="34" charset="0"/>
              </a:rPr>
              <a:t>SIC for Escape Route </a:t>
            </a:r>
            <a:r>
              <a:rPr lang="en-US" sz="2800" i="1" dirty="0">
                <a:solidFill>
                  <a:srgbClr val="FFFF00"/>
                </a:solidFill>
                <a:latin typeface="Calibri" pitchFamily="34" charset="0"/>
                <a:cs typeface="Calibri" pitchFamily="34" charset="0"/>
              </a:rPr>
              <a:t>)</a:t>
            </a:r>
          </a:p>
        </p:txBody>
      </p:sp>
      <p:sp>
        <p:nvSpPr>
          <p:cNvPr id="6" name="Date Placeholder 5"/>
          <p:cNvSpPr>
            <a:spLocks noGrp="1"/>
          </p:cNvSpPr>
          <p:nvPr>
            <p:ph type="dt" sz="half" idx="10"/>
          </p:nvPr>
        </p:nvSpPr>
        <p:spPr/>
        <p:txBody>
          <a:bodyPr/>
          <a:lstStyle/>
          <a:p>
            <a:r>
              <a:rPr lang="en-US" dirty="0" smtClean="0"/>
              <a:t>3th July 2023                                                  </a:t>
            </a:r>
            <a:endParaRPr lang="en-SG" dirty="0"/>
          </a:p>
        </p:txBody>
      </p:sp>
      <p:sp>
        <p:nvSpPr>
          <p:cNvPr id="7" name="Footer Placeholder 6"/>
          <p:cNvSpPr>
            <a:spLocks noGrp="1"/>
          </p:cNvSpPr>
          <p:nvPr>
            <p:ph type="ftr" sz="quarter" idx="11"/>
          </p:nvPr>
        </p:nvSpPr>
        <p:spPr/>
        <p:txBody>
          <a:bodyPr/>
          <a:lstStyle/>
          <a:p>
            <a:r>
              <a:rPr lang="en-SG" smtClean="0"/>
              <a:t>Restricted</a:t>
            </a:r>
            <a:endParaRPr lang="en-SG" dirty="0"/>
          </a:p>
        </p:txBody>
      </p:sp>
      <p:pic>
        <p:nvPicPr>
          <p:cNvPr id="62466" name="Picture 2" descr="Emergency Action Plan | Davis-Ulmer Blo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183" y="1700808"/>
            <a:ext cx="8434010"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8439910"/>
      </p:ext>
    </p:extLst>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619672" y="9338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en-US" sz="3200" dirty="0">
                <a:solidFill>
                  <a:srgbClr val="FFFF00"/>
                </a:solidFill>
                <a:latin typeface="Calibri" pitchFamily="34" charset="0"/>
                <a:cs typeface="Calibri" pitchFamily="34" charset="0"/>
              </a:rPr>
              <a:t>Emergency Escape Procedure for Sub-Contractors  </a:t>
            </a:r>
          </a:p>
          <a:p>
            <a:pPr algn="ctr"/>
            <a:r>
              <a:rPr lang="en-US" sz="2800" i="1" dirty="0">
                <a:solidFill>
                  <a:srgbClr val="FFFF00"/>
                </a:solidFill>
                <a:latin typeface="Calibri" pitchFamily="34" charset="0"/>
                <a:cs typeface="Calibri" pitchFamily="34" charset="0"/>
              </a:rPr>
              <a:t>( Refer to Client SIC for Escape Route )</a:t>
            </a:r>
          </a:p>
        </p:txBody>
      </p:sp>
      <p:sp>
        <p:nvSpPr>
          <p:cNvPr id="6" name="Date Placeholder 5"/>
          <p:cNvSpPr>
            <a:spLocks noGrp="1"/>
          </p:cNvSpPr>
          <p:nvPr>
            <p:ph type="dt" sz="half" idx="10"/>
          </p:nvPr>
        </p:nvSpPr>
        <p:spPr/>
        <p:txBody>
          <a:bodyPr/>
          <a:lstStyle/>
          <a:p>
            <a:r>
              <a:rPr lang="en-US" dirty="0" smtClean="0"/>
              <a:t>3th July 2023                                                  </a:t>
            </a:r>
            <a:endParaRPr lang="en-SG" dirty="0"/>
          </a:p>
        </p:txBody>
      </p:sp>
      <p:sp>
        <p:nvSpPr>
          <p:cNvPr id="7" name="Footer Placeholder 6"/>
          <p:cNvSpPr>
            <a:spLocks noGrp="1"/>
          </p:cNvSpPr>
          <p:nvPr>
            <p:ph type="ftr" sz="quarter" idx="11"/>
          </p:nvPr>
        </p:nvSpPr>
        <p:spPr/>
        <p:txBody>
          <a:bodyPr/>
          <a:lstStyle/>
          <a:p>
            <a:r>
              <a:rPr lang="en-SG" smtClean="0"/>
              <a:t>Restricted</a:t>
            </a:r>
            <a:endParaRPr lang="en-SG" dirty="0"/>
          </a:p>
        </p:txBody>
      </p:sp>
      <p:pic>
        <p:nvPicPr>
          <p:cNvPr id="593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698061"/>
            <a:ext cx="8496944"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2924951"/>
      </p:ext>
    </p:extLst>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746390" y="7052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External Emergency Services</a:t>
            </a:r>
            <a:endParaRPr lang="en-US" altLang="en-US" sz="3200" b="1" dirty="0">
              <a:solidFill>
                <a:srgbClr val="FFFF00"/>
              </a:solidFill>
              <a:cs typeface="Arial" pitchFamily="34" charset="0"/>
            </a:endParaRP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18</a:t>
            </a:fld>
            <a:endParaRPr lang="de-AT" altLang="en-US"/>
          </a:p>
        </p:txBody>
      </p:sp>
      <p:sp>
        <p:nvSpPr>
          <p:cNvPr id="8" name="object 2"/>
          <p:cNvSpPr/>
          <p:nvPr/>
        </p:nvSpPr>
        <p:spPr>
          <a:xfrm>
            <a:off x="398431" y="2420888"/>
            <a:ext cx="5657449" cy="2889504"/>
          </a:xfrm>
          <a:prstGeom prst="rect">
            <a:avLst/>
          </a:prstGeom>
          <a:blipFill>
            <a:blip r:embed="rId2" cstate="print"/>
            <a:stretch>
              <a:fillRect/>
            </a:stretch>
          </a:blipFill>
        </p:spPr>
        <p:txBody>
          <a:bodyPr wrap="square" lIns="0" tIns="0" rIns="0" bIns="0" rtlCol="0"/>
          <a:lstStyle/>
          <a:p>
            <a:endParaRPr/>
          </a:p>
        </p:txBody>
      </p:sp>
      <p:sp>
        <p:nvSpPr>
          <p:cNvPr id="9" name="object 3"/>
          <p:cNvSpPr/>
          <p:nvPr/>
        </p:nvSpPr>
        <p:spPr>
          <a:xfrm>
            <a:off x="6372200" y="2758656"/>
            <a:ext cx="2085341" cy="2551736"/>
          </a:xfrm>
          <a:prstGeom prst="rect">
            <a:avLst/>
          </a:prstGeom>
          <a:blipFill>
            <a:blip r:embed="rId3" cstate="print"/>
            <a:stretch>
              <a:fillRect/>
            </a:stretch>
          </a:blipFill>
        </p:spPr>
        <p:txBody>
          <a:bodyPr wrap="square" lIns="0" tIns="0" rIns="0" bIns="0" rtlCol="0"/>
          <a:lstStyle/>
          <a:p>
            <a:endParaRPr/>
          </a:p>
        </p:txBody>
      </p:sp>
      <p:sp>
        <p:nvSpPr>
          <p:cNvPr id="10" name="object 8"/>
          <p:cNvSpPr txBox="1"/>
          <p:nvPr/>
        </p:nvSpPr>
        <p:spPr>
          <a:xfrm>
            <a:off x="2699792" y="4972623"/>
            <a:ext cx="700405" cy="158750"/>
          </a:xfrm>
          <a:prstGeom prst="rect">
            <a:avLst/>
          </a:prstGeom>
        </p:spPr>
        <p:txBody>
          <a:bodyPr vert="horz" wrap="square" lIns="0" tIns="0" rIns="0" bIns="0" rtlCol="0">
            <a:spAutoFit/>
          </a:bodyPr>
          <a:lstStyle/>
          <a:p>
            <a:pPr marL="12700">
              <a:lnSpc>
                <a:spcPct val="100000"/>
              </a:lnSpc>
            </a:pPr>
            <a:r>
              <a:rPr sz="1050" b="1" spc="-45" dirty="0">
                <a:solidFill>
                  <a:srgbClr val="6E6E6D"/>
                </a:solidFill>
                <a:latin typeface="Arial"/>
                <a:cs typeface="Arial"/>
              </a:rPr>
              <a:t>Fire</a:t>
            </a:r>
            <a:r>
              <a:rPr sz="1050" b="1" spc="65" dirty="0">
                <a:solidFill>
                  <a:srgbClr val="6E6E6D"/>
                </a:solidFill>
                <a:latin typeface="Arial"/>
                <a:cs typeface="Arial"/>
              </a:rPr>
              <a:t> </a:t>
            </a:r>
            <a:r>
              <a:rPr sz="1050" b="1" spc="-60" dirty="0">
                <a:solidFill>
                  <a:srgbClr val="6E6E6D"/>
                </a:solidFill>
                <a:latin typeface="Arial"/>
                <a:cs typeface="Arial"/>
              </a:rPr>
              <a:t>Engine</a:t>
            </a:r>
            <a:endParaRPr sz="1050" dirty="0">
              <a:latin typeface="Arial"/>
              <a:cs typeface="Arial"/>
            </a:endParaRPr>
          </a:p>
        </p:txBody>
      </p:sp>
      <p:sp>
        <p:nvSpPr>
          <p:cNvPr id="11" name="object 9"/>
          <p:cNvSpPr txBox="1"/>
          <p:nvPr/>
        </p:nvSpPr>
        <p:spPr>
          <a:xfrm>
            <a:off x="4644008" y="4972623"/>
            <a:ext cx="708025" cy="158750"/>
          </a:xfrm>
          <a:prstGeom prst="rect">
            <a:avLst/>
          </a:prstGeom>
        </p:spPr>
        <p:txBody>
          <a:bodyPr vert="horz" wrap="square" lIns="0" tIns="0" rIns="0" bIns="0" rtlCol="0">
            <a:spAutoFit/>
          </a:bodyPr>
          <a:lstStyle/>
          <a:p>
            <a:pPr marL="12700">
              <a:lnSpc>
                <a:spcPct val="100000"/>
              </a:lnSpc>
            </a:pPr>
            <a:r>
              <a:rPr sz="1050" b="1" spc="-40" dirty="0">
                <a:solidFill>
                  <a:srgbClr val="6E6E6D"/>
                </a:solidFill>
                <a:latin typeface="Arial"/>
                <a:cs typeface="Arial"/>
              </a:rPr>
              <a:t>Ambulance</a:t>
            </a:r>
            <a:endParaRPr sz="1050" dirty="0">
              <a:latin typeface="Arial"/>
              <a:cs typeface="Arial"/>
            </a:endParaRPr>
          </a:p>
        </p:txBody>
      </p:sp>
      <p:sp>
        <p:nvSpPr>
          <p:cNvPr id="12" name="object 10"/>
          <p:cNvSpPr txBox="1"/>
          <p:nvPr/>
        </p:nvSpPr>
        <p:spPr>
          <a:xfrm>
            <a:off x="7874484" y="4893248"/>
            <a:ext cx="386715" cy="158750"/>
          </a:xfrm>
          <a:prstGeom prst="rect">
            <a:avLst/>
          </a:prstGeom>
        </p:spPr>
        <p:txBody>
          <a:bodyPr vert="horz" wrap="square" lIns="0" tIns="0" rIns="0" bIns="0" rtlCol="0">
            <a:spAutoFit/>
          </a:bodyPr>
          <a:lstStyle/>
          <a:p>
            <a:pPr marL="12700">
              <a:lnSpc>
                <a:spcPct val="100000"/>
              </a:lnSpc>
            </a:pPr>
            <a:r>
              <a:rPr sz="1050" b="1" spc="-50" dirty="0">
                <a:solidFill>
                  <a:srgbClr val="6E6E6D"/>
                </a:solidFill>
                <a:latin typeface="Arial"/>
                <a:cs typeface="Arial"/>
              </a:rPr>
              <a:t>Police</a:t>
            </a:r>
            <a:endParaRPr sz="1050" dirty="0">
              <a:latin typeface="Arial"/>
              <a:cs typeface="Arial"/>
            </a:endParaRPr>
          </a:p>
        </p:txBody>
      </p:sp>
      <p:sp>
        <p:nvSpPr>
          <p:cNvPr id="13" name="object 11"/>
          <p:cNvSpPr txBox="1"/>
          <p:nvPr/>
        </p:nvSpPr>
        <p:spPr>
          <a:xfrm>
            <a:off x="398431" y="5661248"/>
            <a:ext cx="8853388" cy="492443"/>
          </a:xfrm>
          <a:prstGeom prst="rect">
            <a:avLst/>
          </a:prstGeom>
        </p:spPr>
        <p:txBody>
          <a:bodyPr vert="horz" wrap="square" lIns="0" tIns="0" rIns="0" bIns="0" rtlCol="0">
            <a:spAutoFit/>
          </a:bodyPr>
          <a:lstStyle/>
          <a:p>
            <a:pPr marL="12700">
              <a:lnSpc>
                <a:spcPct val="100000"/>
              </a:lnSpc>
            </a:pPr>
            <a:r>
              <a:rPr lang="en-US" sz="1600" b="1" dirty="0" smtClean="0">
                <a:latin typeface="Arial"/>
                <a:cs typeface="Arial"/>
              </a:rPr>
              <a:t>ASTI Top Management </a:t>
            </a:r>
            <a:r>
              <a:rPr sz="1600" b="1" dirty="0" smtClean="0">
                <a:latin typeface="Arial"/>
                <a:cs typeface="Arial"/>
              </a:rPr>
              <a:t>and</a:t>
            </a:r>
            <a:r>
              <a:rPr sz="1600" b="1" spc="40" dirty="0" smtClean="0">
                <a:latin typeface="Arial"/>
                <a:cs typeface="Arial"/>
              </a:rPr>
              <a:t> </a:t>
            </a:r>
            <a:r>
              <a:rPr lang="en-US" sz="1600" b="1" spc="40" dirty="0" smtClean="0">
                <a:latin typeface="Arial"/>
                <a:cs typeface="Arial"/>
              </a:rPr>
              <a:t>WSH</a:t>
            </a:r>
            <a:r>
              <a:rPr sz="1600" b="1" spc="65" dirty="0" smtClean="0">
                <a:latin typeface="Arial"/>
                <a:cs typeface="Arial"/>
              </a:rPr>
              <a:t> </a:t>
            </a:r>
            <a:r>
              <a:rPr sz="1600" b="1" spc="10" dirty="0">
                <a:latin typeface="Arial"/>
                <a:cs typeface="Arial"/>
              </a:rPr>
              <a:t>Dept.</a:t>
            </a:r>
            <a:r>
              <a:rPr sz="1600" b="1" spc="25" dirty="0">
                <a:latin typeface="Arial"/>
                <a:cs typeface="Arial"/>
              </a:rPr>
              <a:t> </a:t>
            </a:r>
            <a:r>
              <a:rPr sz="1600" b="1" dirty="0">
                <a:latin typeface="Arial"/>
                <a:cs typeface="Arial"/>
              </a:rPr>
              <a:t>must</a:t>
            </a:r>
            <a:r>
              <a:rPr sz="1600" b="1" spc="55" dirty="0">
                <a:latin typeface="Arial"/>
                <a:cs typeface="Arial"/>
              </a:rPr>
              <a:t> </a:t>
            </a:r>
            <a:r>
              <a:rPr sz="1600" b="1" spc="5" dirty="0">
                <a:latin typeface="Arial"/>
                <a:cs typeface="Arial"/>
              </a:rPr>
              <a:t>be</a:t>
            </a:r>
            <a:r>
              <a:rPr sz="1600" b="1" spc="30" dirty="0">
                <a:latin typeface="Arial"/>
                <a:cs typeface="Arial"/>
              </a:rPr>
              <a:t> </a:t>
            </a:r>
            <a:r>
              <a:rPr sz="1600" b="1" spc="20" dirty="0">
                <a:latin typeface="Arial"/>
                <a:cs typeface="Arial"/>
              </a:rPr>
              <a:t>informed</a:t>
            </a:r>
            <a:r>
              <a:rPr sz="1600" b="1" spc="60" dirty="0">
                <a:latin typeface="Arial"/>
                <a:cs typeface="Arial"/>
              </a:rPr>
              <a:t> </a:t>
            </a:r>
            <a:r>
              <a:rPr sz="1600" b="1" spc="-5" dirty="0">
                <a:latin typeface="Arial"/>
                <a:cs typeface="Arial"/>
              </a:rPr>
              <a:t>and</a:t>
            </a:r>
            <a:r>
              <a:rPr sz="1600" b="1" spc="30" dirty="0">
                <a:latin typeface="Arial"/>
                <a:cs typeface="Arial"/>
              </a:rPr>
              <a:t> </a:t>
            </a:r>
            <a:r>
              <a:rPr sz="1600" b="1" dirty="0">
                <a:latin typeface="Arial"/>
                <a:cs typeface="Arial"/>
              </a:rPr>
              <a:t>approve</a:t>
            </a:r>
            <a:r>
              <a:rPr sz="1600" b="1" spc="30" dirty="0">
                <a:latin typeface="Arial"/>
                <a:cs typeface="Arial"/>
              </a:rPr>
              <a:t> </a:t>
            </a:r>
            <a:r>
              <a:rPr sz="1600" b="1" spc="15" dirty="0">
                <a:latin typeface="Arial"/>
                <a:cs typeface="Arial"/>
              </a:rPr>
              <a:t>first,</a:t>
            </a:r>
            <a:r>
              <a:rPr sz="1600" b="1" spc="90" dirty="0">
                <a:latin typeface="Arial"/>
                <a:cs typeface="Arial"/>
              </a:rPr>
              <a:t> </a:t>
            </a:r>
            <a:r>
              <a:rPr sz="1600" b="1" spc="5" dirty="0">
                <a:latin typeface="Arial"/>
                <a:cs typeface="Arial"/>
              </a:rPr>
              <a:t>before</a:t>
            </a:r>
            <a:r>
              <a:rPr sz="1600" b="1" spc="15" dirty="0">
                <a:latin typeface="Arial"/>
                <a:cs typeface="Arial"/>
              </a:rPr>
              <a:t> </a:t>
            </a:r>
            <a:r>
              <a:rPr sz="1600" b="1" spc="-10" dirty="0">
                <a:latin typeface="Arial"/>
                <a:cs typeface="Arial"/>
              </a:rPr>
              <a:t>any</a:t>
            </a:r>
            <a:r>
              <a:rPr sz="1600" b="1" spc="25" dirty="0">
                <a:latin typeface="Arial"/>
                <a:cs typeface="Arial"/>
              </a:rPr>
              <a:t> </a:t>
            </a:r>
            <a:r>
              <a:rPr sz="1600" b="1" dirty="0">
                <a:latin typeface="Arial"/>
                <a:cs typeface="Arial"/>
              </a:rPr>
              <a:t>external</a:t>
            </a:r>
            <a:r>
              <a:rPr sz="1600" b="1" spc="95" dirty="0">
                <a:latin typeface="Arial"/>
                <a:cs typeface="Arial"/>
              </a:rPr>
              <a:t> </a:t>
            </a:r>
            <a:r>
              <a:rPr sz="1600" b="1" dirty="0" smtClean="0">
                <a:latin typeface="Arial"/>
                <a:cs typeface="Arial"/>
              </a:rPr>
              <a:t>emergenc</a:t>
            </a:r>
            <a:r>
              <a:rPr lang="en-US" sz="1600" b="1" dirty="0" smtClean="0">
                <a:latin typeface="Arial"/>
                <a:cs typeface="Arial"/>
              </a:rPr>
              <a:t>y are being called. </a:t>
            </a:r>
            <a:endParaRPr sz="1600" b="1" dirty="0">
              <a:latin typeface="Arial"/>
              <a:cs typeface="Arial"/>
            </a:endParaRPr>
          </a:p>
        </p:txBody>
      </p:sp>
    </p:spTree>
    <p:extLst>
      <p:ext uri="{BB962C8B-B14F-4D97-AF65-F5344CB8AC3E}">
        <p14:creationId xmlns:p14="http://schemas.microsoft.com/office/powerpoint/2010/main" val="3881633917"/>
      </p:ext>
    </p:extLst>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746390" y="7052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ASTI Permit-To-Work System</a:t>
            </a:r>
            <a:endParaRPr lang="en-US" altLang="en-US" sz="3200" b="1" dirty="0">
              <a:solidFill>
                <a:srgbClr val="FFFF00"/>
              </a:solidFill>
              <a:cs typeface="Arial" pitchFamily="34" charset="0"/>
            </a:endParaRP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19</a:t>
            </a:fld>
            <a:endParaRPr lang="de-AT" altLang="en-US"/>
          </a:p>
        </p:txBody>
      </p:sp>
      <p:pic>
        <p:nvPicPr>
          <p:cNvPr id="604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191127"/>
            <a:ext cx="6336704" cy="5465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6762768"/>
      </p:ext>
    </p:extLst>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746390" y="7052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ASTI Permit-To-Work System</a:t>
            </a:r>
            <a:endParaRPr lang="en-US" altLang="en-US" sz="3200" b="1" dirty="0">
              <a:solidFill>
                <a:srgbClr val="FFFF00"/>
              </a:solidFill>
              <a:cs typeface="Arial" pitchFamily="34" charset="0"/>
            </a:endParaRP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20</a:t>
            </a:fld>
            <a:endParaRPr lang="de-AT" altLang="en-US"/>
          </a:p>
        </p:txBody>
      </p:sp>
      <p:pic>
        <p:nvPicPr>
          <p:cNvPr id="614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412776"/>
            <a:ext cx="7488832"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6925305"/>
      </p:ext>
    </p:extLst>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746390" y="7052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ASTI Permit-To-Work System</a:t>
            </a:r>
            <a:endParaRPr lang="en-US" altLang="en-US" sz="3200" b="1" dirty="0">
              <a:solidFill>
                <a:srgbClr val="FFFF00"/>
              </a:solidFill>
              <a:cs typeface="Arial" pitchFamily="34" charset="0"/>
            </a:endParaRP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21</a:t>
            </a:fld>
            <a:endParaRPr lang="de-AT" altLang="en-US"/>
          </a:p>
        </p:txBody>
      </p:sp>
      <p:pic>
        <p:nvPicPr>
          <p:cNvPr id="624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1" y="1556792"/>
            <a:ext cx="3672408" cy="4735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43456321"/>
      </p:ext>
    </p:extLst>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746390" y="7052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ASTI Permit-To-Work System</a:t>
            </a:r>
            <a:endParaRPr lang="en-US" altLang="en-US" sz="3200" b="1" dirty="0">
              <a:solidFill>
                <a:srgbClr val="FFFF00"/>
              </a:solidFill>
              <a:cs typeface="Arial" pitchFamily="34" charset="0"/>
            </a:endParaRP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22</a:t>
            </a:fld>
            <a:endParaRPr lang="de-AT" altLang="en-US"/>
          </a:p>
        </p:txBody>
      </p:sp>
      <p:pic>
        <p:nvPicPr>
          <p:cNvPr id="634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3" y="1340768"/>
            <a:ext cx="3816425" cy="48679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4710273"/>
      </p:ext>
    </p:extLst>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746390" y="7052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ASTI Permit-To-Work System</a:t>
            </a:r>
            <a:endParaRPr lang="en-US" altLang="en-US" sz="3200" b="1" dirty="0">
              <a:solidFill>
                <a:srgbClr val="FFFF00"/>
              </a:solidFill>
              <a:cs typeface="Arial" pitchFamily="34" charset="0"/>
            </a:endParaRP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23</a:t>
            </a:fld>
            <a:endParaRPr lang="de-AT" altLang="en-US"/>
          </a:p>
        </p:txBody>
      </p:sp>
      <p:pic>
        <p:nvPicPr>
          <p:cNvPr id="645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8830" y="1556792"/>
            <a:ext cx="3871913" cy="4541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0341858"/>
      </p:ext>
    </p:extLst>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746390" y="7052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ASTI Permit-To-Work System</a:t>
            </a:r>
            <a:endParaRPr lang="en-US" altLang="en-US" sz="3200" b="1" dirty="0">
              <a:solidFill>
                <a:srgbClr val="FFFF00"/>
              </a:solidFill>
              <a:cs typeface="Arial" pitchFamily="34" charset="0"/>
            </a:endParaRP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24</a:t>
            </a:fld>
            <a:endParaRPr lang="de-AT" altLang="en-US"/>
          </a:p>
        </p:txBody>
      </p:sp>
    </p:spTree>
    <p:extLst>
      <p:ext uri="{BB962C8B-B14F-4D97-AF65-F5344CB8AC3E}">
        <p14:creationId xmlns:p14="http://schemas.microsoft.com/office/powerpoint/2010/main" val="4169740302"/>
      </p:ext>
    </p:extLst>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746390" y="7052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Sub-Contractor Document </a:t>
            </a:r>
          </a:p>
          <a:p>
            <a:pPr algn="ctr" eaLnBrk="1" hangingPunct="1"/>
            <a:r>
              <a:rPr lang="en-US" altLang="en-US" sz="3200" b="1" dirty="0" smtClean="0">
                <a:solidFill>
                  <a:srgbClr val="FFFF00"/>
                </a:solidFill>
                <a:cs typeface="Arial" pitchFamily="34" charset="0"/>
              </a:rPr>
              <a:t>Submission Procedure</a:t>
            </a:r>
            <a:endParaRPr lang="en-US" altLang="en-US" sz="3200" b="1" dirty="0">
              <a:solidFill>
                <a:srgbClr val="FFFF00"/>
              </a:solidFill>
              <a:cs typeface="Arial" pitchFamily="34" charset="0"/>
            </a:endParaRP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25</a:t>
            </a:fld>
            <a:endParaRPr lang="de-AT" altLang="en-US"/>
          </a:p>
        </p:txBody>
      </p:sp>
      <p:pic>
        <p:nvPicPr>
          <p:cNvPr id="655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1700151"/>
            <a:ext cx="4032447" cy="4503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2627792"/>
      </p:ext>
    </p:extLst>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746390" y="7052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Sub-Contractor Document </a:t>
            </a:r>
          </a:p>
          <a:p>
            <a:pPr algn="ctr" eaLnBrk="1" hangingPunct="1"/>
            <a:r>
              <a:rPr lang="en-US" altLang="en-US" sz="3200" b="1" dirty="0" smtClean="0">
                <a:solidFill>
                  <a:srgbClr val="FFFF00"/>
                </a:solidFill>
                <a:cs typeface="Arial" pitchFamily="34" charset="0"/>
              </a:rPr>
              <a:t>Submission Procedure</a:t>
            </a:r>
            <a:endParaRPr lang="en-US" altLang="en-US" sz="3200" b="1" dirty="0">
              <a:solidFill>
                <a:srgbClr val="FFFF00"/>
              </a:solidFill>
              <a:cs typeface="Arial" pitchFamily="34" charset="0"/>
            </a:endParaRP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26</a:t>
            </a:fld>
            <a:endParaRPr lang="de-AT" altLang="en-US"/>
          </a:p>
        </p:txBody>
      </p:sp>
      <p:pic>
        <p:nvPicPr>
          <p:cNvPr id="665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1748279"/>
            <a:ext cx="4752528" cy="4262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6746086"/>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746390" y="7052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Sub-Contractor Document </a:t>
            </a:r>
          </a:p>
          <a:p>
            <a:pPr algn="ctr" eaLnBrk="1" hangingPunct="1"/>
            <a:r>
              <a:rPr lang="en-US" altLang="en-US" sz="3200" b="1" dirty="0" smtClean="0">
                <a:solidFill>
                  <a:srgbClr val="FFFF00"/>
                </a:solidFill>
                <a:cs typeface="Arial" pitchFamily="34" charset="0"/>
              </a:rPr>
              <a:t>Submission Procedure</a:t>
            </a:r>
            <a:endParaRPr lang="en-US" altLang="en-US" sz="3200" b="1" dirty="0">
              <a:solidFill>
                <a:srgbClr val="FFFF00"/>
              </a:solidFill>
              <a:cs typeface="Arial" pitchFamily="34" charset="0"/>
            </a:endParaRP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27</a:t>
            </a:fld>
            <a:endParaRPr lang="de-AT" altLang="en-US"/>
          </a:p>
        </p:txBody>
      </p:sp>
      <p:pic>
        <p:nvPicPr>
          <p:cNvPr id="696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369" y="1916832"/>
            <a:ext cx="3360737" cy="422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6556377"/>
      </p:ext>
    </p:extLst>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746390" y="7052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Sub-Contractor Document </a:t>
            </a:r>
          </a:p>
          <a:p>
            <a:pPr algn="ctr" eaLnBrk="1" hangingPunct="1"/>
            <a:r>
              <a:rPr lang="en-US" altLang="en-US" sz="3200" b="1" dirty="0" smtClean="0">
                <a:solidFill>
                  <a:srgbClr val="FFFF00"/>
                </a:solidFill>
                <a:cs typeface="Arial" pitchFamily="34" charset="0"/>
              </a:rPr>
              <a:t>Submission Procedure</a:t>
            </a:r>
            <a:endParaRPr lang="en-US" altLang="en-US" sz="3200" b="1" dirty="0">
              <a:solidFill>
                <a:srgbClr val="FFFF00"/>
              </a:solidFill>
              <a:cs typeface="Arial" pitchFamily="34" charset="0"/>
            </a:endParaRP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28</a:t>
            </a:fld>
            <a:endParaRPr lang="de-AT" altLang="en-US"/>
          </a:p>
        </p:txBody>
      </p:sp>
      <p:pic>
        <p:nvPicPr>
          <p:cNvPr id="675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0545" y="1556792"/>
            <a:ext cx="3330575" cy="447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252490"/>
      </p:ext>
    </p:extLst>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746390" y="7052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Sub-Contractor Document </a:t>
            </a:r>
          </a:p>
          <a:p>
            <a:pPr algn="ctr" eaLnBrk="1" hangingPunct="1"/>
            <a:r>
              <a:rPr lang="en-US" altLang="en-US" sz="3200" b="1" dirty="0" smtClean="0">
                <a:solidFill>
                  <a:srgbClr val="FFFF00"/>
                </a:solidFill>
                <a:cs typeface="Arial" pitchFamily="34" charset="0"/>
              </a:rPr>
              <a:t>Submission Procedure</a:t>
            </a:r>
            <a:endParaRPr lang="en-US" altLang="en-US" sz="3200" b="1" dirty="0">
              <a:solidFill>
                <a:srgbClr val="FFFF00"/>
              </a:solidFill>
              <a:cs typeface="Arial" pitchFamily="34" charset="0"/>
            </a:endParaRP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29</a:t>
            </a:fld>
            <a:endParaRPr lang="de-AT" altLang="en-US"/>
          </a:p>
        </p:txBody>
      </p:sp>
      <p:pic>
        <p:nvPicPr>
          <p:cNvPr id="686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6712" y="1628800"/>
            <a:ext cx="3330575" cy="4553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2201771"/>
      </p:ext>
    </p:extLst>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746390" y="7052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Sub-Contractor Document </a:t>
            </a:r>
          </a:p>
          <a:p>
            <a:pPr algn="ctr" eaLnBrk="1" hangingPunct="1"/>
            <a:r>
              <a:rPr lang="en-US" altLang="en-US" sz="3200" b="1" dirty="0" smtClean="0">
                <a:solidFill>
                  <a:srgbClr val="FFFF00"/>
                </a:solidFill>
                <a:cs typeface="Arial" pitchFamily="34" charset="0"/>
              </a:rPr>
              <a:t>Submission Procedure</a:t>
            </a:r>
            <a:endParaRPr lang="en-US" altLang="en-US" sz="3200" b="1" dirty="0">
              <a:solidFill>
                <a:srgbClr val="FFFF00"/>
              </a:solidFill>
              <a:cs typeface="Arial" pitchFamily="34" charset="0"/>
            </a:endParaRP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30</a:t>
            </a:fld>
            <a:endParaRPr lang="de-AT" altLang="en-US"/>
          </a:p>
        </p:txBody>
      </p:sp>
      <p:pic>
        <p:nvPicPr>
          <p:cNvPr id="706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1700808"/>
            <a:ext cx="3360737" cy="4481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8620467"/>
      </p:ext>
    </p:extLst>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746390" y="7052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Sub-Contractor Document </a:t>
            </a:r>
          </a:p>
          <a:p>
            <a:pPr algn="ctr" eaLnBrk="1" hangingPunct="1"/>
            <a:r>
              <a:rPr lang="en-US" altLang="en-US" sz="3200" b="1" dirty="0" smtClean="0">
                <a:solidFill>
                  <a:srgbClr val="FFFF00"/>
                </a:solidFill>
                <a:cs typeface="Arial" pitchFamily="34" charset="0"/>
              </a:rPr>
              <a:t>Submission Procedure</a:t>
            </a:r>
            <a:endParaRPr lang="en-US" altLang="en-US" sz="3200" b="1" dirty="0">
              <a:solidFill>
                <a:srgbClr val="FFFF00"/>
              </a:solidFill>
              <a:cs typeface="Arial" pitchFamily="34" charset="0"/>
            </a:endParaRP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31</a:t>
            </a:fld>
            <a:endParaRPr lang="de-AT" altLang="en-US"/>
          </a:p>
        </p:txBody>
      </p:sp>
      <p:pic>
        <p:nvPicPr>
          <p:cNvPr id="716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0013" y="1700807"/>
            <a:ext cx="3863975" cy="4595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56967834"/>
      </p:ext>
    </p:extLst>
  </p:cSld>
  <p:clrMapOvr>
    <a:masterClrMapping/>
  </p:clrMapOvr>
  <p:transition spd="slow"/>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746390" y="7052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Sub-Contractor Document </a:t>
            </a:r>
          </a:p>
          <a:p>
            <a:pPr algn="ctr" eaLnBrk="1" hangingPunct="1"/>
            <a:r>
              <a:rPr lang="en-US" altLang="en-US" sz="3200" b="1" dirty="0" smtClean="0">
                <a:solidFill>
                  <a:srgbClr val="FFFF00"/>
                </a:solidFill>
                <a:cs typeface="Arial" pitchFamily="34" charset="0"/>
              </a:rPr>
              <a:t>Submission Procedure</a:t>
            </a:r>
            <a:endParaRPr lang="en-US" altLang="en-US" sz="3200" b="1" dirty="0">
              <a:solidFill>
                <a:srgbClr val="FFFF00"/>
              </a:solidFill>
              <a:cs typeface="Arial" pitchFamily="34" charset="0"/>
            </a:endParaRP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32</a:t>
            </a:fld>
            <a:endParaRPr lang="de-AT" altLang="en-US"/>
          </a:p>
        </p:txBody>
      </p:sp>
      <p:pic>
        <p:nvPicPr>
          <p:cNvPr id="727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3623" y="1628799"/>
            <a:ext cx="3696031" cy="4689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2839756"/>
      </p:ext>
    </p:extLst>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4"/>
          <p:cNvSpPr>
            <a:spLocks noChangeArrowheads="1"/>
          </p:cNvSpPr>
          <p:nvPr/>
        </p:nvSpPr>
        <p:spPr bwMode="auto">
          <a:xfrm>
            <a:off x="1746390" y="705272"/>
            <a:ext cx="6192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lvl="0" algn="ctr" eaLnBrk="1" fontAlgn="auto" hangingPunct="1">
              <a:spcBef>
                <a:spcPts val="0"/>
              </a:spcBef>
              <a:spcAft>
                <a:spcPts val="0"/>
              </a:spcAft>
              <a:defRPr/>
            </a:pPr>
            <a:r>
              <a:rPr lang="en-US" sz="3200" dirty="0">
                <a:solidFill>
                  <a:srgbClr val="FFFF00"/>
                </a:solidFill>
                <a:latin typeface="Calibri" pitchFamily="34" charset="0"/>
                <a:cs typeface="Calibri" pitchFamily="34" charset="0"/>
              </a:rPr>
              <a:t>Monthly Color Coding for </a:t>
            </a:r>
            <a:r>
              <a:rPr lang="en-US" sz="3200" dirty="0" smtClean="0">
                <a:solidFill>
                  <a:srgbClr val="FFFF00"/>
                </a:solidFill>
                <a:latin typeface="Calibri" pitchFamily="34" charset="0"/>
                <a:cs typeface="Calibri" pitchFamily="34" charset="0"/>
              </a:rPr>
              <a:t>Equipment's </a:t>
            </a:r>
          </a:p>
          <a:p>
            <a:pPr lvl="0" algn="ctr" eaLnBrk="1" fontAlgn="auto" hangingPunct="1">
              <a:spcBef>
                <a:spcPts val="0"/>
              </a:spcBef>
              <a:spcAft>
                <a:spcPts val="0"/>
              </a:spcAft>
              <a:defRPr/>
            </a:pPr>
            <a:r>
              <a:rPr lang="en-US" sz="3200" dirty="0" smtClean="0">
                <a:solidFill>
                  <a:srgbClr val="FFFF00"/>
                </a:solidFill>
                <a:latin typeface="Calibri" pitchFamily="34" charset="0"/>
                <a:cs typeface="Calibri" pitchFamily="34" charset="0"/>
              </a:rPr>
              <a:t>&amp; Lifting Gears</a:t>
            </a:r>
            <a:endParaRPr lang="en-US" sz="3200" b="1" dirty="0">
              <a:solidFill>
                <a:srgbClr val="FFFF00"/>
              </a:solidFill>
              <a:latin typeface="Calibri" pitchFamily="34" charset="0"/>
              <a:cs typeface="Calibri" pitchFamily="34" charset="0"/>
            </a:endParaRP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5" name="Slide Number Placeholder 4"/>
          <p:cNvSpPr>
            <a:spLocks noGrp="1"/>
          </p:cNvSpPr>
          <p:nvPr>
            <p:ph type="sldNum" sz="quarter" idx="12"/>
          </p:nvPr>
        </p:nvSpPr>
        <p:spPr/>
        <p:txBody>
          <a:bodyPr/>
          <a:lstStyle/>
          <a:p>
            <a:fld id="{32AB3A5E-B671-4EA7-AE3D-54088C84367F}" type="slidenum">
              <a:rPr lang="de-AT" altLang="en-US" smtClean="0"/>
              <a:pPr/>
              <a:t>33</a:t>
            </a:fld>
            <a:endParaRPr lang="de-AT" altLang="en-US"/>
          </a:p>
        </p:txBody>
      </p:sp>
      <p:pic>
        <p:nvPicPr>
          <p:cNvPr id="747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966" y="1484784"/>
            <a:ext cx="4388990" cy="4779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307463984"/>
              </p:ext>
            </p:extLst>
          </p:nvPr>
        </p:nvGraphicFramePr>
        <p:xfrm>
          <a:off x="4842808" y="1478506"/>
          <a:ext cx="4049672" cy="4754880"/>
        </p:xfrm>
        <a:graphic>
          <a:graphicData uri="http://schemas.openxmlformats.org/drawingml/2006/table">
            <a:tbl>
              <a:tblPr firstRow="1" bandRow="1">
                <a:tableStyleId>{5C22544A-7EE6-4342-B048-85BDC9FD1C3A}</a:tableStyleId>
              </a:tblPr>
              <a:tblGrid>
                <a:gridCol w="626403"/>
                <a:gridCol w="1583477"/>
                <a:gridCol w="1839792"/>
              </a:tblGrid>
              <a:tr h="329767">
                <a:tc>
                  <a:txBody>
                    <a:bodyPr/>
                    <a:lstStyle/>
                    <a:p>
                      <a:pPr algn="ctr"/>
                      <a:r>
                        <a:rPr lang="en-US" b="1" dirty="0" smtClean="0">
                          <a:solidFill>
                            <a:srgbClr val="FFFF00"/>
                          </a:solidFill>
                        </a:rPr>
                        <a:t>S/N</a:t>
                      </a:r>
                      <a:endParaRPr lang="en-SG" b="1" dirty="0">
                        <a:solidFill>
                          <a:srgbClr val="FFFF00"/>
                        </a:solidFill>
                      </a:endParaRPr>
                    </a:p>
                  </a:txBody>
                  <a:tcPr/>
                </a:tc>
                <a:tc>
                  <a:txBody>
                    <a:bodyPr/>
                    <a:lstStyle/>
                    <a:p>
                      <a:pPr algn="ctr"/>
                      <a:r>
                        <a:rPr lang="en-US" b="1" dirty="0" smtClean="0">
                          <a:solidFill>
                            <a:srgbClr val="FFFF00"/>
                          </a:solidFill>
                        </a:rPr>
                        <a:t>Month</a:t>
                      </a:r>
                      <a:endParaRPr lang="en-SG" b="1" dirty="0">
                        <a:solidFill>
                          <a:srgbClr val="FFFF00"/>
                        </a:solidFill>
                      </a:endParaRPr>
                    </a:p>
                  </a:txBody>
                  <a:tcPr/>
                </a:tc>
                <a:tc>
                  <a:txBody>
                    <a:bodyPr/>
                    <a:lstStyle/>
                    <a:p>
                      <a:pPr algn="ctr"/>
                      <a:r>
                        <a:rPr lang="en-US" b="1" dirty="0" smtClean="0">
                          <a:solidFill>
                            <a:srgbClr val="FFFF00"/>
                          </a:solidFill>
                        </a:rPr>
                        <a:t>COLOUR</a:t>
                      </a:r>
                      <a:r>
                        <a:rPr lang="en-US" b="1" baseline="0" dirty="0" smtClean="0">
                          <a:solidFill>
                            <a:srgbClr val="FFFF00"/>
                          </a:solidFill>
                        </a:rPr>
                        <a:t> </a:t>
                      </a:r>
                      <a:endParaRPr lang="en-SG" b="1" dirty="0">
                        <a:solidFill>
                          <a:srgbClr val="FFFF00"/>
                        </a:solidFill>
                      </a:endParaRPr>
                    </a:p>
                  </a:txBody>
                  <a:tcPr/>
                </a:tc>
              </a:tr>
              <a:tr h="329767">
                <a:tc>
                  <a:txBody>
                    <a:bodyPr/>
                    <a:lstStyle/>
                    <a:p>
                      <a:pPr algn="ctr"/>
                      <a:r>
                        <a:rPr lang="en-US" sz="1600" dirty="0" smtClean="0"/>
                        <a:t>1</a:t>
                      </a:r>
                      <a:endParaRPr lang="en-SG" sz="1600" dirty="0"/>
                    </a:p>
                  </a:txBody>
                  <a:tcPr/>
                </a:tc>
                <a:tc>
                  <a:txBody>
                    <a:bodyPr/>
                    <a:lstStyle/>
                    <a:p>
                      <a:pPr algn="ctr"/>
                      <a:r>
                        <a:rPr lang="en-US" sz="1600" dirty="0" smtClean="0"/>
                        <a:t> JANUARY</a:t>
                      </a:r>
                      <a:endParaRPr lang="en-SG" sz="1600" dirty="0"/>
                    </a:p>
                  </a:txBody>
                  <a:tcPr/>
                </a:tc>
                <a:tc>
                  <a:txBody>
                    <a:bodyPr/>
                    <a:lstStyle/>
                    <a:p>
                      <a:endParaRPr lang="en-SG" dirty="0"/>
                    </a:p>
                  </a:txBody>
                  <a:tcPr>
                    <a:solidFill>
                      <a:srgbClr val="FFFF00"/>
                    </a:solidFill>
                  </a:tcPr>
                </a:tc>
              </a:tr>
              <a:tr h="329767">
                <a:tc>
                  <a:txBody>
                    <a:bodyPr/>
                    <a:lstStyle/>
                    <a:p>
                      <a:pPr algn="ctr"/>
                      <a:r>
                        <a:rPr lang="en-US" sz="1600" dirty="0" smtClean="0"/>
                        <a:t>2</a:t>
                      </a:r>
                      <a:endParaRPr lang="en-SG" sz="1600" dirty="0"/>
                    </a:p>
                  </a:txBody>
                  <a:tcPr/>
                </a:tc>
                <a:tc>
                  <a:txBody>
                    <a:bodyPr/>
                    <a:lstStyle/>
                    <a:p>
                      <a:pPr algn="ctr"/>
                      <a:r>
                        <a:rPr lang="en-US" sz="1600" dirty="0" smtClean="0"/>
                        <a:t>FEBRUARY</a:t>
                      </a:r>
                      <a:endParaRPr lang="en-SG" sz="1600" dirty="0"/>
                    </a:p>
                  </a:txBody>
                  <a:tcPr/>
                </a:tc>
                <a:tc>
                  <a:txBody>
                    <a:bodyPr/>
                    <a:lstStyle/>
                    <a:p>
                      <a:endParaRPr lang="en-SG" dirty="0"/>
                    </a:p>
                  </a:txBody>
                  <a:tcPr>
                    <a:solidFill>
                      <a:srgbClr val="00B050"/>
                    </a:solidFill>
                  </a:tcPr>
                </a:tc>
              </a:tr>
              <a:tr h="329767">
                <a:tc>
                  <a:txBody>
                    <a:bodyPr/>
                    <a:lstStyle/>
                    <a:p>
                      <a:pPr algn="ctr"/>
                      <a:r>
                        <a:rPr lang="en-US" sz="1600" dirty="0" smtClean="0"/>
                        <a:t>3</a:t>
                      </a:r>
                      <a:endParaRPr lang="en-SG" sz="1600" dirty="0"/>
                    </a:p>
                  </a:txBody>
                  <a:tcPr/>
                </a:tc>
                <a:tc>
                  <a:txBody>
                    <a:bodyPr/>
                    <a:lstStyle/>
                    <a:p>
                      <a:pPr algn="ctr"/>
                      <a:r>
                        <a:rPr lang="en-US" sz="1600" dirty="0" smtClean="0"/>
                        <a:t>MARCH</a:t>
                      </a:r>
                      <a:endParaRPr lang="en-SG" sz="1600" dirty="0"/>
                    </a:p>
                  </a:txBody>
                  <a:tcPr/>
                </a:tc>
                <a:tc>
                  <a:txBody>
                    <a:bodyPr/>
                    <a:lstStyle/>
                    <a:p>
                      <a:endParaRPr lang="en-SG" dirty="0"/>
                    </a:p>
                  </a:txBody>
                  <a:tcPr>
                    <a:solidFill>
                      <a:srgbClr val="0A0AE0"/>
                    </a:solidFill>
                  </a:tcPr>
                </a:tc>
              </a:tr>
              <a:tr h="329767">
                <a:tc>
                  <a:txBody>
                    <a:bodyPr/>
                    <a:lstStyle/>
                    <a:p>
                      <a:pPr algn="ctr"/>
                      <a:r>
                        <a:rPr lang="en-US" sz="1600" dirty="0" smtClean="0"/>
                        <a:t>4</a:t>
                      </a:r>
                      <a:endParaRPr lang="en-SG" sz="1600" dirty="0"/>
                    </a:p>
                  </a:txBody>
                  <a:tcPr/>
                </a:tc>
                <a:tc>
                  <a:txBody>
                    <a:bodyPr/>
                    <a:lstStyle/>
                    <a:p>
                      <a:pPr algn="ctr"/>
                      <a:r>
                        <a:rPr lang="en-US" sz="1600" dirty="0" smtClean="0"/>
                        <a:t>APRIL</a:t>
                      </a:r>
                      <a:endParaRPr lang="en-SG" sz="1600" dirty="0"/>
                    </a:p>
                  </a:txBody>
                  <a:tcPr/>
                </a:tc>
                <a:tc>
                  <a:txBody>
                    <a:bodyPr/>
                    <a:lstStyle/>
                    <a:p>
                      <a:endParaRPr lang="en-SG" dirty="0"/>
                    </a:p>
                  </a:txBody>
                  <a:tcPr>
                    <a:solidFill>
                      <a:srgbClr val="FFFF00"/>
                    </a:solidFill>
                  </a:tcPr>
                </a:tc>
              </a:tr>
              <a:tr h="329767">
                <a:tc>
                  <a:txBody>
                    <a:bodyPr/>
                    <a:lstStyle/>
                    <a:p>
                      <a:pPr algn="ctr"/>
                      <a:r>
                        <a:rPr lang="en-US" sz="1600" dirty="0" smtClean="0"/>
                        <a:t>5</a:t>
                      </a:r>
                      <a:endParaRPr lang="en-SG" sz="1600" dirty="0"/>
                    </a:p>
                  </a:txBody>
                  <a:tcPr/>
                </a:tc>
                <a:tc>
                  <a:txBody>
                    <a:bodyPr/>
                    <a:lstStyle/>
                    <a:p>
                      <a:pPr algn="ctr"/>
                      <a:r>
                        <a:rPr lang="en-US" sz="1600" dirty="0" smtClean="0"/>
                        <a:t>MAY</a:t>
                      </a:r>
                      <a:endParaRPr lang="en-SG" sz="1600" dirty="0"/>
                    </a:p>
                  </a:txBody>
                  <a:tcPr/>
                </a:tc>
                <a:tc>
                  <a:txBody>
                    <a:bodyPr/>
                    <a:lstStyle/>
                    <a:p>
                      <a:endParaRPr lang="en-SG" dirty="0"/>
                    </a:p>
                  </a:txBody>
                  <a:tcPr>
                    <a:solidFill>
                      <a:srgbClr val="00B050"/>
                    </a:solidFill>
                  </a:tcPr>
                </a:tc>
              </a:tr>
              <a:tr h="329767">
                <a:tc>
                  <a:txBody>
                    <a:bodyPr/>
                    <a:lstStyle/>
                    <a:p>
                      <a:pPr algn="ctr"/>
                      <a:r>
                        <a:rPr lang="en-US" sz="1600" dirty="0" smtClean="0"/>
                        <a:t>6</a:t>
                      </a:r>
                      <a:endParaRPr lang="en-SG" sz="1600" dirty="0"/>
                    </a:p>
                  </a:txBody>
                  <a:tcPr/>
                </a:tc>
                <a:tc>
                  <a:txBody>
                    <a:bodyPr/>
                    <a:lstStyle/>
                    <a:p>
                      <a:pPr algn="ctr"/>
                      <a:r>
                        <a:rPr lang="en-US" sz="1600" dirty="0" smtClean="0"/>
                        <a:t>JUNE</a:t>
                      </a:r>
                      <a:endParaRPr lang="en-SG" sz="1600" dirty="0"/>
                    </a:p>
                  </a:txBody>
                  <a:tcPr/>
                </a:tc>
                <a:tc>
                  <a:txBody>
                    <a:bodyPr/>
                    <a:lstStyle/>
                    <a:p>
                      <a:endParaRPr lang="en-SG" dirty="0"/>
                    </a:p>
                  </a:txBody>
                  <a:tcPr>
                    <a:solidFill>
                      <a:srgbClr val="0A0AE0"/>
                    </a:solidFill>
                  </a:tcPr>
                </a:tc>
              </a:tr>
              <a:tr h="329767">
                <a:tc>
                  <a:txBody>
                    <a:bodyPr/>
                    <a:lstStyle/>
                    <a:p>
                      <a:pPr algn="ctr"/>
                      <a:r>
                        <a:rPr lang="en-US" sz="1600" dirty="0" smtClean="0"/>
                        <a:t>7</a:t>
                      </a:r>
                      <a:endParaRPr lang="en-SG" sz="1600" dirty="0"/>
                    </a:p>
                  </a:txBody>
                  <a:tcPr/>
                </a:tc>
                <a:tc>
                  <a:txBody>
                    <a:bodyPr/>
                    <a:lstStyle/>
                    <a:p>
                      <a:pPr algn="ctr"/>
                      <a:r>
                        <a:rPr lang="en-US" sz="1600" dirty="0" smtClean="0"/>
                        <a:t>JULY</a:t>
                      </a:r>
                      <a:endParaRPr lang="en-SG" sz="1600" dirty="0"/>
                    </a:p>
                  </a:txBody>
                  <a:tcPr/>
                </a:tc>
                <a:tc>
                  <a:txBody>
                    <a:bodyPr/>
                    <a:lstStyle/>
                    <a:p>
                      <a:endParaRPr lang="en-SG" dirty="0"/>
                    </a:p>
                  </a:txBody>
                  <a:tcPr>
                    <a:solidFill>
                      <a:srgbClr val="FFFF00"/>
                    </a:solidFill>
                  </a:tcPr>
                </a:tc>
              </a:tr>
              <a:tr h="329767">
                <a:tc>
                  <a:txBody>
                    <a:bodyPr/>
                    <a:lstStyle/>
                    <a:p>
                      <a:pPr algn="ctr"/>
                      <a:r>
                        <a:rPr lang="en-US" sz="1600" dirty="0" smtClean="0"/>
                        <a:t>8</a:t>
                      </a:r>
                      <a:endParaRPr lang="en-SG" sz="1600" dirty="0"/>
                    </a:p>
                  </a:txBody>
                  <a:tcPr/>
                </a:tc>
                <a:tc>
                  <a:txBody>
                    <a:bodyPr/>
                    <a:lstStyle/>
                    <a:p>
                      <a:pPr algn="ctr"/>
                      <a:r>
                        <a:rPr lang="en-US" sz="1600" dirty="0" smtClean="0"/>
                        <a:t>AUGUST</a:t>
                      </a:r>
                      <a:endParaRPr lang="en-SG" sz="1600" dirty="0"/>
                    </a:p>
                  </a:txBody>
                  <a:tcPr/>
                </a:tc>
                <a:tc>
                  <a:txBody>
                    <a:bodyPr/>
                    <a:lstStyle/>
                    <a:p>
                      <a:endParaRPr lang="en-SG" dirty="0"/>
                    </a:p>
                  </a:txBody>
                  <a:tcPr>
                    <a:solidFill>
                      <a:srgbClr val="00B050"/>
                    </a:solidFill>
                  </a:tcPr>
                </a:tc>
              </a:tr>
              <a:tr h="329767">
                <a:tc>
                  <a:txBody>
                    <a:bodyPr/>
                    <a:lstStyle/>
                    <a:p>
                      <a:pPr algn="ctr"/>
                      <a:r>
                        <a:rPr lang="en-US" sz="1600" dirty="0" smtClean="0"/>
                        <a:t>9</a:t>
                      </a:r>
                      <a:endParaRPr lang="en-SG" sz="1600" dirty="0"/>
                    </a:p>
                  </a:txBody>
                  <a:tcPr/>
                </a:tc>
                <a:tc>
                  <a:txBody>
                    <a:bodyPr/>
                    <a:lstStyle/>
                    <a:p>
                      <a:pPr algn="ctr"/>
                      <a:r>
                        <a:rPr lang="en-US" sz="1600" dirty="0" smtClean="0"/>
                        <a:t>SEPTEMBER</a:t>
                      </a:r>
                      <a:endParaRPr lang="en-SG" sz="1600" dirty="0"/>
                    </a:p>
                  </a:txBody>
                  <a:tcPr/>
                </a:tc>
                <a:tc>
                  <a:txBody>
                    <a:bodyPr/>
                    <a:lstStyle/>
                    <a:p>
                      <a:endParaRPr lang="en-SG" dirty="0"/>
                    </a:p>
                  </a:txBody>
                  <a:tcPr>
                    <a:solidFill>
                      <a:srgbClr val="1515D5"/>
                    </a:solidFill>
                  </a:tcPr>
                </a:tc>
              </a:tr>
              <a:tr h="329767">
                <a:tc>
                  <a:txBody>
                    <a:bodyPr/>
                    <a:lstStyle/>
                    <a:p>
                      <a:pPr algn="ctr"/>
                      <a:r>
                        <a:rPr lang="en-US" sz="1600" dirty="0" smtClean="0"/>
                        <a:t>10</a:t>
                      </a:r>
                      <a:endParaRPr lang="en-SG" sz="1600" dirty="0"/>
                    </a:p>
                  </a:txBody>
                  <a:tcPr/>
                </a:tc>
                <a:tc>
                  <a:txBody>
                    <a:bodyPr/>
                    <a:lstStyle/>
                    <a:p>
                      <a:pPr algn="ctr"/>
                      <a:r>
                        <a:rPr lang="en-US" sz="1600" dirty="0" smtClean="0"/>
                        <a:t>OCTOBER</a:t>
                      </a:r>
                      <a:endParaRPr lang="en-SG" sz="1600" dirty="0"/>
                    </a:p>
                  </a:txBody>
                  <a:tcPr/>
                </a:tc>
                <a:tc>
                  <a:txBody>
                    <a:bodyPr/>
                    <a:lstStyle/>
                    <a:p>
                      <a:endParaRPr lang="en-SG" dirty="0"/>
                    </a:p>
                  </a:txBody>
                  <a:tcPr>
                    <a:solidFill>
                      <a:srgbClr val="FFFF00"/>
                    </a:solidFill>
                  </a:tcPr>
                </a:tc>
              </a:tr>
              <a:tr h="329767">
                <a:tc>
                  <a:txBody>
                    <a:bodyPr/>
                    <a:lstStyle/>
                    <a:p>
                      <a:pPr algn="ctr"/>
                      <a:r>
                        <a:rPr lang="en-US" sz="1600" dirty="0" smtClean="0"/>
                        <a:t>11</a:t>
                      </a:r>
                      <a:endParaRPr lang="en-SG" sz="1600" dirty="0"/>
                    </a:p>
                  </a:txBody>
                  <a:tcPr/>
                </a:tc>
                <a:tc>
                  <a:txBody>
                    <a:bodyPr/>
                    <a:lstStyle/>
                    <a:p>
                      <a:pPr algn="ctr"/>
                      <a:r>
                        <a:rPr lang="en-US" sz="1600" dirty="0" smtClean="0"/>
                        <a:t>NOVEMBER</a:t>
                      </a:r>
                      <a:r>
                        <a:rPr lang="en-US" sz="1600" baseline="0" dirty="0" smtClean="0"/>
                        <a:t> </a:t>
                      </a:r>
                      <a:endParaRPr lang="en-SG" sz="1600" dirty="0"/>
                    </a:p>
                  </a:txBody>
                  <a:tcPr/>
                </a:tc>
                <a:tc>
                  <a:txBody>
                    <a:bodyPr/>
                    <a:lstStyle/>
                    <a:p>
                      <a:endParaRPr lang="en-SG" dirty="0"/>
                    </a:p>
                  </a:txBody>
                  <a:tcPr>
                    <a:solidFill>
                      <a:srgbClr val="00B050"/>
                    </a:solidFill>
                  </a:tcPr>
                </a:tc>
              </a:tr>
              <a:tr h="329767">
                <a:tc>
                  <a:txBody>
                    <a:bodyPr/>
                    <a:lstStyle/>
                    <a:p>
                      <a:pPr algn="ctr"/>
                      <a:r>
                        <a:rPr lang="en-US" sz="1600" dirty="0" smtClean="0"/>
                        <a:t>12</a:t>
                      </a:r>
                      <a:endParaRPr lang="en-SG" sz="1600" dirty="0"/>
                    </a:p>
                  </a:txBody>
                  <a:tcPr/>
                </a:tc>
                <a:tc>
                  <a:txBody>
                    <a:bodyPr/>
                    <a:lstStyle/>
                    <a:p>
                      <a:pPr algn="ctr"/>
                      <a:r>
                        <a:rPr lang="en-US" sz="1600" dirty="0" smtClean="0"/>
                        <a:t>DECEMBER</a:t>
                      </a:r>
                      <a:endParaRPr lang="en-SG" sz="1600" dirty="0"/>
                    </a:p>
                  </a:txBody>
                  <a:tcPr/>
                </a:tc>
                <a:tc>
                  <a:txBody>
                    <a:bodyPr/>
                    <a:lstStyle/>
                    <a:p>
                      <a:endParaRPr lang="en-SG" dirty="0"/>
                    </a:p>
                  </a:txBody>
                  <a:tcPr>
                    <a:solidFill>
                      <a:srgbClr val="0A0AE0"/>
                    </a:solidFill>
                  </a:tcPr>
                </a:tc>
              </a:tr>
            </a:tbl>
          </a:graphicData>
        </a:graphic>
      </p:graphicFrame>
    </p:spTree>
    <p:extLst>
      <p:ext uri="{BB962C8B-B14F-4D97-AF65-F5344CB8AC3E}">
        <p14:creationId xmlns:p14="http://schemas.microsoft.com/office/powerpoint/2010/main" val="3307461163"/>
      </p:ext>
    </p:extLst>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SG" dirty="0" smtClean="0"/>
              <a:t>Restricted</a:t>
            </a:r>
            <a:endParaRPr lang="en-SG" dirty="0"/>
          </a:p>
        </p:txBody>
      </p:sp>
      <p:sp>
        <p:nvSpPr>
          <p:cNvPr id="4" name="Date Placeholder 3"/>
          <p:cNvSpPr>
            <a:spLocks noGrp="1"/>
          </p:cNvSpPr>
          <p:nvPr>
            <p:ph type="dt" sz="half" idx="10"/>
          </p:nvPr>
        </p:nvSpPr>
        <p:spPr>
          <a:xfrm>
            <a:off x="5143095" y="6176640"/>
            <a:ext cx="3786690" cy="365125"/>
          </a:xfrm>
        </p:spPr>
        <p:txBody>
          <a:bodyPr/>
          <a:lstStyle/>
          <a:p>
            <a:r>
              <a:rPr lang="en-US" dirty="0" smtClean="0"/>
              <a:t>3th July 2023                                                  </a:t>
            </a:r>
            <a:endParaRPr lang="en-SG" dirty="0"/>
          </a:p>
        </p:txBody>
      </p:sp>
      <p:pic>
        <p:nvPicPr>
          <p:cNvPr id="31746" name="Picture 17" descr="http://t0.gstatic.com/images?q=tbn:ANd9GcR6MKRpWtKgg0xxsPEBbJnQuf5-QMIHEmzU8stD_RP-KhhQFWNBo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94463" y="1279666"/>
            <a:ext cx="2069657" cy="171277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1747" name="TextBox 7"/>
          <p:cNvSpPr txBox="1">
            <a:spLocks noChangeArrowheads="1"/>
          </p:cNvSpPr>
          <p:nvPr/>
        </p:nvSpPr>
        <p:spPr bwMode="auto">
          <a:xfrm>
            <a:off x="223607" y="3085213"/>
            <a:ext cx="2314575" cy="923925"/>
          </a:xfrm>
          <a:prstGeom prst="rect">
            <a:avLst/>
          </a:prstGeom>
          <a:solidFill>
            <a:schemeClr val="bg1"/>
          </a:solidFill>
          <a:ln w="9525">
            <a:solidFill>
              <a:srgbClr val="000000"/>
            </a:solidFill>
            <a:miter lim="800000"/>
            <a:headEnd/>
            <a:tailEnd/>
          </a:ln>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i="1" dirty="0">
                <a:latin typeface="Times New Roman" pitchFamily="18" charset="0"/>
                <a:cs typeface="Times New Roman" pitchFamily="18" charset="0"/>
              </a:rPr>
              <a:t>SUBCON SUPERVISOR &amp; ASTI STAFF</a:t>
            </a:r>
            <a:endParaRPr lang="en-GB" altLang="en-US" b="1" i="1" dirty="0">
              <a:latin typeface="Times New Roman" pitchFamily="18" charset="0"/>
              <a:cs typeface="Times New Roman" pitchFamily="18" charset="0"/>
            </a:endParaRPr>
          </a:p>
        </p:txBody>
      </p:sp>
      <p:pic>
        <p:nvPicPr>
          <p:cNvPr id="31748" name="Picture 8" descr="http://www.safetyfirstgroup.net/data/products/head_protection/Hp1211_safety_helme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8235" y="1236804"/>
            <a:ext cx="2109911" cy="175563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1749" name="TextBox 25"/>
          <p:cNvSpPr txBox="1">
            <a:spLocks noChangeArrowheads="1"/>
          </p:cNvSpPr>
          <p:nvPr/>
        </p:nvSpPr>
        <p:spPr bwMode="auto">
          <a:xfrm>
            <a:off x="3655616" y="3224119"/>
            <a:ext cx="1835150" cy="647700"/>
          </a:xfrm>
          <a:prstGeom prst="rect">
            <a:avLst/>
          </a:prstGeom>
          <a:solidFill>
            <a:schemeClr val="bg1"/>
          </a:solidFill>
          <a:ln w="9525">
            <a:solidFill>
              <a:srgbClr val="000000"/>
            </a:solidFill>
            <a:miter lim="800000"/>
            <a:headEnd/>
            <a:tailEnd/>
          </a:ln>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i="1" dirty="0">
                <a:latin typeface="Times New Roman" pitchFamily="18" charset="0"/>
                <a:cs typeface="Times New Roman" pitchFamily="18" charset="0"/>
              </a:rPr>
              <a:t>ALL SAFETY </a:t>
            </a:r>
            <a:r>
              <a:rPr lang="en-US" altLang="en-US" b="1" i="1" dirty="0" smtClean="0">
                <a:latin typeface="Times New Roman" pitchFamily="18" charset="0"/>
                <a:cs typeface="Times New Roman" pitchFamily="18" charset="0"/>
              </a:rPr>
              <a:t>PERSONNEL  </a:t>
            </a:r>
            <a:endParaRPr lang="en-US" altLang="en-US" b="1" i="1" dirty="0">
              <a:latin typeface="Times New Roman" pitchFamily="18" charset="0"/>
              <a:cs typeface="Times New Roman" pitchFamily="18" charset="0"/>
            </a:endParaRPr>
          </a:p>
        </p:txBody>
      </p:sp>
      <p:sp>
        <p:nvSpPr>
          <p:cNvPr id="31750" name="TextBox 27"/>
          <p:cNvSpPr txBox="1">
            <a:spLocks noChangeArrowheads="1"/>
          </p:cNvSpPr>
          <p:nvPr/>
        </p:nvSpPr>
        <p:spPr bwMode="auto">
          <a:xfrm>
            <a:off x="6827298" y="3224119"/>
            <a:ext cx="1422400" cy="646112"/>
          </a:xfrm>
          <a:prstGeom prst="rect">
            <a:avLst/>
          </a:prstGeom>
          <a:solidFill>
            <a:schemeClr val="bg1"/>
          </a:solidFill>
          <a:ln w="9525">
            <a:solidFill>
              <a:srgbClr val="000000"/>
            </a:solidFill>
            <a:miter lim="800000"/>
            <a:headEnd/>
            <a:tailEnd/>
          </a:ln>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i="1" dirty="0">
                <a:latin typeface="Times New Roman" pitchFamily="18" charset="0"/>
                <a:cs typeface="Times New Roman" pitchFamily="18" charset="0"/>
              </a:rPr>
              <a:t>GENERAL WORKERS   </a:t>
            </a:r>
          </a:p>
        </p:txBody>
      </p:sp>
      <p:sp>
        <p:nvSpPr>
          <p:cNvPr id="31752" name="Rectangle 4"/>
          <p:cNvSpPr>
            <a:spLocks noChangeArrowheads="1"/>
          </p:cNvSpPr>
          <p:nvPr/>
        </p:nvSpPr>
        <p:spPr bwMode="auto">
          <a:xfrm>
            <a:off x="1724025" y="446088"/>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2800" b="1" dirty="0" smtClean="0">
                <a:solidFill>
                  <a:srgbClr val="FFFF00"/>
                </a:solidFill>
                <a:cs typeface="Arial" pitchFamily="34" charset="0"/>
              </a:rPr>
              <a:t>Personal Protective Equipment (P.P.E) </a:t>
            </a:r>
          </a:p>
          <a:p>
            <a:pPr algn="ctr" eaLnBrk="1" hangingPunct="1"/>
            <a:r>
              <a:rPr lang="en-US" altLang="en-US" sz="2800" b="1" dirty="0" smtClean="0">
                <a:solidFill>
                  <a:srgbClr val="FFFF00"/>
                </a:solidFill>
                <a:cs typeface="Arial" pitchFamily="34" charset="0"/>
              </a:rPr>
              <a:t>Requirements</a:t>
            </a:r>
            <a:endParaRPr lang="en-US" altLang="en-US" sz="2800" b="1" dirty="0">
              <a:solidFill>
                <a:srgbClr val="FFFF00"/>
              </a:solidFill>
              <a:cs typeface="Arial" pitchFamily="34" charset="0"/>
            </a:endParaRPr>
          </a:p>
        </p:txBody>
      </p:sp>
      <p:pic>
        <p:nvPicPr>
          <p:cNvPr id="31753" name="Picture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8361" y="1249364"/>
            <a:ext cx="1824388" cy="168929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1755" name="AutoShape 11" descr="blob:https://web.whatsapp.com/634f1fe7-04df-4420-b795-781d4cf23e3c"/>
          <p:cNvSpPr>
            <a:spLocks noChangeAspect="1" noChangeArrowheads="1"/>
          </p:cNvSpPr>
          <p:nvPr/>
        </p:nvSpPr>
        <p:spPr bwMode="auto">
          <a:xfrm>
            <a:off x="-452438" y="12493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SG" altLang="en-US"/>
          </a:p>
        </p:txBody>
      </p:sp>
      <p:sp>
        <p:nvSpPr>
          <p:cNvPr id="31756" name="AutoShape 13" descr="blob:https://web.whatsapp.com/6b2f37a5-ae91-4d8c-85b8-db7214e841d5"/>
          <p:cNvSpPr>
            <a:spLocks noChangeAspect="1" noChangeArrowheads="1"/>
          </p:cNvSpPr>
          <p:nvPr/>
        </p:nvSpPr>
        <p:spPr bwMode="auto">
          <a:xfrm>
            <a:off x="155575" y="-144463"/>
            <a:ext cx="3136900" cy="3136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SG" altLang="en-US"/>
          </a:p>
        </p:txBody>
      </p:sp>
      <p:pic>
        <p:nvPicPr>
          <p:cNvPr id="31757"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73843" y="4093368"/>
            <a:ext cx="2268538" cy="1701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1758" name="TextBox 25"/>
          <p:cNvSpPr txBox="1">
            <a:spLocks noChangeArrowheads="1"/>
          </p:cNvSpPr>
          <p:nvPr/>
        </p:nvSpPr>
        <p:spPr bwMode="auto">
          <a:xfrm>
            <a:off x="372717" y="5822156"/>
            <a:ext cx="1665707" cy="646331"/>
          </a:xfrm>
          <a:prstGeom prst="rect">
            <a:avLst/>
          </a:prstGeom>
          <a:solidFill>
            <a:schemeClr val="bg1"/>
          </a:solidFill>
          <a:ln w="9525">
            <a:solidFill>
              <a:srgbClr val="000000"/>
            </a:solidFill>
            <a:miter lim="800000"/>
            <a:headEnd/>
            <a:tailEnd/>
          </a:ln>
          <a:extLst/>
        </p:spPr>
        <p:txBody>
          <a:bodyPr wrap="squar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i="1" dirty="0">
                <a:latin typeface="Times New Roman" pitchFamily="18" charset="0"/>
                <a:cs typeface="Times New Roman" pitchFamily="18" charset="0"/>
              </a:rPr>
              <a:t>Cut Resistant Gloves</a:t>
            </a:r>
          </a:p>
        </p:txBody>
      </p:sp>
      <p:pic>
        <p:nvPicPr>
          <p:cNvPr id="31759" name="Picture 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538182" y="4093368"/>
            <a:ext cx="2305050" cy="17287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1760" name="TextBox 25"/>
          <p:cNvSpPr txBox="1">
            <a:spLocks noChangeArrowheads="1"/>
          </p:cNvSpPr>
          <p:nvPr/>
        </p:nvSpPr>
        <p:spPr bwMode="auto">
          <a:xfrm>
            <a:off x="2738041" y="5853475"/>
            <a:ext cx="1835150" cy="369888"/>
          </a:xfrm>
          <a:prstGeom prst="rect">
            <a:avLst/>
          </a:prstGeom>
          <a:solidFill>
            <a:schemeClr val="bg1"/>
          </a:solidFill>
          <a:ln w="9525">
            <a:solidFill>
              <a:srgbClr val="000000"/>
            </a:solidFill>
            <a:miter lim="800000"/>
            <a:headEnd/>
            <a:tailEnd/>
          </a:ln>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i="1" dirty="0">
                <a:latin typeface="Times New Roman" pitchFamily="18" charset="0"/>
                <a:cs typeface="Times New Roman" pitchFamily="18" charset="0"/>
              </a:rPr>
              <a:t>Safety Goggles</a:t>
            </a:r>
          </a:p>
        </p:txBody>
      </p:sp>
      <p:pic>
        <p:nvPicPr>
          <p:cNvPr id="31761" name="Picture 2" descr="A picture containing blue, several&#10;&#10;Description automatically generated"/>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11106" y="4093368"/>
            <a:ext cx="2268538" cy="176010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1762" name="TextBox 25"/>
          <p:cNvSpPr txBox="1">
            <a:spLocks noChangeArrowheads="1"/>
          </p:cNvSpPr>
          <p:nvPr/>
        </p:nvSpPr>
        <p:spPr bwMode="auto">
          <a:xfrm>
            <a:off x="5118506" y="5853475"/>
            <a:ext cx="1835150" cy="371475"/>
          </a:xfrm>
          <a:prstGeom prst="rect">
            <a:avLst/>
          </a:prstGeom>
          <a:solidFill>
            <a:schemeClr val="bg1"/>
          </a:solidFill>
          <a:ln w="9525">
            <a:solidFill>
              <a:srgbClr val="000000"/>
            </a:solidFill>
            <a:miter lim="800000"/>
            <a:headEnd/>
            <a:tailEnd/>
          </a:ln>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i="1" dirty="0">
                <a:latin typeface="Times New Roman" pitchFamily="18" charset="0"/>
                <a:cs typeface="Times New Roman" pitchFamily="18" charset="0"/>
              </a:rPr>
              <a:t>Safety Vest</a:t>
            </a:r>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34</a:t>
            </a:fld>
            <a:endParaRPr lang="de-AT" altLang="en-US" dirty="0"/>
          </a:p>
        </p:txBody>
      </p:sp>
      <p:pic>
        <p:nvPicPr>
          <p:cNvPr id="75778" name="Picture 2" descr="Earplugs | Soundproof Earplugs | J&amp;Y Safety"/>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60536" y="4009138"/>
            <a:ext cx="1690403" cy="178603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21" name="TextBox 25"/>
          <p:cNvSpPr txBox="1">
            <a:spLocks noChangeArrowheads="1"/>
          </p:cNvSpPr>
          <p:nvPr/>
        </p:nvSpPr>
        <p:spPr bwMode="auto">
          <a:xfrm>
            <a:off x="7260536" y="5859229"/>
            <a:ext cx="1835150" cy="371475"/>
          </a:xfrm>
          <a:prstGeom prst="rect">
            <a:avLst/>
          </a:prstGeom>
          <a:solidFill>
            <a:schemeClr val="bg1"/>
          </a:solidFill>
          <a:ln w="9525">
            <a:solidFill>
              <a:srgbClr val="000000"/>
            </a:solidFill>
            <a:miter lim="800000"/>
            <a:headEnd/>
            <a:tailEnd/>
          </a:ln>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i="1" dirty="0" smtClean="0">
                <a:latin typeface="Times New Roman" pitchFamily="18" charset="0"/>
                <a:cs typeface="Times New Roman" pitchFamily="18" charset="0"/>
              </a:rPr>
              <a:t>Earplugs</a:t>
            </a:r>
            <a:endParaRPr lang="en-US" altLang="en-US" b="1" i="1" dirty="0">
              <a:latin typeface="Times New Roman" pitchFamily="18" charset="0"/>
              <a:cs typeface="Times New Roman" pitchFamily="18" charset="0"/>
            </a:endParaRPr>
          </a:p>
        </p:txBody>
      </p:sp>
    </p:spTree>
  </p:cSld>
  <p:clrMapOvr>
    <a:masterClrMapping/>
  </p:clrMapOvr>
  <p:transition spd="slow"/>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4"/>
          <p:cNvSpPr>
            <a:spLocks noChangeArrowheads="1"/>
          </p:cNvSpPr>
          <p:nvPr/>
        </p:nvSpPr>
        <p:spPr bwMode="auto">
          <a:xfrm>
            <a:off x="1339230" y="692696"/>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2800" b="1" dirty="0" smtClean="0">
                <a:solidFill>
                  <a:srgbClr val="FFFF00"/>
                </a:solidFill>
                <a:cs typeface="Arial" pitchFamily="34" charset="0"/>
              </a:rPr>
              <a:t>ASTI Personal Protective Equipment </a:t>
            </a:r>
          </a:p>
          <a:p>
            <a:pPr algn="ctr" eaLnBrk="1" hangingPunct="1"/>
            <a:r>
              <a:rPr lang="en-US" altLang="en-US" sz="2800" b="1" dirty="0" smtClean="0">
                <a:solidFill>
                  <a:srgbClr val="FFFF00"/>
                </a:solidFill>
                <a:cs typeface="Arial" pitchFamily="34" charset="0"/>
              </a:rPr>
              <a:t>(For All Project Sites)</a:t>
            </a:r>
            <a:endParaRPr lang="en-US" altLang="en-US" sz="2800" b="1" dirty="0">
              <a:solidFill>
                <a:srgbClr val="FFFF00"/>
              </a:solidFill>
              <a:cs typeface="Arial" pitchFamily="34" charset="0"/>
            </a:endParaRPr>
          </a:p>
        </p:txBody>
      </p:sp>
      <mc:AlternateContent xmlns:mc="http://schemas.openxmlformats.org/markup-compatibility/2006" xmlns:p14="http://schemas.microsoft.com/office/powerpoint/2010/main">
        <mc:Choice Requires="p14">
          <p:contentPart p14:bwMode="auto" r:id="rId2">
            <p14:nvContentPartPr>
              <p14:cNvPr id="27" name="Ink 26"/>
              <p14:cNvContentPartPr/>
              <p14:nvPr/>
            </p14:nvContentPartPr>
            <p14:xfrm>
              <a:off x="3474450" y="1703160"/>
              <a:ext cx="360" cy="360"/>
            </p14:xfrm>
          </p:contentPart>
        </mc:Choice>
        <mc:Fallback xmlns="">
          <p:pic>
            <p:nvPicPr>
              <p:cNvPr id="27" name="Ink 26"/>
              <p:cNvPicPr/>
              <p:nvPr/>
            </p:nvPicPr>
            <p:blipFill>
              <a:blip r:embed="rId5"/>
              <a:stretch>
                <a:fillRect/>
              </a:stretch>
            </p:blipFill>
            <p:spPr>
              <a:xfrm>
                <a:off x="3462210" y="1690920"/>
                <a:ext cx="24840" cy="24840"/>
              </a:xfrm>
              <a:prstGeom prst="rect">
                <a:avLst/>
              </a:prstGeom>
            </p:spPr>
          </p:pic>
        </mc:Fallback>
      </mc:AlternateContent>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35</a:t>
            </a:fld>
            <a:endParaRPr lang="de-AT" altLang="en-US"/>
          </a:p>
        </p:txBody>
      </p:sp>
      <p:sp>
        <p:nvSpPr>
          <p:cNvPr id="13" name="TextBox 5"/>
          <p:cNvSpPr txBox="1">
            <a:spLocks noChangeArrowheads="1"/>
          </p:cNvSpPr>
          <p:nvPr/>
        </p:nvSpPr>
        <p:spPr bwMode="auto">
          <a:xfrm>
            <a:off x="323528" y="1556792"/>
            <a:ext cx="858190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400" b="1" i="1" dirty="0">
                <a:cs typeface="Arial" pitchFamily="34" charset="0"/>
              </a:rPr>
              <a:t>Compulsory  to wear Safety Helmet with Chin Strap, Safety Shoes, Reflective Vest , Hand Gloves and  Safety </a:t>
            </a:r>
            <a:r>
              <a:rPr lang="en-US" altLang="en-US" sz="2400" b="1" i="1" dirty="0" smtClean="0">
                <a:cs typeface="Arial" pitchFamily="34" charset="0"/>
              </a:rPr>
              <a:t>Goggles.</a:t>
            </a:r>
            <a:endParaRPr lang="en-US" altLang="en-US" sz="2400" b="1" i="1" dirty="0">
              <a:cs typeface="Arial" pitchFamily="34" charset="0"/>
            </a:endParaRPr>
          </a:p>
        </p:txBody>
      </p:sp>
      <p:pic>
        <p:nvPicPr>
          <p:cNvPr id="14" name="Picture 2" descr="A picture containing wall, outdoor, person, helmet&#10;&#10;Description automatically generate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59865" y="2492896"/>
            <a:ext cx="2739025" cy="3653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 descr="A picture containing wall, outdoor, person, helmet&#10;&#10;Description automatically generated"/>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922588" y="2492895"/>
            <a:ext cx="3290887" cy="41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5"/>
          <p:cNvSpPr txBox="1">
            <a:spLocks noChangeArrowheads="1"/>
          </p:cNvSpPr>
          <p:nvPr/>
        </p:nvSpPr>
        <p:spPr bwMode="auto">
          <a:xfrm>
            <a:off x="6404581" y="2526933"/>
            <a:ext cx="1881188" cy="4603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dirty="0"/>
              <a:t>Safety Helmet</a:t>
            </a:r>
            <a:endParaRPr lang="en-US" altLang="en-US" sz="2400" b="1" i="1" dirty="0">
              <a:solidFill>
                <a:srgbClr val="FF0066"/>
              </a:solidFill>
              <a:cs typeface="Arial" pitchFamily="34" charset="0"/>
            </a:endParaRPr>
          </a:p>
        </p:txBody>
      </p:sp>
      <p:sp>
        <p:nvSpPr>
          <p:cNvPr id="17" name="TextBox 5"/>
          <p:cNvSpPr txBox="1">
            <a:spLocks noChangeArrowheads="1"/>
          </p:cNvSpPr>
          <p:nvPr/>
        </p:nvSpPr>
        <p:spPr bwMode="auto">
          <a:xfrm>
            <a:off x="6421438" y="3530600"/>
            <a:ext cx="2038994" cy="46166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dirty="0"/>
              <a:t>ASTI </a:t>
            </a:r>
            <a:r>
              <a:rPr lang="en-US" altLang="en-US" dirty="0" smtClean="0"/>
              <a:t>Safety Vest</a:t>
            </a:r>
            <a:endParaRPr lang="en-US" altLang="en-US" sz="2400" b="1" i="1" dirty="0">
              <a:solidFill>
                <a:srgbClr val="FF0066"/>
              </a:solidFill>
              <a:cs typeface="Arial" pitchFamily="34" charset="0"/>
            </a:endParaRPr>
          </a:p>
        </p:txBody>
      </p:sp>
      <p:sp>
        <p:nvSpPr>
          <p:cNvPr id="18" name="TextBox 5"/>
          <p:cNvSpPr txBox="1">
            <a:spLocks noChangeArrowheads="1"/>
          </p:cNvSpPr>
          <p:nvPr/>
        </p:nvSpPr>
        <p:spPr bwMode="auto">
          <a:xfrm>
            <a:off x="899592" y="5952552"/>
            <a:ext cx="1600820" cy="46166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dirty="0"/>
              <a:t>Safety Boots</a:t>
            </a:r>
            <a:endParaRPr lang="en-US" altLang="en-US" sz="2400" b="1" i="1" dirty="0">
              <a:solidFill>
                <a:srgbClr val="FF0066"/>
              </a:solidFill>
              <a:cs typeface="Arial" pitchFamily="34" charset="0"/>
            </a:endParaRPr>
          </a:p>
        </p:txBody>
      </p:sp>
      <p:sp>
        <p:nvSpPr>
          <p:cNvPr id="19" name="TextBox 5"/>
          <p:cNvSpPr txBox="1">
            <a:spLocks noChangeArrowheads="1"/>
          </p:cNvSpPr>
          <p:nvPr/>
        </p:nvSpPr>
        <p:spPr bwMode="auto">
          <a:xfrm>
            <a:off x="6921500" y="4808538"/>
            <a:ext cx="1722438" cy="7381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dirty="0"/>
              <a:t>Cut Resistant Gloves</a:t>
            </a:r>
            <a:endParaRPr lang="en-US" altLang="en-US" sz="2400" b="1" i="1" dirty="0">
              <a:solidFill>
                <a:srgbClr val="FF0066"/>
              </a:solidFill>
              <a:cs typeface="Arial" pitchFamily="34" charset="0"/>
            </a:endParaRPr>
          </a:p>
        </p:txBody>
      </p:sp>
      <p:cxnSp>
        <p:nvCxnSpPr>
          <p:cNvPr id="20" name="Straight Arrow Connector 19"/>
          <p:cNvCxnSpPr>
            <a:cxnSpLocks/>
          </p:cNvCxnSpPr>
          <p:nvPr/>
        </p:nvCxnSpPr>
        <p:spPr>
          <a:xfrm>
            <a:off x="2123728" y="3429000"/>
            <a:ext cx="2151002" cy="182520"/>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21" name="Straight Arrow Connector 20"/>
          <p:cNvCxnSpPr>
            <a:cxnSpLocks/>
            <a:stCxn id="16" idx="1"/>
          </p:cNvCxnSpPr>
          <p:nvPr/>
        </p:nvCxnSpPr>
        <p:spPr>
          <a:xfrm flipH="1">
            <a:off x="4614478" y="2757121"/>
            <a:ext cx="1790103" cy="671879"/>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22" name="Straight Arrow Connector 21"/>
          <p:cNvCxnSpPr>
            <a:cxnSpLocks/>
          </p:cNvCxnSpPr>
          <p:nvPr/>
        </p:nvCxnSpPr>
        <p:spPr>
          <a:xfrm flipH="1">
            <a:off x="4860032" y="3899240"/>
            <a:ext cx="1561432" cy="307581"/>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23" name="Straight Arrow Connector 22"/>
          <p:cNvCxnSpPr>
            <a:cxnSpLocks/>
          </p:cNvCxnSpPr>
          <p:nvPr/>
        </p:nvCxnSpPr>
        <p:spPr>
          <a:xfrm flipH="1">
            <a:off x="4900053" y="5177393"/>
            <a:ext cx="2021862" cy="102311"/>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24" name="Straight Arrow Connector 23"/>
          <p:cNvCxnSpPr>
            <a:cxnSpLocks/>
          </p:cNvCxnSpPr>
          <p:nvPr/>
        </p:nvCxnSpPr>
        <p:spPr>
          <a:xfrm>
            <a:off x="2394766" y="6292247"/>
            <a:ext cx="1879964" cy="23838"/>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
        <p:nvSpPr>
          <p:cNvPr id="25" name="TextBox 5"/>
          <p:cNvSpPr txBox="1">
            <a:spLocks noChangeArrowheads="1"/>
          </p:cNvSpPr>
          <p:nvPr/>
        </p:nvSpPr>
        <p:spPr bwMode="auto">
          <a:xfrm>
            <a:off x="439130" y="3149855"/>
            <a:ext cx="1800200" cy="46166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a:t>Safety Goggles</a:t>
            </a:r>
            <a:endParaRPr lang="en-US" altLang="en-US" sz="2400" b="1" i="1">
              <a:solidFill>
                <a:srgbClr val="FF0066"/>
              </a:solidFill>
              <a:cs typeface="Arial" pitchFamily="34" charset="0"/>
            </a:endParaRPr>
          </a:p>
        </p:txBody>
      </p:sp>
    </p:spTree>
  </p:cSld>
  <p:clrMapOvr>
    <a:masterClrMapping/>
  </p:clrMapOvr>
  <p:transition spd="slow"/>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4"/>
          <p:cNvSpPr>
            <a:spLocks noChangeArrowheads="1"/>
          </p:cNvSpPr>
          <p:nvPr/>
        </p:nvSpPr>
        <p:spPr bwMode="auto">
          <a:xfrm>
            <a:off x="1583531" y="877777"/>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en-US" sz="3600" dirty="0">
                <a:solidFill>
                  <a:srgbClr val="FFFF00"/>
                </a:solidFill>
                <a:latin typeface="Calibri" pitchFamily="34" charset="0"/>
                <a:cs typeface="Calibri" pitchFamily="34" charset="0"/>
              </a:rPr>
              <a:t>In-House Rules &amp; Regulations </a:t>
            </a:r>
          </a:p>
        </p:txBody>
      </p:sp>
      <p:sp>
        <p:nvSpPr>
          <p:cNvPr id="27652" name="TextBox 1"/>
          <p:cNvSpPr txBox="1">
            <a:spLocks noChangeArrowheads="1"/>
          </p:cNvSpPr>
          <p:nvPr/>
        </p:nvSpPr>
        <p:spPr bwMode="auto">
          <a:xfrm>
            <a:off x="369490" y="1844824"/>
            <a:ext cx="8569325"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buFontTx/>
              <a:buAutoNum type="arabicPeriod"/>
            </a:pPr>
            <a:r>
              <a:rPr lang="en-US" altLang="en-US" sz="2400" dirty="0">
                <a:latin typeface="Calibri" pitchFamily="34" charset="0"/>
                <a:cs typeface="Calibri" pitchFamily="34" charset="0"/>
              </a:rPr>
              <a:t>Wear and Use PPE</a:t>
            </a:r>
          </a:p>
          <a:p>
            <a:pPr eaLnBrk="1" hangingPunct="1">
              <a:buFontTx/>
              <a:buAutoNum type="arabicPeriod"/>
            </a:pPr>
            <a:endParaRPr lang="en-US" altLang="en-US" sz="2400" dirty="0">
              <a:latin typeface="Calibri" pitchFamily="34" charset="0"/>
              <a:cs typeface="Calibri" pitchFamily="34" charset="0"/>
            </a:endParaRPr>
          </a:p>
          <a:p>
            <a:pPr eaLnBrk="1" hangingPunct="1">
              <a:buFontTx/>
              <a:buAutoNum type="arabicPeriod"/>
            </a:pPr>
            <a:r>
              <a:rPr lang="en-US" altLang="en-US" sz="2400" dirty="0">
                <a:latin typeface="Calibri" pitchFamily="34" charset="0"/>
                <a:cs typeface="Calibri" pitchFamily="34" charset="0"/>
              </a:rPr>
              <a:t>Follow Safe Work Procedure</a:t>
            </a:r>
          </a:p>
          <a:p>
            <a:pPr eaLnBrk="1" hangingPunct="1">
              <a:buFontTx/>
              <a:buAutoNum type="arabicPeriod"/>
            </a:pPr>
            <a:endParaRPr lang="en-US" altLang="en-US" sz="2400" dirty="0">
              <a:latin typeface="Calibri" pitchFamily="34" charset="0"/>
              <a:cs typeface="Calibri" pitchFamily="34" charset="0"/>
            </a:endParaRPr>
          </a:p>
          <a:p>
            <a:pPr eaLnBrk="1" hangingPunct="1">
              <a:buFontTx/>
              <a:buAutoNum type="arabicPeriod"/>
            </a:pPr>
            <a:r>
              <a:rPr lang="en-US" altLang="en-US" sz="2400" dirty="0">
                <a:latin typeface="Calibri" pitchFamily="34" charset="0"/>
                <a:cs typeface="Calibri" pitchFamily="34" charset="0"/>
              </a:rPr>
              <a:t>Report Unsafe Act and Unsafe Condition,</a:t>
            </a:r>
          </a:p>
          <a:p>
            <a:pPr eaLnBrk="1" hangingPunct="1">
              <a:buFontTx/>
              <a:buAutoNum type="arabicPeriod"/>
            </a:pPr>
            <a:endParaRPr lang="en-US" altLang="en-US" sz="2400" dirty="0">
              <a:latin typeface="Calibri" pitchFamily="34" charset="0"/>
              <a:cs typeface="Calibri" pitchFamily="34" charset="0"/>
            </a:endParaRPr>
          </a:p>
          <a:p>
            <a:pPr eaLnBrk="1" hangingPunct="1">
              <a:buFontTx/>
              <a:buAutoNum type="arabicPeriod"/>
            </a:pPr>
            <a:r>
              <a:rPr lang="en-US" altLang="en-US" sz="2400" dirty="0">
                <a:latin typeface="Calibri" pitchFamily="34" charset="0"/>
                <a:cs typeface="Calibri" pitchFamily="34" charset="0"/>
              </a:rPr>
              <a:t>Report Near Miss, Accident and Incident</a:t>
            </a:r>
          </a:p>
          <a:p>
            <a:pPr eaLnBrk="1" hangingPunct="1">
              <a:buFontTx/>
              <a:buAutoNum type="arabicPeriod"/>
            </a:pPr>
            <a:endParaRPr lang="en-US" altLang="en-US" sz="2400" dirty="0">
              <a:latin typeface="Calibri" pitchFamily="34" charset="0"/>
              <a:cs typeface="Calibri" pitchFamily="34" charset="0"/>
            </a:endParaRPr>
          </a:p>
          <a:p>
            <a:pPr eaLnBrk="1" hangingPunct="1">
              <a:buFontTx/>
              <a:buAutoNum type="arabicPeriod"/>
            </a:pPr>
            <a:r>
              <a:rPr lang="en-US" altLang="en-US" sz="2400" dirty="0">
                <a:latin typeface="Calibri" pitchFamily="34" charset="0"/>
                <a:cs typeface="Calibri" pitchFamily="34" charset="0"/>
              </a:rPr>
              <a:t>Don’t </a:t>
            </a:r>
            <a:r>
              <a:rPr lang="en-US" altLang="en-US" sz="2400" dirty="0" smtClean="0">
                <a:latin typeface="Calibri" pitchFamily="34" charset="0"/>
                <a:cs typeface="Calibri" pitchFamily="34" charset="0"/>
              </a:rPr>
              <a:t>tamper any safety </a:t>
            </a:r>
            <a:r>
              <a:rPr lang="en-US" altLang="en-US" sz="2400" dirty="0">
                <a:latin typeface="Calibri" pitchFamily="34" charset="0"/>
                <a:cs typeface="Calibri" pitchFamily="34" charset="0"/>
              </a:rPr>
              <a:t>devices</a:t>
            </a:r>
          </a:p>
          <a:p>
            <a:pPr eaLnBrk="1" hangingPunct="1">
              <a:buFontTx/>
              <a:buAutoNum type="arabicPeriod"/>
            </a:pPr>
            <a:endParaRPr lang="en-US" altLang="en-US" sz="2400" dirty="0">
              <a:latin typeface="Calibri" pitchFamily="34" charset="0"/>
              <a:cs typeface="Calibri" pitchFamily="34" charset="0"/>
            </a:endParaRPr>
          </a:p>
          <a:p>
            <a:pPr eaLnBrk="1" hangingPunct="1">
              <a:buFontTx/>
              <a:buAutoNum type="arabicPeriod"/>
            </a:pPr>
            <a:r>
              <a:rPr lang="en-US" altLang="en-US" sz="2400" dirty="0">
                <a:latin typeface="Calibri" pitchFamily="34" charset="0"/>
                <a:cs typeface="Calibri" pitchFamily="34" charset="0"/>
              </a:rPr>
              <a:t>Implement Risk Control Measures</a:t>
            </a: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36</a:t>
            </a:fld>
            <a:endParaRPr lang="de-AT" altLang="en-US"/>
          </a:p>
        </p:txBody>
      </p:sp>
      <p:pic>
        <p:nvPicPr>
          <p:cNvPr id="6758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41248" y="2626479"/>
            <a:ext cx="2670219"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8100392" y="5249764"/>
            <a:ext cx="694407" cy="369332"/>
          </a:xfrm>
          <a:prstGeom prst="rect">
            <a:avLst/>
          </a:prstGeom>
          <a:solidFill>
            <a:schemeClr val="bg1"/>
          </a:solidFill>
        </p:spPr>
        <p:txBody>
          <a:bodyPr wrap="square" rtlCol="0">
            <a:spAutoFit/>
          </a:bodyPr>
          <a:lstStyle/>
          <a:p>
            <a:endParaRPr lang="en-SG" dirty="0"/>
          </a:p>
        </p:txBody>
      </p:sp>
    </p:spTree>
  </p:cSld>
  <p:clrMapOvr>
    <a:masterClrMapping/>
  </p:clrMapOvr>
  <p:transition spd="slow"/>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4"/>
          <p:cNvSpPr>
            <a:spLocks noChangeArrowheads="1"/>
          </p:cNvSpPr>
          <p:nvPr/>
        </p:nvSpPr>
        <p:spPr bwMode="auto">
          <a:xfrm>
            <a:off x="1619672" y="739775"/>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en-US" sz="3600" dirty="0">
                <a:solidFill>
                  <a:srgbClr val="FFFF00"/>
                </a:solidFill>
                <a:latin typeface="Calibri" pitchFamily="34" charset="0"/>
                <a:cs typeface="Calibri" pitchFamily="34" charset="0"/>
              </a:rPr>
              <a:t>In-House Rules &amp; Regulations </a:t>
            </a:r>
          </a:p>
        </p:txBody>
      </p:sp>
      <p:sp>
        <p:nvSpPr>
          <p:cNvPr id="32772"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pic>
        <p:nvPicPr>
          <p:cNvPr id="32774" name="Picture 11" descr="http://www.featurepics.com/FI/Thumb/20070402/Loitering-Icon-26939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3473" y="1423486"/>
            <a:ext cx="2166937" cy="22320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2775" name="Picture 13" descr="http://www.safetysignstore.com/products/bimages/FS804-A4V-569545.jpg"/>
          <p:cNvPicPr>
            <a:picLocks noChangeAspect="1" noChangeArrowheads="1"/>
          </p:cNvPicPr>
          <p:nvPr/>
        </p:nvPicPr>
        <p:blipFill>
          <a:blip r:embed="rId3" cstate="print">
            <a:extLst>
              <a:ext uri="{28A0092B-C50C-407E-A947-70E740481C1C}">
                <a14:useLocalDpi xmlns:a14="http://schemas.microsoft.com/office/drawing/2010/main" val="0"/>
              </a:ext>
            </a:extLst>
          </a:blip>
          <a:srcRect l="15253" r="14072"/>
          <a:stretch>
            <a:fillRect/>
          </a:stretch>
        </p:blipFill>
        <p:spPr bwMode="auto">
          <a:xfrm>
            <a:off x="3923928" y="1473200"/>
            <a:ext cx="2163762"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4005064"/>
            <a:ext cx="2592388" cy="190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31294" y="4005064"/>
            <a:ext cx="3075405" cy="190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37</a:t>
            </a:fld>
            <a:endParaRPr lang="de-AT" altLang="en-US"/>
          </a:p>
        </p:txBody>
      </p:sp>
      <p:sp>
        <p:nvSpPr>
          <p:cNvPr id="2" name="AutoShape 2" descr="Site Sign - No Smoking/E-Cig sig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SG"/>
          </a:p>
        </p:txBody>
      </p:sp>
      <p:sp>
        <p:nvSpPr>
          <p:cNvPr id="7" name="AutoShape 4" descr="Site Sign - No Smoking/E-Cig sign"/>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SG"/>
          </a:p>
        </p:txBody>
      </p:sp>
      <p:pic>
        <p:nvPicPr>
          <p:cNvPr id="78854" name="Picture 6" descr="Site Sign - No Smoking/E-Cig sig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1895" y="1522912"/>
            <a:ext cx="2919399" cy="2132600"/>
          </a:xfrm>
          <a:prstGeom prst="rect">
            <a:avLst/>
          </a:prstGeom>
          <a:noFill/>
          <a:extLst>
            <a:ext uri="{909E8E84-426E-40DD-AFC4-6F175D3DCCD1}">
              <a14:hiddenFill xmlns:a14="http://schemas.microsoft.com/office/drawing/2010/main">
                <a:solidFill>
                  <a:srgbClr val="FFFFFF"/>
                </a:solidFill>
              </a14:hiddenFill>
            </a:ext>
          </a:extLst>
        </p:spPr>
      </p:pic>
      <p:pic>
        <p:nvPicPr>
          <p:cNvPr id="78856" name="Picture 8" descr="Construction Labels and Signage | Graphic Product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16216" y="3961541"/>
            <a:ext cx="2381250" cy="195328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81" name="Text Box 5"/>
          <p:cNvSpPr txBox="1">
            <a:spLocks noChangeArrowheads="1"/>
          </p:cNvSpPr>
          <p:nvPr/>
        </p:nvSpPr>
        <p:spPr bwMode="auto">
          <a:xfrm>
            <a:off x="4932040" y="1408799"/>
            <a:ext cx="3576836" cy="1200329"/>
          </a:xfrm>
          <a:prstGeom prst="rect">
            <a:avLst/>
          </a:prstGeom>
          <a:noFill/>
          <a:ln w="9525">
            <a:solidFill>
              <a:schemeClr val="tx1"/>
            </a:solidFill>
            <a:miter lim="800000"/>
            <a:headEnd/>
            <a:tailEnd/>
          </a:ln>
          <a:effectLst/>
        </p:spPr>
        <p:txBody>
          <a:bodyPr wrap="square">
            <a:spAutoFit/>
          </a:bodyPr>
          <a:lstStyle/>
          <a:p>
            <a:pPr algn="ctr" eaLnBrk="1" hangingPunct="1">
              <a:spcBef>
                <a:spcPct val="50000"/>
              </a:spcBef>
              <a:defRPr/>
            </a:pPr>
            <a:r>
              <a:rPr lang="en-US" sz="2400" b="1" dirty="0" smtClean="0">
                <a:solidFill>
                  <a:srgbClr val="FF0000"/>
                </a:solidFill>
                <a:effectLst>
                  <a:outerShdw blurRad="38100" dist="38100" dir="2700000" algn="tl">
                    <a:srgbClr val="000000"/>
                  </a:outerShdw>
                </a:effectLst>
                <a:latin typeface="Arial" charset="0"/>
              </a:rPr>
              <a:t>Alcoholic </a:t>
            </a:r>
            <a:r>
              <a:rPr lang="en-US" sz="2400" b="1" dirty="0">
                <a:solidFill>
                  <a:srgbClr val="FF0000"/>
                </a:solidFill>
                <a:effectLst>
                  <a:outerShdw blurRad="38100" dist="38100" dir="2700000" algn="tl">
                    <a:srgbClr val="000000"/>
                  </a:outerShdw>
                </a:effectLst>
                <a:latin typeface="Arial" charset="0"/>
              </a:rPr>
              <a:t>beverages</a:t>
            </a:r>
            <a:r>
              <a:rPr lang="en-US" sz="2400" dirty="0">
                <a:solidFill>
                  <a:srgbClr val="FF0000"/>
                </a:solidFill>
                <a:latin typeface="Arial" charset="0"/>
              </a:rPr>
              <a:t> </a:t>
            </a:r>
            <a:r>
              <a:rPr lang="en-US" sz="2400" dirty="0">
                <a:latin typeface="Arial" charset="0"/>
              </a:rPr>
              <a:t>on C</a:t>
            </a:r>
            <a:r>
              <a:rPr lang="en-US" sz="2400" dirty="0" smtClean="0">
                <a:latin typeface="Arial" charset="0"/>
              </a:rPr>
              <a:t>ompany’s </a:t>
            </a:r>
            <a:r>
              <a:rPr lang="en-US" sz="2400" dirty="0">
                <a:latin typeface="Arial" charset="0"/>
              </a:rPr>
              <a:t>P</a:t>
            </a:r>
            <a:r>
              <a:rPr lang="en-US" sz="2400" dirty="0" smtClean="0">
                <a:latin typeface="Arial" charset="0"/>
              </a:rPr>
              <a:t>roject Sites are </a:t>
            </a:r>
            <a:r>
              <a:rPr lang="en-US" sz="2400" dirty="0">
                <a:latin typeface="Arial" charset="0"/>
              </a:rPr>
              <a:t>not allowed.</a:t>
            </a: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a:p>
        </p:txBody>
      </p:sp>
      <p:sp>
        <p:nvSpPr>
          <p:cNvPr id="4" name="Slide Number Placeholder 3"/>
          <p:cNvSpPr>
            <a:spLocks noGrp="1"/>
          </p:cNvSpPr>
          <p:nvPr>
            <p:ph type="sldNum" sz="quarter" idx="12"/>
          </p:nvPr>
        </p:nvSpPr>
        <p:spPr/>
        <p:txBody>
          <a:bodyPr/>
          <a:lstStyle/>
          <a:p>
            <a:fld id="{0CA0F478-6238-49A2-92F0-B8F6DFF95E94}" type="slidenum">
              <a:rPr lang="en-US" altLang="en-US" smtClean="0"/>
              <a:pPr/>
              <a:t>38</a:t>
            </a:fld>
            <a:endParaRPr lang="en-US" altLang="en-US"/>
          </a:p>
        </p:txBody>
      </p:sp>
      <p:sp>
        <p:nvSpPr>
          <p:cNvPr id="17" name="object 2"/>
          <p:cNvSpPr/>
          <p:nvPr/>
        </p:nvSpPr>
        <p:spPr>
          <a:xfrm>
            <a:off x="250312" y="1988840"/>
            <a:ext cx="4681728" cy="4120896"/>
          </a:xfrm>
          <a:prstGeom prst="rect">
            <a:avLst/>
          </a:prstGeom>
          <a:blipFill>
            <a:blip r:embed="rId2" cstate="print"/>
            <a:stretch>
              <a:fillRect/>
            </a:stretch>
          </a:blipFill>
        </p:spPr>
        <p:txBody>
          <a:bodyPr wrap="square" lIns="0" tIns="0" rIns="0" bIns="0" rtlCol="0"/>
          <a:lstStyle/>
          <a:p>
            <a:endParaRPr/>
          </a:p>
        </p:txBody>
      </p:sp>
      <p:sp>
        <p:nvSpPr>
          <p:cNvPr id="19" name="object 11"/>
          <p:cNvSpPr txBox="1"/>
          <p:nvPr/>
        </p:nvSpPr>
        <p:spPr>
          <a:xfrm>
            <a:off x="4932040" y="5622808"/>
            <a:ext cx="3357553" cy="730393"/>
          </a:xfrm>
          <a:prstGeom prst="rect">
            <a:avLst/>
          </a:prstGeom>
        </p:spPr>
        <p:txBody>
          <a:bodyPr vert="horz" wrap="square" lIns="0" tIns="0" rIns="0" bIns="0" rtlCol="0">
            <a:spAutoFit/>
          </a:bodyPr>
          <a:lstStyle/>
          <a:p>
            <a:pPr marL="15240" marR="5080" indent="-3175" algn="ctr">
              <a:lnSpc>
                <a:spcPct val="112700"/>
              </a:lnSpc>
            </a:pPr>
            <a:r>
              <a:rPr sz="1400" b="1" spc="-15" dirty="0">
                <a:latin typeface="Arial"/>
                <a:cs typeface="Arial"/>
              </a:rPr>
              <a:t>Anyone</a:t>
            </a:r>
            <a:r>
              <a:rPr sz="1400" b="1" spc="55" dirty="0">
                <a:latin typeface="Arial"/>
                <a:cs typeface="Arial"/>
              </a:rPr>
              <a:t> </a:t>
            </a:r>
            <a:r>
              <a:rPr sz="1400" b="1" spc="25" dirty="0">
                <a:latin typeface="Arial"/>
                <a:cs typeface="Arial"/>
              </a:rPr>
              <a:t>found</a:t>
            </a:r>
            <a:r>
              <a:rPr sz="1400" b="1" spc="45" dirty="0">
                <a:latin typeface="Arial"/>
                <a:cs typeface="Arial"/>
              </a:rPr>
              <a:t> </a:t>
            </a:r>
            <a:r>
              <a:rPr sz="1400" b="1" spc="35" dirty="0">
                <a:latin typeface="Arial"/>
                <a:cs typeface="Arial"/>
              </a:rPr>
              <a:t>to</a:t>
            </a:r>
            <a:r>
              <a:rPr sz="1400" b="1" spc="15" dirty="0">
                <a:latin typeface="Arial"/>
                <a:cs typeface="Arial"/>
              </a:rPr>
              <a:t> </a:t>
            </a:r>
            <a:r>
              <a:rPr sz="1400" b="1" spc="10" dirty="0">
                <a:latin typeface="Arial"/>
                <a:cs typeface="Arial"/>
              </a:rPr>
              <a:t>drunkard,</a:t>
            </a:r>
            <a:r>
              <a:rPr sz="1400" b="1" spc="30" dirty="0">
                <a:latin typeface="Arial"/>
                <a:cs typeface="Arial"/>
              </a:rPr>
              <a:t> will</a:t>
            </a:r>
            <a:r>
              <a:rPr sz="1400" b="1" spc="85" dirty="0">
                <a:latin typeface="Arial"/>
                <a:cs typeface="Arial"/>
              </a:rPr>
              <a:t> </a:t>
            </a:r>
            <a:r>
              <a:rPr sz="1400" b="1" spc="5" dirty="0">
                <a:latin typeface="Arial"/>
                <a:cs typeface="Arial"/>
              </a:rPr>
              <a:t>be</a:t>
            </a:r>
            <a:r>
              <a:rPr sz="1400" b="1" spc="30" dirty="0">
                <a:latin typeface="Arial"/>
                <a:cs typeface="Arial"/>
              </a:rPr>
              <a:t> </a:t>
            </a:r>
            <a:r>
              <a:rPr lang="en-US" sz="1400" b="1" dirty="0" smtClean="0">
                <a:latin typeface="Arial"/>
                <a:cs typeface="Arial"/>
              </a:rPr>
              <a:t>fined and banned</a:t>
            </a:r>
            <a:r>
              <a:rPr sz="1400" b="1" spc="-55" dirty="0" smtClean="0">
                <a:latin typeface="Arial"/>
                <a:cs typeface="Arial"/>
              </a:rPr>
              <a:t> </a:t>
            </a:r>
            <a:r>
              <a:rPr sz="1400" b="1" spc="40" dirty="0">
                <a:latin typeface="Arial"/>
                <a:cs typeface="Arial"/>
              </a:rPr>
              <a:t>from</a:t>
            </a:r>
            <a:r>
              <a:rPr sz="1400" b="1" spc="65" dirty="0">
                <a:latin typeface="Arial"/>
                <a:cs typeface="Arial"/>
              </a:rPr>
              <a:t> </a:t>
            </a:r>
            <a:r>
              <a:rPr sz="1400" b="1" spc="15" dirty="0">
                <a:latin typeface="Arial"/>
                <a:cs typeface="Arial"/>
              </a:rPr>
              <a:t>entering</a:t>
            </a:r>
            <a:r>
              <a:rPr sz="1400" b="1" spc="10" dirty="0">
                <a:latin typeface="Arial"/>
                <a:cs typeface="Arial"/>
              </a:rPr>
              <a:t> </a:t>
            </a:r>
            <a:r>
              <a:rPr lang="en-US" sz="1400" b="1" spc="10" dirty="0" smtClean="0">
                <a:latin typeface="Arial"/>
                <a:cs typeface="Arial"/>
              </a:rPr>
              <a:t>ASTI Project Sites.</a:t>
            </a:r>
            <a:endParaRPr sz="1400" b="1" dirty="0">
              <a:latin typeface="Arial"/>
              <a:cs typeface="Arial"/>
            </a:endParaRPr>
          </a:p>
        </p:txBody>
      </p:sp>
      <p:sp>
        <p:nvSpPr>
          <p:cNvPr id="20" name="object 3"/>
          <p:cNvSpPr/>
          <p:nvPr/>
        </p:nvSpPr>
        <p:spPr>
          <a:xfrm>
            <a:off x="5001729" y="2742488"/>
            <a:ext cx="3437457" cy="2880320"/>
          </a:xfrm>
          <a:prstGeom prst="rect">
            <a:avLst/>
          </a:prstGeom>
          <a:blipFill>
            <a:blip r:embed="rId3" cstate="print"/>
            <a:stretch>
              <a:fillRect/>
            </a:stretch>
          </a:blipFill>
        </p:spPr>
        <p:txBody>
          <a:bodyPr wrap="square" lIns="0" tIns="0" rIns="0" bIns="0" rtlCol="0"/>
          <a:lstStyle/>
          <a:p>
            <a:endParaRPr/>
          </a:p>
        </p:txBody>
      </p:sp>
      <p:sp>
        <p:nvSpPr>
          <p:cNvPr id="22" name="Rectangle 4"/>
          <p:cNvSpPr>
            <a:spLocks noGrp="1" noChangeArrowheads="1"/>
          </p:cNvSpPr>
          <p:nvPr>
            <p:ph type="title"/>
          </p:nvPr>
        </p:nvSpPr>
        <p:spPr bwMode="auto">
          <a:xfrm>
            <a:off x="899592" y="332656"/>
            <a:ext cx="7787208" cy="970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en-US" sz="3600" dirty="0">
                <a:solidFill>
                  <a:srgbClr val="FFFF00"/>
                </a:solidFill>
                <a:latin typeface="Calibri" pitchFamily="34" charset="0"/>
                <a:cs typeface="Calibri" pitchFamily="34" charset="0"/>
              </a:rPr>
              <a:t>In-House Rules &amp; Regulations </a:t>
            </a:r>
          </a:p>
        </p:txBody>
      </p:sp>
    </p:spTree>
    <p:extLst>
      <p:ext uri="{BB962C8B-B14F-4D97-AF65-F5344CB8AC3E}">
        <p14:creationId xmlns:p14="http://schemas.microsoft.com/office/powerpoint/2010/main" val="1173225211"/>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39</a:t>
            </a:fld>
            <a:endParaRPr lang="de-AT" altLang="en-US"/>
          </a:p>
        </p:txBody>
      </p:sp>
      <p:sp>
        <p:nvSpPr>
          <p:cNvPr id="24578" name="Rectangle 2"/>
          <p:cNvSpPr>
            <a:spLocks noGrp="1"/>
          </p:cNvSpPr>
          <p:nvPr>
            <p:ph type="title"/>
          </p:nvPr>
        </p:nvSpPr>
        <p:spPr>
          <a:xfrm>
            <a:off x="854314" y="538956"/>
            <a:ext cx="7858125" cy="914400"/>
          </a:xfrm>
        </p:spPr>
        <p:txBody>
          <a:bodyPr>
            <a:normAutofit/>
          </a:bodyPr>
          <a:lstStyle/>
          <a:p>
            <a:pPr>
              <a:defRPr/>
            </a:pPr>
            <a:r>
              <a:rPr lang="en-US" sz="3600" dirty="0">
                <a:solidFill>
                  <a:srgbClr val="FFFF00"/>
                </a:solidFill>
                <a:latin typeface="Calibri" pitchFamily="34" charset="0"/>
                <a:cs typeface="Calibri" pitchFamily="34" charset="0"/>
              </a:rPr>
              <a:t>In-House Rules &amp; Regulations</a:t>
            </a:r>
            <a:r>
              <a:rPr lang="en-US" sz="3600" dirty="0" smtClean="0">
                <a:solidFill>
                  <a:srgbClr val="FFFF00"/>
                </a:solidFill>
                <a:latin typeface="Calibri" pitchFamily="34" charset="0"/>
                <a:cs typeface="Calibri" pitchFamily="34" charset="0"/>
              </a:rPr>
              <a:t>:</a:t>
            </a:r>
            <a:endParaRPr lang="en-US" altLang="en-US" sz="3600" b="1" dirty="0">
              <a:solidFill>
                <a:srgbClr val="FFFF00"/>
              </a:solidFill>
              <a:latin typeface="Calibri" pitchFamily="34" charset="0"/>
              <a:cs typeface="Calibri" pitchFamily="34" charset="0"/>
            </a:endParaRPr>
          </a:p>
        </p:txBody>
      </p:sp>
      <p:pic>
        <p:nvPicPr>
          <p:cNvPr id="33795" name="Picture 5" descr="http://www.safety-selector.co.uk/images/TA05A%20-%20Mandatory%20Extra%20Large%20Safety%20Sign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773238"/>
            <a:ext cx="1560513" cy="208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Picture 9" descr="http://www.aws-ltd.co.uk/catalog/images/MANDATOR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713" y="1773238"/>
            <a:ext cx="1651000" cy="208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7" name="Picture 13" descr="http://img-asia.electrocomponents.com/largeimages/C550690-0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9700" y="1773238"/>
            <a:ext cx="1670050" cy="2087562"/>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3798" name="Rectangle 11"/>
          <p:cNvSpPr>
            <a:spLocks noChangeArrowheads="1"/>
          </p:cNvSpPr>
          <p:nvPr/>
        </p:nvSpPr>
        <p:spPr bwMode="auto">
          <a:xfrm>
            <a:off x="0" y="1268413"/>
            <a:ext cx="27095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en-US" b="1" dirty="0" smtClean="0">
                <a:latin typeface="Calibri" pitchFamily="34" charset="0"/>
                <a:cs typeface="Calibri" pitchFamily="34" charset="0"/>
              </a:rPr>
              <a:t>WSHE MANDATORY </a:t>
            </a:r>
            <a:r>
              <a:rPr lang="en-US" altLang="en-US" b="1" dirty="0">
                <a:latin typeface="Calibri" pitchFamily="34" charset="0"/>
                <a:cs typeface="Calibri" pitchFamily="34" charset="0"/>
              </a:rPr>
              <a:t>SIGNS</a:t>
            </a:r>
            <a:endParaRPr lang="en-GB" altLang="en-US" dirty="0">
              <a:latin typeface="Calibri" pitchFamily="34" charset="0"/>
              <a:cs typeface="Calibri" pitchFamily="34" charset="0"/>
            </a:endParaRPr>
          </a:p>
        </p:txBody>
      </p:sp>
      <p:pic>
        <p:nvPicPr>
          <p:cNvPr id="33799" name="Picture 2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27763" y="4519613"/>
            <a:ext cx="1368425" cy="2005012"/>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3800" name="Picture 2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16463" y="4519613"/>
            <a:ext cx="1420812" cy="1987550"/>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3801" name="Picture 2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9388" y="4508500"/>
            <a:ext cx="1487487" cy="2035175"/>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3802" name="Picture 2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28800" y="4508500"/>
            <a:ext cx="1374775" cy="2016125"/>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3803" name="Picture 2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948488" y="1773238"/>
            <a:ext cx="1584325" cy="2087562"/>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3804" name="Picture 28" descr="http://www.safetysign.com/images/catlog/product/small/F2639.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76600" y="4508500"/>
            <a:ext cx="1439863"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5" name="Picture 30" descr="http://www.blazetech-fire-protection.com/userimages/9-litre-water-fire-extinguisher3.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739063" y="4581525"/>
            <a:ext cx="1201737" cy="1200150"/>
          </a:xfrm>
          <a:prstGeom prst="rect">
            <a:avLst/>
          </a:prstGeom>
          <a:noFill/>
          <a:ln w="317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4" name="Rounded Rectangle 23"/>
          <p:cNvSpPr/>
          <p:nvPr/>
        </p:nvSpPr>
        <p:spPr>
          <a:xfrm>
            <a:off x="7739063" y="5949950"/>
            <a:ext cx="1260475" cy="503238"/>
          </a:xfrm>
          <a:prstGeom prst="roundRect">
            <a:avLst/>
          </a:prstGeom>
          <a:solidFill>
            <a:srgbClr val="FF0000">
              <a:alpha val="69000"/>
            </a:srgbClr>
          </a:solidFill>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sz="1400">
                <a:solidFill>
                  <a:srgbClr val="FFFFFF"/>
                </a:solidFill>
              </a:rPr>
              <a:t>Fire Extinguisher</a:t>
            </a:r>
            <a:endParaRPr lang="en-GB" sz="1400">
              <a:solidFill>
                <a:srgbClr val="FFFFFF"/>
              </a:solidFill>
            </a:endParaRPr>
          </a:p>
        </p:txBody>
      </p:sp>
      <p:sp>
        <p:nvSpPr>
          <p:cNvPr id="25" name="Rectangle 24"/>
          <p:cNvSpPr/>
          <p:nvPr/>
        </p:nvSpPr>
        <p:spPr>
          <a:xfrm>
            <a:off x="7667625" y="4508500"/>
            <a:ext cx="1403350" cy="2016125"/>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GB">
              <a:solidFill>
                <a:srgbClr val="FFFFFF"/>
              </a:solidFill>
            </a:endParaRPr>
          </a:p>
        </p:txBody>
      </p:sp>
      <p:pic>
        <p:nvPicPr>
          <p:cNvPr id="33808" name="Picture 3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479800" y="1773238"/>
            <a:ext cx="1668463" cy="20875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3809" name="Rectangle 26"/>
          <p:cNvSpPr>
            <a:spLocks noChangeArrowheads="1"/>
          </p:cNvSpPr>
          <p:nvPr/>
        </p:nvSpPr>
        <p:spPr bwMode="auto">
          <a:xfrm>
            <a:off x="0" y="4005263"/>
            <a:ext cx="18700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en-US" b="1" dirty="0">
                <a:latin typeface="Trebuchet MS" pitchFamily="34" charset="0"/>
              </a:rPr>
              <a:t>WARNING SIGNS</a:t>
            </a:r>
            <a:endParaRPr lang="en-GB" altLang="en-US" dirty="0"/>
          </a:p>
        </p:txBody>
      </p:sp>
      <p:sp>
        <p:nvSpPr>
          <p:cNvPr id="33810" name="Rectangle 27"/>
          <p:cNvSpPr>
            <a:spLocks noChangeArrowheads="1"/>
          </p:cNvSpPr>
          <p:nvPr/>
        </p:nvSpPr>
        <p:spPr bwMode="auto">
          <a:xfrm>
            <a:off x="6372225" y="4005263"/>
            <a:ext cx="24050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en-US" b="1">
                <a:latin typeface="Trebuchet MS" pitchFamily="34" charset="0"/>
              </a:rPr>
              <a:t>INFORMATION SIGNS</a:t>
            </a:r>
            <a:endParaRPr lang="en-GB" altLang="en-US"/>
          </a:p>
        </p:txBody>
      </p:sp>
    </p:spTree>
  </p:cSld>
  <p:clrMapOvr>
    <a:masterClrMapping/>
  </p:clrMapOvr>
  <p:transition spd="slow"/>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a:p>
        </p:txBody>
      </p:sp>
      <p:sp>
        <p:nvSpPr>
          <p:cNvPr id="4" name="Slide Number Placeholder 3"/>
          <p:cNvSpPr>
            <a:spLocks noGrp="1"/>
          </p:cNvSpPr>
          <p:nvPr>
            <p:ph type="sldNum" sz="quarter" idx="12"/>
          </p:nvPr>
        </p:nvSpPr>
        <p:spPr/>
        <p:txBody>
          <a:bodyPr/>
          <a:lstStyle/>
          <a:p>
            <a:fld id="{0CA0F478-6238-49A2-92F0-B8F6DFF95E94}" type="slidenum">
              <a:rPr lang="en-US" altLang="en-US" smtClean="0"/>
              <a:pPr/>
              <a:t>40</a:t>
            </a:fld>
            <a:endParaRPr lang="en-US" altLang="en-US"/>
          </a:p>
        </p:txBody>
      </p:sp>
      <p:sp>
        <p:nvSpPr>
          <p:cNvPr id="22" name="Rectangle 4"/>
          <p:cNvSpPr>
            <a:spLocks noGrp="1" noChangeArrowheads="1"/>
          </p:cNvSpPr>
          <p:nvPr>
            <p:ph type="title"/>
          </p:nvPr>
        </p:nvSpPr>
        <p:spPr bwMode="auto">
          <a:xfrm>
            <a:off x="899592" y="332656"/>
            <a:ext cx="7787208" cy="970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normAutofit fontScale="90000"/>
          </a:bodyPr>
          <a:lstStyle/>
          <a:p>
            <a:pPr algn="ctr"/>
            <a:r>
              <a:rPr lang="en-US" sz="3600" dirty="0">
                <a:solidFill>
                  <a:srgbClr val="FFFF00"/>
                </a:solidFill>
                <a:latin typeface="Calibri" pitchFamily="34" charset="0"/>
                <a:cs typeface="Calibri" pitchFamily="34" charset="0"/>
              </a:rPr>
              <a:t>In-House Rules &amp; </a:t>
            </a:r>
            <a:r>
              <a:rPr lang="en-US" sz="3600" dirty="0" smtClean="0">
                <a:solidFill>
                  <a:srgbClr val="FFFF00"/>
                </a:solidFill>
                <a:latin typeface="Calibri" pitchFamily="34" charset="0"/>
                <a:cs typeface="Calibri" pitchFamily="34" charset="0"/>
              </a:rPr>
              <a:t>Regulations:</a:t>
            </a:r>
            <a:br>
              <a:rPr lang="en-US" sz="3600" dirty="0" smtClean="0">
                <a:solidFill>
                  <a:srgbClr val="FFFF00"/>
                </a:solidFill>
                <a:latin typeface="Calibri" pitchFamily="34" charset="0"/>
                <a:cs typeface="Calibri" pitchFamily="34" charset="0"/>
              </a:rPr>
            </a:br>
            <a:r>
              <a:rPr lang="en-US" sz="3600" dirty="0" smtClean="0">
                <a:solidFill>
                  <a:srgbClr val="FFFF00"/>
                </a:solidFill>
                <a:latin typeface="Calibri" pitchFamily="34" charset="0"/>
                <a:cs typeface="Calibri" pitchFamily="34" charset="0"/>
              </a:rPr>
              <a:t> Work Behavior</a:t>
            </a:r>
            <a:endParaRPr lang="en-US" sz="3600" dirty="0">
              <a:solidFill>
                <a:srgbClr val="FFFF00"/>
              </a:solidFill>
              <a:latin typeface="Calibri" pitchFamily="34" charset="0"/>
              <a:cs typeface="Calibri" pitchFamily="34" charset="0"/>
            </a:endParaRPr>
          </a:p>
        </p:txBody>
      </p:sp>
      <p:sp>
        <p:nvSpPr>
          <p:cNvPr id="28" name="object 3"/>
          <p:cNvSpPr/>
          <p:nvPr/>
        </p:nvSpPr>
        <p:spPr>
          <a:xfrm>
            <a:off x="381592" y="1744880"/>
            <a:ext cx="2316480" cy="3169919"/>
          </a:xfrm>
          <a:prstGeom prst="rect">
            <a:avLst/>
          </a:prstGeom>
          <a:blipFill>
            <a:blip r:embed="rId2" cstate="print"/>
            <a:stretch>
              <a:fillRect/>
            </a:stretch>
          </a:blipFill>
        </p:spPr>
        <p:txBody>
          <a:bodyPr wrap="square" lIns="0" tIns="0" rIns="0" bIns="0" rtlCol="0"/>
          <a:lstStyle/>
          <a:p>
            <a:endParaRPr/>
          </a:p>
        </p:txBody>
      </p:sp>
      <p:sp>
        <p:nvSpPr>
          <p:cNvPr id="7" name="TextBox 6"/>
          <p:cNvSpPr txBox="1"/>
          <p:nvPr/>
        </p:nvSpPr>
        <p:spPr>
          <a:xfrm>
            <a:off x="364560" y="2977572"/>
            <a:ext cx="1175272" cy="923330"/>
          </a:xfrm>
          <a:prstGeom prst="rect">
            <a:avLst/>
          </a:prstGeom>
          <a:noFill/>
          <a:ln>
            <a:solidFill>
              <a:schemeClr val="tx1"/>
            </a:solidFill>
          </a:ln>
        </p:spPr>
        <p:txBody>
          <a:bodyPr wrap="square" rtlCol="0">
            <a:spAutoFit/>
          </a:bodyPr>
          <a:lstStyle/>
          <a:p>
            <a:r>
              <a:rPr lang="en-US" dirty="0" smtClean="0">
                <a:solidFill>
                  <a:srgbClr val="00B050"/>
                </a:solidFill>
              </a:rPr>
              <a:t>Take Safety Seriously</a:t>
            </a:r>
            <a:endParaRPr lang="en-SG" dirty="0">
              <a:solidFill>
                <a:srgbClr val="00B050"/>
              </a:solidFill>
            </a:endParaRPr>
          </a:p>
        </p:txBody>
      </p:sp>
      <p:sp>
        <p:nvSpPr>
          <p:cNvPr id="31" name="object 4"/>
          <p:cNvSpPr/>
          <p:nvPr/>
        </p:nvSpPr>
        <p:spPr>
          <a:xfrm>
            <a:off x="2791967" y="1706880"/>
            <a:ext cx="3724249" cy="3169919"/>
          </a:xfrm>
          <a:prstGeom prst="rect">
            <a:avLst/>
          </a:prstGeom>
          <a:blipFill>
            <a:blip r:embed="rId3" cstate="print"/>
            <a:stretch>
              <a:fillRect/>
            </a:stretch>
          </a:blipFill>
        </p:spPr>
        <p:txBody>
          <a:bodyPr wrap="square" lIns="0" tIns="0" rIns="0" bIns="0" rtlCol="0"/>
          <a:lstStyle/>
          <a:p>
            <a:endParaRPr/>
          </a:p>
        </p:txBody>
      </p:sp>
      <p:sp>
        <p:nvSpPr>
          <p:cNvPr id="32" name="object 5"/>
          <p:cNvSpPr/>
          <p:nvPr/>
        </p:nvSpPr>
        <p:spPr>
          <a:xfrm>
            <a:off x="6948264" y="1706880"/>
            <a:ext cx="1499616" cy="3169918"/>
          </a:xfrm>
          <a:prstGeom prst="rect">
            <a:avLst/>
          </a:prstGeom>
          <a:blipFill>
            <a:blip r:embed="rId4" cstate="print"/>
            <a:stretch>
              <a:fillRect/>
            </a:stretch>
          </a:blipFill>
        </p:spPr>
        <p:txBody>
          <a:bodyPr wrap="square" lIns="0" tIns="0" rIns="0" bIns="0" rtlCol="0"/>
          <a:lstStyle/>
          <a:p>
            <a:endParaRPr/>
          </a:p>
        </p:txBody>
      </p:sp>
      <p:sp>
        <p:nvSpPr>
          <p:cNvPr id="33" name="object 9"/>
          <p:cNvSpPr txBox="1"/>
          <p:nvPr/>
        </p:nvSpPr>
        <p:spPr>
          <a:xfrm>
            <a:off x="411483" y="5153197"/>
            <a:ext cx="2297800" cy="749821"/>
          </a:xfrm>
          <a:prstGeom prst="rect">
            <a:avLst/>
          </a:prstGeom>
        </p:spPr>
        <p:txBody>
          <a:bodyPr vert="horz" wrap="square" lIns="0" tIns="0" rIns="0" bIns="0" rtlCol="0">
            <a:spAutoFit/>
          </a:bodyPr>
          <a:lstStyle/>
          <a:p>
            <a:pPr marL="12700" marR="5080" algn="ctr">
              <a:lnSpc>
                <a:spcPct val="115599"/>
              </a:lnSpc>
            </a:pPr>
            <a:r>
              <a:rPr sz="1400" spc="5" dirty="0">
                <a:latin typeface="Arial"/>
                <a:cs typeface="Arial"/>
              </a:rPr>
              <a:t>No</a:t>
            </a:r>
            <a:r>
              <a:rPr sz="1400" spc="25" dirty="0">
                <a:latin typeface="Arial"/>
                <a:cs typeface="Arial"/>
              </a:rPr>
              <a:t> </a:t>
            </a:r>
            <a:r>
              <a:rPr sz="1400" dirty="0">
                <a:latin typeface="Arial"/>
                <a:cs typeface="Arial"/>
              </a:rPr>
              <a:t>horseplay</a:t>
            </a:r>
            <a:r>
              <a:rPr sz="1400" spc="55" dirty="0">
                <a:latin typeface="Arial"/>
                <a:cs typeface="Arial"/>
              </a:rPr>
              <a:t> </a:t>
            </a:r>
            <a:r>
              <a:rPr sz="1400" spc="-10" dirty="0">
                <a:latin typeface="Arial"/>
                <a:cs typeface="Arial"/>
              </a:rPr>
              <a:t>is</a:t>
            </a:r>
            <a:r>
              <a:rPr sz="1400" spc="-20" dirty="0">
                <a:latin typeface="Arial"/>
                <a:cs typeface="Arial"/>
              </a:rPr>
              <a:t> </a:t>
            </a:r>
            <a:r>
              <a:rPr sz="1400" spc="20" dirty="0">
                <a:latin typeface="Arial"/>
                <a:cs typeface="Arial"/>
              </a:rPr>
              <a:t>allowed</a:t>
            </a:r>
            <a:r>
              <a:rPr sz="1400" spc="70" dirty="0">
                <a:latin typeface="Arial"/>
                <a:cs typeface="Arial"/>
              </a:rPr>
              <a:t> </a:t>
            </a:r>
            <a:r>
              <a:rPr sz="1400" spc="15" dirty="0">
                <a:latin typeface="Arial"/>
                <a:cs typeface="Arial"/>
              </a:rPr>
              <a:t>at</a:t>
            </a:r>
            <a:r>
              <a:rPr sz="1400" spc="35" dirty="0">
                <a:latin typeface="Arial"/>
                <a:cs typeface="Arial"/>
              </a:rPr>
              <a:t> </a:t>
            </a:r>
            <a:r>
              <a:rPr sz="1400" spc="5" dirty="0">
                <a:latin typeface="Arial"/>
                <a:cs typeface="Arial"/>
              </a:rPr>
              <a:t>all</a:t>
            </a:r>
            <a:r>
              <a:rPr sz="1400" spc="-20" dirty="0">
                <a:latin typeface="Arial"/>
                <a:cs typeface="Arial"/>
              </a:rPr>
              <a:t> </a:t>
            </a:r>
            <a:r>
              <a:rPr sz="1400" spc="10" dirty="0">
                <a:latin typeface="Arial"/>
                <a:cs typeface="Arial"/>
              </a:rPr>
              <a:t>times</a:t>
            </a:r>
            <a:r>
              <a:rPr sz="1400" spc="5" dirty="0">
                <a:latin typeface="Arial"/>
                <a:cs typeface="Arial"/>
              </a:rPr>
              <a:t> </a:t>
            </a:r>
            <a:r>
              <a:rPr sz="1400" spc="35" dirty="0">
                <a:latin typeface="Arial"/>
                <a:cs typeface="Arial"/>
              </a:rPr>
              <a:t>within</a:t>
            </a:r>
            <a:r>
              <a:rPr sz="1400" spc="5" dirty="0">
                <a:latin typeface="Arial"/>
                <a:cs typeface="Arial"/>
              </a:rPr>
              <a:t> </a:t>
            </a:r>
            <a:r>
              <a:rPr sz="1400" spc="35" dirty="0">
                <a:latin typeface="Arial"/>
                <a:cs typeface="Arial"/>
              </a:rPr>
              <a:t>the</a:t>
            </a:r>
            <a:r>
              <a:rPr sz="1400" spc="5" dirty="0">
                <a:latin typeface="Arial"/>
                <a:cs typeface="Arial"/>
              </a:rPr>
              <a:t> </a:t>
            </a:r>
            <a:r>
              <a:rPr sz="1400" spc="10" dirty="0" smtClean="0">
                <a:latin typeface="Arial"/>
                <a:cs typeface="Arial"/>
              </a:rPr>
              <a:t>workplace</a:t>
            </a:r>
            <a:endParaRPr sz="1400" dirty="0">
              <a:latin typeface="Arial"/>
              <a:cs typeface="Arial"/>
            </a:endParaRPr>
          </a:p>
        </p:txBody>
      </p:sp>
      <p:sp>
        <p:nvSpPr>
          <p:cNvPr id="34" name="object 9"/>
          <p:cNvSpPr txBox="1"/>
          <p:nvPr/>
        </p:nvSpPr>
        <p:spPr>
          <a:xfrm>
            <a:off x="4067944" y="5028228"/>
            <a:ext cx="3809760" cy="999761"/>
          </a:xfrm>
          <a:prstGeom prst="rect">
            <a:avLst/>
          </a:prstGeom>
        </p:spPr>
        <p:txBody>
          <a:bodyPr vert="horz" wrap="square" lIns="0" tIns="0" rIns="0" bIns="0" rtlCol="0">
            <a:spAutoFit/>
          </a:bodyPr>
          <a:lstStyle/>
          <a:p>
            <a:pPr marL="12700" marR="5080" algn="ctr">
              <a:lnSpc>
                <a:spcPct val="115599"/>
              </a:lnSpc>
            </a:pPr>
            <a:r>
              <a:rPr sz="1400" spc="5" dirty="0" smtClean="0">
                <a:latin typeface="Arial"/>
                <a:cs typeface="Arial"/>
              </a:rPr>
              <a:t>No</a:t>
            </a:r>
            <a:r>
              <a:rPr lang="en-US" sz="1400" spc="5" dirty="0" smtClean="0">
                <a:latin typeface="Arial"/>
                <a:cs typeface="Arial"/>
              </a:rPr>
              <a:t> Fighting will be allowed in the workplace. Offenders will be handed over to Singapore Police Force for investigation and will be banned from ASTI Project Sites </a:t>
            </a:r>
            <a:endParaRPr sz="1400" dirty="0">
              <a:latin typeface="Arial"/>
              <a:cs typeface="Arial"/>
            </a:endParaRP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a:p>
        </p:txBody>
      </p:sp>
      <p:sp>
        <p:nvSpPr>
          <p:cNvPr id="4" name="Slide Number Placeholder 3"/>
          <p:cNvSpPr>
            <a:spLocks noGrp="1"/>
          </p:cNvSpPr>
          <p:nvPr>
            <p:ph type="sldNum" sz="quarter" idx="12"/>
          </p:nvPr>
        </p:nvSpPr>
        <p:spPr/>
        <p:txBody>
          <a:bodyPr/>
          <a:lstStyle/>
          <a:p>
            <a:fld id="{0CA0F478-6238-49A2-92F0-B8F6DFF95E94}" type="slidenum">
              <a:rPr lang="en-US" altLang="en-US" smtClean="0"/>
              <a:pPr/>
              <a:t>41</a:t>
            </a:fld>
            <a:endParaRPr lang="en-US" altLang="en-US"/>
          </a:p>
        </p:txBody>
      </p:sp>
      <p:sp>
        <p:nvSpPr>
          <p:cNvPr id="22" name="Rectangle 4"/>
          <p:cNvSpPr>
            <a:spLocks noGrp="1" noChangeArrowheads="1"/>
          </p:cNvSpPr>
          <p:nvPr>
            <p:ph type="title"/>
          </p:nvPr>
        </p:nvSpPr>
        <p:spPr bwMode="auto">
          <a:xfrm>
            <a:off x="899592" y="332656"/>
            <a:ext cx="7787208" cy="970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normAutofit fontScale="90000"/>
          </a:bodyPr>
          <a:lstStyle/>
          <a:p>
            <a:pPr algn="ctr"/>
            <a:r>
              <a:rPr lang="en-US" sz="3600" dirty="0">
                <a:solidFill>
                  <a:srgbClr val="FFFF00"/>
                </a:solidFill>
                <a:latin typeface="Calibri" pitchFamily="34" charset="0"/>
                <a:cs typeface="Calibri" pitchFamily="34" charset="0"/>
              </a:rPr>
              <a:t>In-House Rules &amp; </a:t>
            </a:r>
            <a:r>
              <a:rPr lang="en-US" sz="3600" dirty="0" smtClean="0">
                <a:solidFill>
                  <a:srgbClr val="FFFF00"/>
                </a:solidFill>
                <a:latin typeface="Calibri" pitchFamily="34" charset="0"/>
                <a:cs typeface="Calibri" pitchFamily="34" charset="0"/>
              </a:rPr>
              <a:t>Regulations:</a:t>
            </a:r>
            <a:br>
              <a:rPr lang="en-US" sz="3600" dirty="0" smtClean="0">
                <a:solidFill>
                  <a:srgbClr val="FFFF00"/>
                </a:solidFill>
                <a:latin typeface="Calibri" pitchFamily="34" charset="0"/>
                <a:cs typeface="Calibri" pitchFamily="34" charset="0"/>
              </a:rPr>
            </a:br>
            <a:r>
              <a:rPr lang="en-US" sz="3600" dirty="0" smtClean="0">
                <a:solidFill>
                  <a:srgbClr val="FFFF00"/>
                </a:solidFill>
                <a:latin typeface="Calibri" pitchFamily="34" charset="0"/>
                <a:cs typeface="Calibri" pitchFamily="34" charset="0"/>
              </a:rPr>
              <a:t> Contraband Items</a:t>
            </a:r>
            <a:endParaRPr lang="en-US" sz="3600" dirty="0">
              <a:solidFill>
                <a:srgbClr val="FFFF00"/>
              </a:solidFill>
              <a:latin typeface="Calibri" pitchFamily="34" charset="0"/>
              <a:cs typeface="Calibri" pitchFamily="34" charset="0"/>
            </a:endParaRPr>
          </a:p>
        </p:txBody>
      </p:sp>
      <p:sp>
        <p:nvSpPr>
          <p:cNvPr id="32" name="object 5"/>
          <p:cNvSpPr/>
          <p:nvPr/>
        </p:nvSpPr>
        <p:spPr>
          <a:xfrm>
            <a:off x="6948264" y="1706880"/>
            <a:ext cx="1499616" cy="3169918"/>
          </a:xfrm>
          <a:prstGeom prst="rect">
            <a:avLst/>
          </a:prstGeom>
          <a:blipFill>
            <a:blip r:embed="rId2" cstate="print"/>
            <a:stretch>
              <a:fillRect/>
            </a:stretch>
          </a:blipFill>
        </p:spPr>
        <p:txBody>
          <a:bodyPr wrap="square" lIns="0" tIns="0" rIns="0" bIns="0" rtlCol="0"/>
          <a:lstStyle/>
          <a:p>
            <a:endParaRPr/>
          </a:p>
        </p:txBody>
      </p:sp>
      <p:sp>
        <p:nvSpPr>
          <p:cNvPr id="34" name="object 9"/>
          <p:cNvSpPr txBox="1"/>
          <p:nvPr/>
        </p:nvSpPr>
        <p:spPr>
          <a:xfrm>
            <a:off x="2627784" y="5056944"/>
            <a:ext cx="3809760" cy="749821"/>
          </a:xfrm>
          <a:prstGeom prst="rect">
            <a:avLst/>
          </a:prstGeom>
        </p:spPr>
        <p:txBody>
          <a:bodyPr vert="horz" wrap="square" lIns="0" tIns="0" rIns="0" bIns="0" rtlCol="0">
            <a:spAutoFit/>
          </a:bodyPr>
          <a:lstStyle/>
          <a:p>
            <a:pPr marL="12700" marR="5080" algn="ctr">
              <a:lnSpc>
                <a:spcPct val="115599"/>
              </a:lnSpc>
            </a:pPr>
            <a:r>
              <a:rPr lang="en-US" sz="1400" spc="5" dirty="0" smtClean="0">
                <a:latin typeface="Arial"/>
                <a:cs typeface="Arial"/>
              </a:rPr>
              <a:t>Offenders will be handed over to Singapore Police Force for investigation and will be banned from ASTI Project Sites </a:t>
            </a:r>
            <a:endParaRPr sz="1400" dirty="0">
              <a:latin typeface="Arial"/>
              <a:cs typeface="Arial"/>
            </a:endParaRPr>
          </a:p>
        </p:txBody>
      </p:sp>
      <p:pic>
        <p:nvPicPr>
          <p:cNvPr id="798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797308"/>
            <a:ext cx="6254111" cy="300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9794964"/>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547664" y="592138"/>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smtClean="0">
                <a:solidFill>
                  <a:srgbClr val="FFFF00"/>
                </a:solidFill>
                <a:latin typeface="Calibri" pitchFamily="34" charset="0"/>
                <a:cs typeface="Calibri" pitchFamily="34" charset="0"/>
              </a:rPr>
              <a:t>In-House </a:t>
            </a:r>
            <a:r>
              <a:rPr lang="en-US" sz="3200" dirty="0">
                <a:solidFill>
                  <a:srgbClr val="FFFF00"/>
                </a:solidFill>
                <a:latin typeface="Calibri" pitchFamily="34" charset="0"/>
                <a:cs typeface="Calibri" pitchFamily="34" charset="0"/>
              </a:rPr>
              <a:t>Rules &amp; Regulations:</a:t>
            </a:r>
            <a:br>
              <a:rPr lang="en-US" sz="3200" dirty="0">
                <a:solidFill>
                  <a:srgbClr val="FFFF00"/>
                </a:solidFill>
                <a:latin typeface="Calibri" pitchFamily="34" charset="0"/>
                <a:cs typeface="Calibri" pitchFamily="34" charset="0"/>
              </a:rPr>
            </a:br>
            <a:endParaRPr lang="en-US" altLang="en-US" sz="3200" b="1" dirty="0">
              <a:solidFill>
                <a:srgbClr val="FF0000"/>
              </a:solidFill>
              <a:cs typeface="Arial" pitchFamily="34" charset="0"/>
            </a:endParaRP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4524315"/>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marL="285750" indent="-285750" eaLnBrk="1" hangingPunct="1">
              <a:lnSpc>
                <a:spcPct val="150000"/>
              </a:lnSpc>
              <a:buFont typeface="Arial" pitchFamily="34" charset="0"/>
              <a:buChar char="•"/>
            </a:pPr>
            <a:r>
              <a:rPr lang="en-US" altLang="en-US" sz="2400" dirty="0">
                <a:solidFill>
                  <a:schemeClr val="tx1"/>
                </a:solidFill>
                <a:latin typeface="Arial" pitchFamily="34" charset="0"/>
              </a:rPr>
              <a:t>Compulsory SIC for All new Staff &amp; </a:t>
            </a:r>
            <a:r>
              <a:rPr lang="en-US" altLang="en-US" sz="2400" dirty="0" smtClean="0">
                <a:solidFill>
                  <a:schemeClr val="tx1"/>
                </a:solidFill>
                <a:latin typeface="Arial" pitchFamily="34" charset="0"/>
              </a:rPr>
              <a:t>Sub-Contractors</a:t>
            </a:r>
          </a:p>
          <a:p>
            <a:pPr eaLnBrk="1" hangingPunct="1">
              <a:lnSpc>
                <a:spcPct val="150000"/>
              </a:lnSpc>
            </a:pPr>
            <a:endParaRPr lang="en-US" altLang="en-US" sz="2400" dirty="0" smtClean="0">
              <a:solidFill>
                <a:schemeClr val="tx1"/>
              </a:solidFill>
              <a:latin typeface="Arial" pitchFamily="34" charset="0"/>
            </a:endParaRPr>
          </a:p>
          <a:p>
            <a:pPr marL="285750" indent="-285750" eaLnBrk="1" hangingPunct="1">
              <a:lnSpc>
                <a:spcPct val="150000"/>
              </a:lnSpc>
              <a:buFont typeface="Arial" pitchFamily="34" charset="0"/>
              <a:buChar char="•"/>
            </a:pPr>
            <a:r>
              <a:rPr lang="en-US" altLang="en-US" sz="2400" dirty="0" smtClean="0">
                <a:solidFill>
                  <a:schemeClr val="tx1"/>
                </a:solidFill>
                <a:latin typeface="Arial" pitchFamily="34" charset="0"/>
              </a:rPr>
              <a:t>ASTI Safety Inducted Sticker</a:t>
            </a:r>
          </a:p>
          <a:p>
            <a:pPr marL="285750" indent="-285750" eaLnBrk="1" hangingPunct="1">
              <a:lnSpc>
                <a:spcPct val="150000"/>
              </a:lnSpc>
              <a:buFont typeface="Arial" pitchFamily="34" charset="0"/>
              <a:buChar char="•"/>
            </a:pPr>
            <a:endParaRPr lang="en-US" altLang="en-US" sz="2400" dirty="0">
              <a:solidFill>
                <a:schemeClr val="tx1"/>
              </a:solidFill>
              <a:latin typeface="Arial" pitchFamily="34" charset="0"/>
            </a:endParaRPr>
          </a:p>
          <a:p>
            <a:pPr marL="285750" indent="-285750" eaLnBrk="1" hangingPunct="1">
              <a:lnSpc>
                <a:spcPct val="150000"/>
              </a:lnSpc>
              <a:buFont typeface="Arial" pitchFamily="34" charset="0"/>
              <a:buChar char="•"/>
            </a:pPr>
            <a:r>
              <a:rPr lang="en-US" altLang="en-US" sz="2400" dirty="0">
                <a:solidFill>
                  <a:schemeClr val="tx1"/>
                </a:solidFill>
                <a:latin typeface="Arial" pitchFamily="34" charset="0"/>
              </a:rPr>
              <a:t>Discipline of Work Stickers for Helmet </a:t>
            </a:r>
            <a:r>
              <a:rPr lang="en-US" altLang="en-US" sz="2400" dirty="0" smtClean="0">
                <a:solidFill>
                  <a:schemeClr val="tx1"/>
                </a:solidFill>
                <a:latin typeface="Arial" pitchFamily="34" charset="0"/>
              </a:rPr>
              <a:t>(Pasted </a:t>
            </a:r>
            <a:r>
              <a:rPr lang="en-US" altLang="en-US" sz="2400" dirty="0">
                <a:solidFill>
                  <a:schemeClr val="tx1"/>
                </a:solidFill>
                <a:latin typeface="Arial" pitchFamily="34" charset="0"/>
              </a:rPr>
              <a:t>Front and Back</a:t>
            </a:r>
            <a:r>
              <a:rPr lang="en-US" altLang="en-US" sz="2400" dirty="0" smtClean="0">
                <a:solidFill>
                  <a:schemeClr val="tx1"/>
                </a:solidFill>
                <a:latin typeface="Arial" pitchFamily="34" charset="0"/>
              </a:rPr>
              <a:t>)</a:t>
            </a:r>
            <a:endParaRPr lang="en-US" altLang="en-US" sz="2400" dirty="0">
              <a:solidFill>
                <a:schemeClr val="tx1"/>
              </a:solidFill>
              <a:latin typeface="Arial" pitchFamily="34" charset="0"/>
            </a:endParaRPr>
          </a:p>
        </p:txBody>
      </p:sp>
      <p:pic>
        <p:nvPicPr>
          <p:cNvPr id="35850" name="Picture 5" descr="A picture containing text&#10;&#10;Description automatically generate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36671" y="4474804"/>
            <a:ext cx="3539784" cy="1512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42</a:t>
            </a:fld>
            <a:endParaRPr lang="de-AT" altLang="en-US"/>
          </a:p>
        </p:txBody>
      </p:sp>
      <p:pic>
        <p:nvPicPr>
          <p:cNvPr id="808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36672" y="2630163"/>
            <a:ext cx="3539784" cy="1628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089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36670" y="1028062"/>
            <a:ext cx="3539785" cy="1499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547664" y="820738"/>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a:solidFill>
                  <a:srgbClr val="FFFF00"/>
                </a:solidFill>
                <a:latin typeface="Calibri" pitchFamily="34" charset="0"/>
                <a:cs typeface="Calibri" pitchFamily="34" charset="0"/>
              </a:rPr>
              <a:t>Environmental , Health , Safety &amp; </a:t>
            </a:r>
            <a:endParaRPr lang="en-US" sz="3200" dirty="0" smtClean="0">
              <a:solidFill>
                <a:srgbClr val="FFFF00"/>
              </a:solidFill>
              <a:latin typeface="Calibri" pitchFamily="34" charset="0"/>
              <a:cs typeface="Calibri" pitchFamily="34" charset="0"/>
            </a:endParaRPr>
          </a:p>
          <a:p>
            <a:pPr algn="ctr" eaLnBrk="1" hangingPunct="1"/>
            <a:r>
              <a:rPr lang="en-US" sz="3200" dirty="0" smtClean="0">
                <a:solidFill>
                  <a:srgbClr val="FFFF00"/>
                </a:solidFill>
                <a:latin typeface="Calibri" pitchFamily="34" charset="0"/>
                <a:cs typeface="Calibri" pitchFamily="34" charset="0"/>
              </a:rPr>
              <a:t>Security  </a:t>
            </a:r>
            <a:r>
              <a:rPr lang="en-US" sz="3200" dirty="0">
                <a:solidFill>
                  <a:srgbClr val="FFFF00"/>
                </a:solidFill>
                <a:latin typeface="Calibri" pitchFamily="34" charset="0"/>
                <a:cs typeface="Calibri" pitchFamily="34" charset="0"/>
              </a:rPr>
              <a:t>Penalty Levy</a:t>
            </a: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43</a:t>
            </a:fld>
            <a:endParaRPr lang="de-AT" altLang="en-US"/>
          </a:p>
        </p:txBody>
      </p:sp>
      <p:pic>
        <p:nvPicPr>
          <p:cNvPr id="819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9894" y="1700808"/>
            <a:ext cx="5265737" cy="427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8709073"/>
      </p:ext>
    </p:extLst>
  </p:cSld>
  <p:clrMapOvr>
    <a:masterClrMapping/>
  </p:clrMapOvr>
  <p:transition spd="slow"/>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547664" y="820738"/>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a:solidFill>
                  <a:srgbClr val="FFFF00"/>
                </a:solidFill>
                <a:latin typeface="Calibri" pitchFamily="34" charset="0"/>
                <a:cs typeface="Calibri" pitchFamily="34" charset="0"/>
              </a:rPr>
              <a:t>Environmental , Health , Safety &amp; </a:t>
            </a:r>
            <a:endParaRPr lang="en-US" sz="3200" dirty="0" smtClean="0">
              <a:solidFill>
                <a:srgbClr val="FFFF00"/>
              </a:solidFill>
              <a:latin typeface="Calibri" pitchFamily="34" charset="0"/>
              <a:cs typeface="Calibri" pitchFamily="34" charset="0"/>
            </a:endParaRPr>
          </a:p>
          <a:p>
            <a:pPr algn="ctr" eaLnBrk="1" hangingPunct="1"/>
            <a:r>
              <a:rPr lang="en-US" sz="3200" dirty="0" smtClean="0">
                <a:solidFill>
                  <a:srgbClr val="FFFF00"/>
                </a:solidFill>
                <a:latin typeface="Calibri" pitchFamily="34" charset="0"/>
                <a:cs typeface="Calibri" pitchFamily="34" charset="0"/>
              </a:rPr>
              <a:t>Security  </a:t>
            </a:r>
            <a:r>
              <a:rPr lang="en-US" sz="3200" dirty="0">
                <a:solidFill>
                  <a:srgbClr val="FFFF00"/>
                </a:solidFill>
                <a:latin typeface="Calibri" pitchFamily="34" charset="0"/>
                <a:cs typeface="Calibri" pitchFamily="34" charset="0"/>
              </a:rPr>
              <a:t>Penalty Levy</a:t>
            </a: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44</a:t>
            </a:fld>
            <a:endParaRPr lang="de-AT" altLang="en-US"/>
          </a:p>
        </p:txBody>
      </p:sp>
      <p:pic>
        <p:nvPicPr>
          <p:cNvPr id="829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0263" y="1477695"/>
            <a:ext cx="5227637" cy="217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9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0264" y="3645025"/>
            <a:ext cx="5227637" cy="2736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5869268"/>
      </p:ext>
    </p:extLst>
  </p:cSld>
  <p:clrMapOvr>
    <a:masterClrMapping/>
  </p:clrMapOvr>
  <p:transition spd="slow"/>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547664" y="820738"/>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a:solidFill>
                  <a:srgbClr val="FFFF00"/>
                </a:solidFill>
                <a:latin typeface="Calibri" pitchFamily="34" charset="0"/>
                <a:cs typeface="Calibri" pitchFamily="34" charset="0"/>
              </a:rPr>
              <a:t>Environmental , Health , Safety &amp; </a:t>
            </a:r>
            <a:endParaRPr lang="en-US" sz="3200" dirty="0" smtClean="0">
              <a:solidFill>
                <a:srgbClr val="FFFF00"/>
              </a:solidFill>
              <a:latin typeface="Calibri" pitchFamily="34" charset="0"/>
              <a:cs typeface="Calibri" pitchFamily="34" charset="0"/>
            </a:endParaRPr>
          </a:p>
          <a:p>
            <a:pPr algn="ctr" eaLnBrk="1" hangingPunct="1"/>
            <a:r>
              <a:rPr lang="en-US" sz="3200" dirty="0" smtClean="0">
                <a:solidFill>
                  <a:srgbClr val="FFFF00"/>
                </a:solidFill>
                <a:latin typeface="Calibri" pitchFamily="34" charset="0"/>
                <a:cs typeface="Calibri" pitchFamily="34" charset="0"/>
              </a:rPr>
              <a:t>Security  </a:t>
            </a:r>
            <a:r>
              <a:rPr lang="en-US" sz="3200" dirty="0">
                <a:solidFill>
                  <a:srgbClr val="FFFF00"/>
                </a:solidFill>
                <a:latin typeface="Calibri" pitchFamily="34" charset="0"/>
                <a:cs typeface="Calibri" pitchFamily="34" charset="0"/>
              </a:rPr>
              <a:t>Penalty Levy</a:t>
            </a: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45</a:t>
            </a:fld>
            <a:endParaRPr lang="de-AT" altLang="en-US"/>
          </a:p>
        </p:txBody>
      </p:sp>
      <p:pic>
        <p:nvPicPr>
          <p:cNvPr id="839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2326" y="1837073"/>
            <a:ext cx="5243513" cy="1654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39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6139" y="3491249"/>
            <a:ext cx="5219700" cy="2818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2405547"/>
      </p:ext>
    </p:extLst>
  </p:cSld>
  <p:clrMapOvr>
    <a:masterClrMapping/>
  </p:clrMapOvr>
  <p:transition spd="slow"/>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547664" y="820738"/>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a:solidFill>
                  <a:srgbClr val="FFFF00"/>
                </a:solidFill>
                <a:latin typeface="Calibri" pitchFamily="34" charset="0"/>
                <a:cs typeface="Calibri" pitchFamily="34" charset="0"/>
              </a:rPr>
              <a:t>Environmental , Health , Safety &amp; </a:t>
            </a:r>
            <a:endParaRPr lang="en-US" sz="3200" dirty="0" smtClean="0">
              <a:solidFill>
                <a:srgbClr val="FFFF00"/>
              </a:solidFill>
              <a:latin typeface="Calibri" pitchFamily="34" charset="0"/>
              <a:cs typeface="Calibri" pitchFamily="34" charset="0"/>
            </a:endParaRPr>
          </a:p>
          <a:p>
            <a:pPr algn="ctr" eaLnBrk="1" hangingPunct="1"/>
            <a:r>
              <a:rPr lang="en-US" sz="3200" dirty="0" smtClean="0">
                <a:solidFill>
                  <a:srgbClr val="FFFF00"/>
                </a:solidFill>
                <a:latin typeface="Calibri" pitchFamily="34" charset="0"/>
                <a:cs typeface="Calibri" pitchFamily="34" charset="0"/>
              </a:rPr>
              <a:t>Security  </a:t>
            </a:r>
            <a:r>
              <a:rPr lang="en-US" sz="3200" dirty="0">
                <a:solidFill>
                  <a:srgbClr val="FFFF00"/>
                </a:solidFill>
                <a:latin typeface="Calibri" pitchFamily="34" charset="0"/>
                <a:cs typeface="Calibri" pitchFamily="34" charset="0"/>
              </a:rPr>
              <a:t>Penalty Levy</a:t>
            </a: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46</a:t>
            </a:fld>
            <a:endParaRPr lang="de-AT" altLang="en-US"/>
          </a:p>
        </p:txBody>
      </p:sp>
      <p:pic>
        <p:nvPicPr>
          <p:cNvPr id="849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6295" y="1700808"/>
            <a:ext cx="5235575" cy="2636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49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26294" y="4337644"/>
            <a:ext cx="5235575" cy="2043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9387121"/>
      </p:ext>
    </p:extLst>
  </p:cSld>
  <p:clrMapOvr>
    <a:masterClrMapping/>
  </p:clrMapOvr>
  <p:transition spd="slow"/>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547664" y="820738"/>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a:solidFill>
                  <a:srgbClr val="FFFF00"/>
                </a:solidFill>
                <a:latin typeface="Calibri" pitchFamily="34" charset="0"/>
                <a:cs typeface="Calibri" pitchFamily="34" charset="0"/>
              </a:rPr>
              <a:t>Environmental , Health , Safety &amp; </a:t>
            </a:r>
            <a:endParaRPr lang="en-US" sz="3200" dirty="0" smtClean="0">
              <a:solidFill>
                <a:srgbClr val="FFFF00"/>
              </a:solidFill>
              <a:latin typeface="Calibri" pitchFamily="34" charset="0"/>
              <a:cs typeface="Calibri" pitchFamily="34" charset="0"/>
            </a:endParaRPr>
          </a:p>
          <a:p>
            <a:pPr algn="ctr" eaLnBrk="1" hangingPunct="1"/>
            <a:r>
              <a:rPr lang="en-US" sz="3200" dirty="0" smtClean="0">
                <a:solidFill>
                  <a:srgbClr val="FFFF00"/>
                </a:solidFill>
                <a:latin typeface="Calibri" pitchFamily="34" charset="0"/>
                <a:cs typeface="Calibri" pitchFamily="34" charset="0"/>
              </a:rPr>
              <a:t>Security  </a:t>
            </a:r>
            <a:r>
              <a:rPr lang="en-US" sz="3200" dirty="0">
                <a:solidFill>
                  <a:srgbClr val="FFFF00"/>
                </a:solidFill>
                <a:latin typeface="Calibri" pitchFamily="34" charset="0"/>
                <a:cs typeface="Calibri" pitchFamily="34" charset="0"/>
              </a:rPr>
              <a:t>Penalty Levy</a:t>
            </a: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47</a:t>
            </a:fld>
            <a:endParaRPr lang="de-AT" altLang="en-US"/>
          </a:p>
        </p:txBody>
      </p:sp>
      <p:pic>
        <p:nvPicPr>
          <p:cNvPr id="860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0264" y="1700808"/>
            <a:ext cx="5227637"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7104846"/>
      </p:ext>
    </p:extLst>
  </p:cSld>
  <p:clrMapOvr>
    <a:masterClrMapping/>
  </p:clrMapOvr>
  <p:transition spd="slow"/>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547664" y="820738"/>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a:solidFill>
                  <a:srgbClr val="FFFF00"/>
                </a:solidFill>
                <a:latin typeface="Calibri" pitchFamily="34" charset="0"/>
                <a:cs typeface="Calibri" pitchFamily="34" charset="0"/>
              </a:rPr>
              <a:t>Environmental , Health , Safety &amp; </a:t>
            </a:r>
            <a:endParaRPr lang="en-US" sz="3200" dirty="0" smtClean="0">
              <a:solidFill>
                <a:srgbClr val="FFFF00"/>
              </a:solidFill>
              <a:latin typeface="Calibri" pitchFamily="34" charset="0"/>
              <a:cs typeface="Calibri" pitchFamily="34" charset="0"/>
            </a:endParaRPr>
          </a:p>
          <a:p>
            <a:pPr algn="ctr" eaLnBrk="1" hangingPunct="1"/>
            <a:r>
              <a:rPr lang="en-US" sz="3200" dirty="0" smtClean="0">
                <a:solidFill>
                  <a:srgbClr val="FFFF00"/>
                </a:solidFill>
                <a:latin typeface="Calibri" pitchFamily="34" charset="0"/>
                <a:cs typeface="Calibri" pitchFamily="34" charset="0"/>
              </a:rPr>
              <a:t>Security  </a:t>
            </a:r>
            <a:r>
              <a:rPr lang="en-US" sz="3200" dirty="0">
                <a:solidFill>
                  <a:srgbClr val="FFFF00"/>
                </a:solidFill>
                <a:latin typeface="Calibri" pitchFamily="34" charset="0"/>
                <a:cs typeface="Calibri" pitchFamily="34" charset="0"/>
              </a:rPr>
              <a:t>Penalty Levy</a:t>
            </a: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48</a:t>
            </a:fld>
            <a:endParaRPr lang="de-AT" altLang="en-US"/>
          </a:p>
        </p:txBody>
      </p:sp>
      <p:pic>
        <p:nvPicPr>
          <p:cNvPr id="860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1376" y="1831191"/>
            <a:ext cx="5205413" cy="2713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70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1376" y="4653136"/>
            <a:ext cx="5219700" cy="1050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04136334"/>
      </p:ext>
    </p:extLst>
  </p:cSld>
  <p:clrMapOvr>
    <a:masterClrMapping/>
  </p:clrMapOvr>
  <p:transition spd="slow"/>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1934590"/>
            <a:ext cx="2381250" cy="17157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843" name="Rectangle 4"/>
          <p:cNvSpPr>
            <a:spLocks noChangeArrowheads="1"/>
          </p:cNvSpPr>
          <p:nvPr/>
        </p:nvSpPr>
        <p:spPr bwMode="auto">
          <a:xfrm>
            <a:off x="1547664" y="820738"/>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a:solidFill>
                  <a:srgbClr val="FFFF00"/>
                </a:solidFill>
                <a:latin typeface="Calibri" pitchFamily="34" charset="0"/>
                <a:cs typeface="Calibri" pitchFamily="34" charset="0"/>
              </a:rPr>
              <a:t>Fire Fighting Equipment </a:t>
            </a: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49</a:t>
            </a:fld>
            <a:endParaRPr lang="de-AT" altLang="en-US"/>
          </a:p>
        </p:txBody>
      </p:sp>
      <p:sp>
        <p:nvSpPr>
          <p:cNvPr id="2" name="AutoShape 2" descr="Everything You Need to Know About Manual Call Points (MCP)"/>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SG"/>
          </a:p>
        </p:txBody>
      </p:sp>
      <p:pic>
        <p:nvPicPr>
          <p:cNvPr id="890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4" y="1916832"/>
            <a:ext cx="2638425" cy="173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9094" name="Picture 6" descr="Edwards multi-criteria smoke detector to meet 2020 UL standard | Security  Info Watch"/>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28184" y="1940614"/>
            <a:ext cx="2030624" cy="1560393"/>
          </a:xfrm>
          <a:prstGeom prst="rect">
            <a:avLst/>
          </a:prstGeom>
          <a:noFill/>
          <a:extLst>
            <a:ext uri="{909E8E84-426E-40DD-AFC4-6F175D3DCCD1}">
              <a14:hiddenFill xmlns:a14="http://schemas.microsoft.com/office/drawing/2010/main">
                <a:solidFill>
                  <a:srgbClr val="FFFFFF"/>
                </a:solidFill>
              </a14:hiddenFill>
            </a:ext>
          </a:extLst>
        </p:spPr>
      </p:pic>
      <p:pic>
        <p:nvPicPr>
          <p:cNvPr id="89096" name="Picture 8" descr="The Invention of Fire Sprinkler System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7974" y="4221088"/>
            <a:ext cx="2535833" cy="1758178"/>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10" descr="4KG AB Dry Powder Fire Extinguisher - Firetronics Singapore"/>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SG"/>
          </a:p>
        </p:txBody>
      </p:sp>
      <p:pic>
        <p:nvPicPr>
          <p:cNvPr id="89099"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67992" y="4172631"/>
            <a:ext cx="2143125" cy="1806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5780628" y="3807515"/>
            <a:ext cx="2952328" cy="2585323"/>
          </a:xfrm>
          <a:prstGeom prst="rect">
            <a:avLst/>
          </a:prstGeom>
          <a:noFill/>
        </p:spPr>
        <p:txBody>
          <a:bodyPr wrap="square" rtlCol="0">
            <a:spAutoFit/>
          </a:bodyPr>
          <a:lstStyle/>
          <a:p>
            <a:pPr marL="171450" indent="-171450">
              <a:buFont typeface="Arial" pitchFamily="34" charset="0"/>
              <a:buChar char="•"/>
            </a:pPr>
            <a:r>
              <a:rPr lang="en-US" sz="1100" dirty="0" smtClean="0">
                <a:latin typeface="Calibri" pitchFamily="34" charset="0"/>
                <a:cs typeface="Calibri" pitchFamily="34" charset="0"/>
              </a:rPr>
              <a:t>No personnel is to temper, trigger or use the fire fighting device or equipment unless in emergency situation with the authorization of ASTI Management for conducting emergency fire drill purposes.</a:t>
            </a:r>
          </a:p>
          <a:p>
            <a:endParaRPr lang="en-US" sz="1100" dirty="0" smtClean="0">
              <a:latin typeface="Calibri" pitchFamily="34" charset="0"/>
              <a:cs typeface="Calibri" pitchFamily="34" charset="0"/>
            </a:endParaRPr>
          </a:p>
          <a:p>
            <a:pPr marL="171450" indent="-171450">
              <a:buFont typeface="Arial" pitchFamily="34" charset="0"/>
              <a:buChar char="•"/>
            </a:pPr>
            <a:r>
              <a:rPr lang="en-US" sz="1100" dirty="0" smtClean="0">
                <a:latin typeface="Calibri" pitchFamily="34" charset="0"/>
                <a:cs typeface="Calibri" pitchFamily="34" charset="0"/>
              </a:rPr>
              <a:t>Any personnel found to misusing , tempering or triggering the fire fighting device or equipment in an non-emergency situation or without the authorization of ASTI Management will be held liable and dealt accordingly by the management</a:t>
            </a:r>
          </a:p>
          <a:p>
            <a:pPr marL="171450" indent="-171450">
              <a:buFont typeface="Arial" pitchFamily="34" charset="0"/>
              <a:buChar char="•"/>
            </a:pPr>
            <a:endParaRPr lang="en-US" sz="1200" dirty="0" smtClean="0"/>
          </a:p>
          <a:p>
            <a:endParaRPr lang="en-SG" dirty="0"/>
          </a:p>
        </p:txBody>
      </p:sp>
    </p:spTree>
    <p:extLst>
      <p:ext uri="{BB962C8B-B14F-4D97-AF65-F5344CB8AC3E}">
        <p14:creationId xmlns:p14="http://schemas.microsoft.com/office/powerpoint/2010/main" val="953525711"/>
      </p:ext>
    </p:extLst>
  </p:cSld>
  <p:clrMapOvr>
    <a:masterClrMapping/>
  </p:clrMapOvr>
  <p:transition spd="slow"/>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547664" y="820738"/>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a:solidFill>
                  <a:srgbClr val="FFFF00"/>
                </a:solidFill>
                <a:latin typeface="Calibri" pitchFamily="34" charset="0"/>
                <a:cs typeface="Calibri" pitchFamily="34" charset="0"/>
              </a:rPr>
              <a:t>Method of Using Fire Extinguisher (P.A.S.S)</a:t>
            </a: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50</a:t>
            </a:fld>
            <a:endParaRPr lang="de-AT" altLang="en-US"/>
          </a:p>
        </p:txBody>
      </p:sp>
      <p:pic>
        <p:nvPicPr>
          <p:cNvPr id="8806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1467949"/>
            <a:ext cx="5312402" cy="46833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80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20377" y="1472118"/>
            <a:ext cx="3384376" cy="4669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92970067"/>
      </p:ext>
    </p:extLst>
  </p:cSld>
  <p:clrMapOvr>
    <a:masterClrMapping/>
  </p:clrMapOvr>
  <p:transition spd="slow"/>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000108" y="2420888"/>
            <a:ext cx="7560840" cy="28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4000" b="1" dirty="0">
                <a:latin typeface="Calibri" pitchFamily="34" charset="0"/>
                <a:cs typeface="Calibri" pitchFamily="34" charset="0"/>
              </a:rPr>
              <a:t>Mobile Elevating Work </a:t>
            </a:r>
            <a:r>
              <a:rPr lang="en-US" sz="4000" b="1" dirty="0" smtClean="0">
                <a:latin typeface="Calibri" pitchFamily="34" charset="0"/>
                <a:cs typeface="Calibri" pitchFamily="34" charset="0"/>
              </a:rPr>
              <a:t>Platform </a:t>
            </a:r>
          </a:p>
          <a:p>
            <a:pPr algn="ctr" eaLnBrk="1" hangingPunct="1"/>
            <a:r>
              <a:rPr lang="en-US" sz="4000" b="1" dirty="0" smtClean="0">
                <a:latin typeface="Calibri" pitchFamily="34" charset="0"/>
                <a:cs typeface="Calibri" pitchFamily="34" charset="0"/>
              </a:rPr>
              <a:t>Safety  </a:t>
            </a:r>
          </a:p>
          <a:p>
            <a:pPr algn="ctr" eaLnBrk="1" hangingPunct="1"/>
            <a:r>
              <a:rPr lang="en-US" sz="4000" b="1" dirty="0" smtClean="0">
                <a:latin typeface="Calibri" pitchFamily="34" charset="0"/>
                <a:cs typeface="Calibri" pitchFamily="34" charset="0"/>
              </a:rPr>
              <a:t>(</a:t>
            </a:r>
            <a:r>
              <a:rPr lang="en-US" sz="4000" b="1" dirty="0">
                <a:latin typeface="Calibri" pitchFamily="34" charset="0"/>
                <a:cs typeface="Calibri" pitchFamily="34" charset="0"/>
              </a:rPr>
              <a:t>M.E.W.P)</a:t>
            </a:r>
          </a:p>
          <a:p>
            <a:pPr algn="ctr" eaLnBrk="1" hangingPunct="1"/>
            <a:endParaRPr lang="en-US" sz="3200" dirty="0">
              <a:solidFill>
                <a:srgbClr val="FFFF00"/>
              </a:solidFill>
              <a:latin typeface="Calibri" pitchFamily="34" charset="0"/>
              <a:cs typeface="Calibri" pitchFamily="34" charset="0"/>
            </a:endParaRP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51</a:t>
            </a:fld>
            <a:endParaRPr lang="de-AT" altLang="en-US"/>
          </a:p>
        </p:txBody>
      </p:sp>
    </p:spTree>
    <p:extLst>
      <p:ext uri="{BB962C8B-B14F-4D97-AF65-F5344CB8AC3E}">
        <p14:creationId xmlns:p14="http://schemas.microsoft.com/office/powerpoint/2010/main" val="3045938021"/>
      </p:ext>
    </p:extLst>
  </p:cSld>
  <p:clrMapOvr>
    <a:masterClrMapping/>
  </p:clrMapOvr>
  <p:transition spd="slow"/>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619672" y="945780"/>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a:solidFill>
                  <a:srgbClr val="FFFF00"/>
                </a:solidFill>
                <a:latin typeface="Calibri" pitchFamily="34" charset="0"/>
                <a:cs typeface="Calibri" pitchFamily="34" charset="0"/>
              </a:rPr>
              <a:t>Mobile Elevating Work Platform  (M.E.W.P)</a:t>
            </a:r>
          </a:p>
          <a:p>
            <a:pPr algn="ctr" eaLnBrk="1" hangingPunct="1"/>
            <a:endParaRPr lang="en-US" sz="3200" dirty="0">
              <a:solidFill>
                <a:srgbClr val="FFFF00"/>
              </a:solidFill>
              <a:latin typeface="Calibri" pitchFamily="34" charset="0"/>
              <a:cs typeface="Calibri" pitchFamily="34" charset="0"/>
            </a:endParaRP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52</a:t>
            </a:fld>
            <a:endParaRPr lang="de-AT" altLang="en-US"/>
          </a:p>
        </p:txBody>
      </p:sp>
      <p:pic>
        <p:nvPicPr>
          <p:cNvPr id="921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2" y="1700808"/>
            <a:ext cx="8633555"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3377991"/>
      </p:ext>
    </p:extLst>
  </p:cSld>
  <p:clrMapOvr>
    <a:masterClrMapping/>
  </p:clrMapOvr>
  <p:transition spd="slow"/>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6" y="1700808"/>
            <a:ext cx="8594960" cy="4206875"/>
          </a:xfrm>
          <a:prstGeom prst="rect">
            <a:avLst/>
          </a:prstGeom>
          <a:solidFill>
            <a:srgbClr val="FFFF00"/>
          </a:solidFill>
          <a:ln>
            <a:noFill/>
          </a:ln>
          <a:effectLst/>
        </p:spPr>
      </p:pic>
      <p:sp>
        <p:nvSpPr>
          <p:cNvPr id="35843" name="Rectangle 4"/>
          <p:cNvSpPr>
            <a:spLocks noChangeArrowheads="1"/>
          </p:cNvSpPr>
          <p:nvPr/>
        </p:nvSpPr>
        <p:spPr bwMode="auto">
          <a:xfrm>
            <a:off x="1619672" y="945780"/>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a:solidFill>
                  <a:srgbClr val="FFFF00"/>
                </a:solidFill>
                <a:latin typeface="Calibri" pitchFamily="34" charset="0"/>
                <a:cs typeface="Calibri" pitchFamily="34" charset="0"/>
              </a:rPr>
              <a:t>Mobile Elevating Work Platform  (M.E.W.P)</a:t>
            </a:r>
          </a:p>
          <a:p>
            <a:pPr algn="ctr" eaLnBrk="1" hangingPunct="1"/>
            <a:endParaRPr lang="en-US" sz="3200" dirty="0">
              <a:solidFill>
                <a:srgbClr val="FFFF00"/>
              </a:solidFill>
              <a:latin typeface="Calibri" pitchFamily="34" charset="0"/>
              <a:cs typeface="Calibri" pitchFamily="34" charset="0"/>
            </a:endParaRP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53</a:t>
            </a:fld>
            <a:endParaRPr lang="de-AT" altLang="en-US"/>
          </a:p>
        </p:txBody>
      </p:sp>
    </p:spTree>
    <p:extLst>
      <p:ext uri="{BB962C8B-B14F-4D97-AF65-F5344CB8AC3E}">
        <p14:creationId xmlns:p14="http://schemas.microsoft.com/office/powerpoint/2010/main" val="1009269897"/>
      </p:ext>
    </p:extLst>
  </p:cSld>
  <p:clrMapOvr>
    <a:masterClrMapping/>
  </p:clrMapOvr>
  <p:transition spd="slow"/>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619672" y="945780"/>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a:solidFill>
                  <a:srgbClr val="FFFF00"/>
                </a:solidFill>
                <a:latin typeface="Calibri" pitchFamily="34" charset="0"/>
                <a:cs typeface="Calibri" pitchFamily="34" charset="0"/>
              </a:rPr>
              <a:t>Mobile Elevating Work Platform  (M.E.W.P)</a:t>
            </a:r>
          </a:p>
          <a:p>
            <a:pPr algn="ctr" eaLnBrk="1" hangingPunct="1"/>
            <a:endParaRPr lang="en-US" sz="3200" dirty="0">
              <a:solidFill>
                <a:srgbClr val="FFFF00"/>
              </a:solidFill>
              <a:latin typeface="Calibri" pitchFamily="34" charset="0"/>
              <a:cs typeface="Calibri" pitchFamily="34" charset="0"/>
            </a:endParaRP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54</a:t>
            </a:fld>
            <a:endParaRPr lang="de-AT" altLang="en-US"/>
          </a:p>
        </p:txBody>
      </p:sp>
      <p:pic>
        <p:nvPicPr>
          <p:cNvPr id="952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 y="1628800"/>
            <a:ext cx="8572095"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9762097"/>
      </p:ext>
    </p:extLst>
  </p:cSld>
  <p:clrMapOvr>
    <a:masterClrMapping/>
  </p:clrMapOvr>
  <p:transition spd="slow"/>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619672" y="945780"/>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a:solidFill>
                  <a:srgbClr val="FFFF00"/>
                </a:solidFill>
                <a:latin typeface="Calibri" pitchFamily="34" charset="0"/>
                <a:cs typeface="Calibri" pitchFamily="34" charset="0"/>
              </a:rPr>
              <a:t>Mobile Elevating Work Platform  (M.E.W.P)</a:t>
            </a:r>
          </a:p>
          <a:p>
            <a:pPr algn="ctr" eaLnBrk="1" hangingPunct="1"/>
            <a:endParaRPr lang="en-US" sz="3200" dirty="0">
              <a:solidFill>
                <a:srgbClr val="FFFF00"/>
              </a:solidFill>
              <a:latin typeface="Calibri" pitchFamily="34" charset="0"/>
              <a:cs typeface="Calibri" pitchFamily="34" charset="0"/>
            </a:endParaRP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55</a:t>
            </a:fld>
            <a:endParaRPr lang="de-AT" altLang="en-US"/>
          </a:p>
        </p:txBody>
      </p:sp>
      <p:pic>
        <p:nvPicPr>
          <p:cNvPr id="962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236" y="1700808"/>
            <a:ext cx="8563244"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5355501"/>
      </p:ext>
    </p:extLst>
  </p:cSld>
  <p:clrMapOvr>
    <a:masterClrMapping/>
  </p:clrMapOvr>
  <p:transition spd="slow"/>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619672" y="945780"/>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a:solidFill>
                  <a:srgbClr val="FFFF00"/>
                </a:solidFill>
                <a:latin typeface="Calibri" pitchFamily="34" charset="0"/>
                <a:cs typeface="Calibri" pitchFamily="34" charset="0"/>
              </a:rPr>
              <a:t>Mobile Elevating Work Platform  (M.E.W.P)</a:t>
            </a:r>
          </a:p>
          <a:p>
            <a:pPr algn="ctr" eaLnBrk="1" hangingPunct="1"/>
            <a:endParaRPr lang="en-US" sz="3200" dirty="0">
              <a:solidFill>
                <a:srgbClr val="FFFF00"/>
              </a:solidFill>
              <a:latin typeface="Calibri" pitchFamily="34" charset="0"/>
              <a:cs typeface="Calibri" pitchFamily="34" charset="0"/>
            </a:endParaRP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56</a:t>
            </a:fld>
            <a:endParaRPr lang="de-AT" altLang="en-US"/>
          </a:p>
        </p:txBody>
      </p:sp>
      <p:pic>
        <p:nvPicPr>
          <p:cNvPr id="972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1628800"/>
            <a:ext cx="8584505" cy="416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728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100" y="1628800"/>
            <a:ext cx="4104380" cy="413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9078813"/>
      </p:ext>
    </p:extLst>
  </p:cSld>
  <p:clrMapOvr>
    <a:masterClrMapping/>
  </p:clrMapOvr>
  <p:transition spd="slow"/>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619672" y="945780"/>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a:solidFill>
                  <a:srgbClr val="FFFF00"/>
                </a:solidFill>
                <a:latin typeface="Calibri" pitchFamily="34" charset="0"/>
                <a:cs typeface="Calibri" pitchFamily="34" charset="0"/>
              </a:rPr>
              <a:t>Mobile Elevating Work Platform  (M.E.W.P)</a:t>
            </a:r>
          </a:p>
          <a:p>
            <a:pPr algn="ctr" eaLnBrk="1" hangingPunct="1"/>
            <a:endParaRPr lang="en-US" sz="3200" dirty="0">
              <a:solidFill>
                <a:srgbClr val="FFFF00"/>
              </a:solidFill>
              <a:latin typeface="Calibri" pitchFamily="34" charset="0"/>
              <a:cs typeface="Calibri" pitchFamily="34" charset="0"/>
            </a:endParaRP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57</a:t>
            </a:fld>
            <a:endParaRPr lang="de-AT" altLang="en-US"/>
          </a:p>
        </p:txBody>
      </p:sp>
      <p:pic>
        <p:nvPicPr>
          <p:cNvPr id="931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1916832"/>
            <a:ext cx="3695700" cy="222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31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45885" y="1916832"/>
            <a:ext cx="4892675" cy="222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318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087" y="4142507"/>
            <a:ext cx="3809204"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318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7290" y="4173652"/>
            <a:ext cx="4691269" cy="21290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9830737"/>
      </p:ext>
    </p:extLst>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331640" y="1125538"/>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smtClean="0">
                <a:solidFill>
                  <a:srgbClr val="FFFF00"/>
                </a:solidFill>
                <a:latin typeface="Calibri" pitchFamily="34" charset="0"/>
                <a:cs typeface="Calibri" pitchFamily="34" charset="0"/>
              </a:rPr>
              <a:t>Case Study: </a:t>
            </a:r>
          </a:p>
          <a:p>
            <a:pPr algn="ctr" eaLnBrk="1" hangingPunct="1"/>
            <a:r>
              <a:rPr lang="en-US" sz="3200" dirty="0" smtClean="0">
                <a:solidFill>
                  <a:srgbClr val="FFFF00"/>
                </a:solidFill>
                <a:latin typeface="Calibri" pitchFamily="34" charset="0"/>
                <a:cs typeface="Calibri" pitchFamily="34" charset="0"/>
              </a:rPr>
              <a:t>Unsafe Use of Fork Lift</a:t>
            </a:r>
            <a:endParaRPr lang="en-US" sz="3200" dirty="0">
              <a:solidFill>
                <a:srgbClr val="FFFF00"/>
              </a:solidFill>
              <a:latin typeface="Calibri" pitchFamily="34" charset="0"/>
              <a:cs typeface="Calibri" pitchFamily="34" charset="0"/>
            </a:endParaRPr>
          </a:p>
          <a:p>
            <a:pPr algn="ctr" eaLnBrk="1" hangingPunct="1"/>
            <a:endParaRPr lang="en-US" sz="3200" dirty="0">
              <a:solidFill>
                <a:srgbClr val="FFFF00"/>
              </a:solidFill>
              <a:latin typeface="Calibri" pitchFamily="34" charset="0"/>
              <a:cs typeface="Calibri" pitchFamily="34" charset="0"/>
            </a:endParaRP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58</a:t>
            </a:fld>
            <a:endParaRPr lang="de-AT" altLang="en-US"/>
          </a:p>
        </p:txBody>
      </p:sp>
      <p:pic>
        <p:nvPicPr>
          <p:cNvPr id="983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477" y="1797299"/>
            <a:ext cx="3543944" cy="4244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830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976" y="1802425"/>
            <a:ext cx="4008437" cy="42398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49698762"/>
      </p:ext>
    </p:extLst>
  </p:cSld>
  <p:clrMapOvr>
    <a:masterClrMapping/>
  </p:clrMapOvr>
  <p:transition spd="slow"/>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000108" y="2420888"/>
            <a:ext cx="7560840" cy="28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4000" b="1" dirty="0" smtClean="0">
                <a:latin typeface="Calibri" pitchFamily="34" charset="0"/>
                <a:cs typeface="Calibri" pitchFamily="34" charset="0"/>
              </a:rPr>
              <a:t>Work-At-Height</a:t>
            </a:r>
          </a:p>
          <a:p>
            <a:pPr algn="ctr" eaLnBrk="1" hangingPunct="1"/>
            <a:r>
              <a:rPr lang="en-US" sz="4000" b="1" dirty="0" smtClean="0">
                <a:latin typeface="Calibri" pitchFamily="34" charset="0"/>
                <a:cs typeface="Calibri" pitchFamily="34" charset="0"/>
              </a:rPr>
              <a:t>Safety  </a:t>
            </a:r>
          </a:p>
          <a:p>
            <a:pPr algn="ctr" eaLnBrk="1" hangingPunct="1"/>
            <a:r>
              <a:rPr lang="en-US" sz="4000" b="1" dirty="0" smtClean="0">
                <a:latin typeface="Calibri" pitchFamily="34" charset="0"/>
                <a:cs typeface="Calibri" pitchFamily="34" charset="0"/>
              </a:rPr>
              <a:t>(WAH)</a:t>
            </a:r>
            <a:endParaRPr lang="en-US" sz="4000" b="1" dirty="0">
              <a:latin typeface="Calibri" pitchFamily="34" charset="0"/>
              <a:cs typeface="Calibri" pitchFamily="34" charset="0"/>
            </a:endParaRPr>
          </a:p>
          <a:p>
            <a:pPr algn="ctr" eaLnBrk="1" hangingPunct="1"/>
            <a:endParaRPr lang="en-US" sz="3200" dirty="0">
              <a:solidFill>
                <a:srgbClr val="FFFF00"/>
              </a:solidFill>
              <a:latin typeface="Calibri" pitchFamily="34" charset="0"/>
              <a:cs typeface="Calibri" pitchFamily="34" charset="0"/>
            </a:endParaRP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59</a:t>
            </a:fld>
            <a:endParaRPr lang="de-AT" altLang="en-US"/>
          </a:p>
        </p:txBody>
      </p:sp>
    </p:spTree>
    <p:extLst>
      <p:ext uri="{BB962C8B-B14F-4D97-AF65-F5344CB8AC3E}">
        <p14:creationId xmlns:p14="http://schemas.microsoft.com/office/powerpoint/2010/main" val="1278897157"/>
      </p:ext>
    </p:extLst>
  </p:cSld>
  <p:clrMapOvr>
    <a:masterClrMapping/>
  </p:clrMapOvr>
  <p:transition spd="slow"/>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4"/>
          <p:cNvSpPr>
            <a:spLocks noChangeArrowheads="1"/>
          </p:cNvSpPr>
          <p:nvPr/>
        </p:nvSpPr>
        <p:spPr bwMode="auto">
          <a:xfrm>
            <a:off x="1331640" y="611292"/>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Work-At-Height </a:t>
            </a:r>
            <a:r>
              <a:rPr lang="en-US" altLang="en-US" sz="3200" b="1" dirty="0">
                <a:solidFill>
                  <a:srgbClr val="FFFF00"/>
                </a:solidFill>
                <a:cs typeface="Arial" pitchFamily="34" charset="0"/>
              </a:rPr>
              <a:t>Safety </a:t>
            </a:r>
          </a:p>
        </p:txBody>
      </p:sp>
      <p:sp>
        <p:nvSpPr>
          <p:cNvPr id="46084" name="TextBox 3"/>
          <p:cNvSpPr txBox="1">
            <a:spLocks noChangeArrowheads="1"/>
          </p:cNvSpPr>
          <p:nvPr/>
        </p:nvSpPr>
        <p:spPr bwMode="auto">
          <a:xfrm>
            <a:off x="256461" y="1700808"/>
            <a:ext cx="5181600"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marL="285750" indent="-285750" eaLnBrk="1" hangingPunct="1">
              <a:buFont typeface="Arial" pitchFamily="34" charset="0"/>
              <a:buChar char="•"/>
            </a:pPr>
            <a:r>
              <a:rPr lang="en-SG" altLang="en-US" dirty="0">
                <a:solidFill>
                  <a:schemeClr val="tx1"/>
                </a:solidFill>
                <a:latin typeface="Arial" pitchFamily="34" charset="0"/>
                <a:cs typeface="Arial" pitchFamily="34" charset="0"/>
              </a:rPr>
              <a:t>Fall Prevention Plan</a:t>
            </a:r>
          </a:p>
          <a:p>
            <a:pPr marL="285750" indent="-285750" eaLnBrk="1" hangingPunct="1">
              <a:buFont typeface="Arial" pitchFamily="34" charset="0"/>
              <a:buChar char="•"/>
            </a:pPr>
            <a:endParaRPr lang="en-SG" altLang="en-US" dirty="0">
              <a:solidFill>
                <a:schemeClr val="tx1"/>
              </a:solidFill>
              <a:latin typeface="Arial" pitchFamily="34" charset="0"/>
              <a:cs typeface="Arial" pitchFamily="34" charset="0"/>
            </a:endParaRPr>
          </a:p>
          <a:p>
            <a:pPr marL="285750" indent="-285750" eaLnBrk="1" hangingPunct="1">
              <a:buFont typeface="Arial" pitchFamily="34" charset="0"/>
              <a:buChar char="•"/>
            </a:pPr>
            <a:endParaRPr lang="en-SG" altLang="en-US" dirty="0">
              <a:solidFill>
                <a:schemeClr val="tx1"/>
              </a:solidFill>
              <a:latin typeface="Arial" pitchFamily="34" charset="0"/>
              <a:cs typeface="Arial" pitchFamily="34" charset="0"/>
            </a:endParaRPr>
          </a:p>
          <a:p>
            <a:pPr marL="285750" indent="-285750" eaLnBrk="1" hangingPunct="1">
              <a:buFont typeface="Arial" pitchFamily="34" charset="0"/>
              <a:buChar char="•"/>
            </a:pPr>
            <a:r>
              <a:rPr lang="en-SG" altLang="en-US" dirty="0">
                <a:solidFill>
                  <a:schemeClr val="tx1"/>
                </a:solidFill>
                <a:latin typeface="Arial" pitchFamily="34" charset="0"/>
                <a:cs typeface="Arial" pitchFamily="34" charset="0"/>
              </a:rPr>
              <a:t>Work at Height Permit</a:t>
            </a:r>
          </a:p>
          <a:p>
            <a:pPr marL="285750" indent="-285750" eaLnBrk="1" hangingPunct="1">
              <a:buFont typeface="Arial" pitchFamily="34" charset="0"/>
              <a:buChar char="•"/>
            </a:pPr>
            <a:endParaRPr lang="en-SG" altLang="en-US" dirty="0">
              <a:solidFill>
                <a:schemeClr val="tx1"/>
              </a:solidFill>
              <a:latin typeface="Arial" pitchFamily="34" charset="0"/>
              <a:cs typeface="Arial" pitchFamily="34" charset="0"/>
            </a:endParaRPr>
          </a:p>
          <a:p>
            <a:pPr marL="285750" indent="-285750" eaLnBrk="1" hangingPunct="1">
              <a:buFont typeface="Arial" pitchFamily="34" charset="0"/>
              <a:buChar char="•"/>
            </a:pPr>
            <a:endParaRPr lang="en-SG" altLang="en-US" dirty="0">
              <a:solidFill>
                <a:schemeClr val="tx1"/>
              </a:solidFill>
              <a:latin typeface="Arial" pitchFamily="34" charset="0"/>
              <a:cs typeface="Arial" pitchFamily="34" charset="0"/>
            </a:endParaRPr>
          </a:p>
          <a:p>
            <a:pPr marL="285750" indent="-285750" eaLnBrk="1" hangingPunct="1">
              <a:buFont typeface="Arial" pitchFamily="34" charset="0"/>
              <a:buChar char="•"/>
            </a:pPr>
            <a:r>
              <a:rPr lang="en-SG" altLang="en-US" dirty="0">
                <a:solidFill>
                  <a:schemeClr val="tx1"/>
                </a:solidFill>
                <a:latin typeface="Arial" pitchFamily="34" charset="0"/>
                <a:cs typeface="Arial" pitchFamily="34" charset="0"/>
              </a:rPr>
              <a:t>Competent Work at Height Personnel</a:t>
            </a:r>
          </a:p>
          <a:p>
            <a:pPr marL="285750" indent="-285750" eaLnBrk="1" hangingPunct="1">
              <a:buFont typeface="Arial" pitchFamily="34" charset="0"/>
              <a:buChar char="•"/>
            </a:pPr>
            <a:endParaRPr lang="en-SG" altLang="en-US" dirty="0">
              <a:solidFill>
                <a:schemeClr val="tx1"/>
              </a:solidFill>
              <a:latin typeface="Arial" pitchFamily="34" charset="0"/>
              <a:cs typeface="Arial" pitchFamily="34" charset="0"/>
            </a:endParaRPr>
          </a:p>
          <a:p>
            <a:pPr marL="285750" indent="-285750" eaLnBrk="1" hangingPunct="1">
              <a:buFont typeface="Arial" pitchFamily="34" charset="0"/>
              <a:buChar char="•"/>
            </a:pPr>
            <a:endParaRPr lang="en-SG" altLang="en-US" dirty="0">
              <a:solidFill>
                <a:schemeClr val="tx1"/>
              </a:solidFill>
              <a:latin typeface="Arial" pitchFamily="34" charset="0"/>
              <a:cs typeface="Arial" pitchFamily="34" charset="0"/>
            </a:endParaRPr>
          </a:p>
          <a:p>
            <a:pPr marL="285750" indent="-285750" eaLnBrk="1" hangingPunct="1">
              <a:buFont typeface="Arial" pitchFamily="34" charset="0"/>
              <a:buChar char="•"/>
            </a:pPr>
            <a:r>
              <a:rPr lang="en-SG" altLang="en-US" dirty="0">
                <a:solidFill>
                  <a:schemeClr val="tx1"/>
                </a:solidFill>
                <a:latin typeface="Arial" pitchFamily="34" charset="0"/>
                <a:cs typeface="Arial" pitchFamily="34" charset="0"/>
              </a:rPr>
              <a:t>Standing Supervision</a:t>
            </a:r>
          </a:p>
          <a:p>
            <a:pPr marL="285750" indent="-285750" eaLnBrk="1" hangingPunct="1">
              <a:buFont typeface="Arial" pitchFamily="34" charset="0"/>
              <a:buChar char="•"/>
            </a:pPr>
            <a:endParaRPr lang="en-SG" altLang="en-US" dirty="0">
              <a:solidFill>
                <a:schemeClr val="tx1"/>
              </a:solidFill>
              <a:latin typeface="Arial" pitchFamily="34" charset="0"/>
              <a:cs typeface="Arial" pitchFamily="34" charset="0"/>
            </a:endParaRPr>
          </a:p>
          <a:p>
            <a:pPr marL="285750" indent="-285750" eaLnBrk="1" hangingPunct="1">
              <a:buFont typeface="Arial" pitchFamily="34" charset="0"/>
              <a:buChar char="•"/>
            </a:pPr>
            <a:endParaRPr lang="en-SG" altLang="en-US" dirty="0">
              <a:solidFill>
                <a:schemeClr val="tx1"/>
              </a:solidFill>
              <a:latin typeface="Arial" pitchFamily="34" charset="0"/>
              <a:cs typeface="Arial" pitchFamily="34" charset="0"/>
            </a:endParaRPr>
          </a:p>
          <a:p>
            <a:pPr marL="285750" indent="-285750" eaLnBrk="1" hangingPunct="1">
              <a:buFont typeface="Arial" pitchFamily="34" charset="0"/>
              <a:buChar char="•"/>
            </a:pPr>
            <a:r>
              <a:rPr lang="en-SG" altLang="en-US" dirty="0">
                <a:solidFill>
                  <a:schemeClr val="tx1"/>
                </a:solidFill>
                <a:latin typeface="Arial" pitchFamily="34" charset="0"/>
                <a:cs typeface="Arial" pitchFamily="34" charset="0"/>
              </a:rPr>
              <a:t>Pre-Use Inspection </a:t>
            </a:r>
          </a:p>
        </p:txBody>
      </p:sp>
      <p:pic>
        <p:nvPicPr>
          <p:cNvPr id="26628" name="Picture 4"/>
          <p:cNvPicPr>
            <a:picLocks noChangeAspect="1" noChangeArrowheads="1"/>
          </p:cNvPicPr>
          <p:nvPr/>
        </p:nvPicPr>
        <p:blipFill rotWithShape="1">
          <a:blip r:embed="rId2"/>
          <a:srcRect l="34901" t="16362" r="36719" b="12288"/>
          <a:stretch/>
        </p:blipFill>
        <p:spPr bwMode="auto">
          <a:xfrm>
            <a:off x="4932040" y="1700808"/>
            <a:ext cx="3692525" cy="4440540"/>
          </a:xfrm>
          <a:prstGeom prst="rect">
            <a:avLst/>
          </a:prstGeom>
          <a:noFill/>
          <a:ln>
            <a:noFill/>
          </a:ln>
          <a:effectLst>
            <a:prstShdw prst="shdw17" dist="17961" dir="2700000">
              <a:schemeClr val="accent1">
                <a:gamma/>
                <a:shade val="60000"/>
                <a:invGamma/>
              </a:schemeClr>
            </a:prstShdw>
          </a:effectLst>
        </p:spPr>
      </p:pic>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60</a:t>
            </a:fld>
            <a:endParaRPr lang="de-AT" altLang="en-US"/>
          </a:p>
        </p:txBody>
      </p:sp>
    </p:spTree>
  </p:cSld>
  <p:clrMapOvr>
    <a:masterClrMapping/>
  </p:clrMapOvr>
  <p:transition spd="slow"/>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4"/>
          <p:cNvSpPr>
            <a:spLocks noChangeArrowheads="1"/>
          </p:cNvSpPr>
          <p:nvPr/>
        </p:nvSpPr>
        <p:spPr bwMode="auto">
          <a:xfrm>
            <a:off x="1331640" y="611292"/>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Work-At-Height </a:t>
            </a:r>
            <a:r>
              <a:rPr lang="en-US" altLang="en-US" sz="3200" b="1" dirty="0">
                <a:solidFill>
                  <a:srgbClr val="FFFF00"/>
                </a:solidFill>
                <a:cs typeface="Arial" pitchFamily="34" charset="0"/>
              </a:rPr>
              <a:t>Safety </a:t>
            </a: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61</a:t>
            </a:fld>
            <a:endParaRPr lang="de-AT" altLang="en-US"/>
          </a:p>
        </p:txBody>
      </p:sp>
      <p:pic>
        <p:nvPicPr>
          <p:cNvPr id="9933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1556792"/>
            <a:ext cx="3096344"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933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904" y="1556792"/>
            <a:ext cx="2609850"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AutoShape 5" descr="blob:https://web.whatsapp.com/13469fc7-53d9-4ca7-96d5-149925e03e72"/>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SG"/>
          </a:p>
        </p:txBody>
      </p:sp>
      <p:pic>
        <p:nvPicPr>
          <p:cNvPr id="99334"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60232" y="1556792"/>
            <a:ext cx="2190305" cy="2920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11">
            <a:extLst>
              <a:ext uri="{FF2B5EF4-FFF2-40B4-BE49-F238E27FC236}">
                <a16:creationId xmlns:a16="http://schemas.microsoft.com/office/drawing/2014/main" xmlns="" id="{E0E0AE40-89C6-4F4B-96DB-A2D461A3B558}"/>
              </a:ext>
            </a:extLst>
          </p:cNvPr>
          <p:cNvSpPr/>
          <p:nvPr/>
        </p:nvSpPr>
        <p:spPr>
          <a:xfrm>
            <a:off x="2483768" y="3356992"/>
            <a:ext cx="1477266" cy="1569660"/>
          </a:xfrm>
          <a:prstGeom prst="rect">
            <a:avLst/>
          </a:prstGeom>
        </p:spPr>
        <p:txBody>
          <a:bodyPr wrap="square">
            <a:spAutoFit/>
          </a:bodyPr>
          <a:lstStyle/>
          <a:p>
            <a:r>
              <a:rPr lang="en-US" sz="9600" b="1" dirty="0">
                <a:solidFill>
                  <a:srgbClr val="FF0000"/>
                </a:solidFill>
                <a:latin typeface="Rockwell" panose="02060603020205020403" pitchFamily="18" charset="0"/>
                <a:ea typeface="SimSun" panose="02010600030101010101" pitchFamily="2" charset="-122"/>
                <a:cs typeface="Calibri" panose="020F0502020204030204" pitchFamily="34" charset="0"/>
                <a:sym typeface="Wingdings" panose="05000000000000000000" pitchFamily="2" charset="2"/>
              </a:rPr>
              <a:t></a:t>
            </a:r>
            <a:r>
              <a:rPr lang="en-US" b="1" dirty="0">
                <a:solidFill>
                  <a:srgbClr val="FF0000"/>
                </a:solidFill>
                <a:latin typeface="Rockwell" panose="02060603020205020403" pitchFamily="18" charset="0"/>
                <a:ea typeface="SimSun" panose="02010600030101010101" pitchFamily="2" charset="-122"/>
                <a:cs typeface="Calibri" panose="020F0502020204030204" pitchFamily="34" charset="0"/>
              </a:rPr>
              <a:t> </a:t>
            </a:r>
            <a:endParaRPr lang="en-SG" dirty="0"/>
          </a:p>
        </p:txBody>
      </p:sp>
      <p:sp>
        <p:nvSpPr>
          <p:cNvPr id="13" name="Rectangle 12">
            <a:extLst>
              <a:ext uri="{FF2B5EF4-FFF2-40B4-BE49-F238E27FC236}">
                <a16:creationId xmlns:a16="http://schemas.microsoft.com/office/drawing/2014/main" xmlns="" id="{E0E0AE40-89C6-4F4B-96DB-A2D461A3B558}"/>
              </a:ext>
            </a:extLst>
          </p:cNvPr>
          <p:cNvSpPr/>
          <p:nvPr/>
        </p:nvSpPr>
        <p:spPr>
          <a:xfrm>
            <a:off x="5427688" y="3356992"/>
            <a:ext cx="1477266" cy="1569660"/>
          </a:xfrm>
          <a:prstGeom prst="rect">
            <a:avLst/>
          </a:prstGeom>
        </p:spPr>
        <p:txBody>
          <a:bodyPr wrap="square">
            <a:spAutoFit/>
          </a:bodyPr>
          <a:lstStyle/>
          <a:p>
            <a:r>
              <a:rPr lang="en-US" sz="9600" b="1" dirty="0">
                <a:solidFill>
                  <a:srgbClr val="FF0000"/>
                </a:solidFill>
                <a:latin typeface="Rockwell" panose="02060603020205020403" pitchFamily="18" charset="0"/>
                <a:ea typeface="SimSun" panose="02010600030101010101" pitchFamily="2" charset="-122"/>
                <a:cs typeface="Calibri" panose="020F0502020204030204" pitchFamily="34" charset="0"/>
                <a:sym typeface="Wingdings" panose="05000000000000000000" pitchFamily="2" charset="2"/>
              </a:rPr>
              <a:t></a:t>
            </a:r>
            <a:r>
              <a:rPr lang="en-US" b="1" dirty="0">
                <a:solidFill>
                  <a:srgbClr val="FF0000"/>
                </a:solidFill>
                <a:latin typeface="Rockwell" panose="02060603020205020403" pitchFamily="18" charset="0"/>
                <a:ea typeface="SimSun" panose="02010600030101010101" pitchFamily="2" charset="-122"/>
                <a:cs typeface="Calibri" panose="020F0502020204030204" pitchFamily="34" charset="0"/>
              </a:rPr>
              <a:t> </a:t>
            </a:r>
            <a:endParaRPr lang="en-SG" dirty="0"/>
          </a:p>
        </p:txBody>
      </p:sp>
      <p:sp>
        <p:nvSpPr>
          <p:cNvPr id="14" name="Rectangle 13">
            <a:extLst>
              <a:ext uri="{FF2B5EF4-FFF2-40B4-BE49-F238E27FC236}">
                <a16:creationId xmlns:a16="http://schemas.microsoft.com/office/drawing/2014/main" xmlns="" id="{E0E0AE40-89C6-4F4B-96DB-A2D461A3B558}"/>
              </a:ext>
            </a:extLst>
          </p:cNvPr>
          <p:cNvSpPr/>
          <p:nvPr/>
        </p:nvSpPr>
        <p:spPr>
          <a:xfrm>
            <a:off x="7765822" y="3356992"/>
            <a:ext cx="1477266" cy="1569660"/>
          </a:xfrm>
          <a:prstGeom prst="rect">
            <a:avLst/>
          </a:prstGeom>
        </p:spPr>
        <p:txBody>
          <a:bodyPr wrap="square">
            <a:spAutoFit/>
          </a:bodyPr>
          <a:lstStyle/>
          <a:p>
            <a:r>
              <a:rPr lang="en-US" sz="9600" b="1" dirty="0">
                <a:solidFill>
                  <a:srgbClr val="FF0000"/>
                </a:solidFill>
                <a:latin typeface="Rockwell" panose="02060603020205020403" pitchFamily="18" charset="0"/>
                <a:ea typeface="SimSun" panose="02010600030101010101" pitchFamily="2" charset="-122"/>
                <a:cs typeface="Calibri" panose="020F0502020204030204" pitchFamily="34" charset="0"/>
                <a:sym typeface="Wingdings" panose="05000000000000000000" pitchFamily="2" charset="2"/>
              </a:rPr>
              <a:t></a:t>
            </a:r>
            <a:r>
              <a:rPr lang="en-US" b="1" dirty="0">
                <a:solidFill>
                  <a:srgbClr val="FF0000"/>
                </a:solidFill>
                <a:latin typeface="Rockwell" panose="02060603020205020403" pitchFamily="18" charset="0"/>
                <a:ea typeface="SimSun" panose="02010600030101010101" pitchFamily="2" charset="-122"/>
                <a:cs typeface="Calibri" panose="020F0502020204030204" pitchFamily="34" charset="0"/>
              </a:rPr>
              <a:t> </a:t>
            </a:r>
            <a:endParaRPr lang="en-SG" dirty="0"/>
          </a:p>
        </p:txBody>
      </p:sp>
      <p:sp>
        <p:nvSpPr>
          <p:cNvPr id="4" name="TextBox 3"/>
          <p:cNvSpPr txBox="1"/>
          <p:nvPr/>
        </p:nvSpPr>
        <p:spPr>
          <a:xfrm>
            <a:off x="460375" y="4494835"/>
            <a:ext cx="2887489" cy="1477328"/>
          </a:xfrm>
          <a:prstGeom prst="rect">
            <a:avLst/>
          </a:prstGeom>
          <a:noFill/>
        </p:spPr>
        <p:txBody>
          <a:bodyPr wrap="square" rtlCol="0">
            <a:spAutoFit/>
          </a:bodyPr>
          <a:lstStyle/>
          <a:p>
            <a:pPr algn="ctr"/>
            <a:r>
              <a:rPr lang="en-US" dirty="0" smtClean="0"/>
              <a:t>Workers using M.E.W.P without wearing proper PPE and wrong anchorage point for safety harness. </a:t>
            </a:r>
            <a:endParaRPr lang="en-SG" dirty="0"/>
          </a:p>
        </p:txBody>
      </p:sp>
      <p:sp>
        <p:nvSpPr>
          <p:cNvPr id="15" name="TextBox 14"/>
          <p:cNvSpPr txBox="1"/>
          <p:nvPr/>
        </p:nvSpPr>
        <p:spPr>
          <a:xfrm>
            <a:off x="3666405" y="4477199"/>
            <a:ext cx="2651349" cy="1477328"/>
          </a:xfrm>
          <a:prstGeom prst="rect">
            <a:avLst/>
          </a:prstGeom>
          <a:noFill/>
        </p:spPr>
        <p:txBody>
          <a:bodyPr wrap="square" rtlCol="0">
            <a:spAutoFit/>
          </a:bodyPr>
          <a:lstStyle/>
          <a:p>
            <a:pPr algn="ctr"/>
            <a:r>
              <a:rPr lang="en-US" dirty="0" smtClean="0"/>
              <a:t>Tools kept on platform ladder obstructing the usage of it. Tools can fall down and hit somebody. </a:t>
            </a:r>
            <a:endParaRPr lang="en-SG" dirty="0"/>
          </a:p>
        </p:txBody>
      </p:sp>
      <p:sp>
        <p:nvSpPr>
          <p:cNvPr id="16" name="TextBox 15"/>
          <p:cNvSpPr txBox="1"/>
          <p:nvPr/>
        </p:nvSpPr>
        <p:spPr>
          <a:xfrm>
            <a:off x="6670669" y="4494835"/>
            <a:ext cx="2190305" cy="1477328"/>
          </a:xfrm>
          <a:prstGeom prst="rect">
            <a:avLst/>
          </a:prstGeom>
          <a:noFill/>
        </p:spPr>
        <p:txBody>
          <a:bodyPr wrap="square" rtlCol="0">
            <a:spAutoFit/>
          </a:bodyPr>
          <a:lstStyle/>
          <a:p>
            <a:pPr algn="ctr"/>
            <a:r>
              <a:rPr lang="en-US" dirty="0" smtClean="0"/>
              <a:t>Messy environment, ground unstable and worker never use P.P.E. </a:t>
            </a:r>
            <a:endParaRPr lang="en-SG" dirty="0"/>
          </a:p>
        </p:txBody>
      </p:sp>
    </p:spTree>
    <p:extLst>
      <p:ext uri="{BB962C8B-B14F-4D97-AF65-F5344CB8AC3E}">
        <p14:creationId xmlns:p14="http://schemas.microsoft.com/office/powerpoint/2010/main" val="4102593723"/>
      </p:ext>
    </p:extLst>
  </p:cSld>
  <p:clrMapOvr>
    <a:masterClrMapping/>
  </p:clrMapOvr>
  <p:transition spd="slow"/>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4"/>
          <p:cNvSpPr>
            <a:spLocks noChangeArrowheads="1"/>
          </p:cNvSpPr>
          <p:nvPr/>
        </p:nvSpPr>
        <p:spPr bwMode="auto">
          <a:xfrm>
            <a:off x="1331640" y="611292"/>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Work-At-Height </a:t>
            </a:r>
            <a:r>
              <a:rPr lang="en-US" altLang="en-US" sz="3200" b="1" dirty="0">
                <a:solidFill>
                  <a:srgbClr val="FFFF00"/>
                </a:solidFill>
                <a:cs typeface="Arial" pitchFamily="34" charset="0"/>
              </a:rPr>
              <a:t>Safety </a:t>
            </a: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62</a:t>
            </a:fld>
            <a:endParaRPr lang="de-AT" altLang="en-US"/>
          </a:p>
        </p:txBody>
      </p:sp>
      <p:sp>
        <p:nvSpPr>
          <p:cNvPr id="2" name="AutoShape 5" descr="blob:https://web.whatsapp.com/13469fc7-53d9-4ca7-96d5-149925e03e72"/>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SG"/>
          </a:p>
        </p:txBody>
      </p:sp>
      <p:sp>
        <p:nvSpPr>
          <p:cNvPr id="4" name="AutoShape 2" descr="blob:https://web.whatsapp.com/d82214fa-f69b-45bb-aaa0-6f76878c7641"/>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SG"/>
          </a:p>
        </p:txBody>
      </p:sp>
      <p:pic>
        <p:nvPicPr>
          <p:cNvPr id="1116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1700808"/>
            <a:ext cx="2751857"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Box 14">
            <a:extLst>
              <a:ext uri="{FF2B5EF4-FFF2-40B4-BE49-F238E27FC236}">
                <a16:creationId xmlns:a16="http://schemas.microsoft.com/office/drawing/2014/main" xmlns="" id="{24BCAE42-AFBF-4A53-8F70-73A2BD96C70A}"/>
              </a:ext>
            </a:extLst>
          </p:cNvPr>
          <p:cNvSpPr txBox="1"/>
          <p:nvPr/>
        </p:nvSpPr>
        <p:spPr>
          <a:xfrm>
            <a:off x="1863853" y="3429000"/>
            <a:ext cx="923938" cy="1877437"/>
          </a:xfrm>
          <a:prstGeom prst="rect">
            <a:avLst/>
          </a:prstGeom>
          <a:noFill/>
        </p:spPr>
        <p:txBody>
          <a:bodyPr wrap="square">
            <a:spAutoFit/>
          </a:bodyPr>
          <a:lstStyle/>
          <a:p>
            <a:r>
              <a:rPr lang="en-US" sz="11600" b="1" dirty="0">
                <a:solidFill>
                  <a:srgbClr val="00B050"/>
                </a:solidFill>
                <a:latin typeface="Rockwell" panose="02060603020205020403" pitchFamily="18" charset="0"/>
                <a:ea typeface="SimSun" panose="02010600030101010101" pitchFamily="2" charset="-122"/>
                <a:cs typeface="Times New Roman" panose="02020603050405020304" pitchFamily="18" charset="0"/>
                <a:sym typeface="Wingdings" panose="05000000000000000000" pitchFamily="2" charset="2"/>
              </a:rPr>
              <a:t></a:t>
            </a:r>
            <a:endParaRPr lang="en-SG" sz="11600" dirty="0"/>
          </a:p>
        </p:txBody>
      </p:sp>
      <p:pic>
        <p:nvPicPr>
          <p:cNvPr id="583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59832" y="1700808"/>
            <a:ext cx="3024336" cy="3072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Box 15">
            <a:extLst>
              <a:ext uri="{FF2B5EF4-FFF2-40B4-BE49-F238E27FC236}">
                <a16:creationId xmlns:a16="http://schemas.microsoft.com/office/drawing/2014/main" xmlns="" id="{24BCAE42-AFBF-4A53-8F70-73A2BD96C70A}"/>
              </a:ext>
            </a:extLst>
          </p:cNvPr>
          <p:cNvSpPr txBox="1"/>
          <p:nvPr/>
        </p:nvSpPr>
        <p:spPr>
          <a:xfrm>
            <a:off x="4869036" y="3428999"/>
            <a:ext cx="923938" cy="1877437"/>
          </a:xfrm>
          <a:prstGeom prst="rect">
            <a:avLst/>
          </a:prstGeom>
          <a:noFill/>
        </p:spPr>
        <p:txBody>
          <a:bodyPr wrap="square">
            <a:spAutoFit/>
          </a:bodyPr>
          <a:lstStyle/>
          <a:p>
            <a:r>
              <a:rPr lang="en-US" sz="11600" b="1" dirty="0">
                <a:solidFill>
                  <a:srgbClr val="00B050"/>
                </a:solidFill>
                <a:latin typeface="Rockwell" panose="02060603020205020403" pitchFamily="18" charset="0"/>
                <a:ea typeface="SimSun" panose="02010600030101010101" pitchFamily="2" charset="-122"/>
                <a:cs typeface="Times New Roman" panose="02020603050405020304" pitchFamily="18" charset="0"/>
                <a:sym typeface="Wingdings" panose="05000000000000000000" pitchFamily="2" charset="2"/>
              </a:rPr>
              <a:t></a:t>
            </a:r>
            <a:endParaRPr lang="en-SG" sz="11600" dirty="0"/>
          </a:p>
        </p:txBody>
      </p:sp>
      <p:sp>
        <p:nvSpPr>
          <p:cNvPr id="13" name="TextBox 12"/>
          <p:cNvSpPr txBox="1"/>
          <p:nvPr/>
        </p:nvSpPr>
        <p:spPr>
          <a:xfrm>
            <a:off x="307975" y="4822765"/>
            <a:ext cx="7866387" cy="1477328"/>
          </a:xfrm>
          <a:prstGeom prst="rect">
            <a:avLst/>
          </a:prstGeom>
          <a:noFill/>
        </p:spPr>
        <p:txBody>
          <a:bodyPr wrap="square" rtlCol="0">
            <a:spAutoFit/>
          </a:bodyPr>
          <a:lstStyle/>
          <a:p>
            <a:pPr marL="285750" indent="-285750" algn="ctr">
              <a:buFont typeface="Arial" pitchFamily="34" charset="0"/>
              <a:buChar char="•"/>
            </a:pPr>
            <a:r>
              <a:rPr lang="en-US" dirty="0" smtClean="0"/>
              <a:t>Working area properly barricaded</a:t>
            </a:r>
          </a:p>
          <a:p>
            <a:pPr marL="285750" indent="-285750" algn="ctr">
              <a:buFont typeface="Arial" pitchFamily="34" charset="0"/>
              <a:buChar char="•"/>
            </a:pPr>
            <a:r>
              <a:rPr lang="en-US" dirty="0" smtClean="0"/>
              <a:t>Buddy System In-Place</a:t>
            </a:r>
          </a:p>
          <a:p>
            <a:pPr marL="285750" indent="-285750" algn="ctr">
              <a:buFont typeface="Arial" pitchFamily="34" charset="0"/>
              <a:buChar char="•"/>
            </a:pPr>
            <a:r>
              <a:rPr lang="en-US" dirty="0" smtClean="0"/>
              <a:t>Standing Supervision</a:t>
            </a:r>
            <a:endParaRPr lang="en-US" dirty="0"/>
          </a:p>
          <a:p>
            <a:pPr marL="285750" indent="-285750" algn="ctr">
              <a:buFont typeface="Arial" pitchFamily="34" charset="0"/>
              <a:buChar char="•"/>
            </a:pPr>
            <a:r>
              <a:rPr lang="en-US" dirty="0" smtClean="0"/>
              <a:t>Proper P.P.E worn </a:t>
            </a:r>
          </a:p>
          <a:p>
            <a:pPr marL="285750" indent="-285750" algn="ctr">
              <a:buFont typeface="Arial" pitchFamily="34" charset="0"/>
              <a:buChar char="•"/>
            </a:pPr>
            <a:r>
              <a:rPr lang="en-US" dirty="0" smtClean="0"/>
              <a:t>Proper Anchorage point for Safety Harness used</a:t>
            </a:r>
            <a:endParaRPr lang="en-SG" dirty="0"/>
          </a:p>
        </p:txBody>
      </p:sp>
      <p:pic>
        <p:nvPicPr>
          <p:cNvPr id="5837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84169" y="1700808"/>
            <a:ext cx="2808311"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a:extLst>
              <a:ext uri="{FF2B5EF4-FFF2-40B4-BE49-F238E27FC236}">
                <a16:creationId xmlns:a16="http://schemas.microsoft.com/office/drawing/2014/main" xmlns="" id="{24BCAE42-AFBF-4A53-8F70-73A2BD96C70A}"/>
              </a:ext>
            </a:extLst>
          </p:cNvPr>
          <p:cNvSpPr txBox="1"/>
          <p:nvPr/>
        </p:nvSpPr>
        <p:spPr>
          <a:xfrm>
            <a:off x="7812360" y="3613432"/>
            <a:ext cx="923938" cy="1877437"/>
          </a:xfrm>
          <a:prstGeom prst="rect">
            <a:avLst/>
          </a:prstGeom>
          <a:noFill/>
        </p:spPr>
        <p:txBody>
          <a:bodyPr wrap="square">
            <a:spAutoFit/>
          </a:bodyPr>
          <a:lstStyle/>
          <a:p>
            <a:r>
              <a:rPr lang="en-US" sz="11600" b="1" dirty="0">
                <a:solidFill>
                  <a:srgbClr val="00B050"/>
                </a:solidFill>
                <a:latin typeface="Rockwell" panose="02060603020205020403" pitchFamily="18" charset="0"/>
                <a:ea typeface="SimSun" panose="02010600030101010101" pitchFamily="2" charset="-122"/>
                <a:cs typeface="Times New Roman" panose="02020603050405020304" pitchFamily="18" charset="0"/>
                <a:sym typeface="Wingdings" panose="05000000000000000000" pitchFamily="2" charset="2"/>
              </a:rPr>
              <a:t></a:t>
            </a:r>
            <a:endParaRPr lang="en-SG" sz="11600" dirty="0"/>
          </a:p>
        </p:txBody>
      </p:sp>
    </p:spTree>
    <p:extLst>
      <p:ext uri="{BB962C8B-B14F-4D97-AF65-F5344CB8AC3E}">
        <p14:creationId xmlns:p14="http://schemas.microsoft.com/office/powerpoint/2010/main" val="1391088390"/>
      </p:ext>
    </p:extLst>
  </p:cSld>
  <p:clrMapOvr>
    <a:masterClrMapping/>
  </p:clrMapOvr>
  <p:transition spd="slow"/>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4"/>
          <p:cNvSpPr>
            <a:spLocks noChangeArrowheads="1"/>
          </p:cNvSpPr>
          <p:nvPr/>
        </p:nvSpPr>
        <p:spPr bwMode="auto">
          <a:xfrm>
            <a:off x="1505990" y="576413"/>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Work </a:t>
            </a:r>
            <a:r>
              <a:rPr lang="en-US" altLang="en-US" sz="3200" b="1" dirty="0">
                <a:solidFill>
                  <a:srgbClr val="FFFF00"/>
                </a:solidFill>
                <a:cs typeface="Arial" pitchFamily="34" charset="0"/>
              </a:rPr>
              <a:t>At Height Safety </a:t>
            </a: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63</a:t>
            </a:fld>
            <a:endParaRPr lang="de-AT" altLang="en-US"/>
          </a:p>
        </p:txBody>
      </p:sp>
      <p:pic>
        <p:nvPicPr>
          <p:cNvPr id="1044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269" y="2348880"/>
            <a:ext cx="2195513" cy="3414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4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0782" y="2360056"/>
            <a:ext cx="2187575" cy="3414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4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58779" y="2360786"/>
            <a:ext cx="2209800" cy="3390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4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76583" y="2360786"/>
            <a:ext cx="4008437"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2390041"/>
      </p:ext>
    </p:extLst>
  </p:cSld>
  <p:clrMapOvr>
    <a:masterClrMapping/>
  </p:clrMapOvr>
  <p:transition spd="slow"/>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4"/>
          <p:cNvSpPr>
            <a:spLocks noChangeArrowheads="1"/>
          </p:cNvSpPr>
          <p:nvPr/>
        </p:nvSpPr>
        <p:spPr bwMode="auto">
          <a:xfrm>
            <a:off x="1505990" y="576413"/>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Work </a:t>
            </a:r>
            <a:r>
              <a:rPr lang="en-US" altLang="en-US" sz="3200" b="1" dirty="0">
                <a:solidFill>
                  <a:srgbClr val="FFFF00"/>
                </a:solidFill>
                <a:cs typeface="Arial" pitchFamily="34" charset="0"/>
              </a:rPr>
              <a:t>At Height Safety </a:t>
            </a: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64</a:t>
            </a:fld>
            <a:endParaRPr lang="de-AT" altLang="en-US"/>
          </a:p>
        </p:txBody>
      </p:sp>
      <p:pic>
        <p:nvPicPr>
          <p:cNvPr id="1054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869386"/>
            <a:ext cx="4032448"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54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2409" y="1869386"/>
            <a:ext cx="4290071"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5686428"/>
      </p:ext>
    </p:extLst>
  </p:cSld>
  <p:clrMapOvr>
    <a:masterClrMapping/>
  </p:clrMapOvr>
  <p:transition spd="slow"/>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331640" y="1125538"/>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smtClean="0">
                <a:solidFill>
                  <a:srgbClr val="FFFF00"/>
                </a:solidFill>
                <a:latin typeface="Calibri" pitchFamily="34" charset="0"/>
                <a:cs typeface="Calibri" pitchFamily="34" charset="0"/>
              </a:rPr>
              <a:t>Case Study: </a:t>
            </a:r>
          </a:p>
          <a:p>
            <a:pPr algn="ctr" eaLnBrk="1" hangingPunct="1"/>
            <a:r>
              <a:rPr lang="en-US" sz="3200" dirty="0" smtClean="0">
                <a:solidFill>
                  <a:srgbClr val="FFFF00"/>
                </a:solidFill>
                <a:latin typeface="Calibri" pitchFamily="34" charset="0"/>
                <a:cs typeface="Calibri" pitchFamily="34" charset="0"/>
              </a:rPr>
              <a:t>Incompetent Usage of M.E.W.P</a:t>
            </a:r>
            <a:endParaRPr lang="en-US" sz="3200" dirty="0">
              <a:solidFill>
                <a:srgbClr val="FFFF00"/>
              </a:solidFill>
              <a:latin typeface="Calibri" pitchFamily="34" charset="0"/>
              <a:cs typeface="Calibri" pitchFamily="34" charset="0"/>
            </a:endParaRPr>
          </a:p>
          <a:p>
            <a:pPr algn="ctr" eaLnBrk="1" hangingPunct="1"/>
            <a:endParaRPr lang="en-US" sz="3200" dirty="0">
              <a:solidFill>
                <a:srgbClr val="FFFF00"/>
              </a:solidFill>
              <a:latin typeface="Calibri" pitchFamily="34" charset="0"/>
              <a:cs typeface="Calibri" pitchFamily="34" charset="0"/>
            </a:endParaRP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65</a:t>
            </a:fld>
            <a:endParaRPr lang="de-AT" altLang="en-US"/>
          </a:p>
        </p:txBody>
      </p:sp>
      <p:pic>
        <p:nvPicPr>
          <p:cNvPr id="1095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4" y="1831191"/>
            <a:ext cx="3795713" cy="403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95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3686" y="1831190"/>
            <a:ext cx="4788794" cy="4038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2779200"/>
      </p:ext>
    </p:extLst>
  </p:cSld>
  <p:clrMapOvr>
    <a:masterClrMapping/>
  </p:clrMapOvr>
  <p:transition spd="slow"/>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000108" y="2420888"/>
            <a:ext cx="7560840" cy="28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4000" b="1" dirty="0" smtClean="0">
                <a:latin typeface="Calibri" pitchFamily="34" charset="0"/>
                <a:cs typeface="Calibri" pitchFamily="34" charset="0"/>
              </a:rPr>
              <a:t>Ladder Safety</a:t>
            </a:r>
          </a:p>
          <a:p>
            <a:pPr algn="ctr" eaLnBrk="1" hangingPunct="1"/>
            <a:r>
              <a:rPr lang="en-US" sz="4000" b="1" dirty="0" smtClean="0">
                <a:latin typeface="Calibri" pitchFamily="34" charset="0"/>
                <a:cs typeface="Calibri" pitchFamily="34" charset="0"/>
              </a:rPr>
              <a:t>(WAH)</a:t>
            </a:r>
            <a:endParaRPr lang="en-US" sz="4000" b="1" dirty="0">
              <a:latin typeface="Calibri" pitchFamily="34" charset="0"/>
              <a:cs typeface="Calibri" pitchFamily="34" charset="0"/>
            </a:endParaRPr>
          </a:p>
          <a:p>
            <a:pPr algn="ctr" eaLnBrk="1" hangingPunct="1"/>
            <a:endParaRPr lang="en-US" sz="3200" dirty="0">
              <a:solidFill>
                <a:srgbClr val="FFFF00"/>
              </a:solidFill>
              <a:latin typeface="Calibri" pitchFamily="34" charset="0"/>
              <a:cs typeface="Calibri" pitchFamily="34" charset="0"/>
            </a:endParaRP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66</a:t>
            </a:fld>
            <a:endParaRPr lang="de-AT" altLang="en-US"/>
          </a:p>
        </p:txBody>
      </p:sp>
    </p:spTree>
    <p:extLst>
      <p:ext uri="{BB962C8B-B14F-4D97-AF65-F5344CB8AC3E}">
        <p14:creationId xmlns:p14="http://schemas.microsoft.com/office/powerpoint/2010/main" val="4185017005"/>
      </p:ext>
    </p:extLst>
  </p:cSld>
  <p:clrMapOvr>
    <a:masterClrMapping/>
  </p:clrMapOvr>
  <p:transition spd="slow"/>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4"/>
          <p:cNvSpPr>
            <a:spLocks noChangeArrowheads="1"/>
          </p:cNvSpPr>
          <p:nvPr/>
        </p:nvSpPr>
        <p:spPr bwMode="auto">
          <a:xfrm>
            <a:off x="1331640" y="611292"/>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Ladder </a:t>
            </a:r>
            <a:r>
              <a:rPr lang="en-US" altLang="en-US" sz="3200" b="1" dirty="0">
                <a:solidFill>
                  <a:srgbClr val="FFFF00"/>
                </a:solidFill>
                <a:cs typeface="Arial" pitchFamily="34" charset="0"/>
              </a:rPr>
              <a:t>Safety </a:t>
            </a: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67</a:t>
            </a:fld>
            <a:endParaRPr lang="de-AT" altLang="en-US"/>
          </a:p>
        </p:txBody>
      </p:sp>
      <p:pic>
        <p:nvPicPr>
          <p:cNvPr id="1064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126" y="1988840"/>
            <a:ext cx="2187575"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64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5701" y="2153691"/>
            <a:ext cx="2195513" cy="3579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65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95810" y="2153691"/>
            <a:ext cx="2195513" cy="3579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65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71353" y="2153690"/>
            <a:ext cx="2093135" cy="3579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40415973"/>
      </p:ext>
    </p:extLst>
  </p:cSld>
  <p:clrMapOvr>
    <a:masterClrMapping/>
  </p:clrMapOvr>
  <p:transition spd="slow"/>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4"/>
          <p:cNvSpPr>
            <a:spLocks noChangeArrowheads="1"/>
          </p:cNvSpPr>
          <p:nvPr/>
        </p:nvSpPr>
        <p:spPr bwMode="auto">
          <a:xfrm>
            <a:off x="1331640" y="611292"/>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Ladder </a:t>
            </a:r>
            <a:r>
              <a:rPr lang="en-US" altLang="en-US" sz="3200" b="1" dirty="0">
                <a:solidFill>
                  <a:srgbClr val="FFFF00"/>
                </a:solidFill>
                <a:cs typeface="Arial" pitchFamily="34" charset="0"/>
              </a:rPr>
              <a:t>Safety </a:t>
            </a: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68</a:t>
            </a:fld>
            <a:endParaRPr lang="de-AT" altLang="en-US"/>
          </a:p>
        </p:txBody>
      </p:sp>
      <p:pic>
        <p:nvPicPr>
          <p:cNvPr id="1075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916829"/>
            <a:ext cx="2592288" cy="3816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75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6321" y="1916830"/>
            <a:ext cx="2211743" cy="3816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75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8064" y="1916830"/>
            <a:ext cx="3816423" cy="3816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3970298"/>
      </p:ext>
    </p:extLst>
  </p:cSld>
  <p:clrMapOvr>
    <a:masterClrMapping/>
  </p:clrMapOvr>
  <p:transition spd="slow"/>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4"/>
          <p:cNvSpPr>
            <a:spLocks noChangeArrowheads="1"/>
          </p:cNvSpPr>
          <p:nvPr/>
        </p:nvSpPr>
        <p:spPr bwMode="auto">
          <a:xfrm>
            <a:off x="1331640" y="611292"/>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Ladder </a:t>
            </a:r>
            <a:r>
              <a:rPr lang="en-US" altLang="en-US" sz="3200" b="1" dirty="0">
                <a:solidFill>
                  <a:srgbClr val="FFFF00"/>
                </a:solidFill>
                <a:cs typeface="Arial" pitchFamily="34" charset="0"/>
              </a:rPr>
              <a:t>Safety </a:t>
            </a: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69</a:t>
            </a:fld>
            <a:endParaRPr lang="de-AT" altLang="en-US"/>
          </a:p>
        </p:txBody>
      </p:sp>
      <p:pic>
        <p:nvPicPr>
          <p:cNvPr id="624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776" y="1268760"/>
            <a:ext cx="8659712"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a:extLst>
              <a:ext uri="{FF2B5EF4-FFF2-40B4-BE49-F238E27FC236}">
                <a16:creationId xmlns="" xmlns:a16="http://schemas.microsoft.com/office/drawing/2014/main" id="{BAF6A42A-AD44-4F7E-A7FA-1C1325EC246A}"/>
              </a:ext>
            </a:extLst>
          </p:cNvPr>
          <p:cNvSpPr/>
          <p:nvPr/>
        </p:nvSpPr>
        <p:spPr>
          <a:xfrm>
            <a:off x="1967632" y="4941168"/>
            <a:ext cx="5334000" cy="1446550"/>
          </a:xfrm>
          <a:prstGeom prst="rect">
            <a:avLst/>
          </a:prstGeom>
          <a:noFill/>
        </p:spPr>
        <p:txBody>
          <a:bodyPr wrap="square">
            <a:spAutoFit/>
          </a:bodyPr>
          <a:lstStyle/>
          <a:p>
            <a:r>
              <a:rPr lang="en-US" b="1" dirty="0">
                <a:solidFill>
                  <a:srgbClr val="FF0000"/>
                </a:solidFill>
              </a:rPr>
              <a:t>NOTE: </a:t>
            </a:r>
            <a:r>
              <a:rPr lang="en-US" sz="1400" b="1" dirty="0"/>
              <a:t>A frame ladder or fireman ladder is only used for access or for light works using one hand and always maintaining 3-point contact on </a:t>
            </a:r>
            <a:r>
              <a:rPr lang="en-US" sz="1400" b="1" dirty="0" smtClean="0"/>
              <a:t>Ladder.</a:t>
            </a:r>
          </a:p>
          <a:p>
            <a:endParaRPr lang="en-US" sz="1400" b="1" dirty="0"/>
          </a:p>
          <a:p>
            <a:r>
              <a:rPr lang="en-US" sz="1400" b="1" dirty="0" smtClean="0"/>
              <a:t>If </a:t>
            </a:r>
            <a:r>
              <a:rPr lang="en-US" sz="1400" b="1" dirty="0"/>
              <a:t>need to work using both hands it is mandatory </a:t>
            </a:r>
            <a:r>
              <a:rPr lang="en-US" sz="1400" b="1" dirty="0" smtClean="0"/>
              <a:t>to for contractors to provide Platform ladder at the sites. </a:t>
            </a:r>
            <a:endParaRPr lang="en-SG" sz="1600" b="1" dirty="0"/>
          </a:p>
        </p:txBody>
      </p:sp>
    </p:spTree>
    <p:extLst>
      <p:ext uri="{BB962C8B-B14F-4D97-AF65-F5344CB8AC3E}">
        <p14:creationId xmlns:p14="http://schemas.microsoft.com/office/powerpoint/2010/main" val="2503559609"/>
      </p:ext>
    </p:extLst>
  </p:cSld>
  <p:clrMapOvr>
    <a:masterClrMapping/>
  </p:clrMapOvr>
  <p:transition spd="slow"/>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365975" y="918071"/>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smtClean="0">
                <a:solidFill>
                  <a:srgbClr val="FFFF00"/>
                </a:solidFill>
                <a:latin typeface="Calibri" pitchFamily="34" charset="0"/>
                <a:cs typeface="Calibri" pitchFamily="34" charset="0"/>
              </a:rPr>
              <a:t>Case Study: </a:t>
            </a:r>
          </a:p>
          <a:p>
            <a:pPr algn="ctr" eaLnBrk="1" hangingPunct="1"/>
            <a:r>
              <a:rPr lang="en-US" sz="3200" dirty="0" smtClean="0">
                <a:solidFill>
                  <a:srgbClr val="FFFF00"/>
                </a:solidFill>
                <a:latin typeface="Calibri" pitchFamily="34" charset="0"/>
                <a:cs typeface="Calibri" pitchFamily="34" charset="0"/>
              </a:rPr>
              <a:t>Unsafe Use of Ladder</a:t>
            </a:r>
            <a:endParaRPr lang="en-US" sz="3200" dirty="0">
              <a:solidFill>
                <a:srgbClr val="FFFF00"/>
              </a:solidFill>
              <a:latin typeface="Calibri" pitchFamily="34" charset="0"/>
              <a:cs typeface="Calibri" pitchFamily="34" charset="0"/>
            </a:endParaRP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70</a:t>
            </a:fld>
            <a:endParaRPr lang="de-AT" altLang="en-US"/>
          </a:p>
        </p:txBody>
      </p:sp>
      <p:pic>
        <p:nvPicPr>
          <p:cNvPr id="1085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4" y="1700808"/>
            <a:ext cx="4191000"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85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7" y="1700808"/>
            <a:ext cx="4598775"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6956653"/>
      </p:ext>
    </p:extLst>
  </p:cSld>
  <p:clrMapOvr>
    <a:masterClrMapping/>
  </p:clrMapOvr>
  <p:transition spd="slow"/>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000108" y="2420888"/>
            <a:ext cx="7560840" cy="28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4000" b="1" dirty="0" smtClean="0">
                <a:latin typeface="Calibri" pitchFamily="34" charset="0"/>
                <a:cs typeface="Calibri" pitchFamily="34" charset="0"/>
              </a:rPr>
              <a:t>Electrical Safety</a:t>
            </a: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71</a:t>
            </a:fld>
            <a:endParaRPr lang="de-AT" altLang="en-US"/>
          </a:p>
        </p:txBody>
      </p:sp>
    </p:spTree>
    <p:extLst>
      <p:ext uri="{BB962C8B-B14F-4D97-AF65-F5344CB8AC3E}">
        <p14:creationId xmlns:p14="http://schemas.microsoft.com/office/powerpoint/2010/main" val="400453406"/>
      </p:ext>
    </p:extLst>
  </p:cSld>
  <p:clrMapOvr>
    <a:masterClrMapping/>
  </p:clrMapOvr>
  <p:transition spd="slow"/>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p:nvPr>
        </p:nvSpPr>
        <p:spPr>
          <a:xfrm>
            <a:off x="1763688" y="692696"/>
            <a:ext cx="5334000" cy="914400"/>
          </a:xfrm>
        </p:spPr>
        <p:txBody>
          <a:bodyPr wrap="square" numCol="1" anchorCtr="0" compatLnSpc="1">
            <a:prstTxWarp prst="textNoShape">
              <a:avLst/>
            </a:prstTxWarp>
          </a:bodyPr>
          <a:lstStyle/>
          <a:p>
            <a:pPr eaLnBrk="1" hangingPunct="1"/>
            <a:r>
              <a:rPr lang="en-US" altLang="en-US" sz="4000" b="1" cap="none" dirty="0" smtClean="0">
                <a:ln>
                  <a:noFill/>
                </a:ln>
                <a:solidFill>
                  <a:srgbClr val="FFFF00"/>
                </a:solidFill>
                <a:latin typeface="Calibri" pitchFamily="34" charset="0"/>
                <a:cs typeface="Calibri" pitchFamily="34" charset="0"/>
              </a:rPr>
              <a:t>ELECTRICAL SAFETY</a:t>
            </a:r>
            <a:endParaRPr lang="en-US" altLang="en-US" cap="none" dirty="0" smtClean="0">
              <a:ln>
                <a:noFill/>
              </a:ln>
              <a:solidFill>
                <a:srgbClr val="FFFF00"/>
              </a:solidFill>
              <a:latin typeface="Calibri" pitchFamily="34" charset="0"/>
              <a:cs typeface="Calibri" pitchFamily="34" charset="0"/>
            </a:endParaRP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72</a:t>
            </a:fld>
            <a:endParaRPr lang="en-US" altLang="en-US"/>
          </a:p>
        </p:txBody>
      </p:sp>
      <p:pic>
        <p:nvPicPr>
          <p:cNvPr id="593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1" y="1629172"/>
            <a:ext cx="4896544" cy="4597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9396" name="Picture 4" descr="ELECTRICAL SAFETY - Baroda Label Mfg. C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48065" y="1629172"/>
            <a:ext cx="3810755" cy="459777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p:nvPr>
        </p:nvSpPr>
        <p:spPr>
          <a:xfrm>
            <a:off x="1868478" y="628650"/>
            <a:ext cx="5334000" cy="914400"/>
          </a:xfrm>
        </p:spPr>
        <p:txBody>
          <a:bodyPr wrap="square" numCol="1" anchorCtr="0" compatLnSpc="1">
            <a:prstTxWarp prst="textNoShape">
              <a:avLst/>
            </a:prstTxWarp>
          </a:bodyPr>
          <a:lstStyle/>
          <a:p>
            <a:pPr eaLnBrk="1" hangingPunct="1"/>
            <a:r>
              <a:rPr lang="en-US" altLang="en-US" sz="4000" b="1" cap="none" dirty="0" smtClean="0">
                <a:ln>
                  <a:noFill/>
                </a:ln>
                <a:solidFill>
                  <a:srgbClr val="FFFF00"/>
                </a:solidFill>
                <a:latin typeface="Calibri" pitchFamily="34" charset="0"/>
                <a:cs typeface="Calibri" pitchFamily="34" charset="0"/>
              </a:rPr>
              <a:t>ELECTRICAL SAFETY</a:t>
            </a:r>
            <a:endParaRPr lang="en-US" altLang="en-US" cap="none" dirty="0" smtClean="0">
              <a:ln>
                <a:noFill/>
              </a:ln>
              <a:solidFill>
                <a:srgbClr val="FFFF00"/>
              </a:solidFill>
              <a:latin typeface="Calibri" pitchFamily="34" charset="0"/>
              <a:cs typeface="Calibri" pitchFamily="34" charset="0"/>
            </a:endParaRP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73</a:t>
            </a:fld>
            <a:endParaRPr lang="en-US" altLang="en-US"/>
          </a:p>
        </p:txBody>
      </p:sp>
      <p:sp>
        <p:nvSpPr>
          <p:cNvPr id="48131" name="Text Box 3"/>
          <p:cNvSpPr txBox="1">
            <a:spLocks noChangeArrowheads="1"/>
          </p:cNvSpPr>
          <p:nvPr/>
        </p:nvSpPr>
        <p:spPr bwMode="auto">
          <a:xfrm>
            <a:off x="209550" y="1543050"/>
            <a:ext cx="8705850"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76250" indent="-476250">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lnSpc>
                <a:spcPct val="90000"/>
              </a:lnSpc>
              <a:spcBef>
                <a:spcPct val="50000"/>
              </a:spcBef>
              <a:buClr>
                <a:srgbClr val="CCFFCC"/>
              </a:buClr>
              <a:buFont typeface="Wingdings" pitchFamily="2" charset="2"/>
              <a:buChar char="v"/>
            </a:pPr>
            <a:r>
              <a:rPr lang="en-GB" altLang="en-US" sz="2600" b="1"/>
              <a:t>Only</a:t>
            </a:r>
            <a:r>
              <a:rPr lang="en-GB" altLang="en-US" sz="2600" b="1">
                <a:solidFill>
                  <a:srgbClr val="CCFFCC"/>
                </a:solidFill>
              </a:rPr>
              <a:t> </a:t>
            </a:r>
            <a:r>
              <a:rPr lang="en-GB" altLang="en-US" sz="2600" b="1">
                <a:solidFill>
                  <a:srgbClr val="FF0000"/>
                </a:solidFill>
              </a:rPr>
              <a:t>trained electricians </a:t>
            </a:r>
            <a:r>
              <a:rPr lang="en-GB" altLang="en-US" sz="2600" b="1"/>
              <a:t>are allowed to perform repair works on electrical systems.</a:t>
            </a:r>
            <a:endParaRPr lang="en-US" altLang="en-US" sz="2600" b="1"/>
          </a:p>
        </p:txBody>
      </p:sp>
      <p:pic>
        <p:nvPicPr>
          <p:cNvPr id="60420" name="Picture 4" descr="DSCF0015"/>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827088" y="2420938"/>
            <a:ext cx="3111500" cy="2087562"/>
          </a:xfrm>
          <a:prstGeom prst="rect">
            <a:avLst/>
          </a:prstGeom>
          <a:noFill/>
          <a:ln w="38100">
            <a:solidFill>
              <a:srgbClr val="99FF33"/>
            </a:solidFill>
            <a:miter lim="800000"/>
            <a:headEnd/>
            <a:tailEnd/>
          </a:ln>
          <a:extLst>
            <a:ext uri="{909E8E84-426E-40DD-AFC4-6F175D3DCCD1}">
              <a14:hiddenFill xmlns:a14="http://schemas.microsoft.com/office/drawing/2010/main">
                <a:solidFill>
                  <a:srgbClr val="FFFFFF"/>
                </a:solidFill>
              </a14:hiddenFill>
            </a:ext>
          </a:extLst>
        </p:spPr>
      </p:pic>
      <p:grpSp>
        <p:nvGrpSpPr>
          <p:cNvPr id="48133" name="Group 5"/>
          <p:cNvGrpSpPr>
            <a:grpSpLocks/>
          </p:cNvGrpSpPr>
          <p:nvPr/>
        </p:nvGrpSpPr>
        <p:grpSpPr bwMode="auto">
          <a:xfrm>
            <a:off x="4643438" y="2997200"/>
            <a:ext cx="3962400" cy="3048000"/>
            <a:chOff x="2976" y="960"/>
            <a:chExt cx="2400" cy="2832"/>
          </a:xfrm>
        </p:grpSpPr>
        <p:pic>
          <p:nvPicPr>
            <p:cNvPr id="48138" name="Picture 6" descr="100-0048_IMG_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6" y="960"/>
              <a:ext cx="2400" cy="2832"/>
            </a:xfrm>
            <a:prstGeom prst="rect">
              <a:avLst/>
            </a:prstGeom>
            <a:noFill/>
            <a:ln w="38100">
              <a:solidFill>
                <a:srgbClr val="99FF33"/>
              </a:solidFill>
              <a:miter lim="800000"/>
              <a:headEnd/>
              <a:tailEnd/>
            </a:ln>
            <a:extLst>
              <a:ext uri="{909E8E84-426E-40DD-AFC4-6F175D3DCCD1}">
                <a14:hiddenFill xmlns:a14="http://schemas.microsoft.com/office/drawing/2010/main">
                  <a:solidFill>
                    <a:srgbClr val="FFFFFF"/>
                  </a:solidFill>
                </a14:hiddenFill>
              </a:ext>
            </a:extLst>
          </p:spPr>
        </p:pic>
        <p:pic>
          <p:nvPicPr>
            <p:cNvPr id="48139"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6" y="2496"/>
              <a:ext cx="240" cy="231"/>
            </a:xfrm>
            <a:prstGeom prst="rect">
              <a:avLst/>
            </a:prstGeom>
            <a:noFill/>
            <a:ln w="38100">
              <a:solidFill>
                <a:srgbClr val="99FF33"/>
              </a:solidFill>
              <a:miter lim="800000"/>
              <a:headEnd/>
              <a:tailEnd/>
            </a:ln>
            <a:extLst>
              <a:ext uri="{909E8E84-426E-40DD-AFC4-6F175D3DCCD1}">
                <a14:hiddenFill xmlns:a14="http://schemas.microsoft.com/office/drawing/2010/main">
                  <a:solidFill>
                    <a:srgbClr val="FFFFFF"/>
                  </a:solidFill>
                </a14:hiddenFill>
              </a:ext>
            </a:extLst>
          </p:spPr>
        </p:pic>
      </p:grpSp>
      <p:sp>
        <p:nvSpPr>
          <p:cNvPr id="48134" name="AutoShape 8"/>
          <p:cNvSpPr>
            <a:spLocks noChangeArrowheads="1"/>
          </p:cNvSpPr>
          <p:nvPr/>
        </p:nvSpPr>
        <p:spPr bwMode="auto">
          <a:xfrm>
            <a:off x="7315200" y="5029200"/>
            <a:ext cx="228600" cy="762000"/>
          </a:xfrm>
          <a:prstGeom prst="upArrow">
            <a:avLst>
              <a:gd name="adj1" fmla="val 50000"/>
              <a:gd name="adj2" fmla="val 83333"/>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eaLnBrk="1" hangingPunct="1"/>
            <a:endParaRPr lang="en-GB" altLang="en-US"/>
          </a:p>
        </p:txBody>
      </p:sp>
      <p:pic>
        <p:nvPicPr>
          <p:cNvPr id="48135" name="Picture 9" descr="P406029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7088" y="4652963"/>
            <a:ext cx="3097212" cy="1871662"/>
          </a:xfrm>
          <a:prstGeom prst="rect">
            <a:avLst/>
          </a:prstGeom>
          <a:noFill/>
          <a:ln w="57150">
            <a:solidFill>
              <a:srgbClr val="00FF00"/>
            </a:solidFill>
            <a:miter lim="800000"/>
            <a:headEnd/>
            <a:tailEnd/>
          </a:ln>
          <a:extLst>
            <a:ext uri="{909E8E84-426E-40DD-AFC4-6F175D3DCCD1}">
              <a14:hiddenFill xmlns:a14="http://schemas.microsoft.com/office/drawing/2010/main">
                <a:solidFill>
                  <a:srgbClr val="FFFFFF"/>
                </a:solidFill>
              </a14:hiddenFill>
            </a:ext>
          </a:extLst>
        </p:spPr>
      </p:pic>
      <p:sp>
        <p:nvSpPr>
          <p:cNvPr id="48136" name="TextBox 10"/>
          <p:cNvSpPr txBox="1">
            <a:spLocks noChangeArrowheads="1"/>
          </p:cNvSpPr>
          <p:nvPr/>
        </p:nvSpPr>
        <p:spPr bwMode="auto">
          <a:xfrm>
            <a:off x="1042988" y="5732463"/>
            <a:ext cx="1152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solidFill>
                  <a:srgbClr val="0070C0"/>
                </a:solidFill>
              </a:rPr>
              <a:t>LOTO </a:t>
            </a:r>
          </a:p>
        </p:txBody>
      </p:sp>
    </p:spTree>
    <p:extLst>
      <p:ext uri="{BB962C8B-B14F-4D97-AF65-F5344CB8AC3E}">
        <p14:creationId xmlns:p14="http://schemas.microsoft.com/office/powerpoint/2010/main" val="2237119634"/>
      </p:ext>
    </p:extLst>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6" descr="A screenshot of a video game&#10;&#10;Description automatically generated with medium confid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7413" y="0"/>
            <a:ext cx="48291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74</a:t>
            </a:fld>
            <a:endParaRPr lang="en-US" alt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4" descr="Diagram&#10;&#10;Description automatically generat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7413" y="0"/>
            <a:ext cx="48291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75</a:t>
            </a:fld>
            <a:endParaRPr lang="en-US" alt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4" descr="A screenshot of a video game&#10;&#10;Description automatically generated with medium confid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7413" y="0"/>
            <a:ext cx="48291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76</a:t>
            </a:fld>
            <a:endParaRPr lang="en-US" alt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4" descr="Text&#10;&#10;Description automatically generated with medium confid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7413" y="0"/>
            <a:ext cx="48291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77</a:t>
            </a:fld>
            <a:endParaRPr lang="en-US" alt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4" descr="Graphical user interface&#10;&#10;Description automatically generated with low confid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7413" y="0"/>
            <a:ext cx="48291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78</a:t>
            </a:fld>
            <a:endParaRPr lang="en-US" alt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4" descr="A screenshot of a video game&#10;&#10;Description automatically generated with medium confid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7413" y="0"/>
            <a:ext cx="48291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79</a:t>
            </a:fld>
            <a:endParaRPr lang="en-US" alt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4" descr="A picture containing text, screenshot, businesscard&#10;&#10;Description automatically generat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7413" y="0"/>
            <a:ext cx="48291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80</a:t>
            </a:fld>
            <a:endParaRPr lang="en-US" alt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2"/>
          <p:cNvSpPr txBox="1">
            <a:spLocks noChangeArrowheads="1"/>
          </p:cNvSpPr>
          <p:nvPr/>
        </p:nvSpPr>
        <p:spPr bwMode="auto">
          <a:xfrm>
            <a:off x="1612193" y="426561"/>
            <a:ext cx="5334000" cy="914400"/>
          </a:xfrm>
          <a:prstGeom prst="rect">
            <a:avLst/>
          </a:prstGeom>
          <a:noFill/>
          <a:ln w="9525">
            <a:noFill/>
            <a:miter lim="800000"/>
            <a:headEnd/>
            <a:tailEnd/>
          </a:ln>
        </p:spPr>
        <p:txBody>
          <a:bodyPr anchor="ctr">
            <a:flatTx/>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US" sz="4000" b="1" dirty="0">
                <a:solidFill>
                  <a:srgbClr val="FFFF00"/>
                </a:solidFill>
                <a:latin typeface="Trebuchet MS" pitchFamily="34" charset="0"/>
                <a:cs typeface="Arial" pitchFamily="34" charset="0"/>
              </a:rPr>
              <a:t>Electrical Safety</a:t>
            </a:r>
            <a:endParaRPr lang="en-US" sz="1000" dirty="0">
              <a:solidFill>
                <a:srgbClr val="FFFF00"/>
              </a:solidFill>
              <a:cs typeface="Arial" pitchFamily="34" charset="0"/>
            </a:endParaRP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81</a:t>
            </a:fld>
            <a:endParaRPr lang="en-US" altLang="en-US"/>
          </a:p>
        </p:txBody>
      </p:sp>
      <p:grpSp>
        <p:nvGrpSpPr>
          <p:cNvPr id="9" name="Group 8">
            <a:extLst>
              <a:ext uri="{FF2B5EF4-FFF2-40B4-BE49-F238E27FC236}">
                <a16:creationId xmlns:a16="http://schemas.microsoft.com/office/drawing/2014/main" xmlns="" id="{F41E35D5-A363-E721-4692-3B17904A99C8}"/>
              </a:ext>
            </a:extLst>
          </p:cNvPr>
          <p:cNvGrpSpPr/>
          <p:nvPr/>
        </p:nvGrpSpPr>
        <p:grpSpPr>
          <a:xfrm>
            <a:off x="5071914" y="1341064"/>
            <a:ext cx="3748558" cy="4893647"/>
            <a:chOff x="-3797300" y="200025"/>
            <a:chExt cx="2787649" cy="8688082"/>
          </a:xfrm>
        </p:grpSpPr>
        <p:sp>
          <p:nvSpPr>
            <p:cNvPr id="10" name="TextBox 9">
              <a:extLst>
                <a:ext uri="{FF2B5EF4-FFF2-40B4-BE49-F238E27FC236}">
                  <a16:creationId xmlns:a16="http://schemas.microsoft.com/office/drawing/2014/main" xmlns="" id="{D807F16C-7916-3A5F-87F7-B17510C948B4}"/>
                </a:ext>
              </a:extLst>
            </p:cNvPr>
            <p:cNvSpPr txBox="1"/>
            <p:nvPr/>
          </p:nvSpPr>
          <p:spPr>
            <a:xfrm>
              <a:off x="-3797300" y="200025"/>
              <a:ext cx="2787649" cy="8688082"/>
            </a:xfrm>
            <a:prstGeom prst="rect">
              <a:avLst/>
            </a:prstGeom>
            <a:noFill/>
          </p:spPr>
          <p:txBody>
            <a:bodyPr wrap="square" rtlCol="0">
              <a:spAutoFit/>
            </a:bodyPr>
            <a:lstStyle/>
            <a:p>
              <a:pPr marL="177800" indent="-177800">
                <a:buFont typeface="Arial" panose="020B0604020202020204" pitchFamily="34" charset="0"/>
                <a:buChar char="•"/>
              </a:pPr>
              <a:r>
                <a:rPr lang="en-SG" sz="1200" dirty="0"/>
                <a:t>All electric powered tools and equipment including using direct current (D.C) and </a:t>
              </a:r>
              <a:r>
                <a:rPr lang="en-US" sz="1200" b="1" dirty="0">
                  <a:solidFill>
                    <a:srgbClr val="FF0000"/>
                  </a:solidFill>
                </a:rPr>
                <a:t>load exceeding 45 kVA for non-domestic purposes</a:t>
              </a:r>
              <a:r>
                <a:rPr lang="en-US" sz="1200" b="1" dirty="0">
                  <a:solidFill>
                    <a:srgbClr val="0070C0"/>
                  </a:solidFill>
                </a:rPr>
                <a:t> </a:t>
              </a:r>
              <a:r>
                <a:rPr lang="en-SG" sz="1200" b="1" u="sng" dirty="0"/>
                <a:t>MUST</a:t>
              </a:r>
              <a:r>
                <a:rPr lang="en-SG" sz="1200" dirty="0"/>
                <a:t> be inspected and approved by a Licensed Electrical Worker (L.E.W) before use.</a:t>
              </a:r>
            </a:p>
            <a:p>
              <a:pPr marL="177800" indent="-177800">
                <a:buFont typeface="Arial" panose="020B0604020202020204" pitchFamily="34" charset="0"/>
                <a:buChar char="•"/>
              </a:pPr>
              <a:endParaRPr lang="en-SG" sz="1200" dirty="0"/>
            </a:p>
            <a:p>
              <a:pPr marL="177800" indent="-177800">
                <a:buFont typeface="Arial" panose="020B0604020202020204" pitchFamily="34" charset="0"/>
                <a:buChar char="•"/>
              </a:pPr>
              <a:r>
                <a:rPr lang="en-US" sz="1200" dirty="0"/>
                <a:t>All electric powered tools and equipment including using direct current (D.C) and </a:t>
              </a:r>
              <a:r>
                <a:rPr lang="en-US" sz="1200" b="1" dirty="0">
                  <a:solidFill>
                    <a:srgbClr val="FF0000"/>
                  </a:solidFill>
                </a:rPr>
                <a:t>load exceeding 45 kVA for non-domestic purposes </a:t>
              </a:r>
              <a:r>
                <a:rPr lang="en-SG" sz="1200" b="1" u="sng" dirty="0"/>
                <a:t>MUST</a:t>
              </a:r>
              <a:r>
                <a:rPr lang="en-SG" sz="1200" dirty="0"/>
                <a:t> be re-inspected at least once a month or after repair by a Licensed Electrical Worker (L.E.W).</a:t>
              </a:r>
            </a:p>
            <a:p>
              <a:pPr marL="177800" indent="-177800">
                <a:buFont typeface="Arial" panose="020B0604020202020204" pitchFamily="34" charset="0"/>
                <a:buChar char="•"/>
              </a:pPr>
              <a:endParaRPr lang="en-SG" sz="1200" dirty="0"/>
            </a:p>
            <a:p>
              <a:pPr marL="177800" indent="-177800">
                <a:buFont typeface="Arial" panose="020B0604020202020204" pitchFamily="34" charset="0"/>
                <a:buChar char="•"/>
              </a:pPr>
              <a:endParaRPr lang="en-SG" sz="1200" dirty="0"/>
            </a:p>
            <a:p>
              <a:pPr marL="177800" indent="-177800">
                <a:buFont typeface="Arial" panose="020B0604020202020204" pitchFamily="34" charset="0"/>
                <a:buChar char="•"/>
              </a:pPr>
              <a:endParaRPr lang="en-SG" sz="1200" dirty="0"/>
            </a:p>
            <a:p>
              <a:pPr marL="177800" indent="-177800">
                <a:buFont typeface="Arial" panose="020B0604020202020204" pitchFamily="34" charset="0"/>
                <a:buChar char="•"/>
              </a:pPr>
              <a:endParaRPr lang="en-SG" sz="1200" dirty="0"/>
            </a:p>
            <a:p>
              <a:pPr marL="177800" indent="-177800">
                <a:buFont typeface="Arial" panose="020B0604020202020204" pitchFamily="34" charset="0"/>
                <a:buChar char="•"/>
              </a:pPr>
              <a:endParaRPr lang="en-SG" sz="1200" dirty="0"/>
            </a:p>
            <a:p>
              <a:pPr marL="177800" indent="-177800">
                <a:buFont typeface="Arial" panose="020B0604020202020204" pitchFamily="34" charset="0"/>
                <a:buChar char="•"/>
              </a:pPr>
              <a:endParaRPr lang="en-SG" sz="1200" dirty="0"/>
            </a:p>
            <a:p>
              <a:pPr marL="177800" indent="-177800">
                <a:buFont typeface="Arial" panose="020B0604020202020204" pitchFamily="34" charset="0"/>
                <a:buChar char="•"/>
              </a:pPr>
              <a:endParaRPr lang="en-SG" sz="1200" dirty="0"/>
            </a:p>
            <a:p>
              <a:pPr marL="177800" indent="-177800">
                <a:buFont typeface="Arial" panose="020B0604020202020204" pitchFamily="34" charset="0"/>
                <a:buChar char="•"/>
              </a:pPr>
              <a:endParaRPr lang="en-SG" sz="1200" dirty="0"/>
            </a:p>
            <a:p>
              <a:pPr marL="177800" indent="-177800">
                <a:buFont typeface="Arial" panose="020B0604020202020204" pitchFamily="34" charset="0"/>
                <a:buChar char="•"/>
              </a:pPr>
              <a:r>
                <a:rPr lang="en-US" sz="1200" dirty="0"/>
                <a:t>All electric powered tools and equipment </a:t>
              </a:r>
              <a:r>
                <a:rPr lang="en-SG" sz="1200" b="1" u="sng" dirty="0"/>
                <a:t>MUST</a:t>
              </a:r>
              <a:r>
                <a:rPr lang="en-SG" sz="1200" dirty="0"/>
                <a:t> have valid L.E.W inspection sticker before use.</a:t>
              </a:r>
            </a:p>
            <a:p>
              <a:pPr marL="177800" indent="-177800">
                <a:buFont typeface="Arial" panose="020B0604020202020204" pitchFamily="34" charset="0"/>
                <a:buChar char="•"/>
              </a:pPr>
              <a:endParaRPr lang="en-SG" sz="1200" dirty="0"/>
            </a:p>
            <a:p>
              <a:pPr marL="177800" indent="-177800">
                <a:buFont typeface="Arial" panose="020B0604020202020204" pitchFamily="34" charset="0"/>
                <a:buChar char="•"/>
              </a:pPr>
              <a:r>
                <a:rPr lang="en-US" sz="1200" dirty="0"/>
                <a:t>Electric powered tools and equipment with damaged or missing parts </a:t>
              </a:r>
              <a:r>
                <a:rPr lang="en-US" sz="1200" b="1" u="sng" dirty="0"/>
                <a:t>MUST</a:t>
              </a:r>
              <a:r>
                <a:rPr lang="en-US" sz="1200" dirty="0"/>
                <a:t> not be use until it is recertified by an have Licensed Electrical Worker (L.E.W).</a:t>
              </a:r>
              <a:endParaRPr lang="en-SG" sz="1200" dirty="0"/>
            </a:p>
          </p:txBody>
        </p:sp>
        <p:sp>
          <p:nvSpPr>
            <p:cNvPr id="11" name="object 2">
              <a:extLst>
                <a:ext uri="{FF2B5EF4-FFF2-40B4-BE49-F238E27FC236}">
                  <a16:creationId xmlns:a16="http://schemas.microsoft.com/office/drawing/2014/main" xmlns="" id="{06A9FADE-5C99-B8A9-8471-006E5FF2BF70}"/>
                </a:ext>
              </a:extLst>
            </p:cNvPr>
            <p:cNvSpPr/>
            <p:nvPr/>
          </p:nvSpPr>
          <p:spPr>
            <a:xfrm>
              <a:off x="-3622676" y="3934693"/>
              <a:ext cx="2438400" cy="2428989"/>
            </a:xfrm>
            <a:prstGeom prst="rect">
              <a:avLst/>
            </a:prstGeom>
            <a:blipFill>
              <a:blip r:embed="rId2" cstate="print"/>
              <a:stretch>
                <a:fillRect l="-431250" t="-257895" r="-25492" b="-213527"/>
              </a:stretch>
            </a:blipFill>
          </p:spPr>
          <p:txBody>
            <a:bodyPr wrap="square" lIns="0" tIns="0" rIns="0" bIns="0" rtlCol="0"/>
            <a:lstStyle/>
            <a:p>
              <a:endParaRPr/>
            </a:p>
          </p:txBody>
        </p:sp>
      </p:grpSp>
      <p:pic>
        <p:nvPicPr>
          <p:cNvPr id="614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443009"/>
            <a:ext cx="4680520" cy="47917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2"/>
          <p:cNvSpPr txBox="1">
            <a:spLocks noChangeArrowheads="1"/>
          </p:cNvSpPr>
          <p:nvPr/>
        </p:nvSpPr>
        <p:spPr bwMode="auto">
          <a:xfrm>
            <a:off x="1612193" y="426561"/>
            <a:ext cx="5334000" cy="914400"/>
          </a:xfrm>
          <a:prstGeom prst="rect">
            <a:avLst/>
          </a:prstGeom>
          <a:noFill/>
          <a:ln w="9525">
            <a:noFill/>
            <a:miter lim="800000"/>
            <a:headEnd/>
            <a:tailEnd/>
          </a:ln>
        </p:spPr>
        <p:txBody>
          <a:bodyPr anchor="ctr">
            <a:flatTx/>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SG" sz="3200" b="1" dirty="0">
                <a:solidFill>
                  <a:srgbClr val="FFFF00"/>
                </a:solidFill>
                <a:latin typeface="Calibri" pitchFamily="34" charset="0"/>
                <a:cs typeface="Calibri" pitchFamily="34" charset="0"/>
              </a:rPr>
              <a:t>Control of Explosive Power Tools Use</a:t>
            </a:r>
            <a:endParaRPr lang="en-US" sz="800" dirty="0">
              <a:solidFill>
                <a:srgbClr val="FFFF00"/>
              </a:solidFill>
              <a:latin typeface="Calibri" pitchFamily="34" charset="0"/>
              <a:cs typeface="Calibri" pitchFamily="34" charset="0"/>
            </a:endParaRP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82</a:t>
            </a:fld>
            <a:endParaRPr lang="en-US" altLang="en-US"/>
          </a:p>
        </p:txBody>
      </p:sp>
      <p:pic>
        <p:nvPicPr>
          <p:cNvPr id="12" name="Picture 11" descr="A picture containing tool, indoor, sitting, laying&#10;&#10;Description automatically generated">
            <a:extLst>
              <a:ext uri="{FF2B5EF4-FFF2-40B4-BE49-F238E27FC236}">
                <a16:creationId xmlns="" xmlns:a16="http://schemas.microsoft.com/office/drawing/2014/main" id="{C3075290-AD09-4AB4-9B19-62733A34C36E}"/>
              </a:ext>
            </a:extLst>
          </p:cNvPr>
          <p:cNvPicPr>
            <a:picLocks noChangeAspect="1"/>
          </p:cNvPicPr>
          <p:nvPr/>
        </p:nvPicPr>
        <p:blipFill rotWithShape="1">
          <a:blip r:embed="rId2">
            <a:extLst>
              <a:ext uri="{28A0092B-C50C-407E-A947-70E740481C1C}">
                <a14:useLocalDpi xmlns:a14="http://schemas.microsoft.com/office/drawing/2010/main" val="0"/>
              </a:ext>
            </a:extLst>
          </a:blip>
          <a:srcRect l="21618" t="43890" r="19760" b="19352"/>
          <a:stretch/>
        </p:blipFill>
        <p:spPr>
          <a:xfrm>
            <a:off x="324396" y="1495518"/>
            <a:ext cx="3276600" cy="2345646"/>
          </a:xfrm>
          <a:prstGeom prst="rect">
            <a:avLst/>
          </a:prstGeom>
        </p:spPr>
      </p:pic>
      <p:pic>
        <p:nvPicPr>
          <p:cNvPr id="14" name="Picture 13" descr="A picture containing person, person, building, holding&#10;&#10;Description automatically generated">
            <a:extLst>
              <a:ext uri="{FF2B5EF4-FFF2-40B4-BE49-F238E27FC236}">
                <a16:creationId xmlns="" xmlns:a16="http://schemas.microsoft.com/office/drawing/2014/main" id="{565AE113-C73A-47F2-876B-DB35BA4856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6899" y="1496859"/>
            <a:ext cx="3896407" cy="2303550"/>
          </a:xfrm>
          <a:prstGeom prst="rect">
            <a:avLst/>
          </a:prstGeom>
        </p:spPr>
      </p:pic>
      <p:pic>
        <p:nvPicPr>
          <p:cNvPr id="15" name="Picture 14" descr="A picture containing small, table&#10;&#10;Description automatically generated">
            <a:extLst>
              <a:ext uri="{FF2B5EF4-FFF2-40B4-BE49-F238E27FC236}">
                <a16:creationId xmlns="" xmlns:a16="http://schemas.microsoft.com/office/drawing/2014/main" id="{C60974AE-CC97-424E-BC65-8ED54F600F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4396" y="4077072"/>
            <a:ext cx="3477492" cy="2075628"/>
          </a:xfrm>
          <a:prstGeom prst="rect">
            <a:avLst/>
          </a:prstGeom>
        </p:spPr>
      </p:pic>
      <p:sp>
        <p:nvSpPr>
          <p:cNvPr id="16" name="object 25">
            <a:extLst>
              <a:ext uri="{FF2B5EF4-FFF2-40B4-BE49-F238E27FC236}">
                <a16:creationId xmlns="" xmlns:a16="http://schemas.microsoft.com/office/drawing/2014/main" id="{0B7A73E7-461A-4D55-9BFF-0D664AC1D941}"/>
              </a:ext>
            </a:extLst>
          </p:cNvPr>
          <p:cNvSpPr txBox="1"/>
          <p:nvPr/>
        </p:nvSpPr>
        <p:spPr>
          <a:xfrm>
            <a:off x="3995936" y="3850978"/>
            <a:ext cx="5334000" cy="2462213"/>
          </a:xfrm>
          <a:prstGeom prst="rect">
            <a:avLst/>
          </a:prstGeom>
        </p:spPr>
        <p:txBody>
          <a:bodyPr vert="horz" wrap="square" lIns="0" tIns="0" rIns="0" bIns="0" rtlCol="0">
            <a:spAutoFit/>
          </a:bodyPr>
          <a:lstStyle/>
          <a:p>
            <a:pPr marL="355600" indent="-342900">
              <a:lnSpc>
                <a:spcPct val="100000"/>
              </a:lnSpc>
              <a:buFont typeface="Arial" panose="020B0604020202020204" pitchFamily="34" charset="0"/>
              <a:buChar char="•"/>
            </a:pPr>
            <a:r>
              <a:rPr lang="en-SG" sz="2000" b="1" dirty="0">
                <a:latin typeface="Arial"/>
                <a:cs typeface="Arial"/>
              </a:rPr>
              <a:t>Special Authorization required to Use Explosive power tools </a:t>
            </a:r>
            <a:r>
              <a:rPr lang="en-SG" sz="2000" b="1" dirty="0" smtClean="0">
                <a:latin typeface="Arial"/>
                <a:cs typeface="Arial"/>
              </a:rPr>
              <a:t>at ASTI Project Sites.</a:t>
            </a:r>
          </a:p>
          <a:p>
            <a:pPr marL="355600" indent="-342900">
              <a:lnSpc>
                <a:spcPct val="100000"/>
              </a:lnSpc>
              <a:buFont typeface="Arial" panose="020B0604020202020204" pitchFamily="34" charset="0"/>
              <a:buChar char="•"/>
            </a:pPr>
            <a:endParaRPr lang="en-SG" sz="2000" b="1" dirty="0">
              <a:latin typeface="Arial"/>
              <a:cs typeface="Arial"/>
            </a:endParaRPr>
          </a:p>
          <a:p>
            <a:pPr marL="355600" indent="-342900">
              <a:lnSpc>
                <a:spcPct val="100000"/>
              </a:lnSpc>
              <a:buFont typeface="Arial" panose="020B0604020202020204" pitchFamily="34" charset="0"/>
              <a:buChar char="•"/>
            </a:pPr>
            <a:r>
              <a:rPr lang="en-SG" sz="2000" b="1" dirty="0" smtClean="0">
                <a:latin typeface="Arial"/>
                <a:cs typeface="Arial"/>
              </a:rPr>
              <a:t>ASTI WSH </a:t>
            </a:r>
            <a:r>
              <a:rPr lang="en-SG" sz="2000" b="1" dirty="0">
                <a:latin typeface="Arial"/>
                <a:cs typeface="Arial"/>
              </a:rPr>
              <a:t>Department need to approve SWP and RA if </a:t>
            </a:r>
            <a:r>
              <a:rPr lang="en-SG" sz="2000" b="1" dirty="0" smtClean="0">
                <a:latin typeface="Arial"/>
                <a:cs typeface="Arial"/>
              </a:rPr>
              <a:t>ASTI </a:t>
            </a:r>
            <a:r>
              <a:rPr lang="en-SG" sz="2000" b="1" dirty="0">
                <a:latin typeface="Arial"/>
                <a:cs typeface="Arial"/>
              </a:rPr>
              <a:t>Management authorise contractors to use</a:t>
            </a:r>
          </a:p>
          <a:p>
            <a:pPr marL="12700">
              <a:lnSpc>
                <a:spcPct val="100000"/>
              </a:lnSpc>
            </a:pPr>
            <a:endParaRPr sz="2000" b="1" dirty="0">
              <a:latin typeface="Arial"/>
              <a:cs typeface="Arial"/>
            </a:endParaRPr>
          </a:p>
        </p:txBody>
      </p:sp>
    </p:spTree>
    <p:extLst>
      <p:ext uri="{BB962C8B-B14F-4D97-AF65-F5344CB8AC3E}">
        <p14:creationId xmlns:p14="http://schemas.microsoft.com/office/powerpoint/2010/main" val="492235852"/>
      </p:ext>
    </p:extLst>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8"/>
          <p:cNvSpPr txBox="1">
            <a:spLocks noChangeArrowheads="1"/>
          </p:cNvSpPr>
          <p:nvPr/>
        </p:nvSpPr>
        <p:spPr bwMode="auto">
          <a:xfrm>
            <a:off x="266924" y="1175891"/>
            <a:ext cx="5385196" cy="178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266700" indent="-266700" eaLnBrk="1" hangingPunct="1">
              <a:spcBef>
                <a:spcPct val="50000"/>
              </a:spcBef>
              <a:buFont typeface="Wingdings" pitchFamily="2" charset="2"/>
              <a:buChar char="v"/>
            </a:pPr>
            <a:r>
              <a:rPr lang="en-US" altLang="en-US" sz="2000" b="1" dirty="0" smtClean="0">
                <a:latin typeface="Arial Narrow" pitchFamily="34" charset="0"/>
              </a:rPr>
              <a:t>Electric wire must be elevated at least 02 meters above ground or floor level with insulated hooks or wire-stand when reasonable and practicable. </a:t>
            </a:r>
          </a:p>
          <a:p>
            <a:pPr marL="266700" indent="-266700" eaLnBrk="1" hangingPunct="1">
              <a:spcBef>
                <a:spcPct val="50000"/>
              </a:spcBef>
              <a:buFont typeface="Wingdings" pitchFamily="2" charset="2"/>
              <a:buChar char="v"/>
            </a:pPr>
            <a:r>
              <a:rPr lang="en-US" altLang="en-US" sz="2000" b="1" dirty="0" smtClean="0">
                <a:latin typeface="Arial Narrow" pitchFamily="34" charset="0"/>
              </a:rPr>
              <a:t>Poor wire management, may lead to tripping        hazard. </a:t>
            </a:r>
            <a:endParaRPr lang="en-US" altLang="en-US" sz="3600" b="1" dirty="0">
              <a:latin typeface="Arial Narrow" pitchFamily="34" charset="0"/>
            </a:endParaRPr>
          </a:p>
        </p:txBody>
      </p:sp>
      <p:pic>
        <p:nvPicPr>
          <p:cNvPr id="57347"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325" y="3141663"/>
            <a:ext cx="2498725" cy="3200400"/>
          </a:xfrm>
          <a:prstGeom prst="rect">
            <a:avLst/>
          </a:prstGeom>
          <a:noFill/>
          <a:ln w="9525">
            <a:solidFill>
              <a:srgbClr val="CCFF99"/>
            </a:solidFill>
            <a:miter lim="800000"/>
            <a:headEnd/>
            <a:tailEnd/>
          </a:ln>
          <a:extLst>
            <a:ext uri="{909E8E84-426E-40DD-AFC4-6F175D3DCCD1}">
              <a14:hiddenFill xmlns:a14="http://schemas.microsoft.com/office/drawing/2010/main">
                <a:solidFill>
                  <a:srgbClr val="FFFFFF"/>
                </a:solidFill>
              </a14:hiddenFill>
            </a:ext>
          </a:extLst>
        </p:spPr>
      </p:pic>
      <p:graphicFrame>
        <p:nvGraphicFramePr>
          <p:cNvPr id="57349" name="Object 2"/>
          <p:cNvGraphicFramePr>
            <a:graphicFrameLocks noChangeAspect="1"/>
          </p:cNvGraphicFramePr>
          <p:nvPr>
            <p:extLst>
              <p:ext uri="{D42A27DB-BD31-4B8C-83A1-F6EECF244321}">
                <p14:modId xmlns:p14="http://schemas.microsoft.com/office/powerpoint/2010/main" val="1856248100"/>
              </p:ext>
            </p:extLst>
          </p:nvPr>
        </p:nvGraphicFramePr>
        <p:xfrm>
          <a:off x="240705" y="3260725"/>
          <a:ext cx="2736850" cy="2962275"/>
        </p:xfrm>
        <a:graphic>
          <a:graphicData uri="http://schemas.openxmlformats.org/presentationml/2006/ole">
            <mc:AlternateContent xmlns:mc="http://schemas.openxmlformats.org/markup-compatibility/2006">
              <mc:Choice xmlns:v="urn:schemas-microsoft-com:vml" Requires="v">
                <p:oleObj spid="_x0000_s57389" name="Bitmap Image" r:id="rId4" imgW="3495238" imgH="3209524" progId="Paint.Picture">
                  <p:embed/>
                </p:oleObj>
              </mc:Choice>
              <mc:Fallback>
                <p:oleObj name="Bitmap Image" r:id="rId4" imgW="3495238" imgH="3209524" progId="Paint.Picture">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705" y="3260725"/>
                        <a:ext cx="2736850" cy="2962275"/>
                      </a:xfrm>
                      <a:prstGeom prst="rect">
                        <a:avLst/>
                      </a:prstGeom>
                      <a:noFill/>
                      <a:ln w="9525">
                        <a:solidFill>
                          <a:srgbClr val="CCFF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7351" name="Rectangle 14"/>
          <p:cNvSpPr>
            <a:spLocks noChangeArrowheads="1"/>
          </p:cNvSpPr>
          <p:nvPr/>
        </p:nvSpPr>
        <p:spPr bwMode="auto">
          <a:xfrm>
            <a:off x="357188" y="4919663"/>
            <a:ext cx="2009775"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spcBef>
                <a:spcPct val="50000"/>
              </a:spcBef>
              <a:buFont typeface="Wingdings" pitchFamily="2" charset="2"/>
              <a:buNone/>
            </a:pPr>
            <a:r>
              <a:rPr lang="en-US" altLang="en-US" sz="12000">
                <a:solidFill>
                  <a:srgbClr val="00FF00"/>
                </a:solidFill>
                <a:latin typeface="Wingdings" pitchFamily="2" charset="2"/>
              </a:rPr>
              <a:t>ü</a:t>
            </a:r>
          </a:p>
        </p:txBody>
      </p:sp>
      <p:pic>
        <p:nvPicPr>
          <p:cNvPr id="57353" name="Picture 9" descr="DSCF7505.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203575" y="3213100"/>
            <a:ext cx="2808288"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4" name="Rectangle 14"/>
          <p:cNvSpPr>
            <a:spLocks noChangeArrowheads="1"/>
          </p:cNvSpPr>
          <p:nvPr/>
        </p:nvSpPr>
        <p:spPr bwMode="auto">
          <a:xfrm>
            <a:off x="3348038" y="4919663"/>
            <a:ext cx="2009775"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spcBef>
                <a:spcPct val="50000"/>
              </a:spcBef>
              <a:buFont typeface="Wingdings" pitchFamily="2" charset="2"/>
              <a:buNone/>
            </a:pPr>
            <a:r>
              <a:rPr lang="en-US" altLang="en-US" sz="12000">
                <a:solidFill>
                  <a:srgbClr val="00FF00"/>
                </a:solidFill>
                <a:latin typeface="Wingdings" pitchFamily="2" charset="2"/>
              </a:rPr>
              <a:t>ü</a:t>
            </a:r>
          </a:p>
        </p:txBody>
      </p:sp>
      <p:pic>
        <p:nvPicPr>
          <p:cNvPr id="57355" name="Picture 11" descr="DSCF7645.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987254" y="1414685"/>
            <a:ext cx="2808181" cy="1470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83</a:t>
            </a:fld>
            <a:endParaRPr lang="en-US" altLang="en-US"/>
          </a:p>
        </p:txBody>
      </p:sp>
      <p:sp>
        <p:nvSpPr>
          <p:cNvPr id="57352" name="TextBox 8"/>
          <p:cNvSpPr txBox="1">
            <a:spLocks noChangeArrowheads="1"/>
          </p:cNvSpPr>
          <p:nvPr/>
        </p:nvSpPr>
        <p:spPr bwMode="auto">
          <a:xfrm>
            <a:off x="1689100" y="677864"/>
            <a:ext cx="53276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2400" b="1" dirty="0">
                <a:solidFill>
                  <a:srgbClr val="FFFF00"/>
                </a:solidFill>
              </a:rPr>
              <a:t>Good Cable Management System</a:t>
            </a:r>
          </a:p>
        </p:txBody>
      </p:sp>
      <p:sp>
        <p:nvSpPr>
          <p:cNvPr id="112654" name="Text Box 14"/>
          <p:cNvSpPr txBox="1">
            <a:spLocks noChangeArrowheads="1"/>
          </p:cNvSpPr>
          <p:nvPr/>
        </p:nvSpPr>
        <p:spPr bwMode="auto">
          <a:xfrm flipH="1">
            <a:off x="5652120" y="1935827"/>
            <a:ext cx="45719" cy="2554545"/>
          </a:xfrm>
          <a:prstGeom prst="rect">
            <a:avLst/>
          </a:prstGeom>
          <a:noFill/>
          <a:ln w="9525">
            <a:noFill/>
            <a:miter lim="800000"/>
            <a:headEnd/>
            <a:tailEnd/>
          </a:ln>
          <a:effectLst/>
        </p:spPr>
        <p:txBody>
          <a:bodyPr wrap="square">
            <a:spAutoFit/>
          </a:bodyPr>
          <a:lstStyle/>
          <a:p>
            <a:pPr eaLnBrk="1" hangingPunct="1">
              <a:spcBef>
                <a:spcPct val="50000"/>
              </a:spcBef>
              <a:buFont typeface="Wingdings" pitchFamily="2" charset="2"/>
              <a:buNone/>
              <a:defRPr/>
            </a:pPr>
            <a:r>
              <a:rPr lang="en-US" sz="16000" b="1" dirty="0">
                <a:solidFill>
                  <a:srgbClr val="FF0000"/>
                </a:solidFill>
                <a:effectLst>
                  <a:outerShdw blurRad="38100" dist="38100" dir="2700000" algn="tl">
                    <a:srgbClr val="000000"/>
                  </a:outerShdw>
                </a:effectLst>
                <a:latin typeface="Arial" charset="0"/>
              </a:rPr>
              <a:t>X</a:t>
            </a:r>
          </a:p>
        </p:txBody>
      </p:sp>
    </p:spTree>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365975" y="918071"/>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smtClean="0">
                <a:solidFill>
                  <a:srgbClr val="FFFF00"/>
                </a:solidFill>
                <a:latin typeface="Calibri" pitchFamily="34" charset="0"/>
                <a:cs typeface="Calibri" pitchFamily="34" charset="0"/>
              </a:rPr>
              <a:t>Case Study: </a:t>
            </a:r>
          </a:p>
          <a:p>
            <a:pPr algn="ctr" eaLnBrk="1" hangingPunct="1"/>
            <a:r>
              <a:rPr lang="en-US" sz="3200" dirty="0" smtClean="0">
                <a:solidFill>
                  <a:srgbClr val="FFFF00"/>
                </a:solidFill>
                <a:latin typeface="Calibri" pitchFamily="34" charset="0"/>
                <a:cs typeface="Calibri" pitchFamily="34" charset="0"/>
              </a:rPr>
              <a:t>Electrocution due to Wet Cable</a:t>
            </a:r>
            <a:endParaRPr lang="en-US" sz="3200" dirty="0">
              <a:solidFill>
                <a:srgbClr val="FFFF00"/>
              </a:solidFill>
              <a:latin typeface="Calibri" pitchFamily="34" charset="0"/>
              <a:cs typeface="Calibri" pitchFamily="34" charset="0"/>
            </a:endParaRP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84</a:t>
            </a:fld>
            <a:endParaRPr lang="de-AT" altLang="en-US"/>
          </a:p>
        </p:txBody>
      </p:sp>
      <p:pic>
        <p:nvPicPr>
          <p:cNvPr id="604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1700808"/>
            <a:ext cx="4774678" cy="4359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04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2653" y="1700808"/>
            <a:ext cx="3810000" cy="4359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091258"/>
      </p:ext>
    </p:extLst>
  </p:cSld>
  <p:clrMapOvr>
    <a:masterClrMapping/>
  </p:clrMapOvr>
  <p:transition spd="slow"/>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000108" y="2420888"/>
            <a:ext cx="7560840" cy="28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4000" b="1" dirty="0" smtClean="0">
                <a:latin typeface="Calibri" pitchFamily="34" charset="0"/>
                <a:cs typeface="Calibri" pitchFamily="34" charset="0"/>
              </a:rPr>
              <a:t>Scaffold Safety</a:t>
            </a: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85</a:t>
            </a:fld>
            <a:endParaRPr lang="de-AT" altLang="en-US"/>
          </a:p>
        </p:txBody>
      </p:sp>
    </p:spTree>
    <p:extLst>
      <p:ext uri="{BB962C8B-B14F-4D97-AF65-F5344CB8AC3E}">
        <p14:creationId xmlns:p14="http://schemas.microsoft.com/office/powerpoint/2010/main" val="277195364"/>
      </p:ext>
    </p:extLst>
  </p:cSld>
  <p:clrMapOvr>
    <a:masterClrMapping/>
  </p:clrMapOvr>
  <p:transition spd="slow"/>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3435350"/>
            <a:ext cx="3009900" cy="257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5"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07063" y="3309938"/>
            <a:ext cx="1960562" cy="261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6" name="Text Box 3"/>
          <p:cNvSpPr txBox="1">
            <a:spLocks noChangeArrowheads="1"/>
          </p:cNvSpPr>
          <p:nvPr/>
        </p:nvSpPr>
        <p:spPr bwMode="auto">
          <a:xfrm>
            <a:off x="251520" y="1206501"/>
            <a:ext cx="8248650" cy="179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76250" indent="-476250">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342900" indent="-342900" eaLnBrk="1" hangingPunct="1">
              <a:lnSpc>
                <a:spcPct val="90000"/>
              </a:lnSpc>
              <a:spcBef>
                <a:spcPct val="50000"/>
              </a:spcBef>
              <a:buFont typeface="Arial" pitchFamily="34" charset="0"/>
              <a:buChar char="•"/>
            </a:pPr>
            <a:r>
              <a:rPr lang="en-GB" altLang="en-US" sz="2400" dirty="0">
                <a:latin typeface="Calibri" pitchFamily="34" charset="0"/>
                <a:cs typeface="Calibri" pitchFamily="34" charset="0"/>
              </a:rPr>
              <a:t>Scaffold Tag is only valid for 7 days. Before the expiry date, Scaffold Supervisor must renew the tag.</a:t>
            </a:r>
          </a:p>
          <a:p>
            <a:pPr marL="342900" indent="-342900" eaLnBrk="1" hangingPunct="1">
              <a:lnSpc>
                <a:spcPct val="90000"/>
              </a:lnSpc>
              <a:spcBef>
                <a:spcPct val="50000"/>
              </a:spcBef>
              <a:buFont typeface="Arial" pitchFamily="34" charset="0"/>
              <a:buChar char="•"/>
            </a:pPr>
            <a:r>
              <a:rPr lang="en-GB" altLang="en-US" sz="2400" dirty="0">
                <a:latin typeface="Calibri" pitchFamily="34" charset="0"/>
                <a:cs typeface="Calibri" pitchFamily="34" charset="0"/>
              </a:rPr>
              <a:t>Safety Harness to be worn at all times. </a:t>
            </a:r>
          </a:p>
          <a:p>
            <a:pPr marL="342900" indent="-342900" eaLnBrk="1" hangingPunct="1">
              <a:lnSpc>
                <a:spcPct val="90000"/>
              </a:lnSpc>
              <a:spcBef>
                <a:spcPct val="50000"/>
              </a:spcBef>
              <a:buFont typeface="Arial" pitchFamily="34" charset="0"/>
              <a:buChar char="•"/>
            </a:pPr>
            <a:r>
              <a:rPr lang="en-GB" altLang="en-US" sz="2400" dirty="0">
                <a:latin typeface="Calibri" pitchFamily="34" charset="0"/>
                <a:cs typeface="Calibri" pitchFamily="34" charset="0"/>
              </a:rPr>
              <a:t>100% Tie off on the scaffold to be done at all times. </a:t>
            </a:r>
          </a:p>
        </p:txBody>
      </p:sp>
      <p:sp>
        <p:nvSpPr>
          <p:cNvPr id="60421" name="Rectangle 10"/>
          <p:cNvSpPr>
            <a:spLocks noGrp="1"/>
          </p:cNvSpPr>
          <p:nvPr>
            <p:ph type="title"/>
          </p:nvPr>
        </p:nvSpPr>
        <p:spPr>
          <a:xfrm>
            <a:off x="1760612" y="319957"/>
            <a:ext cx="4724400" cy="914400"/>
          </a:xfrm>
        </p:spPr>
        <p:txBody>
          <a:bodyPr wrap="square" numCol="1" anchorCtr="0" compatLnSpc="1">
            <a:prstTxWarp prst="textNoShape">
              <a:avLst/>
            </a:prstTxWarp>
          </a:bodyPr>
          <a:lstStyle/>
          <a:p>
            <a:pPr eaLnBrk="1" hangingPunct="1"/>
            <a:r>
              <a:rPr lang="en-US" altLang="en-US" sz="4000" cap="none" dirty="0" smtClean="0">
                <a:ln>
                  <a:noFill/>
                </a:ln>
                <a:solidFill>
                  <a:srgbClr val="FFFF00"/>
                </a:solidFill>
                <a:latin typeface="Trebuchet MS" pitchFamily="34" charset="0"/>
              </a:rPr>
              <a:t>Scaffold Tag</a:t>
            </a:r>
            <a:endParaRPr lang="en-US" altLang="en-US" cap="none" dirty="0" smtClean="0">
              <a:ln>
                <a:noFill/>
              </a:ln>
              <a:solidFill>
                <a:srgbClr val="FFFF00"/>
              </a:solidFill>
            </a:endParaRP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86</a:t>
            </a:fld>
            <a:endParaRPr lang="en-US" altLang="en-US"/>
          </a:p>
        </p:txBody>
      </p:sp>
      <p:sp>
        <p:nvSpPr>
          <p:cNvPr id="102411" name="Text Box 11"/>
          <p:cNvSpPr txBox="1">
            <a:spLocks noChangeArrowheads="1"/>
          </p:cNvSpPr>
          <p:nvPr/>
        </p:nvSpPr>
        <p:spPr bwMode="auto">
          <a:xfrm>
            <a:off x="1752600" y="4724400"/>
            <a:ext cx="1600200" cy="2530475"/>
          </a:xfrm>
          <a:prstGeom prst="rect">
            <a:avLst/>
          </a:prstGeom>
          <a:noFill/>
          <a:ln w="9525">
            <a:noFill/>
            <a:miter lim="800000"/>
            <a:headEnd/>
            <a:tailEnd/>
          </a:ln>
          <a:effectLst/>
        </p:spPr>
        <p:txBody>
          <a:bodyPr>
            <a:spAutoFit/>
          </a:bodyPr>
          <a:lstStyle/>
          <a:p>
            <a:pPr eaLnBrk="1" hangingPunct="1">
              <a:spcBef>
                <a:spcPct val="50000"/>
              </a:spcBef>
              <a:buFont typeface="Wingdings" pitchFamily="2" charset="2"/>
              <a:buNone/>
              <a:defRPr/>
            </a:pPr>
            <a:r>
              <a:rPr lang="en-US" sz="16000" b="1" dirty="0">
                <a:solidFill>
                  <a:srgbClr val="FF0000"/>
                </a:solidFill>
                <a:effectLst>
                  <a:outerShdw blurRad="38100" dist="38100" dir="2700000" algn="tl">
                    <a:srgbClr val="000000"/>
                  </a:outerShdw>
                </a:effectLst>
                <a:latin typeface="Arial" charset="0"/>
              </a:rPr>
              <a:t>X</a:t>
            </a:r>
          </a:p>
        </p:txBody>
      </p:sp>
      <p:sp>
        <p:nvSpPr>
          <p:cNvPr id="59399" name="Rectangle 14"/>
          <p:cNvSpPr>
            <a:spLocks noChangeArrowheads="1"/>
          </p:cNvSpPr>
          <p:nvPr/>
        </p:nvSpPr>
        <p:spPr bwMode="auto">
          <a:xfrm>
            <a:off x="5715000" y="4868863"/>
            <a:ext cx="2386013"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spcBef>
                <a:spcPct val="50000"/>
              </a:spcBef>
              <a:buFont typeface="Wingdings" pitchFamily="2" charset="2"/>
              <a:buNone/>
            </a:pPr>
            <a:r>
              <a:rPr lang="en-US" altLang="en-US" sz="12000">
                <a:solidFill>
                  <a:srgbClr val="00FF00"/>
                </a:solidFill>
                <a:latin typeface="Wingdings" pitchFamily="2" charset="2"/>
              </a:rPr>
              <a:t>ü</a:t>
            </a:r>
          </a:p>
        </p:txBody>
      </p:sp>
    </p:spTree>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 Box 3"/>
          <p:cNvSpPr txBox="1">
            <a:spLocks noChangeArrowheads="1"/>
          </p:cNvSpPr>
          <p:nvPr/>
        </p:nvSpPr>
        <p:spPr bwMode="auto">
          <a:xfrm>
            <a:off x="190500" y="1560513"/>
            <a:ext cx="8248650" cy="1606594"/>
          </a:xfrm>
          <a:prstGeom prst="rect">
            <a:avLst/>
          </a:prstGeom>
          <a:noFill/>
          <a:ln>
            <a:noFill/>
          </a:ln>
        </p:spPr>
        <p:txBody>
          <a:bodyPr>
            <a:spAutoFit/>
          </a:bodyPr>
          <a:lstStyle>
            <a:lvl1pPr marL="476250" indent="-4762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90000"/>
              </a:lnSpc>
              <a:spcBef>
                <a:spcPct val="50000"/>
              </a:spcBef>
              <a:buFont typeface="Wingdings" panose="05000000000000000000" pitchFamily="2" charset="2"/>
              <a:buChar char="v"/>
              <a:defRPr/>
            </a:pPr>
            <a:r>
              <a:rPr lang="en-GB" altLang="en-US" sz="2400" b="1" dirty="0"/>
              <a:t>Safety Harness must be valid for 3 years</a:t>
            </a:r>
            <a:r>
              <a:rPr lang="en-GB" altLang="en-US" sz="2400" b="1" dirty="0" smtClean="0"/>
              <a:t>.</a:t>
            </a:r>
            <a:endParaRPr lang="en-GB" altLang="en-US" sz="2400" b="1" dirty="0"/>
          </a:p>
          <a:p>
            <a:pPr eaLnBrk="1" hangingPunct="1">
              <a:lnSpc>
                <a:spcPct val="90000"/>
              </a:lnSpc>
              <a:spcBef>
                <a:spcPct val="50000"/>
              </a:spcBef>
              <a:buFont typeface="Wingdings" panose="05000000000000000000" pitchFamily="2" charset="2"/>
              <a:buChar char="v"/>
              <a:defRPr/>
            </a:pPr>
            <a:r>
              <a:rPr lang="en-GB" altLang="en-US" sz="2400" b="1" dirty="0"/>
              <a:t>All harness to be inspected before use by main con safety. Individual supervisors to do their prior checks. </a:t>
            </a:r>
          </a:p>
        </p:txBody>
      </p:sp>
      <p:sp>
        <p:nvSpPr>
          <p:cNvPr id="60421" name="Rectangle 10"/>
          <p:cNvSpPr>
            <a:spLocks noGrp="1"/>
          </p:cNvSpPr>
          <p:nvPr>
            <p:ph type="title"/>
          </p:nvPr>
        </p:nvSpPr>
        <p:spPr>
          <a:xfrm>
            <a:off x="1779588" y="404664"/>
            <a:ext cx="4724400" cy="914400"/>
          </a:xfrm>
        </p:spPr>
        <p:txBody>
          <a:bodyPr wrap="square" numCol="1" anchorCtr="0" compatLnSpc="1">
            <a:prstTxWarp prst="textNoShape">
              <a:avLst/>
            </a:prstTxWarp>
          </a:bodyPr>
          <a:lstStyle/>
          <a:p>
            <a:pPr eaLnBrk="1" hangingPunct="1"/>
            <a:r>
              <a:rPr lang="en-US" altLang="en-US" sz="4000" cap="none" dirty="0" smtClean="0">
                <a:ln>
                  <a:noFill/>
                </a:ln>
                <a:solidFill>
                  <a:srgbClr val="FFFF00"/>
                </a:solidFill>
                <a:latin typeface="Trebuchet MS" pitchFamily="34" charset="0"/>
              </a:rPr>
              <a:t>Scaffold Safety</a:t>
            </a:r>
            <a:endParaRPr lang="en-US" altLang="en-US" cap="none" dirty="0" smtClean="0">
              <a:ln>
                <a:noFill/>
              </a:ln>
              <a:solidFill>
                <a:srgbClr val="FFFF00"/>
              </a:solidFill>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a:p>
        </p:txBody>
      </p:sp>
      <p:sp>
        <p:nvSpPr>
          <p:cNvPr id="4" name="Slide Number Placeholder 3"/>
          <p:cNvSpPr>
            <a:spLocks noGrp="1"/>
          </p:cNvSpPr>
          <p:nvPr>
            <p:ph type="sldNum" sz="quarter" idx="12"/>
          </p:nvPr>
        </p:nvSpPr>
        <p:spPr/>
        <p:txBody>
          <a:bodyPr/>
          <a:lstStyle/>
          <a:p>
            <a:fld id="{0CA0F478-6238-49A2-92F0-B8F6DFF95E94}" type="slidenum">
              <a:rPr lang="en-US" altLang="en-US" smtClean="0"/>
              <a:pPr/>
              <a:t>87</a:t>
            </a:fld>
            <a:endParaRPr lang="en-US" altLang="en-US"/>
          </a:p>
        </p:txBody>
      </p:sp>
      <p:sp>
        <p:nvSpPr>
          <p:cNvPr id="60420" name="Rectangle 14"/>
          <p:cNvSpPr>
            <a:spLocks noChangeArrowheads="1"/>
          </p:cNvSpPr>
          <p:nvPr/>
        </p:nvSpPr>
        <p:spPr bwMode="auto">
          <a:xfrm>
            <a:off x="6337300" y="5156200"/>
            <a:ext cx="2009775"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spcBef>
                <a:spcPct val="50000"/>
              </a:spcBef>
              <a:buFont typeface="Wingdings" pitchFamily="2" charset="2"/>
              <a:buNone/>
            </a:pPr>
            <a:r>
              <a:rPr lang="en-US" altLang="en-US" sz="12000" dirty="0">
                <a:solidFill>
                  <a:srgbClr val="00FF00"/>
                </a:solidFill>
                <a:latin typeface="Wingdings" pitchFamily="2" charset="2"/>
              </a:rPr>
              <a:t>ü</a:t>
            </a:r>
          </a:p>
        </p:txBody>
      </p:sp>
      <p:pic>
        <p:nvPicPr>
          <p:cNvPr id="604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3848100"/>
            <a:ext cx="2744788" cy="179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11" name="Text Box 11"/>
          <p:cNvSpPr txBox="1">
            <a:spLocks noChangeArrowheads="1"/>
          </p:cNvSpPr>
          <p:nvPr/>
        </p:nvSpPr>
        <p:spPr bwMode="auto">
          <a:xfrm>
            <a:off x="979488" y="4703763"/>
            <a:ext cx="1600200" cy="2530475"/>
          </a:xfrm>
          <a:prstGeom prst="rect">
            <a:avLst/>
          </a:prstGeom>
          <a:noFill/>
          <a:ln w="9525">
            <a:noFill/>
            <a:miter lim="800000"/>
            <a:headEnd/>
            <a:tailEnd/>
          </a:ln>
          <a:effectLst/>
        </p:spPr>
        <p:txBody>
          <a:bodyPr>
            <a:spAutoFit/>
          </a:bodyPr>
          <a:lstStyle/>
          <a:p>
            <a:pPr eaLnBrk="1" hangingPunct="1">
              <a:spcBef>
                <a:spcPct val="50000"/>
              </a:spcBef>
              <a:buFont typeface="Wingdings" pitchFamily="2" charset="2"/>
              <a:buNone/>
              <a:defRPr/>
            </a:pPr>
            <a:r>
              <a:rPr lang="en-US" sz="16000" b="1" dirty="0">
                <a:solidFill>
                  <a:srgbClr val="FF0000"/>
                </a:solidFill>
                <a:effectLst>
                  <a:outerShdw blurRad="38100" dist="38100" dir="2700000" algn="tl">
                    <a:srgbClr val="000000"/>
                  </a:outerShdw>
                </a:effectLst>
                <a:latin typeface="Arial" charset="0"/>
              </a:rPr>
              <a:t>X</a:t>
            </a:r>
          </a:p>
        </p:txBody>
      </p:sp>
      <p:pic>
        <p:nvPicPr>
          <p:cNvPr id="60424" name="Picture 4" descr="A picture containing red&#10;&#10;Description automatically generate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87688" y="3867150"/>
            <a:ext cx="2420937" cy="181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11"/>
          <p:cNvSpPr txBox="1">
            <a:spLocks noChangeArrowheads="1"/>
          </p:cNvSpPr>
          <p:nvPr/>
        </p:nvSpPr>
        <p:spPr bwMode="auto">
          <a:xfrm>
            <a:off x="3365500" y="4860925"/>
            <a:ext cx="1600200" cy="2530475"/>
          </a:xfrm>
          <a:prstGeom prst="rect">
            <a:avLst/>
          </a:prstGeom>
          <a:noFill/>
          <a:ln w="9525">
            <a:noFill/>
            <a:miter lim="800000"/>
            <a:headEnd/>
            <a:tailEnd/>
          </a:ln>
          <a:effectLst/>
        </p:spPr>
        <p:txBody>
          <a:bodyPr>
            <a:spAutoFit/>
          </a:bodyPr>
          <a:lstStyle/>
          <a:p>
            <a:pPr eaLnBrk="1" hangingPunct="1">
              <a:spcBef>
                <a:spcPct val="50000"/>
              </a:spcBef>
              <a:buFont typeface="Wingdings" pitchFamily="2" charset="2"/>
              <a:buNone/>
              <a:defRPr/>
            </a:pPr>
            <a:r>
              <a:rPr lang="en-US" sz="16000" b="1" dirty="0">
                <a:solidFill>
                  <a:srgbClr val="FF0000"/>
                </a:solidFill>
                <a:effectLst>
                  <a:outerShdw blurRad="38100" dist="38100" dir="2700000" algn="tl">
                    <a:srgbClr val="000000"/>
                  </a:outerShdw>
                </a:effectLst>
                <a:latin typeface="Arial" charset="0"/>
              </a:rPr>
              <a:t>X</a:t>
            </a:r>
          </a:p>
        </p:txBody>
      </p:sp>
      <p:pic>
        <p:nvPicPr>
          <p:cNvPr id="604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525" y="3648075"/>
            <a:ext cx="2420938" cy="211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1" name="Rectangle 10"/>
          <p:cNvSpPr>
            <a:spLocks noGrp="1"/>
          </p:cNvSpPr>
          <p:nvPr>
            <p:ph type="title"/>
          </p:nvPr>
        </p:nvSpPr>
        <p:spPr>
          <a:xfrm>
            <a:off x="1779588" y="404664"/>
            <a:ext cx="4724400" cy="914400"/>
          </a:xfrm>
        </p:spPr>
        <p:txBody>
          <a:bodyPr wrap="square" numCol="1" anchorCtr="0" compatLnSpc="1">
            <a:prstTxWarp prst="textNoShape">
              <a:avLst/>
            </a:prstTxWarp>
          </a:bodyPr>
          <a:lstStyle/>
          <a:p>
            <a:r>
              <a:rPr lang="en-US" altLang="en-US" sz="4000" dirty="0">
                <a:solidFill>
                  <a:srgbClr val="FFFF00"/>
                </a:solidFill>
                <a:latin typeface="Trebuchet MS" pitchFamily="34" charset="0"/>
              </a:rPr>
              <a:t>Safe use of Scaffold</a:t>
            </a:r>
            <a:endParaRPr lang="en-US" altLang="en-US" cap="none" dirty="0" smtClean="0">
              <a:ln>
                <a:noFill/>
              </a:ln>
              <a:solidFill>
                <a:srgbClr val="FFFF00"/>
              </a:solidFill>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a:p>
        </p:txBody>
      </p:sp>
      <p:sp>
        <p:nvSpPr>
          <p:cNvPr id="4" name="Slide Number Placeholder 3"/>
          <p:cNvSpPr>
            <a:spLocks noGrp="1"/>
          </p:cNvSpPr>
          <p:nvPr>
            <p:ph type="sldNum" sz="quarter" idx="12"/>
          </p:nvPr>
        </p:nvSpPr>
        <p:spPr/>
        <p:txBody>
          <a:bodyPr/>
          <a:lstStyle/>
          <a:p>
            <a:fld id="{0CA0F478-6238-49A2-92F0-B8F6DFF95E94}" type="slidenum">
              <a:rPr lang="en-US" altLang="en-US" smtClean="0"/>
              <a:pPr/>
              <a:t>88</a:t>
            </a:fld>
            <a:endParaRPr lang="en-US" altLang="en-US"/>
          </a:p>
        </p:txBody>
      </p:sp>
      <p:pic>
        <p:nvPicPr>
          <p:cNvPr id="634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240" y="1484784"/>
            <a:ext cx="2819400"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34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8391" y="1469852"/>
            <a:ext cx="2805113"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349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99968" y="1469852"/>
            <a:ext cx="2992512" cy="3062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 Box 11"/>
          <p:cNvSpPr txBox="1">
            <a:spLocks noChangeArrowheads="1"/>
          </p:cNvSpPr>
          <p:nvPr/>
        </p:nvSpPr>
        <p:spPr bwMode="auto">
          <a:xfrm>
            <a:off x="7605216" y="2276872"/>
            <a:ext cx="311944" cy="2554545"/>
          </a:xfrm>
          <a:prstGeom prst="rect">
            <a:avLst/>
          </a:prstGeom>
          <a:noFill/>
          <a:ln w="9525">
            <a:noFill/>
            <a:miter lim="800000"/>
            <a:headEnd/>
            <a:tailEnd/>
          </a:ln>
          <a:effectLst/>
        </p:spPr>
        <p:txBody>
          <a:bodyPr wrap="square">
            <a:spAutoFit/>
          </a:bodyPr>
          <a:lstStyle/>
          <a:p>
            <a:pPr eaLnBrk="1" hangingPunct="1">
              <a:spcBef>
                <a:spcPct val="50000"/>
              </a:spcBef>
              <a:buFont typeface="Wingdings" pitchFamily="2" charset="2"/>
              <a:buNone/>
              <a:defRPr/>
            </a:pPr>
            <a:r>
              <a:rPr lang="en-US" sz="16000" b="1" dirty="0">
                <a:solidFill>
                  <a:srgbClr val="FF0000"/>
                </a:solidFill>
                <a:effectLst>
                  <a:outerShdw blurRad="38100" dist="38100" dir="2700000" algn="tl">
                    <a:srgbClr val="000000"/>
                  </a:outerShdw>
                </a:effectLst>
                <a:latin typeface="Arial" charset="0"/>
              </a:rPr>
              <a:t>X</a:t>
            </a:r>
          </a:p>
        </p:txBody>
      </p:sp>
      <p:sp>
        <p:nvSpPr>
          <p:cNvPr id="18" name="Rectangle 14"/>
          <p:cNvSpPr>
            <a:spLocks noChangeArrowheads="1"/>
          </p:cNvSpPr>
          <p:nvPr/>
        </p:nvSpPr>
        <p:spPr bwMode="auto">
          <a:xfrm>
            <a:off x="1948633" y="3140968"/>
            <a:ext cx="1148679"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spcBef>
                <a:spcPct val="50000"/>
              </a:spcBef>
              <a:buFont typeface="Wingdings" pitchFamily="2" charset="2"/>
              <a:buNone/>
            </a:pPr>
            <a:r>
              <a:rPr lang="en-US" altLang="en-US" sz="12000" dirty="0">
                <a:solidFill>
                  <a:srgbClr val="00FF00"/>
                </a:solidFill>
                <a:latin typeface="Wingdings" pitchFamily="2" charset="2"/>
              </a:rPr>
              <a:t>ü</a:t>
            </a:r>
          </a:p>
        </p:txBody>
      </p:sp>
      <p:sp>
        <p:nvSpPr>
          <p:cNvPr id="19" name="Rectangle 14"/>
          <p:cNvSpPr>
            <a:spLocks noChangeArrowheads="1"/>
          </p:cNvSpPr>
          <p:nvPr/>
        </p:nvSpPr>
        <p:spPr bwMode="auto">
          <a:xfrm>
            <a:off x="4784081" y="3008784"/>
            <a:ext cx="1148679"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spcBef>
                <a:spcPct val="50000"/>
              </a:spcBef>
              <a:buFont typeface="Wingdings" pitchFamily="2" charset="2"/>
              <a:buNone/>
            </a:pPr>
            <a:r>
              <a:rPr lang="en-US" altLang="en-US" sz="12000" dirty="0">
                <a:solidFill>
                  <a:srgbClr val="00FF00"/>
                </a:solidFill>
                <a:latin typeface="Wingdings" pitchFamily="2" charset="2"/>
              </a:rPr>
              <a:t>ü</a:t>
            </a:r>
          </a:p>
        </p:txBody>
      </p:sp>
      <p:sp>
        <p:nvSpPr>
          <p:cNvPr id="3" name="TextBox 2"/>
          <p:cNvSpPr txBox="1"/>
          <p:nvPr/>
        </p:nvSpPr>
        <p:spPr>
          <a:xfrm>
            <a:off x="309240" y="4725144"/>
            <a:ext cx="2819400" cy="923330"/>
          </a:xfrm>
          <a:prstGeom prst="rect">
            <a:avLst/>
          </a:prstGeom>
          <a:noFill/>
        </p:spPr>
        <p:txBody>
          <a:bodyPr wrap="square" rtlCol="0">
            <a:spAutoFit/>
          </a:bodyPr>
          <a:lstStyle/>
          <a:p>
            <a:pPr marL="285750" indent="-285750">
              <a:buFont typeface="Wingdings" pitchFamily="2" charset="2"/>
              <a:buChar char="v"/>
            </a:pPr>
            <a:r>
              <a:rPr lang="en-US" dirty="0" smtClean="0"/>
              <a:t>Use proper access to climb up or down scaffold</a:t>
            </a:r>
            <a:endParaRPr lang="en-SG" dirty="0"/>
          </a:p>
        </p:txBody>
      </p:sp>
      <p:sp>
        <p:nvSpPr>
          <p:cNvPr id="21" name="TextBox 20"/>
          <p:cNvSpPr txBox="1"/>
          <p:nvPr/>
        </p:nvSpPr>
        <p:spPr>
          <a:xfrm>
            <a:off x="3171180" y="4725144"/>
            <a:ext cx="2819400" cy="923330"/>
          </a:xfrm>
          <a:prstGeom prst="rect">
            <a:avLst/>
          </a:prstGeom>
          <a:noFill/>
        </p:spPr>
        <p:txBody>
          <a:bodyPr wrap="square" rtlCol="0">
            <a:spAutoFit/>
          </a:bodyPr>
          <a:lstStyle/>
          <a:p>
            <a:pPr marL="285750" indent="-285750">
              <a:buFont typeface="Wingdings" pitchFamily="2" charset="2"/>
              <a:buChar char="v"/>
            </a:pPr>
            <a:r>
              <a:rPr lang="en-US" dirty="0" smtClean="0"/>
              <a:t>Wear your safety harness and secure it to an anchorage point.</a:t>
            </a:r>
            <a:endParaRPr lang="en-SG" dirty="0"/>
          </a:p>
        </p:txBody>
      </p:sp>
      <p:sp>
        <p:nvSpPr>
          <p:cNvPr id="22" name="TextBox 21"/>
          <p:cNvSpPr txBox="1"/>
          <p:nvPr/>
        </p:nvSpPr>
        <p:spPr>
          <a:xfrm>
            <a:off x="6073080" y="4725144"/>
            <a:ext cx="2819400" cy="923330"/>
          </a:xfrm>
          <a:prstGeom prst="rect">
            <a:avLst/>
          </a:prstGeom>
          <a:noFill/>
        </p:spPr>
        <p:txBody>
          <a:bodyPr wrap="square" rtlCol="0">
            <a:spAutoFit/>
          </a:bodyPr>
          <a:lstStyle/>
          <a:p>
            <a:pPr marL="285750" indent="-285750">
              <a:buFont typeface="Wingdings" pitchFamily="2" charset="2"/>
              <a:buChar char="v"/>
            </a:pPr>
            <a:r>
              <a:rPr lang="en-US" b="1" dirty="0" smtClean="0"/>
              <a:t>DO NOT </a:t>
            </a:r>
            <a:r>
              <a:rPr lang="en-US" dirty="0" smtClean="0"/>
              <a:t>use shortcuts, they are unsafe.</a:t>
            </a:r>
            <a:endParaRPr lang="en-SG" dirty="0"/>
          </a:p>
        </p:txBody>
      </p:sp>
    </p:spTree>
    <p:extLst>
      <p:ext uri="{BB962C8B-B14F-4D97-AF65-F5344CB8AC3E}">
        <p14:creationId xmlns:p14="http://schemas.microsoft.com/office/powerpoint/2010/main" val="694493938"/>
      </p:ext>
    </p:extLst>
  </p:cSld>
  <p:clrMapOvr>
    <a:masterClrMapping/>
  </p:clrMapOv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1" name="Rectangle 10"/>
          <p:cNvSpPr>
            <a:spLocks noGrp="1"/>
          </p:cNvSpPr>
          <p:nvPr>
            <p:ph type="title"/>
          </p:nvPr>
        </p:nvSpPr>
        <p:spPr>
          <a:xfrm>
            <a:off x="1779588" y="404664"/>
            <a:ext cx="4724400" cy="914400"/>
          </a:xfrm>
        </p:spPr>
        <p:txBody>
          <a:bodyPr wrap="square" numCol="1" anchorCtr="0" compatLnSpc="1">
            <a:prstTxWarp prst="textNoShape">
              <a:avLst/>
            </a:prstTxWarp>
          </a:bodyPr>
          <a:lstStyle/>
          <a:p>
            <a:r>
              <a:rPr lang="en-US" altLang="en-US" sz="4000" dirty="0">
                <a:solidFill>
                  <a:srgbClr val="FFFF00"/>
                </a:solidFill>
                <a:latin typeface="Trebuchet MS" pitchFamily="34" charset="0"/>
              </a:rPr>
              <a:t>Safe use of Scaffold</a:t>
            </a:r>
            <a:endParaRPr lang="en-US" altLang="en-US" cap="none" dirty="0" smtClean="0">
              <a:ln>
                <a:noFill/>
              </a:ln>
              <a:solidFill>
                <a:srgbClr val="FFFF00"/>
              </a:solidFill>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a:p>
        </p:txBody>
      </p:sp>
      <p:sp>
        <p:nvSpPr>
          <p:cNvPr id="4" name="Slide Number Placeholder 3"/>
          <p:cNvSpPr>
            <a:spLocks noGrp="1"/>
          </p:cNvSpPr>
          <p:nvPr>
            <p:ph type="sldNum" sz="quarter" idx="12"/>
          </p:nvPr>
        </p:nvSpPr>
        <p:spPr/>
        <p:txBody>
          <a:bodyPr/>
          <a:lstStyle/>
          <a:p>
            <a:fld id="{0CA0F478-6238-49A2-92F0-B8F6DFF95E94}" type="slidenum">
              <a:rPr lang="en-US" altLang="en-US" smtClean="0"/>
              <a:pPr/>
              <a:t>89</a:t>
            </a:fld>
            <a:endParaRPr lang="en-US" altLang="en-US"/>
          </a:p>
        </p:txBody>
      </p:sp>
      <p:sp>
        <p:nvSpPr>
          <p:cNvPr id="3" name="TextBox 2"/>
          <p:cNvSpPr txBox="1"/>
          <p:nvPr/>
        </p:nvSpPr>
        <p:spPr>
          <a:xfrm>
            <a:off x="309240" y="4725144"/>
            <a:ext cx="2819400" cy="646331"/>
          </a:xfrm>
          <a:prstGeom prst="rect">
            <a:avLst/>
          </a:prstGeom>
          <a:noFill/>
        </p:spPr>
        <p:txBody>
          <a:bodyPr wrap="square" rtlCol="0">
            <a:spAutoFit/>
          </a:bodyPr>
          <a:lstStyle/>
          <a:p>
            <a:pPr marL="285750" indent="-285750">
              <a:buFont typeface="Wingdings" pitchFamily="2" charset="2"/>
              <a:buChar char="v"/>
            </a:pPr>
            <a:r>
              <a:rPr lang="en-US" b="1" dirty="0" smtClean="0">
                <a:latin typeface="Calibri" pitchFamily="34" charset="0"/>
                <a:cs typeface="Calibri" pitchFamily="34" charset="0"/>
              </a:rPr>
              <a:t>DO NOT </a:t>
            </a:r>
            <a:r>
              <a:rPr lang="en-US" dirty="0" smtClean="0">
                <a:latin typeface="Calibri" pitchFamily="34" charset="0"/>
                <a:cs typeface="Calibri" pitchFamily="34" charset="0"/>
              </a:rPr>
              <a:t>use a damaged harness</a:t>
            </a:r>
            <a:r>
              <a:rPr lang="en-US" dirty="0" smtClean="0"/>
              <a:t>.</a:t>
            </a:r>
            <a:endParaRPr lang="en-SG" dirty="0"/>
          </a:p>
        </p:txBody>
      </p:sp>
      <p:sp>
        <p:nvSpPr>
          <p:cNvPr id="21" name="TextBox 20"/>
          <p:cNvSpPr txBox="1"/>
          <p:nvPr/>
        </p:nvSpPr>
        <p:spPr>
          <a:xfrm>
            <a:off x="3171180" y="4725144"/>
            <a:ext cx="2819400" cy="1200329"/>
          </a:xfrm>
          <a:prstGeom prst="rect">
            <a:avLst/>
          </a:prstGeom>
          <a:noFill/>
        </p:spPr>
        <p:txBody>
          <a:bodyPr wrap="square" rtlCol="0">
            <a:spAutoFit/>
          </a:bodyPr>
          <a:lstStyle/>
          <a:p>
            <a:pPr marL="285750" indent="-285750">
              <a:buFont typeface="Wingdings" pitchFamily="2" charset="2"/>
              <a:buChar char="v"/>
            </a:pPr>
            <a:r>
              <a:rPr lang="en-US" b="1" dirty="0" smtClean="0">
                <a:latin typeface="Calibri" pitchFamily="34" charset="0"/>
                <a:cs typeface="Calibri" pitchFamily="34" charset="0"/>
              </a:rPr>
              <a:t>DO NOT </a:t>
            </a:r>
            <a:r>
              <a:rPr lang="en-US" dirty="0" smtClean="0">
                <a:latin typeface="Calibri" pitchFamily="34" charset="0"/>
                <a:cs typeface="Calibri" pitchFamily="34" charset="0"/>
              </a:rPr>
              <a:t>move a mobile scaffold when somebody is on it. Ensure to apply the brakes.</a:t>
            </a:r>
            <a:endParaRPr lang="en-SG" dirty="0">
              <a:latin typeface="Calibri" pitchFamily="34" charset="0"/>
              <a:cs typeface="Calibri" pitchFamily="34" charset="0"/>
            </a:endParaRPr>
          </a:p>
        </p:txBody>
      </p:sp>
      <p:sp>
        <p:nvSpPr>
          <p:cNvPr id="22" name="TextBox 21"/>
          <p:cNvSpPr txBox="1"/>
          <p:nvPr/>
        </p:nvSpPr>
        <p:spPr>
          <a:xfrm>
            <a:off x="6073080" y="4725144"/>
            <a:ext cx="2819400" cy="1200329"/>
          </a:xfrm>
          <a:prstGeom prst="rect">
            <a:avLst/>
          </a:prstGeom>
          <a:noFill/>
        </p:spPr>
        <p:txBody>
          <a:bodyPr wrap="square" rtlCol="0">
            <a:spAutoFit/>
          </a:bodyPr>
          <a:lstStyle/>
          <a:p>
            <a:pPr marL="285750" indent="-285750">
              <a:buFont typeface="Wingdings" pitchFamily="2" charset="2"/>
              <a:buChar char="v"/>
            </a:pPr>
            <a:r>
              <a:rPr lang="en-US" dirty="0">
                <a:latin typeface="Calibri" pitchFamily="34" charset="0"/>
                <a:cs typeface="Calibri" pitchFamily="34" charset="0"/>
              </a:rPr>
              <a:t>Practice good housekeeping. Tripping or slipping may lead to falling from </a:t>
            </a:r>
            <a:r>
              <a:rPr lang="en-US" dirty="0" smtClean="0">
                <a:latin typeface="Calibri" pitchFamily="34" charset="0"/>
                <a:cs typeface="Calibri" pitchFamily="34" charset="0"/>
              </a:rPr>
              <a:t>height.</a:t>
            </a:r>
            <a:endParaRPr lang="en-SG" dirty="0">
              <a:latin typeface="Calibri" pitchFamily="34" charset="0"/>
              <a:cs typeface="Calibri" pitchFamily="34" charset="0"/>
            </a:endParaRPr>
          </a:p>
        </p:txBody>
      </p:sp>
      <p:pic>
        <p:nvPicPr>
          <p:cNvPr id="645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32761" y="1268760"/>
            <a:ext cx="2959720"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 Box 11"/>
          <p:cNvSpPr txBox="1">
            <a:spLocks noChangeArrowheads="1"/>
          </p:cNvSpPr>
          <p:nvPr/>
        </p:nvSpPr>
        <p:spPr bwMode="auto">
          <a:xfrm>
            <a:off x="7610276" y="2550815"/>
            <a:ext cx="311944" cy="2554545"/>
          </a:xfrm>
          <a:prstGeom prst="rect">
            <a:avLst/>
          </a:prstGeom>
          <a:noFill/>
          <a:ln w="9525">
            <a:noFill/>
            <a:miter lim="800000"/>
            <a:headEnd/>
            <a:tailEnd/>
          </a:ln>
          <a:effectLst/>
        </p:spPr>
        <p:txBody>
          <a:bodyPr wrap="square">
            <a:spAutoFit/>
          </a:bodyPr>
          <a:lstStyle/>
          <a:p>
            <a:pPr eaLnBrk="1" hangingPunct="1">
              <a:spcBef>
                <a:spcPct val="50000"/>
              </a:spcBef>
              <a:buFont typeface="Wingdings" pitchFamily="2" charset="2"/>
              <a:buNone/>
              <a:defRPr/>
            </a:pPr>
            <a:r>
              <a:rPr lang="en-US" sz="16000" b="1" dirty="0">
                <a:solidFill>
                  <a:srgbClr val="FF0000"/>
                </a:solidFill>
                <a:effectLst>
                  <a:outerShdw blurRad="38100" dist="38100" dir="2700000" algn="tl">
                    <a:srgbClr val="000000"/>
                  </a:outerShdw>
                </a:effectLst>
                <a:latin typeface="Arial" charset="0"/>
              </a:rPr>
              <a:t>X</a:t>
            </a:r>
          </a:p>
        </p:txBody>
      </p:sp>
      <p:pic>
        <p:nvPicPr>
          <p:cNvPr id="645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93405" y="1268760"/>
            <a:ext cx="2797175"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1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3064" y="1268760"/>
            <a:ext cx="2868116"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Text Box 11"/>
          <p:cNvSpPr txBox="1">
            <a:spLocks noChangeArrowheads="1"/>
          </p:cNvSpPr>
          <p:nvPr/>
        </p:nvSpPr>
        <p:spPr bwMode="auto">
          <a:xfrm>
            <a:off x="4868168" y="2575595"/>
            <a:ext cx="311944" cy="2554545"/>
          </a:xfrm>
          <a:prstGeom prst="rect">
            <a:avLst/>
          </a:prstGeom>
          <a:noFill/>
          <a:ln w="9525">
            <a:noFill/>
            <a:miter lim="800000"/>
            <a:headEnd/>
            <a:tailEnd/>
          </a:ln>
          <a:effectLst/>
        </p:spPr>
        <p:txBody>
          <a:bodyPr wrap="square">
            <a:spAutoFit/>
          </a:bodyPr>
          <a:lstStyle/>
          <a:p>
            <a:pPr eaLnBrk="1" hangingPunct="1">
              <a:spcBef>
                <a:spcPct val="50000"/>
              </a:spcBef>
              <a:buFont typeface="Wingdings" pitchFamily="2" charset="2"/>
              <a:buNone/>
              <a:defRPr/>
            </a:pPr>
            <a:r>
              <a:rPr lang="en-US" sz="16000" b="1" dirty="0">
                <a:solidFill>
                  <a:srgbClr val="FF0000"/>
                </a:solidFill>
                <a:effectLst>
                  <a:outerShdw blurRad="38100" dist="38100" dir="2700000" algn="tl">
                    <a:srgbClr val="000000"/>
                  </a:outerShdw>
                </a:effectLst>
                <a:latin typeface="Arial" charset="0"/>
              </a:rPr>
              <a:t>X</a:t>
            </a:r>
          </a:p>
        </p:txBody>
      </p:sp>
      <p:sp>
        <p:nvSpPr>
          <p:cNvPr id="23" name="Text Box 11"/>
          <p:cNvSpPr txBox="1">
            <a:spLocks noChangeArrowheads="1"/>
          </p:cNvSpPr>
          <p:nvPr/>
        </p:nvSpPr>
        <p:spPr bwMode="auto">
          <a:xfrm>
            <a:off x="1872604" y="2686199"/>
            <a:ext cx="311944" cy="2554545"/>
          </a:xfrm>
          <a:prstGeom prst="rect">
            <a:avLst/>
          </a:prstGeom>
          <a:noFill/>
          <a:ln w="9525">
            <a:noFill/>
            <a:miter lim="800000"/>
            <a:headEnd/>
            <a:tailEnd/>
          </a:ln>
          <a:effectLst/>
        </p:spPr>
        <p:txBody>
          <a:bodyPr wrap="square">
            <a:spAutoFit/>
          </a:bodyPr>
          <a:lstStyle/>
          <a:p>
            <a:pPr eaLnBrk="1" hangingPunct="1">
              <a:spcBef>
                <a:spcPct val="50000"/>
              </a:spcBef>
              <a:buFont typeface="Wingdings" pitchFamily="2" charset="2"/>
              <a:buNone/>
              <a:defRPr/>
            </a:pPr>
            <a:r>
              <a:rPr lang="en-US" sz="16000" b="1" dirty="0">
                <a:solidFill>
                  <a:srgbClr val="FF0000"/>
                </a:solidFill>
                <a:effectLst>
                  <a:outerShdw blurRad="38100" dist="38100" dir="2700000" algn="tl">
                    <a:srgbClr val="000000"/>
                  </a:outerShdw>
                </a:effectLst>
                <a:latin typeface="Arial" charset="0"/>
              </a:rPr>
              <a:t>X</a:t>
            </a:r>
          </a:p>
        </p:txBody>
      </p:sp>
    </p:spTree>
    <p:extLst>
      <p:ext uri="{BB962C8B-B14F-4D97-AF65-F5344CB8AC3E}">
        <p14:creationId xmlns:p14="http://schemas.microsoft.com/office/powerpoint/2010/main" val="2133436005"/>
      </p:ext>
    </p:extLst>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4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5746" y="1264444"/>
            <a:ext cx="2827337" cy="3388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421" name="Rectangle 10"/>
          <p:cNvSpPr>
            <a:spLocks noGrp="1"/>
          </p:cNvSpPr>
          <p:nvPr>
            <p:ph type="title"/>
          </p:nvPr>
        </p:nvSpPr>
        <p:spPr>
          <a:xfrm>
            <a:off x="1779588" y="404664"/>
            <a:ext cx="4724400" cy="914400"/>
          </a:xfrm>
        </p:spPr>
        <p:txBody>
          <a:bodyPr wrap="square" numCol="1" anchorCtr="0" compatLnSpc="1">
            <a:prstTxWarp prst="textNoShape">
              <a:avLst/>
            </a:prstTxWarp>
          </a:bodyPr>
          <a:lstStyle/>
          <a:p>
            <a:pPr eaLnBrk="1" hangingPunct="1"/>
            <a:r>
              <a:rPr lang="en-US" altLang="en-US" sz="4000" cap="none" dirty="0" smtClean="0">
                <a:ln>
                  <a:noFill/>
                </a:ln>
                <a:solidFill>
                  <a:srgbClr val="FFFF00"/>
                </a:solidFill>
                <a:latin typeface="Trebuchet MS" pitchFamily="34" charset="0"/>
              </a:rPr>
              <a:t>Safe use of Scaffold</a:t>
            </a:r>
            <a:endParaRPr lang="en-US" altLang="en-US" cap="none" dirty="0" smtClean="0">
              <a:ln>
                <a:noFill/>
              </a:ln>
              <a:solidFill>
                <a:srgbClr val="FFFF00"/>
              </a:solidFill>
            </a:endParaRPr>
          </a:p>
        </p:txBody>
      </p:sp>
      <p:sp>
        <p:nvSpPr>
          <p:cNvPr id="5" name="Date Placeholder 4"/>
          <p:cNvSpPr>
            <a:spLocks noGrp="1"/>
          </p:cNvSpPr>
          <p:nvPr>
            <p:ph type="dt" sz="half" idx="10"/>
          </p:nvPr>
        </p:nvSpPr>
        <p:spPr/>
        <p:txBody>
          <a:bodyPr/>
          <a:lstStyle/>
          <a:p>
            <a:r>
              <a:rPr lang="en-US" dirty="0" smtClean="0"/>
              <a:t>3th July 2023                                                  </a:t>
            </a:r>
            <a:endParaRPr lang="en-SG" dirty="0"/>
          </a:p>
        </p:txBody>
      </p:sp>
      <p:sp>
        <p:nvSpPr>
          <p:cNvPr id="6" name="Footer Placeholder 5"/>
          <p:cNvSpPr>
            <a:spLocks noGrp="1"/>
          </p:cNvSpPr>
          <p:nvPr>
            <p:ph type="ftr" sz="quarter" idx="11"/>
          </p:nvPr>
        </p:nvSpPr>
        <p:spPr/>
        <p:txBody>
          <a:bodyPr/>
          <a:lstStyle/>
          <a:p>
            <a:r>
              <a:rPr lang="en-SG" smtClean="0"/>
              <a:t>Restricted</a:t>
            </a:r>
            <a:endParaRPr lang="en-SG"/>
          </a:p>
        </p:txBody>
      </p:sp>
      <p:sp>
        <p:nvSpPr>
          <p:cNvPr id="4" name="Slide Number Placeholder 3"/>
          <p:cNvSpPr>
            <a:spLocks noGrp="1"/>
          </p:cNvSpPr>
          <p:nvPr>
            <p:ph type="sldNum" sz="quarter" idx="12"/>
          </p:nvPr>
        </p:nvSpPr>
        <p:spPr/>
        <p:txBody>
          <a:bodyPr/>
          <a:lstStyle/>
          <a:p>
            <a:fld id="{0CA0F478-6238-49A2-92F0-B8F6DFF95E94}" type="slidenum">
              <a:rPr lang="en-US" altLang="en-US" smtClean="0"/>
              <a:pPr/>
              <a:t>90</a:t>
            </a:fld>
            <a:endParaRPr lang="en-US" altLang="en-US"/>
          </a:p>
        </p:txBody>
      </p:sp>
      <p:sp>
        <p:nvSpPr>
          <p:cNvPr id="3" name="TextBox 2"/>
          <p:cNvSpPr txBox="1"/>
          <p:nvPr/>
        </p:nvSpPr>
        <p:spPr>
          <a:xfrm>
            <a:off x="309240" y="4725144"/>
            <a:ext cx="2819400" cy="646331"/>
          </a:xfrm>
          <a:prstGeom prst="rect">
            <a:avLst/>
          </a:prstGeom>
          <a:noFill/>
        </p:spPr>
        <p:txBody>
          <a:bodyPr wrap="square" rtlCol="0">
            <a:spAutoFit/>
          </a:bodyPr>
          <a:lstStyle/>
          <a:p>
            <a:pPr marL="285750" indent="-285750">
              <a:buFont typeface="Wingdings" pitchFamily="2" charset="2"/>
              <a:buChar char="v"/>
            </a:pPr>
            <a:r>
              <a:rPr lang="en-US" b="1" dirty="0" smtClean="0">
                <a:latin typeface="Calibri" pitchFamily="34" charset="0"/>
                <a:cs typeface="Calibri" pitchFamily="34" charset="0"/>
              </a:rPr>
              <a:t>DO NOT </a:t>
            </a:r>
            <a:r>
              <a:rPr lang="en-US" dirty="0" smtClean="0">
                <a:latin typeface="Calibri" pitchFamily="34" charset="0"/>
                <a:cs typeface="Calibri" pitchFamily="34" charset="0"/>
              </a:rPr>
              <a:t>sit or lean on guardrails.</a:t>
            </a:r>
            <a:endParaRPr lang="en-SG" dirty="0"/>
          </a:p>
        </p:txBody>
      </p:sp>
      <p:sp>
        <p:nvSpPr>
          <p:cNvPr id="21" name="TextBox 20"/>
          <p:cNvSpPr txBox="1"/>
          <p:nvPr/>
        </p:nvSpPr>
        <p:spPr>
          <a:xfrm>
            <a:off x="3171180" y="4725144"/>
            <a:ext cx="2819400" cy="1569660"/>
          </a:xfrm>
          <a:prstGeom prst="rect">
            <a:avLst/>
          </a:prstGeom>
          <a:noFill/>
        </p:spPr>
        <p:txBody>
          <a:bodyPr wrap="square" rtlCol="0">
            <a:spAutoFit/>
          </a:bodyPr>
          <a:lstStyle/>
          <a:p>
            <a:pPr marL="285750" indent="-285750">
              <a:buFont typeface="Wingdings" pitchFamily="2" charset="2"/>
              <a:buChar char="v"/>
            </a:pPr>
            <a:r>
              <a:rPr lang="en-US" sz="1600" b="1" dirty="0" smtClean="0">
                <a:latin typeface="Calibri" pitchFamily="34" charset="0"/>
                <a:cs typeface="Calibri" pitchFamily="34" charset="0"/>
              </a:rPr>
              <a:t>DO NOT </a:t>
            </a:r>
            <a:r>
              <a:rPr lang="en-US" sz="1600" dirty="0">
                <a:latin typeface="Calibri" pitchFamily="34" charset="0"/>
                <a:cs typeface="Calibri" pitchFamily="34" charset="0"/>
              </a:rPr>
              <a:t>use scaffolds without top and/or mid guardrails. Check that scaffolds are tagged and certified safe by Scaffold Supervisor before use.</a:t>
            </a:r>
            <a:endParaRPr lang="en-SG" sz="1600" dirty="0">
              <a:latin typeface="Calibri" pitchFamily="34" charset="0"/>
              <a:cs typeface="Calibri" pitchFamily="34" charset="0"/>
            </a:endParaRPr>
          </a:p>
        </p:txBody>
      </p:sp>
      <p:sp>
        <p:nvSpPr>
          <p:cNvPr id="22" name="TextBox 21"/>
          <p:cNvSpPr txBox="1"/>
          <p:nvPr/>
        </p:nvSpPr>
        <p:spPr>
          <a:xfrm>
            <a:off x="6073080" y="4725144"/>
            <a:ext cx="2819400" cy="369332"/>
          </a:xfrm>
          <a:prstGeom prst="rect">
            <a:avLst/>
          </a:prstGeom>
          <a:noFill/>
        </p:spPr>
        <p:txBody>
          <a:bodyPr wrap="square" rtlCol="0">
            <a:spAutoFit/>
          </a:bodyPr>
          <a:lstStyle/>
          <a:p>
            <a:pPr marL="285750" indent="-285750">
              <a:buFont typeface="Wingdings" pitchFamily="2" charset="2"/>
              <a:buChar char="v"/>
            </a:pPr>
            <a:r>
              <a:rPr lang="en-US" dirty="0" smtClean="0">
                <a:latin typeface="Calibri" pitchFamily="34" charset="0"/>
                <a:cs typeface="Calibri" pitchFamily="34" charset="0"/>
              </a:rPr>
              <a:t>Obey all warning signs.</a:t>
            </a:r>
            <a:endParaRPr lang="en-SG" dirty="0">
              <a:latin typeface="Calibri" pitchFamily="34" charset="0"/>
              <a:cs typeface="Calibri" pitchFamily="34" charset="0"/>
            </a:endParaRPr>
          </a:p>
        </p:txBody>
      </p:sp>
      <p:pic>
        <p:nvPicPr>
          <p:cNvPr id="655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240" y="1268760"/>
            <a:ext cx="2884165"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Text Box 11"/>
          <p:cNvSpPr txBox="1">
            <a:spLocks noChangeArrowheads="1"/>
          </p:cNvSpPr>
          <p:nvPr/>
        </p:nvSpPr>
        <p:spPr bwMode="auto">
          <a:xfrm>
            <a:off x="1872604" y="2686199"/>
            <a:ext cx="311944" cy="2554545"/>
          </a:xfrm>
          <a:prstGeom prst="rect">
            <a:avLst/>
          </a:prstGeom>
          <a:noFill/>
          <a:ln w="9525">
            <a:noFill/>
            <a:miter lim="800000"/>
            <a:headEnd/>
            <a:tailEnd/>
          </a:ln>
          <a:effectLst/>
        </p:spPr>
        <p:txBody>
          <a:bodyPr wrap="square">
            <a:spAutoFit/>
          </a:bodyPr>
          <a:lstStyle/>
          <a:p>
            <a:pPr eaLnBrk="1" hangingPunct="1">
              <a:spcBef>
                <a:spcPct val="50000"/>
              </a:spcBef>
              <a:buFont typeface="Wingdings" pitchFamily="2" charset="2"/>
              <a:buNone/>
              <a:defRPr/>
            </a:pPr>
            <a:r>
              <a:rPr lang="en-US" sz="16000" b="1" dirty="0">
                <a:solidFill>
                  <a:srgbClr val="FF0000"/>
                </a:solidFill>
                <a:effectLst>
                  <a:outerShdw blurRad="38100" dist="38100" dir="2700000" algn="tl">
                    <a:srgbClr val="000000"/>
                  </a:outerShdw>
                </a:effectLst>
                <a:latin typeface="Arial" charset="0"/>
              </a:rPr>
              <a:t>X</a:t>
            </a:r>
          </a:p>
        </p:txBody>
      </p:sp>
      <p:pic>
        <p:nvPicPr>
          <p:cNvPr id="6553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93405" y="1268760"/>
            <a:ext cx="2805113"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Text Box 11"/>
          <p:cNvSpPr txBox="1">
            <a:spLocks noChangeArrowheads="1"/>
          </p:cNvSpPr>
          <p:nvPr/>
        </p:nvSpPr>
        <p:spPr bwMode="auto">
          <a:xfrm>
            <a:off x="4868168" y="2575595"/>
            <a:ext cx="311944" cy="2554545"/>
          </a:xfrm>
          <a:prstGeom prst="rect">
            <a:avLst/>
          </a:prstGeom>
          <a:noFill/>
          <a:ln w="9525">
            <a:noFill/>
            <a:miter lim="800000"/>
            <a:headEnd/>
            <a:tailEnd/>
          </a:ln>
          <a:effectLst/>
        </p:spPr>
        <p:txBody>
          <a:bodyPr wrap="square">
            <a:spAutoFit/>
          </a:bodyPr>
          <a:lstStyle/>
          <a:p>
            <a:pPr eaLnBrk="1" hangingPunct="1">
              <a:spcBef>
                <a:spcPct val="50000"/>
              </a:spcBef>
              <a:buFont typeface="Wingdings" pitchFamily="2" charset="2"/>
              <a:buNone/>
              <a:defRPr/>
            </a:pPr>
            <a:r>
              <a:rPr lang="en-US" sz="16000" b="1" dirty="0">
                <a:solidFill>
                  <a:srgbClr val="FF0000"/>
                </a:solidFill>
                <a:effectLst>
                  <a:outerShdw blurRad="38100" dist="38100" dir="2700000" algn="tl">
                    <a:srgbClr val="000000"/>
                  </a:outerShdw>
                </a:effectLst>
                <a:latin typeface="Arial" charset="0"/>
              </a:rPr>
              <a:t>X</a:t>
            </a:r>
          </a:p>
        </p:txBody>
      </p:sp>
      <p:sp>
        <p:nvSpPr>
          <p:cNvPr id="18" name="Rectangle 14"/>
          <p:cNvSpPr>
            <a:spLocks noChangeArrowheads="1"/>
          </p:cNvSpPr>
          <p:nvPr/>
        </p:nvSpPr>
        <p:spPr bwMode="auto">
          <a:xfrm>
            <a:off x="7654403" y="3191148"/>
            <a:ext cx="1148679"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spcBef>
                <a:spcPct val="50000"/>
              </a:spcBef>
              <a:buFont typeface="Wingdings" pitchFamily="2" charset="2"/>
              <a:buNone/>
            </a:pPr>
            <a:r>
              <a:rPr lang="en-US" altLang="en-US" sz="12000" dirty="0">
                <a:solidFill>
                  <a:srgbClr val="00FF00"/>
                </a:solidFill>
                <a:latin typeface="Wingdings" pitchFamily="2" charset="2"/>
              </a:rPr>
              <a:t>ü</a:t>
            </a:r>
          </a:p>
        </p:txBody>
      </p:sp>
    </p:spTree>
    <p:extLst>
      <p:ext uri="{BB962C8B-B14F-4D97-AF65-F5344CB8AC3E}">
        <p14:creationId xmlns:p14="http://schemas.microsoft.com/office/powerpoint/2010/main" val="3942868712"/>
      </p:ext>
    </p:extLst>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1" name="Rectangle 10"/>
          <p:cNvSpPr>
            <a:spLocks noGrp="1"/>
          </p:cNvSpPr>
          <p:nvPr>
            <p:ph type="title"/>
          </p:nvPr>
        </p:nvSpPr>
        <p:spPr>
          <a:xfrm>
            <a:off x="2051720" y="476672"/>
            <a:ext cx="4724400" cy="914400"/>
          </a:xfrm>
        </p:spPr>
        <p:txBody>
          <a:bodyPr wrap="square" numCol="1" anchorCtr="0" compatLnSpc="1">
            <a:prstTxWarp prst="textNoShape">
              <a:avLst/>
            </a:prstTxWarp>
          </a:bodyPr>
          <a:lstStyle/>
          <a:p>
            <a:pPr eaLnBrk="1" hangingPunct="1"/>
            <a:r>
              <a:rPr lang="en-US" altLang="en-US" sz="4000" cap="none" dirty="0" smtClean="0">
                <a:ln>
                  <a:noFill/>
                </a:ln>
                <a:solidFill>
                  <a:srgbClr val="FFFF00"/>
                </a:solidFill>
                <a:latin typeface="Trebuchet MS" pitchFamily="34" charset="0"/>
              </a:rPr>
              <a:t>Safe use of Scaffold</a:t>
            </a:r>
            <a:endParaRPr lang="en-US" altLang="en-US" cap="none" dirty="0" smtClean="0">
              <a:ln>
                <a:noFill/>
              </a:ln>
              <a:solidFill>
                <a:srgbClr val="FFFF00"/>
              </a:solidFill>
            </a:endParaRPr>
          </a:p>
        </p:txBody>
      </p:sp>
      <p:sp>
        <p:nvSpPr>
          <p:cNvPr id="5" name="Date Placeholder 4"/>
          <p:cNvSpPr>
            <a:spLocks noGrp="1"/>
          </p:cNvSpPr>
          <p:nvPr>
            <p:ph type="dt" sz="half" idx="10"/>
          </p:nvPr>
        </p:nvSpPr>
        <p:spPr/>
        <p:txBody>
          <a:bodyPr/>
          <a:lstStyle/>
          <a:p>
            <a:r>
              <a:rPr lang="en-US" dirty="0" smtClean="0"/>
              <a:t>3th July 2023                                                  </a:t>
            </a:r>
            <a:endParaRPr lang="en-SG" dirty="0"/>
          </a:p>
        </p:txBody>
      </p:sp>
      <p:sp>
        <p:nvSpPr>
          <p:cNvPr id="6" name="Footer Placeholder 5"/>
          <p:cNvSpPr>
            <a:spLocks noGrp="1"/>
          </p:cNvSpPr>
          <p:nvPr>
            <p:ph type="ftr" sz="quarter" idx="11"/>
          </p:nvPr>
        </p:nvSpPr>
        <p:spPr/>
        <p:txBody>
          <a:bodyPr/>
          <a:lstStyle/>
          <a:p>
            <a:r>
              <a:rPr lang="en-SG" smtClean="0"/>
              <a:t>Restricted</a:t>
            </a:r>
            <a:endParaRPr lang="en-SG"/>
          </a:p>
        </p:txBody>
      </p:sp>
      <p:sp>
        <p:nvSpPr>
          <p:cNvPr id="4" name="Slide Number Placeholder 3"/>
          <p:cNvSpPr>
            <a:spLocks noGrp="1"/>
          </p:cNvSpPr>
          <p:nvPr>
            <p:ph type="sldNum" sz="quarter" idx="12"/>
          </p:nvPr>
        </p:nvSpPr>
        <p:spPr/>
        <p:txBody>
          <a:bodyPr/>
          <a:lstStyle/>
          <a:p>
            <a:fld id="{0CA0F478-6238-49A2-92F0-B8F6DFF95E94}" type="slidenum">
              <a:rPr lang="en-US" altLang="en-US" smtClean="0"/>
              <a:pPr/>
              <a:t>91</a:t>
            </a:fld>
            <a:endParaRPr lang="en-US" altLang="en-US"/>
          </a:p>
        </p:txBody>
      </p:sp>
      <p:pic>
        <p:nvPicPr>
          <p:cNvPr id="665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808" y="1665982"/>
            <a:ext cx="2687016" cy="42112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656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1670050"/>
            <a:ext cx="2664296" cy="4207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656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80075" y="1661294"/>
            <a:ext cx="3212405" cy="42159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2531996"/>
      </p:ext>
    </p:extLst>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000108" y="2420888"/>
            <a:ext cx="7560840" cy="28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4000" b="1" dirty="0" smtClean="0">
                <a:latin typeface="Calibri" pitchFamily="34" charset="0"/>
                <a:cs typeface="Calibri" pitchFamily="34" charset="0"/>
              </a:rPr>
              <a:t>Machinery Safety</a:t>
            </a: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92</a:t>
            </a:fld>
            <a:endParaRPr lang="de-AT" altLang="en-US"/>
          </a:p>
        </p:txBody>
      </p:sp>
    </p:spTree>
    <p:extLst>
      <p:ext uri="{BB962C8B-B14F-4D97-AF65-F5344CB8AC3E}">
        <p14:creationId xmlns:p14="http://schemas.microsoft.com/office/powerpoint/2010/main" val="1662115692"/>
      </p:ext>
    </p:extLst>
  </p:cSld>
  <p:clrMapOvr>
    <a:masterClrMapping/>
  </p:clrMapOvr>
  <p:transition spd="slow"/>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3"/>
          <p:cNvSpPr txBox="1">
            <a:spLocks noChangeArrowheads="1"/>
          </p:cNvSpPr>
          <p:nvPr/>
        </p:nvSpPr>
        <p:spPr bwMode="auto">
          <a:xfrm>
            <a:off x="285750" y="1536700"/>
            <a:ext cx="8248650" cy="156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76250" indent="-476250">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lnSpc>
                <a:spcPct val="90000"/>
              </a:lnSpc>
              <a:spcBef>
                <a:spcPct val="50000"/>
              </a:spcBef>
              <a:buFont typeface="Wingdings" pitchFamily="2" charset="2"/>
              <a:buChar char="v"/>
            </a:pPr>
            <a:r>
              <a:rPr lang="en-GB" altLang="en-US" sz="2600" b="1" dirty="0">
                <a:solidFill>
                  <a:srgbClr val="FF0000"/>
                </a:solidFill>
                <a:latin typeface="Calibri" pitchFamily="34" charset="0"/>
                <a:cs typeface="Calibri" pitchFamily="34" charset="0"/>
              </a:rPr>
              <a:t>Moving parts </a:t>
            </a:r>
            <a:r>
              <a:rPr lang="en-GB" altLang="en-US" sz="2600" b="1" dirty="0">
                <a:latin typeface="Calibri" pitchFamily="34" charset="0"/>
                <a:cs typeface="Calibri" pitchFamily="34" charset="0"/>
              </a:rPr>
              <a:t>on machinery must be guarded.</a:t>
            </a:r>
          </a:p>
          <a:p>
            <a:pPr eaLnBrk="1" hangingPunct="1">
              <a:lnSpc>
                <a:spcPct val="90000"/>
              </a:lnSpc>
              <a:spcBef>
                <a:spcPct val="50000"/>
              </a:spcBef>
              <a:buFont typeface="Wingdings" pitchFamily="2" charset="2"/>
              <a:buChar char="v"/>
            </a:pPr>
            <a:r>
              <a:rPr lang="en-GB" altLang="en-US" sz="2600" b="1" dirty="0">
                <a:latin typeface="Calibri" pitchFamily="34" charset="0"/>
                <a:cs typeface="Calibri" pitchFamily="34" charset="0"/>
              </a:rPr>
              <a:t>Don’t remove the </a:t>
            </a:r>
            <a:r>
              <a:rPr lang="en-GB" altLang="en-US" sz="2600" b="1" dirty="0">
                <a:solidFill>
                  <a:srgbClr val="FF0000"/>
                </a:solidFill>
                <a:latin typeface="Calibri" pitchFamily="34" charset="0"/>
                <a:cs typeface="Calibri" pitchFamily="34" charset="0"/>
              </a:rPr>
              <a:t>guards.</a:t>
            </a:r>
          </a:p>
          <a:p>
            <a:pPr eaLnBrk="1" hangingPunct="1">
              <a:lnSpc>
                <a:spcPct val="90000"/>
              </a:lnSpc>
              <a:spcBef>
                <a:spcPct val="50000"/>
              </a:spcBef>
              <a:buFont typeface="Wingdings" pitchFamily="2" charset="2"/>
              <a:buChar char="v"/>
            </a:pPr>
            <a:r>
              <a:rPr lang="en-GB" altLang="en-US" sz="2600" b="1" dirty="0">
                <a:latin typeface="Calibri" pitchFamily="34" charset="0"/>
                <a:cs typeface="Calibri" pitchFamily="34" charset="0"/>
              </a:rPr>
              <a:t>Inform foremen / safety personnel immediately.</a:t>
            </a:r>
            <a:endParaRPr lang="en-US" altLang="en-US" sz="2600" b="1" dirty="0">
              <a:latin typeface="Calibri" pitchFamily="34" charset="0"/>
              <a:cs typeface="Calibri" pitchFamily="34" charset="0"/>
            </a:endParaRPr>
          </a:p>
        </p:txBody>
      </p:sp>
      <p:pic>
        <p:nvPicPr>
          <p:cNvPr id="64515" name="Picture 6" descr="101-0158_IMG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3276600"/>
            <a:ext cx="3429000" cy="2573338"/>
          </a:xfrm>
          <a:prstGeom prst="rect">
            <a:avLst/>
          </a:prstGeom>
          <a:noFill/>
          <a:ln w="38100">
            <a:solidFill>
              <a:srgbClr val="99FF33"/>
            </a:solidFill>
            <a:miter lim="800000"/>
            <a:headEnd/>
            <a:tailEnd/>
          </a:ln>
          <a:extLst>
            <a:ext uri="{909E8E84-426E-40DD-AFC4-6F175D3DCCD1}">
              <a14:hiddenFill xmlns:a14="http://schemas.microsoft.com/office/drawing/2010/main">
                <a:solidFill>
                  <a:srgbClr val="FFFFFF"/>
                </a:solidFill>
              </a14:hiddenFill>
            </a:ext>
          </a:extLst>
        </p:spPr>
      </p:pic>
      <p:pic>
        <p:nvPicPr>
          <p:cNvPr id="64516" name="Picture 7" descr="100-0098_IMG_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3276600"/>
            <a:ext cx="3429000" cy="2570163"/>
          </a:xfrm>
          <a:prstGeom prst="rect">
            <a:avLst/>
          </a:prstGeom>
          <a:noFill/>
          <a:ln w="38100">
            <a:solidFill>
              <a:srgbClr val="99FF33"/>
            </a:solidFill>
            <a:miter lim="800000"/>
            <a:headEnd/>
            <a:tailEnd/>
          </a:ln>
          <a:extLst>
            <a:ext uri="{909E8E84-426E-40DD-AFC4-6F175D3DCCD1}">
              <a14:hiddenFill xmlns:a14="http://schemas.microsoft.com/office/drawing/2010/main">
                <a:solidFill>
                  <a:srgbClr val="FFFFFF"/>
                </a:solidFill>
              </a14:hiddenFill>
            </a:ext>
          </a:extLst>
        </p:spPr>
      </p:pic>
      <p:sp>
        <p:nvSpPr>
          <p:cNvPr id="60421" name="Rectangle 10"/>
          <p:cNvSpPr>
            <a:spLocks noGrp="1"/>
          </p:cNvSpPr>
          <p:nvPr>
            <p:ph type="title"/>
          </p:nvPr>
        </p:nvSpPr>
        <p:spPr>
          <a:xfrm>
            <a:off x="1752600" y="476672"/>
            <a:ext cx="4724400" cy="914400"/>
          </a:xfrm>
        </p:spPr>
        <p:txBody>
          <a:bodyPr wrap="square" numCol="1" anchorCtr="0" compatLnSpc="1">
            <a:prstTxWarp prst="textNoShape">
              <a:avLst/>
            </a:prstTxWarp>
          </a:bodyPr>
          <a:lstStyle/>
          <a:p>
            <a:pPr eaLnBrk="1" hangingPunct="1"/>
            <a:r>
              <a:rPr lang="en-US" altLang="en-US" sz="3600" cap="none" dirty="0" smtClean="0">
                <a:ln>
                  <a:noFill/>
                </a:ln>
                <a:solidFill>
                  <a:srgbClr val="FFFF00"/>
                </a:solidFill>
                <a:latin typeface="Trebuchet MS" pitchFamily="34" charset="0"/>
              </a:rPr>
              <a:t>Machine Guarding</a:t>
            </a:r>
            <a:endParaRPr lang="en-US" altLang="en-US" sz="2900" cap="none" dirty="0" smtClean="0">
              <a:ln>
                <a:noFill/>
              </a:ln>
              <a:solidFill>
                <a:srgbClr val="FFFF00"/>
              </a:solidFill>
            </a:endParaRP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93</a:t>
            </a:fld>
            <a:endParaRPr lang="en-US" altLang="en-US"/>
          </a:p>
        </p:txBody>
      </p:sp>
      <p:sp>
        <p:nvSpPr>
          <p:cNvPr id="102411" name="Text Box 11"/>
          <p:cNvSpPr txBox="1">
            <a:spLocks noChangeArrowheads="1"/>
          </p:cNvSpPr>
          <p:nvPr/>
        </p:nvSpPr>
        <p:spPr bwMode="auto">
          <a:xfrm>
            <a:off x="3149600" y="4341556"/>
            <a:ext cx="947192" cy="2554545"/>
          </a:xfrm>
          <a:prstGeom prst="rect">
            <a:avLst/>
          </a:prstGeom>
          <a:noFill/>
          <a:ln w="9525">
            <a:noFill/>
            <a:miter lim="800000"/>
            <a:headEnd/>
            <a:tailEnd/>
          </a:ln>
          <a:effectLst/>
        </p:spPr>
        <p:txBody>
          <a:bodyPr wrap="square">
            <a:spAutoFit/>
          </a:bodyPr>
          <a:lstStyle/>
          <a:p>
            <a:pPr eaLnBrk="1" hangingPunct="1">
              <a:spcBef>
                <a:spcPct val="50000"/>
              </a:spcBef>
              <a:buFont typeface="Wingdings" pitchFamily="2" charset="2"/>
              <a:buNone/>
              <a:defRPr/>
            </a:pPr>
            <a:r>
              <a:rPr lang="en-US" sz="16000" b="1" dirty="0">
                <a:solidFill>
                  <a:srgbClr val="FF0000"/>
                </a:solidFill>
                <a:effectLst>
                  <a:outerShdw blurRad="38100" dist="38100" dir="2700000" algn="tl">
                    <a:srgbClr val="000000"/>
                  </a:outerShdw>
                </a:effectLst>
                <a:latin typeface="Arial" charset="0"/>
              </a:rPr>
              <a:t>X</a:t>
            </a:r>
          </a:p>
        </p:txBody>
      </p:sp>
      <p:sp>
        <p:nvSpPr>
          <p:cNvPr id="64519" name="Rectangle 14"/>
          <p:cNvSpPr>
            <a:spLocks noChangeArrowheads="1"/>
          </p:cNvSpPr>
          <p:nvPr/>
        </p:nvSpPr>
        <p:spPr bwMode="auto">
          <a:xfrm>
            <a:off x="7053672" y="4877267"/>
            <a:ext cx="2961456"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spcBef>
                <a:spcPct val="50000"/>
              </a:spcBef>
              <a:buFont typeface="Wingdings" pitchFamily="2" charset="2"/>
              <a:buNone/>
            </a:pPr>
            <a:r>
              <a:rPr lang="en-US" altLang="en-US" sz="12000" dirty="0">
                <a:solidFill>
                  <a:srgbClr val="00FF00"/>
                </a:solidFill>
                <a:latin typeface="Wingdings" pitchFamily="2" charset="2"/>
              </a:rPr>
              <a:t>ü</a:t>
            </a:r>
          </a:p>
        </p:txBody>
      </p:sp>
    </p:spTree>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34925" y="1196975"/>
            <a:ext cx="8785225" cy="0"/>
          </a:xfrm>
          <a:prstGeom prst="line">
            <a:avLst/>
          </a:prstGeom>
          <a:ln w="25400">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65539" name="Rectangle 4"/>
          <p:cNvSpPr>
            <a:spLocks noChangeArrowheads="1"/>
          </p:cNvSpPr>
          <p:nvPr/>
        </p:nvSpPr>
        <p:spPr bwMode="auto">
          <a:xfrm>
            <a:off x="1187624" y="612776"/>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latin typeface="Calibri" pitchFamily="34" charset="0"/>
                <a:cs typeface="Calibri" pitchFamily="34" charset="0"/>
              </a:rPr>
              <a:t>Other </a:t>
            </a:r>
            <a:r>
              <a:rPr lang="en-US" altLang="en-US" sz="3200" b="1" dirty="0">
                <a:solidFill>
                  <a:srgbClr val="FFFF00"/>
                </a:solidFill>
                <a:latin typeface="Calibri" pitchFamily="34" charset="0"/>
                <a:cs typeface="Calibri" pitchFamily="34" charset="0"/>
              </a:rPr>
              <a:t>Machinery Safety </a:t>
            </a:r>
          </a:p>
        </p:txBody>
      </p:sp>
      <p:sp>
        <p:nvSpPr>
          <p:cNvPr id="6" name="TextBox 3"/>
          <p:cNvSpPr txBox="1">
            <a:spLocks noChangeArrowheads="1"/>
          </p:cNvSpPr>
          <p:nvPr/>
        </p:nvSpPr>
        <p:spPr bwMode="auto">
          <a:xfrm>
            <a:off x="231775" y="1412875"/>
            <a:ext cx="4892675" cy="4154984"/>
          </a:xfrm>
          <a:prstGeom prst="rect">
            <a:avLst/>
          </a:prstGeom>
          <a:noFill/>
          <a:ln>
            <a:noFill/>
          </a:ln>
        </p:spPr>
        <p:txBody>
          <a:bodyPr>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marL="285750" indent="-285750" eaLnBrk="1" hangingPunct="1">
              <a:buFont typeface="Arial" pitchFamily="34" charset="0"/>
              <a:buChar char="•"/>
            </a:pPr>
            <a:endParaRPr lang="en-SG" sz="2400" dirty="0">
              <a:solidFill>
                <a:schemeClr val="tx1"/>
              </a:solidFill>
              <a:latin typeface="Arial" pitchFamily="34" charset="0"/>
              <a:cs typeface="Arial" pitchFamily="34" charset="0"/>
            </a:endParaRPr>
          </a:p>
          <a:p>
            <a:pPr marL="342900" indent="-342900" eaLnBrk="1" hangingPunct="1">
              <a:buFont typeface="Wingdings" pitchFamily="2" charset="2"/>
              <a:buChar char="v"/>
            </a:pPr>
            <a:r>
              <a:rPr lang="en-SG" sz="2400" dirty="0">
                <a:solidFill>
                  <a:schemeClr val="tx1"/>
                </a:solidFill>
                <a:latin typeface="Calibri" pitchFamily="34" charset="0"/>
                <a:cs typeface="Calibri" pitchFamily="34" charset="0"/>
              </a:rPr>
              <a:t>Competent and Authorised </a:t>
            </a:r>
            <a:r>
              <a:rPr lang="en-SG" sz="2400" dirty="0" smtClean="0">
                <a:solidFill>
                  <a:schemeClr val="tx1"/>
                </a:solidFill>
                <a:latin typeface="Calibri" pitchFamily="34" charset="0"/>
                <a:cs typeface="Calibri" pitchFamily="34" charset="0"/>
              </a:rPr>
              <a:t>Operator</a:t>
            </a:r>
          </a:p>
          <a:p>
            <a:pPr marL="342900" indent="-342900" eaLnBrk="1" hangingPunct="1">
              <a:buFont typeface="Wingdings" pitchFamily="2" charset="2"/>
              <a:buChar char="v"/>
            </a:pPr>
            <a:endParaRPr lang="en-SG" sz="2400" dirty="0">
              <a:solidFill>
                <a:schemeClr val="tx1"/>
              </a:solidFill>
              <a:latin typeface="Calibri" pitchFamily="34" charset="0"/>
              <a:cs typeface="Calibri" pitchFamily="34" charset="0"/>
            </a:endParaRPr>
          </a:p>
          <a:p>
            <a:pPr marL="342900" indent="-342900" eaLnBrk="1" hangingPunct="1">
              <a:buFont typeface="Wingdings" pitchFamily="2" charset="2"/>
              <a:buChar char="v"/>
            </a:pPr>
            <a:r>
              <a:rPr lang="en-SG" sz="2400" dirty="0">
                <a:solidFill>
                  <a:schemeClr val="tx1"/>
                </a:solidFill>
                <a:latin typeface="Calibri" pitchFamily="34" charset="0"/>
                <a:cs typeface="Calibri" pitchFamily="34" charset="0"/>
              </a:rPr>
              <a:t>Permit To </a:t>
            </a:r>
            <a:r>
              <a:rPr lang="en-SG" sz="2400" dirty="0" smtClean="0">
                <a:solidFill>
                  <a:schemeClr val="tx1"/>
                </a:solidFill>
                <a:latin typeface="Calibri" pitchFamily="34" charset="0"/>
                <a:cs typeface="Calibri" pitchFamily="34" charset="0"/>
              </a:rPr>
              <a:t>Work</a:t>
            </a:r>
          </a:p>
          <a:p>
            <a:pPr marL="342900" indent="-342900" eaLnBrk="1" hangingPunct="1">
              <a:buFont typeface="Wingdings" pitchFamily="2" charset="2"/>
              <a:buChar char="v"/>
            </a:pPr>
            <a:endParaRPr lang="en-SG" sz="2400" dirty="0">
              <a:solidFill>
                <a:schemeClr val="tx1"/>
              </a:solidFill>
              <a:latin typeface="Calibri" pitchFamily="34" charset="0"/>
              <a:cs typeface="Calibri" pitchFamily="34" charset="0"/>
            </a:endParaRPr>
          </a:p>
          <a:p>
            <a:pPr marL="342900" indent="-342900" eaLnBrk="1" hangingPunct="1">
              <a:buFont typeface="Wingdings" pitchFamily="2" charset="2"/>
              <a:buChar char="v"/>
            </a:pPr>
            <a:r>
              <a:rPr lang="en-SG" sz="2400" dirty="0">
                <a:solidFill>
                  <a:schemeClr val="tx1"/>
                </a:solidFill>
                <a:latin typeface="Calibri" pitchFamily="34" charset="0"/>
                <a:cs typeface="Calibri" pitchFamily="34" charset="0"/>
              </a:rPr>
              <a:t>Cordon off Danger </a:t>
            </a:r>
            <a:r>
              <a:rPr lang="en-SG" sz="2400" dirty="0" smtClean="0">
                <a:solidFill>
                  <a:schemeClr val="tx1"/>
                </a:solidFill>
                <a:latin typeface="Calibri" pitchFamily="34" charset="0"/>
                <a:cs typeface="Calibri" pitchFamily="34" charset="0"/>
              </a:rPr>
              <a:t>Zone</a:t>
            </a:r>
          </a:p>
          <a:p>
            <a:pPr marL="342900" indent="-342900" eaLnBrk="1" hangingPunct="1">
              <a:buFont typeface="Wingdings" pitchFamily="2" charset="2"/>
              <a:buChar char="v"/>
            </a:pPr>
            <a:endParaRPr lang="en-SG" sz="2400" dirty="0" smtClean="0">
              <a:solidFill>
                <a:schemeClr val="tx1"/>
              </a:solidFill>
              <a:latin typeface="Calibri" pitchFamily="34" charset="0"/>
              <a:cs typeface="Calibri" pitchFamily="34" charset="0"/>
            </a:endParaRPr>
          </a:p>
          <a:p>
            <a:pPr marL="342900" indent="-342900" eaLnBrk="1" hangingPunct="1">
              <a:buFont typeface="Wingdings" pitchFamily="2" charset="2"/>
              <a:buChar char="v"/>
            </a:pPr>
            <a:r>
              <a:rPr lang="en-US" sz="2400" dirty="0" smtClean="0">
                <a:solidFill>
                  <a:schemeClr val="tx1"/>
                </a:solidFill>
                <a:latin typeface="Calibri" pitchFamily="34" charset="0"/>
                <a:cs typeface="Calibri" pitchFamily="34" charset="0"/>
              </a:rPr>
              <a:t>Pre- Operation Check</a:t>
            </a:r>
          </a:p>
          <a:p>
            <a:pPr marL="342900" indent="-342900" eaLnBrk="1" hangingPunct="1">
              <a:buFont typeface="Wingdings" pitchFamily="2" charset="2"/>
              <a:buChar char="v"/>
            </a:pPr>
            <a:endParaRPr lang="en-SG" sz="2400" dirty="0">
              <a:solidFill>
                <a:schemeClr val="tx1"/>
              </a:solidFill>
              <a:latin typeface="Calibri" pitchFamily="34" charset="0"/>
              <a:cs typeface="Calibri" pitchFamily="34" charset="0"/>
            </a:endParaRPr>
          </a:p>
          <a:p>
            <a:pPr marL="342900" indent="-342900" eaLnBrk="1" hangingPunct="1">
              <a:buFont typeface="Wingdings" pitchFamily="2" charset="2"/>
              <a:buChar char="v"/>
            </a:pPr>
            <a:r>
              <a:rPr lang="en-SG" sz="2400" dirty="0">
                <a:solidFill>
                  <a:schemeClr val="tx1"/>
                </a:solidFill>
                <a:latin typeface="Calibri" pitchFamily="34" charset="0"/>
                <a:cs typeface="Calibri" pitchFamily="34" charset="0"/>
              </a:rPr>
              <a:t>Regular On The Job Training </a:t>
            </a:r>
          </a:p>
        </p:txBody>
      </p:sp>
      <p:pic>
        <p:nvPicPr>
          <p:cNvPr id="65541" name="Picture 5" descr="http://pimg.tradeindia.com/00177613/b/0/Reinforcing-Steel-Bar-Bending-Machin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3438" y="1438275"/>
            <a:ext cx="2236787" cy="226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7" name="Picture 7"/>
          <p:cNvPicPr>
            <a:picLocks noChangeAspect="1" noChangeArrowheads="1"/>
          </p:cNvPicPr>
          <p:nvPr/>
        </p:nvPicPr>
        <p:blipFill rotWithShape="1">
          <a:blip r:embed="rId3"/>
          <a:srcRect t="8095" r="68582" b="23145"/>
          <a:stretch/>
        </p:blipFill>
        <p:spPr bwMode="auto">
          <a:xfrm>
            <a:off x="7047755" y="1438275"/>
            <a:ext cx="1609725" cy="1981200"/>
          </a:xfrm>
          <a:prstGeom prst="rect">
            <a:avLst/>
          </a:prstGeom>
          <a:noFill/>
          <a:ln>
            <a:noFill/>
          </a:ln>
          <a:effectLst>
            <a:prstShdw prst="shdw17" dist="17961" dir="2700000">
              <a:schemeClr val="accent1">
                <a:gamma/>
                <a:shade val="60000"/>
                <a:invGamma/>
              </a:schemeClr>
            </a:prstShdw>
          </a:effectLst>
        </p:spPr>
      </p:pic>
      <p:pic>
        <p:nvPicPr>
          <p:cNvPr id="30728" name="Picture 8"/>
          <p:cNvPicPr>
            <a:picLocks noChangeAspect="1" noChangeArrowheads="1"/>
          </p:cNvPicPr>
          <p:nvPr/>
        </p:nvPicPr>
        <p:blipFill>
          <a:blip r:embed="rId4"/>
          <a:srcRect/>
          <a:stretch>
            <a:fillRect/>
          </a:stretch>
        </p:blipFill>
        <p:spPr bwMode="auto">
          <a:xfrm>
            <a:off x="4643437" y="3766344"/>
            <a:ext cx="2236787" cy="1966912"/>
          </a:xfrm>
          <a:prstGeom prst="rect">
            <a:avLst/>
          </a:prstGeom>
          <a:noFill/>
          <a:ln>
            <a:noFill/>
          </a:ln>
          <a:effectLst>
            <a:prstShdw prst="shdw17" dist="17961" dir="2700000">
              <a:schemeClr val="accent1">
                <a:gamma/>
                <a:shade val="60000"/>
                <a:invGamma/>
              </a:schemeClr>
            </a:prstShdw>
          </a:effectLst>
        </p:spPr>
      </p:pic>
      <p:pic>
        <p:nvPicPr>
          <p:cNvPr id="30729" name="Picture 9"/>
          <p:cNvPicPr>
            <a:picLocks noChangeAspect="1" noChangeArrowheads="1"/>
          </p:cNvPicPr>
          <p:nvPr/>
        </p:nvPicPr>
        <p:blipFill rotWithShape="1">
          <a:blip r:embed="rId5"/>
          <a:srcRect r="50000"/>
          <a:stretch/>
        </p:blipFill>
        <p:spPr bwMode="auto">
          <a:xfrm>
            <a:off x="7047755" y="3592351"/>
            <a:ext cx="1905000" cy="2314897"/>
          </a:xfrm>
          <a:prstGeom prst="rect">
            <a:avLst/>
          </a:prstGeom>
          <a:noFill/>
          <a:ln>
            <a:noFill/>
          </a:ln>
          <a:effectLst>
            <a:prstShdw prst="shdw17" dist="17961" dir="2700000">
              <a:schemeClr val="accent1">
                <a:gamma/>
                <a:shade val="60000"/>
                <a:invGamma/>
              </a:schemeClr>
            </a:prstShdw>
          </a:effectLst>
        </p:spPr>
      </p:pic>
      <p:sp>
        <p:nvSpPr>
          <p:cNvPr id="5" name="Date Placeholder 4"/>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dirty="0"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94</a:t>
            </a:fld>
            <a:endParaRPr lang="de-AT" altLang="en-US"/>
          </a:p>
        </p:txBody>
      </p:sp>
    </p:spTree>
  </p:cSld>
  <p:clrMapOvr>
    <a:masterClrMapping/>
  </p:clrMapOvr>
  <p:transition spd="slow"/>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4"/>
          <p:cNvSpPr>
            <a:spLocks noChangeArrowheads="1"/>
          </p:cNvSpPr>
          <p:nvPr/>
        </p:nvSpPr>
        <p:spPr bwMode="auto">
          <a:xfrm>
            <a:off x="1187624" y="612776"/>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latin typeface="Calibri" pitchFamily="34" charset="0"/>
                <a:cs typeface="Calibri" pitchFamily="34" charset="0"/>
              </a:rPr>
              <a:t>Machinery Hazards</a:t>
            </a:r>
            <a:endParaRPr lang="en-US" altLang="en-US" sz="3200" b="1" dirty="0">
              <a:solidFill>
                <a:srgbClr val="FFFF00"/>
              </a:solidFill>
              <a:latin typeface="Calibri" pitchFamily="34" charset="0"/>
              <a:cs typeface="Calibri"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dirty="0"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95</a:t>
            </a:fld>
            <a:endParaRPr lang="de-AT" altLang="en-US"/>
          </a:p>
        </p:txBody>
      </p:sp>
      <p:pic>
        <p:nvPicPr>
          <p:cNvPr id="686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671092"/>
            <a:ext cx="8568952"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1256136"/>
      </p:ext>
    </p:extLst>
  </p:cSld>
  <p:clrMapOvr>
    <a:masterClrMapping/>
  </p:clrMapOvr>
  <p:transition spd="slow"/>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4"/>
          <p:cNvSpPr>
            <a:spLocks noChangeArrowheads="1"/>
          </p:cNvSpPr>
          <p:nvPr/>
        </p:nvSpPr>
        <p:spPr bwMode="auto">
          <a:xfrm>
            <a:off x="1187624" y="612776"/>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latin typeface="Calibri" pitchFamily="34" charset="0"/>
                <a:cs typeface="Calibri" pitchFamily="34" charset="0"/>
              </a:rPr>
              <a:t>Preventing Machinery Hazards</a:t>
            </a:r>
            <a:endParaRPr lang="en-US" altLang="en-US" sz="3200" b="1" dirty="0">
              <a:solidFill>
                <a:srgbClr val="FFFF00"/>
              </a:solidFill>
              <a:latin typeface="Calibri" pitchFamily="34" charset="0"/>
              <a:cs typeface="Calibri"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dirty="0"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96</a:t>
            </a:fld>
            <a:endParaRPr lang="de-AT" altLang="en-US"/>
          </a:p>
        </p:txBody>
      </p:sp>
      <p:pic>
        <p:nvPicPr>
          <p:cNvPr id="696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886" y="1619920"/>
            <a:ext cx="8666658" cy="4257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2118963"/>
      </p:ext>
    </p:extLst>
  </p:cSld>
  <p:clrMapOvr>
    <a:masterClrMapping/>
  </p:clrMapOvr>
  <p:transition spd="slow"/>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4"/>
          <p:cNvSpPr>
            <a:spLocks noChangeArrowheads="1"/>
          </p:cNvSpPr>
          <p:nvPr/>
        </p:nvSpPr>
        <p:spPr bwMode="auto">
          <a:xfrm>
            <a:off x="1187624" y="612776"/>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latin typeface="Calibri" pitchFamily="34" charset="0"/>
                <a:cs typeface="Calibri" pitchFamily="34" charset="0"/>
              </a:rPr>
              <a:t>Preventing Machinery Hazards</a:t>
            </a:r>
            <a:endParaRPr lang="en-US" altLang="en-US" sz="3200" b="1" dirty="0">
              <a:solidFill>
                <a:srgbClr val="FFFF00"/>
              </a:solidFill>
              <a:latin typeface="Calibri" pitchFamily="34" charset="0"/>
              <a:cs typeface="Calibri"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dirty="0"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97</a:t>
            </a:fld>
            <a:endParaRPr lang="de-AT" altLang="en-US"/>
          </a:p>
        </p:txBody>
      </p:sp>
      <p:pic>
        <p:nvPicPr>
          <p:cNvPr id="706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309142"/>
            <a:ext cx="8568952" cy="47121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5433588"/>
      </p:ext>
    </p:extLst>
  </p:cSld>
  <p:clrMapOvr>
    <a:masterClrMapping/>
  </p:clrMapOvr>
  <p:transition spd="slow"/>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4"/>
          <p:cNvSpPr>
            <a:spLocks noChangeArrowheads="1"/>
          </p:cNvSpPr>
          <p:nvPr/>
        </p:nvSpPr>
        <p:spPr bwMode="auto">
          <a:xfrm>
            <a:off x="1187624" y="612776"/>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latin typeface="Calibri" pitchFamily="34" charset="0"/>
                <a:cs typeface="Calibri" pitchFamily="34" charset="0"/>
              </a:rPr>
              <a:t>Machine Safety</a:t>
            </a:r>
            <a:endParaRPr lang="en-US" altLang="en-US" sz="3200" b="1" dirty="0">
              <a:solidFill>
                <a:srgbClr val="FFFF00"/>
              </a:solidFill>
              <a:latin typeface="Calibri" pitchFamily="34" charset="0"/>
              <a:cs typeface="Calibri"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dirty="0"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98</a:t>
            </a:fld>
            <a:endParaRPr lang="de-AT" altLang="en-US"/>
          </a:p>
        </p:txBody>
      </p:sp>
      <p:pic>
        <p:nvPicPr>
          <p:cNvPr id="716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924" y="1303660"/>
            <a:ext cx="8892480" cy="5232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0400646"/>
      </p:ext>
    </p:extLst>
  </p:cSld>
  <p:clrMapOvr>
    <a:masterClrMapping/>
  </p:clrMapOvr>
  <p:transition spd="slow"/>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365975" y="918071"/>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smtClean="0">
                <a:solidFill>
                  <a:srgbClr val="FFFF00"/>
                </a:solidFill>
                <a:latin typeface="Calibri" pitchFamily="34" charset="0"/>
                <a:cs typeface="Calibri" pitchFamily="34" charset="0"/>
              </a:rPr>
              <a:t>Case Study: </a:t>
            </a:r>
          </a:p>
          <a:p>
            <a:pPr algn="ctr" eaLnBrk="1" hangingPunct="1"/>
            <a:r>
              <a:rPr lang="en-US" sz="3200" dirty="0" smtClean="0">
                <a:solidFill>
                  <a:srgbClr val="FFFF00"/>
                </a:solidFill>
                <a:latin typeface="Calibri" pitchFamily="34" charset="0"/>
                <a:cs typeface="Calibri" pitchFamily="34" charset="0"/>
              </a:rPr>
              <a:t>Forklift Overturned</a:t>
            </a:r>
            <a:endParaRPr lang="en-US" sz="3200" dirty="0">
              <a:solidFill>
                <a:srgbClr val="FFFF00"/>
              </a:solidFill>
              <a:latin typeface="Calibri" pitchFamily="34" charset="0"/>
              <a:cs typeface="Calibri" pitchFamily="34" charset="0"/>
            </a:endParaRP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99</a:t>
            </a:fld>
            <a:endParaRPr lang="de-AT" altLang="en-US"/>
          </a:p>
        </p:txBody>
      </p:sp>
      <p:pic>
        <p:nvPicPr>
          <p:cNvPr id="6758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54" y="1797159"/>
            <a:ext cx="4244975" cy="4246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758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26929" y="1797159"/>
            <a:ext cx="4365551" cy="422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2394316"/>
      </p:ext>
    </p:extLst>
  </p:cSld>
  <p:clrMapOvr>
    <a:masterClrMapping/>
  </p:clrMapOvr>
  <p:transition spd="slow"/>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713036" y="2089696"/>
            <a:ext cx="7560840" cy="28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4000" b="1" dirty="0" smtClean="0">
                <a:latin typeface="Calibri" pitchFamily="34" charset="0"/>
                <a:cs typeface="Calibri" pitchFamily="34" charset="0"/>
              </a:rPr>
              <a:t>Fire and </a:t>
            </a:r>
          </a:p>
          <a:p>
            <a:pPr algn="ctr" eaLnBrk="1" hangingPunct="1"/>
            <a:r>
              <a:rPr lang="en-US" sz="4000" b="1" dirty="0" smtClean="0">
                <a:latin typeface="Calibri" pitchFamily="34" charset="0"/>
                <a:cs typeface="Calibri" pitchFamily="34" charset="0"/>
              </a:rPr>
              <a:t>Hot Works Safety</a:t>
            </a: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100</a:t>
            </a:fld>
            <a:endParaRPr lang="de-AT" altLang="en-US"/>
          </a:p>
        </p:txBody>
      </p:sp>
    </p:spTree>
    <p:extLst>
      <p:ext uri="{BB962C8B-B14F-4D97-AF65-F5344CB8AC3E}">
        <p14:creationId xmlns:p14="http://schemas.microsoft.com/office/powerpoint/2010/main" val="2949137794"/>
      </p:ext>
    </p:extLst>
  </p:cSld>
  <p:clrMapOvr>
    <a:masterClrMapping/>
  </p:clrMapOvr>
  <p:transition spd="slow"/>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8610" name="Group 7"/>
          <p:cNvGrpSpPr>
            <a:grpSpLocks/>
          </p:cNvGrpSpPr>
          <p:nvPr/>
        </p:nvGrpSpPr>
        <p:grpSpPr bwMode="auto">
          <a:xfrm>
            <a:off x="5580063" y="1357566"/>
            <a:ext cx="3313112" cy="2749550"/>
            <a:chOff x="1776" y="642"/>
            <a:chExt cx="2640" cy="3168"/>
          </a:xfrm>
        </p:grpSpPr>
        <p:pic>
          <p:nvPicPr>
            <p:cNvPr id="68617" name="Picture 5" descr="100-0069_IMG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6" y="642"/>
              <a:ext cx="2640" cy="3168"/>
            </a:xfrm>
            <a:prstGeom prst="rect">
              <a:avLst/>
            </a:prstGeom>
            <a:noFill/>
            <a:ln w="38100">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68618" name="Picture 6"/>
            <p:cNvPicPr>
              <a:picLocks noChangeAspect="1" noChangeArrowheads="1"/>
            </p:cNvPicPr>
            <p:nvPr/>
          </p:nvPicPr>
          <p:blipFill>
            <a:blip r:embed="rId3">
              <a:lum bright="-30000"/>
              <a:extLst>
                <a:ext uri="{28A0092B-C50C-407E-A947-70E740481C1C}">
                  <a14:useLocalDpi xmlns:a14="http://schemas.microsoft.com/office/drawing/2010/main" val="0"/>
                </a:ext>
              </a:extLst>
            </a:blip>
            <a:srcRect/>
            <a:stretch>
              <a:fillRect/>
            </a:stretch>
          </p:blipFill>
          <p:spPr bwMode="auto">
            <a:xfrm>
              <a:off x="2592" y="2208"/>
              <a:ext cx="608"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8611" name="Text Box 8"/>
          <p:cNvSpPr txBox="1">
            <a:spLocks noChangeArrowheads="1"/>
          </p:cNvSpPr>
          <p:nvPr/>
        </p:nvSpPr>
        <p:spPr bwMode="auto">
          <a:xfrm>
            <a:off x="323528" y="1364516"/>
            <a:ext cx="3962400" cy="4862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81000" indent="-381000">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Font typeface="Wingdings" pitchFamily="2" charset="2"/>
              <a:buChar char="v"/>
            </a:pPr>
            <a:r>
              <a:rPr lang="en-US" altLang="en-US" sz="2000" dirty="0">
                <a:latin typeface="Calibri" pitchFamily="34" charset="0"/>
                <a:cs typeface="Calibri" pitchFamily="34" charset="0"/>
              </a:rPr>
              <a:t>Hot work permit </a:t>
            </a:r>
          </a:p>
          <a:p>
            <a:pPr eaLnBrk="1" hangingPunct="1">
              <a:spcBef>
                <a:spcPct val="50000"/>
              </a:spcBef>
              <a:buFont typeface="Wingdings" pitchFamily="2" charset="2"/>
              <a:buChar char="v"/>
            </a:pPr>
            <a:r>
              <a:rPr lang="en-US" altLang="en-US" sz="2000" dirty="0">
                <a:latin typeface="Calibri" pitchFamily="34" charset="0"/>
                <a:cs typeface="Calibri" pitchFamily="34" charset="0"/>
              </a:rPr>
              <a:t>Daily checklist</a:t>
            </a:r>
          </a:p>
          <a:p>
            <a:pPr eaLnBrk="1" hangingPunct="1">
              <a:spcBef>
                <a:spcPct val="50000"/>
              </a:spcBef>
              <a:buFont typeface="Wingdings" pitchFamily="2" charset="2"/>
              <a:buChar char="v"/>
            </a:pPr>
            <a:r>
              <a:rPr lang="en-US" altLang="en-US" sz="2000" dirty="0">
                <a:latin typeface="Calibri" pitchFamily="34" charset="0"/>
                <a:cs typeface="Calibri" pitchFamily="34" charset="0"/>
              </a:rPr>
              <a:t>Cylinder cage/trolley with chain</a:t>
            </a:r>
          </a:p>
          <a:p>
            <a:pPr eaLnBrk="1" hangingPunct="1">
              <a:spcBef>
                <a:spcPct val="50000"/>
              </a:spcBef>
              <a:buFont typeface="Wingdings" pitchFamily="2" charset="2"/>
              <a:buChar char="v"/>
            </a:pPr>
            <a:r>
              <a:rPr lang="en-US" altLang="en-US" sz="2000" dirty="0">
                <a:latin typeface="Calibri" pitchFamily="34" charset="0"/>
                <a:cs typeface="Calibri" pitchFamily="34" charset="0"/>
              </a:rPr>
              <a:t>Fire </a:t>
            </a:r>
            <a:r>
              <a:rPr lang="en-US" altLang="en-US" sz="2000" dirty="0" smtClean="0">
                <a:latin typeface="Calibri" pitchFamily="34" charset="0"/>
                <a:cs typeface="Calibri" pitchFamily="34" charset="0"/>
              </a:rPr>
              <a:t>extinguisher</a:t>
            </a:r>
          </a:p>
          <a:p>
            <a:pPr eaLnBrk="1" hangingPunct="1">
              <a:spcBef>
                <a:spcPct val="50000"/>
              </a:spcBef>
              <a:buFont typeface="Wingdings" pitchFamily="2" charset="2"/>
              <a:buChar char="v"/>
            </a:pPr>
            <a:r>
              <a:rPr lang="en-US" altLang="en-US" sz="2000" dirty="0" smtClean="0">
                <a:latin typeface="Calibri" pitchFamily="34" charset="0"/>
                <a:cs typeface="Calibri" pitchFamily="34" charset="0"/>
              </a:rPr>
              <a:t>Fire Blanket</a:t>
            </a:r>
            <a:endParaRPr lang="en-US" altLang="en-US" sz="2000" dirty="0">
              <a:latin typeface="Calibri" pitchFamily="34" charset="0"/>
              <a:cs typeface="Calibri" pitchFamily="34" charset="0"/>
            </a:endParaRPr>
          </a:p>
          <a:p>
            <a:pPr eaLnBrk="1" hangingPunct="1">
              <a:spcBef>
                <a:spcPct val="50000"/>
              </a:spcBef>
              <a:buFont typeface="Wingdings" pitchFamily="2" charset="2"/>
              <a:buChar char="v"/>
            </a:pPr>
            <a:r>
              <a:rPr lang="en-US" altLang="en-US" sz="2000" dirty="0">
                <a:latin typeface="Calibri" pitchFamily="34" charset="0"/>
                <a:cs typeface="Calibri" pitchFamily="34" charset="0"/>
              </a:rPr>
              <a:t>Warning </a:t>
            </a:r>
            <a:r>
              <a:rPr lang="en-US" altLang="en-US" sz="2000" dirty="0" smtClean="0">
                <a:latin typeface="Calibri" pitchFamily="34" charset="0"/>
                <a:cs typeface="Calibri" pitchFamily="34" charset="0"/>
              </a:rPr>
              <a:t>signs </a:t>
            </a:r>
          </a:p>
          <a:p>
            <a:pPr eaLnBrk="1" hangingPunct="1">
              <a:spcBef>
                <a:spcPct val="50000"/>
              </a:spcBef>
              <a:buFont typeface="Wingdings" pitchFamily="2" charset="2"/>
              <a:buChar char="v"/>
            </a:pPr>
            <a:r>
              <a:rPr lang="en-US" altLang="en-US" sz="2000" dirty="0" smtClean="0">
                <a:latin typeface="Calibri" pitchFamily="34" charset="0"/>
                <a:cs typeface="Calibri" pitchFamily="34" charset="0"/>
              </a:rPr>
              <a:t>Personal Protective Equipment 	</a:t>
            </a:r>
          </a:p>
          <a:p>
            <a:pPr marL="361950" lvl="1" indent="0" eaLnBrk="1" hangingPunct="1">
              <a:spcBef>
                <a:spcPct val="50000"/>
              </a:spcBef>
            </a:pPr>
            <a:r>
              <a:rPr lang="en-US" altLang="en-US" sz="2000" dirty="0" smtClean="0">
                <a:latin typeface="Calibri" pitchFamily="34" charset="0"/>
                <a:cs typeface="Calibri" pitchFamily="34" charset="0"/>
              </a:rPr>
              <a:t>( Face Shield, Goggles, hand gloves)</a:t>
            </a:r>
          </a:p>
          <a:p>
            <a:pPr eaLnBrk="1" hangingPunct="1">
              <a:spcBef>
                <a:spcPct val="50000"/>
              </a:spcBef>
              <a:buFont typeface="Wingdings" pitchFamily="2" charset="2"/>
              <a:buChar char="v"/>
            </a:pPr>
            <a:r>
              <a:rPr lang="en-US" altLang="en-US" sz="2000" dirty="0" smtClean="0">
                <a:latin typeface="Calibri" pitchFamily="34" charset="0"/>
                <a:cs typeface="Calibri" pitchFamily="34" charset="0"/>
              </a:rPr>
              <a:t>Earthing </a:t>
            </a:r>
            <a:r>
              <a:rPr lang="en-US" altLang="en-US" sz="2000" dirty="0">
                <a:latin typeface="Calibri" pitchFamily="34" charset="0"/>
                <a:cs typeface="Calibri" pitchFamily="34" charset="0"/>
              </a:rPr>
              <a:t>for welding machine</a:t>
            </a:r>
          </a:p>
          <a:p>
            <a:pPr eaLnBrk="1" hangingPunct="1">
              <a:spcBef>
                <a:spcPct val="50000"/>
              </a:spcBef>
              <a:buFont typeface="Wingdings" pitchFamily="2" charset="2"/>
              <a:buChar char="v"/>
            </a:pPr>
            <a:r>
              <a:rPr lang="en-US" altLang="en-US" sz="2000" dirty="0">
                <a:latin typeface="Calibri" pitchFamily="34" charset="0"/>
                <a:cs typeface="Calibri" pitchFamily="34" charset="0"/>
              </a:rPr>
              <a:t>No damage gauges</a:t>
            </a:r>
          </a:p>
        </p:txBody>
      </p:sp>
      <p:sp>
        <p:nvSpPr>
          <p:cNvPr id="69636" name="Rectangle 3"/>
          <p:cNvSpPr>
            <a:spLocks noGrp="1"/>
          </p:cNvSpPr>
          <p:nvPr>
            <p:ph type="title"/>
          </p:nvPr>
        </p:nvSpPr>
        <p:spPr>
          <a:xfrm>
            <a:off x="1691680" y="404664"/>
            <a:ext cx="4572000" cy="762000"/>
          </a:xfrm>
        </p:spPr>
        <p:txBody>
          <a:bodyPr>
            <a:normAutofit/>
          </a:bodyPr>
          <a:lstStyle/>
          <a:p>
            <a:pPr eaLnBrk="1" fontAlgn="auto" hangingPunct="1">
              <a:spcAft>
                <a:spcPts val="0"/>
              </a:spcAft>
              <a:defRPr/>
            </a:pPr>
            <a:r>
              <a:rPr lang="en-US" altLang="en-US" sz="4000" b="1" dirty="0">
                <a:solidFill>
                  <a:srgbClr val="FFFF00"/>
                </a:solidFill>
                <a:latin typeface="Trebuchet MS" panose="020B0603020202020204" pitchFamily="34" charset="0"/>
              </a:rPr>
              <a:t>Hot Works Safety</a:t>
            </a: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dirty="0" smtClean="0"/>
              <a:t>Restricted</a:t>
            </a:r>
            <a:endParaRPr lang="en-SG" dirty="0"/>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101</a:t>
            </a:fld>
            <a:endParaRPr lang="en-US" altLang="en-US"/>
          </a:p>
        </p:txBody>
      </p:sp>
      <p:pic>
        <p:nvPicPr>
          <p:cNvPr id="68613" name="Picture 7" descr="DSCF7643.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80063" y="4292600"/>
            <a:ext cx="3313112" cy="2484438"/>
          </a:xfrm>
          <a:prstGeom prst="rect">
            <a:avLst/>
          </a:prstGeom>
          <a:noFill/>
          <a:ln w="60325">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9" name="Text Box 10"/>
          <p:cNvSpPr txBox="1">
            <a:spLocks noChangeArrowheads="1"/>
          </p:cNvSpPr>
          <p:nvPr/>
        </p:nvSpPr>
        <p:spPr bwMode="auto">
          <a:xfrm>
            <a:off x="6588125" y="5157788"/>
            <a:ext cx="576263" cy="584200"/>
          </a:xfrm>
          <a:prstGeom prst="rect">
            <a:avLst/>
          </a:prstGeom>
          <a:noFill/>
          <a:ln w="9525">
            <a:noFill/>
            <a:miter lim="800000"/>
            <a:headEnd/>
            <a:tailEnd/>
          </a:ln>
          <a:effectLst/>
        </p:spPr>
        <p:txBody>
          <a:bodyPr>
            <a:spAutoFit/>
          </a:bodyPr>
          <a:lstStyle/>
          <a:p>
            <a:pPr eaLnBrk="1" hangingPunct="1">
              <a:spcBef>
                <a:spcPct val="50000"/>
              </a:spcBef>
              <a:buFont typeface="Wingdings" pitchFamily="2" charset="2"/>
              <a:buNone/>
              <a:defRPr/>
            </a:pPr>
            <a:r>
              <a:rPr lang="en-US" sz="3200" b="1" dirty="0">
                <a:solidFill>
                  <a:srgbClr val="FF0000"/>
                </a:solidFill>
                <a:effectLst>
                  <a:outerShdw blurRad="38100" dist="38100" dir="2700000" algn="tl">
                    <a:srgbClr val="000000"/>
                  </a:outerShdw>
                </a:effectLst>
                <a:latin typeface="Arial" charset="0"/>
              </a:rPr>
              <a:t>X</a:t>
            </a:r>
          </a:p>
        </p:txBody>
      </p:sp>
      <p:sp>
        <p:nvSpPr>
          <p:cNvPr id="68615" name="TextBox 9"/>
          <p:cNvSpPr txBox="1">
            <a:spLocks noChangeArrowheads="1"/>
          </p:cNvSpPr>
          <p:nvPr/>
        </p:nvSpPr>
        <p:spPr bwMode="auto">
          <a:xfrm>
            <a:off x="5580063" y="5589588"/>
            <a:ext cx="1008062"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1400" b="1" dirty="0">
                <a:solidFill>
                  <a:srgbClr val="0A0AE0"/>
                </a:solidFill>
              </a:rPr>
              <a:t>Damaged gauge</a:t>
            </a:r>
          </a:p>
        </p:txBody>
      </p:sp>
    </p:spTree>
  </p:cSld>
  <p:clrMapOvr>
    <a:masterClrMapping/>
  </p:clrMapOvr>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 Box 3"/>
          <p:cNvSpPr txBox="1">
            <a:spLocks noChangeArrowheads="1"/>
          </p:cNvSpPr>
          <p:nvPr/>
        </p:nvSpPr>
        <p:spPr bwMode="auto">
          <a:xfrm>
            <a:off x="457200" y="1143000"/>
            <a:ext cx="82296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Font typeface="Wingdings" pitchFamily="2" charset="2"/>
              <a:buChar char="v"/>
            </a:pPr>
            <a:r>
              <a:rPr lang="en-US" altLang="en-US" sz="2800" dirty="0">
                <a:latin typeface="Calibri" pitchFamily="34" charset="0"/>
                <a:cs typeface="Calibri" pitchFamily="34" charset="0"/>
              </a:rPr>
              <a:t>Ensure all welding works have proper fire extinguisher, fire blanket &amp; Face shield</a:t>
            </a:r>
          </a:p>
        </p:txBody>
      </p:sp>
      <p:pic>
        <p:nvPicPr>
          <p:cNvPr id="69635" name="Picture 6"/>
          <p:cNvPicPr>
            <a:picLocks noChangeAspect="1" noChangeArrowheads="1"/>
          </p:cNvPicPr>
          <p:nvPr/>
        </p:nvPicPr>
        <p:blipFill>
          <a:blip r:embed="rId2">
            <a:extLst>
              <a:ext uri="{28A0092B-C50C-407E-A947-70E740481C1C}">
                <a14:useLocalDpi xmlns:a14="http://schemas.microsoft.com/office/drawing/2010/main" val="0"/>
              </a:ext>
            </a:extLst>
          </a:blip>
          <a:srcRect l="7692" t="3847" r="12820" b="5769"/>
          <a:stretch>
            <a:fillRect/>
          </a:stretch>
        </p:blipFill>
        <p:spPr bwMode="auto">
          <a:xfrm>
            <a:off x="457200" y="2565400"/>
            <a:ext cx="2362200" cy="3581400"/>
          </a:xfrm>
          <a:prstGeom prst="rect">
            <a:avLst/>
          </a:prstGeom>
          <a:noFill/>
          <a:ln w="28575">
            <a:solidFill>
              <a:srgbClr val="CCFF99"/>
            </a:solidFill>
            <a:miter lim="800000"/>
            <a:headEnd/>
            <a:tailEnd/>
          </a:ln>
          <a:extLst>
            <a:ext uri="{909E8E84-426E-40DD-AFC4-6F175D3DCCD1}">
              <a14:hiddenFill xmlns:a14="http://schemas.microsoft.com/office/drawing/2010/main">
                <a:solidFill>
                  <a:srgbClr val="FFFFFF"/>
                </a:solidFill>
              </a14:hiddenFill>
            </a:ext>
          </a:extLst>
        </p:spPr>
      </p:pic>
      <p:pic>
        <p:nvPicPr>
          <p:cNvPr id="6963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8722" y="2565400"/>
            <a:ext cx="2070100" cy="3581400"/>
          </a:xfrm>
          <a:prstGeom prst="rect">
            <a:avLst/>
          </a:prstGeom>
          <a:noFill/>
          <a:ln w="9525">
            <a:solidFill>
              <a:srgbClr val="CCFF99"/>
            </a:solidFill>
            <a:miter lim="800000"/>
            <a:headEnd/>
            <a:tailEnd/>
          </a:ln>
          <a:extLst>
            <a:ext uri="{909E8E84-426E-40DD-AFC4-6F175D3DCCD1}">
              <a14:hiddenFill xmlns:a14="http://schemas.microsoft.com/office/drawing/2010/main">
                <a:solidFill>
                  <a:srgbClr val="FFFFFF"/>
                </a:solidFill>
              </a14:hiddenFill>
            </a:ext>
          </a:extLst>
        </p:spPr>
      </p:pic>
      <p:sp>
        <p:nvSpPr>
          <p:cNvPr id="207881" name="Text Box 9"/>
          <p:cNvSpPr txBox="1">
            <a:spLocks noChangeArrowheads="1"/>
          </p:cNvSpPr>
          <p:nvPr/>
        </p:nvSpPr>
        <p:spPr bwMode="auto">
          <a:xfrm>
            <a:off x="3848100" y="4237037"/>
            <a:ext cx="1447800" cy="2530475"/>
          </a:xfrm>
          <a:prstGeom prst="rect">
            <a:avLst/>
          </a:prstGeom>
          <a:noFill/>
          <a:ln w="9525">
            <a:noFill/>
            <a:miter lim="800000"/>
            <a:headEnd/>
            <a:tailEnd/>
          </a:ln>
          <a:effectLst/>
        </p:spPr>
        <p:txBody>
          <a:bodyPr>
            <a:spAutoFit/>
          </a:bodyPr>
          <a:lstStyle/>
          <a:p>
            <a:pPr eaLnBrk="1" hangingPunct="1">
              <a:spcBef>
                <a:spcPct val="50000"/>
              </a:spcBef>
              <a:buFont typeface="Wingdings" pitchFamily="2" charset="2"/>
              <a:buNone/>
              <a:defRPr/>
            </a:pPr>
            <a:r>
              <a:rPr lang="en-US" sz="16000" b="1" dirty="0">
                <a:solidFill>
                  <a:srgbClr val="FF0000"/>
                </a:solidFill>
                <a:effectLst>
                  <a:outerShdw blurRad="38100" dist="38100" dir="2700000" algn="tl">
                    <a:srgbClr val="000000"/>
                  </a:outerShdw>
                </a:effectLst>
                <a:latin typeface="Arial" charset="0"/>
              </a:rPr>
              <a:t>X</a:t>
            </a:r>
          </a:p>
        </p:txBody>
      </p:sp>
      <p:sp>
        <p:nvSpPr>
          <p:cNvPr id="73734" name="Rectangle 3"/>
          <p:cNvSpPr>
            <a:spLocks noGrp="1"/>
          </p:cNvSpPr>
          <p:nvPr>
            <p:ph type="title"/>
          </p:nvPr>
        </p:nvSpPr>
        <p:spPr>
          <a:xfrm>
            <a:off x="2286000" y="381000"/>
            <a:ext cx="4572000" cy="762000"/>
          </a:xfrm>
        </p:spPr>
        <p:txBody>
          <a:bodyPr>
            <a:normAutofit/>
          </a:bodyPr>
          <a:lstStyle/>
          <a:p>
            <a:pPr eaLnBrk="1" fontAlgn="auto" hangingPunct="1">
              <a:spcAft>
                <a:spcPts val="0"/>
              </a:spcAft>
              <a:defRPr/>
            </a:pPr>
            <a:r>
              <a:rPr lang="en-US" altLang="en-US" sz="4000" b="1" dirty="0">
                <a:solidFill>
                  <a:srgbClr val="FFFF00"/>
                </a:solidFill>
                <a:latin typeface="Calibri" pitchFamily="34" charset="0"/>
                <a:cs typeface="Calibri" pitchFamily="34" charset="0"/>
              </a:rPr>
              <a:t>Hot Works Safety</a:t>
            </a: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102</a:t>
            </a:fld>
            <a:endParaRPr lang="en-US" altLang="en-US"/>
          </a:p>
        </p:txBody>
      </p:sp>
      <p:sp>
        <p:nvSpPr>
          <p:cNvPr id="69639" name="Rectangle 14"/>
          <p:cNvSpPr>
            <a:spLocks noChangeArrowheads="1"/>
          </p:cNvSpPr>
          <p:nvPr/>
        </p:nvSpPr>
        <p:spPr bwMode="auto">
          <a:xfrm>
            <a:off x="785813" y="4940300"/>
            <a:ext cx="214312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spcBef>
                <a:spcPct val="50000"/>
              </a:spcBef>
              <a:buFont typeface="Wingdings" pitchFamily="2" charset="2"/>
              <a:buNone/>
            </a:pPr>
            <a:r>
              <a:rPr lang="en-US" altLang="en-US" sz="10000">
                <a:solidFill>
                  <a:srgbClr val="00FF00"/>
                </a:solidFill>
                <a:latin typeface="Wingdings" pitchFamily="2" charset="2"/>
              </a:rPr>
              <a:t>ü</a:t>
            </a:r>
          </a:p>
        </p:txBody>
      </p:sp>
    </p:spTree>
  </p:cSld>
  <p:clrMapOvr>
    <a:masterClrMapping/>
  </p:clrMapOvr>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1365975" y="918071"/>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3200" dirty="0" smtClean="0">
                <a:solidFill>
                  <a:srgbClr val="FFFF00"/>
                </a:solidFill>
                <a:latin typeface="Calibri" pitchFamily="34" charset="0"/>
                <a:cs typeface="Calibri" pitchFamily="34" charset="0"/>
              </a:rPr>
              <a:t>Case Study: </a:t>
            </a:r>
          </a:p>
          <a:p>
            <a:pPr algn="ctr" eaLnBrk="1" hangingPunct="1"/>
            <a:r>
              <a:rPr lang="en-US" sz="3200" dirty="0" smtClean="0">
                <a:solidFill>
                  <a:srgbClr val="FFFF00"/>
                </a:solidFill>
                <a:latin typeface="Calibri" pitchFamily="34" charset="0"/>
                <a:cs typeface="Calibri" pitchFamily="34" charset="0"/>
              </a:rPr>
              <a:t>Acetylene gas explosion</a:t>
            </a:r>
            <a:endParaRPr lang="en-US" sz="3200" dirty="0">
              <a:solidFill>
                <a:srgbClr val="FFFF00"/>
              </a:solidFill>
              <a:latin typeface="Calibri" pitchFamily="34" charset="0"/>
              <a:cs typeface="Calibri" pitchFamily="34" charset="0"/>
            </a:endParaRP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307974" y="135413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103</a:t>
            </a:fld>
            <a:endParaRPr lang="de-AT" altLang="en-US"/>
          </a:p>
        </p:txBody>
      </p:sp>
      <p:pic>
        <p:nvPicPr>
          <p:cNvPr id="614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134" y="1826875"/>
            <a:ext cx="3861818" cy="42067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952" y="1818243"/>
            <a:ext cx="4752528" cy="4195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8421714"/>
      </p:ext>
    </p:extLst>
  </p:cSld>
  <p:clrMapOvr>
    <a:masterClrMapping/>
  </p:clrMapOvr>
  <p:transition spd="slow"/>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827584" y="1988840"/>
            <a:ext cx="7560840" cy="28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4000" b="1" dirty="0" smtClean="0">
                <a:latin typeface="Calibri" pitchFamily="34" charset="0"/>
                <a:cs typeface="Calibri" pitchFamily="34" charset="0"/>
              </a:rPr>
              <a:t>Occupational Diseases &amp; </a:t>
            </a:r>
          </a:p>
          <a:p>
            <a:pPr algn="ctr" eaLnBrk="1" hangingPunct="1"/>
            <a:r>
              <a:rPr lang="en-US" sz="4000" b="1" dirty="0" smtClean="0">
                <a:latin typeface="Calibri" pitchFamily="34" charset="0"/>
                <a:cs typeface="Calibri" pitchFamily="34" charset="0"/>
              </a:rPr>
              <a:t>Office Safety</a:t>
            </a: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460375" y="131097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104</a:t>
            </a:fld>
            <a:endParaRPr lang="de-AT" altLang="en-US"/>
          </a:p>
        </p:txBody>
      </p:sp>
    </p:spTree>
    <p:extLst>
      <p:ext uri="{BB962C8B-B14F-4D97-AF65-F5344CB8AC3E}">
        <p14:creationId xmlns:p14="http://schemas.microsoft.com/office/powerpoint/2010/main" val="5576158"/>
      </p:ext>
    </p:extLst>
  </p:cSld>
  <p:clrMapOvr>
    <a:masterClrMapping/>
  </p:clrMapOvr>
  <p:transition spd="slow"/>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4" name="Rectangle 3"/>
          <p:cNvSpPr>
            <a:spLocks noGrp="1"/>
          </p:cNvSpPr>
          <p:nvPr>
            <p:ph type="title"/>
          </p:nvPr>
        </p:nvSpPr>
        <p:spPr>
          <a:xfrm>
            <a:off x="2286000" y="381000"/>
            <a:ext cx="4572000" cy="762000"/>
          </a:xfrm>
        </p:spPr>
        <p:txBody>
          <a:bodyPr>
            <a:normAutofit fontScale="90000"/>
          </a:bodyPr>
          <a:lstStyle/>
          <a:p>
            <a:pPr>
              <a:defRPr/>
            </a:pPr>
            <a:r>
              <a:rPr lang="en-US" altLang="en-US" sz="4000" b="1" dirty="0">
                <a:solidFill>
                  <a:srgbClr val="FFFF00"/>
                </a:solidFill>
                <a:latin typeface="Calibri" pitchFamily="34" charset="0"/>
                <a:cs typeface="Calibri" pitchFamily="34" charset="0"/>
              </a:rPr>
              <a:t>Occupational </a:t>
            </a:r>
            <a:r>
              <a:rPr lang="en-US" altLang="en-US" sz="4000" b="1" dirty="0" smtClean="0">
                <a:solidFill>
                  <a:srgbClr val="FFFF00"/>
                </a:solidFill>
                <a:latin typeface="Calibri" pitchFamily="34" charset="0"/>
                <a:cs typeface="Calibri" pitchFamily="34" charset="0"/>
              </a:rPr>
              <a:t>Diseases</a:t>
            </a:r>
            <a:endParaRPr lang="en-US" altLang="en-US" sz="4000" b="1" dirty="0">
              <a:solidFill>
                <a:srgbClr val="FFFF00"/>
              </a:solidFill>
              <a:latin typeface="Calibri" pitchFamily="34" charset="0"/>
              <a:cs typeface="Calibri" pitchFamily="34" charset="0"/>
            </a:endParaRP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105</a:t>
            </a:fld>
            <a:endParaRPr lang="en-US" altLang="en-US"/>
          </a:p>
        </p:txBody>
      </p:sp>
      <p:pic>
        <p:nvPicPr>
          <p:cNvPr id="727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640" y="1412776"/>
            <a:ext cx="8576840"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1527182"/>
      </p:ext>
    </p:extLst>
  </p:cSld>
  <p:clrMapOvr>
    <a:masterClrMapping/>
  </p:clrMapOvr>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4" name="Rectangle 3"/>
          <p:cNvSpPr>
            <a:spLocks noGrp="1"/>
          </p:cNvSpPr>
          <p:nvPr>
            <p:ph type="title"/>
          </p:nvPr>
        </p:nvSpPr>
        <p:spPr>
          <a:xfrm>
            <a:off x="2286000" y="381000"/>
            <a:ext cx="4572000" cy="762000"/>
          </a:xfrm>
        </p:spPr>
        <p:txBody>
          <a:bodyPr>
            <a:normAutofit fontScale="90000"/>
          </a:bodyPr>
          <a:lstStyle/>
          <a:p>
            <a:pPr>
              <a:defRPr/>
            </a:pPr>
            <a:r>
              <a:rPr lang="en-US" altLang="en-US" sz="4000" b="1" dirty="0">
                <a:solidFill>
                  <a:srgbClr val="FFFF00"/>
                </a:solidFill>
                <a:latin typeface="Calibri" pitchFamily="34" charset="0"/>
                <a:cs typeface="Calibri" pitchFamily="34" charset="0"/>
              </a:rPr>
              <a:t>Occupational Diseases</a:t>
            </a: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106</a:t>
            </a:fld>
            <a:endParaRPr lang="en-US" altLang="en-US"/>
          </a:p>
        </p:txBody>
      </p:sp>
      <p:pic>
        <p:nvPicPr>
          <p:cNvPr id="747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561108"/>
            <a:ext cx="8640960" cy="4532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8954582"/>
      </p:ext>
    </p:extLst>
  </p:cSld>
  <p:clrMapOvr>
    <a:masterClrMapping/>
  </p:clrMapOvr>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4" name="Rectangle 3"/>
          <p:cNvSpPr>
            <a:spLocks noGrp="1"/>
          </p:cNvSpPr>
          <p:nvPr>
            <p:ph type="title"/>
          </p:nvPr>
        </p:nvSpPr>
        <p:spPr>
          <a:xfrm>
            <a:off x="2286000" y="381000"/>
            <a:ext cx="4572000" cy="762000"/>
          </a:xfrm>
        </p:spPr>
        <p:txBody>
          <a:bodyPr>
            <a:normAutofit fontScale="90000"/>
          </a:bodyPr>
          <a:lstStyle/>
          <a:p>
            <a:pPr>
              <a:defRPr/>
            </a:pPr>
            <a:r>
              <a:rPr lang="en-US" altLang="en-US" sz="4000" b="1" dirty="0">
                <a:solidFill>
                  <a:srgbClr val="FFFF00"/>
                </a:solidFill>
                <a:latin typeface="Calibri" pitchFamily="34" charset="0"/>
                <a:cs typeface="Calibri" pitchFamily="34" charset="0"/>
              </a:rPr>
              <a:t>Occupational Diseases</a:t>
            </a: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107</a:t>
            </a:fld>
            <a:endParaRPr lang="en-US" altLang="en-US"/>
          </a:p>
        </p:txBody>
      </p:sp>
      <p:pic>
        <p:nvPicPr>
          <p:cNvPr id="757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556792"/>
            <a:ext cx="8638545"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61968166"/>
      </p:ext>
    </p:extLst>
  </p:cSld>
  <p:clrMapOvr>
    <a:masterClrMapping/>
  </p:clrMapOvr>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4"/>
          <p:cNvSpPr>
            <a:spLocks noChangeArrowheads="1"/>
          </p:cNvSpPr>
          <p:nvPr/>
        </p:nvSpPr>
        <p:spPr bwMode="auto">
          <a:xfrm>
            <a:off x="1835696" y="476672"/>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Occupational </a:t>
            </a:r>
            <a:r>
              <a:rPr lang="en-US" altLang="en-US" sz="3200" b="1" dirty="0">
                <a:solidFill>
                  <a:srgbClr val="FFFF00"/>
                </a:solidFill>
                <a:cs typeface="Arial" pitchFamily="34" charset="0"/>
              </a:rPr>
              <a:t>Diseases </a:t>
            </a:r>
            <a:r>
              <a:rPr lang="en-US" altLang="en-US" sz="3200" b="1" dirty="0" smtClean="0">
                <a:solidFill>
                  <a:srgbClr val="FFFF00"/>
                </a:solidFill>
                <a:cs typeface="Arial" pitchFamily="34" charset="0"/>
              </a:rPr>
              <a:t>– </a:t>
            </a:r>
          </a:p>
          <a:p>
            <a:pPr algn="ctr" eaLnBrk="1" hangingPunct="1"/>
            <a:r>
              <a:rPr lang="en-US" altLang="en-US" sz="3200" b="1" dirty="0" smtClean="0">
                <a:solidFill>
                  <a:srgbClr val="FFFF00"/>
                </a:solidFill>
                <a:cs typeface="Arial" pitchFamily="34" charset="0"/>
              </a:rPr>
              <a:t>Appropriate Hand Gloves</a:t>
            </a:r>
            <a:endParaRPr lang="en-US" altLang="en-US" sz="3200" b="1" dirty="0">
              <a:solidFill>
                <a:srgbClr val="FFFF00"/>
              </a:solidFill>
              <a:cs typeface="Arial" pitchFamily="34" charset="0"/>
            </a:endParaRPr>
          </a:p>
        </p:txBody>
      </p:sp>
      <p:sp>
        <p:nvSpPr>
          <p:cNvPr id="6656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pic>
        <p:nvPicPr>
          <p:cNvPr id="198659" name="Picture 3"/>
          <p:cNvPicPr>
            <a:picLocks noChangeAspect="1" noChangeArrowheads="1"/>
          </p:cNvPicPr>
          <p:nvPr/>
        </p:nvPicPr>
        <p:blipFill rotWithShape="1">
          <a:blip r:embed="rId2"/>
          <a:srcRect r="5335"/>
          <a:stretch/>
        </p:blipFill>
        <p:spPr bwMode="auto">
          <a:xfrm>
            <a:off x="2571750" y="1574800"/>
            <a:ext cx="6248400" cy="4537075"/>
          </a:xfrm>
          <a:prstGeom prst="rect">
            <a:avLst/>
          </a:prstGeom>
          <a:noFill/>
          <a:ln>
            <a:noFill/>
          </a:ln>
          <a:effectLst>
            <a:prstShdw prst="shdw17" dist="17961" dir="2700000">
              <a:schemeClr val="accent1">
                <a:gamma/>
                <a:shade val="60000"/>
                <a:invGamma/>
              </a:schemeClr>
            </a:prstShdw>
          </a:effectLst>
        </p:spPr>
      </p:pic>
      <p:pic>
        <p:nvPicPr>
          <p:cNvPr id="198661" name="Picture 5"/>
          <p:cNvPicPr>
            <a:picLocks noChangeAspect="1" noChangeArrowheads="1"/>
          </p:cNvPicPr>
          <p:nvPr/>
        </p:nvPicPr>
        <p:blipFill>
          <a:blip r:embed="rId3"/>
          <a:srcRect/>
          <a:stretch>
            <a:fillRect/>
          </a:stretch>
        </p:blipFill>
        <p:spPr bwMode="auto">
          <a:xfrm>
            <a:off x="609600" y="1341438"/>
            <a:ext cx="1549400" cy="1549400"/>
          </a:xfrm>
          <a:prstGeom prst="rect">
            <a:avLst/>
          </a:prstGeom>
          <a:noFill/>
          <a:ln>
            <a:noFill/>
          </a:ln>
          <a:effectLst>
            <a:prstShdw prst="shdw17" dist="17961" dir="2700000">
              <a:schemeClr val="accent1">
                <a:gamma/>
                <a:shade val="60000"/>
                <a:invGamma/>
              </a:schemeClr>
            </a:prstShdw>
          </a:effectLst>
        </p:spPr>
      </p:pic>
      <p:pic>
        <p:nvPicPr>
          <p:cNvPr id="198662" name="Picture 6"/>
          <p:cNvPicPr>
            <a:picLocks noChangeAspect="1" noChangeArrowheads="1"/>
          </p:cNvPicPr>
          <p:nvPr/>
        </p:nvPicPr>
        <p:blipFill>
          <a:blip r:embed="rId4"/>
          <a:srcRect/>
          <a:stretch>
            <a:fillRect/>
          </a:stretch>
        </p:blipFill>
        <p:spPr bwMode="auto">
          <a:xfrm>
            <a:off x="573088" y="3068638"/>
            <a:ext cx="1550987" cy="1550987"/>
          </a:xfrm>
          <a:prstGeom prst="rect">
            <a:avLst/>
          </a:prstGeom>
          <a:noFill/>
          <a:ln>
            <a:noFill/>
          </a:ln>
          <a:effectLst>
            <a:prstShdw prst="shdw17" dist="17961" dir="2700000">
              <a:schemeClr val="accent1">
                <a:gamma/>
                <a:shade val="60000"/>
                <a:invGamma/>
              </a:schemeClr>
            </a:prstShdw>
          </a:effectLst>
        </p:spPr>
      </p:pic>
      <p:pic>
        <p:nvPicPr>
          <p:cNvPr id="198663" name="Picture 7"/>
          <p:cNvPicPr>
            <a:picLocks noChangeAspect="1" noChangeArrowheads="1"/>
          </p:cNvPicPr>
          <p:nvPr/>
        </p:nvPicPr>
        <p:blipFill>
          <a:blip r:embed="rId5"/>
          <a:srcRect/>
          <a:stretch>
            <a:fillRect/>
          </a:stretch>
        </p:blipFill>
        <p:spPr bwMode="auto">
          <a:xfrm>
            <a:off x="539750" y="4960938"/>
            <a:ext cx="1617663" cy="1617662"/>
          </a:xfrm>
          <a:prstGeom prst="rect">
            <a:avLst/>
          </a:prstGeom>
          <a:noFill/>
          <a:ln>
            <a:noFill/>
          </a:ln>
          <a:effectLst>
            <a:prstShdw prst="shdw17" dist="17961" dir="2700000">
              <a:schemeClr val="accent1">
                <a:gamma/>
                <a:shade val="60000"/>
                <a:invGamma/>
              </a:schemeClr>
            </a:prstShdw>
          </a:effectLst>
        </p:spPr>
      </p:pic>
      <p:sp>
        <p:nvSpPr>
          <p:cNvPr id="66569" name="TextBox 1"/>
          <p:cNvSpPr txBox="1">
            <a:spLocks noChangeArrowheads="1"/>
          </p:cNvSpPr>
          <p:nvPr/>
        </p:nvSpPr>
        <p:spPr bwMode="auto">
          <a:xfrm>
            <a:off x="5364163" y="6454775"/>
            <a:ext cx="336232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r>
              <a:rPr lang="en-US" altLang="en-US" sz="1000"/>
              <a:t>Source: LTA Safety News letter</a:t>
            </a: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108</a:t>
            </a:fld>
            <a:endParaRPr lang="de-AT" altLang="en-US"/>
          </a:p>
        </p:txBody>
      </p:sp>
    </p:spTree>
  </p:cSld>
  <p:clrMapOvr>
    <a:masterClrMapping/>
  </p:clrMapOvr>
  <p:transition spd="slow"/>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4" name="Rectangle 3"/>
          <p:cNvSpPr>
            <a:spLocks noGrp="1"/>
          </p:cNvSpPr>
          <p:nvPr>
            <p:ph type="title"/>
          </p:nvPr>
        </p:nvSpPr>
        <p:spPr>
          <a:xfrm>
            <a:off x="2267744" y="692696"/>
            <a:ext cx="4572000" cy="762000"/>
          </a:xfrm>
        </p:spPr>
        <p:txBody>
          <a:bodyPr>
            <a:noAutofit/>
          </a:bodyPr>
          <a:lstStyle/>
          <a:p>
            <a:pPr>
              <a:defRPr/>
            </a:pPr>
            <a:r>
              <a:rPr lang="en-US" altLang="en-US" sz="3200" b="1" dirty="0">
                <a:solidFill>
                  <a:srgbClr val="FFFF00"/>
                </a:solidFill>
                <a:latin typeface="Calibri" pitchFamily="34" charset="0"/>
                <a:cs typeface="Calibri" pitchFamily="34" charset="0"/>
              </a:rPr>
              <a:t>Occupational </a:t>
            </a:r>
            <a:r>
              <a:rPr lang="en-US" altLang="en-US" sz="3200" b="1" dirty="0" smtClean="0">
                <a:solidFill>
                  <a:srgbClr val="FFFF00"/>
                </a:solidFill>
                <a:latin typeface="Calibri" pitchFamily="34" charset="0"/>
                <a:cs typeface="Calibri" pitchFamily="34" charset="0"/>
              </a:rPr>
              <a:t>Diseases – How to wear a Ear plug</a:t>
            </a:r>
            <a:endParaRPr lang="en-US" altLang="en-US" sz="3200" b="1" dirty="0">
              <a:solidFill>
                <a:srgbClr val="FFFF00"/>
              </a:solidFill>
              <a:latin typeface="Calibri" pitchFamily="34" charset="0"/>
              <a:cs typeface="Calibri" pitchFamily="34" charset="0"/>
            </a:endParaRP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109</a:t>
            </a:fld>
            <a:endParaRPr lang="en-US" altLang="en-US"/>
          </a:p>
        </p:txBody>
      </p:sp>
      <p:pic>
        <p:nvPicPr>
          <p:cNvPr id="768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556793"/>
            <a:ext cx="8136903" cy="4399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7655632"/>
      </p:ext>
    </p:extLst>
  </p:cSld>
  <p:clrMapOvr>
    <a:masterClrMapping/>
  </p:clrMapOvr>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4" name="Rectangle 3"/>
          <p:cNvSpPr>
            <a:spLocks noGrp="1"/>
          </p:cNvSpPr>
          <p:nvPr>
            <p:ph type="title"/>
          </p:nvPr>
        </p:nvSpPr>
        <p:spPr>
          <a:xfrm>
            <a:off x="2267744" y="692696"/>
            <a:ext cx="4572000" cy="762000"/>
          </a:xfrm>
        </p:spPr>
        <p:txBody>
          <a:bodyPr>
            <a:noAutofit/>
          </a:bodyPr>
          <a:lstStyle/>
          <a:p>
            <a:pPr>
              <a:defRPr/>
            </a:pPr>
            <a:r>
              <a:rPr lang="en-US" altLang="en-US" sz="3200" b="1" dirty="0" smtClean="0">
                <a:solidFill>
                  <a:srgbClr val="FFFF00"/>
                </a:solidFill>
                <a:latin typeface="Calibri" pitchFamily="34" charset="0"/>
                <a:cs typeface="Calibri" pitchFamily="34" charset="0"/>
              </a:rPr>
              <a:t>Office Safety</a:t>
            </a:r>
            <a:endParaRPr lang="en-US" altLang="en-US" sz="3200" b="1" dirty="0">
              <a:solidFill>
                <a:srgbClr val="FFFF00"/>
              </a:solidFill>
              <a:latin typeface="Calibri" pitchFamily="34" charset="0"/>
              <a:cs typeface="Calibri" pitchFamily="34" charset="0"/>
            </a:endParaRP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110</a:t>
            </a:fld>
            <a:endParaRPr lang="en-US" altLang="en-US"/>
          </a:p>
        </p:txBody>
      </p:sp>
      <p:pic>
        <p:nvPicPr>
          <p:cNvPr id="778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484784"/>
            <a:ext cx="4104456"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78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977" y="1484784"/>
            <a:ext cx="4536504" cy="3986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7567128"/>
      </p:ext>
    </p:extLst>
  </p:cSld>
  <p:clrMapOvr>
    <a:masterClrMapping/>
  </p:clrMapOvr>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4" name="Rectangle 3"/>
          <p:cNvSpPr>
            <a:spLocks noGrp="1"/>
          </p:cNvSpPr>
          <p:nvPr>
            <p:ph type="title"/>
          </p:nvPr>
        </p:nvSpPr>
        <p:spPr>
          <a:xfrm>
            <a:off x="2195736" y="404664"/>
            <a:ext cx="4572000" cy="762000"/>
          </a:xfrm>
        </p:spPr>
        <p:txBody>
          <a:bodyPr>
            <a:noAutofit/>
          </a:bodyPr>
          <a:lstStyle/>
          <a:p>
            <a:pPr>
              <a:defRPr/>
            </a:pPr>
            <a:r>
              <a:rPr lang="en-US" altLang="en-US" sz="3200" b="1" dirty="0" smtClean="0">
                <a:solidFill>
                  <a:srgbClr val="FFFF00"/>
                </a:solidFill>
                <a:latin typeface="Calibri" pitchFamily="34" charset="0"/>
                <a:cs typeface="Calibri" pitchFamily="34" charset="0"/>
              </a:rPr>
              <a:t>Office Ergonomics</a:t>
            </a:r>
            <a:endParaRPr lang="en-US" altLang="en-US" sz="3200" b="1" dirty="0">
              <a:solidFill>
                <a:srgbClr val="FFFF00"/>
              </a:solidFill>
              <a:latin typeface="Calibri" pitchFamily="34" charset="0"/>
              <a:cs typeface="Calibri" pitchFamily="34" charset="0"/>
            </a:endParaRP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111</a:t>
            </a:fld>
            <a:endParaRPr lang="en-US" altLang="en-US"/>
          </a:p>
        </p:txBody>
      </p:sp>
      <p:pic>
        <p:nvPicPr>
          <p:cNvPr id="788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369986"/>
            <a:ext cx="3960440" cy="4579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98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1369985"/>
            <a:ext cx="4659932" cy="4579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1423952"/>
      </p:ext>
    </p:extLst>
  </p:cSld>
  <p:clrMapOvr>
    <a:masterClrMapping/>
  </p:clrMapOvr>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827584" y="1988840"/>
            <a:ext cx="7560840" cy="28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4000" b="1" dirty="0" smtClean="0">
                <a:latin typeface="Calibri" pitchFamily="34" charset="0"/>
                <a:cs typeface="Calibri" pitchFamily="34" charset="0"/>
              </a:rPr>
              <a:t>Ergonomics</a:t>
            </a: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460375" y="131097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112</a:t>
            </a:fld>
            <a:endParaRPr lang="de-AT" altLang="en-US"/>
          </a:p>
        </p:txBody>
      </p:sp>
    </p:spTree>
    <p:extLst>
      <p:ext uri="{BB962C8B-B14F-4D97-AF65-F5344CB8AC3E}">
        <p14:creationId xmlns:p14="http://schemas.microsoft.com/office/powerpoint/2010/main" val="3725250096"/>
      </p:ext>
    </p:extLst>
  </p:cSld>
  <p:clrMapOvr>
    <a:masterClrMapping/>
  </p:clrMapOvr>
  <p:transition spd="slow"/>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4" name="Rectangle 3"/>
          <p:cNvSpPr>
            <a:spLocks noGrp="1"/>
          </p:cNvSpPr>
          <p:nvPr>
            <p:ph type="title"/>
          </p:nvPr>
        </p:nvSpPr>
        <p:spPr>
          <a:xfrm>
            <a:off x="2195736" y="404664"/>
            <a:ext cx="4572000" cy="762000"/>
          </a:xfrm>
        </p:spPr>
        <p:txBody>
          <a:bodyPr>
            <a:noAutofit/>
          </a:bodyPr>
          <a:lstStyle/>
          <a:p>
            <a:pPr>
              <a:defRPr/>
            </a:pPr>
            <a:r>
              <a:rPr lang="en-US" altLang="en-US" sz="3200" b="1" dirty="0" smtClean="0">
                <a:solidFill>
                  <a:srgbClr val="FFFF00"/>
                </a:solidFill>
                <a:latin typeface="Calibri" pitchFamily="34" charset="0"/>
                <a:cs typeface="Calibri" pitchFamily="34" charset="0"/>
              </a:rPr>
              <a:t>Ergonomics</a:t>
            </a:r>
            <a:endParaRPr lang="en-US" altLang="en-US" sz="3200" b="1" dirty="0">
              <a:solidFill>
                <a:srgbClr val="FFFF00"/>
              </a:solidFill>
              <a:latin typeface="Calibri" pitchFamily="34" charset="0"/>
              <a:cs typeface="Calibri" pitchFamily="34" charset="0"/>
            </a:endParaRP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113</a:t>
            </a:fld>
            <a:endParaRPr lang="en-US" altLang="en-US"/>
          </a:p>
        </p:txBody>
      </p:sp>
      <p:pic>
        <p:nvPicPr>
          <p:cNvPr id="788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412776"/>
            <a:ext cx="8640959"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9209189"/>
      </p:ext>
    </p:extLst>
  </p:cSld>
  <p:clrMapOvr>
    <a:masterClrMapping/>
  </p:clrMapOvr>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4" name="Rectangle 3"/>
          <p:cNvSpPr>
            <a:spLocks noGrp="1"/>
          </p:cNvSpPr>
          <p:nvPr>
            <p:ph type="title"/>
          </p:nvPr>
        </p:nvSpPr>
        <p:spPr>
          <a:xfrm>
            <a:off x="2195736" y="404664"/>
            <a:ext cx="4572000" cy="762000"/>
          </a:xfrm>
        </p:spPr>
        <p:txBody>
          <a:bodyPr>
            <a:noAutofit/>
          </a:bodyPr>
          <a:lstStyle/>
          <a:p>
            <a:pPr>
              <a:defRPr/>
            </a:pPr>
            <a:r>
              <a:rPr lang="en-US" altLang="en-US" sz="3200" b="1" dirty="0" smtClean="0">
                <a:solidFill>
                  <a:srgbClr val="FFFF00"/>
                </a:solidFill>
                <a:latin typeface="Calibri" pitchFamily="34" charset="0"/>
                <a:cs typeface="Calibri" pitchFamily="34" charset="0"/>
              </a:rPr>
              <a:t>Ergonomics – </a:t>
            </a:r>
            <a:br>
              <a:rPr lang="en-US" altLang="en-US" sz="3200" b="1" dirty="0" smtClean="0">
                <a:solidFill>
                  <a:srgbClr val="FFFF00"/>
                </a:solidFill>
                <a:latin typeface="Calibri" pitchFamily="34" charset="0"/>
                <a:cs typeface="Calibri" pitchFamily="34" charset="0"/>
              </a:rPr>
            </a:br>
            <a:r>
              <a:rPr lang="en-US" altLang="en-US" sz="3200" b="1" dirty="0" smtClean="0">
                <a:solidFill>
                  <a:srgbClr val="FFFF00"/>
                </a:solidFill>
                <a:latin typeface="Calibri" pitchFamily="34" charset="0"/>
                <a:cs typeface="Calibri" pitchFamily="34" charset="0"/>
              </a:rPr>
              <a:t>Manual handling</a:t>
            </a:r>
            <a:endParaRPr lang="en-US" altLang="en-US" sz="3200" b="1" dirty="0">
              <a:solidFill>
                <a:srgbClr val="FFFF00"/>
              </a:solidFill>
              <a:latin typeface="Calibri" pitchFamily="34" charset="0"/>
              <a:cs typeface="Calibri" pitchFamily="34" charset="0"/>
            </a:endParaRP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114</a:t>
            </a:fld>
            <a:endParaRPr lang="en-US" altLang="en-US"/>
          </a:p>
        </p:txBody>
      </p:sp>
      <p:pic>
        <p:nvPicPr>
          <p:cNvPr id="808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412774"/>
            <a:ext cx="7128792" cy="4689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5932919"/>
      </p:ext>
    </p:extLst>
  </p:cSld>
  <p:clrMapOvr>
    <a:masterClrMapping/>
  </p:clrMapOvr>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4" name="Rectangle 3"/>
          <p:cNvSpPr>
            <a:spLocks noGrp="1"/>
          </p:cNvSpPr>
          <p:nvPr>
            <p:ph type="title"/>
          </p:nvPr>
        </p:nvSpPr>
        <p:spPr>
          <a:xfrm>
            <a:off x="2195736" y="404664"/>
            <a:ext cx="4572000" cy="762000"/>
          </a:xfrm>
        </p:spPr>
        <p:txBody>
          <a:bodyPr>
            <a:noAutofit/>
          </a:bodyPr>
          <a:lstStyle/>
          <a:p>
            <a:pPr>
              <a:defRPr/>
            </a:pPr>
            <a:r>
              <a:rPr lang="en-US" altLang="en-US" sz="3200" b="1" dirty="0" smtClean="0">
                <a:solidFill>
                  <a:srgbClr val="FFFF00"/>
                </a:solidFill>
                <a:latin typeface="Calibri" pitchFamily="34" charset="0"/>
                <a:cs typeface="Calibri" pitchFamily="34" charset="0"/>
              </a:rPr>
              <a:t>Ergonomics – </a:t>
            </a:r>
            <a:br>
              <a:rPr lang="en-US" altLang="en-US" sz="3200" b="1" dirty="0" smtClean="0">
                <a:solidFill>
                  <a:srgbClr val="FFFF00"/>
                </a:solidFill>
                <a:latin typeface="Calibri" pitchFamily="34" charset="0"/>
                <a:cs typeface="Calibri" pitchFamily="34" charset="0"/>
              </a:rPr>
            </a:br>
            <a:r>
              <a:rPr lang="en-US" altLang="en-US" sz="3200" b="1" dirty="0" smtClean="0">
                <a:solidFill>
                  <a:srgbClr val="FFFF00"/>
                </a:solidFill>
                <a:latin typeface="Calibri" pitchFamily="34" charset="0"/>
                <a:cs typeface="Calibri" pitchFamily="34" charset="0"/>
              </a:rPr>
              <a:t>Manual handling</a:t>
            </a:r>
            <a:endParaRPr lang="en-US" altLang="en-US" sz="3200" b="1" dirty="0">
              <a:solidFill>
                <a:srgbClr val="FFFF00"/>
              </a:solidFill>
              <a:latin typeface="Calibri" pitchFamily="34" charset="0"/>
              <a:cs typeface="Calibri" pitchFamily="34" charset="0"/>
            </a:endParaRP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115</a:t>
            </a:fld>
            <a:endParaRPr lang="en-US" altLang="en-US"/>
          </a:p>
        </p:txBody>
      </p:sp>
      <p:pic>
        <p:nvPicPr>
          <p:cNvPr id="819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868" y="1467641"/>
            <a:ext cx="8136904" cy="45665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41826117"/>
      </p:ext>
    </p:extLst>
  </p:cSld>
  <p:clrMapOvr>
    <a:masterClrMapping/>
  </p:clrMapOvr>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4" name="Rectangle 3"/>
          <p:cNvSpPr>
            <a:spLocks noGrp="1"/>
          </p:cNvSpPr>
          <p:nvPr>
            <p:ph type="title"/>
          </p:nvPr>
        </p:nvSpPr>
        <p:spPr>
          <a:xfrm>
            <a:off x="2195736" y="404664"/>
            <a:ext cx="4572000" cy="762000"/>
          </a:xfrm>
        </p:spPr>
        <p:txBody>
          <a:bodyPr>
            <a:noAutofit/>
          </a:bodyPr>
          <a:lstStyle/>
          <a:p>
            <a:pPr>
              <a:defRPr/>
            </a:pPr>
            <a:r>
              <a:rPr lang="en-US" altLang="en-US" sz="3200" b="1" dirty="0" smtClean="0">
                <a:solidFill>
                  <a:srgbClr val="FFFF00"/>
                </a:solidFill>
                <a:latin typeface="Calibri" pitchFamily="34" charset="0"/>
                <a:cs typeface="Calibri" pitchFamily="34" charset="0"/>
              </a:rPr>
              <a:t>Ergonomics – </a:t>
            </a:r>
            <a:br>
              <a:rPr lang="en-US" altLang="en-US" sz="3200" b="1" dirty="0" smtClean="0">
                <a:solidFill>
                  <a:srgbClr val="FFFF00"/>
                </a:solidFill>
                <a:latin typeface="Calibri" pitchFamily="34" charset="0"/>
                <a:cs typeface="Calibri" pitchFamily="34" charset="0"/>
              </a:rPr>
            </a:br>
            <a:r>
              <a:rPr lang="en-US" altLang="en-US" sz="3200" b="1" dirty="0" smtClean="0">
                <a:solidFill>
                  <a:srgbClr val="FFFF00"/>
                </a:solidFill>
                <a:latin typeface="Calibri" pitchFamily="34" charset="0"/>
                <a:cs typeface="Calibri" pitchFamily="34" charset="0"/>
              </a:rPr>
              <a:t>Manual handling</a:t>
            </a:r>
            <a:endParaRPr lang="en-US" altLang="en-US" sz="3200" b="1" dirty="0">
              <a:solidFill>
                <a:srgbClr val="FFFF00"/>
              </a:solidFill>
              <a:latin typeface="Calibri" pitchFamily="34" charset="0"/>
              <a:cs typeface="Calibri" pitchFamily="34" charset="0"/>
            </a:endParaRP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116</a:t>
            </a:fld>
            <a:endParaRPr lang="en-US" altLang="en-US"/>
          </a:p>
        </p:txBody>
      </p:sp>
      <p:pic>
        <p:nvPicPr>
          <p:cNvPr id="819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868" y="1467641"/>
            <a:ext cx="8136904" cy="45665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69604519"/>
      </p:ext>
    </p:extLst>
  </p:cSld>
  <p:clrMapOvr>
    <a:masterClrMapping/>
  </p:clrMapOvr>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827584" y="1988840"/>
            <a:ext cx="7560840" cy="28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4000" b="1" dirty="0">
                <a:solidFill>
                  <a:schemeClr val="tx1">
                    <a:lumMod val="95000"/>
                    <a:lumOff val="5000"/>
                  </a:schemeClr>
                </a:solidFill>
                <a:latin typeface="Calibri" pitchFamily="34" charset="0"/>
                <a:cs typeface="Calibri" pitchFamily="34" charset="0"/>
              </a:rPr>
              <a:t>Environmental &amp; </a:t>
            </a:r>
            <a:endParaRPr lang="en-US" sz="4000" b="1" dirty="0" smtClean="0">
              <a:solidFill>
                <a:schemeClr val="tx1">
                  <a:lumMod val="95000"/>
                  <a:lumOff val="5000"/>
                </a:schemeClr>
              </a:solidFill>
              <a:latin typeface="Calibri" pitchFamily="34" charset="0"/>
              <a:cs typeface="Calibri" pitchFamily="34" charset="0"/>
            </a:endParaRPr>
          </a:p>
          <a:p>
            <a:pPr algn="ctr" eaLnBrk="1" hangingPunct="1"/>
            <a:r>
              <a:rPr lang="en-US" sz="4000" b="1" dirty="0" smtClean="0">
                <a:solidFill>
                  <a:schemeClr val="tx1">
                    <a:lumMod val="95000"/>
                    <a:lumOff val="5000"/>
                  </a:schemeClr>
                </a:solidFill>
                <a:latin typeface="Calibri" pitchFamily="34" charset="0"/>
                <a:cs typeface="Calibri" pitchFamily="34" charset="0"/>
              </a:rPr>
              <a:t>Weather </a:t>
            </a:r>
            <a:r>
              <a:rPr lang="en-US" sz="4000" b="1" dirty="0">
                <a:solidFill>
                  <a:schemeClr val="tx1">
                    <a:lumMod val="95000"/>
                    <a:lumOff val="5000"/>
                  </a:schemeClr>
                </a:solidFill>
                <a:latin typeface="Calibri" pitchFamily="34" charset="0"/>
                <a:cs typeface="Calibri" pitchFamily="34" charset="0"/>
              </a:rPr>
              <a:t>Conditions</a:t>
            </a: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460375" y="131097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117</a:t>
            </a:fld>
            <a:endParaRPr lang="de-AT" altLang="en-US"/>
          </a:p>
        </p:txBody>
      </p:sp>
    </p:spTree>
    <p:extLst>
      <p:ext uri="{BB962C8B-B14F-4D97-AF65-F5344CB8AC3E}">
        <p14:creationId xmlns:p14="http://schemas.microsoft.com/office/powerpoint/2010/main" val="83938602"/>
      </p:ext>
    </p:extLst>
  </p:cSld>
  <p:clrMapOvr>
    <a:masterClrMapping/>
  </p:clrMapOvr>
  <p:transition spd="slow"/>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4" name="Rectangle 3"/>
          <p:cNvSpPr>
            <a:spLocks noGrp="1"/>
          </p:cNvSpPr>
          <p:nvPr>
            <p:ph type="title"/>
          </p:nvPr>
        </p:nvSpPr>
        <p:spPr>
          <a:xfrm>
            <a:off x="2123728" y="620688"/>
            <a:ext cx="4572000" cy="762000"/>
          </a:xfrm>
        </p:spPr>
        <p:txBody>
          <a:bodyPr>
            <a:noAutofit/>
          </a:bodyPr>
          <a:lstStyle/>
          <a:p>
            <a:pPr>
              <a:defRPr/>
            </a:pPr>
            <a:r>
              <a:rPr lang="en-US" altLang="en-US" sz="3200" b="1" dirty="0">
                <a:solidFill>
                  <a:srgbClr val="FFFF00"/>
                </a:solidFill>
                <a:latin typeface="Calibri" pitchFamily="34" charset="0"/>
                <a:cs typeface="Calibri" pitchFamily="34" charset="0"/>
              </a:rPr>
              <a:t>Environmental &amp; </a:t>
            </a:r>
            <a:br>
              <a:rPr lang="en-US" altLang="en-US" sz="3200" b="1" dirty="0">
                <a:solidFill>
                  <a:srgbClr val="FFFF00"/>
                </a:solidFill>
                <a:latin typeface="Calibri" pitchFamily="34" charset="0"/>
                <a:cs typeface="Calibri" pitchFamily="34" charset="0"/>
              </a:rPr>
            </a:br>
            <a:r>
              <a:rPr lang="en-US" altLang="en-US" sz="3200" b="1" dirty="0">
                <a:solidFill>
                  <a:srgbClr val="FFFF00"/>
                </a:solidFill>
                <a:latin typeface="Calibri" pitchFamily="34" charset="0"/>
                <a:cs typeface="Calibri" pitchFamily="34" charset="0"/>
              </a:rPr>
              <a:t>Weather Conditions</a:t>
            </a: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118</a:t>
            </a:fld>
            <a:endParaRPr lang="en-US" altLang="en-US"/>
          </a:p>
        </p:txBody>
      </p:sp>
      <p:pic>
        <p:nvPicPr>
          <p:cNvPr id="583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00808"/>
            <a:ext cx="8640960"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4172819"/>
      </p:ext>
    </p:extLst>
  </p:cSld>
  <p:clrMapOvr>
    <a:masterClrMapping/>
  </p:clrMapOvr>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4" name="Rectangle 3"/>
          <p:cNvSpPr>
            <a:spLocks noGrp="1"/>
          </p:cNvSpPr>
          <p:nvPr>
            <p:ph type="title"/>
          </p:nvPr>
        </p:nvSpPr>
        <p:spPr>
          <a:xfrm>
            <a:off x="2123728" y="620688"/>
            <a:ext cx="4572000" cy="762000"/>
          </a:xfrm>
        </p:spPr>
        <p:txBody>
          <a:bodyPr>
            <a:noAutofit/>
          </a:bodyPr>
          <a:lstStyle/>
          <a:p>
            <a:pPr>
              <a:defRPr/>
            </a:pPr>
            <a:r>
              <a:rPr lang="en-US" altLang="en-US" sz="3200" b="1" dirty="0">
                <a:solidFill>
                  <a:srgbClr val="FFFF00"/>
                </a:solidFill>
                <a:latin typeface="Calibri" pitchFamily="34" charset="0"/>
                <a:cs typeface="Calibri" pitchFamily="34" charset="0"/>
              </a:rPr>
              <a:t>Environmental &amp; </a:t>
            </a:r>
            <a:br>
              <a:rPr lang="en-US" altLang="en-US" sz="3200" b="1" dirty="0">
                <a:solidFill>
                  <a:srgbClr val="FFFF00"/>
                </a:solidFill>
                <a:latin typeface="Calibri" pitchFamily="34" charset="0"/>
                <a:cs typeface="Calibri" pitchFamily="34" charset="0"/>
              </a:rPr>
            </a:br>
            <a:r>
              <a:rPr lang="en-US" altLang="en-US" sz="3200" b="1" dirty="0">
                <a:solidFill>
                  <a:srgbClr val="FFFF00"/>
                </a:solidFill>
                <a:latin typeface="Calibri" pitchFamily="34" charset="0"/>
                <a:cs typeface="Calibri" pitchFamily="34" charset="0"/>
              </a:rPr>
              <a:t>Weather Conditions</a:t>
            </a: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119</a:t>
            </a:fld>
            <a:endParaRPr lang="en-US" altLang="en-US"/>
          </a:p>
        </p:txBody>
      </p:sp>
      <p:pic>
        <p:nvPicPr>
          <p:cNvPr id="7" name="Picture 6">
            <a:extLst>
              <a:ext uri="{FF2B5EF4-FFF2-40B4-BE49-F238E27FC236}">
                <a16:creationId xmlns="" xmlns:a16="http://schemas.microsoft.com/office/drawing/2014/main" id="{C919E3C7-744D-44AE-A64D-ECDD91877035}"/>
              </a:ext>
            </a:extLst>
          </p:cNvPr>
          <p:cNvPicPr>
            <a:picLocks noChangeAspect="1"/>
          </p:cNvPicPr>
          <p:nvPr/>
        </p:nvPicPr>
        <p:blipFill>
          <a:blip r:embed="rId2"/>
          <a:stretch>
            <a:fillRect/>
          </a:stretch>
        </p:blipFill>
        <p:spPr>
          <a:xfrm>
            <a:off x="4427984" y="1488976"/>
            <a:ext cx="4430864" cy="4852050"/>
          </a:xfrm>
          <a:prstGeom prst="rect">
            <a:avLst/>
          </a:prstGeom>
        </p:spPr>
      </p:pic>
      <p:pic>
        <p:nvPicPr>
          <p:cNvPr id="8" name="Picture 7">
            <a:extLst>
              <a:ext uri="{FF2B5EF4-FFF2-40B4-BE49-F238E27FC236}">
                <a16:creationId xmlns="" xmlns:a16="http://schemas.microsoft.com/office/drawing/2014/main" id="{AE3B7868-6A5C-416B-A57E-476985DFCF84}"/>
              </a:ext>
            </a:extLst>
          </p:cNvPr>
          <p:cNvPicPr>
            <a:picLocks noChangeAspect="1"/>
          </p:cNvPicPr>
          <p:nvPr/>
        </p:nvPicPr>
        <p:blipFill>
          <a:blip r:embed="rId3"/>
          <a:stretch>
            <a:fillRect/>
          </a:stretch>
        </p:blipFill>
        <p:spPr>
          <a:xfrm>
            <a:off x="251520" y="1533997"/>
            <a:ext cx="4176464" cy="2141291"/>
          </a:xfrm>
          <a:prstGeom prst="rect">
            <a:avLst/>
          </a:prstGeom>
        </p:spPr>
      </p:pic>
      <p:pic>
        <p:nvPicPr>
          <p:cNvPr id="9" name="Picture 8">
            <a:extLst>
              <a:ext uri="{FF2B5EF4-FFF2-40B4-BE49-F238E27FC236}">
                <a16:creationId xmlns="" xmlns:a16="http://schemas.microsoft.com/office/drawing/2014/main" id="{7797C756-5553-4950-B52C-1F76FBDACA27}"/>
              </a:ext>
            </a:extLst>
          </p:cNvPr>
          <p:cNvPicPr>
            <a:picLocks noChangeAspect="1"/>
          </p:cNvPicPr>
          <p:nvPr/>
        </p:nvPicPr>
        <p:blipFill>
          <a:blip r:embed="rId4"/>
          <a:stretch>
            <a:fillRect/>
          </a:stretch>
        </p:blipFill>
        <p:spPr>
          <a:xfrm>
            <a:off x="359532" y="3692925"/>
            <a:ext cx="4068452" cy="2648102"/>
          </a:xfrm>
          <a:prstGeom prst="rect">
            <a:avLst/>
          </a:prstGeom>
        </p:spPr>
      </p:pic>
    </p:spTree>
    <p:extLst>
      <p:ext uri="{BB962C8B-B14F-4D97-AF65-F5344CB8AC3E}">
        <p14:creationId xmlns:p14="http://schemas.microsoft.com/office/powerpoint/2010/main" val="974521289"/>
      </p:ext>
    </p:extLst>
  </p:cSld>
  <p:clrMapOvr>
    <a:masterClrMapping/>
  </p:clrMapOvr>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4" name="Rectangle 3"/>
          <p:cNvSpPr>
            <a:spLocks noGrp="1"/>
          </p:cNvSpPr>
          <p:nvPr>
            <p:ph type="title"/>
          </p:nvPr>
        </p:nvSpPr>
        <p:spPr>
          <a:xfrm>
            <a:off x="2123728" y="620688"/>
            <a:ext cx="4572000" cy="762000"/>
          </a:xfrm>
        </p:spPr>
        <p:txBody>
          <a:bodyPr>
            <a:noAutofit/>
          </a:bodyPr>
          <a:lstStyle/>
          <a:p>
            <a:pPr>
              <a:defRPr/>
            </a:pPr>
            <a:r>
              <a:rPr lang="en-US" altLang="en-US" sz="3200" b="1" dirty="0">
                <a:solidFill>
                  <a:srgbClr val="FFFF00"/>
                </a:solidFill>
                <a:latin typeface="Calibri" pitchFamily="34" charset="0"/>
                <a:cs typeface="Calibri" pitchFamily="34" charset="0"/>
              </a:rPr>
              <a:t>Environmental &amp; </a:t>
            </a:r>
            <a:br>
              <a:rPr lang="en-US" altLang="en-US" sz="3200" b="1" dirty="0">
                <a:solidFill>
                  <a:srgbClr val="FFFF00"/>
                </a:solidFill>
                <a:latin typeface="Calibri" pitchFamily="34" charset="0"/>
                <a:cs typeface="Calibri" pitchFamily="34" charset="0"/>
              </a:rPr>
            </a:br>
            <a:r>
              <a:rPr lang="en-US" altLang="en-US" sz="3200" b="1" dirty="0">
                <a:solidFill>
                  <a:srgbClr val="FFFF00"/>
                </a:solidFill>
                <a:latin typeface="Calibri" pitchFamily="34" charset="0"/>
                <a:cs typeface="Calibri" pitchFamily="34" charset="0"/>
              </a:rPr>
              <a:t>Weather Conditions</a:t>
            </a: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120</a:t>
            </a:fld>
            <a:endParaRPr lang="en-US" altLang="en-US"/>
          </a:p>
        </p:txBody>
      </p:sp>
      <p:pic>
        <p:nvPicPr>
          <p:cNvPr id="593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00808"/>
            <a:ext cx="8537578"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3004265"/>
      </p:ext>
    </p:extLst>
  </p:cSld>
  <p:clrMapOvr>
    <a:masterClrMapping/>
  </p:clrMapOvr>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4" name="Rectangle 3"/>
          <p:cNvSpPr>
            <a:spLocks noGrp="1"/>
          </p:cNvSpPr>
          <p:nvPr>
            <p:ph type="title"/>
          </p:nvPr>
        </p:nvSpPr>
        <p:spPr>
          <a:xfrm>
            <a:off x="2123728" y="620688"/>
            <a:ext cx="4572000" cy="762000"/>
          </a:xfrm>
        </p:spPr>
        <p:txBody>
          <a:bodyPr>
            <a:noAutofit/>
          </a:bodyPr>
          <a:lstStyle/>
          <a:p>
            <a:pPr>
              <a:defRPr/>
            </a:pPr>
            <a:r>
              <a:rPr lang="en-US" altLang="en-US" sz="3200" b="1" dirty="0">
                <a:solidFill>
                  <a:srgbClr val="FFFF00"/>
                </a:solidFill>
                <a:latin typeface="Calibri" pitchFamily="34" charset="0"/>
                <a:cs typeface="Calibri" pitchFamily="34" charset="0"/>
              </a:rPr>
              <a:t>Environmental &amp; </a:t>
            </a:r>
            <a:br>
              <a:rPr lang="en-US" altLang="en-US" sz="3200" b="1" dirty="0">
                <a:solidFill>
                  <a:srgbClr val="FFFF00"/>
                </a:solidFill>
                <a:latin typeface="Calibri" pitchFamily="34" charset="0"/>
                <a:cs typeface="Calibri" pitchFamily="34" charset="0"/>
              </a:rPr>
            </a:br>
            <a:r>
              <a:rPr lang="en-US" altLang="en-US" sz="3200" b="1" dirty="0">
                <a:solidFill>
                  <a:srgbClr val="FFFF00"/>
                </a:solidFill>
                <a:latin typeface="Calibri" pitchFamily="34" charset="0"/>
                <a:cs typeface="Calibri" pitchFamily="34" charset="0"/>
              </a:rPr>
              <a:t>Weather Conditions</a:t>
            </a: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121</a:t>
            </a:fld>
            <a:endParaRPr lang="en-US" altLang="en-US"/>
          </a:p>
        </p:txBody>
      </p:sp>
      <p:pic>
        <p:nvPicPr>
          <p:cNvPr id="604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844824"/>
            <a:ext cx="8712968"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8717460"/>
      </p:ext>
    </p:extLst>
  </p:cSld>
  <p:clrMapOvr>
    <a:masterClrMapping/>
  </p:clrMapOvr>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4"/>
          <p:cNvSpPr>
            <a:spLocks noChangeArrowheads="1"/>
          </p:cNvSpPr>
          <p:nvPr/>
        </p:nvSpPr>
        <p:spPr bwMode="auto">
          <a:xfrm>
            <a:off x="827584" y="1988840"/>
            <a:ext cx="7560840" cy="28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4000" b="1" dirty="0" smtClean="0">
                <a:latin typeface="Calibri" pitchFamily="34" charset="0"/>
                <a:cs typeface="Calibri" pitchFamily="34" charset="0"/>
              </a:rPr>
              <a:t>Security</a:t>
            </a:r>
          </a:p>
        </p:txBody>
      </p:sp>
      <p:sp>
        <p:nvSpPr>
          <p:cNvPr id="35844" name="AutoShape 5" descr="Image result for no handphone signag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5606" name="TextBox 1"/>
          <p:cNvSpPr txBox="1">
            <a:spLocks noChangeArrowheads="1"/>
          </p:cNvSpPr>
          <p:nvPr/>
        </p:nvSpPr>
        <p:spPr bwMode="auto">
          <a:xfrm>
            <a:off x="460375" y="1310978"/>
            <a:ext cx="4752975" cy="954107"/>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eaLnBrk="1" hangingPunct="1"/>
            <a:endParaRPr lang="en-US" altLang="en-US" sz="2800" dirty="0" smtClean="0">
              <a:solidFill>
                <a:schemeClr val="tx1"/>
              </a:solidFill>
              <a:latin typeface="Arial" pitchFamily="34" charset="0"/>
            </a:endParaRPr>
          </a:p>
          <a:p>
            <a:pPr marL="285750" indent="-285750" eaLnBrk="1" hangingPunct="1">
              <a:buFont typeface="Arial" pitchFamily="34" charset="0"/>
              <a:buChar char="•"/>
            </a:pPr>
            <a:endParaRPr lang="en-US" altLang="en-US" sz="2800" dirty="0">
              <a:solidFill>
                <a:schemeClr val="tx1"/>
              </a:solidFill>
              <a:latin typeface="Arial" pitchFamily="34" charset="0"/>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122</a:t>
            </a:fld>
            <a:endParaRPr lang="de-AT" altLang="en-US"/>
          </a:p>
        </p:txBody>
      </p:sp>
    </p:spTree>
    <p:extLst>
      <p:ext uri="{BB962C8B-B14F-4D97-AF65-F5344CB8AC3E}">
        <p14:creationId xmlns:p14="http://schemas.microsoft.com/office/powerpoint/2010/main" val="994148209"/>
      </p:ext>
    </p:extLst>
  </p:cSld>
  <p:clrMapOvr>
    <a:masterClrMapping/>
  </p:clrMapOvr>
  <p:transition spd="slow"/>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3"/>
          <p:cNvSpPr>
            <a:spLocks noGrp="1"/>
          </p:cNvSpPr>
          <p:nvPr>
            <p:ph type="title"/>
          </p:nvPr>
        </p:nvSpPr>
        <p:spPr>
          <a:xfrm>
            <a:off x="852465" y="461814"/>
            <a:ext cx="7124700" cy="809625"/>
          </a:xfrm>
        </p:spPr>
        <p:txBody>
          <a:bodyPr wrap="square" numCol="1" anchorCtr="0" compatLnSpc="1">
            <a:prstTxWarp prst="textNoShape">
              <a:avLst/>
            </a:prstTxWarp>
            <a:normAutofit fontScale="90000"/>
          </a:bodyPr>
          <a:lstStyle/>
          <a:p>
            <a:pPr eaLnBrk="1" hangingPunct="1"/>
            <a:r>
              <a:rPr lang="en-GB" altLang="en-US" sz="3600" b="1" cap="none" dirty="0" smtClean="0">
                <a:ln>
                  <a:noFill/>
                </a:ln>
                <a:solidFill>
                  <a:srgbClr val="FFFF00"/>
                </a:solidFill>
                <a:latin typeface="Trebuchet MS" pitchFamily="34" charset="0"/>
              </a:rPr>
              <a:t>SECURITY RULES &amp; REGULATIONS</a:t>
            </a:r>
            <a:endParaRPr lang="en-US" altLang="en-US" sz="2900" cap="none" dirty="0" smtClean="0">
              <a:ln>
                <a:noFill/>
              </a:ln>
              <a:solidFill>
                <a:srgbClr val="FFFF00"/>
              </a:solidFill>
            </a:endParaRPr>
          </a:p>
        </p:txBody>
      </p:sp>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123</a:t>
            </a:fld>
            <a:endParaRPr lang="en-US" altLang="en-US"/>
          </a:p>
        </p:txBody>
      </p:sp>
      <p:sp>
        <p:nvSpPr>
          <p:cNvPr id="75779" name="Text Box 4"/>
          <p:cNvSpPr txBox="1">
            <a:spLocks noChangeArrowheads="1"/>
          </p:cNvSpPr>
          <p:nvPr/>
        </p:nvSpPr>
        <p:spPr bwMode="auto">
          <a:xfrm>
            <a:off x="214313" y="1568782"/>
            <a:ext cx="3857625" cy="4108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FontTx/>
              <a:buChar char="-"/>
            </a:pPr>
            <a:r>
              <a:rPr lang="en-US" altLang="en-US" dirty="0"/>
              <a:t>All Contractors are to prepare their </a:t>
            </a:r>
            <a:r>
              <a:rPr lang="en-US" altLang="en-US" dirty="0" smtClean="0"/>
              <a:t>NRIC/WP </a:t>
            </a:r>
            <a:r>
              <a:rPr lang="en-US" altLang="en-US" dirty="0"/>
              <a:t>Card in order to change </a:t>
            </a:r>
            <a:r>
              <a:rPr lang="en-US" altLang="en-US" dirty="0" smtClean="0"/>
              <a:t>to change pass at the respective ASTI project sites (Where deem necessary)</a:t>
            </a:r>
          </a:p>
          <a:p>
            <a:pPr eaLnBrk="1" hangingPunct="1">
              <a:spcBef>
                <a:spcPct val="50000"/>
              </a:spcBef>
              <a:buFontTx/>
              <a:buChar char="-"/>
            </a:pPr>
            <a:r>
              <a:rPr lang="en-US" altLang="en-US" dirty="0" smtClean="0"/>
              <a:t>No </a:t>
            </a:r>
            <a:r>
              <a:rPr lang="en-US" altLang="en-US" dirty="0"/>
              <a:t>exchanging of passes shall be done. </a:t>
            </a:r>
          </a:p>
          <a:p>
            <a:pPr eaLnBrk="1" hangingPunct="1">
              <a:spcBef>
                <a:spcPct val="50000"/>
              </a:spcBef>
              <a:buFontTx/>
              <a:buChar char="-"/>
            </a:pPr>
            <a:r>
              <a:rPr lang="en-US" altLang="en-US" dirty="0"/>
              <a:t>Passes must be always displayed. </a:t>
            </a:r>
          </a:p>
          <a:p>
            <a:pPr eaLnBrk="1" hangingPunct="1">
              <a:spcBef>
                <a:spcPct val="50000"/>
              </a:spcBef>
              <a:buFontTx/>
              <a:buChar char="-"/>
            </a:pPr>
            <a:r>
              <a:rPr lang="en-US" altLang="en-US" dirty="0"/>
              <a:t>Incase, if pass were to be misplaced or lost, Immediately inform supervisor </a:t>
            </a:r>
            <a:r>
              <a:rPr lang="en-US" altLang="en-US" dirty="0" smtClean="0"/>
              <a:t>in charge </a:t>
            </a:r>
            <a:r>
              <a:rPr lang="en-US" altLang="en-US" dirty="0"/>
              <a:t>and report to the guard house. </a:t>
            </a:r>
          </a:p>
        </p:txBody>
      </p:sp>
      <p:pic>
        <p:nvPicPr>
          <p:cNvPr id="75781" name="Picture 3" descr="A picture containing text, building, ground, person&#10;&#10;Description automatically generate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4814" y="1568782"/>
            <a:ext cx="4267823" cy="398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8" name="Text Box 8"/>
          <p:cNvSpPr txBox="1">
            <a:spLocks noChangeArrowheads="1"/>
          </p:cNvSpPr>
          <p:nvPr/>
        </p:nvSpPr>
        <p:spPr bwMode="auto">
          <a:xfrm>
            <a:off x="317500" y="1344613"/>
            <a:ext cx="4152900" cy="1862048"/>
          </a:xfrm>
          <a:prstGeom prst="rect">
            <a:avLst/>
          </a:prstGeom>
          <a:noFill/>
          <a:ln w="9525">
            <a:noFill/>
            <a:miter lim="800000"/>
            <a:headEnd/>
            <a:tailEnd/>
          </a:ln>
          <a:effectLst/>
        </p:spPr>
        <p:txBody>
          <a:bodyPr>
            <a:spAutoFit/>
          </a:bodyPr>
          <a:lstStyle/>
          <a:p>
            <a:pPr algn="ctr" eaLnBrk="1" hangingPunct="1">
              <a:spcBef>
                <a:spcPct val="50000"/>
              </a:spcBef>
              <a:defRPr/>
            </a:pPr>
            <a:r>
              <a:rPr lang="en-US" sz="5000" b="1" dirty="0">
                <a:solidFill>
                  <a:srgbClr val="FF3300"/>
                </a:solidFill>
                <a:effectLst>
                  <a:outerShdw blurRad="38100" dist="38100" dir="2700000" algn="tl">
                    <a:srgbClr val="000000"/>
                  </a:outerShdw>
                </a:effectLst>
                <a:latin typeface="Arial" charset="0"/>
              </a:rPr>
              <a:t>NO</a:t>
            </a:r>
          </a:p>
          <a:p>
            <a:pPr algn="ctr" eaLnBrk="1" hangingPunct="1">
              <a:spcBef>
                <a:spcPct val="50000"/>
              </a:spcBef>
              <a:defRPr/>
            </a:pPr>
            <a:r>
              <a:rPr lang="en-US" sz="2600" b="1" dirty="0">
                <a:latin typeface="Arial" charset="0"/>
              </a:rPr>
              <a:t>Drugs</a:t>
            </a:r>
            <a:r>
              <a:rPr lang="en-US" sz="2600" dirty="0">
                <a:latin typeface="Arial" charset="0"/>
              </a:rPr>
              <a:t> on </a:t>
            </a:r>
            <a:r>
              <a:rPr lang="en-US" sz="2600" dirty="0" smtClean="0">
                <a:latin typeface="Arial" charset="0"/>
              </a:rPr>
              <a:t>ASTI`s Project Sites are allowed</a:t>
            </a:r>
            <a:r>
              <a:rPr lang="en-US" sz="2600" dirty="0">
                <a:latin typeface="Arial" charset="0"/>
              </a:rPr>
              <a:t>.</a:t>
            </a:r>
          </a:p>
        </p:txBody>
      </p:sp>
      <p:pic>
        <p:nvPicPr>
          <p:cNvPr id="40972" name="Picture 12" descr="Heroin"/>
          <p:cNvPicPr>
            <a:picLocks noChangeAspect="1" noChangeArrowheads="1"/>
          </p:cNvPicPr>
          <p:nvPr/>
        </p:nvPicPr>
        <p:blipFill>
          <a:blip r:embed="rId2">
            <a:extLst>
              <a:ext uri="{28A0092B-C50C-407E-A947-70E740481C1C}">
                <a14:useLocalDpi xmlns:a14="http://schemas.microsoft.com/office/drawing/2010/main" val="0"/>
              </a:ext>
            </a:extLst>
          </a:blip>
          <a:srcRect l="13994" t="13931" r="16035" b="16000"/>
          <a:stretch>
            <a:fillRect/>
          </a:stretch>
        </p:blipFill>
        <p:spPr bwMode="auto">
          <a:xfrm>
            <a:off x="6791325" y="3105150"/>
            <a:ext cx="1770063" cy="140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0" name="Picture 10" descr="cannab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1752600"/>
            <a:ext cx="1944688" cy="140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1" name="Picture 11" descr="ecstas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99025" y="3098800"/>
            <a:ext cx="1905000" cy="140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3" name="Picture 13" descr="ice"/>
          <p:cNvPicPr>
            <a:picLocks noChangeAspect="1" noChangeArrowheads="1"/>
          </p:cNvPicPr>
          <p:nvPr/>
        </p:nvPicPr>
        <p:blipFill>
          <a:blip r:embed="rId5">
            <a:extLst>
              <a:ext uri="{28A0092B-C50C-407E-A947-70E740481C1C}">
                <a14:useLocalDpi xmlns:a14="http://schemas.microsoft.com/office/drawing/2010/main" val="0"/>
              </a:ext>
            </a:extLst>
          </a:blip>
          <a:srcRect t="55357"/>
          <a:stretch>
            <a:fillRect/>
          </a:stretch>
        </p:blipFill>
        <p:spPr bwMode="auto">
          <a:xfrm>
            <a:off x="6799263" y="1752600"/>
            <a:ext cx="1793875" cy="140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6" name="Picture 16" descr="ketamin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00725" y="4518025"/>
            <a:ext cx="1825625" cy="140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77" name="Oval 17"/>
          <p:cNvSpPr>
            <a:spLocks noChangeArrowheads="1"/>
          </p:cNvSpPr>
          <p:nvPr/>
        </p:nvSpPr>
        <p:spPr bwMode="auto">
          <a:xfrm>
            <a:off x="4486275" y="1316038"/>
            <a:ext cx="4419600" cy="4572000"/>
          </a:xfrm>
          <a:prstGeom prst="ellipse">
            <a:avLst/>
          </a:prstGeom>
          <a:noFill/>
          <a:ln w="3048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endParaRPr lang="en-GB" altLang="en-US"/>
          </a:p>
        </p:txBody>
      </p:sp>
      <p:grpSp>
        <p:nvGrpSpPr>
          <p:cNvPr id="2" name="Group 24"/>
          <p:cNvGrpSpPr>
            <a:grpSpLocks/>
          </p:cNvGrpSpPr>
          <p:nvPr/>
        </p:nvGrpSpPr>
        <p:grpSpPr bwMode="auto">
          <a:xfrm>
            <a:off x="133350" y="4019550"/>
            <a:ext cx="4295775" cy="1485900"/>
            <a:chOff x="84" y="2532"/>
            <a:chExt cx="2980" cy="936"/>
          </a:xfrm>
        </p:grpSpPr>
        <p:sp>
          <p:nvSpPr>
            <p:cNvPr id="76813" name="Rectangle 21"/>
            <p:cNvSpPr>
              <a:spLocks noChangeArrowheads="1"/>
            </p:cNvSpPr>
            <p:nvPr/>
          </p:nvSpPr>
          <p:spPr bwMode="auto">
            <a:xfrm>
              <a:off x="84" y="2532"/>
              <a:ext cx="2980" cy="936"/>
            </a:xfrm>
            <a:prstGeom prst="rect">
              <a:avLst/>
            </a:prstGeom>
            <a:solidFill>
              <a:schemeClr val="bg1"/>
            </a:solidFill>
            <a:ln w="9525">
              <a:solidFill>
                <a:schemeClr val="tx1"/>
              </a:solidFill>
              <a:miter lim="800000"/>
              <a:headEnd/>
              <a:tailEnd/>
            </a:ln>
          </p:spPr>
          <p:txBody>
            <a:bodyPr wrap="none" anchor="ctr"/>
            <a:lstStyle/>
            <a:p>
              <a:pPr eaLnBrk="1" hangingPunct="1"/>
              <a:endParaRPr lang="en-GB" altLang="en-US"/>
            </a:p>
          </p:txBody>
        </p:sp>
        <p:sp>
          <p:nvSpPr>
            <p:cNvPr id="40969" name="Text Box 9"/>
            <p:cNvSpPr txBox="1">
              <a:spLocks noChangeArrowheads="1"/>
            </p:cNvSpPr>
            <p:nvPr/>
          </p:nvSpPr>
          <p:spPr bwMode="auto">
            <a:xfrm>
              <a:off x="912" y="2544"/>
              <a:ext cx="2112" cy="922"/>
            </a:xfrm>
            <a:prstGeom prst="rect">
              <a:avLst/>
            </a:prstGeom>
            <a:solidFill>
              <a:srgbClr val="FFFFFF"/>
            </a:solidFill>
            <a:ln w="9525">
              <a:noFill/>
              <a:miter lim="800000"/>
              <a:headEnd/>
              <a:tailEnd/>
            </a:ln>
            <a:effectLst/>
          </p:spPr>
          <p:txBody>
            <a:bodyPr>
              <a:spAutoFit/>
            </a:bodyPr>
            <a:lstStyle/>
            <a:p>
              <a:pPr algn="r" eaLnBrk="1" hangingPunct="1">
                <a:spcBef>
                  <a:spcPct val="50000"/>
                </a:spcBef>
                <a:defRPr/>
              </a:pPr>
              <a:r>
                <a:rPr lang="en-US" sz="3000" dirty="0">
                  <a:effectLst>
                    <a:outerShdw blurRad="38100" dist="38100" dir="2700000" algn="tl">
                      <a:srgbClr val="C0C0C0"/>
                    </a:outerShdw>
                  </a:effectLst>
                  <a:latin typeface="Arial" charset="0"/>
                </a:rPr>
                <a:t>Offenders can be</a:t>
              </a:r>
              <a:r>
                <a:rPr lang="en-US" sz="3000" dirty="0">
                  <a:solidFill>
                    <a:srgbClr val="FF0000"/>
                  </a:solidFill>
                  <a:effectLst>
                    <a:outerShdw blurRad="38100" dist="38100" dir="2700000" algn="tl">
                      <a:srgbClr val="C0C0C0"/>
                    </a:outerShdw>
                  </a:effectLst>
                  <a:latin typeface="Arial" charset="0"/>
                </a:rPr>
                <a:t> </a:t>
              </a:r>
              <a:r>
                <a:rPr lang="en-US" sz="3000" b="1" u="sng" dirty="0">
                  <a:solidFill>
                    <a:srgbClr val="FF0000"/>
                  </a:solidFill>
                  <a:effectLst>
                    <a:outerShdw blurRad="38100" dist="38100" dir="2700000" algn="tl">
                      <a:srgbClr val="C0C0C0"/>
                    </a:outerShdw>
                  </a:effectLst>
                  <a:latin typeface="Arial" charset="0"/>
                </a:rPr>
                <a:t>dismissed</a:t>
              </a:r>
              <a:r>
                <a:rPr lang="en-US" sz="3000" dirty="0">
                  <a:solidFill>
                    <a:srgbClr val="FF0000"/>
                  </a:solidFill>
                  <a:effectLst>
                    <a:outerShdw blurRad="38100" dist="38100" dir="2700000" algn="tl">
                      <a:srgbClr val="C0C0C0"/>
                    </a:outerShdw>
                  </a:effectLst>
                  <a:latin typeface="Arial" charset="0"/>
                </a:rPr>
                <a:t> </a:t>
              </a:r>
              <a:r>
                <a:rPr lang="en-US" sz="3000" dirty="0">
                  <a:effectLst>
                    <a:outerShdw blurRad="38100" dist="38100" dir="2700000" algn="tl">
                      <a:srgbClr val="C0C0C0"/>
                    </a:outerShdw>
                  </a:effectLst>
                  <a:latin typeface="Arial" charset="0"/>
                </a:rPr>
                <a:t>and/or</a:t>
              </a:r>
              <a:r>
                <a:rPr lang="en-US" sz="3000" dirty="0">
                  <a:solidFill>
                    <a:srgbClr val="FF0000"/>
                  </a:solidFill>
                  <a:effectLst>
                    <a:outerShdw blurRad="38100" dist="38100" dir="2700000" algn="tl">
                      <a:srgbClr val="C0C0C0"/>
                    </a:outerShdw>
                  </a:effectLst>
                  <a:latin typeface="Arial" charset="0"/>
                </a:rPr>
                <a:t> </a:t>
              </a:r>
              <a:r>
                <a:rPr lang="en-US" sz="3000" b="1" u="sng" dirty="0">
                  <a:solidFill>
                    <a:srgbClr val="FF0000"/>
                  </a:solidFill>
                  <a:effectLst>
                    <a:outerShdw blurRad="38100" dist="38100" dir="2700000" algn="tl">
                      <a:srgbClr val="C0C0C0"/>
                    </a:outerShdw>
                  </a:effectLst>
                  <a:latin typeface="Arial" charset="0"/>
                </a:rPr>
                <a:t>arrested</a:t>
              </a:r>
              <a:r>
                <a:rPr lang="en-US" sz="3000" dirty="0">
                  <a:solidFill>
                    <a:srgbClr val="FF0000"/>
                  </a:solidFill>
                  <a:effectLst>
                    <a:outerShdw blurRad="38100" dist="38100" dir="2700000" algn="tl">
                      <a:srgbClr val="C0C0C0"/>
                    </a:outerShdw>
                  </a:effectLst>
                  <a:latin typeface="Arial" charset="0"/>
                </a:rPr>
                <a:t>.</a:t>
              </a:r>
            </a:p>
          </p:txBody>
        </p:sp>
        <p:pic>
          <p:nvPicPr>
            <p:cNvPr id="76815" name="Picture 20" descr="j030586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2" y="2766"/>
              <a:ext cx="816" cy="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0978" name="Line 18"/>
          <p:cNvSpPr>
            <a:spLocks noChangeShapeType="1"/>
          </p:cNvSpPr>
          <p:nvPr/>
        </p:nvSpPr>
        <p:spPr bwMode="auto">
          <a:xfrm flipH="1">
            <a:off x="5410200" y="2028825"/>
            <a:ext cx="2932113" cy="3533775"/>
          </a:xfrm>
          <a:prstGeom prst="line">
            <a:avLst/>
          </a:prstGeom>
          <a:noFill/>
          <a:ln w="304800">
            <a:solidFill>
              <a:srgbClr val="FF0000"/>
            </a:solidFill>
            <a:round/>
            <a:headEnd/>
            <a:tailEnd/>
          </a:ln>
          <a:extLst>
            <a:ext uri="{909E8E84-426E-40DD-AFC4-6F175D3DCCD1}">
              <a14:hiddenFill xmlns:a14="http://schemas.microsoft.com/office/drawing/2010/main">
                <a:noFill/>
              </a14:hiddenFill>
            </a:ext>
          </a:extLst>
        </p:spPr>
        <p:txBody>
          <a:bodyPr/>
          <a:lstStyle/>
          <a:p>
            <a:endParaRPr lang="en-SG"/>
          </a:p>
        </p:txBody>
      </p:sp>
      <p:sp>
        <p:nvSpPr>
          <p:cNvPr id="89099" name="Rectangle 28"/>
          <p:cNvSpPr>
            <a:spLocks noGrp="1"/>
          </p:cNvSpPr>
          <p:nvPr>
            <p:ph type="title"/>
          </p:nvPr>
        </p:nvSpPr>
        <p:spPr>
          <a:xfrm>
            <a:off x="923925" y="404664"/>
            <a:ext cx="7124700" cy="733425"/>
          </a:xfrm>
        </p:spPr>
        <p:txBody>
          <a:bodyPr wrap="square" numCol="1" anchorCtr="0" compatLnSpc="1">
            <a:prstTxWarp prst="textNoShape">
              <a:avLst/>
            </a:prstTxWarp>
            <a:normAutofit fontScale="90000"/>
          </a:bodyPr>
          <a:lstStyle/>
          <a:p>
            <a:pPr eaLnBrk="1" hangingPunct="1"/>
            <a:r>
              <a:rPr lang="en-GB" altLang="en-US" sz="3600" b="1" cap="none" dirty="0" smtClean="0">
                <a:ln>
                  <a:noFill/>
                </a:ln>
                <a:solidFill>
                  <a:srgbClr val="FFFF00"/>
                </a:solidFill>
                <a:latin typeface="Trebuchet MS" pitchFamily="34" charset="0"/>
              </a:rPr>
              <a:t>SECURITY RULES &amp; REGULATIONS</a:t>
            </a:r>
            <a:endParaRPr lang="en-US" altLang="en-US" sz="2900" cap="none" dirty="0" smtClean="0">
              <a:ln>
                <a:noFill/>
              </a:ln>
              <a:solidFill>
                <a:srgbClr val="FFFF00"/>
              </a:solidFill>
            </a:endParaRPr>
          </a:p>
        </p:txBody>
      </p:sp>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a:p>
        </p:txBody>
      </p:sp>
      <p:sp>
        <p:nvSpPr>
          <p:cNvPr id="4" name="Slide Number Placeholder 3"/>
          <p:cNvSpPr>
            <a:spLocks noGrp="1"/>
          </p:cNvSpPr>
          <p:nvPr>
            <p:ph type="sldNum" sz="quarter" idx="12"/>
          </p:nvPr>
        </p:nvSpPr>
        <p:spPr/>
        <p:txBody>
          <a:bodyPr/>
          <a:lstStyle/>
          <a:p>
            <a:fld id="{0CA0F478-6238-49A2-92F0-B8F6DFF95E94}" type="slidenum">
              <a:rPr lang="en-US" altLang="en-US" smtClean="0"/>
              <a:pPr/>
              <a:t>124</a:t>
            </a:fld>
            <a:endParaRPr lang="en-US"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40970"/>
                                        </p:tgtEl>
                                        <p:attrNameLst>
                                          <p:attrName>style.visibility</p:attrName>
                                        </p:attrNameLst>
                                      </p:cBhvr>
                                      <p:to>
                                        <p:strVal val="visible"/>
                                      </p:to>
                                    </p:set>
                                    <p:animEffect transition="in" filter="dissolve">
                                      <p:cBhvr>
                                        <p:cTn id="7" dur="500"/>
                                        <p:tgtEl>
                                          <p:spTgt spid="40970"/>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40973"/>
                                        </p:tgtEl>
                                        <p:attrNameLst>
                                          <p:attrName>style.visibility</p:attrName>
                                        </p:attrNameLst>
                                      </p:cBhvr>
                                      <p:to>
                                        <p:strVal val="visible"/>
                                      </p:to>
                                    </p:set>
                                    <p:animEffect transition="in" filter="dissolve">
                                      <p:cBhvr>
                                        <p:cTn id="11" dur="500"/>
                                        <p:tgtEl>
                                          <p:spTgt spid="40973"/>
                                        </p:tgtEl>
                                      </p:cBhvr>
                                    </p:animEffect>
                                  </p:childTnLst>
                                </p:cTn>
                              </p:par>
                            </p:childTnLst>
                          </p:cTn>
                        </p:par>
                        <p:par>
                          <p:cTn id="12" fill="hold" nodeType="afterGroup">
                            <p:stCondLst>
                              <p:cond delay="1000"/>
                            </p:stCondLst>
                            <p:childTnLst>
                              <p:par>
                                <p:cTn id="13" presetID="9" presetClass="entr" presetSubtype="0" fill="hold" nodeType="afterEffect">
                                  <p:stCondLst>
                                    <p:cond delay="0"/>
                                  </p:stCondLst>
                                  <p:childTnLst>
                                    <p:set>
                                      <p:cBhvr>
                                        <p:cTn id="14" dur="1" fill="hold">
                                          <p:stCondLst>
                                            <p:cond delay="0"/>
                                          </p:stCondLst>
                                        </p:cTn>
                                        <p:tgtEl>
                                          <p:spTgt spid="40971"/>
                                        </p:tgtEl>
                                        <p:attrNameLst>
                                          <p:attrName>style.visibility</p:attrName>
                                        </p:attrNameLst>
                                      </p:cBhvr>
                                      <p:to>
                                        <p:strVal val="visible"/>
                                      </p:to>
                                    </p:set>
                                    <p:animEffect transition="in" filter="dissolve">
                                      <p:cBhvr>
                                        <p:cTn id="15" dur="500"/>
                                        <p:tgtEl>
                                          <p:spTgt spid="40971"/>
                                        </p:tgtEl>
                                      </p:cBhvr>
                                    </p:animEffect>
                                  </p:childTnLst>
                                </p:cTn>
                              </p:par>
                            </p:childTnLst>
                          </p:cTn>
                        </p:par>
                        <p:par>
                          <p:cTn id="16" fill="hold" nodeType="afterGroup">
                            <p:stCondLst>
                              <p:cond delay="1500"/>
                            </p:stCondLst>
                            <p:childTnLst>
                              <p:par>
                                <p:cTn id="17" presetID="9" presetClass="entr" presetSubtype="0" fill="hold" nodeType="afterEffect">
                                  <p:stCondLst>
                                    <p:cond delay="0"/>
                                  </p:stCondLst>
                                  <p:childTnLst>
                                    <p:set>
                                      <p:cBhvr>
                                        <p:cTn id="18" dur="1" fill="hold">
                                          <p:stCondLst>
                                            <p:cond delay="0"/>
                                          </p:stCondLst>
                                        </p:cTn>
                                        <p:tgtEl>
                                          <p:spTgt spid="40972"/>
                                        </p:tgtEl>
                                        <p:attrNameLst>
                                          <p:attrName>style.visibility</p:attrName>
                                        </p:attrNameLst>
                                      </p:cBhvr>
                                      <p:to>
                                        <p:strVal val="visible"/>
                                      </p:to>
                                    </p:set>
                                    <p:animEffect transition="in" filter="dissolve">
                                      <p:cBhvr>
                                        <p:cTn id="19" dur="500"/>
                                        <p:tgtEl>
                                          <p:spTgt spid="40972"/>
                                        </p:tgtEl>
                                      </p:cBhvr>
                                    </p:animEffect>
                                  </p:childTnLst>
                                </p:cTn>
                              </p:par>
                            </p:childTnLst>
                          </p:cTn>
                        </p:par>
                        <p:par>
                          <p:cTn id="20" fill="hold" nodeType="afterGroup">
                            <p:stCondLst>
                              <p:cond delay="2000"/>
                            </p:stCondLst>
                            <p:childTnLst>
                              <p:par>
                                <p:cTn id="21" presetID="9" presetClass="entr" presetSubtype="0" fill="hold" nodeType="afterEffect">
                                  <p:stCondLst>
                                    <p:cond delay="0"/>
                                  </p:stCondLst>
                                  <p:childTnLst>
                                    <p:set>
                                      <p:cBhvr>
                                        <p:cTn id="22" dur="1" fill="hold">
                                          <p:stCondLst>
                                            <p:cond delay="0"/>
                                          </p:stCondLst>
                                        </p:cTn>
                                        <p:tgtEl>
                                          <p:spTgt spid="40976"/>
                                        </p:tgtEl>
                                        <p:attrNameLst>
                                          <p:attrName>style.visibility</p:attrName>
                                        </p:attrNameLst>
                                      </p:cBhvr>
                                      <p:to>
                                        <p:strVal val="visible"/>
                                      </p:to>
                                    </p:set>
                                    <p:animEffect transition="in" filter="dissolve">
                                      <p:cBhvr>
                                        <p:cTn id="23" dur="500"/>
                                        <p:tgtEl>
                                          <p:spTgt spid="40976"/>
                                        </p:tgtEl>
                                      </p:cBhvr>
                                    </p:animEffect>
                                  </p:childTnLst>
                                </p:cTn>
                              </p:par>
                            </p:childTnLst>
                          </p:cTn>
                        </p:par>
                        <p:par>
                          <p:cTn id="24" fill="hold" nodeType="afterGroup">
                            <p:stCondLst>
                              <p:cond delay="2500"/>
                            </p:stCondLst>
                            <p:childTnLst>
                              <p:par>
                                <p:cTn id="25" presetID="23" presetClass="entr" presetSubtype="16" fill="hold" grpId="0" nodeType="afterEffect">
                                  <p:stCondLst>
                                    <p:cond delay="4000"/>
                                  </p:stCondLst>
                                  <p:childTnLst>
                                    <p:set>
                                      <p:cBhvr>
                                        <p:cTn id="26" dur="1" fill="hold">
                                          <p:stCondLst>
                                            <p:cond delay="0"/>
                                          </p:stCondLst>
                                        </p:cTn>
                                        <p:tgtEl>
                                          <p:spTgt spid="40977"/>
                                        </p:tgtEl>
                                        <p:attrNameLst>
                                          <p:attrName>style.visibility</p:attrName>
                                        </p:attrNameLst>
                                      </p:cBhvr>
                                      <p:to>
                                        <p:strVal val="visible"/>
                                      </p:to>
                                    </p:set>
                                    <p:anim calcmode="lin" valueType="num">
                                      <p:cBhvr>
                                        <p:cTn id="27" dur="500" fill="hold"/>
                                        <p:tgtEl>
                                          <p:spTgt spid="40977"/>
                                        </p:tgtEl>
                                        <p:attrNameLst>
                                          <p:attrName>ppt_w</p:attrName>
                                        </p:attrNameLst>
                                      </p:cBhvr>
                                      <p:tavLst>
                                        <p:tav tm="0">
                                          <p:val>
                                            <p:fltVal val="0"/>
                                          </p:val>
                                        </p:tav>
                                        <p:tav tm="100000">
                                          <p:val>
                                            <p:strVal val="#ppt_w"/>
                                          </p:val>
                                        </p:tav>
                                      </p:tavLst>
                                    </p:anim>
                                    <p:anim calcmode="lin" valueType="num">
                                      <p:cBhvr>
                                        <p:cTn id="28" dur="500" fill="hold"/>
                                        <p:tgtEl>
                                          <p:spTgt spid="40977"/>
                                        </p:tgtEl>
                                        <p:attrNameLst>
                                          <p:attrName>ppt_h</p:attrName>
                                        </p:attrNameLst>
                                      </p:cBhvr>
                                      <p:tavLst>
                                        <p:tav tm="0">
                                          <p:val>
                                            <p:fltVal val="0"/>
                                          </p:val>
                                        </p:tav>
                                        <p:tav tm="100000">
                                          <p:val>
                                            <p:strVal val="#ppt_h"/>
                                          </p:val>
                                        </p:tav>
                                      </p:tavLst>
                                    </p:anim>
                                  </p:childTnLst>
                                </p:cTn>
                              </p:par>
                            </p:childTnLst>
                          </p:cTn>
                        </p:par>
                        <p:par>
                          <p:cTn id="29" fill="hold" nodeType="afterGroup">
                            <p:stCondLst>
                              <p:cond delay="7000"/>
                            </p:stCondLst>
                            <p:childTnLst>
                              <p:par>
                                <p:cTn id="30" presetID="22" presetClass="entr" presetSubtype="1" fill="hold" grpId="0" nodeType="afterEffect">
                                  <p:stCondLst>
                                    <p:cond delay="0"/>
                                  </p:stCondLst>
                                  <p:childTnLst>
                                    <p:set>
                                      <p:cBhvr>
                                        <p:cTn id="31" dur="1" fill="hold">
                                          <p:stCondLst>
                                            <p:cond delay="0"/>
                                          </p:stCondLst>
                                        </p:cTn>
                                        <p:tgtEl>
                                          <p:spTgt spid="40978"/>
                                        </p:tgtEl>
                                        <p:attrNameLst>
                                          <p:attrName>style.visibility</p:attrName>
                                        </p:attrNameLst>
                                      </p:cBhvr>
                                      <p:to>
                                        <p:strVal val="visible"/>
                                      </p:to>
                                    </p:set>
                                    <p:animEffect transition="in" filter="wipe(up)">
                                      <p:cBhvr>
                                        <p:cTn id="32" dur="500"/>
                                        <p:tgtEl>
                                          <p:spTgt spid="4097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3" presetClass="entr" presetSubtype="32"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500" fill="hold"/>
                                        <p:tgtEl>
                                          <p:spTgt spid="2"/>
                                        </p:tgtEl>
                                        <p:attrNameLst>
                                          <p:attrName>ppt_w</p:attrName>
                                        </p:attrNameLst>
                                      </p:cBhvr>
                                      <p:tavLst>
                                        <p:tav tm="0">
                                          <p:val>
                                            <p:strVal val="4*#ppt_w"/>
                                          </p:val>
                                        </p:tav>
                                        <p:tav tm="100000">
                                          <p:val>
                                            <p:strVal val="#ppt_w"/>
                                          </p:val>
                                        </p:tav>
                                      </p:tavLst>
                                    </p:anim>
                                    <p:anim calcmode="lin" valueType="num">
                                      <p:cBhvr>
                                        <p:cTn id="38" dur="500" fill="hold"/>
                                        <p:tgtEl>
                                          <p:spTgt spid="2"/>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77" grpId="0" animBg="1"/>
      <p:bldP spid="40978" grpId="0" animBg="1"/>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4"/>
          <p:cNvSpPr>
            <a:spLocks noChangeArrowheads="1"/>
          </p:cNvSpPr>
          <p:nvPr/>
        </p:nvSpPr>
        <p:spPr bwMode="auto">
          <a:xfrm>
            <a:off x="1331118" y="584242"/>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Safety Meetings (On-Site) </a:t>
            </a:r>
            <a:endParaRPr lang="en-US" altLang="en-US" sz="3200" b="1" dirty="0">
              <a:solidFill>
                <a:srgbClr val="FFFF00"/>
              </a:solidFill>
              <a:cs typeface="Arial" pitchFamily="34" charset="0"/>
            </a:endParaRPr>
          </a:p>
        </p:txBody>
      </p:sp>
      <p:sp>
        <p:nvSpPr>
          <p:cNvPr id="6" name="TextBox 3"/>
          <p:cNvSpPr txBox="1">
            <a:spLocks noChangeArrowheads="1"/>
          </p:cNvSpPr>
          <p:nvPr/>
        </p:nvSpPr>
        <p:spPr bwMode="auto">
          <a:xfrm>
            <a:off x="28575" y="1272764"/>
            <a:ext cx="4615432" cy="2616200"/>
          </a:xfrm>
          <a:prstGeom prst="rect">
            <a:avLst/>
          </a:prstGeom>
          <a:noFill/>
          <a:ln>
            <a:noFill/>
          </a:ln>
        </p:spPr>
        <p:txBody>
          <a:bodyPr wrap="square">
            <a:spAutoFit/>
          </a:bodyPr>
          <a:lstStyle>
            <a:lvl1pPr>
              <a:defRPr sz="2000">
                <a:solidFill>
                  <a:srgbClr val="0F496F"/>
                </a:solidFill>
                <a:latin typeface="Century Gothic" pitchFamily="34" charset="0"/>
              </a:defRPr>
            </a:lvl1pPr>
            <a:lvl2pPr>
              <a:defRPr>
                <a:solidFill>
                  <a:srgbClr val="0F496F"/>
                </a:solidFill>
                <a:latin typeface="Century Gothic" pitchFamily="34" charset="0"/>
              </a:defRPr>
            </a:lvl2pPr>
            <a:lvl3pPr marL="1143000" indent="-228600">
              <a:defRPr sz="1600">
                <a:solidFill>
                  <a:srgbClr val="0F496F"/>
                </a:solidFill>
                <a:latin typeface="Century Gothic" pitchFamily="34" charset="0"/>
              </a:defRPr>
            </a:lvl3pPr>
            <a:lvl4pPr marL="1600200" indent="-228600">
              <a:defRPr sz="1400">
                <a:solidFill>
                  <a:srgbClr val="0F496F"/>
                </a:solidFill>
                <a:latin typeface="Century Gothic" pitchFamily="34" charset="0"/>
              </a:defRPr>
            </a:lvl4pPr>
            <a:lvl5pPr marL="2057400" indent="-228600">
              <a:defRPr sz="1400">
                <a:solidFill>
                  <a:srgbClr val="0F496F"/>
                </a:solidFill>
                <a:latin typeface="Century Gothic" pitchFamily="34" charset="0"/>
              </a:defRPr>
            </a:lvl5pPr>
            <a:lvl6pPr eaLnBrk="0" fontAlgn="base" hangingPunct="0">
              <a:defRPr sz="1400">
                <a:solidFill>
                  <a:srgbClr val="0F496F"/>
                </a:solidFill>
                <a:latin typeface="Century Gothic" pitchFamily="34" charset="0"/>
              </a:defRPr>
            </a:lvl6pPr>
            <a:lvl7pPr eaLnBrk="0" fontAlgn="base" hangingPunct="0">
              <a:defRPr sz="1400">
                <a:solidFill>
                  <a:srgbClr val="0F496F"/>
                </a:solidFill>
                <a:latin typeface="Century Gothic" pitchFamily="34" charset="0"/>
              </a:defRPr>
            </a:lvl7pPr>
            <a:lvl8pPr eaLnBrk="0" fontAlgn="base" hangingPunct="0">
              <a:defRPr sz="1400">
                <a:solidFill>
                  <a:srgbClr val="0F496F"/>
                </a:solidFill>
                <a:latin typeface="Century Gothic" pitchFamily="34" charset="0"/>
              </a:defRPr>
            </a:lvl8pPr>
            <a:lvl9pPr eaLnBrk="0" fontAlgn="base" hangingPunct="0">
              <a:defRPr sz="1400">
                <a:solidFill>
                  <a:srgbClr val="0F496F"/>
                </a:solidFill>
                <a:latin typeface="Century Gothic" pitchFamily="34" charset="0"/>
              </a:defRPr>
            </a:lvl9pPr>
          </a:lstStyle>
          <a:p>
            <a:pPr marL="285750" indent="-285750" eaLnBrk="1" hangingPunct="1">
              <a:buFont typeface="Arial" pitchFamily="34" charset="0"/>
              <a:buChar char="•"/>
            </a:pPr>
            <a:r>
              <a:rPr lang="en-SG" dirty="0">
                <a:solidFill>
                  <a:schemeClr val="tx1"/>
                </a:solidFill>
                <a:latin typeface="Arial" pitchFamily="34" charset="0"/>
                <a:cs typeface="Arial" pitchFamily="34" charset="0"/>
              </a:rPr>
              <a:t>Daily Toolbox Meeting</a:t>
            </a:r>
          </a:p>
          <a:p>
            <a:pPr marL="285750" indent="-285750" eaLnBrk="1" hangingPunct="1"/>
            <a:endParaRPr lang="en-SG" dirty="0">
              <a:solidFill>
                <a:schemeClr val="tx1"/>
              </a:solidFill>
              <a:latin typeface="Arial" pitchFamily="34" charset="0"/>
              <a:cs typeface="Arial" pitchFamily="34" charset="0"/>
            </a:endParaRPr>
          </a:p>
          <a:p>
            <a:pPr marL="285750" indent="-285750" eaLnBrk="1" hangingPunct="1">
              <a:buFont typeface="Arial" pitchFamily="34" charset="0"/>
              <a:buChar char="•"/>
            </a:pPr>
            <a:r>
              <a:rPr lang="en-SG" dirty="0" smtClean="0">
                <a:solidFill>
                  <a:schemeClr val="tx1"/>
                </a:solidFill>
                <a:latin typeface="Arial" pitchFamily="34" charset="0"/>
                <a:cs typeface="Arial" pitchFamily="34" charset="0"/>
              </a:rPr>
              <a:t>Weekly Mass </a:t>
            </a:r>
            <a:r>
              <a:rPr lang="en-SG" dirty="0">
                <a:solidFill>
                  <a:schemeClr val="tx1"/>
                </a:solidFill>
                <a:latin typeface="Arial" pitchFamily="34" charset="0"/>
                <a:cs typeface="Arial" pitchFamily="34" charset="0"/>
              </a:rPr>
              <a:t>Tool Box Meeting</a:t>
            </a:r>
          </a:p>
          <a:p>
            <a:pPr marL="285750" indent="-285750" eaLnBrk="1" hangingPunct="1">
              <a:buFont typeface="Arial" pitchFamily="34" charset="0"/>
              <a:buChar char="•"/>
            </a:pPr>
            <a:endParaRPr lang="en-SG" dirty="0">
              <a:solidFill>
                <a:schemeClr val="tx1"/>
              </a:solidFill>
              <a:latin typeface="Arial" pitchFamily="34" charset="0"/>
              <a:cs typeface="Arial" pitchFamily="34" charset="0"/>
            </a:endParaRPr>
          </a:p>
          <a:p>
            <a:pPr marL="285750" indent="-285750" eaLnBrk="1" hangingPunct="1">
              <a:buFont typeface="Arial" pitchFamily="34" charset="0"/>
              <a:buChar char="•"/>
            </a:pPr>
            <a:r>
              <a:rPr lang="en-SG" dirty="0">
                <a:solidFill>
                  <a:schemeClr val="tx1"/>
                </a:solidFill>
                <a:latin typeface="Arial" pitchFamily="34" charset="0"/>
                <a:cs typeface="Arial" pitchFamily="34" charset="0"/>
              </a:rPr>
              <a:t>Weekly EHS Inspection report</a:t>
            </a:r>
          </a:p>
          <a:p>
            <a:pPr marL="285750" indent="-285750" eaLnBrk="1" hangingPunct="1">
              <a:buFont typeface="Arial" pitchFamily="34" charset="0"/>
              <a:buChar char="•"/>
            </a:pPr>
            <a:endParaRPr lang="en-SG" dirty="0">
              <a:solidFill>
                <a:schemeClr val="tx1"/>
              </a:solidFill>
              <a:latin typeface="Arial" pitchFamily="34" charset="0"/>
              <a:cs typeface="Arial" pitchFamily="34" charset="0"/>
            </a:endParaRPr>
          </a:p>
          <a:p>
            <a:pPr marL="285750" indent="-285750" eaLnBrk="1" hangingPunct="1">
              <a:buFont typeface="Arial" pitchFamily="34" charset="0"/>
              <a:buChar char="•"/>
            </a:pPr>
            <a:r>
              <a:rPr lang="en-SG" dirty="0" smtClean="0">
                <a:solidFill>
                  <a:schemeClr val="tx1"/>
                </a:solidFill>
                <a:latin typeface="Arial" pitchFamily="34" charset="0"/>
                <a:cs typeface="Arial" pitchFamily="34" charset="0"/>
              </a:rPr>
              <a:t>Monthly EHS Committee Site Walk</a:t>
            </a:r>
          </a:p>
          <a:p>
            <a:pPr marL="285750" indent="-285750" eaLnBrk="1" hangingPunct="1"/>
            <a:endParaRPr lang="en-SG" sz="2400" dirty="0">
              <a:solidFill>
                <a:schemeClr val="tx1"/>
              </a:solidFill>
              <a:latin typeface="Arial" pitchFamily="34" charset="0"/>
              <a:cs typeface="Arial" pitchFamily="34" charset="0"/>
            </a:endParaRPr>
          </a:p>
        </p:txBody>
      </p:sp>
      <p:sp>
        <p:nvSpPr>
          <p:cNvPr id="45062" name="AutoShape 8" descr="blob:https://web.whatsapp.com/ea9fc49b-ba26-4be9-9be0-ff66079fea3b"/>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SG" altLang="en-US"/>
          </a:p>
        </p:txBody>
      </p:sp>
      <p:sp>
        <p:nvSpPr>
          <p:cNvPr id="45063" name="AutoShape 10" descr="blob:https://web.whatsapp.com/ea9fc49b-ba26-4be9-9be0-ff66079fea3b"/>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SG" altLang="en-US"/>
          </a:p>
        </p:txBody>
      </p:sp>
      <p:pic>
        <p:nvPicPr>
          <p:cNvPr id="45064"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575" y="3775075"/>
            <a:ext cx="4273550" cy="282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5" name="Picture 2" descr="A picture containing text&#10;&#10;Description automatically generate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73065" y="1225630"/>
            <a:ext cx="4409505" cy="2589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6" name="Picture 6" descr="A picture containing text, people, group, several&#10;&#10;Description automatically generate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64831" y="4008438"/>
            <a:ext cx="4625975" cy="258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Date Placeholder 4"/>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125</a:t>
            </a:fld>
            <a:endParaRPr lang="de-AT" altLang="en-US"/>
          </a:p>
        </p:txBody>
      </p:sp>
    </p:spTree>
  </p:cSld>
  <p:clrMapOvr>
    <a:masterClrMapping/>
  </p:clrMapOvr>
  <p:transition spd="slow"/>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4"/>
          <p:cNvSpPr>
            <a:spLocks noChangeArrowheads="1"/>
          </p:cNvSpPr>
          <p:nvPr/>
        </p:nvSpPr>
        <p:spPr bwMode="auto">
          <a:xfrm>
            <a:off x="1442243" y="511175"/>
            <a:ext cx="61928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altLang="en-US" sz="3200" b="1" dirty="0" smtClean="0">
                <a:solidFill>
                  <a:srgbClr val="FFFF00"/>
                </a:solidFill>
                <a:cs typeface="Arial" pitchFamily="34" charset="0"/>
              </a:rPr>
              <a:t>Employees Rights </a:t>
            </a:r>
            <a:endParaRPr lang="en-US" altLang="en-US" sz="3200" b="1" dirty="0">
              <a:solidFill>
                <a:srgbClr val="FFFF00"/>
              </a:solidFill>
              <a:cs typeface="Arial" pitchFamily="34" charset="0"/>
            </a:endParaRPr>
          </a:p>
        </p:txBody>
      </p:sp>
      <p:sp>
        <p:nvSpPr>
          <p:cNvPr id="28676" name="AutoShape 4" descr="Image result for employees have right to refuse to work if it is unsaf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8677" name="TextBox 6"/>
          <p:cNvSpPr txBox="1">
            <a:spLocks noChangeArrowheads="1"/>
          </p:cNvSpPr>
          <p:nvPr/>
        </p:nvSpPr>
        <p:spPr bwMode="auto">
          <a:xfrm>
            <a:off x="165100" y="5229225"/>
            <a:ext cx="8616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4000" b="1"/>
              <a:t>YOU ALWAYS HAVE THE RIGHT TO </a:t>
            </a:r>
            <a:r>
              <a:rPr lang="en-US" altLang="en-US" sz="4000" b="1">
                <a:solidFill>
                  <a:srgbClr val="FF0000"/>
                </a:solidFill>
              </a:rPr>
              <a:t>REFUSE  UNSAFE WORK</a:t>
            </a:r>
          </a:p>
        </p:txBody>
      </p:sp>
      <p:pic>
        <p:nvPicPr>
          <p:cNvPr id="28678" name="Picture 9" descr="Workers: You have rights. osha.gov"/>
          <p:cNvPicPr>
            <a:picLocks noChangeAspect="1" noChangeArrowheads="1"/>
          </p:cNvPicPr>
          <p:nvPr/>
        </p:nvPicPr>
        <p:blipFill>
          <a:blip r:embed="rId2">
            <a:extLst>
              <a:ext uri="{28A0092B-C50C-407E-A947-70E740481C1C}">
                <a14:useLocalDpi xmlns:a14="http://schemas.microsoft.com/office/drawing/2010/main" val="0"/>
              </a:ext>
            </a:extLst>
          </a:blip>
          <a:srcRect b="13219"/>
          <a:stretch>
            <a:fillRect/>
          </a:stretch>
        </p:blipFill>
        <p:spPr bwMode="auto">
          <a:xfrm>
            <a:off x="196850" y="1246188"/>
            <a:ext cx="8683625" cy="376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Date Placeholder 4"/>
          <p:cNvSpPr>
            <a:spLocks noGrp="1"/>
          </p:cNvSpPr>
          <p:nvPr>
            <p:ph type="dt" sz="half" idx="10"/>
          </p:nvPr>
        </p:nvSpPr>
        <p:spPr/>
        <p:txBody>
          <a:bodyPr/>
          <a:lstStyle/>
          <a:p>
            <a:r>
              <a:rPr lang="en-US" smtClean="0"/>
              <a:t>3th July 2023                                                  </a:t>
            </a:r>
            <a:endParaRPr lang="en-SG"/>
          </a:p>
        </p:txBody>
      </p:sp>
      <p:sp>
        <p:nvSpPr>
          <p:cNvPr id="6" name="Footer Placeholder 5"/>
          <p:cNvSpPr>
            <a:spLocks noGrp="1"/>
          </p:cNvSpPr>
          <p:nvPr>
            <p:ph type="ftr" sz="quarter" idx="11"/>
          </p:nvPr>
        </p:nvSpPr>
        <p:spPr/>
        <p:txBody>
          <a:bodyPr/>
          <a:lstStyle/>
          <a:p>
            <a:r>
              <a:rPr lang="en-SG" smtClean="0"/>
              <a:t>Restricted</a:t>
            </a:r>
            <a:endParaRPr lang="en-SG" dirty="0"/>
          </a:p>
        </p:txBody>
      </p:sp>
      <p:sp>
        <p:nvSpPr>
          <p:cNvPr id="3" name="Slide Number Placeholder 2"/>
          <p:cNvSpPr>
            <a:spLocks noGrp="1"/>
          </p:cNvSpPr>
          <p:nvPr>
            <p:ph type="sldNum" sz="quarter" idx="12"/>
          </p:nvPr>
        </p:nvSpPr>
        <p:spPr/>
        <p:txBody>
          <a:bodyPr/>
          <a:lstStyle/>
          <a:p>
            <a:fld id="{32AB3A5E-B671-4EA7-AE3D-54088C84367F}" type="slidenum">
              <a:rPr lang="de-AT" altLang="en-US" smtClean="0"/>
              <a:pPr/>
              <a:t>126</a:t>
            </a:fld>
            <a:endParaRPr lang="de-AT" altLang="en-US"/>
          </a:p>
        </p:txBody>
      </p:sp>
    </p:spTree>
  </p:cSld>
  <p:clrMapOvr>
    <a:masterClrMapping/>
  </p:clrMapOvr>
  <p:transition spd="slow"/>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6" name="Picture 13" descr="Asti Pte Ltd Jobs and Careers, Review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550635" cy="6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6" name="Picture 4" descr="Any Questions Images – Browse 4,409 Stock Photos, Vectors, and Video |  Adobe St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899197"/>
            <a:ext cx="8496944" cy="3969963"/>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127</a:t>
            </a:fld>
            <a:endParaRPr lang="en-US" altLang="en-US"/>
          </a:p>
        </p:txBody>
      </p:sp>
      <p:sp>
        <p:nvSpPr>
          <p:cNvPr id="6" name="TextBox 5"/>
          <p:cNvSpPr txBox="1"/>
          <p:nvPr/>
        </p:nvSpPr>
        <p:spPr>
          <a:xfrm>
            <a:off x="6516216" y="5225668"/>
            <a:ext cx="1224136" cy="954107"/>
          </a:xfrm>
          <a:prstGeom prst="rect">
            <a:avLst/>
          </a:prstGeom>
          <a:noFill/>
        </p:spPr>
        <p:txBody>
          <a:bodyPr wrap="square" rtlCol="0">
            <a:spAutoFit/>
          </a:bodyPr>
          <a:lstStyle/>
          <a:p>
            <a:r>
              <a:rPr lang="en-US" sz="1400" dirty="0" smtClean="0"/>
              <a:t>Wait, I have some questions for you !</a:t>
            </a:r>
            <a:endParaRPr lang="en-SG" sz="1400" dirty="0"/>
          </a:p>
        </p:txBody>
      </p:sp>
      <p:sp>
        <p:nvSpPr>
          <p:cNvPr id="7" name="Right Arrow 6"/>
          <p:cNvSpPr/>
          <p:nvPr/>
        </p:nvSpPr>
        <p:spPr>
          <a:xfrm>
            <a:off x="7884368" y="5275711"/>
            <a:ext cx="1152128" cy="923330"/>
          </a:xfrm>
          <a:prstGeom prst="right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p>
        </p:txBody>
      </p:sp>
      <p:sp>
        <p:nvSpPr>
          <p:cNvPr id="8" name="Oval Callout 7"/>
          <p:cNvSpPr/>
          <p:nvPr/>
        </p:nvSpPr>
        <p:spPr>
          <a:xfrm rot="3084012">
            <a:off x="6234918" y="5125308"/>
            <a:ext cx="1619672" cy="1224136"/>
          </a:xfrm>
          <a:prstGeom prst="wedgeEllipse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p>
        </p:txBody>
      </p:sp>
      <p:pic>
        <p:nvPicPr>
          <p:cNvPr id="9421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5304496"/>
            <a:ext cx="1106259" cy="1131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764704"/>
            <a:ext cx="8640960" cy="1728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9876" name="Picture 13" descr="Asti Pte Ltd Jobs and Careers, Review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550635" cy="6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ate Placeholder 3"/>
          <p:cNvSpPr>
            <a:spLocks noGrp="1"/>
          </p:cNvSpPr>
          <p:nvPr>
            <p:ph type="dt" sz="half" idx="10"/>
          </p:nvPr>
        </p:nvSpPr>
        <p:spPr/>
        <p:txBody>
          <a:bodyPr/>
          <a:lstStyle/>
          <a:p>
            <a:r>
              <a:rPr lang="en-US" smtClean="0"/>
              <a:t>3th July 2023                                                  </a:t>
            </a:r>
            <a:endParaRPr lang="en-SG"/>
          </a:p>
        </p:txBody>
      </p:sp>
      <p:sp>
        <p:nvSpPr>
          <p:cNvPr id="5" name="Footer Placeholder 4"/>
          <p:cNvSpPr>
            <a:spLocks noGrp="1"/>
          </p:cNvSpPr>
          <p:nvPr>
            <p:ph type="ftr" sz="quarter" idx="11"/>
          </p:nvPr>
        </p:nvSpPr>
        <p:spPr/>
        <p:txBody>
          <a:bodyPr/>
          <a:lstStyle/>
          <a:p>
            <a:r>
              <a:rPr lang="en-SG" smtClean="0"/>
              <a:t>Restricted</a:t>
            </a:r>
            <a:endParaRPr lang="en-SG"/>
          </a:p>
        </p:txBody>
      </p:sp>
      <p:sp>
        <p:nvSpPr>
          <p:cNvPr id="3" name="Slide Number Placeholder 2"/>
          <p:cNvSpPr>
            <a:spLocks noGrp="1"/>
          </p:cNvSpPr>
          <p:nvPr>
            <p:ph type="sldNum" sz="quarter" idx="12"/>
          </p:nvPr>
        </p:nvSpPr>
        <p:spPr/>
        <p:txBody>
          <a:bodyPr/>
          <a:lstStyle/>
          <a:p>
            <a:fld id="{0CA0F478-6238-49A2-92F0-B8F6DFF95E94}" type="slidenum">
              <a:rPr lang="en-US" altLang="en-US" smtClean="0"/>
              <a:pPr/>
              <a:t>128</a:t>
            </a:fld>
            <a:endParaRPr lang="en-US" altLang="en-US"/>
          </a:p>
        </p:txBody>
      </p:sp>
    </p:spTree>
    <p:extLst>
      <p:ext uri="{BB962C8B-B14F-4D97-AF65-F5344CB8AC3E}">
        <p14:creationId xmlns:p14="http://schemas.microsoft.com/office/powerpoint/2010/main" val="1945582955"/>
      </p:ext>
    </p:extLst>
  </p:cSld>
  <p:clrMapOvr>
    <a:masterClrMapping/>
  </p:clrMapOvr>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450" y="1628775"/>
            <a:ext cx="6556375" cy="1524000"/>
          </a:xfrm>
        </p:spPr>
        <p:txBody>
          <a:bodyPr>
            <a:normAutofit/>
          </a:bodyPr>
          <a:lstStyle/>
          <a:p>
            <a:pPr algn="ctr" eaLnBrk="1" fontAlgn="auto" hangingPunct="1">
              <a:spcAft>
                <a:spcPts val="0"/>
              </a:spcAft>
              <a:defRPr/>
            </a:pPr>
            <a:r>
              <a:rPr lang="en-SG" b="1" dirty="0" smtClean="0">
                <a:solidFill>
                  <a:srgbClr val="1515D5"/>
                </a:solidFill>
                <a:latin typeface="Calibri" pitchFamily="34" charset="0"/>
                <a:cs typeface="Calibri" pitchFamily="34" charset="0"/>
              </a:rPr>
              <a:t>Thank you for your time and work safely !</a:t>
            </a:r>
            <a:endParaRPr lang="en-SG" b="1" dirty="0">
              <a:solidFill>
                <a:srgbClr val="1515D5"/>
              </a:solidFill>
              <a:latin typeface="Calibri" pitchFamily="34" charset="0"/>
              <a:cs typeface="Calibri" pitchFamily="34" charset="0"/>
            </a:endParaRPr>
          </a:p>
        </p:txBody>
      </p:sp>
      <p:sp>
        <p:nvSpPr>
          <p:cNvPr id="6" name="Date Placeholder 5"/>
          <p:cNvSpPr>
            <a:spLocks noGrp="1"/>
          </p:cNvSpPr>
          <p:nvPr>
            <p:ph type="dt" sz="half" idx="10"/>
          </p:nvPr>
        </p:nvSpPr>
        <p:spPr/>
        <p:txBody>
          <a:bodyPr/>
          <a:lstStyle/>
          <a:p>
            <a:r>
              <a:rPr lang="en-US" smtClean="0"/>
              <a:t>3th July 2023                                                  </a:t>
            </a:r>
            <a:endParaRPr lang="en-SG"/>
          </a:p>
        </p:txBody>
      </p:sp>
      <p:sp>
        <p:nvSpPr>
          <p:cNvPr id="7" name="Footer Placeholder 6"/>
          <p:cNvSpPr>
            <a:spLocks noGrp="1"/>
          </p:cNvSpPr>
          <p:nvPr>
            <p:ph type="ftr" sz="quarter" idx="11"/>
          </p:nvPr>
        </p:nvSpPr>
        <p:spPr/>
        <p:txBody>
          <a:bodyPr/>
          <a:lstStyle/>
          <a:p>
            <a:r>
              <a:rPr lang="en-SG" smtClean="0"/>
              <a:t>Restricted</a:t>
            </a:r>
            <a:endParaRPr lang="en-SG"/>
          </a:p>
        </p:txBody>
      </p:sp>
      <p:sp>
        <p:nvSpPr>
          <p:cNvPr id="5" name="Slide Number Placeholder 4"/>
          <p:cNvSpPr>
            <a:spLocks noGrp="1"/>
          </p:cNvSpPr>
          <p:nvPr>
            <p:ph type="sldNum" sz="quarter" idx="12"/>
          </p:nvPr>
        </p:nvSpPr>
        <p:spPr/>
        <p:txBody>
          <a:bodyPr/>
          <a:lstStyle/>
          <a:p>
            <a:fld id="{0CA0F478-6238-49A2-92F0-B8F6DFF95E94}" type="slidenum">
              <a:rPr lang="en-US" altLang="en-US" smtClean="0"/>
              <a:pPr/>
              <a:t>129</a:t>
            </a:fld>
            <a:endParaRPr lang="en-US" altLang="en-US"/>
          </a:p>
        </p:txBody>
      </p:sp>
      <p:pic>
        <p:nvPicPr>
          <p:cNvPr id="80899" name="Picture 13" descr="Asti Pte Ltd Jobs and Careers, Review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674"/>
            <a:ext cx="1508979" cy="604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90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9950" y="3449638"/>
            <a:ext cx="4651375"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14539</TotalTime>
  <Words>3336</Words>
  <Application>Microsoft Office PowerPoint</Application>
  <PresentationFormat>On-screen Show (4:3)</PresentationFormat>
  <Paragraphs>961</Paragraphs>
  <Slides>129</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129</vt:i4>
      </vt:variant>
    </vt:vector>
  </HeadingPairs>
  <TitlesOfParts>
    <vt:vector size="131" baseType="lpstr">
      <vt:lpstr>Waveform</vt:lpstr>
      <vt:lpstr>Bitmap Image</vt:lpstr>
      <vt:lpstr>PowerPoint Presentation</vt:lpstr>
      <vt:lpstr>Contents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In-House Rules &amp; Regulations </vt:lpstr>
      <vt:lpstr>In-House Rules &amp; Regulations:</vt:lpstr>
      <vt:lpstr>In-House Rules &amp; Regulations:  Work Behavior</vt:lpstr>
      <vt:lpstr>In-House Rules &amp; Regulations:  Contraband Items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ELECTRICAL SAFETY</vt:lpstr>
      <vt:lpstr>ELECTRICAL SAFETY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Scaffold Tag</vt:lpstr>
      <vt:lpstr>Scaffold Safety</vt:lpstr>
      <vt:lpstr>Safe use of Scaffold</vt:lpstr>
      <vt:lpstr>Safe use of Scaffold</vt:lpstr>
      <vt:lpstr>Safe use of Scaffold</vt:lpstr>
      <vt:lpstr>Safe use of Scaffold</vt:lpstr>
      <vt:lpstr>PowerPoint Presentation</vt:lpstr>
      <vt:lpstr>Machine Guarding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Hot Works Safety</vt:lpstr>
      <vt:lpstr>Hot Works Safety</vt:lpstr>
      <vt:lpstr>PowerPoint Presentation</vt:lpstr>
      <vt:lpstr>PowerPoint Presentation</vt:lpstr>
      <vt:lpstr>Occupational Diseases</vt:lpstr>
      <vt:lpstr>Occupational Diseases</vt:lpstr>
      <vt:lpstr>Occupational Diseases</vt:lpstr>
      <vt:lpstr>PowerPoint Presentation</vt:lpstr>
      <vt:lpstr>Occupational Diseases – How to wear a Ear plug</vt:lpstr>
      <vt:lpstr>Office Safety</vt:lpstr>
      <vt:lpstr>Office Ergonomics</vt:lpstr>
      <vt:lpstr>PowerPoint Presentation</vt:lpstr>
      <vt:lpstr>Ergonomics</vt:lpstr>
      <vt:lpstr>Ergonomics –  Manual handling</vt:lpstr>
      <vt:lpstr>Ergonomics –  Manual handling</vt:lpstr>
      <vt:lpstr>Ergonomics –  Manual handling</vt:lpstr>
      <vt:lpstr>PowerPoint Presentation</vt:lpstr>
      <vt:lpstr>Environmental &amp;  Weather Conditions</vt:lpstr>
      <vt:lpstr>Environmental &amp;  Weather Conditions</vt:lpstr>
      <vt:lpstr>Environmental &amp;  Weather Conditions</vt:lpstr>
      <vt:lpstr>Environmental &amp;  Weather Conditions</vt:lpstr>
      <vt:lpstr>PowerPoint Presentation</vt:lpstr>
      <vt:lpstr>SECURITY RULES &amp; REGULATIONS</vt:lpstr>
      <vt:lpstr>SECURITY RULES &amp; REGULATIONS</vt:lpstr>
      <vt:lpstr>PowerPoint Presentation</vt:lpstr>
      <vt:lpstr>PowerPoint Presentation</vt:lpstr>
      <vt:lpstr>PowerPoint Presentation</vt:lpstr>
      <vt:lpstr>PowerPoint Presentation</vt:lpstr>
      <vt:lpstr>Thank you for your time and work safely !</vt:lpstr>
    </vt:vector>
  </TitlesOfParts>
  <Company>ALPINE Konzern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dc:creator>Dinesh Shivaraj</dc:creator>
  <cp:lastModifiedBy>Owner</cp:lastModifiedBy>
  <cp:revision>1425</cp:revision>
  <cp:lastPrinted>2016-08-02T06:06:42Z</cp:lastPrinted>
  <dcterms:created xsi:type="dcterms:W3CDTF">2009-11-19T07:03:48Z</dcterms:created>
  <dcterms:modified xsi:type="dcterms:W3CDTF">2023-07-10T12:29:55Z</dcterms:modified>
</cp:coreProperties>
</file>