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0" r:id="rId1"/>
  </p:sldMasterIdLst>
  <p:notesMasterIdLst>
    <p:notesMasterId r:id="rId45"/>
  </p:notesMasterIdLst>
  <p:sldIdLst>
    <p:sldId id="256" r:id="rId2"/>
    <p:sldId id="257" r:id="rId3"/>
    <p:sldId id="258" r:id="rId4"/>
    <p:sldId id="259" r:id="rId5"/>
    <p:sldId id="260" r:id="rId6"/>
    <p:sldId id="261" r:id="rId7"/>
    <p:sldId id="262" r:id="rId8"/>
    <p:sldId id="264" r:id="rId9"/>
    <p:sldId id="292" r:id="rId10"/>
    <p:sldId id="265" r:id="rId11"/>
    <p:sldId id="291" r:id="rId12"/>
    <p:sldId id="290" r:id="rId13"/>
    <p:sldId id="289" r:id="rId14"/>
    <p:sldId id="266" r:id="rId15"/>
    <p:sldId id="293" r:id="rId16"/>
    <p:sldId id="267" r:id="rId17"/>
    <p:sldId id="271" r:id="rId18"/>
    <p:sldId id="272" r:id="rId19"/>
    <p:sldId id="273" r:id="rId20"/>
    <p:sldId id="274" r:id="rId21"/>
    <p:sldId id="275" r:id="rId22"/>
    <p:sldId id="294" r:id="rId23"/>
    <p:sldId id="276" r:id="rId24"/>
    <p:sldId id="295" r:id="rId25"/>
    <p:sldId id="277" r:id="rId26"/>
    <p:sldId id="278" r:id="rId27"/>
    <p:sldId id="296" r:id="rId28"/>
    <p:sldId id="279" r:id="rId29"/>
    <p:sldId id="297" r:id="rId30"/>
    <p:sldId id="280" r:id="rId31"/>
    <p:sldId id="281" r:id="rId32"/>
    <p:sldId id="298" r:id="rId33"/>
    <p:sldId id="282" r:id="rId34"/>
    <p:sldId id="283" r:id="rId35"/>
    <p:sldId id="299" r:id="rId36"/>
    <p:sldId id="284" r:id="rId37"/>
    <p:sldId id="285" r:id="rId38"/>
    <p:sldId id="286" r:id="rId39"/>
    <p:sldId id="287" r:id="rId40"/>
    <p:sldId id="288" r:id="rId41"/>
    <p:sldId id="300" r:id="rId42"/>
    <p:sldId id="303" r:id="rId43"/>
    <p:sldId id="304" r:id="rId4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824" autoAdjust="0"/>
    <p:restoredTop sz="47602" autoAdjust="0"/>
  </p:normalViewPr>
  <p:slideViewPr>
    <p:cSldViewPr>
      <p:cViewPr varScale="1">
        <p:scale>
          <a:sx n="53" d="100"/>
          <a:sy n="53" d="100"/>
        </p:scale>
        <p:origin x="3396" y="6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78BB19E-21A7-4C51-8EDD-53E44F81CFAA}" type="datetimeFigureOut">
              <a:rPr lang="en-US" smtClean="0"/>
              <a:pPr/>
              <a:t>6/18/2024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AD42776-AD15-4922-AA00-3FD50777384C}" type="slidenum">
              <a:rPr lang="en-US" smtClean="0"/>
              <a:pPr/>
              <a:t>‹#›</a:t>
            </a:fld>
            <a:endParaRPr lang="en-US"/>
          </a:p>
        </p:txBody>
      </p:sp>
    </p:spTree>
    <p:extLst>
      <p:ext uri="{BB962C8B-B14F-4D97-AF65-F5344CB8AC3E}">
        <p14:creationId xmlns:p14="http://schemas.microsoft.com/office/powerpoint/2010/main" val="14543701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1" u="sng" dirty="0">
                <a:solidFill>
                  <a:schemeClr val="tx1"/>
                </a:solidFill>
              </a:rPr>
              <a:t>THE HUMAN EYE AND THE   </a:t>
            </a:r>
            <a:r>
              <a:rPr lang="en-US" sz="1200" b="1" u="sng" dirty="0">
                <a:solidFill>
                  <a:srgbClr val="92D050"/>
                </a:solidFill>
              </a:rPr>
              <a:t>C</a:t>
            </a:r>
            <a:r>
              <a:rPr lang="en-US" sz="1200" b="1" u="sng" dirty="0">
                <a:solidFill>
                  <a:srgbClr val="FFFF00"/>
                </a:solidFill>
              </a:rPr>
              <a:t>O</a:t>
            </a:r>
            <a:r>
              <a:rPr lang="en-US" sz="1200" b="1" u="sng" dirty="0">
                <a:solidFill>
                  <a:srgbClr val="00B050"/>
                </a:solidFill>
              </a:rPr>
              <a:t>L</a:t>
            </a:r>
            <a:r>
              <a:rPr lang="en-US" sz="1200" b="1" u="sng" dirty="0">
                <a:solidFill>
                  <a:srgbClr val="FF0000"/>
                </a:solidFill>
              </a:rPr>
              <a:t>O</a:t>
            </a:r>
            <a:r>
              <a:rPr lang="en-US" sz="1200" b="1" u="sng" dirty="0">
                <a:solidFill>
                  <a:srgbClr val="00B0F0"/>
                </a:solidFill>
              </a:rPr>
              <a:t>U</a:t>
            </a:r>
            <a:r>
              <a:rPr lang="en-US" sz="1200" b="1" u="sng" dirty="0">
                <a:solidFill>
                  <a:srgbClr val="0070C0"/>
                </a:solidFill>
              </a:rPr>
              <a:t>R</a:t>
            </a:r>
            <a:r>
              <a:rPr lang="en-US" sz="1200" b="1" u="sng" dirty="0">
                <a:solidFill>
                  <a:srgbClr val="7030A0"/>
                </a:solidFill>
              </a:rPr>
              <a:t>F</a:t>
            </a:r>
            <a:r>
              <a:rPr lang="en-US" sz="1200" b="1" u="sng" dirty="0">
                <a:solidFill>
                  <a:srgbClr val="C00000"/>
                </a:solidFill>
              </a:rPr>
              <a:t>U</a:t>
            </a:r>
            <a:r>
              <a:rPr lang="en-US" sz="1200" b="1" u="sng" dirty="0">
                <a:solidFill>
                  <a:schemeClr val="tx2">
                    <a:lumMod val="60000"/>
                    <a:lumOff val="40000"/>
                  </a:schemeClr>
                </a:solidFill>
              </a:rPr>
              <a:t>L</a:t>
            </a:r>
            <a:r>
              <a:rPr lang="en-US" sz="1200" b="1" u="sng" dirty="0">
                <a:solidFill>
                  <a:srgbClr val="FF0000"/>
                </a:solidFill>
              </a:rPr>
              <a:t> </a:t>
            </a:r>
            <a:r>
              <a:rPr lang="en-US" sz="1200" b="1" u="sng" dirty="0">
                <a:solidFill>
                  <a:schemeClr val="tx1"/>
                </a:solidFill>
              </a:rPr>
              <a:t>WORLD</a:t>
            </a:r>
          </a:p>
          <a:p>
            <a:endParaRPr lang="en-US" sz="1200" b="1" u="sng"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10</a:t>
            </a:r>
            <a:r>
              <a:rPr lang="en-US" sz="1200" b="1" baseline="30000" dirty="0"/>
              <a:t>th</a:t>
            </a:r>
            <a:r>
              <a:rPr lang="en-US" sz="1200" b="1" dirty="0"/>
              <a:t> Standard science part 2  chapter 11</a:t>
            </a:r>
            <a:endParaRPr lang="en-US" dirty="0"/>
          </a:p>
          <a:p>
            <a:endParaRPr lang="en-US" dirty="0"/>
          </a:p>
        </p:txBody>
      </p:sp>
      <p:sp>
        <p:nvSpPr>
          <p:cNvPr id="4" name="Slide Number Placeholder 3"/>
          <p:cNvSpPr>
            <a:spLocks noGrp="1"/>
          </p:cNvSpPr>
          <p:nvPr>
            <p:ph type="sldNum" sz="quarter" idx="10"/>
          </p:nvPr>
        </p:nvSpPr>
        <p:spPr/>
        <p:txBody>
          <a:bodyPr/>
          <a:lstStyle/>
          <a:p>
            <a:fld id="{EAD42776-AD15-4922-AA00-3FD50777384C}"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u="sng" dirty="0">
                <a:solidFill>
                  <a:schemeClr val="tx1"/>
                </a:solidFill>
              </a:rPr>
              <a:t>Chapter is Divided into 2-Parts</a:t>
            </a:r>
          </a:p>
          <a:p>
            <a:endParaRPr lang="en-US" sz="1200" b="1" u="sng" dirty="0">
              <a:solidFill>
                <a:schemeClr val="tx1"/>
              </a:solidFill>
            </a:endParaRPr>
          </a:p>
          <a:p>
            <a:pPr>
              <a:buNone/>
            </a:pPr>
            <a:r>
              <a:rPr lang="en-US" b="1" dirty="0">
                <a:solidFill>
                  <a:schemeClr val="tx2">
                    <a:lumMod val="60000"/>
                    <a:lumOff val="40000"/>
                  </a:schemeClr>
                </a:solidFill>
              </a:rPr>
              <a:t>1.  HUMAN EYE</a:t>
            </a:r>
          </a:p>
          <a:p>
            <a:pPr>
              <a:buNone/>
            </a:pPr>
            <a:endParaRPr lang="en-US" b="1" dirty="0"/>
          </a:p>
          <a:p>
            <a:pPr>
              <a:buNone/>
            </a:pPr>
            <a:r>
              <a:rPr lang="en-US" b="1" dirty="0"/>
              <a:t>    </a:t>
            </a:r>
            <a:r>
              <a:rPr lang="en-US" b="1" dirty="0" err="1">
                <a:solidFill>
                  <a:schemeClr val="accent6">
                    <a:lumMod val="75000"/>
                  </a:schemeClr>
                </a:solidFill>
              </a:rPr>
              <a:t>i</a:t>
            </a:r>
            <a:r>
              <a:rPr lang="en-US" b="1" dirty="0">
                <a:solidFill>
                  <a:schemeClr val="accent6">
                    <a:lumMod val="75000"/>
                  </a:schemeClr>
                </a:solidFill>
              </a:rPr>
              <a:t>. Diagram</a:t>
            </a:r>
          </a:p>
          <a:p>
            <a:pPr>
              <a:buNone/>
            </a:pPr>
            <a:r>
              <a:rPr lang="en-US" b="1" dirty="0">
                <a:solidFill>
                  <a:schemeClr val="accent6">
                    <a:lumMod val="75000"/>
                  </a:schemeClr>
                </a:solidFill>
              </a:rPr>
              <a:t>    ii. Parts</a:t>
            </a:r>
          </a:p>
          <a:p>
            <a:pPr>
              <a:buNone/>
            </a:pPr>
            <a:r>
              <a:rPr lang="en-US" b="1" dirty="0">
                <a:solidFill>
                  <a:schemeClr val="accent6">
                    <a:lumMod val="75000"/>
                  </a:schemeClr>
                </a:solidFill>
              </a:rPr>
              <a:t>    iii. Defects</a:t>
            </a:r>
          </a:p>
          <a:p>
            <a:pPr>
              <a:buNone/>
            </a:pPr>
            <a:r>
              <a:rPr lang="en-US" dirty="0">
                <a:solidFill>
                  <a:srgbClr val="00FF00"/>
                </a:solidFill>
              </a:rPr>
              <a:t>    </a:t>
            </a:r>
            <a:r>
              <a:rPr lang="en-US" b="1" dirty="0">
                <a:solidFill>
                  <a:schemeClr val="accent6">
                    <a:lumMod val="75000"/>
                  </a:schemeClr>
                </a:solidFill>
              </a:rPr>
              <a:t>a) Myopia</a:t>
            </a:r>
          </a:p>
          <a:p>
            <a:pPr>
              <a:buNone/>
            </a:pPr>
            <a:r>
              <a:rPr lang="en-US" b="1" dirty="0">
                <a:solidFill>
                  <a:schemeClr val="accent6">
                    <a:lumMod val="75000"/>
                  </a:schemeClr>
                </a:solidFill>
              </a:rPr>
              <a:t>    b) Hypermetropia</a:t>
            </a:r>
          </a:p>
          <a:p>
            <a:pPr>
              <a:buNone/>
            </a:pPr>
            <a:r>
              <a:rPr lang="en-US" b="1" dirty="0">
                <a:solidFill>
                  <a:schemeClr val="accent6">
                    <a:lumMod val="75000"/>
                  </a:schemeClr>
                </a:solidFill>
              </a:rPr>
              <a:t>    c) Presbyopia </a:t>
            </a:r>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2</a:t>
            </a:fld>
            <a:endParaRPr lang="en-US"/>
          </a:p>
        </p:txBody>
      </p:sp>
    </p:spTree>
    <p:extLst>
      <p:ext uri="{BB962C8B-B14F-4D97-AF65-F5344CB8AC3E}">
        <p14:creationId xmlns:p14="http://schemas.microsoft.com/office/powerpoint/2010/main" val="31510330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dirty="0"/>
              <a:t>2. COLOURFUL WORLD</a:t>
            </a:r>
          </a:p>
          <a:p>
            <a:endParaRPr lang="en-US" b="1" dirty="0"/>
          </a:p>
          <a:p>
            <a:pPr marL="342900" indent="-342900"/>
            <a:r>
              <a:rPr lang="en-US" b="1" dirty="0" err="1"/>
              <a:t>i</a:t>
            </a:r>
            <a:r>
              <a:rPr lang="en-US" b="1" dirty="0"/>
              <a:t>. Dispersion</a:t>
            </a:r>
          </a:p>
          <a:p>
            <a:r>
              <a:rPr lang="en-US" dirty="0"/>
              <a:t>a) Prism</a:t>
            </a:r>
          </a:p>
          <a:p>
            <a:r>
              <a:rPr lang="en-US" dirty="0"/>
              <a:t>b) Monochromatic light</a:t>
            </a:r>
          </a:p>
          <a:p>
            <a:r>
              <a:rPr lang="en-US" dirty="0"/>
              <a:t>c) White light</a:t>
            </a:r>
          </a:p>
          <a:p>
            <a:r>
              <a:rPr lang="en-US" dirty="0"/>
              <a:t>d) Rainbow</a:t>
            </a:r>
          </a:p>
          <a:p>
            <a:endParaRPr lang="en-US" dirty="0"/>
          </a:p>
          <a:p>
            <a:r>
              <a:rPr lang="en-US" b="1" dirty="0"/>
              <a:t>ii. Atmospheric refraction</a:t>
            </a:r>
          </a:p>
          <a:p>
            <a:r>
              <a:rPr lang="en-US" dirty="0"/>
              <a:t>a) Twinkling of stars</a:t>
            </a:r>
          </a:p>
          <a:p>
            <a:r>
              <a:rPr lang="en-US" dirty="0"/>
              <a:t>b) Advanced sunrise and delayed sun set</a:t>
            </a:r>
          </a:p>
          <a:p>
            <a:endParaRPr lang="en-US" dirty="0"/>
          </a:p>
          <a:p>
            <a:r>
              <a:rPr lang="en-US" b="1" dirty="0"/>
              <a:t>iii. Scattering of light</a:t>
            </a:r>
          </a:p>
          <a:p>
            <a:r>
              <a:rPr lang="en-US" dirty="0"/>
              <a:t>a) Blue </a:t>
            </a:r>
            <a:r>
              <a:rPr lang="en-US" dirty="0" err="1"/>
              <a:t>colour</a:t>
            </a:r>
            <a:r>
              <a:rPr lang="en-US" dirty="0"/>
              <a:t> of sky</a:t>
            </a:r>
          </a:p>
          <a:p>
            <a:r>
              <a:rPr lang="en-US" dirty="0"/>
              <a:t>b) Tyndall effect</a:t>
            </a:r>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3</a:t>
            </a:fld>
            <a:endParaRPr lang="en-US"/>
          </a:p>
        </p:txBody>
      </p:sp>
    </p:spTree>
    <p:extLst>
      <p:ext uri="{BB962C8B-B14F-4D97-AF65-F5344CB8AC3E}">
        <p14:creationId xmlns:p14="http://schemas.microsoft.com/office/powerpoint/2010/main" val="28612704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dirty="0"/>
              <a:t>Parts of Human Eye &amp; Its Explanation</a:t>
            </a:r>
            <a:endParaRPr lang="en-US" sz="1200" u="sng" dirty="0"/>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4</a:t>
            </a:fld>
            <a:endParaRPr lang="en-US"/>
          </a:p>
        </p:txBody>
      </p:sp>
    </p:spTree>
    <p:extLst>
      <p:ext uri="{BB962C8B-B14F-4D97-AF65-F5344CB8AC3E}">
        <p14:creationId xmlns:p14="http://schemas.microsoft.com/office/powerpoint/2010/main" val="22001180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sz="1200" b="1" u="sng" dirty="0"/>
              <a:t>Cornea:</a:t>
            </a:r>
          </a:p>
          <a:p>
            <a:pPr algn="just"/>
            <a:r>
              <a:rPr lang="en-US" sz="1200" dirty="0"/>
              <a:t>The transparent circular part of the front of the eye ball. It reflects the light entering the eyeball to the lens, which then focuses it onto the retina. The cornea contains no blood vessels and is extremely sensitive to pain. </a:t>
            </a:r>
          </a:p>
          <a:p>
            <a:pPr algn="just"/>
            <a:endParaRPr lang="en-US" sz="1200" dirty="0"/>
          </a:p>
          <a:p>
            <a:pPr algn="just"/>
            <a:endParaRPr lang="en-US" sz="1200" dirty="0"/>
          </a:p>
          <a:p>
            <a:pPr algn="just"/>
            <a:r>
              <a:rPr lang="en-US" sz="1200" b="1" u="sng" dirty="0"/>
              <a:t>Aqueous Humour:</a:t>
            </a:r>
          </a:p>
          <a:p>
            <a:pPr algn="just"/>
            <a:r>
              <a:rPr lang="en-US" sz="1200" dirty="0"/>
              <a:t>The human eye is filled with fluid like substance, termed humors, which maintain the ocular pressure and shape of the eye ball. aqueous humor is a water like fluid that lies in front of the lens.</a:t>
            </a:r>
          </a:p>
          <a:p>
            <a:pPr algn="just"/>
            <a:endParaRPr lang="en-US" sz="1200" dirty="0"/>
          </a:p>
          <a:p>
            <a:pPr algn="just"/>
            <a:endParaRPr lang="en-US" sz="1200" dirty="0"/>
          </a:p>
          <a:p>
            <a:pPr algn="just"/>
            <a:r>
              <a:rPr lang="en-US" sz="1200" b="1" u="sng" dirty="0"/>
              <a:t>Iris:</a:t>
            </a:r>
          </a:p>
          <a:p>
            <a:pPr algn="just"/>
            <a:r>
              <a:rPr lang="en-US" sz="1200" b="1" dirty="0"/>
              <a:t> </a:t>
            </a:r>
            <a:r>
              <a:rPr lang="en-US" sz="1200" dirty="0"/>
              <a:t>Iris is the colored part of your eye. Muscles in your iris control your pupil. The small black opening that lets light into your eye. It controls the size of the pupil and hence the amount of light entering the eye.</a:t>
            </a:r>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5</a:t>
            </a:fld>
            <a:endParaRPr lang="en-US"/>
          </a:p>
        </p:txBody>
      </p:sp>
    </p:spTree>
    <p:extLst>
      <p:ext uri="{BB962C8B-B14F-4D97-AF65-F5344CB8AC3E}">
        <p14:creationId xmlns:p14="http://schemas.microsoft.com/office/powerpoint/2010/main" val="8758857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b="1" u="sng" dirty="0"/>
              <a:t>Pupil: </a:t>
            </a:r>
          </a:p>
          <a:p>
            <a:pPr algn="just"/>
            <a:r>
              <a:rPr lang="en-US" dirty="0"/>
              <a:t>The pupil is the black opening in the middle of the colored part of your eye(iris). The pupil gets bigger or smaller in response to changes in light. The pupil looks like a black hole because light usually stays inside the eye.</a:t>
            </a:r>
          </a:p>
          <a:p>
            <a:pPr algn="just"/>
            <a:endParaRPr lang="en-US" dirty="0"/>
          </a:p>
          <a:p>
            <a:pPr algn="just"/>
            <a:endParaRPr lang="en-US" dirty="0"/>
          </a:p>
          <a:p>
            <a:pPr algn="just"/>
            <a:r>
              <a:rPr lang="en-US" b="1" u="sng" dirty="0"/>
              <a:t>Crystalline eye lens:</a:t>
            </a:r>
          </a:p>
          <a:p>
            <a:pPr algn="just"/>
            <a:r>
              <a:rPr lang="en-US" dirty="0"/>
              <a:t>It is the elliptical structure located behind the iris that helps to focus light entering the eye onto the retina. The crystalline lens flexibility allows it to change shape and quickly focus between far and near objects. </a:t>
            </a:r>
          </a:p>
          <a:p>
            <a:pPr algn="just"/>
            <a:endParaRPr lang="en-US" dirty="0"/>
          </a:p>
          <a:p>
            <a:pPr algn="just"/>
            <a:endParaRPr lang="en-US" dirty="0"/>
          </a:p>
          <a:p>
            <a:pPr algn="just"/>
            <a:r>
              <a:rPr lang="en-US" b="1" u="sng" dirty="0"/>
              <a:t>Ciliary muscles:</a:t>
            </a:r>
          </a:p>
          <a:p>
            <a:pPr algn="just"/>
            <a:r>
              <a:rPr lang="en-US" b="1" dirty="0"/>
              <a:t> </a:t>
            </a:r>
            <a:r>
              <a:rPr lang="en-US" dirty="0"/>
              <a:t>It is an intrinsic muscle of the eye formed as a ring of smooth muscle in the eye’s middle layer. It secrete aqueous fluid and point towards your iris. The ciliary body’s zonular fibers provide support to the lens in the eye. </a:t>
            </a:r>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6</a:t>
            </a:fld>
            <a:endParaRPr lang="en-US"/>
          </a:p>
        </p:txBody>
      </p:sp>
    </p:spTree>
    <p:extLst>
      <p:ext uri="{BB962C8B-B14F-4D97-AF65-F5344CB8AC3E}">
        <p14:creationId xmlns:p14="http://schemas.microsoft.com/office/powerpoint/2010/main" val="22326991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a:p>
            <a:pPr algn="just"/>
            <a:r>
              <a:rPr lang="en-US" b="1" u="sng" dirty="0"/>
              <a:t>Vitreous humor:</a:t>
            </a:r>
          </a:p>
          <a:p>
            <a:pPr algn="just"/>
            <a:r>
              <a:rPr lang="en-US" dirty="0"/>
              <a:t>It is a large portion of the eyeball. It is a clear gel like substance that occupies the space behind the lens and in front of the retina at the back of the eye. As you get older, the fibers of your vitreous pull away from the retina. </a:t>
            </a:r>
          </a:p>
          <a:p>
            <a:pPr algn="just"/>
            <a:endParaRPr lang="en-US" dirty="0"/>
          </a:p>
          <a:p>
            <a:pPr algn="just"/>
            <a:endParaRPr lang="en-US" dirty="0"/>
          </a:p>
          <a:p>
            <a:pPr algn="just"/>
            <a:r>
              <a:rPr lang="en-US" b="1" u="sng" dirty="0"/>
              <a:t>Retina: </a:t>
            </a:r>
          </a:p>
          <a:p>
            <a:pPr algn="just"/>
            <a:r>
              <a:rPr lang="en-US" dirty="0"/>
              <a:t>It is the layer of photoreceptors cells and glial cells with in the eye that captures incoming photons and transmits them along neuronal pathways as both electrical and chemical signals for the brain to perceive a visual picture.</a:t>
            </a:r>
          </a:p>
          <a:p>
            <a:pPr algn="just"/>
            <a:endParaRPr lang="en-US" dirty="0"/>
          </a:p>
          <a:p>
            <a:pPr algn="just"/>
            <a:endParaRPr lang="en-US" dirty="0"/>
          </a:p>
          <a:p>
            <a:pPr algn="just"/>
            <a:r>
              <a:rPr lang="en-US" b="1" u="sng" dirty="0"/>
              <a:t>Optic nerve:</a:t>
            </a:r>
          </a:p>
          <a:p>
            <a:pPr algn="just"/>
            <a:r>
              <a:rPr lang="en-US" dirty="0"/>
              <a:t>It is critical to your vision. Its an extension of your central nervous system, which includes your brain and spine. The optic nerve transmits electrical impulses from your eyes to your brain. Your brain processes this sensory information so that you can see.</a:t>
            </a:r>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7</a:t>
            </a:fld>
            <a:endParaRPr lang="en-US"/>
          </a:p>
        </p:txBody>
      </p:sp>
    </p:spTree>
    <p:extLst>
      <p:ext uri="{BB962C8B-B14F-4D97-AF65-F5344CB8AC3E}">
        <p14:creationId xmlns:p14="http://schemas.microsoft.com/office/powerpoint/2010/main" val="11140491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sz="1400" b="1" u="sng" dirty="0"/>
              <a:t>a) The Human eye :-</a:t>
            </a:r>
          </a:p>
          <a:p>
            <a:pPr algn="just"/>
            <a:r>
              <a:rPr lang="en-US" dirty="0"/>
              <a:t>          The human eye is the sense organ which helps us to see the colorful world around us. </a:t>
            </a:r>
          </a:p>
          <a:p>
            <a:pPr algn="just"/>
            <a:r>
              <a:rPr lang="en-US" dirty="0"/>
              <a:t>          The human eye is like a camera. Its lens system forms an image on a light sensitive screen called retina. The eye ball is almost spherical in shape with a diameter of about 2.3cm. Light enters the eye through a transparent membrane called cornea. Behind the cornea is a muscular diaphragm called iris which has an opening called pupil. The pupil controls the amount of light entering the eye. The eye lens helps to focus the image of objects on the retina. The ciliary muscles helps to change the curvature of the lens and to change its focal length.</a:t>
            </a:r>
          </a:p>
          <a:p>
            <a:pPr algn="just"/>
            <a:endParaRPr lang="en-US" sz="1400" dirty="0"/>
          </a:p>
          <a:p>
            <a:pPr algn="just"/>
            <a:r>
              <a:rPr lang="en-US" sz="1400" b="1" u="sng" dirty="0"/>
              <a:t>b) Working of the eye :-</a:t>
            </a:r>
          </a:p>
          <a:p>
            <a:pPr algn="just"/>
            <a:r>
              <a:rPr lang="en-US" dirty="0"/>
              <a:t>          The eye lens forms a real inverted image of the object on the  retina. The light sensitive cells in the retina then produce electrical signals which are carried by the optic nerves to the brain. The brain processes the information and sends the message to the eye and then we see the object. </a:t>
            </a:r>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8</a:t>
            </a:fld>
            <a:endParaRPr lang="en-US"/>
          </a:p>
        </p:txBody>
      </p:sp>
    </p:spTree>
    <p:extLst>
      <p:ext uri="{BB962C8B-B14F-4D97-AF65-F5344CB8AC3E}">
        <p14:creationId xmlns:p14="http://schemas.microsoft.com/office/powerpoint/2010/main" val="15891875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dirty="0"/>
              <a:t>HOME WORK</a:t>
            </a:r>
          </a:p>
          <a:p>
            <a:endParaRPr lang="en-US" b="1" u="sng" dirty="0"/>
          </a:p>
          <a:p>
            <a:r>
              <a:rPr lang="en-US" dirty="0"/>
              <a:t>What is the working of its different parts of the human eye.</a:t>
            </a:r>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9</a:t>
            </a:fld>
            <a:endParaRPr lang="en-US"/>
          </a:p>
        </p:txBody>
      </p:sp>
    </p:spTree>
    <p:extLst>
      <p:ext uri="{BB962C8B-B14F-4D97-AF65-F5344CB8AC3E}">
        <p14:creationId xmlns:p14="http://schemas.microsoft.com/office/powerpoint/2010/main" val="42671443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sz="1400" b="1" u="sng" dirty="0"/>
              <a:t>c) Power of accommodation of the eye. </a:t>
            </a:r>
          </a:p>
          <a:p>
            <a:pPr algn="just"/>
            <a:r>
              <a:rPr lang="en-US" dirty="0"/>
              <a:t>The eye lens is composed of a fibrous jelly like material. Its curvature can be changed to some extent by the ciliary muscles. The change in the curvature of the eye lens can change its focal length. When the muscles are relaxed, the lens becomes thin and its focal length increases and when the muscles contract, the lens becomes thick and its focal length decreases.</a:t>
            </a:r>
            <a:r>
              <a:rPr lang="en-US" b="1" dirty="0"/>
              <a:t> :-</a:t>
            </a:r>
          </a:p>
          <a:p>
            <a:pPr algn="just"/>
            <a:r>
              <a:rPr lang="en-US" dirty="0"/>
              <a:t>The ability of the eye lens to see both near and distant objects by adjusting its focal length is called the power of accommodation </a:t>
            </a:r>
          </a:p>
          <a:p>
            <a:pPr algn="just"/>
            <a:endParaRPr lang="en-US" sz="1400" dirty="0"/>
          </a:p>
          <a:p>
            <a:pPr marL="457200" indent="-457200" algn="just"/>
            <a:r>
              <a:rPr lang="en-US" sz="1400" dirty="0"/>
              <a:t>a) Near point (close focus)   </a:t>
            </a:r>
          </a:p>
          <a:p>
            <a:pPr marL="457200" indent="-457200" algn="just"/>
            <a:r>
              <a:rPr lang="en-US" sz="1400" dirty="0"/>
              <a:t>    </a:t>
            </a:r>
            <a:r>
              <a:rPr lang="en-US" dirty="0"/>
              <a:t>ciliary muscles = </a:t>
            </a:r>
            <a:r>
              <a:rPr lang="en-US" b="1" dirty="0"/>
              <a:t>contract</a:t>
            </a:r>
          </a:p>
          <a:p>
            <a:pPr marL="457200" indent="-457200" algn="just"/>
            <a:r>
              <a:rPr lang="en-US" dirty="0"/>
              <a:t>    eye lens =</a:t>
            </a:r>
            <a:r>
              <a:rPr lang="en-US" b="1" dirty="0"/>
              <a:t> thick</a:t>
            </a:r>
          </a:p>
          <a:p>
            <a:pPr marL="457200" indent="-457200" algn="just"/>
            <a:r>
              <a:rPr lang="en-US" dirty="0"/>
              <a:t>    focal length = </a:t>
            </a:r>
            <a:r>
              <a:rPr lang="en-US" b="1" dirty="0"/>
              <a:t>decreases </a:t>
            </a:r>
            <a:r>
              <a:rPr lang="en-US" dirty="0"/>
              <a:t>   </a:t>
            </a:r>
          </a:p>
          <a:p>
            <a:pPr algn="just"/>
            <a:r>
              <a:rPr lang="en-US" sz="1400" dirty="0"/>
              <a:t> b) Far point (distance focus)</a:t>
            </a:r>
          </a:p>
          <a:p>
            <a:pPr algn="just"/>
            <a:r>
              <a:rPr lang="en-US" sz="1400" dirty="0"/>
              <a:t>     </a:t>
            </a:r>
            <a:r>
              <a:rPr lang="en-US" dirty="0"/>
              <a:t>ciliary muscles =</a:t>
            </a:r>
            <a:r>
              <a:rPr lang="en-US" b="1" dirty="0"/>
              <a:t> relaxed</a:t>
            </a:r>
          </a:p>
          <a:p>
            <a:pPr algn="just"/>
            <a:r>
              <a:rPr lang="en-US" dirty="0"/>
              <a:t>     eye lens =</a:t>
            </a:r>
            <a:r>
              <a:rPr lang="en-US" b="1" dirty="0"/>
              <a:t> thin</a:t>
            </a:r>
          </a:p>
          <a:p>
            <a:pPr algn="just"/>
            <a:r>
              <a:rPr lang="en-US" dirty="0"/>
              <a:t>     focal length = </a:t>
            </a:r>
            <a:r>
              <a:rPr lang="en-US" b="1" dirty="0"/>
              <a:t>increases</a:t>
            </a:r>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10</a:t>
            </a:fld>
            <a:endParaRPr lang="en-US"/>
          </a:p>
        </p:txBody>
      </p:sp>
    </p:spTree>
    <p:extLst>
      <p:ext uri="{BB962C8B-B14F-4D97-AF65-F5344CB8AC3E}">
        <p14:creationId xmlns:p14="http://schemas.microsoft.com/office/powerpoint/2010/main" val="22555516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b="1" u="sng" dirty="0"/>
              <a:t>d) Near point :-</a:t>
            </a:r>
          </a:p>
          <a:p>
            <a:pPr algn="just"/>
            <a:r>
              <a:rPr lang="en-US" dirty="0"/>
              <a:t>The minimum distance at which the eye can see objects clearly is called the near point or least distance of distinct vision. For a normal eye it is 25cm.</a:t>
            </a:r>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12</a:t>
            </a:fld>
            <a:endParaRPr lang="en-US"/>
          </a:p>
        </p:txBody>
      </p:sp>
    </p:spTree>
    <p:extLst>
      <p:ext uri="{BB962C8B-B14F-4D97-AF65-F5344CB8AC3E}">
        <p14:creationId xmlns:p14="http://schemas.microsoft.com/office/powerpoint/2010/main" val="12083245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lgn="just"/>
            <a:r>
              <a:rPr lang="en-US" b="1" u="sng" dirty="0">
                <a:solidFill>
                  <a:prstClr val="black"/>
                </a:solidFill>
              </a:rPr>
              <a:t>e) Far point :-</a:t>
            </a:r>
          </a:p>
          <a:p>
            <a:pPr lvl="0" algn="just"/>
            <a:r>
              <a:rPr lang="en-US" dirty="0">
                <a:solidFill>
                  <a:prstClr val="black"/>
                </a:solidFill>
              </a:rPr>
              <a:t>The farthest distance up to which the eye can see objects clearly is  called the far point of the eye. For a normal eye it is between 25 cm and infinity.</a:t>
            </a:r>
            <a:endParaRPr lang="en-US" dirty="0"/>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13</a:t>
            </a:fld>
            <a:endParaRPr lang="en-US"/>
          </a:p>
        </p:txBody>
      </p:sp>
    </p:spTree>
    <p:extLst>
      <p:ext uri="{BB962C8B-B14F-4D97-AF65-F5344CB8AC3E}">
        <p14:creationId xmlns:p14="http://schemas.microsoft.com/office/powerpoint/2010/main" val="12825571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u="sng" dirty="0"/>
              <a:t>Power of accommodation:</a:t>
            </a:r>
          </a:p>
          <a:p>
            <a:r>
              <a:rPr lang="en-US" sz="1200" dirty="0"/>
              <a:t>The ability of the eye to focus near and far objects clearly on the retina by adjusting its focal length. The focal length of the eye lens cannot be reduced beyond certain minimum limit. A normal eye has a power of which enables objects as far as infinity and as close as 25 cm to be focused on the retina.</a:t>
            </a:r>
            <a:r>
              <a:rPr lang="en-US" sz="1200" b="1" dirty="0"/>
              <a:t> </a:t>
            </a:r>
          </a:p>
          <a:p>
            <a:endParaRPr lang="en-US" sz="1200" b="1" dirty="0"/>
          </a:p>
          <a:p>
            <a:endParaRPr lang="en-US" sz="1200" b="1" dirty="0"/>
          </a:p>
          <a:p>
            <a:endParaRPr lang="en-US" sz="1200" b="1" dirty="0"/>
          </a:p>
          <a:p>
            <a:r>
              <a:rPr lang="en-US" sz="1200" b="1" dirty="0"/>
              <a:t>                                        HOME WORK </a:t>
            </a:r>
          </a:p>
          <a:p>
            <a:endParaRPr lang="en-US" sz="1200" b="1" dirty="0"/>
          </a:p>
          <a:p>
            <a:pPr marL="457200" indent="-457200"/>
            <a:r>
              <a:rPr lang="en-US" sz="1200" dirty="0"/>
              <a:t>1. What is power of </a:t>
            </a:r>
            <a:r>
              <a:rPr lang="en-US" sz="1200" dirty="0" err="1"/>
              <a:t>accomodation</a:t>
            </a:r>
            <a:r>
              <a:rPr lang="en-US" sz="1200" dirty="0"/>
              <a:t>. How ciliary muscles help in </a:t>
            </a:r>
            <a:r>
              <a:rPr lang="en-US" sz="1200" dirty="0" err="1"/>
              <a:t>accomodation</a:t>
            </a:r>
            <a:r>
              <a:rPr lang="en-US" sz="1200" dirty="0"/>
              <a:t>?</a:t>
            </a:r>
          </a:p>
          <a:p>
            <a:pPr marL="457200" indent="-457200"/>
            <a:endParaRPr lang="en-US" sz="1200" dirty="0"/>
          </a:p>
          <a:p>
            <a:r>
              <a:rPr lang="en-US" sz="1200" dirty="0"/>
              <a:t>2. What is the power of </a:t>
            </a:r>
            <a:r>
              <a:rPr lang="en-US" sz="1200" dirty="0" err="1"/>
              <a:t>accomodation</a:t>
            </a:r>
            <a:r>
              <a:rPr lang="en-US" sz="1200" dirty="0"/>
              <a:t> for a normal person. </a:t>
            </a:r>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14</a:t>
            </a:fld>
            <a:endParaRPr lang="en-US"/>
          </a:p>
        </p:txBody>
      </p:sp>
    </p:spTree>
    <p:extLst>
      <p:ext uri="{BB962C8B-B14F-4D97-AF65-F5344CB8AC3E}">
        <p14:creationId xmlns:p14="http://schemas.microsoft.com/office/powerpoint/2010/main" val="3409599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u="sng" dirty="0"/>
              <a:t>DEFECTS OF VISION AND THEIR CORRECTION</a:t>
            </a:r>
          </a:p>
          <a:p>
            <a:r>
              <a:rPr lang="en-US" b="1" dirty="0"/>
              <a:t> </a:t>
            </a:r>
          </a:p>
          <a:p>
            <a:r>
              <a:rPr lang="en-US" dirty="0"/>
              <a:t>There are 3 types of defects </a:t>
            </a:r>
          </a:p>
          <a:p>
            <a:endParaRPr lang="en-US" dirty="0"/>
          </a:p>
          <a:p>
            <a:pPr marL="457200" indent="-457200"/>
            <a:r>
              <a:rPr lang="en-US" dirty="0"/>
              <a:t>1. Myopia</a:t>
            </a:r>
          </a:p>
          <a:p>
            <a:pPr marL="457200" indent="-457200"/>
            <a:r>
              <a:rPr lang="en-US" dirty="0"/>
              <a:t> </a:t>
            </a:r>
          </a:p>
          <a:p>
            <a:r>
              <a:rPr lang="en-US" dirty="0"/>
              <a:t>2. Hypermetropia</a:t>
            </a:r>
          </a:p>
          <a:p>
            <a:endParaRPr lang="en-US" dirty="0"/>
          </a:p>
          <a:p>
            <a:r>
              <a:rPr lang="en-US" dirty="0"/>
              <a:t>3. Presbyopia</a:t>
            </a:r>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15</a:t>
            </a:fld>
            <a:endParaRPr lang="en-US"/>
          </a:p>
        </p:txBody>
      </p:sp>
    </p:spTree>
    <p:extLst>
      <p:ext uri="{BB962C8B-B14F-4D97-AF65-F5344CB8AC3E}">
        <p14:creationId xmlns:p14="http://schemas.microsoft.com/office/powerpoint/2010/main" val="22226508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t>Myopia:</a:t>
            </a:r>
          </a:p>
          <a:p>
            <a:r>
              <a:rPr lang="en-US" sz="1200" dirty="0"/>
              <a:t>Myopia near-sightedness.</a:t>
            </a:r>
          </a:p>
          <a:p>
            <a:r>
              <a:rPr lang="en-US" sz="1200" dirty="0"/>
              <a:t>A person with myopia can see near by objects clearly but cannot see distant objects distinctly.</a:t>
            </a:r>
          </a:p>
          <a:p>
            <a:r>
              <a:rPr lang="en-US" sz="1200" dirty="0"/>
              <a:t>A person with this defect has the far point nearer than infinity. Such a person may see clearly up to a distance of a few meters.</a:t>
            </a:r>
          </a:p>
          <a:p>
            <a:r>
              <a:rPr lang="en-US" sz="1200" dirty="0"/>
              <a:t>In a myopic eye, the image of a distant object is formed in front of the retina and not at the retina itself.</a:t>
            </a:r>
          </a:p>
          <a:p>
            <a:endParaRPr lang="en-US" sz="1200" dirty="0"/>
          </a:p>
          <a:p>
            <a:r>
              <a:rPr lang="en-US" sz="1200" b="1" dirty="0"/>
              <a:t>Image formed in front of retina</a:t>
            </a:r>
            <a:endParaRPr lang="en-US" sz="1200" dirty="0"/>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16</a:t>
            </a:fld>
            <a:endParaRPr lang="en-US"/>
          </a:p>
        </p:txBody>
      </p:sp>
    </p:spTree>
    <p:extLst>
      <p:ext uri="{BB962C8B-B14F-4D97-AF65-F5344CB8AC3E}">
        <p14:creationId xmlns:p14="http://schemas.microsoft.com/office/powerpoint/2010/main" val="26356442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u="sng" dirty="0"/>
              <a:t>Cause of defect </a:t>
            </a:r>
          </a:p>
          <a:p>
            <a:r>
              <a:rPr lang="en-US" dirty="0"/>
              <a:t>This defect may arise due to </a:t>
            </a:r>
          </a:p>
          <a:p>
            <a:r>
              <a:rPr lang="en-US" dirty="0"/>
              <a:t>1) Excessive curvature of the eye lens.</a:t>
            </a:r>
          </a:p>
          <a:p>
            <a:r>
              <a:rPr lang="en-US" dirty="0"/>
              <a:t>2) Elongation of the eye ball.</a:t>
            </a:r>
          </a:p>
          <a:p>
            <a:endParaRPr lang="en-US" sz="1400" dirty="0"/>
          </a:p>
          <a:p>
            <a:r>
              <a:rPr lang="en-US" sz="1400" b="1" u="sng" dirty="0"/>
              <a:t>Correction of Myopia:</a:t>
            </a:r>
          </a:p>
          <a:p>
            <a:r>
              <a:rPr lang="en-US" dirty="0"/>
              <a:t>This defect can be corrected by using a concave lens of suitable power.</a:t>
            </a:r>
          </a:p>
          <a:p>
            <a:r>
              <a:rPr lang="en-US" dirty="0"/>
              <a:t>A concave lens of suitable power will bring the image back on to the retina and thus the defect is corrected. </a:t>
            </a:r>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17</a:t>
            </a:fld>
            <a:endParaRPr lang="en-US"/>
          </a:p>
        </p:txBody>
      </p:sp>
    </p:spTree>
    <p:extLst>
      <p:ext uri="{BB962C8B-B14F-4D97-AF65-F5344CB8AC3E}">
        <p14:creationId xmlns:p14="http://schemas.microsoft.com/office/powerpoint/2010/main" val="34041798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t>Hypermetropia:</a:t>
            </a:r>
          </a:p>
          <a:p>
            <a:r>
              <a:rPr lang="en-US" sz="1200" dirty="0"/>
              <a:t>Hypermetropia is also known as far sightedness.</a:t>
            </a:r>
          </a:p>
          <a:p>
            <a:r>
              <a:rPr lang="en-US" sz="1200" dirty="0"/>
              <a:t>A person with hypermetropia can se distant objects clearly but cannot see near by objects distinctly.</a:t>
            </a:r>
          </a:p>
          <a:p>
            <a:endParaRPr lang="en-US" sz="1200" dirty="0"/>
          </a:p>
          <a:p>
            <a:r>
              <a:rPr lang="en-US" sz="1200" b="1" dirty="0"/>
              <a:t>Defects and correction of Hypermetropia</a:t>
            </a:r>
            <a:endParaRPr lang="en-US" sz="1200" dirty="0"/>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18</a:t>
            </a:fld>
            <a:endParaRPr lang="en-US"/>
          </a:p>
        </p:txBody>
      </p:sp>
    </p:spTree>
    <p:extLst>
      <p:ext uri="{BB962C8B-B14F-4D97-AF65-F5344CB8AC3E}">
        <p14:creationId xmlns:p14="http://schemas.microsoft.com/office/powerpoint/2010/main" val="40921762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u="sng" dirty="0"/>
              <a:t>Causes of defect:</a:t>
            </a:r>
          </a:p>
          <a:p>
            <a:r>
              <a:rPr lang="en-US" dirty="0"/>
              <a:t>This defect arises either because</a:t>
            </a:r>
          </a:p>
          <a:p>
            <a:r>
              <a:rPr lang="en-US" dirty="0"/>
              <a:t>a) The focal length of the eye lens is too long.</a:t>
            </a:r>
          </a:p>
          <a:p>
            <a:r>
              <a:rPr lang="en-US" dirty="0"/>
              <a:t>b) The eye ball has become too small.</a:t>
            </a:r>
          </a:p>
          <a:p>
            <a:endParaRPr lang="en-US" sz="1400" u="sng" dirty="0"/>
          </a:p>
          <a:p>
            <a:r>
              <a:rPr lang="en-US" sz="1400" b="1" u="sng" dirty="0"/>
              <a:t>Correction of hypermetropia:</a:t>
            </a:r>
          </a:p>
          <a:p>
            <a:r>
              <a:rPr lang="en-US" dirty="0"/>
              <a:t>This defect can be corrected by using a convex lens of appropriate power.</a:t>
            </a:r>
          </a:p>
          <a:p>
            <a:r>
              <a:rPr lang="en-US" dirty="0"/>
              <a:t>Eye glasses with converging lenses provide the additional focusing power required for forming the image on the retina. </a:t>
            </a:r>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19</a:t>
            </a:fld>
            <a:endParaRPr lang="en-US"/>
          </a:p>
        </p:txBody>
      </p:sp>
    </p:spTree>
    <p:extLst>
      <p:ext uri="{BB962C8B-B14F-4D97-AF65-F5344CB8AC3E}">
        <p14:creationId xmlns:p14="http://schemas.microsoft.com/office/powerpoint/2010/main" val="42235458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u="sng" dirty="0"/>
              <a:t>Presbyopia:</a:t>
            </a:r>
          </a:p>
          <a:p>
            <a:r>
              <a:rPr lang="en-US" dirty="0"/>
              <a:t>The power of accommodation of the eye usually decreases with aging, for most people, the near point gradually recedes away. They find it difficult to see near by objects comfortably and distinctly without corrective eye glasses. This defect is called Presbyopia. </a:t>
            </a:r>
          </a:p>
          <a:p>
            <a:endParaRPr lang="en-US" sz="1400" dirty="0"/>
          </a:p>
          <a:p>
            <a:r>
              <a:rPr lang="en-US" sz="1400" b="1" u="sng" dirty="0"/>
              <a:t>Causes of Presbyopia: </a:t>
            </a:r>
          </a:p>
          <a:p>
            <a:r>
              <a:rPr lang="en-US" dirty="0"/>
              <a:t>1. Gradual weakening of the ciliary muscles.</a:t>
            </a:r>
          </a:p>
          <a:p>
            <a:r>
              <a:rPr lang="en-US" dirty="0"/>
              <a:t>2. The loss of flexibility of the eye lens. </a:t>
            </a:r>
          </a:p>
          <a:p>
            <a:endParaRPr lang="en-US" sz="1400" dirty="0"/>
          </a:p>
          <a:p>
            <a:r>
              <a:rPr lang="en-US" sz="1400" b="1" u="sng" dirty="0"/>
              <a:t>Remedy of Presbyopia: </a:t>
            </a:r>
          </a:p>
          <a:p>
            <a:r>
              <a:rPr lang="en-US" dirty="0"/>
              <a:t>1. By using a converging lens for reading and other close work.</a:t>
            </a:r>
          </a:p>
          <a:p>
            <a:r>
              <a:rPr lang="en-US" dirty="0"/>
              <a:t>2. Some times a person may suffer from both myopia and hypermetropia and may require bi-focal lenses. It consists of both concave and convex lenses. The upper portion consists a convex lens for distant vision and the lower portion consists of a convex lens to facilitate near vision </a:t>
            </a:r>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20</a:t>
            </a:fld>
            <a:endParaRPr lang="en-US"/>
          </a:p>
        </p:txBody>
      </p:sp>
    </p:spTree>
    <p:extLst>
      <p:ext uri="{BB962C8B-B14F-4D97-AF65-F5344CB8AC3E}">
        <p14:creationId xmlns:p14="http://schemas.microsoft.com/office/powerpoint/2010/main" val="344131149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dirty="0"/>
              <a:t>HOME  WORK</a:t>
            </a:r>
          </a:p>
          <a:p>
            <a:endParaRPr lang="en-US" b="1" u="sng" dirty="0"/>
          </a:p>
          <a:p>
            <a:pPr>
              <a:buNone/>
            </a:pPr>
            <a:r>
              <a:rPr lang="en-US" dirty="0"/>
              <a:t> 1. What is cataract?</a:t>
            </a:r>
          </a:p>
          <a:p>
            <a:pPr>
              <a:buNone/>
            </a:pPr>
            <a:r>
              <a:rPr lang="en-US" dirty="0"/>
              <a:t>2. In which defect of vision is eye ball flattened?</a:t>
            </a:r>
          </a:p>
          <a:p>
            <a:pPr>
              <a:buNone/>
            </a:pPr>
            <a:r>
              <a:rPr lang="en-US" dirty="0"/>
              <a:t>3. What is the eye shape defect?</a:t>
            </a:r>
          </a:p>
          <a:p>
            <a:pPr>
              <a:buNone/>
            </a:pPr>
            <a:r>
              <a:rPr lang="en-US" dirty="0"/>
              <a:t>4. The </a:t>
            </a:r>
            <a:r>
              <a:rPr lang="en-US" dirty="0" err="1"/>
              <a:t>colour</a:t>
            </a:r>
            <a:r>
              <a:rPr lang="en-US" dirty="0"/>
              <a:t> of the human eye depends on the </a:t>
            </a:r>
            <a:r>
              <a:rPr lang="en-US" dirty="0" err="1"/>
              <a:t>the</a:t>
            </a:r>
            <a:r>
              <a:rPr lang="en-US" dirty="0"/>
              <a:t> pigment present in the ______ of the eye.</a:t>
            </a:r>
          </a:p>
          <a:p>
            <a:pPr marL="514350" indent="-514350">
              <a:buNone/>
            </a:pPr>
            <a:r>
              <a:rPr lang="en-US" dirty="0"/>
              <a:t>          a)  Iris  b) cornea   c)face   d) lens</a:t>
            </a:r>
          </a:p>
          <a:p>
            <a:pPr marL="514350" indent="-514350">
              <a:buNone/>
            </a:pPr>
            <a:r>
              <a:rPr lang="en-US" dirty="0"/>
              <a:t>5. What is the nature of the image that is formed on the retina of the human eye? </a:t>
            </a:r>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22</a:t>
            </a:fld>
            <a:endParaRPr lang="en-US"/>
          </a:p>
        </p:txBody>
      </p:sp>
    </p:spTree>
    <p:extLst>
      <p:ext uri="{BB962C8B-B14F-4D97-AF65-F5344CB8AC3E}">
        <p14:creationId xmlns:p14="http://schemas.microsoft.com/office/powerpoint/2010/main" val="41024380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dirty="0"/>
              <a:t>1. a) Refraction of light through a glass prism :-</a:t>
            </a:r>
            <a:endParaRPr lang="en-US" sz="1200" u="sng" dirty="0"/>
          </a:p>
          <a:p>
            <a:endParaRPr lang="en-IN" dirty="0"/>
          </a:p>
          <a:p>
            <a:r>
              <a:rPr lang="en-US" dirty="0"/>
              <a:t>When a ray of light passes through a glass prism, it gets bent twice at the air- glass interface and glass- air interface.</a:t>
            </a:r>
          </a:p>
          <a:p>
            <a:r>
              <a:rPr lang="en-US" dirty="0"/>
              <a:t>The emergent ray is deviated by an angle to the incident ray. This angle is called the angle of deviation.</a:t>
            </a:r>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23</a:t>
            </a:fld>
            <a:endParaRPr lang="en-US"/>
          </a:p>
        </p:txBody>
      </p:sp>
    </p:spTree>
    <p:extLst>
      <p:ext uri="{BB962C8B-B14F-4D97-AF65-F5344CB8AC3E}">
        <p14:creationId xmlns:p14="http://schemas.microsoft.com/office/powerpoint/2010/main" val="9413799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dirty="0"/>
              <a:t>HOME WORK</a:t>
            </a:r>
          </a:p>
          <a:p>
            <a:endParaRPr lang="en-IN"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What is the main aim of the refraction through the glass prism experiment?</a:t>
            </a:r>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24</a:t>
            </a:fld>
            <a:endParaRPr lang="en-US"/>
          </a:p>
        </p:txBody>
      </p:sp>
    </p:spTree>
    <p:extLst>
      <p:ext uri="{BB962C8B-B14F-4D97-AF65-F5344CB8AC3E}">
        <p14:creationId xmlns:p14="http://schemas.microsoft.com/office/powerpoint/2010/main" val="19523995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dirty="0"/>
              <a:t>1.b) Dispersion of white light by a glass prism :-</a:t>
            </a:r>
            <a:endParaRPr lang="en-US" sz="1200" u="sng" dirty="0"/>
          </a:p>
          <a:p>
            <a:endParaRPr lang="en-IN"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When a beam of white light is passed through a glass prism, it is split up into a band of </a:t>
            </a:r>
            <a:r>
              <a:rPr lang="en-US" dirty="0" err="1"/>
              <a:t>colours</a:t>
            </a:r>
            <a:r>
              <a:rPr lang="en-US" dirty="0"/>
              <a:t> called spectrum. This is called dispersion of white light. The spectrum of white has the </a:t>
            </a:r>
            <a:r>
              <a:rPr lang="en-US" dirty="0" err="1"/>
              <a:t>colours</a:t>
            </a:r>
            <a:r>
              <a:rPr lang="en-US" dirty="0"/>
              <a:t> violet, indigo, blue, green, yellow, orange and red (VIBGYOR). The red light bends the least and the violet light bends the most.</a:t>
            </a:r>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25</a:t>
            </a:fld>
            <a:endParaRPr lang="en-US"/>
          </a:p>
        </p:txBody>
      </p:sp>
    </p:spTree>
    <p:extLst>
      <p:ext uri="{BB962C8B-B14F-4D97-AF65-F5344CB8AC3E}">
        <p14:creationId xmlns:p14="http://schemas.microsoft.com/office/powerpoint/2010/main" val="34777957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u="sng" dirty="0"/>
              <a:t>1.c) Recombination of the spectrum of white light produces white light :- </a:t>
            </a:r>
            <a:endParaRPr lang="en-US" u="sng" dirty="0"/>
          </a:p>
          <a:p>
            <a:endParaRPr lang="en-IN"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When a beam of white light is passed through a glass prism, it is split up into its component </a:t>
            </a:r>
            <a:r>
              <a:rPr lang="en-US" dirty="0" err="1"/>
              <a:t>colours</a:t>
            </a:r>
            <a:r>
              <a:rPr lang="en-US" dirty="0"/>
              <a:t>. When these </a:t>
            </a:r>
            <a:r>
              <a:rPr lang="en-US" dirty="0" err="1"/>
              <a:t>colours</a:t>
            </a:r>
            <a:r>
              <a:rPr lang="en-US" dirty="0"/>
              <a:t> are allowed to fall on an inverted glass prism it recombines to produce white light.</a:t>
            </a:r>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26</a:t>
            </a:fld>
            <a:endParaRPr lang="en-US"/>
          </a:p>
        </p:txBody>
      </p:sp>
    </p:spTree>
    <p:extLst>
      <p:ext uri="{BB962C8B-B14F-4D97-AF65-F5344CB8AC3E}">
        <p14:creationId xmlns:p14="http://schemas.microsoft.com/office/powerpoint/2010/main" val="119861699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dirty="0"/>
              <a:t>HOME WORK</a:t>
            </a:r>
          </a:p>
          <a:p>
            <a:endParaRPr lang="en-US" b="1" u="sng" dirty="0"/>
          </a:p>
          <a:p>
            <a:pPr marL="514350" indent="-514350">
              <a:buNone/>
            </a:pPr>
            <a:r>
              <a:rPr lang="en-US" dirty="0"/>
              <a:t>1. Draw a diagram to show the dispersion of white light by a glass prism.</a:t>
            </a:r>
          </a:p>
          <a:p>
            <a:pPr marL="514350" indent="-514350">
              <a:buNone/>
            </a:pPr>
            <a:r>
              <a:rPr lang="en-US" dirty="0"/>
              <a:t>2. Draw a diagram to show the recombination of white light by a prism.</a:t>
            </a:r>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27</a:t>
            </a:fld>
            <a:endParaRPr lang="en-US"/>
          </a:p>
        </p:txBody>
      </p:sp>
    </p:spTree>
    <p:extLst>
      <p:ext uri="{BB962C8B-B14F-4D97-AF65-F5344CB8AC3E}">
        <p14:creationId xmlns:p14="http://schemas.microsoft.com/office/powerpoint/2010/main" val="167010589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dirty="0"/>
              <a:t>1.d) Rainbow formation :-</a:t>
            </a:r>
            <a:endParaRPr lang="en-US" sz="1200" u="sng" dirty="0"/>
          </a:p>
          <a:p>
            <a:endParaRPr lang="en-IN"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 rainbow is a natural spectrum appearing in the sky after a rain shower. It is caused by the dispersion of sunlight by water droplets present in the atmosphere. The water droplets act like small prisms. They refract and disperse the sunlight then reflect it internally and finally refract it again when it comes out of the rain drops. Due to the dispersion of sunlight and internal reflection by the water droplets we see the rainbow </a:t>
            </a:r>
            <a:r>
              <a:rPr lang="en-US" dirty="0" err="1"/>
              <a:t>colours</a:t>
            </a:r>
            <a:r>
              <a:rPr lang="en-US" dirty="0"/>
              <a:t>.</a:t>
            </a:r>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28</a:t>
            </a:fld>
            <a:endParaRPr lang="en-US"/>
          </a:p>
        </p:txBody>
      </p:sp>
    </p:spTree>
    <p:extLst>
      <p:ext uri="{BB962C8B-B14F-4D97-AF65-F5344CB8AC3E}">
        <p14:creationId xmlns:p14="http://schemas.microsoft.com/office/powerpoint/2010/main" val="12142359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dirty="0"/>
              <a:t>HOME WORK</a:t>
            </a:r>
          </a:p>
          <a:p>
            <a:endParaRPr lang="en-US" b="1" u="sng" dirty="0"/>
          </a:p>
          <a:p>
            <a:pPr>
              <a:buNone/>
            </a:pPr>
            <a:r>
              <a:rPr lang="en-US" dirty="0"/>
              <a:t>True or false</a:t>
            </a:r>
          </a:p>
          <a:p>
            <a:pPr marL="514350" indent="-514350">
              <a:buAutoNum type="alphaLcParenR"/>
            </a:pPr>
            <a:r>
              <a:rPr lang="en-US" dirty="0"/>
              <a:t>Rainbow cannot appear at noon.</a:t>
            </a:r>
          </a:p>
          <a:p>
            <a:pPr marL="514350" indent="-514350">
              <a:buAutoNum type="alphaLcParenR"/>
            </a:pPr>
            <a:r>
              <a:rPr lang="en-US" dirty="0"/>
              <a:t> The </a:t>
            </a:r>
            <a:r>
              <a:rPr lang="en-US" dirty="0" err="1"/>
              <a:t>colours</a:t>
            </a:r>
            <a:r>
              <a:rPr lang="en-US" dirty="0"/>
              <a:t> of the rainbow change when the sun sets.</a:t>
            </a:r>
          </a:p>
          <a:p>
            <a:pPr marL="514350" indent="-514350">
              <a:buAutoNum type="alphaLcParenR"/>
            </a:pPr>
            <a:r>
              <a:rPr lang="en-US" dirty="0"/>
              <a:t> Rainbows are always present in the sky.</a:t>
            </a:r>
          </a:p>
          <a:p>
            <a:pPr marL="514350" indent="-514350">
              <a:buAutoNum type="alphaLcParenR"/>
            </a:pPr>
            <a:r>
              <a:rPr lang="en-US" dirty="0"/>
              <a:t> Some </a:t>
            </a:r>
            <a:r>
              <a:rPr lang="en-US" dirty="0" err="1"/>
              <a:t>colours</a:t>
            </a:r>
            <a:r>
              <a:rPr lang="en-US" dirty="0"/>
              <a:t> of the rainbow appear mixed.</a:t>
            </a:r>
          </a:p>
          <a:p>
            <a:pPr marL="514350" indent="-514350">
              <a:buAutoNum type="alphaLcParenR"/>
            </a:pPr>
            <a:r>
              <a:rPr lang="en-US" dirty="0"/>
              <a:t> A rainbow is an arc of </a:t>
            </a:r>
            <a:r>
              <a:rPr lang="en-US" dirty="0" err="1"/>
              <a:t>colours</a:t>
            </a:r>
            <a:r>
              <a:rPr lang="en-US" dirty="0"/>
              <a:t>.</a:t>
            </a:r>
          </a:p>
          <a:p>
            <a:pPr marL="514350" indent="-514350">
              <a:buAutoNum type="alphaLcParenR"/>
            </a:pPr>
            <a:r>
              <a:rPr lang="en-US" dirty="0"/>
              <a:t> Rainbows can only be seen when its raining. </a:t>
            </a:r>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29</a:t>
            </a:fld>
            <a:endParaRPr lang="en-US"/>
          </a:p>
        </p:txBody>
      </p:sp>
    </p:spTree>
    <p:extLst>
      <p:ext uri="{BB962C8B-B14F-4D97-AF65-F5344CB8AC3E}">
        <p14:creationId xmlns:p14="http://schemas.microsoft.com/office/powerpoint/2010/main" val="9179415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dirty="0"/>
              <a:t>2) Atmospheric refraction :-</a:t>
            </a:r>
            <a:endParaRPr lang="en-US" sz="1200" u="sng" dirty="0"/>
          </a:p>
          <a:p>
            <a:endParaRPr lang="en-IN"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Atmospheric refraction is due to the gradual change in the refractive index of the atmosphere. The refractive index of the atmosphere gradually increases towards the surface of the earth because the hot air above is less dense than the cool air below. So light gradually bends towards the normal. So the real position of a star is different from its apparent position.</a:t>
            </a:r>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30</a:t>
            </a:fld>
            <a:endParaRPr lang="en-US"/>
          </a:p>
        </p:txBody>
      </p:sp>
    </p:spTree>
    <p:extLst>
      <p:ext uri="{BB962C8B-B14F-4D97-AF65-F5344CB8AC3E}">
        <p14:creationId xmlns:p14="http://schemas.microsoft.com/office/powerpoint/2010/main" val="38070047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dirty="0"/>
              <a:t>HOME WORK</a:t>
            </a:r>
          </a:p>
          <a:p>
            <a:endParaRPr lang="en-US" b="1" u="sng"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1.  What is the main cause of atmospheric refraction?</a:t>
            </a:r>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32</a:t>
            </a:fld>
            <a:endParaRPr lang="en-US"/>
          </a:p>
        </p:txBody>
      </p:sp>
    </p:spTree>
    <p:extLst>
      <p:ext uri="{BB962C8B-B14F-4D97-AF65-F5344CB8AC3E}">
        <p14:creationId xmlns:p14="http://schemas.microsoft.com/office/powerpoint/2010/main" val="27526734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u="sng" dirty="0"/>
              <a:t>2.a) Twinkling of stars :-</a:t>
            </a:r>
          </a:p>
          <a:p>
            <a:endParaRPr lang="en-US" sz="1400" b="1" dirty="0"/>
          </a:p>
          <a:p>
            <a:r>
              <a:rPr lang="en-US" dirty="0"/>
              <a:t>The twinkling of stars is due to the atmospheric refraction of star light and due to the changing in the position of the stars and the movement of the layers of the atmosphere. So the light from the stars is sometimes brighter and sometimes fainter and it appears to twinkle.</a:t>
            </a:r>
          </a:p>
          <a:p>
            <a:endParaRPr lang="en-US" sz="1400" dirty="0"/>
          </a:p>
          <a:p>
            <a:r>
              <a:rPr lang="en-US" dirty="0"/>
              <a:t>Planets are closer to the earth than stars. The light from stars are considered as point source of light and the light from planets are considered as extended source of light. So the light from the planets nullify the twinkling effect.</a:t>
            </a:r>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33</a:t>
            </a:fld>
            <a:endParaRPr lang="en-US"/>
          </a:p>
        </p:txBody>
      </p:sp>
    </p:spTree>
    <p:extLst>
      <p:ext uri="{BB962C8B-B14F-4D97-AF65-F5344CB8AC3E}">
        <p14:creationId xmlns:p14="http://schemas.microsoft.com/office/powerpoint/2010/main" val="238651759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dirty="0"/>
              <a:t>2.b) Advance sunrise and delayed sunset :-</a:t>
            </a:r>
            <a:endParaRPr lang="en-US" sz="1200" u="sng" dirty="0"/>
          </a:p>
          <a:p>
            <a:endParaRPr lang="en-IN" dirty="0"/>
          </a:p>
          <a:p>
            <a:r>
              <a:rPr lang="en-US" dirty="0"/>
              <a:t>The sun is visible to us about 2 minutes before sunrise and about two minutes after sunset due to atmospheric refraction.</a:t>
            </a:r>
          </a:p>
          <a:p>
            <a:r>
              <a:rPr lang="en-US" dirty="0"/>
              <a:t>The apparent flattening of the sun’s disc at sunrise and at sunset is also due to atmospheric refraction.</a:t>
            </a:r>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34</a:t>
            </a:fld>
            <a:endParaRPr lang="en-US"/>
          </a:p>
        </p:txBody>
      </p:sp>
    </p:spTree>
    <p:extLst>
      <p:ext uri="{BB962C8B-B14F-4D97-AF65-F5344CB8AC3E}">
        <p14:creationId xmlns:p14="http://schemas.microsoft.com/office/powerpoint/2010/main" val="160455716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dirty="0"/>
              <a:t>HOME WORK</a:t>
            </a:r>
          </a:p>
          <a:p>
            <a:endParaRPr lang="en-US" b="1" u="sng" dirty="0"/>
          </a:p>
          <a:p>
            <a:pPr>
              <a:buNone/>
            </a:pPr>
            <a:r>
              <a:rPr lang="en-US" dirty="0"/>
              <a:t>Explain briefly the reason for each of the following</a:t>
            </a:r>
          </a:p>
          <a:p>
            <a:pPr marL="514350" indent="-514350">
              <a:buAutoNum type="arabicPeriod"/>
            </a:pPr>
            <a:r>
              <a:rPr lang="en-US" dirty="0"/>
              <a:t>Advanced sun-rise</a:t>
            </a:r>
          </a:p>
          <a:p>
            <a:pPr marL="514350" indent="-514350">
              <a:buAutoNum type="arabicPeriod"/>
            </a:pPr>
            <a:r>
              <a:rPr lang="en-US" dirty="0"/>
              <a:t> Delayed sun-set</a:t>
            </a:r>
          </a:p>
          <a:p>
            <a:pPr marL="514350" indent="-514350">
              <a:buAutoNum type="arabicPeriod"/>
            </a:pPr>
            <a:r>
              <a:rPr lang="en-US" dirty="0"/>
              <a:t> Twinkling of stars.</a:t>
            </a:r>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35</a:t>
            </a:fld>
            <a:endParaRPr lang="en-US"/>
          </a:p>
        </p:txBody>
      </p:sp>
    </p:spTree>
    <p:extLst>
      <p:ext uri="{BB962C8B-B14F-4D97-AF65-F5344CB8AC3E}">
        <p14:creationId xmlns:p14="http://schemas.microsoft.com/office/powerpoint/2010/main" val="68321980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u="sng" dirty="0"/>
              <a:t>3) Scattering of light :-</a:t>
            </a:r>
          </a:p>
          <a:p>
            <a:endParaRPr lang="en-US" sz="1400" b="1" dirty="0"/>
          </a:p>
          <a:p>
            <a:r>
              <a:rPr lang="en-US" sz="1400" b="1" u="sng" dirty="0"/>
              <a:t>3.a)Tyndall effect :-</a:t>
            </a:r>
          </a:p>
          <a:p>
            <a:endParaRPr lang="en-US" sz="1400" b="1" dirty="0"/>
          </a:p>
          <a:p>
            <a:r>
              <a:rPr lang="en-US" dirty="0"/>
              <a:t>When a beam of light passes through a colloidal solution, the path of light becomes visible due to the scattering of light by the colloid particles. This is known as Tyndall effect.</a:t>
            </a:r>
          </a:p>
          <a:p>
            <a:r>
              <a:rPr lang="en-US" dirty="0"/>
              <a:t>The earth’s atmosphere contains air molecules, water droplets, dust, smoke etc. When sunlight passes through the atmosphere the path of the light becomes visible due to the scattering of light by these particles.</a:t>
            </a:r>
          </a:p>
          <a:p>
            <a:r>
              <a:rPr lang="en-US" dirty="0"/>
              <a:t>The </a:t>
            </a:r>
            <a:r>
              <a:rPr lang="en-US" dirty="0" err="1"/>
              <a:t>colour</a:t>
            </a:r>
            <a:r>
              <a:rPr lang="en-US" dirty="0"/>
              <a:t> of the scattered light depends upon the size of the scattering particles. Very fine particles scatter blue light. Larger particles scatter different </a:t>
            </a:r>
            <a:r>
              <a:rPr lang="en-US" dirty="0" err="1"/>
              <a:t>colours</a:t>
            </a:r>
            <a:r>
              <a:rPr lang="en-US" dirty="0"/>
              <a:t> of light. </a:t>
            </a:r>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36</a:t>
            </a:fld>
            <a:endParaRPr lang="en-US"/>
          </a:p>
        </p:txBody>
      </p:sp>
    </p:spTree>
    <p:extLst>
      <p:ext uri="{BB962C8B-B14F-4D97-AF65-F5344CB8AC3E}">
        <p14:creationId xmlns:p14="http://schemas.microsoft.com/office/powerpoint/2010/main" val="73179414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dirty="0"/>
              <a:t>TYNDALL  EFFECT</a:t>
            </a:r>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37</a:t>
            </a:fld>
            <a:endParaRPr lang="en-US"/>
          </a:p>
        </p:txBody>
      </p:sp>
    </p:spTree>
    <p:extLst>
      <p:ext uri="{BB962C8B-B14F-4D97-AF65-F5344CB8AC3E}">
        <p14:creationId xmlns:p14="http://schemas.microsoft.com/office/powerpoint/2010/main" val="17017026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u="sng" dirty="0"/>
              <a:t>3.b) Why is the </a:t>
            </a:r>
            <a:r>
              <a:rPr lang="en-US" sz="1400" b="1" u="sng" dirty="0" err="1"/>
              <a:t>colour</a:t>
            </a:r>
            <a:r>
              <a:rPr lang="en-US" sz="1400" b="1" u="sng" dirty="0"/>
              <a:t> of the clear sky blue ?</a:t>
            </a:r>
          </a:p>
          <a:p>
            <a:endParaRPr lang="en-US" b="1" dirty="0"/>
          </a:p>
          <a:p>
            <a:r>
              <a:rPr lang="en-US" dirty="0"/>
              <a:t>The fine particles in the atmosphere have size smaller than the wave length of visible light. They can scatter blue light which has a shorter wave length than red light which has a longer wave length. When sunlight passes through the atmosphere, the fine particles in the atmosphere scatter the blue </a:t>
            </a:r>
            <a:r>
              <a:rPr lang="en-US" dirty="0" err="1"/>
              <a:t>colours</a:t>
            </a:r>
            <a:r>
              <a:rPr lang="en-US" dirty="0"/>
              <a:t> more strongly than the red and so the sky appears blue. If the earth had no atmosphere there would not be any scattering of light and the sky would appear dark. The sky appears dark at very high altitudes. </a:t>
            </a:r>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38</a:t>
            </a:fld>
            <a:endParaRPr lang="en-US"/>
          </a:p>
        </p:txBody>
      </p:sp>
    </p:spTree>
    <p:extLst>
      <p:ext uri="{BB962C8B-B14F-4D97-AF65-F5344CB8AC3E}">
        <p14:creationId xmlns:p14="http://schemas.microsoft.com/office/powerpoint/2010/main" val="400731421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dirty="0"/>
              <a:t>ii) </a:t>
            </a:r>
            <a:r>
              <a:rPr lang="en-US" sz="1200" b="1" u="sng" dirty="0" err="1"/>
              <a:t>Colour</a:t>
            </a:r>
            <a:r>
              <a:rPr lang="en-US" sz="1200" b="1" u="sng" dirty="0"/>
              <a:t> of the sky at sunrise and sunset :-</a:t>
            </a:r>
          </a:p>
          <a:p>
            <a:endParaRPr lang="en-IN"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At sunrise and at sunset the sun is near the horizon and the light from the sun travels through the thicker layers of the atmosphere and longer distance through the atmosphere. Near the horizon most of the blue light and shorter wave lengths are scattered away by the particles of the air and the red light and longer wave lengths reaches our eyes. So the sun appears reddish at sunrise and sunset.</a:t>
            </a:r>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40</a:t>
            </a:fld>
            <a:endParaRPr lang="en-US"/>
          </a:p>
        </p:txBody>
      </p:sp>
    </p:spTree>
    <p:extLst>
      <p:ext uri="{BB962C8B-B14F-4D97-AF65-F5344CB8AC3E}">
        <p14:creationId xmlns:p14="http://schemas.microsoft.com/office/powerpoint/2010/main" val="310400374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dirty="0"/>
              <a:t>HOME WORK</a:t>
            </a:r>
          </a:p>
          <a:p>
            <a:endParaRPr lang="en-US" b="1" u="sng" dirty="0"/>
          </a:p>
          <a:p>
            <a:pPr marL="514350" indent="-514350">
              <a:buAutoNum type="arabicPeriod"/>
            </a:pPr>
            <a:r>
              <a:rPr lang="en-US" dirty="0"/>
              <a:t>Why does the sky appear dark instead of blue to astronauts? </a:t>
            </a:r>
          </a:p>
          <a:p>
            <a:pPr marL="514350" indent="-514350">
              <a:buAutoNum type="arabicPeriod"/>
            </a:pPr>
            <a:r>
              <a:rPr lang="en-US" dirty="0"/>
              <a:t> Which phenomenon is responsible for Tyndall effect?</a:t>
            </a:r>
          </a:p>
          <a:p>
            <a:pPr marL="514350" indent="-514350">
              <a:buAutoNum type="arabicPeriod"/>
            </a:pPr>
            <a:r>
              <a:rPr lang="en-US" dirty="0"/>
              <a:t> Wider dispersion of light cannot be the only reason of blue </a:t>
            </a:r>
            <a:r>
              <a:rPr lang="en-US" dirty="0" err="1"/>
              <a:t>colourof</a:t>
            </a:r>
            <a:r>
              <a:rPr lang="en-US" dirty="0"/>
              <a:t> sky. Explain?</a:t>
            </a:r>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41</a:t>
            </a:fld>
            <a:endParaRPr lang="en-US"/>
          </a:p>
        </p:txBody>
      </p:sp>
    </p:spTree>
    <p:extLst>
      <p:ext uri="{BB962C8B-B14F-4D97-AF65-F5344CB8AC3E}">
        <p14:creationId xmlns:p14="http://schemas.microsoft.com/office/powerpoint/2010/main" val="399210383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dirty="0"/>
              <a:t>Reference</a:t>
            </a:r>
          </a:p>
          <a:p>
            <a:endParaRPr lang="en-US" b="1" u="sng" dirty="0"/>
          </a:p>
          <a:p>
            <a:r>
              <a:rPr lang="en-US" dirty="0"/>
              <a:t>Photos from cc search.</a:t>
            </a:r>
          </a:p>
          <a:p>
            <a:r>
              <a:rPr lang="en-US" dirty="0"/>
              <a:t>NCERT text book</a:t>
            </a:r>
          </a:p>
          <a:p>
            <a:r>
              <a:rPr lang="en-US" dirty="0"/>
              <a:t>Video references on cc search</a:t>
            </a:r>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42</a:t>
            </a:fld>
            <a:endParaRPr lang="en-US"/>
          </a:p>
        </p:txBody>
      </p:sp>
    </p:spTree>
    <p:extLst>
      <p:ext uri="{BB962C8B-B14F-4D97-AF65-F5344CB8AC3E}">
        <p14:creationId xmlns:p14="http://schemas.microsoft.com/office/powerpoint/2010/main" val="150392132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dirty="0"/>
              <a:t>Presented by </a:t>
            </a:r>
          </a:p>
          <a:p>
            <a:endParaRPr lang="en-US" b="1" u="sng" dirty="0"/>
          </a:p>
          <a:p>
            <a:r>
              <a:rPr lang="en-US" dirty="0"/>
              <a:t>NAZINA BANU</a:t>
            </a:r>
          </a:p>
          <a:p>
            <a:r>
              <a:rPr lang="en-US" dirty="0"/>
              <a:t>Assistant teacher</a:t>
            </a:r>
          </a:p>
          <a:p>
            <a:pPr marL="0" indent="0">
              <a:buNone/>
            </a:pPr>
            <a:endParaRPr lang="en-US" dirty="0"/>
          </a:p>
          <a:p>
            <a:r>
              <a:rPr lang="en-US" dirty="0"/>
              <a:t>Karnataka public school.</a:t>
            </a:r>
          </a:p>
          <a:p>
            <a:r>
              <a:rPr lang="en-US" dirty="0" err="1"/>
              <a:t>Dandinashivara</a:t>
            </a:r>
            <a:r>
              <a:rPr lang="en-US" dirty="0"/>
              <a:t>.</a:t>
            </a:r>
          </a:p>
          <a:p>
            <a:r>
              <a:rPr lang="en-US" dirty="0" err="1"/>
              <a:t>Turuvekere</a:t>
            </a:r>
            <a:r>
              <a:rPr lang="en-US" dirty="0"/>
              <a:t> taluk</a:t>
            </a:r>
          </a:p>
          <a:p>
            <a:r>
              <a:rPr lang="en-US" dirty="0"/>
              <a:t> </a:t>
            </a:r>
            <a:r>
              <a:rPr lang="en-US" dirty="0" err="1"/>
              <a:t>Tumkur</a:t>
            </a:r>
            <a:r>
              <a:rPr lang="en-US" dirty="0"/>
              <a:t> district.</a:t>
            </a:r>
          </a:p>
          <a:p>
            <a:endParaRPr lang="en-IN" dirty="0"/>
          </a:p>
        </p:txBody>
      </p:sp>
      <p:sp>
        <p:nvSpPr>
          <p:cNvPr id="4" name="Slide Number Placeholder 3"/>
          <p:cNvSpPr>
            <a:spLocks noGrp="1"/>
          </p:cNvSpPr>
          <p:nvPr>
            <p:ph type="sldNum" sz="quarter" idx="5"/>
          </p:nvPr>
        </p:nvSpPr>
        <p:spPr/>
        <p:txBody>
          <a:bodyPr/>
          <a:lstStyle/>
          <a:p>
            <a:fld id="{EAD42776-AD15-4922-AA00-3FD50777384C}" type="slidenum">
              <a:rPr lang="en-US" smtClean="0"/>
              <a:pPr/>
              <a:t>43</a:t>
            </a:fld>
            <a:endParaRPr lang="en-US"/>
          </a:p>
        </p:txBody>
      </p:sp>
    </p:spTree>
    <p:extLst>
      <p:ext uri="{BB962C8B-B14F-4D97-AF65-F5344CB8AC3E}">
        <p14:creationId xmlns:p14="http://schemas.microsoft.com/office/powerpoint/2010/main" val="6478335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6/18/2024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4558027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6/18/2024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08968179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6327274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pPr/>
              <a:t>6/18/2024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99488736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pPr/>
              <a:t>6/18/2024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0098391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D8BD707-D9CF-40AE-B4C6-C98DA3205C09}" type="datetimeFigureOut">
              <a:rPr lang="en-US" smtClean="0"/>
              <a:pPr/>
              <a:t>6/18/2024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02263381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00183937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178472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61687843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8712261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162220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527722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0396499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8687403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6/18/2024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34487858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6/18/2024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9211890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D8BD707-D9CF-40AE-B4C6-C98DA3205C09}" type="datetimeFigureOut">
              <a:rPr lang="en-US" smtClean="0"/>
              <a:pPr/>
              <a:t>6/18/2024</a:t>
            </a:fld>
            <a:endParaRPr lang="en-US"/>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898744116"/>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 id="2147483852" r:id="rId12"/>
    <p:sldLayoutId id="2147483853" r:id="rId13"/>
    <p:sldLayoutId id="2147483854" r:id="rId14"/>
    <p:sldLayoutId id="2147483855" r:id="rId15"/>
    <p:sldLayoutId id="2147483856" r:id="rId16"/>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5" Type="http://schemas.openxmlformats.org/officeDocument/2006/relationships/image" Target="../media/image22.jpeg"/><Relationship Id="rId4" Type="http://schemas.openxmlformats.org/officeDocument/2006/relationships/image" Target="../media/image21.png"/></Relationships>
</file>

<file path=ppt/slides/_rels/slide4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838200"/>
            <a:ext cx="5257800" cy="990600"/>
          </a:xfrm>
        </p:spPr>
        <p:txBody>
          <a:bodyPr>
            <a:noAutofit/>
          </a:bodyPr>
          <a:lstStyle/>
          <a:p>
            <a:pPr algn="ctr"/>
            <a:r>
              <a:rPr lang="en-US" sz="3200" b="1" u="sng" dirty="0">
                <a:solidFill>
                  <a:schemeClr val="tx1"/>
                </a:solidFill>
              </a:rPr>
              <a:t>THE HUMAN EYE AND THE   </a:t>
            </a:r>
            <a:r>
              <a:rPr lang="en-US" sz="3200" b="1" u="sng" dirty="0">
                <a:solidFill>
                  <a:srgbClr val="92D050"/>
                </a:solidFill>
              </a:rPr>
              <a:t>C</a:t>
            </a:r>
            <a:r>
              <a:rPr lang="en-US" sz="3200" b="1" u="sng" dirty="0">
                <a:solidFill>
                  <a:srgbClr val="FFFF00"/>
                </a:solidFill>
              </a:rPr>
              <a:t>O</a:t>
            </a:r>
            <a:r>
              <a:rPr lang="en-US" sz="3200" b="1" u="sng" dirty="0">
                <a:solidFill>
                  <a:srgbClr val="00B050"/>
                </a:solidFill>
              </a:rPr>
              <a:t>L</a:t>
            </a:r>
            <a:r>
              <a:rPr lang="en-US" sz="3200" b="1" u="sng" dirty="0">
                <a:solidFill>
                  <a:srgbClr val="FF0000"/>
                </a:solidFill>
              </a:rPr>
              <a:t>O</a:t>
            </a:r>
            <a:r>
              <a:rPr lang="en-US" sz="3200" b="1" u="sng" dirty="0">
                <a:solidFill>
                  <a:srgbClr val="00B0F0"/>
                </a:solidFill>
              </a:rPr>
              <a:t>U</a:t>
            </a:r>
            <a:r>
              <a:rPr lang="en-US" sz="3200" b="1" u="sng" dirty="0">
                <a:solidFill>
                  <a:srgbClr val="0070C0"/>
                </a:solidFill>
              </a:rPr>
              <a:t>R</a:t>
            </a:r>
            <a:r>
              <a:rPr lang="en-US" sz="3200" b="1" u="sng" dirty="0">
                <a:solidFill>
                  <a:srgbClr val="7030A0"/>
                </a:solidFill>
              </a:rPr>
              <a:t>F</a:t>
            </a:r>
            <a:r>
              <a:rPr lang="en-US" sz="3200" b="1" u="sng" dirty="0">
                <a:solidFill>
                  <a:srgbClr val="C00000"/>
                </a:solidFill>
              </a:rPr>
              <a:t>U</a:t>
            </a:r>
            <a:r>
              <a:rPr lang="en-US" sz="3200" b="1" u="sng" dirty="0">
                <a:solidFill>
                  <a:schemeClr val="tx2">
                    <a:lumMod val="60000"/>
                    <a:lumOff val="40000"/>
                  </a:schemeClr>
                </a:solidFill>
              </a:rPr>
              <a:t>L</a:t>
            </a:r>
            <a:r>
              <a:rPr lang="en-US" sz="3200" b="1" u="sng" dirty="0">
                <a:solidFill>
                  <a:srgbClr val="FF0000"/>
                </a:solidFill>
              </a:rPr>
              <a:t> </a:t>
            </a:r>
            <a:r>
              <a:rPr lang="en-US" sz="3200" b="1" u="sng" dirty="0">
                <a:solidFill>
                  <a:schemeClr val="tx1"/>
                </a:solidFill>
              </a:rPr>
              <a:t>WORLD</a:t>
            </a:r>
            <a:endParaRPr lang="en-US" sz="3200" u="sng" dirty="0">
              <a:solidFill>
                <a:schemeClr val="tx1"/>
              </a:solidFill>
            </a:endParaRPr>
          </a:p>
        </p:txBody>
      </p:sp>
      <p:sp>
        <p:nvSpPr>
          <p:cNvPr id="3" name="Rectangle 2"/>
          <p:cNvSpPr/>
          <p:nvPr/>
        </p:nvSpPr>
        <p:spPr>
          <a:xfrm>
            <a:off x="1333500" y="3200400"/>
            <a:ext cx="4572000" cy="1138773"/>
          </a:xfrm>
          <a:prstGeom prst="rect">
            <a:avLst/>
          </a:prstGeom>
        </p:spPr>
        <p:txBody>
          <a:bodyPr wrap="square">
            <a:spAutoFit/>
          </a:bodyPr>
          <a:lstStyle/>
          <a:p>
            <a:pPr algn="ctr"/>
            <a:r>
              <a:rPr lang="en-US" sz="2400" b="1" dirty="0"/>
              <a:t>10</a:t>
            </a:r>
            <a:r>
              <a:rPr lang="en-US" sz="2400" b="1" baseline="30000" dirty="0"/>
              <a:t>th</a:t>
            </a:r>
            <a:r>
              <a:rPr lang="en-US" sz="2400" b="1" dirty="0"/>
              <a:t> Standard science part 2  chapter 11</a:t>
            </a:r>
            <a:endParaRPr lang="en-US" dirty="0"/>
          </a:p>
          <a:p>
            <a:r>
              <a:rPr lang="en-US" sz="2000" b="1" dirty="0"/>
              <a:t>   </a:t>
            </a:r>
            <a:endParaRPr lang="en-US" sz="2000" dirty="0"/>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16637"/>
            <a:ext cx="6220890" cy="690282"/>
          </a:xfrm>
          <a:solidFill>
            <a:schemeClr val="accent2">
              <a:lumMod val="40000"/>
              <a:lumOff val="60000"/>
            </a:schemeClr>
          </a:solidFill>
        </p:spPr>
        <p:txBody>
          <a:bodyPr>
            <a:normAutofit/>
          </a:bodyPr>
          <a:lstStyle/>
          <a:p>
            <a:r>
              <a:rPr lang="en-US" sz="2800" b="1" u="sng" dirty="0">
                <a:solidFill>
                  <a:schemeClr val="tx1"/>
                </a:solidFill>
              </a:rPr>
              <a:t>Chapter is Divided into 2-Parts</a:t>
            </a:r>
            <a:endParaRPr lang="en-US" sz="2800" u="sng" dirty="0">
              <a:solidFill>
                <a:schemeClr val="tx1"/>
              </a:solidFill>
            </a:endParaRPr>
          </a:p>
        </p:txBody>
      </p:sp>
      <p:sp>
        <p:nvSpPr>
          <p:cNvPr id="3" name="Content Placeholder 2"/>
          <p:cNvSpPr>
            <a:spLocks noGrp="1"/>
          </p:cNvSpPr>
          <p:nvPr>
            <p:ph idx="1"/>
          </p:nvPr>
        </p:nvSpPr>
        <p:spPr/>
        <p:txBody>
          <a:bodyPr>
            <a:normAutofit/>
          </a:bodyPr>
          <a:lstStyle/>
          <a:p>
            <a:endParaRPr lang="en-US" dirty="0">
              <a:solidFill>
                <a:schemeClr val="tx2">
                  <a:lumMod val="60000"/>
                  <a:lumOff val="40000"/>
                </a:schemeClr>
              </a:solidFill>
            </a:endParaRPr>
          </a:p>
          <a:p>
            <a:pPr>
              <a:buNone/>
            </a:pPr>
            <a:r>
              <a:rPr lang="en-US" b="1" dirty="0">
                <a:solidFill>
                  <a:schemeClr val="tx2">
                    <a:lumMod val="60000"/>
                    <a:lumOff val="40000"/>
                  </a:schemeClr>
                </a:solidFill>
              </a:rPr>
              <a:t> 1.  HUMAN EYE</a:t>
            </a:r>
          </a:p>
          <a:p>
            <a:pPr>
              <a:buNone/>
            </a:pPr>
            <a:endParaRPr lang="en-US" b="1" dirty="0"/>
          </a:p>
          <a:p>
            <a:pPr>
              <a:buNone/>
            </a:pPr>
            <a:r>
              <a:rPr lang="en-US" b="1" dirty="0"/>
              <a:t>    </a:t>
            </a:r>
            <a:r>
              <a:rPr lang="en-US" b="1" dirty="0">
                <a:solidFill>
                  <a:schemeClr val="accent6">
                    <a:lumMod val="75000"/>
                  </a:schemeClr>
                </a:solidFill>
              </a:rPr>
              <a:t>i. Diagram</a:t>
            </a:r>
          </a:p>
          <a:p>
            <a:pPr>
              <a:buNone/>
            </a:pPr>
            <a:r>
              <a:rPr lang="en-US" b="1" dirty="0">
                <a:solidFill>
                  <a:schemeClr val="accent6">
                    <a:lumMod val="75000"/>
                  </a:schemeClr>
                </a:solidFill>
              </a:rPr>
              <a:t>    ii. Parts</a:t>
            </a:r>
          </a:p>
          <a:p>
            <a:pPr>
              <a:buNone/>
            </a:pPr>
            <a:r>
              <a:rPr lang="en-US" b="1" dirty="0">
                <a:solidFill>
                  <a:schemeClr val="accent6">
                    <a:lumMod val="75000"/>
                  </a:schemeClr>
                </a:solidFill>
              </a:rPr>
              <a:t>    iii. Defects</a:t>
            </a:r>
          </a:p>
          <a:p>
            <a:pPr>
              <a:buNone/>
            </a:pPr>
            <a:r>
              <a:rPr lang="en-US" dirty="0">
                <a:solidFill>
                  <a:srgbClr val="00FF00"/>
                </a:solidFill>
              </a:rPr>
              <a:t>    </a:t>
            </a:r>
            <a:r>
              <a:rPr lang="en-US" b="1" dirty="0">
                <a:solidFill>
                  <a:schemeClr val="accent6">
                    <a:lumMod val="75000"/>
                  </a:schemeClr>
                </a:solidFill>
              </a:rPr>
              <a:t>a) Myopia</a:t>
            </a:r>
          </a:p>
          <a:p>
            <a:pPr>
              <a:buNone/>
            </a:pPr>
            <a:r>
              <a:rPr lang="en-US" b="1" dirty="0">
                <a:solidFill>
                  <a:schemeClr val="accent6">
                    <a:lumMod val="75000"/>
                  </a:schemeClr>
                </a:solidFill>
              </a:rPr>
              <a:t>    b) Hypermetropia</a:t>
            </a:r>
          </a:p>
          <a:p>
            <a:pPr>
              <a:buNone/>
            </a:pPr>
            <a:r>
              <a:rPr lang="en-US" b="1" dirty="0">
                <a:solidFill>
                  <a:schemeClr val="accent6">
                    <a:lumMod val="75000"/>
                  </a:schemeClr>
                </a:solidFill>
              </a:rPr>
              <a:t>    c) Presbyopia </a:t>
            </a:r>
          </a:p>
          <a:p>
            <a:endParaRPr lang="en-US" dirty="0"/>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1000"/>
                                        <p:tgtEl>
                                          <p:spTgt spid="3">
                                            <p:txEl>
                                              <p:pRg st="5" end="5"/>
                                            </p:txEl>
                                          </p:spTgt>
                                        </p:tgtEl>
                                      </p:cBhvr>
                                    </p:animEffect>
                                    <p:anim calcmode="lin" valueType="num">
                                      <p:cBhvr>
                                        <p:cTn id="3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1000"/>
                                        <p:tgtEl>
                                          <p:spTgt spid="3">
                                            <p:txEl>
                                              <p:pRg st="6" end="6"/>
                                            </p:txEl>
                                          </p:spTgt>
                                        </p:tgtEl>
                                      </p:cBhvr>
                                    </p:animEffect>
                                    <p:anim calcmode="lin" valueType="num">
                                      <p:cBhvr>
                                        <p:cTn id="4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fade">
                                      <p:cBhvr>
                                        <p:cTn id="49" dur="1000"/>
                                        <p:tgtEl>
                                          <p:spTgt spid="3">
                                            <p:txEl>
                                              <p:pRg st="7" end="7"/>
                                            </p:txEl>
                                          </p:spTgt>
                                        </p:tgtEl>
                                      </p:cBhvr>
                                    </p:animEffect>
                                    <p:anim calcmode="lin" valueType="num">
                                      <p:cBhvr>
                                        <p:cTn id="5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8" end="8"/>
                                            </p:txEl>
                                          </p:spTgt>
                                        </p:tgtEl>
                                        <p:attrNameLst>
                                          <p:attrName>style.visibility</p:attrName>
                                        </p:attrNameLst>
                                      </p:cBhvr>
                                      <p:to>
                                        <p:strVal val="visible"/>
                                      </p:to>
                                    </p:set>
                                    <p:animEffect transition="in" filter="fade">
                                      <p:cBhvr>
                                        <p:cTn id="56" dur="1000"/>
                                        <p:tgtEl>
                                          <p:spTgt spid="3">
                                            <p:txEl>
                                              <p:pRg st="8" end="8"/>
                                            </p:txEl>
                                          </p:spTgt>
                                        </p:tgtEl>
                                      </p:cBhvr>
                                    </p:animEffect>
                                    <p:anim calcmode="lin" valueType="num">
                                      <p:cBhvr>
                                        <p:cTn id="57"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1066800"/>
            <a:ext cx="8001000" cy="4247317"/>
          </a:xfrm>
          <a:prstGeom prst="rect">
            <a:avLst/>
          </a:prstGeom>
        </p:spPr>
        <p:txBody>
          <a:bodyPr wrap="square">
            <a:spAutoFit/>
          </a:bodyPr>
          <a:lstStyle/>
          <a:p>
            <a:r>
              <a:rPr lang="en-US" b="1" u="sng" dirty="0"/>
              <a:t>2. COLOURFUL WORLD</a:t>
            </a:r>
          </a:p>
          <a:p>
            <a:endParaRPr lang="en-US" b="1" dirty="0"/>
          </a:p>
          <a:p>
            <a:pPr marL="342900" indent="-342900"/>
            <a:r>
              <a:rPr lang="en-US" b="1" dirty="0" err="1"/>
              <a:t>i</a:t>
            </a:r>
            <a:r>
              <a:rPr lang="en-US" b="1" dirty="0"/>
              <a:t>. Dispersion</a:t>
            </a:r>
          </a:p>
          <a:p>
            <a:r>
              <a:rPr lang="en-US" dirty="0"/>
              <a:t>a) Prism</a:t>
            </a:r>
          </a:p>
          <a:p>
            <a:r>
              <a:rPr lang="en-US" dirty="0"/>
              <a:t>b) Monochromatic light</a:t>
            </a:r>
          </a:p>
          <a:p>
            <a:r>
              <a:rPr lang="en-US" dirty="0"/>
              <a:t>c) White light</a:t>
            </a:r>
          </a:p>
          <a:p>
            <a:r>
              <a:rPr lang="en-US" dirty="0"/>
              <a:t>d) Rainbow</a:t>
            </a:r>
          </a:p>
          <a:p>
            <a:endParaRPr lang="en-US" dirty="0"/>
          </a:p>
          <a:p>
            <a:r>
              <a:rPr lang="en-US" b="1" dirty="0"/>
              <a:t>ii. Atmospheric refraction</a:t>
            </a:r>
          </a:p>
          <a:p>
            <a:r>
              <a:rPr lang="en-US" dirty="0"/>
              <a:t>a) Twinkling of stars</a:t>
            </a:r>
          </a:p>
          <a:p>
            <a:r>
              <a:rPr lang="en-US" dirty="0"/>
              <a:t>b) Advanced sunrise and delayed sun set</a:t>
            </a:r>
          </a:p>
          <a:p>
            <a:endParaRPr lang="en-US" dirty="0"/>
          </a:p>
          <a:p>
            <a:r>
              <a:rPr lang="en-US" b="1" dirty="0"/>
              <a:t>iii. Scattering of light</a:t>
            </a:r>
          </a:p>
          <a:p>
            <a:r>
              <a:rPr lang="en-US" dirty="0"/>
              <a:t>a) Blue </a:t>
            </a:r>
            <a:r>
              <a:rPr lang="en-US" dirty="0" err="1"/>
              <a:t>colour</a:t>
            </a:r>
            <a:r>
              <a:rPr lang="en-US" dirty="0"/>
              <a:t> of sky</a:t>
            </a:r>
          </a:p>
          <a:p>
            <a:r>
              <a:rPr lang="en-US" dirty="0"/>
              <a:t>b) Tyndall effect</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fade">
                                      <p:cBhvr>
                                        <p:cTn id="13" dur="1000"/>
                                        <p:tgtEl>
                                          <p:spTgt spid="2">
                                            <p:txEl>
                                              <p:pRg st="2" end="2"/>
                                            </p:txEl>
                                          </p:spTgt>
                                        </p:tgtEl>
                                      </p:cBhvr>
                                    </p:animEffect>
                                    <p:anim calcmode="lin" valueType="num">
                                      <p:cBhvr>
                                        <p:cTn id="14"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5"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2">
                                            <p:txEl>
                                              <p:pRg st="3" end="3"/>
                                            </p:txEl>
                                          </p:spTgt>
                                        </p:tgtEl>
                                        <p:attrNameLst>
                                          <p:attrName>style.visibility</p:attrName>
                                        </p:attrNameLst>
                                      </p:cBhvr>
                                      <p:to>
                                        <p:strVal val="visible"/>
                                      </p:to>
                                    </p:set>
                                    <p:animEffect transition="in" filter="fade">
                                      <p:cBhvr>
                                        <p:cTn id="20" dur="1000"/>
                                        <p:tgtEl>
                                          <p:spTgt spid="2">
                                            <p:txEl>
                                              <p:pRg st="3" end="3"/>
                                            </p:txEl>
                                          </p:spTgt>
                                        </p:tgtEl>
                                      </p:cBhvr>
                                    </p:animEffect>
                                    <p:anim calcmode="lin" valueType="num">
                                      <p:cBhvr>
                                        <p:cTn id="21"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2" dur="1000" fill="hold"/>
                                        <p:tgtEl>
                                          <p:spTgt spid="2">
                                            <p:txEl>
                                              <p:pRg st="3" end="3"/>
                                            </p:txEl>
                                          </p:spTgt>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Effect transition="in" filter="fade">
                                      <p:cBhvr>
                                        <p:cTn id="25" dur="1000"/>
                                        <p:tgtEl>
                                          <p:spTgt spid="2">
                                            <p:txEl>
                                              <p:pRg st="4" end="4"/>
                                            </p:txEl>
                                          </p:spTgt>
                                        </p:tgtEl>
                                      </p:cBhvr>
                                    </p:animEffect>
                                    <p:anim calcmode="lin" valueType="num">
                                      <p:cBhvr>
                                        <p:cTn id="26"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27" dur="1000" fill="hold"/>
                                        <p:tgtEl>
                                          <p:spTgt spid="2">
                                            <p:txEl>
                                              <p:pRg st="4" end="4"/>
                                            </p:txEl>
                                          </p:spTgt>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2">
                                            <p:txEl>
                                              <p:pRg st="5" end="5"/>
                                            </p:txEl>
                                          </p:spTgt>
                                        </p:tgtEl>
                                        <p:attrNameLst>
                                          <p:attrName>style.visibility</p:attrName>
                                        </p:attrNameLst>
                                      </p:cBhvr>
                                      <p:to>
                                        <p:strVal val="visible"/>
                                      </p:to>
                                    </p:set>
                                    <p:animEffect transition="in" filter="fade">
                                      <p:cBhvr>
                                        <p:cTn id="30" dur="1000"/>
                                        <p:tgtEl>
                                          <p:spTgt spid="2">
                                            <p:txEl>
                                              <p:pRg st="5" end="5"/>
                                            </p:txEl>
                                          </p:spTgt>
                                        </p:tgtEl>
                                      </p:cBhvr>
                                    </p:animEffect>
                                    <p:anim calcmode="lin" valueType="num">
                                      <p:cBhvr>
                                        <p:cTn id="31"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2" dur="1000" fill="hold"/>
                                        <p:tgtEl>
                                          <p:spTgt spid="2">
                                            <p:txEl>
                                              <p:pRg st="5" end="5"/>
                                            </p:txEl>
                                          </p:spTgt>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2">
                                            <p:txEl>
                                              <p:pRg st="6" end="6"/>
                                            </p:txEl>
                                          </p:spTgt>
                                        </p:tgtEl>
                                        <p:attrNameLst>
                                          <p:attrName>style.visibility</p:attrName>
                                        </p:attrNameLst>
                                      </p:cBhvr>
                                      <p:to>
                                        <p:strVal val="visible"/>
                                      </p:to>
                                    </p:set>
                                    <p:animEffect transition="in" filter="fade">
                                      <p:cBhvr>
                                        <p:cTn id="35" dur="1000"/>
                                        <p:tgtEl>
                                          <p:spTgt spid="2">
                                            <p:txEl>
                                              <p:pRg st="6" end="6"/>
                                            </p:txEl>
                                          </p:spTgt>
                                        </p:tgtEl>
                                      </p:cBhvr>
                                    </p:animEffect>
                                    <p:anim calcmode="lin" valueType="num">
                                      <p:cBhvr>
                                        <p:cTn id="36"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2">
                                            <p:txEl>
                                              <p:pRg st="8" end="8"/>
                                            </p:txEl>
                                          </p:spTgt>
                                        </p:tgtEl>
                                        <p:attrNameLst>
                                          <p:attrName>style.visibility</p:attrName>
                                        </p:attrNameLst>
                                      </p:cBhvr>
                                      <p:to>
                                        <p:strVal val="visible"/>
                                      </p:to>
                                    </p:set>
                                    <p:animEffect transition="in" filter="fade">
                                      <p:cBhvr>
                                        <p:cTn id="42" dur="1000"/>
                                        <p:tgtEl>
                                          <p:spTgt spid="2">
                                            <p:txEl>
                                              <p:pRg st="8" end="8"/>
                                            </p:txEl>
                                          </p:spTgt>
                                        </p:tgtEl>
                                      </p:cBhvr>
                                    </p:animEffect>
                                    <p:anim calcmode="lin" valueType="num">
                                      <p:cBhvr>
                                        <p:cTn id="43" dur="1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2">
                                            <p:txEl>
                                              <p:pRg st="9" end="9"/>
                                            </p:txEl>
                                          </p:spTgt>
                                        </p:tgtEl>
                                        <p:attrNameLst>
                                          <p:attrName>style.visibility</p:attrName>
                                        </p:attrNameLst>
                                      </p:cBhvr>
                                      <p:to>
                                        <p:strVal val="visible"/>
                                      </p:to>
                                    </p:set>
                                    <p:animEffect transition="in" filter="fade">
                                      <p:cBhvr>
                                        <p:cTn id="49" dur="1000"/>
                                        <p:tgtEl>
                                          <p:spTgt spid="2">
                                            <p:txEl>
                                              <p:pRg st="9" end="9"/>
                                            </p:txEl>
                                          </p:spTgt>
                                        </p:tgtEl>
                                      </p:cBhvr>
                                    </p:animEffect>
                                    <p:anim calcmode="lin" valueType="num">
                                      <p:cBhvr>
                                        <p:cTn id="50" dur="1000" fill="hold"/>
                                        <p:tgtEl>
                                          <p:spTgt spid="2">
                                            <p:txEl>
                                              <p:pRg st="9" end="9"/>
                                            </p:txEl>
                                          </p:spTgt>
                                        </p:tgtEl>
                                        <p:attrNameLst>
                                          <p:attrName>ppt_x</p:attrName>
                                        </p:attrNameLst>
                                      </p:cBhvr>
                                      <p:tavLst>
                                        <p:tav tm="0">
                                          <p:val>
                                            <p:strVal val="#ppt_x"/>
                                          </p:val>
                                        </p:tav>
                                        <p:tav tm="100000">
                                          <p:val>
                                            <p:strVal val="#ppt_x"/>
                                          </p:val>
                                        </p:tav>
                                      </p:tavLst>
                                    </p:anim>
                                    <p:anim calcmode="lin" valueType="num">
                                      <p:cBhvr>
                                        <p:cTn id="51" dur="1000" fill="hold"/>
                                        <p:tgtEl>
                                          <p:spTgt spid="2">
                                            <p:txEl>
                                              <p:pRg st="9" end="9"/>
                                            </p:txEl>
                                          </p:spTgt>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2">
                                            <p:txEl>
                                              <p:pRg st="10" end="10"/>
                                            </p:txEl>
                                          </p:spTgt>
                                        </p:tgtEl>
                                        <p:attrNameLst>
                                          <p:attrName>style.visibility</p:attrName>
                                        </p:attrNameLst>
                                      </p:cBhvr>
                                      <p:to>
                                        <p:strVal val="visible"/>
                                      </p:to>
                                    </p:set>
                                    <p:animEffect transition="in" filter="fade">
                                      <p:cBhvr>
                                        <p:cTn id="54" dur="1000"/>
                                        <p:tgtEl>
                                          <p:spTgt spid="2">
                                            <p:txEl>
                                              <p:pRg st="10" end="10"/>
                                            </p:txEl>
                                          </p:spTgt>
                                        </p:tgtEl>
                                      </p:cBhvr>
                                    </p:animEffect>
                                    <p:anim calcmode="lin" valueType="num">
                                      <p:cBhvr>
                                        <p:cTn id="55" dur="1000" fill="hold"/>
                                        <p:tgtEl>
                                          <p:spTgt spid="2">
                                            <p:txEl>
                                              <p:pRg st="10" end="10"/>
                                            </p:txEl>
                                          </p:spTgt>
                                        </p:tgtEl>
                                        <p:attrNameLst>
                                          <p:attrName>ppt_x</p:attrName>
                                        </p:attrNameLst>
                                      </p:cBhvr>
                                      <p:tavLst>
                                        <p:tav tm="0">
                                          <p:val>
                                            <p:strVal val="#ppt_x"/>
                                          </p:val>
                                        </p:tav>
                                        <p:tav tm="100000">
                                          <p:val>
                                            <p:strVal val="#ppt_x"/>
                                          </p:val>
                                        </p:tav>
                                      </p:tavLst>
                                    </p:anim>
                                    <p:anim calcmode="lin" valueType="num">
                                      <p:cBhvr>
                                        <p:cTn id="56" dur="1000" fill="hold"/>
                                        <p:tgtEl>
                                          <p:spTgt spid="2">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nodeType="clickEffect">
                                  <p:stCondLst>
                                    <p:cond delay="0"/>
                                  </p:stCondLst>
                                  <p:childTnLst>
                                    <p:set>
                                      <p:cBhvr>
                                        <p:cTn id="60" dur="1" fill="hold">
                                          <p:stCondLst>
                                            <p:cond delay="0"/>
                                          </p:stCondLst>
                                        </p:cTn>
                                        <p:tgtEl>
                                          <p:spTgt spid="2">
                                            <p:txEl>
                                              <p:pRg st="12" end="12"/>
                                            </p:txEl>
                                          </p:spTgt>
                                        </p:tgtEl>
                                        <p:attrNameLst>
                                          <p:attrName>style.visibility</p:attrName>
                                        </p:attrNameLst>
                                      </p:cBhvr>
                                      <p:to>
                                        <p:strVal val="visible"/>
                                      </p:to>
                                    </p:set>
                                    <p:animEffect transition="in" filter="fade">
                                      <p:cBhvr>
                                        <p:cTn id="61" dur="1000"/>
                                        <p:tgtEl>
                                          <p:spTgt spid="2">
                                            <p:txEl>
                                              <p:pRg st="12" end="12"/>
                                            </p:txEl>
                                          </p:spTgt>
                                        </p:tgtEl>
                                      </p:cBhvr>
                                    </p:animEffect>
                                    <p:anim calcmode="lin" valueType="num">
                                      <p:cBhvr>
                                        <p:cTn id="62" dur="1000" fill="hold"/>
                                        <p:tgtEl>
                                          <p:spTgt spid="2">
                                            <p:txEl>
                                              <p:pRg st="12" end="12"/>
                                            </p:txEl>
                                          </p:spTgt>
                                        </p:tgtEl>
                                        <p:attrNameLst>
                                          <p:attrName>ppt_x</p:attrName>
                                        </p:attrNameLst>
                                      </p:cBhvr>
                                      <p:tavLst>
                                        <p:tav tm="0">
                                          <p:val>
                                            <p:strVal val="#ppt_x"/>
                                          </p:val>
                                        </p:tav>
                                        <p:tav tm="100000">
                                          <p:val>
                                            <p:strVal val="#ppt_x"/>
                                          </p:val>
                                        </p:tav>
                                      </p:tavLst>
                                    </p:anim>
                                    <p:anim calcmode="lin" valueType="num">
                                      <p:cBhvr>
                                        <p:cTn id="63" dur="1000" fill="hold"/>
                                        <p:tgtEl>
                                          <p:spTgt spid="2">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nodeType="clickEffect">
                                  <p:stCondLst>
                                    <p:cond delay="0"/>
                                  </p:stCondLst>
                                  <p:childTnLst>
                                    <p:set>
                                      <p:cBhvr>
                                        <p:cTn id="67" dur="1" fill="hold">
                                          <p:stCondLst>
                                            <p:cond delay="0"/>
                                          </p:stCondLst>
                                        </p:cTn>
                                        <p:tgtEl>
                                          <p:spTgt spid="2">
                                            <p:txEl>
                                              <p:pRg st="13" end="13"/>
                                            </p:txEl>
                                          </p:spTgt>
                                        </p:tgtEl>
                                        <p:attrNameLst>
                                          <p:attrName>style.visibility</p:attrName>
                                        </p:attrNameLst>
                                      </p:cBhvr>
                                      <p:to>
                                        <p:strVal val="visible"/>
                                      </p:to>
                                    </p:set>
                                    <p:animEffect transition="in" filter="fade">
                                      <p:cBhvr>
                                        <p:cTn id="68" dur="1000"/>
                                        <p:tgtEl>
                                          <p:spTgt spid="2">
                                            <p:txEl>
                                              <p:pRg st="13" end="13"/>
                                            </p:txEl>
                                          </p:spTgt>
                                        </p:tgtEl>
                                      </p:cBhvr>
                                    </p:animEffect>
                                    <p:anim calcmode="lin" valueType="num">
                                      <p:cBhvr>
                                        <p:cTn id="69" dur="1000" fill="hold"/>
                                        <p:tgtEl>
                                          <p:spTgt spid="2">
                                            <p:txEl>
                                              <p:pRg st="13" end="13"/>
                                            </p:txEl>
                                          </p:spTgt>
                                        </p:tgtEl>
                                        <p:attrNameLst>
                                          <p:attrName>ppt_x</p:attrName>
                                        </p:attrNameLst>
                                      </p:cBhvr>
                                      <p:tavLst>
                                        <p:tav tm="0">
                                          <p:val>
                                            <p:strVal val="#ppt_x"/>
                                          </p:val>
                                        </p:tav>
                                        <p:tav tm="100000">
                                          <p:val>
                                            <p:strVal val="#ppt_x"/>
                                          </p:val>
                                        </p:tav>
                                      </p:tavLst>
                                    </p:anim>
                                    <p:anim calcmode="lin" valueType="num">
                                      <p:cBhvr>
                                        <p:cTn id="70" dur="1000" fill="hold"/>
                                        <p:tgtEl>
                                          <p:spTgt spid="2">
                                            <p:txEl>
                                              <p:pRg st="13" end="13"/>
                                            </p:txEl>
                                          </p:spTgt>
                                        </p:tgtEl>
                                        <p:attrNameLst>
                                          <p:attrName>ppt_y</p:attrName>
                                        </p:attrNameLst>
                                      </p:cBhvr>
                                      <p:tavLst>
                                        <p:tav tm="0">
                                          <p:val>
                                            <p:strVal val="#ppt_y+.1"/>
                                          </p:val>
                                        </p:tav>
                                        <p:tav tm="100000">
                                          <p:val>
                                            <p:strVal val="#ppt_y"/>
                                          </p:val>
                                        </p:tav>
                                      </p:tavLst>
                                    </p:anim>
                                  </p:childTnLst>
                                </p:cTn>
                              </p:par>
                              <p:par>
                                <p:cTn id="71" presetID="42" presetClass="entr" presetSubtype="0" fill="hold" nodeType="withEffect">
                                  <p:stCondLst>
                                    <p:cond delay="0"/>
                                  </p:stCondLst>
                                  <p:childTnLst>
                                    <p:set>
                                      <p:cBhvr>
                                        <p:cTn id="72" dur="1" fill="hold">
                                          <p:stCondLst>
                                            <p:cond delay="0"/>
                                          </p:stCondLst>
                                        </p:cTn>
                                        <p:tgtEl>
                                          <p:spTgt spid="2">
                                            <p:txEl>
                                              <p:pRg st="14" end="14"/>
                                            </p:txEl>
                                          </p:spTgt>
                                        </p:tgtEl>
                                        <p:attrNameLst>
                                          <p:attrName>style.visibility</p:attrName>
                                        </p:attrNameLst>
                                      </p:cBhvr>
                                      <p:to>
                                        <p:strVal val="visible"/>
                                      </p:to>
                                    </p:set>
                                    <p:animEffect transition="in" filter="fade">
                                      <p:cBhvr>
                                        <p:cTn id="73" dur="1000"/>
                                        <p:tgtEl>
                                          <p:spTgt spid="2">
                                            <p:txEl>
                                              <p:pRg st="14" end="14"/>
                                            </p:txEl>
                                          </p:spTgt>
                                        </p:tgtEl>
                                      </p:cBhvr>
                                    </p:animEffect>
                                    <p:anim calcmode="lin" valueType="num">
                                      <p:cBhvr>
                                        <p:cTn id="74" dur="1000" fill="hold"/>
                                        <p:tgtEl>
                                          <p:spTgt spid="2">
                                            <p:txEl>
                                              <p:pRg st="14" end="14"/>
                                            </p:txEl>
                                          </p:spTgt>
                                        </p:tgtEl>
                                        <p:attrNameLst>
                                          <p:attrName>ppt_x</p:attrName>
                                        </p:attrNameLst>
                                      </p:cBhvr>
                                      <p:tavLst>
                                        <p:tav tm="0">
                                          <p:val>
                                            <p:strVal val="#ppt_x"/>
                                          </p:val>
                                        </p:tav>
                                        <p:tav tm="100000">
                                          <p:val>
                                            <p:strVal val="#ppt_x"/>
                                          </p:val>
                                        </p:tav>
                                      </p:tavLst>
                                    </p:anim>
                                    <p:anim calcmode="lin" valueType="num">
                                      <p:cBhvr>
                                        <p:cTn id="75" dur="1000" fill="hold"/>
                                        <p:tgtEl>
                                          <p:spTgt spid="2">
                                            <p:txEl>
                                              <p:pRg st="14" end="1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685800"/>
            <a:ext cx="5943599" cy="400110"/>
          </a:xfrm>
          <a:prstGeom prst="rect">
            <a:avLst/>
          </a:prstGeom>
        </p:spPr>
        <p:txBody>
          <a:bodyPr wrap="square">
            <a:spAutoFit/>
          </a:bodyPr>
          <a:lstStyle/>
          <a:p>
            <a:pPr algn="ctr"/>
            <a:r>
              <a:rPr lang="en-US" sz="2000" b="1" u="sng" dirty="0"/>
              <a:t>Parts of Human Eye &amp; Its Explanation</a:t>
            </a:r>
            <a:endParaRPr lang="en-US" sz="2000" u="sng" dirty="0"/>
          </a:p>
        </p:txBody>
      </p:sp>
      <p:pic>
        <p:nvPicPr>
          <p:cNvPr id="1027" name="Picture 3" descr="C:\Users\USER\Desktop\eye.jpg"/>
          <p:cNvPicPr>
            <a:picLocks noChangeAspect="1" noChangeArrowheads="1"/>
          </p:cNvPicPr>
          <p:nvPr/>
        </p:nvPicPr>
        <p:blipFill>
          <a:blip r:embed="rId3"/>
          <a:srcRect/>
          <a:stretch>
            <a:fillRect/>
          </a:stretch>
        </p:blipFill>
        <p:spPr bwMode="auto">
          <a:xfrm>
            <a:off x="609600" y="1752600"/>
            <a:ext cx="5943599" cy="3962399"/>
          </a:xfrm>
          <a:prstGeom prst="rect">
            <a:avLst/>
          </a:prstGeom>
          <a:noFill/>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27"/>
                                        </p:tgtEl>
                                        <p:attrNameLst>
                                          <p:attrName>style.visibility</p:attrName>
                                        </p:attrNameLst>
                                      </p:cBhvr>
                                      <p:to>
                                        <p:strVal val="visible"/>
                                      </p:to>
                                    </p:set>
                                    <p:animEffect transition="in" filter="fade">
                                      <p:cBhvr>
                                        <p:cTn id="14" dur="1000"/>
                                        <p:tgtEl>
                                          <p:spTgt spid="1027"/>
                                        </p:tgtEl>
                                      </p:cBhvr>
                                    </p:animEffect>
                                    <p:anim calcmode="lin" valueType="num">
                                      <p:cBhvr>
                                        <p:cTn id="15" dur="1000" fill="hold"/>
                                        <p:tgtEl>
                                          <p:spTgt spid="1027"/>
                                        </p:tgtEl>
                                        <p:attrNameLst>
                                          <p:attrName>ppt_x</p:attrName>
                                        </p:attrNameLst>
                                      </p:cBhvr>
                                      <p:tavLst>
                                        <p:tav tm="0">
                                          <p:val>
                                            <p:strVal val="#ppt_x"/>
                                          </p:val>
                                        </p:tav>
                                        <p:tav tm="100000">
                                          <p:val>
                                            <p:strVal val="#ppt_x"/>
                                          </p:val>
                                        </p:tav>
                                      </p:tavLst>
                                    </p:anim>
                                    <p:anim calcmode="lin" valueType="num">
                                      <p:cBhvr>
                                        <p:cTn id="16" dur="1000" fill="hold"/>
                                        <p:tgtEl>
                                          <p:spTgt spid="10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304800"/>
            <a:ext cx="6858000" cy="5940088"/>
          </a:xfrm>
          <a:prstGeom prst="rect">
            <a:avLst/>
          </a:prstGeom>
        </p:spPr>
        <p:txBody>
          <a:bodyPr wrap="square">
            <a:spAutoFit/>
          </a:bodyPr>
          <a:lstStyle/>
          <a:p>
            <a:pPr algn="just"/>
            <a:r>
              <a:rPr lang="en-US" sz="2000" b="1" u="sng" dirty="0"/>
              <a:t>Cornea:</a:t>
            </a:r>
          </a:p>
          <a:p>
            <a:pPr algn="just"/>
            <a:r>
              <a:rPr lang="en-US" sz="2000" dirty="0"/>
              <a:t>The transparent circular part of the front of the eye ball. It reflects the light entering the eyeball to the lens, which then focuses it onto the retina. The cornea contains no blood vessels and is extremely sensitive to pain. </a:t>
            </a:r>
          </a:p>
          <a:p>
            <a:pPr algn="just"/>
            <a:endParaRPr lang="en-US" sz="2000" dirty="0"/>
          </a:p>
          <a:p>
            <a:pPr algn="just"/>
            <a:endParaRPr lang="en-US" sz="2000" dirty="0"/>
          </a:p>
          <a:p>
            <a:pPr algn="just"/>
            <a:r>
              <a:rPr lang="en-US" sz="2000" b="1" u="sng" dirty="0"/>
              <a:t>Aqueous Humour:</a:t>
            </a:r>
          </a:p>
          <a:p>
            <a:pPr algn="just"/>
            <a:r>
              <a:rPr lang="en-US" sz="2000" dirty="0"/>
              <a:t>The human eye is filled with fluid like substance, termed humors, which maintain the ocular pressure and shape of the eye ball. aqueous humor is a water like fluid that lies in front of the lens.</a:t>
            </a:r>
          </a:p>
          <a:p>
            <a:pPr algn="just"/>
            <a:endParaRPr lang="en-US" sz="2000" dirty="0"/>
          </a:p>
          <a:p>
            <a:pPr algn="just"/>
            <a:endParaRPr lang="en-US" sz="2000" dirty="0"/>
          </a:p>
          <a:p>
            <a:pPr algn="just"/>
            <a:r>
              <a:rPr lang="en-US" sz="2000" b="1" u="sng" dirty="0"/>
              <a:t>Iris:</a:t>
            </a:r>
          </a:p>
          <a:p>
            <a:pPr algn="just"/>
            <a:r>
              <a:rPr lang="en-US" sz="2000" b="1" dirty="0"/>
              <a:t> </a:t>
            </a:r>
            <a:r>
              <a:rPr lang="en-US" sz="2000" dirty="0"/>
              <a:t>Iris is the colored part of your eye. Muscles in your iris control your pupil. The small black opening that lets light into your eye. It controls the size of the pupil and hence the amount of light entering the eye.</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4" end="4"/>
                                            </p:txEl>
                                          </p:spTgt>
                                        </p:tgtEl>
                                        <p:attrNameLst>
                                          <p:attrName>style.visibility</p:attrName>
                                        </p:attrNameLst>
                                      </p:cBhvr>
                                      <p:to>
                                        <p:strVal val="visible"/>
                                      </p:to>
                                    </p:set>
                                    <p:animEffect transition="in" filter="fade">
                                      <p:cBhvr>
                                        <p:cTn id="21" dur="1000"/>
                                        <p:tgtEl>
                                          <p:spTgt spid="4">
                                            <p:txEl>
                                              <p:pRg st="4" end="4"/>
                                            </p:txEl>
                                          </p:spTgt>
                                        </p:tgtEl>
                                      </p:cBhvr>
                                    </p:animEffect>
                                    <p:anim calcmode="lin" valueType="num">
                                      <p:cBhvr>
                                        <p:cTn id="22"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5" end="5"/>
                                            </p:txEl>
                                          </p:spTgt>
                                        </p:tgtEl>
                                        <p:attrNameLst>
                                          <p:attrName>style.visibility</p:attrName>
                                        </p:attrNameLst>
                                      </p:cBhvr>
                                      <p:to>
                                        <p:strVal val="visible"/>
                                      </p:to>
                                    </p:set>
                                    <p:animEffect transition="in" filter="fade">
                                      <p:cBhvr>
                                        <p:cTn id="28" dur="1000"/>
                                        <p:tgtEl>
                                          <p:spTgt spid="4">
                                            <p:txEl>
                                              <p:pRg st="5" end="5"/>
                                            </p:txEl>
                                          </p:spTgt>
                                        </p:tgtEl>
                                      </p:cBhvr>
                                    </p:animEffect>
                                    <p:anim calcmode="lin" valueType="num">
                                      <p:cBhvr>
                                        <p:cTn id="29"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xEl>
                                              <p:pRg st="8" end="8"/>
                                            </p:txEl>
                                          </p:spTgt>
                                        </p:tgtEl>
                                        <p:attrNameLst>
                                          <p:attrName>style.visibility</p:attrName>
                                        </p:attrNameLst>
                                      </p:cBhvr>
                                      <p:to>
                                        <p:strVal val="visible"/>
                                      </p:to>
                                    </p:set>
                                    <p:animEffect transition="in" filter="fade">
                                      <p:cBhvr>
                                        <p:cTn id="35" dur="1000"/>
                                        <p:tgtEl>
                                          <p:spTgt spid="4">
                                            <p:txEl>
                                              <p:pRg st="8" end="8"/>
                                            </p:txEl>
                                          </p:spTgt>
                                        </p:tgtEl>
                                      </p:cBhvr>
                                    </p:animEffect>
                                    <p:anim calcmode="lin" valueType="num">
                                      <p:cBhvr>
                                        <p:cTn id="36"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4">
                                            <p:txEl>
                                              <p:pRg st="9" end="9"/>
                                            </p:txEl>
                                          </p:spTgt>
                                        </p:tgtEl>
                                        <p:attrNameLst>
                                          <p:attrName>style.visibility</p:attrName>
                                        </p:attrNameLst>
                                      </p:cBhvr>
                                      <p:to>
                                        <p:strVal val="visible"/>
                                      </p:to>
                                    </p:set>
                                    <p:animEffect transition="in" filter="fade">
                                      <p:cBhvr>
                                        <p:cTn id="42" dur="1000"/>
                                        <p:tgtEl>
                                          <p:spTgt spid="4">
                                            <p:txEl>
                                              <p:pRg st="9" end="9"/>
                                            </p:txEl>
                                          </p:spTgt>
                                        </p:tgtEl>
                                      </p:cBhvr>
                                    </p:animEffect>
                                    <p:anim calcmode="lin" valueType="num">
                                      <p:cBhvr>
                                        <p:cTn id="43" dur="1000" fill="hold"/>
                                        <p:tgtEl>
                                          <p:spTgt spid="4">
                                            <p:txEl>
                                              <p:pRg st="9" end="9"/>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57200" y="335845"/>
            <a:ext cx="6553200" cy="5909310"/>
          </a:xfrm>
          <a:prstGeom prst="rect">
            <a:avLst/>
          </a:prstGeom>
        </p:spPr>
        <p:txBody>
          <a:bodyPr wrap="square">
            <a:spAutoFit/>
          </a:bodyPr>
          <a:lstStyle/>
          <a:p>
            <a:pPr algn="just"/>
            <a:r>
              <a:rPr lang="en-US" b="1" u="sng" dirty="0"/>
              <a:t>Pupil: </a:t>
            </a:r>
          </a:p>
          <a:p>
            <a:pPr algn="just"/>
            <a:r>
              <a:rPr lang="en-US" dirty="0"/>
              <a:t>The pupil is the black opening in the middle of the colored part of your eye(iris). The pupil gets bigger or smaller in response to changes in light. The pupil looks like a black hole because light usually stays inside the eye.</a:t>
            </a:r>
          </a:p>
          <a:p>
            <a:pPr algn="just"/>
            <a:endParaRPr lang="en-US" dirty="0"/>
          </a:p>
          <a:p>
            <a:pPr algn="just"/>
            <a:endParaRPr lang="en-US" dirty="0"/>
          </a:p>
          <a:p>
            <a:pPr algn="just"/>
            <a:r>
              <a:rPr lang="en-US" b="1" u="sng" dirty="0"/>
              <a:t>Crystalline eye lens:</a:t>
            </a:r>
          </a:p>
          <a:p>
            <a:pPr algn="just"/>
            <a:r>
              <a:rPr lang="en-US" dirty="0"/>
              <a:t>It is the elliptical structure located behind the iris that helps to focus light entering the eye onto the retina. The crystalline lens flexibility allows it to change shape and quickly focus between far and near objects. </a:t>
            </a:r>
          </a:p>
          <a:p>
            <a:pPr algn="just"/>
            <a:endParaRPr lang="en-US" dirty="0"/>
          </a:p>
          <a:p>
            <a:pPr algn="just"/>
            <a:endParaRPr lang="en-US" dirty="0"/>
          </a:p>
          <a:p>
            <a:pPr algn="just"/>
            <a:r>
              <a:rPr lang="en-US" b="1" u="sng" dirty="0"/>
              <a:t>Ciliary muscles:</a:t>
            </a:r>
          </a:p>
          <a:p>
            <a:pPr algn="just"/>
            <a:r>
              <a:rPr lang="en-US" b="1" dirty="0"/>
              <a:t> </a:t>
            </a:r>
            <a:r>
              <a:rPr lang="en-US" dirty="0"/>
              <a:t>It is an intrinsic muscle of the eye formed as a ring of smooth muscle in the eye’s middle layer. It secrete aqueous fluid and point towards your iris. The ciliary body’s zonular fibers provide support to the lens in the eye. </a:t>
            </a:r>
          </a:p>
          <a:p>
            <a:endParaRPr lang="en-US" dirty="0"/>
          </a:p>
          <a:p>
            <a:endParaRPr lang="en-US" dirty="0"/>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fade">
                                      <p:cBhvr>
                                        <p:cTn id="28" dur="1000"/>
                                        <p:tgtEl>
                                          <p:spTgt spid="3">
                                            <p:txEl>
                                              <p:pRg st="5" end="5"/>
                                            </p:txEl>
                                          </p:spTgt>
                                        </p:tgtEl>
                                      </p:cBhvr>
                                    </p:animEffect>
                                    <p:anim calcmode="lin" valueType="num">
                                      <p:cBhvr>
                                        <p:cTn id="29"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1000"/>
                                        <p:tgtEl>
                                          <p:spTgt spid="3">
                                            <p:txEl>
                                              <p:pRg st="8" end="8"/>
                                            </p:txEl>
                                          </p:spTgt>
                                        </p:tgtEl>
                                      </p:cBhvr>
                                    </p:animEffect>
                                    <p:anim calcmode="lin" valueType="num">
                                      <p:cBhvr>
                                        <p:cTn id="36"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1000"/>
                                        <p:tgtEl>
                                          <p:spTgt spid="3">
                                            <p:txEl>
                                              <p:pRg st="9" end="9"/>
                                            </p:txEl>
                                          </p:spTgt>
                                        </p:tgtEl>
                                      </p:cBhvr>
                                    </p:animEffect>
                                    <p:anim calcmode="lin" valueType="num">
                                      <p:cBhvr>
                                        <p:cTn id="43"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0" y="76200"/>
            <a:ext cx="6553200" cy="6463308"/>
          </a:xfrm>
          <a:prstGeom prst="rect">
            <a:avLst/>
          </a:prstGeom>
        </p:spPr>
        <p:txBody>
          <a:bodyPr wrap="square">
            <a:spAutoFit/>
          </a:bodyPr>
          <a:lstStyle/>
          <a:p>
            <a:endParaRPr lang="en-US" b="1" dirty="0"/>
          </a:p>
          <a:p>
            <a:pPr algn="just"/>
            <a:r>
              <a:rPr lang="en-US" b="1" u="sng" dirty="0"/>
              <a:t>Vitreous humor:</a:t>
            </a:r>
          </a:p>
          <a:p>
            <a:pPr algn="just"/>
            <a:r>
              <a:rPr lang="en-US" dirty="0"/>
              <a:t>It is a large portion of the eyeball. It is a clear gel like substance that occupies the space behind the lens and in front of the retina at the back of the eye. As you get older, the fibers of your vitreous pull away from the retina. </a:t>
            </a:r>
          </a:p>
          <a:p>
            <a:pPr algn="just"/>
            <a:endParaRPr lang="en-US" dirty="0"/>
          </a:p>
          <a:p>
            <a:pPr algn="just"/>
            <a:endParaRPr lang="en-US" dirty="0"/>
          </a:p>
          <a:p>
            <a:pPr algn="just"/>
            <a:r>
              <a:rPr lang="en-US" b="1" u="sng" dirty="0"/>
              <a:t>Retina: </a:t>
            </a:r>
          </a:p>
          <a:p>
            <a:pPr algn="just"/>
            <a:r>
              <a:rPr lang="en-US" dirty="0"/>
              <a:t>It is the layer of photoreceptors cells and </a:t>
            </a:r>
            <a:r>
              <a:rPr lang="en-US" dirty="0" err="1"/>
              <a:t>glial</a:t>
            </a:r>
            <a:r>
              <a:rPr lang="en-US" dirty="0"/>
              <a:t> cells with in the eye that captures incoming photons and transmits them along neuronal pathways as both electrical and chemical signals for the brain to perceive a visual picture.</a:t>
            </a:r>
          </a:p>
          <a:p>
            <a:pPr algn="just"/>
            <a:endParaRPr lang="en-US" dirty="0"/>
          </a:p>
          <a:p>
            <a:pPr algn="just"/>
            <a:endParaRPr lang="en-US" dirty="0"/>
          </a:p>
          <a:p>
            <a:pPr algn="just"/>
            <a:r>
              <a:rPr lang="en-US" b="1" u="sng" dirty="0"/>
              <a:t>Optic nerve:</a:t>
            </a:r>
          </a:p>
          <a:p>
            <a:pPr algn="just"/>
            <a:r>
              <a:rPr lang="en-US" dirty="0"/>
              <a:t>It is critical to your vision. Its an extension of your central nervous system, which includes your brain and spine. The optic nerve transmits electrical impulses from your eyes to your brain. Your brain processes this sensory information so that you can see.</a:t>
            </a:r>
          </a:p>
          <a:p>
            <a:endParaRPr lang="en-US" dirty="0"/>
          </a:p>
          <a:p>
            <a:endParaRPr lang="en-US" dirty="0"/>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fade">
                                      <p:cBhvr>
                                        <p:cTn id="21" dur="1000"/>
                                        <p:tgtEl>
                                          <p:spTgt spid="3">
                                            <p:txEl>
                                              <p:pRg st="5" end="5"/>
                                            </p:txEl>
                                          </p:spTgt>
                                        </p:tgtEl>
                                      </p:cBhvr>
                                    </p:animEffect>
                                    <p:anim calcmode="lin" valueType="num">
                                      <p:cBhvr>
                                        <p:cTn id="22"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fade">
                                      <p:cBhvr>
                                        <p:cTn id="28" dur="1000"/>
                                        <p:tgtEl>
                                          <p:spTgt spid="3">
                                            <p:txEl>
                                              <p:pRg st="6" end="6"/>
                                            </p:txEl>
                                          </p:spTgt>
                                        </p:tgtEl>
                                      </p:cBhvr>
                                    </p:animEffect>
                                    <p:anim calcmode="lin" valueType="num">
                                      <p:cBhvr>
                                        <p:cTn id="29"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9" end="9"/>
                                            </p:txEl>
                                          </p:spTgt>
                                        </p:tgtEl>
                                        <p:attrNameLst>
                                          <p:attrName>style.visibility</p:attrName>
                                        </p:attrNameLst>
                                      </p:cBhvr>
                                      <p:to>
                                        <p:strVal val="visible"/>
                                      </p:to>
                                    </p:set>
                                    <p:animEffect transition="in" filter="fade">
                                      <p:cBhvr>
                                        <p:cTn id="35" dur="1000"/>
                                        <p:tgtEl>
                                          <p:spTgt spid="3">
                                            <p:txEl>
                                              <p:pRg st="9" end="9"/>
                                            </p:txEl>
                                          </p:spTgt>
                                        </p:tgtEl>
                                      </p:cBhvr>
                                    </p:animEffect>
                                    <p:anim calcmode="lin" valueType="num">
                                      <p:cBhvr>
                                        <p:cTn id="36"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10" end="10"/>
                                            </p:txEl>
                                          </p:spTgt>
                                        </p:tgtEl>
                                        <p:attrNameLst>
                                          <p:attrName>style.visibility</p:attrName>
                                        </p:attrNameLst>
                                      </p:cBhvr>
                                      <p:to>
                                        <p:strVal val="visible"/>
                                      </p:to>
                                    </p:set>
                                    <p:animEffect transition="in" filter="fade">
                                      <p:cBhvr>
                                        <p:cTn id="42" dur="1000"/>
                                        <p:tgtEl>
                                          <p:spTgt spid="3">
                                            <p:txEl>
                                              <p:pRg st="10" end="10"/>
                                            </p:txEl>
                                          </p:spTgt>
                                        </p:tgtEl>
                                      </p:cBhvr>
                                    </p:animEffect>
                                    <p:anim calcmode="lin" valueType="num">
                                      <p:cBhvr>
                                        <p:cTn id="43"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609600"/>
            <a:ext cx="6858000" cy="5447645"/>
          </a:xfrm>
          <a:prstGeom prst="rect">
            <a:avLst/>
          </a:prstGeom>
        </p:spPr>
        <p:txBody>
          <a:bodyPr wrap="square">
            <a:spAutoFit/>
          </a:bodyPr>
          <a:lstStyle/>
          <a:p>
            <a:pPr algn="just"/>
            <a:r>
              <a:rPr lang="en-US" sz="2000" b="1" u="sng" dirty="0"/>
              <a:t>a) The Human eye :-</a:t>
            </a:r>
          </a:p>
          <a:p>
            <a:pPr algn="just"/>
            <a:r>
              <a:rPr lang="en-US" dirty="0"/>
              <a:t>          The human eye is the sense organ which helps us to see the colorful world around us. </a:t>
            </a:r>
          </a:p>
          <a:p>
            <a:pPr algn="just"/>
            <a:r>
              <a:rPr lang="en-US" dirty="0"/>
              <a:t>          The human eye is like a camera. Its lens system forms an image on a light sensitive screen called retina. The eye ball is almost spherical in shape with a diameter of about 2.3cm. Light enters the eye through a transparent membrane called cornea. Behind the cornea is a muscular diaphragm called iris which has an opening called pupil. The pupil controls the amount of light entering the eye. The eye lens helps to focus the image of objects on the retina. The ciliary muscles helps to change the curvature of the lens and to change its focal length.</a:t>
            </a:r>
          </a:p>
          <a:p>
            <a:pPr algn="just"/>
            <a:endParaRPr lang="en-US" sz="2000" dirty="0"/>
          </a:p>
          <a:p>
            <a:pPr algn="just"/>
            <a:r>
              <a:rPr lang="en-US" sz="2000" b="1" u="sng" dirty="0"/>
              <a:t>b) Working of the eye :-</a:t>
            </a:r>
          </a:p>
          <a:p>
            <a:pPr algn="just"/>
            <a:r>
              <a:rPr lang="en-US" dirty="0"/>
              <a:t>          The eye lens forms a real inverted image of the object on the  retina. The light sensitive cells in the retina then produce electrical signals which are carried by the optic nerves to the brain. The brain processes the information and sends the message to the eye and then we see the object. </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Effect transition="in" filter="fade">
                                      <p:cBhvr>
                                        <p:cTn id="19" dur="1000"/>
                                        <p:tgtEl>
                                          <p:spTgt spid="2">
                                            <p:txEl>
                                              <p:pRg st="2" end="2"/>
                                            </p:txEl>
                                          </p:spTgt>
                                        </p:tgtEl>
                                      </p:cBhvr>
                                    </p:animEffect>
                                    <p:anim calcmode="lin" valueType="num">
                                      <p:cBhvr>
                                        <p:cTn id="20"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2">
                                            <p:txEl>
                                              <p:pRg st="4" end="4"/>
                                            </p:txEl>
                                          </p:spTgt>
                                        </p:tgtEl>
                                        <p:attrNameLst>
                                          <p:attrName>style.visibility</p:attrName>
                                        </p:attrNameLst>
                                      </p:cBhvr>
                                      <p:to>
                                        <p:strVal val="visible"/>
                                      </p:to>
                                    </p:set>
                                    <p:animEffect transition="in" filter="fade">
                                      <p:cBhvr>
                                        <p:cTn id="26" dur="1000"/>
                                        <p:tgtEl>
                                          <p:spTgt spid="2">
                                            <p:txEl>
                                              <p:pRg st="4" end="4"/>
                                            </p:txEl>
                                          </p:spTgt>
                                        </p:tgtEl>
                                      </p:cBhvr>
                                    </p:animEffect>
                                    <p:anim calcmode="lin" valueType="num">
                                      <p:cBhvr>
                                        <p:cTn id="27"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28"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2">
                                            <p:txEl>
                                              <p:pRg st="5" end="5"/>
                                            </p:txEl>
                                          </p:spTgt>
                                        </p:tgtEl>
                                        <p:attrNameLst>
                                          <p:attrName>style.visibility</p:attrName>
                                        </p:attrNameLst>
                                      </p:cBhvr>
                                      <p:to>
                                        <p:strVal val="visible"/>
                                      </p:to>
                                    </p:set>
                                    <p:animEffect transition="in" filter="fade">
                                      <p:cBhvr>
                                        <p:cTn id="33" dur="1000"/>
                                        <p:tgtEl>
                                          <p:spTgt spid="2">
                                            <p:txEl>
                                              <p:pRg st="5" end="5"/>
                                            </p:txEl>
                                          </p:spTgt>
                                        </p:tgtEl>
                                      </p:cBhvr>
                                    </p:animEffect>
                                    <p:anim calcmode="lin" valueType="num">
                                      <p:cBhvr>
                                        <p:cTn id="34"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5"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a:t>HOME WORK</a:t>
            </a:r>
          </a:p>
        </p:txBody>
      </p:sp>
      <p:sp>
        <p:nvSpPr>
          <p:cNvPr id="3" name="Content Placeholder 2"/>
          <p:cNvSpPr>
            <a:spLocks noGrp="1"/>
          </p:cNvSpPr>
          <p:nvPr>
            <p:ph idx="1"/>
          </p:nvPr>
        </p:nvSpPr>
        <p:spPr>
          <a:xfrm>
            <a:off x="468754" y="2133600"/>
            <a:ext cx="6629401" cy="963610"/>
          </a:xfrm>
        </p:spPr>
        <p:txBody>
          <a:bodyPr/>
          <a:lstStyle/>
          <a:p>
            <a:pPr algn="just">
              <a:buNone/>
            </a:pPr>
            <a:r>
              <a:rPr lang="en-US" dirty="0"/>
              <a:t> What is the working of its different parts of the human eye.</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304800"/>
            <a:ext cx="6553200" cy="5816977"/>
          </a:xfrm>
          <a:prstGeom prst="rect">
            <a:avLst/>
          </a:prstGeom>
        </p:spPr>
        <p:txBody>
          <a:bodyPr wrap="square">
            <a:spAutoFit/>
          </a:bodyPr>
          <a:lstStyle/>
          <a:p>
            <a:pPr algn="just"/>
            <a:r>
              <a:rPr lang="en-US" sz="2000" b="1" u="sng" dirty="0"/>
              <a:t>c) Power of accommodation of the eye. </a:t>
            </a:r>
          </a:p>
          <a:p>
            <a:pPr algn="just"/>
            <a:r>
              <a:rPr lang="en-US" dirty="0"/>
              <a:t>The eye lens is composed of a fibrous jelly like material. Its curvature can be changed to some extent by the ciliary muscles. The change in the curvature of the eye lens can change its focal length. When the muscles are relaxed, the lens becomes thin and its focal length increases and when the muscles contract, the lens becomes thick and its focal length decreases.</a:t>
            </a:r>
            <a:r>
              <a:rPr lang="en-US" b="1" dirty="0"/>
              <a:t> :-</a:t>
            </a:r>
          </a:p>
          <a:p>
            <a:pPr algn="just"/>
            <a:r>
              <a:rPr lang="en-US" dirty="0"/>
              <a:t>The ability of the eye lens to see both near and distant objects by adjusting its focal length is called the power of accommodation </a:t>
            </a:r>
          </a:p>
          <a:p>
            <a:pPr algn="just"/>
            <a:endParaRPr lang="en-US" sz="2000" dirty="0"/>
          </a:p>
          <a:p>
            <a:pPr marL="457200" indent="-457200" algn="just"/>
            <a:r>
              <a:rPr lang="en-US" sz="2000" dirty="0"/>
              <a:t>a) Near point (close focus)   </a:t>
            </a:r>
          </a:p>
          <a:p>
            <a:pPr marL="457200" indent="-457200" algn="just"/>
            <a:r>
              <a:rPr lang="en-US" sz="2000" dirty="0"/>
              <a:t>    </a:t>
            </a:r>
            <a:r>
              <a:rPr lang="en-US" dirty="0"/>
              <a:t>ciliary muscles = </a:t>
            </a:r>
            <a:r>
              <a:rPr lang="en-US" b="1" dirty="0"/>
              <a:t>contract</a:t>
            </a:r>
          </a:p>
          <a:p>
            <a:pPr marL="457200" indent="-457200" algn="just"/>
            <a:r>
              <a:rPr lang="en-US" dirty="0"/>
              <a:t>    eye lens =</a:t>
            </a:r>
            <a:r>
              <a:rPr lang="en-US" b="1" dirty="0"/>
              <a:t> thick</a:t>
            </a:r>
          </a:p>
          <a:p>
            <a:pPr marL="457200" indent="-457200" algn="just"/>
            <a:r>
              <a:rPr lang="en-US" dirty="0"/>
              <a:t>    focal length = </a:t>
            </a:r>
            <a:r>
              <a:rPr lang="en-US" b="1" dirty="0"/>
              <a:t>decreases </a:t>
            </a:r>
            <a:r>
              <a:rPr lang="en-US" dirty="0"/>
              <a:t>   </a:t>
            </a:r>
          </a:p>
          <a:p>
            <a:pPr algn="just"/>
            <a:r>
              <a:rPr lang="en-US" sz="2000" dirty="0"/>
              <a:t> b) Far point (distance focus)</a:t>
            </a:r>
          </a:p>
          <a:p>
            <a:pPr algn="just"/>
            <a:r>
              <a:rPr lang="en-US" sz="2000" dirty="0"/>
              <a:t>     </a:t>
            </a:r>
            <a:r>
              <a:rPr lang="en-US" dirty="0"/>
              <a:t>ciliary muscles =</a:t>
            </a:r>
            <a:r>
              <a:rPr lang="en-US" b="1" dirty="0"/>
              <a:t> relaxed</a:t>
            </a:r>
          </a:p>
          <a:p>
            <a:pPr algn="just"/>
            <a:r>
              <a:rPr lang="en-US" dirty="0"/>
              <a:t>     eye lens =</a:t>
            </a:r>
            <a:r>
              <a:rPr lang="en-US" b="1" dirty="0"/>
              <a:t> thin</a:t>
            </a:r>
          </a:p>
          <a:p>
            <a:pPr algn="just"/>
            <a:r>
              <a:rPr lang="en-US" dirty="0"/>
              <a:t>     focal length = </a:t>
            </a:r>
            <a:r>
              <a:rPr lang="en-US" b="1" dirty="0"/>
              <a:t>increases</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Effect transition="in" filter="fade">
                                      <p:cBhvr>
                                        <p:cTn id="19" dur="1000"/>
                                        <p:tgtEl>
                                          <p:spTgt spid="2">
                                            <p:txEl>
                                              <p:pRg st="2" end="2"/>
                                            </p:txEl>
                                          </p:spTgt>
                                        </p:tgtEl>
                                      </p:cBhvr>
                                    </p:animEffect>
                                    <p:anim calcmode="lin" valueType="num">
                                      <p:cBhvr>
                                        <p:cTn id="20"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2">
                                            <p:txEl>
                                              <p:pRg st="4" end="4"/>
                                            </p:txEl>
                                          </p:spTgt>
                                        </p:tgtEl>
                                        <p:attrNameLst>
                                          <p:attrName>style.visibility</p:attrName>
                                        </p:attrNameLst>
                                      </p:cBhvr>
                                      <p:to>
                                        <p:strVal val="visible"/>
                                      </p:to>
                                    </p:set>
                                    <p:animEffect transition="in" filter="fade">
                                      <p:cBhvr>
                                        <p:cTn id="26" dur="1000"/>
                                        <p:tgtEl>
                                          <p:spTgt spid="2">
                                            <p:txEl>
                                              <p:pRg st="4" end="4"/>
                                            </p:txEl>
                                          </p:spTgt>
                                        </p:tgtEl>
                                      </p:cBhvr>
                                    </p:animEffect>
                                    <p:anim calcmode="lin" valueType="num">
                                      <p:cBhvr>
                                        <p:cTn id="27"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28" dur="1000" fill="hold"/>
                                        <p:tgtEl>
                                          <p:spTgt spid="2">
                                            <p:txEl>
                                              <p:pRg st="4" end="4"/>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animEffect transition="in" filter="fade">
                                      <p:cBhvr>
                                        <p:cTn id="31" dur="1000"/>
                                        <p:tgtEl>
                                          <p:spTgt spid="2">
                                            <p:txEl>
                                              <p:pRg st="5" end="5"/>
                                            </p:txEl>
                                          </p:spTgt>
                                        </p:tgtEl>
                                      </p:cBhvr>
                                    </p:animEffect>
                                    <p:anim calcmode="lin" valueType="num">
                                      <p:cBhvr>
                                        <p:cTn id="32"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3" dur="1000" fill="hold"/>
                                        <p:tgtEl>
                                          <p:spTgt spid="2">
                                            <p:txEl>
                                              <p:pRg st="5" end="5"/>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2">
                                            <p:txEl>
                                              <p:pRg st="6" end="6"/>
                                            </p:txEl>
                                          </p:spTgt>
                                        </p:tgtEl>
                                        <p:attrNameLst>
                                          <p:attrName>style.visibility</p:attrName>
                                        </p:attrNameLst>
                                      </p:cBhvr>
                                      <p:to>
                                        <p:strVal val="visible"/>
                                      </p:to>
                                    </p:set>
                                    <p:animEffect transition="in" filter="fade">
                                      <p:cBhvr>
                                        <p:cTn id="36" dur="1000"/>
                                        <p:tgtEl>
                                          <p:spTgt spid="2">
                                            <p:txEl>
                                              <p:pRg st="6" end="6"/>
                                            </p:txEl>
                                          </p:spTgt>
                                        </p:tgtEl>
                                      </p:cBhvr>
                                    </p:animEffect>
                                    <p:anim calcmode="lin" valueType="num">
                                      <p:cBhvr>
                                        <p:cTn id="37"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38" dur="1000" fill="hold"/>
                                        <p:tgtEl>
                                          <p:spTgt spid="2">
                                            <p:txEl>
                                              <p:pRg st="6" end="6"/>
                                            </p:txEl>
                                          </p:spTgt>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2">
                                            <p:txEl>
                                              <p:pRg st="7" end="7"/>
                                            </p:txEl>
                                          </p:spTgt>
                                        </p:tgtEl>
                                        <p:attrNameLst>
                                          <p:attrName>style.visibility</p:attrName>
                                        </p:attrNameLst>
                                      </p:cBhvr>
                                      <p:to>
                                        <p:strVal val="visible"/>
                                      </p:to>
                                    </p:set>
                                    <p:animEffect transition="in" filter="fade">
                                      <p:cBhvr>
                                        <p:cTn id="41" dur="1000"/>
                                        <p:tgtEl>
                                          <p:spTgt spid="2">
                                            <p:txEl>
                                              <p:pRg st="7" end="7"/>
                                            </p:txEl>
                                          </p:spTgt>
                                        </p:tgtEl>
                                      </p:cBhvr>
                                    </p:animEffect>
                                    <p:anim calcmode="lin" valueType="num">
                                      <p:cBhvr>
                                        <p:cTn id="42"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43" dur="1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nodeType="clickEffect">
                                  <p:stCondLst>
                                    <p:cond delay="0"/>
                                  </p:stCondLst>
                                  <p:childTnLst>
                                    <p:set>
                                      <p:cBhvr>
                                        <p:cTn id="47" dur="1" fill="hold">
                                          <p:stCondLst>
                                            <p:cond delay="0"/>
                                          </p:stCondLst>
                                        </p:cTn>
                                        <p:tgtEl>
                                          <p:spTgt spid="2">
                                            <p:txEl>
                                              <p:pRg st="8" end="8"/>
                                            </p:txEl>
                                          </p:spTgt>
                                        </p:tgtEl>
                                        <p:attrNameLst>
                                          <p:attrName>style.visibility</p:attrName>
                                        </p:attrNameLst>
                                      </p:cBhvr>
                                      <p:to>
                                        <p:strVal val="visible"/>
                                      </p:to>
                                    </p:set>
                                    <p:animEffect transition="in" filter="fade">
                                      <p:cBhvr>
                                        <p:cTn id="48" dur="1000"/>
                                        <p:tgtEl>
                                          <p:spTgt spid="2">
                                            <p:txEl>
                                              <p:pRg st="8" end="8"/>
                                            </p:txEl>
                                          </p:spTgt>
                                        </p:tgtEl>
                                      </p:cBhvr>
                                    </p:animEffect>
                                    <p:anim calcmode="lin" valueType="num">
                                      <p:cBhvr>
                                        <p:cTn id="49" dur="1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50" dur="1000" fill="hold"/>
                                        <p:tgtEl>
                                          <p:spTgt spid="2">
                                            <p:txEl>
                                              <p:pRg st="8" end="8"/>
                                            </p:txEl>
                                          </p:spTgt>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2">
                                            <p:txEl>
                                              <p:pRg st="9" end="9"/>
                                            </p:txEl>
                                          </p:spTgt>
                                        </p:tgtEl>
                                        <p:attrNameLst>
                                          <p:attrName>style.visibility</p:attrName>
                                        </p:attrNameLst>
                                      </p:cBhvr>
                                      <p:to>
                                        <p:strVal val="visible"/>
                                      </p:to>
                                    </p:set>
                                    <p:animEffect transition="in" filter="fade">
                                      <p:cBhvr>
                                        <p:cTn id="53" dur="1000"/>
                                        <p:tgtEl>
                                          <p:spTgt spid="2">
                                            <p:txEl>
                                              <p:pRg st="9" end="9"/>
                                            </p:txEl>
                                          </p:spTgt>
                                        </p:tgtEl>
                                      </p:cBhvr>
                                    </p:animEffect>
                                    <p:anim calcmode="lin" valueType="num">
                                      <p:cBhvr>
                                        <p:cTn id="54" dur="1000" fill="hold"/>
                                        <p:tgtEl>
                                          <p:spTgt spid="2">
                                            <p:txEl>
                                              <p:pRg st="9" end="9"/>
                                            </p:txEl>
                                          </p:spTgt>
                                        </p:tgtEl>
                                        <p:attrNameLst>
                                          <p:attrName>ppt_x</p:attrName>
                                        </p:attrNameLst>
                                      </p:cBhvr>
                                      <p:tavLst>
                                        <p:tav tm="0">
                                          <p:val>
                                            <p:strVal val="#ppt_x"/>
                                          </p:val>
                                        </p:tav>
                                        <p:tav tm="100000">
                                          <p:val>
                                            <p:strVal val="#ppt_x"/>
                                          </p:val>
                                        </p:tav>
                                      </p:tavLst>
                                    </p:anim>
                                    <p:anim calcmode="lin" valueType="num">
                                      <p:cBhvr>
                                        <p:cTn id="55" dur="1000" fill="hold"/>
                                        <p:tgtEl>
                                          <p:spTgt spid="2">
                                            <p:txEl>
                                              <p:pRg st="9" end="9"/>
                                            </p:txEl>
                                          </p:spTgt>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2">
                                            <p:txEl>
                                              <p:pRg st="10" end="10"/>
                                            </p:txEl>
                                          </p:spTgt>
                                        </p:tgtEl>
                                        <p:attrNameLst>
                                          <p:attrName>style.visibility</p:attrName>
                                        </p:attrNameLst>
                                      </p:cBhvr>
                                      <p:to>
                                        <p:strVal val="visible"/>
                                      </p:to>
                                    </p:set>
                                    <p:animEffect transition="in" filter="fade">
                                      <p:cBhvr>
                                        <p:cTn id="58" dur="1000"/>
                                        <p:tgtEl>
                                          <p:spTgt spid="2">
                                            <p:txEl>
                                              <p:pRg st="10" end="10"/>
                                            </p:txEl>
                                          </p:spTgt>
                                        </p:tgtEl>
                                      </p:cBhvr>
                                    </p:animEffect>
                                    <p:anim calcmode="lin" valueType="num">
                                      <p:cBhvr>
                                        <p:cTn id="59" dur="1000" fill="hold"/>
                                        <p:tgtEl>
                                          <p:spTgt spid="2">
                                            <p:txEl>
                                              <p:pRg st="10" end="10"/>
                                            </p:txEl>
                                          </p:spTgt>
                                        </p:tgtEl>
                                        <p:attrNameLst>
                                          <p:attrName>ppt_x</p:attrName>
                                        </p:attrNameLst>
                                      </p:cBhvr>
                                      <p:tavLst>
                                        <p:tav tm="0">
                                          <p:val>
                                            <p:strVal val="#ppt_x"/>
                                          </p:val>
                                        </p:tav>
                                        <p:tav tm="100000">
                                          <p:val>
                                            <p:strVal val="#ppt_x"/>
                                          </p:val>
                                        </p:tav>
                                      </p:tavLst>
                                    </p:anim>
                                    <p:anim calcmode="lin" valueType="num">
                                      <p:cBhvr>
                                        <p:cTn id="60" dur="1000" fill="hold"/>
                                        <p:tgtEl>
                                          <p:spTgt spid="2">
                                            <p:txEl>
                                              <p:pRg st="10" end="10"/>
                                            </p:txEl>
                                          </p:spTgt>
                                        </p:tgtEl>
                                        <p:attrNameLst>
                                          <p:attrName>ppt_y</p:attrName>
                                        </p:attrNameLst>
                                      </p:cBhvr>
                                      <p:tavLst>
                                        <p:tav tm="0">
                                          <p:val>
                                            <p:strVal val="#ppt_y+.1"/>
                                          </p:val>
                                        </p:tav>
                                        <p:tav tm="100000">
                                          <p:val>
                                            <p:strVal val="#ppt_y"/>
                                          </p:val>
                                        </p:tav>
                                      </p:tavLst>
                                    </p:anim>
                                  </p:childTnLst>
                                </p:cTn>
                              </p:par>
                              <p:par>
                                <p:cTn id="61" presetID="42" presetClass="entr" presetSubtype="0" fill="hold" nodeType="withEffect">
                                  <p:stCondLst>
                                    <p:cond delay="0"/>
                                  </p:stCondLst>
                                  <p:childTnLst>
                                    <p:set>
                                      <p:cBhvr>
                                        <p:cTn id="62" dur="1" fill="hold">
                                          <p:stCondLst>
                                            <p:cond delay="0"/>
                                          </p:stCondLst>
                                        </p:cTn>
                                        <p:tgtEl>
                                          <p:spTgt spid="2">
                                            <p:txEl>
                                              <p:pRg st="11" end="11"/>
                                            </p:txEl>
                                          </p:spTgt>
                                        </p:tgtEl>
                                        <p:attrNameLst>
                                          <p:attrName>style.visibility</p:attrName>
                                        </p:attrNameLst>
                                      </p:cBhvr>
                                      <p:to>
                                        <p:strVal val="visible"/>
                                      </p:to>
                                    </p:set>
                                    <p:animEffect transition="in" filter="fade">
                                      <p:cBhvr>
                                        <p:cTn id="63" dur="1000"/>
                                        <p:tgtEl>
                                          <p:spTgt spid="2">
                                            <p:txEl>
                                              <p:pRg st="11" end="11"/>
                                            </p:txEl>
                                          </p:spTgt>
                                        </p:tgtEl>
                                      </p:cBhvr>
                                    </p:animEffect>
                                    <p:anim calcmode="lin" valueType="num">
                                      <p:cBhvr>
                                        <p:cTn id="64" dur="1000" fill="hold"/>
                                        <p:tgtEl>
                                          <p:spTgt spid="2">
                                            <p:txEl>
                                              <p:pRg st="11" end="11"/>
                                            </p:txEl>
                                          </p:spTgt>
                                        </p:tgtEl>
                                        <p:attrNameLst>
                                          <p:attrName>ppt_x</p:attrName>
                                        </p:attrNameLst>
                                      </p:cBhvr>
                                      <p:tavLst>
                                        <p:tav tm="0">
                                          <p:val>
                                            <p:strVal val="#ppt_x"/>
                                          </p:val>
                                        </p:tav>
                                        <p:tav tm="100000">
                                          <p:val>
                                            <p:strVal val="#ppt_x"/>
                                          </p:val>
                                        </p:tav>
                                      </p:tavLst>
                                    </p:anim>
                                    <p:anim calcmode="lin" valueType="num">
                                      <p:cBhvr>
                                        <p:cTn id="65" dur="1000" fill="hold"/>
                                        <p:tgtEl>
                                          <p:spTgt spid="2">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USER\Desktop\Eye-focus.jpg"/>
          <p:cNvPicPr>
            <a:picLocks noChangeAspect="1" noChangeArrowheads="1"/>
          </p:cNvPicPr>
          <p:nvPr/>
        </p:nvPicPr>
        <p:blipFill>
          <a:blip r:embed="rId2"/>
          <a:srcRect/>
          <a:stretch>
            <a:fillRect/>
          </a:stretch>
        </p:blipFill>
        <p:spPr bwMode="auto">
          <a:xfrm>
            <a:off x="381000" y="457200"/>
            <a:ext cx="6705600" cy="4768427"/>
          </a:xfrm>
          <a:prstGeom prst="rect">
            <a:avLst/>
          </a:prstGeom>
          <a:noFill/>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33400"/>
            <a:ext cx="6553200" cy="1200329"/>
          </a:xfrm>
          <a:prstGeom prst="rect">
            <a:avLst/>
          </a:prstGeom>
        </p:spPr>
        <p:txBody>
          <a:bodyPr wrap="square">
            <a:spAutoFit/>
          </a:bodyPr>
          <a:lstStyle/>
          <a:p>
            <a:pPr algn="just"/>
            <a:r>
              <a:rPr lang="en-US" b="1" u="sng" dirty="0"/>
              <a:t>d) Near point :-</a:t>
            </a:r>
          </a:p>
          <a:p>
            <a:pPr algn="just"/>
            <a:r>
              <a:rPr lang="en-US" dirty="0"/>
              <a:t>The minimum distance at which the eye can see objects clearly is called the near point or least distance of distinct vision. For a normal eye it is 25cm.</a:t>
            </a:r>
          </a:p>
        </p:txBody>
      </p:sp>
      <p:pic>
        <p:nvPicPr>
          <p:cNvPr id="4098" name="Picture 2" descr="C:\Users\USER\Desktop\front clear.jpg"/>
          <p:cNvPicPr>
            <a:picLocks noChangeAspect="1" noChangeArrowheads="1"/>
          </p:cNvPicPr>
          <p:nvPr/>
        </p:nvPicPr>
        <p:blipFill>
          <a:blip r:embed="rId3"/>
          <a:srcRect/>
          <a:stretch>
            <a:fillRect/>
          </a:stretch>
        </p:blipFill>
        <p:spPr bwMode="auto">
          <a:xfrm>
            <a:off x="1447800" y="1905000"/>
            <a:ext cx="4495800" cy="3814618"/>
          </a:xfrm>
          <a:prstGeom prst="rect">
            <a:avLst/>
          </a:prstGeom>
          <a:noFill/>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1000"/>
                                        <p:tgtEl>
                                          <p:spTgt spid="2">
                                            <p:txEl>
                                              <p:pRg st="1" end="1"/>
                                            </p:txEl>
                                          </p:spTgt>
                                        </p:tgtEl>
                                      </p:cBhvr>
                                    </p:animEffect>
                                    <p:anim calcmode="lin" valueType="num">
                                      <p:cBhvr>
                                        <p:cTn id="13"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4098"/>
                                        </p:tgtEl>
                                        <p:attrNameLst>
                                          <p:attrName>style.visibility</p:attrName>
                                        </p:attrNameLst>
                                      </p:cBhvr>
                                      <p:to>
                                        <p:strVal val="visible"/>
                                      </p:to>
                                    </p:set>
                                    <p:animEffect transition="in" filter="fade">
                                      <p:cBhvr>
                                        <p:cTn id="19" dur="1000"/>
                                        <p:tgtEl>
                                          <p:spTgt spid="4098"/>
                                        </p:tgtEl>
                                      </p:cBhvr>
                                    </p:animEffect>
                                    <p:anim calcmode="lin" valueType="num">
                                      <p:cBhvr>
                                        <p:cTn id="20" dur="1000" fill="hold"/>
                                        <p:tgtEl>
                                          <p:spTgt spid="4098"/>
                                        </p:tgtEl>
                                        <p:attrNameLst>
                                          <p:attrName>ppt_x</p:attrName>
                                        </p:attrNameLst>
                                      </p:cBhvr>
                                      <p:tavLst>
                                        <p:tav tm="0">
                                          <p:val>
                                            <p:strVal val="#ppt_x"/>
                                          </p:val>
                                        </p:tav>
                                        <p:tav tm="100000">
                                          <p:val>
                                            <p:strVal val="#ppt_x"/>
                                          </p:val>
                                        </p:tav>
                                      </p:tavLst>
                                    </p:anim>
                                    <p:anim calcmode="lin" valueType="num">
                                      <p:cBhvr>
                                        <p:cTn id="21" dur="1000" fill="hold"/>
                                        <p:tgtEl>
                                          <p:spTgt spid="409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USER\Desktop\front blur.jpg"/>
          <p:cNvPicPr>
            <a:picLocks noChangeAspect="1" noChangeArrowheads="1"/>
          </p:cNvPicPr>
          <p:nvPr/>
        </p:nvPicPr>
        <p:blipFill>
          <a:blip r:embed="rId3"/>
          <a:srcRect/>
          <a:stretch>
            <a:fillRect/>
          </a:stretch>
        </p:blipFill>
        <p:spPr bwMode="auto">
          <a:xfrm>
            <a:off x="609601" y="1676400"/>
            <a:ext cx="5791199" cy="4038600"/>
          </a:xfrm>
          <a:prstGeom prst="rect">
            <a:avLst/>
          </a:prstGeom>
          <a:noFill/>
        </p:spPr>
      </p:pic>
      <p:sp>
        <p:nvSpPr>
          <p:cNvPr id="4" name="Rectangle 3"/>
          <p:cNvSpPr/>
          <p:nvPr/>
        </p:nvSpPr>
        <p:spPr>
          <a:xfrm>
            <a:off x="457200" y="381000"/>
            <a:ext cx="6324600" cy="1200329"/>
          </a:xfrm>
          <a:prstGeom prst="rect">
            <a:avLst/>
          </a:prstGeom>
        </p:spPr>
        <p:txBody>
          <a:bodyPr wrap="square">
            <a:spAutoFit/>
          </a:bodyPr>
          <a:lstStyle/>
          <a:p>
            <a:pPr lvl="0" algn="just"/>
            <a:r>
              <a:rPr lang="en-US" b="1" u="sng" dirty="0">
                <a:solidFill>
                  <a:prstClr val="black"/>
                </a:solidFill>
              </a:rPr>
              <a:t>e) Far point :-</a:t>
            </a:r>
          </a:p>
          <a:p>
            <a:pPr lvl="0" algn="just"/>
            <a:r>
              <a:rPr lang="en-US" dirty="0">
                <a:solidFill>
                  <a:prstClr val="black"/>
                </a:solidFill>
              </a:rPr>
              <a:t>The farthest distance up to which the eye can see objects clearly is  called the far point of the eye. For a normal eye it is between 25 cm and infinity.</a:t>
            </a:r>
            <a:endParaRPr lang="en-US" dirty="0"/>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2050"/>
                                        </p:tgtEl>
                                        <p:attrNameLst>
                                          <p:attrName>style.visibility</p:attrName>
                                        </p:attrNameLst>
                                      </p:cBhvr>
                                      <p:to>
                                        <p:strVal val="visible"/>
                                      </p:to>
                                    </p:set>
                                    <p:animEffect transition="in" filter="fade">
                                      <p:cBhvr>
                                        <p:cTn id="19" dur="1000"/>
                                        <p:tgtEl>
                                          <p:spTgt spid="2050"/>
                                        </p:tgtEl>
                                      </p:cBhvr>
                                    </p:animEffect>
                                    <p:anim calcmode="lin" valueType="num">
                                      <p:cBhvr>
                                        <p:cTn id="20" dur="1000" fill="hold"/>
                                        <p:tgtEl>
                                          <p:spTgt spid="2050"/>
                                        </p:tgtEl>
                                        <p:attrNameLst>
                                          <p:attrName>ppt_x</p:attrName>
                                        </p:attrNameLst>
                                      </p:cBhvr>
                                      <p:tavLst>
                                        <p:tav tm="0">
                                          <p:val>
                                            <p:strVal val="#ppt_x"/>
                                          </p:val>
                                        </p:tav>
                                        <p:tav tm="100000">
                                          <p:val>
                                            <p:strVal val="#ppt_x"/>
                                          </p:val>
                                        </p:tav>
                                      </p:tavLst>
                                    </p:anim>
                                    <p:anim calcmode="lin" valueType="num">
                                      <p:cBhvr>
                                        <p:cTn id="21"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533400"/>
            <a:ext cx="6934200" cy="6247864"/>
          </a:xfrm>
          <a:prstGeom prst="rect">
            <a:avLst/>
          </a:prstGeom>
        </p:spPr>
        <p:txBody>
          <a:bodyPr wrap="square">
            <a:spAutoFit/>
          </a:bodyPr>
          <a:lstStyle/>
          <a:p>
            <a:r>
              <a:rPr lang="en-US" sz="2000" b="1" u="sng" dirty="0"/>
              <a:t>Power of accommodation:</a:t>
            </a:r>
          </a:p>
          <a:p>
            <a:r>
              <a:rPr lang="en-US" sz="2000" dirty="0"/>
              <a:t>The ability of the eye to focus near and far objects clearly on the retina by adjusting its focal length. The focal length of the eye lens cannot be reduced beyond certain minimum limit. A normal eye has a power of which enables objects as far as infinity and as close as 25 cm to be focused on the retina.</a:t>
            </a:r>
            <a:r>
              <a:rPr lang="en-US" sz="2000" b="1" dirty="0"/>
              <a:t> </a:t>
            </a:r>
          </a:p>
          <a:p>
            <a:endParaRPr lang="en-US" sz="2000" b="1" dirty="0"/>
          </a:p>
          <a:p>
            <a:endParaRPr lang="en-US" sz="2000" b="1" dirty="0"/>
          </a:p>
          <a:p>
            <a:endParaRPr lang="en-US" sz="2000" b="1" dirty="0"/>
          </a:p>
          <a:p>
            <a:r>
              <a:rPr lang="en-US" sz="2000" b="1" dirty="0"/>
              <a:t>                                        HOME WORK </a:t>
            </a:r>
          </a:p>
          <a:p>
            <a:endParaRPr lang="en-US" sz="2000" b="1" dirty="0"/>
          </a:p>
          <a:p>
            <a:pPr marL="457200" indent="-457200"/>
            <a:r>
              <a:rPr lang="en-US" sz="2000" dirty="0"/>
              <a:t>1. What is power of accomodation. How ciliary muscles help in accomodation?</a:t>
            </a:r>
          </a:p>
          <a:p>
            <a:pPr marL="457200" indent="-457200"/>
            <a:endParaRPr lang="en-US" sz="2000" dirty="0"/>
          </a:p>
          <a:p>
            <a:r>
              <a:rPr lang="en-US" sz="2000" dirty="0"/>
              <a:t>2. What is the power of accomodation for a normal person. </a:t>
            </a:r>
          </a:p>
          <a:p>
            <a:endParaRPr lang="en-US" sz="2000" dirty="0"/>
          </a:p>
          <a:p>
            <a:endParaRPr lang="en-US" sz="2000" dirty="0"/>
          </a:p>
          <a:p>
            <a:endParaRPr lang="en-US" sz="2000" dirty="0"/>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1000"/>
                                        <p:tgtEl>
                                          <p:spTgt spid="2">
                                            <p:txEl>
                                              <p:pRg st="1" end="1"/>
                                            </p:txEl>
                                          </p:spTgt>
                                        </p:tgtEl>
                                      </p:cBhvr>
                                    </p:animEffect>
                                    <p:anim calcmode="lin" valueType="num">
                                      <p:cBhvr>
                                        <p:cTn id="13"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2">
                                            <p:txEl>
                                              <p:pRg st="5" end="5"/>
                                            </p:txEl>
                                          </p:spTgt>
                                        </p:tgtEl>
                                        <p:attrNameLst>
                                          <p:attrName>style.visibility</p:attrName>
                                        </p:attrNameLst>
                                      </p:cBhvr>
                                      <p:to>
                                        <p:strVal val="visible"/>
                                      </p:to>
                                    </p:set>
                                    <p:animEffect transition="in" filter="fade">
                                      <p:cBhvr>
                                        <p:cTn id="19" dur="1000"/>
                                        <p:tgtEl>
                                          <p:spTgt spid="2">
                                            <p:txEl>
                                              <p:pRg st="5" end="5"/>
                                            </p:txEl>
                                          </p:spTgt>
                                        </p:tgtEl>
                                      </p:cBhvr>
                                    </p:animEffect>
                                    <p:anim calcmode="lin" valueType="num">
                                      <p:cBhvr>
                                        <p:cTn id="20"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21" dur="1000" fill="hold"/>
                                        <p:tgtEl>
                                          <p:spTgt spid="2">
                                            <p:txEl>
                                              <p:pRg st="5" end="5"/>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2">
                                            <p:txEl>
                                              <p:pRg st="7" end="7"/>
                                            </p:txEl>
                                          </p:spTgt>
                                        </p:tgtEl>
                                        <p:attrNameLst>
                                          <p:attrName>style.visibility</p:attrName>
                                        </p:attrNameLst>
                                      </p:cBhvr>
                                      <p:to>
                                        <p:strVal val="visible"/>
                                      </p:to>
                                    </p:set>
                                    <p:animEffect transition="in" filter="fade">
                                      <p:cBhvr>
                                        <p:cTn id="24" dur="1000"/>
                                        <p:tgtEl>
                                          <p:spTgt spid="2">
                                            <p:txEl>
                                              <p:pRg st="7" end="7"/>
                                            </p:txEl>
                                          </p:spTgt>
                                        </p:tgtEl>
                                      </p:cBhvr>
                                    </p:animEffect>
                                    <p:anim calcmode="lin" valueType="num">
                                      <p:cBhvr>
                                        <p:cTn id="25"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26" dur="1000" fill="hold"/>
                                        <p:tgtEl>
                                          <p:spTgt spid="2">
                                            <p:txEl>
                                              <p:pRg st="7" end="7"/>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2">
                                            <p:txEl>
                                              <p:pRg st="9" end="9"/>
                                            </p:txEl>
                                          </p:spTgt>
                                        </p:tgtEl>
                                        <p:attrNameLst>
                                          <p:attrName>style.visibility</p:attrName>
                                        </p:attrNameLst>
                                      </p:cBhvr>
                                      <p:to>
                                        <p:strVal val="visible"/>
                                      </p:to>
                                    </p:set>
                                    <p:animEffect transition="in" filter="fade">
                                      <p:cBhvr>
                                        <p:cTn id="29" dur="1000"/>
                                        <p:tgtEl>
                                          <p:spTgt spid="2">
                                            <p:txEl>
                                              <p:pRg st="9" end="9"/>
                                            </p:txEl>
                                          </p:spTgt>
                                        </p:tgtEl>
                                      </p:cBhvr>
                                    </p:animEffect>
                                    <p:anim calcmode="lin" valueType="num">
                                      <p:cBhvr>
                                        <p:cTn id="30" dur="1000" fill="hold"/>
                                        <p:tgtEl>
                                          <p:spTgt spid="2">
                                            <p:txEl>
                                              <p:pRg st="9" end="9"/>
                                            </p:txEl>
                                          </p:spTgt>
                                        </p:tgtEl>
                                        <p:attrNameLst>
                                          <p:attrName>ppt_x</p:attrName>
                                        </p:attrNameLst>
                                      </p:cBhvr>
                                      <p:tavLst>
                                        <p:tav tm="0">
                                          <p:val>
                                            <p:strVal val="#ppt_x"/>
                                          </p:val>
                                        </p:tav>
                                        <p:tav tm="100000">
                                          <p:val>
                                            <p:strVal val="#ppt_x"/>
                                          </p:val>
                                        </p:tav>
                                      </p:tavLst>
                                    </p:anim>
                                    <p:anim calcmode="lin" valueType="num">
                                      <p:cBhvr>
                                        <p:cTn id="31" dur="1000" fill="hold"/>
                                        <p:tgtEl>
                                          <p:spTgt spid="2">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0" y="685800"/>
            <a:ext cx="5562600" cy="2893100"/>
          </a:xfrm>
          <a:prstGeom prst="rect">
            <a:avLst/>
          </a:prstGeom>
        </p:spPr>
        <p:txBody>
          <a:bodyPr wrap="square">
            <a:spAutoFit/>
          </a:bodyPr>
          <a:lstStyle/>
          <a:p>
            <a:r>
              <a:rPr lang="en-US" sz="2000" b="1" u="sng" dirty="0"/>
              <a:t>DEFECTS OF VISION AND THEIR CORRECTION</a:t>
            </a:r>
          </a:p>
          <a:p>
            <a:r>
              <a:rPr lang="en-US" b="1" dirty="0"/>
              <a:t> </a:t>
            </a:r>
          </a:p>
          <a:p>
            <a:r>
              <a:rPr lang="en-US" dirty="0"/>
              <a:t>There are 3 types of defects </a:t>
            </a:r>
          </a:p>
          <a:p>
            <a:endParaRPr lang="en-US" dirty="0"/>
          </a:p>
          <a:p>
            <a:pPr marL="457200" indent="-457200"/>
            <a:r>
              <a:rPr lang="en-US" dirty="0"/>
              <a:t>1. Myopia</a:t>
            </a:r>
          </a:p>
          <a:p>
            <a:pPr marL="457200" indent="-457200"/>
            <a:r>
              <a:rPr lang="en-US" dirty="0"/>
              <a:t> </a:t>
            </a:r>
          </a:p>
          <a:p>
            <a:r>
              <a:rPr lang="en-US" dirty="0"/>
              <a:t>2. </a:t>
            </a:r>
            <a:r>
              <a:rPr lang="en-US" dirty="0" err="1"/>
              <a:t>Hypermetropia</a:t>
            </a:r>
            <a:endParaRPr lang="en-US" dirty="0"/>
          </a:p>
          <a:p>
            <a:endParaRPr lang="en-US" dirty="0"/>
          </a:p>
          <a:p>
            <a:r>
              <a:rPr lang="en-US" dirty="0"/>
              <a:t>3. </a:t>
            </a:r>
            <a:r>
              <a:rPr lang="en-US" dirty="0" err="1"/>
              <a:t>Presbyopia</a:t>
            </a:r>
            <a:endParaRPr lang="en-US" dirty="0"/>
          </a:p>
          <a:p>
            <a:endParaRPr lang="en-US" dirty="0"/>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fade">
                                      <p:cBhvr>
                                        <p:cTn id="14" dur="1000"/>
                                        <p:tgtEl>
                                          <p:spTgt spid="2">
                                            <p:txEl>
                                              <p:pRg st="2" end="2"/>
                                            </p:txEl>
                                          </p:spTgt>
                                        </p:tgtEl>
                                      </p:cBhvr>
                                    </p:animEffect>
                                    <p:anim calcmode="lin" valueType="num">
                                      <p:cBhvr>
                                        <p:cTn id="15"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2" end="2"/>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Effect transition="in" filter="fade">
                                      <p:cBhvr>
                                        <p:cTn id="19" dur="1000"/>
                                        <p:tgtEl>
                                          <p:spTgt spid="2">
                                            <p:txEl>
                                              <p:pRg st="4" end="4"/>
                                            </p:txEl>
                                          </p:spTgt>
                                        </p:tgtEl>
                                      </p:cBhvr>
                                    </p:animEffect>
                                    <p:anim calcmode="lin" valueType="num">
                                      <p:cBhvr>
                                        <p:cTn id="20"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21" dur="1000" fill="hold"/>
                                        <p:tgtEl>
                                          <p:spTgt spid="2">
                                            <p:txEl>
                                              <p:pRg st="4" end="4"/>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2">
                                            <p:txEl>
                                              <p:pRg st="5" end="5"/>
                                            </p:txEl>
                                          </p:spTgt>
                                        </p:tgtEl>
                                        <p:attrNameLst>
                                          <p:attrName>style.visibility</p:attrName>
                                        </p:attrNameLst>
                                      </p:cBhvr>
                                      <p:to>
                                        <p:strVal val="visible"/>
                                      </p:to>
                                    </p:set>
                                    <p:animEffect transition="in" filter="fade">
                                      <p:cBhvr>
                                        <p:cTn id="24" dur="1000"/>
                                        <p:tgtEl>
                                          <p:spTgt spid="2">
                                            <p:txEl>
                                              <p:pRg st="5" end="5"/>
                                            </p:txEl>
                                          </p:spTgt>
                                        </p:tgtEl>
                                      </p:cBhvr>
                                    </p:animEffect>
                                    <p:anim calcmode="lin" valueType="num">
                                      <p:cBhvr>
                                        <p:cTn id="25"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26" dur="1000" fill="hold"/>
                                        <p:tgtEl>
                                          <p:spTgt spid="2">
                                            <p:txEl>
                                              <p:pRg st="5" end="5"/>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2">
                                            <p:txEl>
                                              <p:pRg st="6" end="6"/>
                                            </p:txEl>
                                          </p:spTgt>
                                        </p:tgtEl>
                                        <p:attrNameLst>
                                          <p:attrName>style.visibility</p:attrName>
                                        </p:attrNameLst>
                                      </p:cBhvr>
                                      <p:to>
                                        <p:strVal val="visible"/>
                                      </p:to>
                                    </p:set>
                                    <p:animEffect transition="in" filter="fade">
                                      <p:cBhvr>
                                        <p:cTn id="29" dur="1000"/>
                                        <p:tgtEl>
                                          <p:spTgt spid="2">
                                            <p:txEl>
                                              <p:pRg st="6" end="6"/>
                                            </p:txEl>
                                          </p:spTgt>
                                        </p:tgtEl>
                                      </p:cBhvr>
                                    </p:animEffect>
                                    <p:anim calcmode="lin" valueType="num">
                                      <p:cBhvr>
                                        <p:cTn id="30"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31" dur="1000" fill="hold"/>
                                        <p:tgtEl>
                                          <p:spTgt spid="2">
                                            <p:txEl>
                                              <p:pRg st="6" end="6"/>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2">
                                            <p:txEl>
                                              <p:pRg st="8" end="8"/>
                                            </p:txEl>
                                          </p:spTgt>
                                        </p:tgtEl>
                                        <p:attrNameLst>
                                          <p:attrName>style.visibility</p:attrName>
                                        </p:attrNameLst>
                                      </p:cBhvr>
                                      <p:to>
                                        <p:strVal val="visible"/>
                                      </p:to>
                                    </p:set>
                                    <p:animEffect transition="in" filter="fade">
                                      <p:cBhvr>
                                        <p:cTn id="34" dur="1000"/>
                                        <p:tgtEl>
                                          <p:spTgt spid="2">
                                            <p:txEl>
                                              <p:pRg st="8" end="8"/>
                                            </p:txEl>
                                          </p:spTgt>
                                        </p:tgtEl>
                                      </p:cBhvr>
                                    </p:animEffect>
                                    <p:anim calcmode="lin" valueType="num">
                                      <p:cBhvr>
                                        <p:cTn id="35" dur="1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36" dur="1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457200"/>
            <a:ext cx="6781800" cy="3477875"/>
          </a:xfrm>
          <a:prstGeom prst="rect">
            <a:avLst/>
          </a:prstGeom>
        </p:spPr>
        <p:txBody>
          <a:bodyPr wrap="square">
            <a:spAutoFit/>
          </a:bodyPr>
          <a:lstStyle/>
          <a:p>
            <a:r>
              <a:rPr lang="en-US" sz="2000" b="1" dirty="0"/>
              <a:t>Myopia:</a:t>
            </a:r>
          </a:p>
          <a:p>
            <a:r>
              <a:rPr lang="en-US" sz="2000" dirty="0"/>
              <a:t>Myopia near-sightedness.</a:t>
            </a:r>
          </a:p>
          <a:p>
            <a:r>
              <a:rPr lang="en-US" sz="2000" dirty="0"/>
              <a:t>A person with myopia can see near by objects clearly but cannot see distant objects distinctly.</a:t>
            </a:r>
          </a:p>
          <a:p>
            <a:r>
              <a:rPr lang="en-US" sz="2000" dirty="0"/>
              <a:t>A person with this defect has the far point nearer than infinity. Such a person may see clearly up to a distance of a few meters.</a:t>
            </a:r>
          </a:p>
          <a:p>
            <a:r>
              <a:rPr lang="en-US" sz="2000" dirty="0"/>
              <a:t>In a myopic eye, the image of a distant object is formed in front of the retina and not at the retina itself.</a:t>
            </a:r>
          </a:p>
          <a:p>
            <a:endParaRPr lang="en-US" sz="2000" dirty="0"/>
          </a:p>
          <a:p>
            <a:r>
              <a:rPr lang="en-US" sz="2000" b="1" dirty="0"/>
              <a:t>Image formed in front of retina</a:t>
            </a:r>
            <a:endParaRPr lang="en-US" sz="2000" dirty="0"/>
          </a:p>
        </p:txBody>
      </p:sp>
      <p:pic>
        <p:nvPicPr>
          <p:cNvPr id="1026" name="Picture 2" descr="C:\Users\USER\Desktop\myopia far.png"/>
          <p:cNvPicPr>
            <a:picLocks noChangeAspect="1" noChangeArrowheads="1"/>
          </p:cNvPicPr>
          <p:nvPr/>
        </p:nvPicPr>
        <p:blipFill>
          <a:blip r:embed="rId3"/>
          <a:srcRect/>
          <a:stretch>
            <a:fillRect/>
          </a:stretch>
        </p:blipFill>
        <p:spPr bwMode="auto">
          <a:xfrm>
            <a:off x="491905" y="4035055"/>
            <a:ext cx="5856416" cy="2590800"/>
          </a:xfrm>
          <a:prstGeom prst="rect">
            <a:avLst/>
          </a:prstGeom>
          <a:noFill/>
        </p:spPr>
      </p:pic>
      <p:sp>
        <p:nvSpPr>
          <p:cNvPr id="4" name="TextBox 3"/>
          <p:cNvSpPr txBox="1"/>
          <p:nvPr/>
        </p:nvSpPr>
        <p:spPr>
          <a:xfrm>
            <a:off x="457200" y="5562600"/>
            <a:ext cx="2819400" cy="646331"/>
          </a:xfrm>
          <a:prstGeom prst="rect">
            <a:avLst/>
          </a:prstGeom>
          <a:noFill/>
        </p:spPr>
        <p:txBody>
          <a:bodyPr wrap="square" rtlCol="0">
            <a:spAutoFit/>
          </a:bodyPr>
          <a:lstStyle/>
          <a:p>
            <a:r>
              <a:rPr lang="en-US" dirty="0"/>
              <a:t>Parallel rays from distant</a:t>
            </a:r>
          </a:p>
          <a:p>
            <a:r>
              <a:rPr lang="en-US" dirty="0"/>
              <a:t> object (at infinity)</a:t>
            </a:r>
          </a:p>
        </p:txBody>
      </p:sp>
      <p:sp>
        <p:nvSpPr>
          <p:cNvPr id="5" name="TextBox 4"/>
          <p:cNvSpPr txBox="1"/>
          <p:nvPr/>
        </p:nvSpPr>
        <p:spPr>
          <a:xfrm>
            <a:off x="6172200" y="5029200"/>
            <a:ext cx="914400" cy="369332"/>
          </a:xfrm>
          <a:prstGeom prst="rect">
            <a:avLst/>
          </a:prstGeom>
          <a:noFill/>
        </p:spPr>
        <p:txBody>
          <a:bodyPr wrap="square" rtlCol="0">
            <a:spAutoFit/>
          </a:bodyPr>
          <a:lstStyle/>
          <a:p>
            <a:r>
              <a:rPr lang="en-US" dirty="0"/>
              <a:t>image</a:t>
            </a:r>
          </a:p>
        </p:txBody>
      </p:sp>
      <p:sp>
        <p:nvSpPr>
          <p:cNvPr id="6" name="TextBox 5"/>
          <p:cNvSpPr txBox="1"/>
          <p:nvPr/>
        </p:nvSpPr>
        <p:spPr>
          <a:xfrm>
            <a:off x="5800541" y="4016649"/>
            <a:ext cx="916919" cy="369332"/>
          </a:xfrm>
          <a:prstGeom prst="rect">
            <a:avLst/>
          </a:prstGeom>
          <a:noFill/>
        </p:spPr>
        <p:txBody>
          <a:bodyPr wrap="square" rtlCol="0">
            <a:spAutoFit/>
          </a:bodyPr>
          <a:lstStyle/>
          <a:p>
            <a:r>
              <a:rPr lang="en-US" dirty="0"/>
              <a:t>retina</a:t>
            </a:r>
          </a:p>
        </p:txBody>
      </p:sp>
      <p:sp>
        <p:nvSpPr>
          <p:cNvPr id="8" name="Curved Right Arrow 7"/>
          <p:cNvSpPr/>
          <p:nvPr/>
        </p:nvSpPr>
        <p:spPr>
          <a:xfrm>
            <a:off x="5102881" y="4201315"/>
            <a:ext cx="662466" cy="304800"/>
          </a:xfrm>
          <a:prstGeom prst="curvedRightArrow">
            <a:avLst>
              <a:gd name="adj1" fmla="val 0"/>
              <a:gd name="adj2" fmla="val 50000"/>
              <a:gd name="adj3" fmla="val 4404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Effect transition="in" filter="fade">
                                      <p:cBhvr>
                                        <p:cTn id="19" dur="1000"/>
                                        <p:tgtEl>
                                          <p:spTgt spid="2">
                                            <p:txEl>
                                              <p:pRg st="2" end="2"/>
                                            </p:txEl>
                                          </p:spTgt>
                                        </p:tgtEl>
                                      </p:cBhvr>
                                    </p:animEffect>
                                    <p:anim calcmode="lin" valueType="num">
                                      <p:cBhvr>
                                        <p:cTn id="20"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2">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2">
                                            <p:txEl>
                                              <p:pRg st="3" end="3"/>
                                            </p:txEl>
                                          </p:spTgt>
                                        </p:tgtEl>
                                        <p:attrNameLst>
                                          <p:attrName>style.visibility</p:attrName>
                                        </p:attrNameLst>
                                      </p:cBhvr>
                                      <p:to>
                                        <p:strVal val="visible"/>
                                      </p:to>
                                    </p:set>
                                    <p:animEffect transition="in" filter="fade">
                                      <p:cBhvr>
                                        <p:cTn id="24" dur="1000"/>
                                        <p:tgtEl>
                                          <p:spTgt spid="2">
                                            <p:txEl>
                                              <p:pRg st="3" end="3"/>
                                            </p:txEl>
                                          </p:spTgt>
                                        </p:tgtEl>
                                      </p:cBhvr>
                                    </p:animEffect>
                                    <p:anim calcmode="lin" valueType="num">
                                      <p:cBhvr>
                                        <p:cTn id="25"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2">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2">
                                            <p:txEl>
                                              <p:pRg st="4" end="4"/>
                                            </p:txEl>
                                          </p:spTgt>
                                        </p:tgtEl>
                                        <p:attrNameLst>
                                          <p:attrName>style.visibility</p:attrName>
                                        </p:attrNameLst>
                                      </p:cBhvr>
                                      <p:to>
                                        <p:strVal val="visible"/>
                                      </p:to>
                                    </p:set>
                                    <p:animEffect transition="in" filter="fade">
                                      <p:cBhvr>
                                        <p:cTn id="29" dur="1000"/>
                                        <p:tgtEl>
                                          <p:spTgt spid="2">
                                            <p:txEl>
                                              <p:pRg st="4" end="4"/>
                                            </p:txEl>
                                          </p:spTgt>
                                        </p:tgtEl>
                                      </p:cBhvr>
                                    </p:animEffect>
                                    <p:anim calcmode="lin" valueType="num">
                                      <p:cBhvr>
                                        <p:cTn id="30"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2">
                                            <p:txEl>
                                              <p:pRg st="6" end="6"/>
                                            </p:txEl>
                                          </p:spTgt>
                                        </p:tgtEl>
                                        <p:attrNameLst>
                                          <p:attrName>style.visibility</p:attrName>
                                        </p:attrNameLst>
                                      </p:cBhvr>
                                      <p:to>
                                        <p:strVal val="visible"/>
                                      </p:to>
                                    </p:set>
                                    <p:animEffect transition="in" filter="fade">
                                      <p:cBhvr>
                                        <p:cTn id="36" dur="1000"/>
                                        <p:tgtEl>
                                          <p:spTgt spid="2">
                                            <p:txEl>
                                              <p:pRg st="6" end="6"/>
                                            </p:txEl>
                                          </p:spTgt>
                                        </p:tgtEl>
                                      </p:cBhvr>
                                    </p:animEffect>
                                    <p:anim calcmode="lin" valueType="num">
                                      <p:cBhvr>
                                        <p:cTn id="37"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38"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1026"/>
                                        </p:tgtEl>
                                        <p:attrNameLst>
                                          <p:attrName>style.visibility</p:attrName>
                                        </p:attrNameLst>
                                      </p:cBhvr>
                                      <p:to>
                                        <p:strVal val="visible"/>
                                      </p:to>
                                    </p:set>
                                    <p:animEffect transition="in" filter="fade">
                                      <p:cBhvr>
                                        <p:cTn id="43" dur="1000"/>
                                        <p:tgtEl>
                                          <p:spTgt spid="1026"/>
                                        </p:tgtEl>
                                      </p:cBhvr>
                                    </p:animEffect>
                                    <p:anim calcmode="lin" valueType="num">
                                      <p:cBhvr>
                                        <p:cTn id="44" dur="1000" fill="hold"/>
                                        <p:tgtEl>
                                          <p:spTgt spid="1026"/>
                                        </p:tgtEl>
                                        <p:attrNameLst>
                                          <p:attrName>ppt_x</p:attrName>
                                        </p:attrNameLst>
                                      </p:cBhvr>
                                      <p:tavLst>
                                        <p:tav tm="0">
                                          <p:val>
                                            <p:strVal val="#ppt_x"/>
                                          </p:val>
                                        </p:tav>
                                        <p:tav tm="100000">
                                          <p:val>
                                            <p:strVal val="#ppt_x"/>
                                          </p:val>
                                        </p:tav>
                                      </p:tavLst>
                                    </p:anim>
                                    <p:anim calcmode="lin" valueType="num">
                                      <p:cBhvr>
                                        <p:cTn id="45"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nodeType="clickEffect">
                                  <p:stCondLst>
                                    <p:cond delay="0"/>
                                  </p:stCondLst>
                                  <p:childTnLst>
                                    <p:set>
                                      <p:cBhvr>
                                        <p:cTn id="49" dur="1" fill="hold">
                                          <p:stCondLst>
                                            <p:cond delay="0"/>
                                          </p:stCondLst>
                                        </p:cTn>
                                        <p:tgtEl>
                                          <p:spTgt spid="4">
                                            <p:txEl>
                                              <p:pRg st="0" end="0"/>
                                            </p:txEl>
                                          </p:spTgt>
                                        </p:tgtEl>
                                        <p:attrNameLst>
                                          <p:attrName>style.visibility</p:attrName>
                                        </p:attrNameLst>
                                      </p:cBhvr>
                                      <p:to>
                                        <p:strVal val="visible"/>
                                      </p:to>
                                    </p:set>
                                    <p:animEffect transition="in" filter="fade">
                                      <p:cBhvr>
                                        <p:cTn id="50" dur="1000"/>
                                        <p:tgtEl>
                                          <p:spTgt spid="4">
                                            <p:txEl>
                                              <p:pRg st="0" end="0"/>
                                            </p:txEl>
                                          </p:spTgt>
                                        </p:tgtEl>
                                      </p:cBhvr>
                                    </p:animEffect>
                                    <p:anim calcmode="lin" valueType="num">
                                      <p:cBhvr>
                                        <p:cTn id="51"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52" dur="1000" fill="hold"/>
                                        <p:tgtEl>
                                          <p:spTgt spid="4">
                                            <p:txEl>
                                              <p:pRg st="0" end="0"/>
                                            </p:txEl>
                                          </p:spTgt>
                                        </p:tgtEl>
                                        <p:attrNameLst>
                                          <p:attrName>ppt_y</p:attrName>
                                        </p:attrNameLst>
                                      </p:cBhvr>
                                      <p:tavLst>
                                        <p:tav tm="0">
                                          <p:val>
                                            <p:strVal val="#ppt_y+.1"/>
                                          </p:val>
                                        </p:tav>
                                        <p:tav tm="100000">
                                          <p:val>
                                            <p:strVal val="#ppt_y"/>
                                          </p:val>
                                        </p:tav>
                                      </p:tavLst>
                                    </p:anim>
                                  </p:childTnLst>
                                </p:cTn>
                              </p:par>
                              <p:par>
                                <p:cTn id="53" presetID="42" presetClass="entr" presetSubtype="0" fill="hold" nodeType="withEffect">
                                  <p:stCondLst>
                                    <p:cond delay="0"/>
                                  </p:stCondLst>
                                  <p:childTnLst>
                                    <p:set>
                                      <p:cBhvr>
                                        <p:cTn id="54" dur="1" fill="hold">
                                          <p:stCondLst>
                                            <p:cond delay="0"/>
                                          </p:stCondLst>
                                        </p:cTn>
                                        <p:tgtEl>
                                          <p:spTgt spid="4">
                                            <p:txEl>
                                              <p:pRg st="1" end="1"/>
                                            </p:txEl>
                                          </p:spTgt>
                                        </p:tgtEl>
                                        <p:attrNameLst>
                                          <p:attrName>style.visibility</p:attrName>
                                        </p:attrNameLst>
                                      </p:cBhvr>
                                      <p:to>
                                        <p:strVal val="visible"/>
                                      </p:to>
                                    </p:set>
                                    <p:animEffect transition="in" filter="fade">
                                      <p:cBhvr>
                                        <p:cTn id="55" dur="1000"/>
                                        <p:tgtEl>
                                          <p:spTgt spid="4">
                                            <p:txEl>
                                              <p:pRg st="1" end="1"/>
                                            </p:txEl>
                                          </p:spTgt>
                                        </p:tgtEl>
                                      </p:cBhvr>
                                    </p:animEffect>
                                    <p:anim calcmode="lin" valueType="num">
                                      <p:cBhvr>
                                        <p:cTn id="56"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57"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8"/>
                                        </p:tgtEl>
                                        <p:attrNameLst>
                                          <p:attrName>style.visibility</p:attrName>
                                        </p:attrNameLst>
                                      </p:cBhvr>
                                      <p:to>
                                        <p:strVal val="visible"/>
                                      </p:to>
                                    </p:set>
                                    <p:animEffect transition="in" filter="fade">
                                      <p:cBhvr>
                                        <p:cTn id="62" dur="1000"/>
                                        <p:tgtEl>
                                          <p:spTgt spid="8"/>
                                        </p:tgtEl>
                                      </p:cBhvr>
                                    </p:animEffect>
                                    <p:anim calcmode="lin" valueType="num">
                                      <p:cBhvr>
                                        <p:cTn id="63" dur="1000" fill="hold"/>
                                        <p:tgtEl>
                                          <p:spTgt spid="8"/>
                                        </p:tgtEl>
                                        <p:attrNameLst>
                                          <p:attrName>ppt_x</p:attrName>
                                        </p:attrNameLst>
                                      </p:cBhvr>
                                      <p:tavLst>
                                        <p:tav tm="0">
                                          <p:val>
                                            <p:strVal val="#ppt_x"/>
                                          </p:val>
                                        </p:tav>
                                        <p:tav tm="100000">
                                          <p:val>
                                            <p:strVal val="#ppt_x"/>
                                          </p:val>
                                        </p:tav>
                                      </p:tavLst>
                                    </p:anim>
                                    <p:anim calcmode="lin" valueType="num">
                                      <p:cBhvr>
                                        <p:cTn id="6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42" presetClass="entr" presetSubtype="0" fill="hold" grpId="0" nodeType="click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fade">
                                      <p:cBhvr>
                                        <p:cTn id="69" dur="1000"/>
                                        <p:tgtEl>
                                          <p:spTgt spid="6"/>
                                        </p:tgtEl>
                                      </p:cBhvr>
                                    </p:animEffect>
                                    <p:anim calcmode="lin" valueType="num">
                                      <p:cBhvr>
                                        <p:cTn id="70" dur="1000" fill="hold"/>
                                        <p:tgtEl>
                                          <p:spTgt spid="6"/>
                                        </p:tgtEl>
                                        <p:attrNameLst>
                                          <p:attrName>ppt_x</p:attrName>
                                        </p:attrNameLst>
                                      </p:cBhvr>
                                      <p:tavLst>
                                        <p:tav tm="0">
                                          <p:val>
                                            <p:strVal val="#ppt_x"/>
                                          </p:val>
                                        </p:tav>
                                        <p:tav tm="100000">
                                          <p:val>
                                            <p:strVal val="#ppt_x"/>
                                          </p:val>
                                        </p:tav>
                                      </p:tavLst>
                                    </p:anim>
                                    <p:anim calcmode="lin" valueType="num">
                                      <p:cBhvr>
                                        <p:cTn id="7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838200"/>
            <a:ext cx="3124200" cy="4893647"/>
          </a:xfrm>
          <a:prstGeom prst="rect">
            <a:avLst/>
          </a:prstGeom>
        </p:spPr>
        <p:txBody>
          <a:bodyPr wrap="square">
            <a:spAutoFit/>
          </a:bodyPr>
          <a:lstStyle/>
          <a:p>
            <a:r>
              <a:rPr lang="en-US" sz="2000" b="1" u="sng" dirty="0"/>
              <a:t>Cause of defect </a:t>
            </a:r>
          </a:p>
          <a:p>
            <a:r>
              <a:rPr lang="en-US" dirty="0"/>
              <a:t>This defect may arise due to </a:t>
            </a:r>
          </a:p>
          <a:p>
            <a:r>
              <a:rPr lang="en-US" dirty="0"/>
              <a:t>1) Excessive curvature of the eye lens.</a:t>
            </a:r>
          </a:p>
          <a:p>
            <a:r>
              <a:rPr lang="en-US" dirty="0"/>
              <a:t>2) Elongation of the eye ball.</a:t>
            </a:r>
          </a:p>
          <a:p>
            <a:endParaRPr lang="en-US" sz="2000" dirty="0"/>
          </a:p>
          <a:p>
            <a:r>
              <a:rPr lang="en-US" sz="2000" b="1" u="sng" dirty="0"/>
              <a:t>Correction of Myopia:</a:t>
            </a:r>
          </a:p>
          <a:p>
            <a:r>
              <a:rPr lang="en-US" dirty="0"/>
              <a:t>This defect can be corrected by using a concave lens of suitable power.</a:t>
            </a:r>
          </a:p>
          <a:p>
            <a:r>
              <a:rPr lang="en-US" dirty="0"/>
              <a:t>A concave lens of suitable power will bring the image back on to the retina and thus the defect is corrected. </a:t>
            </a:r>
          </a:p>
        </p:txBody>
      </p:sp>
      <p:pic>
        <p:nvPicPr>
          <p:cNvPr id="2050" name="Picture 2" descr="C:\Users\USER\Desktop\myopia and correction.png"/>
          <p:cNvPicPr>
            <a:picLocks noChangeAspect="1" noChangeArrowheads="1"/>
          </p:cNvPicPr>
          <p:nvPr/>
        </p:nvPicPr>
        <p:blipFill>
          <a:blip r:embed="rId3"/>
          <a:srcRect/>
          <a:stretch>
            <a:fillRect/>
          </a:stretch>
        </p:blipFill>
        <p:spPr bwMode="auto">
          <a:xfrm>
            <a:off x="3429000" y="838200"/>
            <a:ext cx="3733800" cy="4114800"/>
          </a:xfrm>
          <a:prstGeom prst="rect">
            <a:avLst/>
          </a:prstGeom>
          <a:noFill/>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1000"/>
                                        <p:tgtEl>
                                          <p:spTgt spid="2">
                                            <p:txEl>
                                              <p:pRg st="1" end="1"/>
                                            </p:txEl>
                                          </p:spTgt>
                                        </p:tgtEl>
                                      </p:cBhvr>
                                    </p:animEffect>
                                    <p:anim calcmode="lin" valueType="num">
                                      <p:cBhvr>
                                        <p:cTn id="13"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2">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fade">
                                      <p:cBhvr>
                                        <p:cTn id="17" dur="1000"/>
                                        <p:tgtEl>
                                          <p:spTgt spid="2">
                                            <p:txEl>
                                              <p:pRg st="2" end="2"/>
                                            </p:txEl>
                                          </p:spTgt>
                                        </p:tgtEl>
                                      </p:cBhvr>
                                    </p:animEffect>
                                    <p:anim calcmode="lin" valueType="num">
                                      <p:cBhvr>
                                        <p:cTn id="18"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2">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fade">
                                      <p:cBhvr>
                                        <p:cTn id="22" dur="1000"/>
                                        <p:tgtEl>
                                          <p:spTgt spid="2">
                                            <p:txEl>
                                              <p:pRg st="3" end="3"/>
                                            </p:txEl>
                                          </p:spTgt>
                                        </p:tgtEl>
                                      </p:cBhvr>
                                    </p:animEffect>
                                    <p:anim calcmode="lin" valueType="num">
                                      <p:cBhvr>
                                        <p:cTn id="23"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2">
                                            <p:txEl>
                                              <p:pRg st="5" end="5"/>
                                            </p:txEl>
                                          </p:spTgt>
                                        </p:tgtEl>
                                        <p:attrNameLst>
                                          <p:attrName>style.visibility</p:attrName>
                                        </p:attrNameLst>
                                      </p:cBhvr>
                                      <p:to>
                                        <p:strVal val="visible"/>
                                      </p:to>
                                    </p:set>
                                    <p:animEffect transition="in" filter="fade">
                                      <p:cBhvr>
                                        <p:cTn id="29" dur="1000"/>
                                        <p:tgtEl>
                                          <p:spTgt spid="2">
                                            <p:txEl>
                                              <p:pRg st="5" end="5"/>
                                            </p:txEl>
                                          </p:spTgt>
                                        </p:tgtEl>
                                      </p:cBhvr>
                                    </p:animEffect>
                                    <p:anim calcmode="lin" valueType="num">
                                      <p:cBhvr>
                                        <p:cTn id="30"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1" dur="1000" fill="hold"/>
                                        <p:tgtEl>
                                          <p:spTgt spid="2">
                                            <p:txEl>
                                              <p:pRg st="5" end="5"/>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2">
                                            <p:txEl>
                                              <p:pRg st="6" end="6"/>
                                            </p:txEl>
                                          </p:spTgt>
                                        </p:tgtEl>
                                        <p:attrNameLst>
                                          <p:attrName>style.visibility</p:attrName>
                                        </p:attrNameLst>
                                      </p:cBhvr>
                                      <p:to>
                                        <p:strVal val="visible"/>
                                      </p:to>
                                    </p:set>
                                    <p:animEffect transition="in" filter="fade">
                                      <p:cBhvr>
                                        <p:cTn id="34" dur="1000"/>
                                        <p:tgtEl>
                                          <p:spTgt spid="2">
                                            <p:txEl>
                                              <p:pRg st="6" end="6"/>
                                            </p:txEl>
                                          </p:spTgt>
                                        </p:tgtEl>
                                      </p:cBhvr>
                                    </p:animEffect>
                                    <p:anim calcmode="lin" valueType="num">
                                      <p:cBhvr>
                                        <p:cTn id="35"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36" dur="1000" fill="hold"/>
                                        <p:tgtEl>
                                          <p:spTgt spid="2">
                                            <p:txEl>
                                              <p:pRg st="6" end="6"/>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2">
                                            <p:txEl>
                                              <p:pRg st="7" end="7"/>
                                            </p:txEl>
                                          </p:spTgt>
                                        </p:tgtEl>
                                        <p:attrNameLst>
                                          <p:attrName>style.visibility</p:attrName>
                                        </p:attrNameLst>
                                      </p:cBhvr>
                                      <p:to>
                                        <p:strVal val="visible"/>
                                      </p:to>
                                    </p:set>
                                    <p:animEffect transition="in" filter="fade">
                                      <p:cBhvr>
                                        <p:cTn id="39" dur="1000"/>
                                        <p:tgtEl>
                                          <p:spTgt spid="2">
                                            <p:txEl>
                                              <p:pRg st="7" end="7"/>
                                            </p:txEl>
                                          </p:spTgt>
                                        </p:tgtEl>
                                      </p:cBhvr>
                                    </p:animEffect>
                                    <p:anim calcmode="lin" valueType="num">
                                      <p:cBhvr>
                                        <p:cTn id="40"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41" dur="1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2050"/>
                                        </p:tgtEl>
                                        <p:attrNameLst>
                                          <p:attrName>style.visibility</p:attrName>
                                        </p:attrNameLst>
                                      </p:cBhvr>
                                      <p:to>
                                        <p:strVal val="visible"/>
                                      </p:to>
                                    </p:set>
                                    <p:animEffect transition="in" filter="fade">
                                      <p:cBhvr>
                                        <p:cTn id="46" dur="1000"/>
                                        <p:tgtEl>
                                          <p:spTgt spid="2050"/>
                                        </p:tgtEl>
                                      </p:cBhvr>
                                    </p:animEffect>
                                    <p:anim calcmode="lin" valueType="num">
                                      <p:cBhvr>
                                        <p:cTn id="47" dur="1000" fill="hold"/>
                                        <p:tgtEl>
                                          <p:spTgt spid="2050"/>
                                        </p:tgtEl>
                                        <p:attrNameLst>
                                          <p:attrName>ppt_x</p:attrName>
                                        </p:attrNameLst>
                                      </p:cBhvr>
                                      <p:tavLst>
                                        <p:tav tm="0">
                                          <p:val>
                                            <p:strVal val="#ppt_x"/>
                                          </p:val>
                                        </p:tav>
                                        <p:tav tm="100000">
                                          <p:val>
                                            <p:strVal val="#ppt_x"/>
                                          </p:val>
                                        </p:tav>
                                      </p:tavLst>
                                    </p:anim>
                                    <p:anim calcmode="lin" valueType="num">
                                      <p:cBhvr>
                                        <p:cTn id="48"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990600"/>
            <a:ext cx="6400799" cy="1938992"/>
          </a:xfrm>
          <a:prstGeom prst="rect">
            <a:avLst/>
          </a:prstGeom>
        </p:spPr>
        <p:txBody>
          <a:bodyPr wrap="square">
            <a:spAutoFit/>
          </a:bodyPr>
          <a:lstStyle/>
          <a:p>
            <a:r>
              <a:rPr lang="en-US" sz="2000" b="1" dirty="0" err="1"/>
              <a:t>Hypermetropia</a:t>
            </a:r>
            <a:r>
              <a:rPr lang="en-US" sz="2000" b="1" dirty="0"/>
              <a:t>:</a:t>
            </a:r>
          </a:p>
          <a:p>
            <a:r>
              <a:rPr lang="en-US" sz="2000" dirty="0" err="1"/>
              <a:t>Hypermetropia</a:t>
            </a:r>
            <a:r>
              <a:rPr lang="en-US" sz="2000" dirty="0"/>
              <a:t> is also known as far sightedness.</a:t>
            </a:r>
          </a:p>
          <a:p>
            <a:r>
              <a:rPr lang="en-US" sz="2000" dirty="0"/>
              <a:t>A person with </a:t>
            </a:r>
            <a:r>
              <a:rPr lang="en-US" sz="2000" dirty="0" err="1"/>
              <a:t>hypermetropia</a:t>
            </a:r>
            <a:r>
              <a:rPr lang="en-US" sz="2000" dirty="0"/>
              <a:t> can se distant objects clearly but cannot see near by objects distinctly.</a:t>
            </a:r>
          </a:p>
          <a:p>
            <a:endParaRPr lang="en-US" sz="2000" dirty="0"/>
          </a:p>
          <a:p>
            <a:r>
              <a:rPr lang="en-US" sz="2000" b="1" dirty="0"/>
              <a:t>Defects and correction of </a:t>
            </a:r>
            <a:r>
              <a:rPr lang="en-US" sz="2000" b="1" dirty="0" err="1"/>
              <a:t>Hypermetropia</a:t>
            </a:r>
            <a:endParaRPr lang="en-US" sz="2000" dirty="0"/>
          </a:p>
        </p:txBody>
      </p:sp>
      <p:pic>
        <p:nvPicPr>
          <p:cNvPr id="3074" name="Picture 2" descr="C:\Users\USER\Desktop\hypermeyropia 1.jpg"/>
          <p:cNvPicPr>
            <a:picLocks noChangeAspect="1" noChangeArrowheads="1"/>
          </p:cNvPicPr>
          <p:nvPr/>
        </p:nvPicPr>
        <p:blipFill>
          <a:blip r:embed="rId3"/>
          <a:srcRect/>
          <a:stretch>
            <a:fillRect/>
          </a:stretch>
        </p:blipFill>
        <p:spPr bwMode="auto">
          <a:xfrm>
            <a:off x="609600" y="3276600"/>
            <a:ext cx="5715000" cy="2891928"/>
          </a:xfrm>
          <a:prstGeom prst="rect">
            <a:avLst/>
          </a:prstGeom>
          <a:noFill/>
        </p:spPr>
      </p:pic>
      <p:sp>
        <p:nvSpPr>
          <p:cNvPr id="4" name="TextBox 3"/>
          <p:cNvSpPr txBox="1"/>
          <p:nvPr/>
        </p:nvSpPr>
        <p:spPr>
          <a:xfrm>
            <a:off x="6057898" y="3928409"/>
            <a:ext cx="1752601" cy="923330"/>
          </a:xfrm>
          <a:prstGeom prst="rect">
            <a:avLst/>
          </a:prstGeom>
          <a:noFill/>
        </p:spPr>
        <p:txBody>
          <a:bodyPr wrap="square" rtlCol="0">
            <a:spAutoFit/>
          </a:bodyPr>
          <a:lstStyle/>
          <a:p>
            <a:r>
              <a:rPr lang="en-US" dirty="0"/>
              <a:t>Image formed behind the retina</a:t>
            </a:r>
          </a:p>
        </p:txBody>
      </p:sp>
      <p:sp>
        <p:nvSpPr>
          <p:cNvPr id="5" name="Curved Up Arrow 4"/>
          <p:cNvSpPr/>
          <p:nvPr/>
        </p:nvSpPr>
        <p:spPr>
          <a:xfrm>
            <a:off x="3745870" y="3314700"/>
            <a:ext cx="457200" cy="228600"/>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TextBox 5"/>
          <p:cNvSpPr txBox="1"/>
          <p:nvPr/>
        </p:nvSpPr>
        <p:spPr>
          <a:xfrm>
            <a:off x="4233248" y="3130034"/>
            <a:ext cx="966879" cy="369332"/>
          </a:xfrm>
          <a:prstGeom prst="rect">
            <a:avLst/>
          </a:prstGeom>
          <a:noFill/>
        </p:spPr>
        <p:txBody>
          <a:bodyPr wrap="square" rtlCol="0">
            <a:spAutoFit/>
          </a:bodyPr>
          <a:lstStyle/>
          <a:p>
            <a:r>
              <a:rPr lang="en-US" dirty="0"/>
              <a:t>retina</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Effect transition="in" filter="fade">
                                      <p:cBhvr>
                                        <p:cTn id="19" dur="1000"/>
                                        <p:tgtEl>
                                          <p:spTgt spid="2">
                                            <p:txEl>
                                              <p:pRg st="2" end="2"/>
                                            </p:txEl>
                                          </p:spTgt>
                                        </p:tgtEl>
                                      </p:cBhvr>
                                    </p:animEffect>
                                    <p:anim calcmode="lin" valueType="num">
                                      <p:cBhvr>
                                        <p:cTn id="20"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2">
                                            <p:txEl>
                                              <p:pRg st="4" end="4"/>
                                            </p:txEl>
                                          </p:spTgt>
                                        </p:tgtEl>
                                        <p:attrNameLst>
                                          <p:attrName>style.visibility</p:attrName>
                                        </p:attrNameLst>
                                      </p:cBhvr>
                                      <p:to>
                                        <p:strVal val="visible"/>
                                      </p:to>
                                    </p:set>
                                    <p:animEffect transition="in" filter="fade">
                                      <p:cBhvr>
                                        <p:cTn id="26" dur="1000"/>
                                        <p:tgtEl>
                                          <p:spTgt spid="2">
                                            <p:txEl>
                                              <p:pRg st="4" end="4"/>
                                            </p:txEl>
                                          </p:spTgt>
                                        </p:tgtEl>
                                      </p:cBhvr>
                                    </p:animEffect>
                                    <p:anim calcmode="lin" valueType="num">
                                      <p:cBhvr>
                                        <p:cTn id="27"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28"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3074"/>
                                        </p:tgtEl>
                                        <p:attrNameLst>
                                          <p:attrName>style.visibility</p:attrName>
                                        </p:attrNameLst>
                                      </p:cBhvr>
                                      <p:to>
                                        <p:strVal val="visible"/>
                                      </p:to>
                                    </p:set>
                                    <p:animEffect transition="in" filter="fade">
                                      <p:cBhvr>
                                        <p:cTn id="33" dur="1000"/>
                                        <p:tgtEl>
                                          <p:spTgt spid="3074"/>
                                        </p:tgtEl>
                                      </p:cBhvr>
                                    </p:animEffect>
                                    <p:anim calcmode="lin" valueType="num">
                                      <p:cBhvr>
                                        <p:cTn id="34" dur="1000" fill="hold"/>
                                        <p:tgtEl>
                                          <p:spTgt spid="3074"/>
                                        </p:tgtEl>
                                        <p:attrNameLst>
                                          <p:attrName>ppt_x</p:attrName>
                                        </p:attrNameLst>
                                      </p:cBhvr>
                                      <p:tavLst>
                                        <p:tav tm="0">
                                          <p:val>
                                            <p:strVal val="#ppt_x"/>
                                          </p:val>
                                        </p:tav>
                                        <p:tav tm="100000">
                                          <p:val>
                                            <p:strVal val="#ppt_x"/>
                                          </p:val>
                                        </p:tav>
                                      </p:tavLst>
                                    </p:anim>
                                    <p:anim calcmode="lin" valueType="num">
                                      <p:cBhvr>
                                        <p:cTn id="35"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fade">
                                      <p:cBhvr>
                                        <p:cTn id="40" dur="1000"/>
                                        <p:tgtEl>
                                          <p:spTgt spid="4"/>
                                        </p:tgtEl>
                                      </p:cBhvr>
                                    </p:animEffect>
                                    <p:anim calcmode="lin" valueType="num">
                                      <p:cBhvr>
                                        <p:cTn id="41" dur="1000" fill="hold"/>
                                        <p:tgtEl>
                                          <p:spTgt spid="4"/>
                                        </p:tgtEl>
                                        <p:attrNameLst>
                                          <p:attrName>ppt_x</p:attrName>
                                        </p:attrNameLst>
                                      </p:cBhvr>
                                      <p:tavLst>
                                        <p:tav tm="0">
                                          <p:val>
                                            <p:strVal val="#ppt_x"/>
                                          </p:val>
                                        </p:tav>
                                        <p:tav tm="100000">
                                          <p:val>
                                            <p:strVal val="#ppt_x"/>
                                          </p:val>
                                        </p:tav>
                                      </p:tavLst>
                                    </p:anim>
                                    <p:anim calcmode="lin" valueType="num">
                                      <p:cBhvr>
                                        <p:cTn id="4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fade">
                                      <p:cBhvr>
                                        <p:cTn id="47" dur="1000"/>
                                        <p:tgtEl>
                                          <p:spTgt spid="5"/>
                                        </p:tgtEl>
                                      </p:cBhvr>
                                    </p:animEffect>
                                    <p:anim calcmode="lin" valueType="num">
                                      <p:cBhvr>
                                        <p:cTn id="48" dur="1000" fill="hold"/>
                                        <p:tgtEl>
                                          <p:spTgt spid="5"/>
                                        </p:tgtEl>
                                        <p:attrNameLst>
                                          <p:attrName>ppt_x</p:attrName>
                                        </p:attrNameLst>
                                      </p:cBhvr>
                                      <p:tavLst>
                                        <p:tav tm="0">
                                          <p:val>
                                            <p:strVal val="#ppt_x"/>
                                          </p:val>
                                        </p:tav>
                                        <p:tav tm="100000">
                                          <p:val>
                                            <p:strVal val="#ppt_x"/>
                                          </p:val>
                                        </p:tav>
                                      </p:tavLst>
                                    </p:anim>
                                    <p:anim calcmode="lin" valueType="num">
                                      <p:cBhvr>
                                        <p:cTn id="4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fade">
                                      <p:cBhvr>
                                        <p:cTn id="54" dur="1000"/>
                                        <p:tgtEl>
                                          <p:spTgt spid="6"/>
                                        </p:tgtEl>
                                      </p:cBhvr>
                                    </p:animEffect>
                                    <p:anim calcmode="lin" valueType="num">
                                      <p:cBhvr>
                                        <p:cTn id="55" dur="1000" fill="hold"/>
                                        <p:tgtEl>
                                          <p:spTgt spid="6"/>
                                        </p:tgtEl>
                                        <p:attrNameLst>
                                          <p:attrName>ppt_x</p:attrName>
                                        </p:attrNameLst>
                                      </p:cBhvr>
                                      <p:tavLst>
                                        <p:tav tm="0">
                                          <p:val>
                                            <p:strVal val="#ppt_x"/>
                                          </p:val>
                                        </p:tav>
                                        <p:tav tm="100000">
                                          <p:val>
                                            <p:strVal val="#ppt_x"/>
                                          </p:val>
                                        </p:tav>
                                      </p:tavLst>
                                    </p:anim>
                                    <p:anim calcmode="lin" valueType="num">
                                      <p:cBhvr>
                                        <p:cTn id="5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741630"/>
            <a:ext cx="3352800" cy="5201424"/>
          </a:xfrm>
          <a:prstGeom prst="rect">
            <a:avLst/>
          </a:prstGeom>
        </p:spPr>
        <p:txBody>
          <a:bodyPr wrap="square">
            <a:spAutoFit/>
          </a:bodyPr>
          <a:lstStyle/>
          <a:p>
            <a:r>
              <a:rPr lang="en-US" sz="2000" b="1" u="sng" dirty="0"/>
              <a:t>Causes of defect:</a:t>
            </a:r>
          </a:p>
          <a:p>
            <a:r>
              <a:rPr lang="en-US" dirty="0"/>
              <a:t>This defect arises either because</a:t>
            </a:r>
          </a:p>
          <a:p>
            <a:r>
              <a:rPr lang="en-US" dirty="0"/>
              <a:t>a) The focal length of the eye lens is too long.</a:t>
            </a:r>
          </a:p>
          <a:p>
            <a:r>
              <a:rPr lang="en-US" dirty="0"/>
              <a:t>b) The eye ball has become too small.</a:t>
            </a:r>
          </a:p>
          <a:p>
            <a:endParaRPr lang="en-US" sz="2000" u="sng" dirty="0"/>
          </a:p>
          <a:p>
            <a:r>
              <a:rPr lang="en-US" sz="2000" b="1" u="sng" dirty="0"/>
              <a:t>Correction of </a:t>
            </a:r>
            <a:r>
              <a:rPr lang="en-US" sz="2000" b="1" u="sng" dirty="0" err="1"/>
              <a:t>hypermetropia</a:t>
            </a:r>
            <a:r>
              <a:rPr lang="en-US" sz="2000" b="1" u="sng" dirty="0"/>
              <a:t>:</a:t>
            </a:r>
          </a:p>
          <a:p>
            <a:r>
              <a:rPr lang="en-US" dirty="0"/>
              <a:t>This defect can be corrected by using a convex lens of appropriate power.</a:t>
            </a:r>
          </a:p>
          <a:p>
            <a:r>
              <a:rPr lang="en-US" dirty="0"/>
              <a:t>Eye glasses with converging lenses provide the additional focusing power required for forming the image on the retina. </a:t>
            </a:r>
          </a:p>
        </p:txBody>
      </p:sp>
      <p:pic>
        <p:nvPicPr>
          <p:cNvPr id="1026" name="Picture 2" descr="C:\Users\USER\Desktop\hypermetropia.jpg"/>
          <p:cNvPicPr>
            <a:picLocks noChangeAspect="1" noChangeArrowheads="1"/>
          </p:cNvPicPr>
          <p:nvPr/>
        </p:nvPicPr>
        <p:blipFill>
          <a:blip r:embed="rId3"/>
          <a:srcRect/>
          <a:stretch>
            <a:fillRect/>
          </a:stretch>
        </p:blipFill>
        <p:spPr bwMode="auto">
          <a:xfrm>
            <a:off x="3505200" y="914946"/>
            <a:ext cx="3581400" cy="4391025"/>
          </a:xfrm>
          <a:prstGeom prst="rect">
            <a:avLst/>
          </a:prstGeom>
          <a:noFill/>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1000"/>
                                        <p:tgtEl>
                                          <p:spTgt spid="2">
                                            <p:txEl>
                                              <p:pRg st="1" end="1"/>
                                            </p:txEl>
                                          </p:spTgt>
                                        </p:tgtEl>
                                      </p:cBhvr>
                                    </p:animEffect>
                                    <p:anim calcmode="lin" valueType="num">
                                      <p:cBhvr>
                                        <p:cTn id="13"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2">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fade">
                                      <p:cBhvr>
                                        <p:cTn id="17" dur="1000"/>
                                        <p:tgtEl>
                                          <p:spTgt spid="2">
                                            <p:txEl>
                                              <p:pRg st="2" end="2"/>
                                            </p:txEl>
                                          </p:spTgt>
                                        </p:tgtEl>
                                      </p:cBhvr>
                                    </p:animEffect>
                                    <p:anim calcmode="lin" valueType="num">
                                      <p:cBhvr>
                                        <p:cTn id="18"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2">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fade">
                                      <p:cBhvr>
                                        <p:cTn id="22" dur="1000"/>
                                        <p:tgtEl>
                                          <p:spTgt spid="2">
                                            <p:txEl>
                                              <p:pRg st="3" end="3"/>
                                            </p:txEl>
                                          </p:spTgt>
                                        </p:tgtEl>
                                      </p:cBhvr>
                                    </p:animEffect>
                                    <p:anim calcmode="lin" valueType="num">
                                      <p:cBhvr>
                                        <p:cTn id="23"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2">
                                            <p:txEl>
                                              <p:pRg st="5" end="5"/>
                                            </p:txEl>
                                          </p:spTgt>
                                        </p:tgtEl>
                                        <p:attrNameLst>
                                          <p:attrName>style.visibility</p:attrName>
                                        </p:attrNameLst>
                                      </p:cBhvr>
                                      <p:to>
                                        <p:strVal val="visible"/>
                                      </p:to>
                                    </p:set>
                                    <p:animEffect transition="in" filter="fade">
                                      <p:cBhvr>
                                        <p:cTn id="29" dur="1000"/>
                                        <p:tgtEl>
                                          <p:spTgt spid="2">
                                            <p:txEl>
                                              <p:pRg st="5" end="5"/>
                                            </p:txEl>
                                          </p:spTgt>
                                        </p:tgtEl>
                                      </p:cBhvr>
                                    </p:animEffect>
                                    <p:anim calcmode="lin" valueType="num">
                                      <p:cBhvr>
                                        <p:cTn id="30"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1" dur="1000" fill="hold"/>
                                        <p:tgtEl>
                                          <p:spTgt spid="2">
                                            <p:txEl>
                                              <p:pRg st="5" end="5"/>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2">
                                            <p:txEl>
                                              <p:pRg st="6" end="6"/>
                                            </p:txEl>
                                          </p:spTgt>
                                        </p:tgtEl>
                                        <p:attrNameLst>
                                          <p:attrName>style.visibility</p:attrName>
                                        </p:attrNameLst>
                                      </p:cBhvr>
                                      <p:to>
                                        <p:strVal val="visible"/>
                                      </p:to>
                                    </p:set>
                                    <p:animEffect transition="in" filter="fade">
                                      <p:cBhvr>
                                        <p:cTn id="34" dur="1000"/>
                                        <p:tgtEl>
                                          <p:spTgt spid="2">
                                            <p:txEl>
                                              <p:pRg st="6" end="6"/>
                                            </p:txEl>
                                          </p:spTgt>
                                        </p:tgtEl>
                                      </p:cBhvr>
                                    </p:animEffect>
                                    <p:anim calcmode="lin" valueType="num">
                                      <p:cBhvr>
                                        <p:cTn id="35"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36" dur="1000" fill="hold"/>
                                        <p:tgtEl>
                                          <p:spTgt spid="2">
                                            <p:txEl>
                                              <p:pRg st="6" end="6"/>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2">
                                            <p:txEl>
                                              <p:pRg st="7" end="7"/>
                                            </p:txEl>
                                          </p:spTgt>
                                        </p:tgtEl>
                                        <p:attrNameLst>
                                          <p:attrName>style.visibility</p:attrName>
                                        </p:attrNameLst>
                                      </p:cBhvr>
                                      <p:to>
                                        <p:strVal val="visible"/>
                                      </p:to>
                                    </p:set>
                                    <p:animEffect transition="in" filter="fade">
                                      <p:cBhvr>
                                        <p:cTn id="39" dur="1000"/>
                                        <p:tgtEl>
                                          <p:spTgt spid="2">
                                            <p:txEl>
                                              <p:pRg st="7" end="7"/>
                                            </p:txEl>
                                          </p:spTgt>
                                        </p:tgtEl>
                                      </p:cBhvr>
                                    </p:animEffect>
                                    <p:anim calcmode="lin" valueType="num">
                                      <p:cBhvr>
                                        <p:cTn id="40"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41" dur="1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1026"/>
                                        </p:tgtEl>
                                        <p:attrNameLst>
                                          <p:attrName>style.visibility</p:attrName>
                                        </p:attrNameLst>
                                      </p:cBhvr>
                                      <p:to>
                                        <p:strVal val="visible"/>
                                      </p:to>
                                    </p:set>
                                    <p:animEffect transition="in" filter="fade">
                                      <p:cBhvr>
                                        <p:cTn id="46" dur="1000"/>
                                        <p:tgtEl>
                                          <p:spTgt spid="1026"/>
                                        </p:tgtEl>
                                      </p:cBhvr>
                                    </p:animEffect>
                                    <p:anim calcmode="lin" valueType="num">
                                      <p:cBhvr>
                                        <p:cTn id="47" dur="1000" fill="hold"/>
                                        <p:tgtEl>
                                          <p:spTgt spid="1026"/>
                                        </p:tgtEl>
                                        <p:attrNameLst>
                                          <p:attrName>ppt_x</p:attrName>
                                        </p:attrNameLst>
                                      </p:cBhvr>
                                      <p:tavLst>
                                        <p:tav tm="0">
                                          <p:val>
                                            <p:strVal val="#ppt_x"/>
                                          </p:val>
                                        </p:tav>
                                        <p:tav tm="100000">
                                          <p:val>
                                            <p:strVal val="#ppt_x"/>
                                          </p:val>
                                        </p:tav>
                                      </p:tavLst>
                                    </p:anim>
                                    <p:anim calcmode="lin" valueType="num">
                                      <p:cBhvr>
                                        <p:cTn id="48"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33400"/>
            <a:ext cx="6781800" cy="5232202"/>
          </a:xfrm>
          <a:prstGeom prst="rect">
            <a:avLst/>
          </a:prstGeom>
        </p:spPr>
        <p:txBody>
          <a:bodyPr wrap="square">
            <a:spAutoFit/>
          </a:bodyPr>
          <a:lstStyle/>
          <a:p>
            <a:r>
              <a:rPr lang="en-US" sz="2000" b="1" u="sng" dirty="0" err="1"/>
              <a:t>Presbyopia</a:t>
            </a:r>
            <a:r>
              <a:rPr lang="en-US" sz="2000" b="1" u="sng" dirty="0"/>
              <a:t>:</a:t>
            </a:r>
          </a:p>
          <a:p>
            <a:r>
              <a:rPr lang="en-US" dirty="0"/>
              <a:t>The power of accommodation of the eye usually decreases with aging, for most people, the near point gradually recedes away. They find it difficult to see near by objects comfortably and distinctly without corrective eye glasses. This defect is called </a:t>
            </a:r>
            <a:r>
              <a:rPr lang="en-US" dirty="0" err="1"/>
              <a:t>Presbyopia</a:t>
            </a:r>
            <a:r>
              <a:rPr lang="en-US" dirty="0"/>
              <a:t>. </a:t>
            </a:r>
          </a:p>
          <a:p>
            <a:endParaRPr lang="en-US" sz="2000" dirty="0"/>
          </a:p>
          <a:p>
            <a:r>
              <a:rPr lang="en-US" sz="2000" b="1" u="sng" dirty="0"/>
              <a:t>Causes of </a:t>
            </a:r>
            <a:r>
              <a:rPr lang="en-US" sz="2000" b="1" u="sng" dirty="0" err="1"/>
              <a:t>Presbyopia</a:t>
            </a:r>
            <a:r>
              <a:rPr lang="en-US" sz="2000" b="1" u="sng" dirty="0"/>
              <a:t>: </a:t>
            </a:r>
          </a:p>
          <a:p>
            <a:r>
              <a:rPr lang="en-US" dirty="0"/>
              <a:t>1. Gradual weakening of the ciliary muscles.</a:t>
            </a:r>
          </a:p>
          <a:p>
            <a:r>
              <a:rPr lang="en-US" dirty="0"/>
              <a:t>2. The loss of flexibility of the eye lens. </a:t>
            </a:r>
          </a:p>
          <a:p>
            <a:endParaRPr lang="en-US" sz="2000" dirty="0"/>
          </a:p>
          <a:p>
            <a:r>
              <a:rPr lang="en-US" sz="2000" b="1" u="sng" dirty="0"/>
              <a:t>Remedy of </a:t>
            </a:r>
            <a:r>
              <a:rPr lang="en-US" sz="2000" b="1" u="sng" dirty="0" err="1"/>
              <a:t>Presbyopia</a:t>
            </a:r>
            <a:r>
              <a:rPr lang="en-US" sz="2000" b="1" u="sng" dirty="0"/>
              <a:t>: </a:t>
            </a:r>
          </a:p>
          <a:p>
            <a:r>
              <a:rPr lang="en-US" dirty="0"/>
              <a:t>1. By using a converging lens for reading and other close work.</a:t>
            </a:r>
          </a:p>
          <a:p>
            <a:r>
              <a:rPr lang="en-US" dirty="0"/>
              <a:t>2. Some times a person may suffer from both myopia and </a:t>
            </a:r>
            <a:r>
              <a:rPr lang="en-US" dirty="0" err="1"/>
              <a:t>hypermetropia</a:t>
            </a:r>
            <a:r>
              <a:rPr lang="en-US" dirty="0"/>
              <a:t> and may require bi-focal lenses. It consists of both concave and convex lenses. The upper portion consists a convex lens for distant vision and the lower portion consists of a convex lens to facilitate near vision </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Effect transition="in" filter="fade">
                                      <p:cBhvr>
                                        <p:cTn id="21" dur="1000"/>
                                        <p:tgtEl>
                                          <p:spTgt spid="2">
                                            <p:txEl>
                                              <p:pRg st="3" end="3"/>
                                            </p:txEl>
                                          </p:spTgt>
                                        </p:tgtEl>
                                      </p:cBhvr>
                                    </p:animEffect>
                                    <p:anim calcmode="lin" valueType="num">
                                      <p:cBhvr>
                                        <p:cTn id="22"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3" end="3"/>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2">
                                            <p:txEl>
                                              <p:pRg st="4" end="4"/>
                                            </p:txEl>
                                          </p:spTgt>
                                        </p:tgtEl>
                                        <p:attrNameLst>
                                          <p:attrName>style.visibility</p:attrName>
                                        </p:attrNameLst>
                                      </p:cBhvr>
                                      <p:to>
                                        <p:strVal val="visible"/>
                                      </p:to>
                                    </p:set>
                                    <p:animEffect transition="in" filter="fade">
                                      <p:cBhvr>
                                        <p:cTn id="26" dur="1000"/>
                                        <p:tgtEl>
                                          <p:spTgt spid="2">
                                            <p:txEl>
                                              <p:pRg st="4" end="4"/>
                                            </p:txEl>
                                          </p:spTgt>
                                        </p:tgtEl>
                                      </p:cBhvr>
                                    </p:animEffect>
                                    <p:anim calcmode="lin" valueType="num">
                                      <p:cBhvr>
                                        <p:cTn id="27"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28" dur="1000" fill="hold"/>
                                        <p:tgtEl>
                                          <p:spTgt spid="2">
                                            <p:txEl>
                                              <p:pRg st="4" end="4"/>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animEffect transition="in" filter="fade">
                                      <p:cBhvr>
                                        <p:cTn id="31" dur="1000"/>
                                        <p:tgtEl>
                                          <p:spTgt spid="2">
                                            <p:txEl>
                                              <p:pRg st="5" end="5"/>
                                            </p:txEl>
                                          </p:spTgt>
                                        </p:tgtEl>
                                      </p:cBhvr>
                                    </p:animEffect>
                                    <p:anim calcmode="lin" valueType="num">
                                      <p:cBhvr>
                                        <p:cTn id="32"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3"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2">
                                            <p:txEl>
                                              <p:pRg st="7" end="7"/>
                                            </p:txEl>
                                          </p:spTgt>
                                        </p:tgtEl>
                                        <p:attrNameLst>
                                          <p:attrName>style.visibility</p:attrName>
                                        </p:attrNameLst>
                                      </p:cBhvr>
                                      <p:to>
                                        <p:strVal val="visible"/>
                                      </p:to>
                                    </p:set>
                                    <p:animEffect transition="in" filter="fade">
                                      <p:cBhvr>
                                        <p:cTn id="38" dur="1000"/>
                                        <p:tgtEl>
                                          <p:spTgt spid="2">
                                            <p:txEl>
                                              <p:pRg st="7" end="7"/>
                                            </p:txEl>
                                          </p:spTgt>
                                        </p:tgtEl>
                                      </p:cBhvr>
                                    </p:animEffect>
                                    <p:anim calcmode="lin" valueType="num">
                                      <p:cBhvr>
                                        <p:cTn id="39"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40" dur="1000" fill="hold"/>
                                        <p:tgtEl>
                                          <p:spTgt spid="2">
                                            <p:txEl>
                                              <p:pRg st="7" end="7"/>
                                            </p:txEl>
                                          </p:spTgt>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2">
                                            <p:txEl>
                                              <p:pRg st="8" end="8"/>
                                            </p:txEl>
                                          </p:spTgt>
                                        </p:tgtEl>
                                        <p:attrNameLst>
                                          <p:attrName>style.visibility</p:attrName>
                                        </p:attrNameLst>
                                      </p:cBhvr>
                                      <p:to>
                                        <p:strVal val="visible"/>
                                      </p:to>
                                    </p:set>
                                    <p:animEffect transition="in" filter="fade">
                                      <p:cBhvr>
                                        <p:cTn id="43" dur="1000"/>
                                        <p:tgtEl>
                                          <p:spTgt spid="2">
                                            <p:txEl>
                                              <p:pRg st="8" end="8"/>
                                            </p:txEl>
                                          </p:spTgt>
                                        </p:tgtEl>
                                      </p:cBhvr>
                                    </p:animEffect>
                                    <p:anim calcmode="lin" valueType="num">
                                      <p:cBhvr>
                                        <p:cTn id="44" dur="1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45" dur="1000" fill="hold"/>
                                        <p:tgtEl>
                                          <p:spTgt spid="2">
                                            <p:txEl>
                                              <p:pRg st="8" end="8"/>
                                            </p:txEl>
                                          </p:spTgt>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2">
                                            <p:txEl>
                                              <p:pRg st="9" end="9"/>
                                            </p:txEl>
                                          </p:spTgt>
                                        </p:tgtEl>
                                        <p:attrNameLst>
                                          <p:attrName>style.visibility</p:attrName>
                                        </p:attrNameLst>
                                      </p:cBhvr>
                                      <p:to>
                                        <p:strVal val="visible"/>
                                      </p:to>
                                    </p:set>
                                    <p:animEffect transition="in" filter="fade">
                                      <p:cBhvr>
                                        <p:cTn id="48" dur="1000"/>
                                        <p:tgtEl>
                                          <p:spTgt spid="2">
                                            <p:txEl>
                                              <p:pRg st="9" end="9"/>
                                            </p:txEl>
                                          </p:spTgt>
                                        </p:tgtEl>
                                      </p:cBhvr>
                                    </p:animEffect>
                                    <p:anim calcmode="lin" valueType="num">
                                      <p:cBhvr>
                                        <p:cTn id="49" dur="1000" fill="hold"/>
                                        <p:tgtEl>
                                          <p:spTgt spid="2">
                                            <p:txEl>
                                              <p:pRg st="9" end="9"/>
                                            </p:txEl>
                                          </p:spTgt>
                                        </p:tgtEl>
                                        <p:attrNameLst>
                                          <p:attrName>ppt_x</p:attrName>
                                        </p:attrNameLst>
                                      </p:cBhvr>
                                      <p:tavLst>
                                        <p:tav tm="0">
                                          <p:val>
                                            <p:strVal val="#ppt_x"/>
                                          </p:val>
                                        </p:tav>
                                        <p:tav tm="100000">
                                          <p:val>
                                            <p:strVal val="#ppt_x"/>
                                          </p:val>
                                        </p:tav>
                                      </p:tavLst>
                                    </p:anim>
                                    <p:anim calcmode="lin" valueType="num">
                                      <p:cBhvr>
                                        <p:cTn id="50" dur="1000" fill="hold"/>
                                        <p:tgtEl>
                                          <p:spTgt spid="2">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USER\Desktop\Presbyopia.jpg"/>
          <p:cNvPicPr>
            <a:picLocks noChangeAspect="1" noChangeArrowheads="1"/>
          </p:cNvPicPr>
          <p:nvPr/>
        </p:nvPicPr>
        <p:blipFill>
          <a:blip r:embed="rId2"/>
          <a:srcRect/>
          <a:stretch>
            <a:fillRect/>
          </a:stretch>
        </p:blipFill>
        <p:spPr bwMode="auto">
          <a:xfrm>
            <a:off x="609600" y="762000"/>
            <a:ext cx="6172200" cy="4808574"/>
          </a:xfrm>
          <a:prstGeom prst="rect">
            <a:avLst/>
          </a:prstGeom>
          <a:noFill/>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anim calcmode="lin" valueType="num">
                                      <p:cBhvr>
                                        <p:cTn id="8" dur="1000" fill="hold"/>
                                        <p:tgtEl>
                                          <p:spTgt spid="2050"/>
                                        </p:tgtEl>
                                        <p:attrNameLst>
                                          <p:attrName>ppt_x</p:attrName>
                                        </p:attrNameLst>
                                      </p:cBhvr>
                                      <p:tavLst>
                                        <p:tav tm="0">
                                          <p:val>
                                            <p:strVal val="#ppt_x"/>
                                          </p:val>
                                        </p:tav>
                                        <p:tav tm="100000">
                                          <p:val>
                                            <p:strVal val="#ppt_x"/>
                                          </p:val>
                                        </p:tav>
                                      </p:tavLst>
                                    </p:anim>
                                    <p:anim calcmode="lin" valueType="num">
                                      <p:cBhvr>
                                        <p:cTn id="9"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838200"/>
          </a:xfrm>
        </p:spPr>
        <p:txBody>
          <a:bodyPr/>
          <a:lstStyle/>
          <a:p>
            <a:r>
              <a:rPr lang="en-US" b="1" u="sng" dirty="0"/>
              <a:t>HOME WORK</a:t>
            </a:r>
          </a:p>
        </p:txBody>
      </p:sp>
      <p:sp>
        <p:nvSpPr>
          <p:cNvPr id="3" name="Content Placeholder 2"/>
          <p:cNvSpPr>
            <a:spLocks noGrp="1"/>
          </p:cNvSpPr>
          <p:nvPr>
            <p:ph idx="1"/>
          </p:nvPr>
        </p:nvSpPr>
        <p:spPr/>
        <p:txBody>
          <a:bodyPr>
            <a:normAutofit/>
          </a:bodyPr>
          <a:lstStyle/>
          <a:p>
            <a:pPr>
              <a:buNone/>
            </a:pPr>
            <a:r>
              <a:rPr lang="en-US" dirty="0"/>
              <a:t> 1. What is cataract?</a:t>
            </a:r>
          </a:p>
          <a:p>
            <a:pPr>
              <a:buNone/>
            </a:pPr>
            <a:r>
              <a:rPr lang="en-US" dirty="0"/>
              <a:t>2. In which defect of vision is eye ball flattened?</a:t>
            </a:r>
          </a:p>
          <a:p>
            <a:pPr>
              <a:buNone/>
            </a:pPr>
            <a:r>
              <a:rPr lang="en-US" dirty="0"/>
              <a:t>3. What is the eye shape defect?</a:t>
            </a:r>
          </a:p>
          <a:p>
            <a:pPr>
              <a:buNone/>
            </a:pPr>
            <a:r>
              <a:rPr lang="en-US" dirty="0"/>
              <a:t>4. The </a:t>
            </a:r>
            <a:r>
              <a:rPr lang="en-US" dirty="0" err="1"/>
              <a:t>colour</a:t>
            </a:r>
            <a:r>
              <a:rPr lang="en-US" dirty="0"/>
              <a:t> of the human eye depends on the </a:t>
            </a:r>
            <a:r>
              <a:rPr lang="en-US" dirty="0" err="1"/>
              <a:t>the</a:t>
            </a:r>
            <a:r>
              <a:rPr lang="en-US" dirty="0"/>
              <a:t> pigment present in the ______ of the eye.</a:t>
            </a:r>
          </a:p>
          <a:p>
            <a:pPr marL="514350" indent="-514350">
              <a:buNone/>
            </a:pPr>
            <a:r>
              <a:rPr lang="en-US" dirty="0"/>
              <a:t>          a)  Iris  b) cornea   c)face   d) lens</a:t>
            </a:r>
          </a:p>
          <a:p>
            <a:pPr marL="514350" indent="-514350">
              <a:buNone/>
            </a:pPr>
            <a:r>
              <a:rPr lang="en-US" dirty="0"/>
              <a:t>5. What is the nature of the image that is formed on the retina of the human eye? </a:t>
            </a:r>
          </a:p>
          <a:p>
            <a:pPr marL="514350" indent="-514350">
              <a:buNone/>
            </a:pPr>
            <a:endParaRPr lang="en-US" dirty="0"/>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000"/>
                                        <p:tgtEl>
                                          <p:spTgt spid="3">
                                            <p:txEl>
                                              <p:pRg st="3" end="3"/>
                                            </p:txEl>
                                          </p:spTgt>
                                        </p:tgtEl>
                                      </p:cBhvr>
                                    </p:animEffect>
                                    <p:anim calcmode="lin" valueType="num">
                                      <p:cBhvr>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1000"/>
                                        <p:tgtEl>
                                          <p:spTgt spid="3">
                                            <p:txEl>
                                              <p:pRg st="4" end="4"/>
                                            </p:txEl>
                                          </p:spTgt>
                                        </p:tgtEl>
                                      </p:cBhvr>
                                    </p:animEffect>
                                    <p:anim calcmode="lin" valueType="num">
                                      <p:cBhvr>
                                        <p:cTn id="3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fade">
                                      <p:cBhvr>
                                        <p:cTn id="39" dur="1000"/>
                                        <p:tgtEl>
                                          <p:spTgt spid="3">
                                            <p:txEl>
                                              <p:pRg st="5" end="5"/>
                                            </p:txEl>
                                          </p:spTgt>
                                        </p:tgtEl>
                                      </p:cBhvr>
                                    </p:animEffect>
                                    <p:anim calcmode="lin" valueType="num">
                                      <p:cBhvr>
                                        <p:cTn id="4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95046" y="597575"/>
            <a:ext cx="6315354" cy="400110"/>
          </a:xfrm>
          <a:prstGeom prst="rect">
            <a:avLst/>
          </a:prstGeom>
        </p:spPr>
        <p:txBody>
          <a:bodyPr wrap="square">
            <a:spAutoFit/>
          </a:bodyPr>
          <a:lstStyle/>
          <a:p>
            <a:r>
              <a:rPr lang="en-US" sz="2000" b="1" u="sng" dirty="0"/>
              <a:t>1. a) Refraction of light through a glass prism :-</a:t>
            </a:r>
            <a:endParaRPr lang="en-US" sz="2000" u="sng" dirty="0"/>
          </a:p>
        </p:txBody>
      </p:sp>
      <p:sp>
        <p:nvSpPr>
          <p:cNvPr id="4" name="Rectangle 3"/>
          <p:cNvSpPr/>
          <p:nvPr/>
        </p:nvSpPr>
        <p:spPr>
          <a:xfrm>
            <a:off x="457200" y="4888328"/>
            <a:ext cx="6891478" cy="1200329"/>
          </a:xfrm>
          <a:prstGeom prst="rect">
            <a:avLst/>
          </a:prstGeom>
        </p:spPr>
        <p:txBody>
          <a:bodyPr wrap="square">
            <a:spAutoFit/>
          </a:bodyPr>
          <a:lstStyle/>
          <a:p>
            <a:r>
              <a:rPr lang="en-US" dirty="0"/>
              <a:t>When a ray of light passes through a glass prism, it gets bent twice at the air- glass interface and glass- air interface.</a:t>
            </a:r>
          </a:p>
          <a:p>
            <a:r>
              <a:rPr lang="en-US" dirty="0"/>
              <a:t>The emergent ray is deviated by an angle to the incident ray. This angle is called the angle of deviation.</a:t>
            </a:r>
          </a:p>
        </p:txBody>
      </p:sp>
      <p:pic>
        <p:nvPicPr>
          <p:cNvPr id="3074" name="Picture 2" descr="C:\Users\USER\Desktop\refraction through prism.jpeg"/>
          <p:cNvPicPr>
            <a:picLocks noChangeAspect="1" noChangeArrowheads="1"/>
          </p:cNvPicPr>
          <p:nvPr/>
        </p:nvPicPr>
        <p:blipFill>
          <a:blip r:embed="rId3"/>
          <a:srcRect/>
          <a:stretch>
            <a:fillRect/>
          </a:stretch>
        </p:blipFill>
        <p:spPr bwMode="auto">
          <a:xfrm>
            <a:off x="867961" y="1305461"/>
            <a:ext cx="5923085" cy="3276600"/>
          </a:xfrm>
          <a:prstGeom prst="rect">
            <a:avLst/>
          </a:prstGeom>
          <a:noFill/>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074"/>
                                        </p:tgtEl>
                                        <p:attrNameLst>
                                          <p:attrName>style.visibility</p:attrName>
                                        </p:attrNameLst>
                                      </p:cBhvr>
                                      <p:to>
                                        <p:strVal val="visible"/>
                                      </p:to>
                                    </p:set>
                                    <p:animEffect transition="in" filter="fade">
                                      <p:cBhvr>
                                        <p:cTn id="14" dur="1000"/>
                                        <p:tgtEl>
                                          <p:spTgt spid="3074"/>
                                        </p:tgtEl>
                                      </p:cBhvr>
                                    </p:animEffect>
                                    <p:anim calcmode="lin" valueType="num">
                                      <p:cBhvr>
                                        <p:cTn id="15" dur="1000" fill="hold"/>
                                        <p:tgtEl>
                                          <p:spTgt spid="3074"/>
                                        </p:tgtEl>
                                        <p:attrNameLst>
                                          <p:attrName>ppt_x</p:attrName>
                                        </p:attrNameLst>
                                      </p:cBhvr>
                                      <p:tavLst>
                                        <p:tav tm="0">
                                          <p:val>
                                            <p:strVal val="#ppt_x"/>
                                          </p:val>
                                        </p:tav>
                                        <p:tav tm="100000">
                                          <p:val>
                                            <p:strVal val="#ppt_x"/>
                                          </p:val>
                                        </p:tav>
                                      </p:tavLst>
                                    </p:anim>
                                    <p:anim calcmode="lin" valueType="num">
                                      <p:cBhvr>
                                        <p:cTn id="16"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0" end="0"/>
                                            </p:txEl>
                                          </p:spTgt>
                                        </p:tgtEl>
                                        <p:attrNameLst>
                                          <p:attrName>style.visibility</p:attrName>
                                        </p:attrNameLst>
                                      </p:cBhvr>
                                      <p:to>
                                        <p:strVal val="visible"/>
                                      </p:to>
                                    </p:set>
                                    <p:animEffect transition="in" filter="fade">
                                      <p:cBhvr>
                                        <p:cTn id="21" dur="1000"/>
                                        <p:tgtEl>
                                          <p:spTgt spid="4">
                                            <p:txEl>
                                              <p:pRg st="0" end="0"/>
                                            </p:txEl>
                                          </p:spTgt>
                                        </p:tgtEl>
                                      </p:cBhvr>
                                    </p:animEffect>
                                    <p:anim calcmode="lin" valueType="num">
                                      <p:cBhvr>
                                        <p:cTn id="22"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0" end="0"/>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4">
                                            <p:txEl>
                                              <p:pRg st="1" end="1"/>
                                            </p:txEl>
                                          </p:spTgt>
                                        </p:tgtEl>
                                        <p:attrNameLst>
                                          <p:attrName>style.visibility</p:attrName>
                                        </p:attrNameLst>
                                      </p:cBhvr>
                                      <p:to>
                                        <p:strVal val="visible"/>
                                      </p:to>
                                    </p:set>
                                    <p:animEffect transition="in" filter="fade">
                                      <p:cBhvr>
                                        <p:cTn id="26" dur="1000"/>
                                        <p:tgtEl>
                                          <p:spTgt spid="4">
                                            <p:txEl>
                                              <p:pRg st="1" end="1"/>
                                            </p:txEl>
                                          </p:spTgt>
                                        </p:tgtEl>
                                      </p:cBhvr>
                                    </p:animEffect>
                                    <p:anim calcmode="lin" valueType="num">
                                      <p:cBhvr>
                                        <p:cTn id="27"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8"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a:t>HOME WORK</a:t>
            </a:r>
          </a:p>
        </p:txBody>
      </p:sp>
      <p:sp>
        <p:nvSpPr>
          <p:cNvPr id="3" name="Content Placeholder 2"/>
          <p:cNvSpPr>
            <a:spLocks noGrp="1"/>
          </p:cNvSpPr>
          <p:nvPr>
            <p:ph idx="1"/>
          </p:nvPr>
        </p:nvSpPr>
        <p:spPr>
          <a:xfrm>
            <a:off x="609599" y="2160591"/>
            <a:ext cx="6347714" cy="887410"/>
          </a:xfrm>
        </p:spPr>
        <p:txBody>
          <a:bodyPr/>
          <a:lstStyle/>
          <a:p>
            <a:r>
              <a:rPr lang="en-US" dirty="0"/>
              <a:t>What is the main aim of the refraction through the glass prism experiment?</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457200"/>
            <a:ext cx="6629400" cy="400110"/>
          </a:xfrm>
          <a:prstGeom prst="rect">
            <a:avLst/>
          </a:prstGeom>
        </p:spPr>
        <p:txBody>
          <a:bodyPr wrap="square">
            <a:spAutoFit/>
          </a:bodyPr>
          <a:lstStyle/>
          <a:p>
            <a:r>
              <a:rPr lang="en-US" sz="2000" b="1" u="sng" dirty="0"/>
              <a:t>1.b) Dispersion of white light by a glass prism :-</a:t>
            </a:r>
            <a:endParaRPr lang="en-US" sz="2000" u="sng" dirty="0"/>
          </a:p>
        </p:txBody>
      </p:sp>
      <p:sp>
        <p:nvSpPr>
          <p:cNvPr id="4" name="Rectangle 3"/>
          <p:cNvSpPr/>
          <p:nvPr/>
        </p:nvSpPr>
        <p:spPr>
          <a:xfrm>
            <a:off x="495300" y="4646474"/>
            <a:ext cx="6705600" cy="1754326"/>
          </a:xfrm>
          <a:prstGeom prst="rect">
            <a:avLst/>
          </a:prstGeom>
        </p:spPr>
        <p:txBody>
          <a:bodyPr wrap="square">
            <a:spAutoFit/>
          </a:bodyPr>
          <a:lstStyle/>
          <a:p>
            <a:r>
              <a:rPr lang="en-US" dirty="0"/>
              <a:t>When a beam of white light is passed through a glass prism, it is split up into a band of </a:t>
            </a:r>
            <a:r>
              <a:rPr lang="en-US" dirty="0" err="1"/>
              <a:t>colours</a:t>
            </a:r>
            <a:r>
              <a:rPr lang="en-US" dirty="0"/>
              <a:t> called spectrum. This is called dispersion of white light. The spectrum of white has the </a:t>
            </a:r>
            <a:r>
              <a:rPr lang="en-US" dirty="0" err="1"/>
              <a:t>colours</a:t>
            </a:r>
            <a:r>
              <a:rPr lang="en-US" dirty="0"/>
              <a:t> violet, indigo, blue, green, yellow, orange and red (VIBGYOR). The red light bends the least and the violet light bends the most.</a:t>
            </a:r>
          </a:p>
        </p:txBody>
      </p:sp>
      <p:pic>
        <p:nvPicPr>
          <p:cNvPr id="4098" name="Picture 2" descr="C:\Users\USER\Desktop\Dispersion_of_light.png"/>
          <p:cNvPicPr>
            <a:picLocks noChangeAspect="1" noChangeArrowheads="1"/>
          </p:cNvPicPr>
          <p:nvPr/>
        </p:nvPicPr>
        <p:blipFill>
          <a:blip r:embed="rId3"/>
          <a:srcRect/>
          <a:stretch>
            <a:fillRect/>
          </a:stretch>
        </p:blipFill>
        <p:spPr bwMode="auto">
          <a:xfrm>
            <a:off x="685800" y="1066800"/>
            <a:ext cx="6324600" cy="3505200"/>
          </a:xfrm>
          <a:prstGeom prst="rect">
            <a:avLst/>
          </a:prstGeom>
          <a:noFill/>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098"/>
                                        </p:tgtEl>
                                        <p:attrNameLst>
                                          <p:attrName>style.visibility</p:attrName>
                                        </p:attrNameLst>
                                      </p:cBhvr>
                                      <p:to>
                                        <p:strVal val="visible"/>
                                      </p:to>
                                    </p:set>
                                    <p:animEffect transition="in" filter="fade">
                                      <p:cBhvr>
                                        <p:cTn id="14" dur="1000"/>
                                        <p:tgtEl>
                                          <p:spTgt spid="4098"/>
                                        </p:tgtEl>
                                      </p:cBhvr>
                                    </p:animEffect>
                                    <p:anim calcmode="lin" valueType="num">
                                      <p:cBhvr>
                                        <p:cTn id="15" dur="1000" fill="hold"/>
                                        <p:tgtEl>
                                          <p:spTgt spid="4098"/>
                                        </p:tgtEl>
                                        <p:attrNameLst>
                                          <p:attrName>ppt_x</p:attrName>
                                        </p:attrNameLst>
                                      </p:cBhvr>
                                      <p:tavLst>
                                        <p:tav tm="0">
                                          <p:val>
                                            <p:strVal val="#ppt_x"/>
                                          </p:val>
                                        </p:tav>
                                        <p:tav tm="100000">
                                          <p:val>
                                            <p:strVal val="#ppt_x"/>
                                          </p:val>
                                        </p:tav>
                                      </p:tavLst>
                                    </p:anim>
                                    <p:anim calcmode="lin" valueType="num">
                                      <p:cBhvr>
                                        <p:cTn id="16" dur="1000" fill="hold"/>
                                        <p:tgtEl>
                                          <p:spTgt spid="409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533401"/>
            <a:ext cx="6705600" cy="646331"/>
          </a:xfrm>
          <a:prstGeom prst="rect">
            <a:avLst/>
          </a:prstGeom>
        </p:spPr>
        <p:txBody>
          <a:bodyPr wrap="square">
            <a:spAutoFit/>
          </a:bodyPr>
          <a:lstStyle/>
          <a:p>
            <a:r>
              <a:rPr lang="en-US" b="1" u="sng" dirty="0"/>
              <a:t>1.c) Recombination of the spectrum of white light produces white light :- </a:t>
            </a:r>
            <a:endParaRPr lang="en-US" u="sng" dirty="0"/>
          </a:p>
        </p:txBody>
      </p:sp>
      <p:sp>
        <p:nvSpPr>
          <p:cNvPr id="3" name="Rectangle 2"/>
          <p:cNvSpPr/>
          <p:nvPr/>
        </p:nvSpPr>
        <p:spPr>
          <a:xfrm>
            <a:off x="609600" y="5029200"/>
            <a:ext cx="6019800" cy="1200329"/>
          </a:xfrm>
          <a:prstGeom prst="rect">
            <a:avLst/>
          </a:prstGeom>
        </p:spPr>
        <p:txBody>
          <a:bodyPr wrap="square">
            <a:spAutoFit/>
          </a:bodyPr>
          <a:lstStyle/>
          <a:p>
            <a:r>
              <a:rPr lang="en-US" dirty="0"/>
              <a:t>When a beam of white light is passed through a glass prism, it is split up into its component </a:t>
            </a:r>
            <a:r>
              <a:rPr lang="en-US" dirty="0" err="1"/>
              <a:t>colours</a:t>
            </a:r>
            <a:r>
              <a:rPr lang="en-US" dirty="0"/>
              <a:t>. When these </a:t>
            </a:r>
            <a:r>
              <a:rPr lang="en-US" dirty="0" err="1"/>
              <a:t>colours</a:t>
            </a:r>
            <a:r>
              <a:rPr lang="en-US" dirty="0"/>
              <a:t> are allowed to fall on an inverted glass prism it recombines to produce white light.</a:t>
            </a:r>
          </a:p>
        </p:txBody>
      </p:sp>
      <p:pic>
        <p:nvPicPr>
          <p:cNvPr id="5122" name="Picture 2" descr="C:\Users\USER\Desktop\recombination of the spectrum of white light.png"/>
          <p:cNvPicPr>
            <a:picLocks noChangeAspect="1" noChangeArrowheads="1"/>
          </p:cNvPicPr>
          <p:nvPr/>
        </p:nvPicPr>
        <p:blipFill>
          <a:blip r:embed="rId3"/>
          <a:srcRect/>
          <a:stretch>
            <a:fillRect/>
          </a:stretch>
        </p:blipFill>
        <p:spPr bwMode="auto">
          <a:xfrm>
            <a:off x="513030" y="1183504"/>
            <a:ext cx="6421170" cy="3505200"/>
          </a:xfrm>
          <a:prstGeom prst="rect">
            <a:avLst/>
          </a:prstGeom>
          <a:noFill/>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122"/>
                                        </p:tgtEl>
                                        <p:attrNameLst>
                                          <p:attrName>style.visibility</p:attrName>
                                        </p:attrNameLst>
                                      </p:cBhvr>
                                      <p:to>
                                        <p:strVal val="visible"/>
                                      </p:to>
                                    </p:set>
                                    <p:animEffect transition="in" filter="fade">
                                      <p:cBhvr>
                                        <p:cTn id="14" dur="1000"/>
                                        <p:tgtEl>
                                          <p:spTgt spid="5122"/>
                                        </p:tgtEl>
                                      </p:cBhvr>
                                    </p:animEffect>
                                    <p:anim calcmode="lin" valueType="num">
                                      <p:cBhvr>
                                        <p:cTn id="15" dur="1000" fill="hold"/>
                                        <p:tgtEl>
                                          <p:spTgt spid="5122"/>
                                        </p:tgtEl>
                                        <p:attrNameLst>
                                          <p:attrName>ppt_x</p:attrName>
                                        </p:attrNameLst>
                                      </p:cBhvr>
                                      <p:tavLst>
                                        <p:tav tm="0">
                                          <p:val>
                                            <p:strVal val="#ppt_x"/>
                                          </p:val>
                                        </p:tav>
                                        <p:tav tm="100000">
                                          <p:val>
                                            <p:strVal val="#ppt_x"/>
                                          </p:val>
                                        </p:tav>
                                      </p:tavLst>
                                    </p:anim>
                                    <p:anim calcmode="lin" valueType="num">
                                      <p:cBhvr>
                                        <p:cTn id="16" dur="1000" fill="hold"/>
                                        <p:tgtEl>
                                          <p:spTgt spid="512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a:t>HOME WORK</a:t>
            </a:r>
          </a:p>
        </p:txBody>
      </p:sp>
      <p:sp>
        <p:nvSpPr>
          <p:cNvPr id="3" name="Content Placeholder 2"/>
          <p:cNvSpPr>
            <a:spLocks noGrp="1"/>
          </p:cNvSpPr>
          <p:nvPr>
            <p:ph idx="1"/>
          </p:nvPr>
        </p:nvSpPr>
        <p:spPr>
          <a:xfrm>
            <a:off x="609599" y="2160591"/>
            <a:ext cx="6347714" cy="1649410"/>
          </a:xfrm>
        </p:spPr>
        <p:txBody>
          <a:bodyPr/>
          <a:lstStyle/>
          <a:p>
            <a:pPr marL="514350" indent="-514350">
              <a:buNone/>
            </a:pPr>
            <a:r>
              <a:rPr lang="en-US" dirty="0"/>
              <a:t>1. Draw a diagram to show the dispersion of white light by a glass prism.</a:t>
            </a:r>
          </a:p>
          <a:p>
            <a:pPr marL="514350" indent="-514350">
              <a:buNone/>
            </a:pPr>
            <a:r>
              <a:rPr lang="en-US" dirty="0"/>
              <a:t>2. Draw a diagram to show the recombination of white light by a prism.</a:t>
            </a:r>
          </a:p>
          <a:p>
            <a:pPr marL="514350" indent="-514350">
              <a:buNone/>
            </a:pPr>
            <a:endParaRPr lang="en-US" dirty="0"/>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33400"/>
            <a:ext cx="6934199" cy="400110"/>
          </a:xfrm>
          <a:prstGeom prst="rect">
            <a:avLst/>
          </a:prstGeom>
        </p:spPr>
        <p:txBody>
          <a:bodyPr wrap="square">
            <a:spAutoFit/>
          </a:bodyPr>
          <a:lstStyle/>
          <a:p>
            <a:r>
              <a:rPr lang="en-US" sz="2000" b="1" u="sng" dirty="0"/>
              <a:t>1.d) Rainbow formation :-</a:t>
            </a:r>
            <a:endParaRPr lang="en-US" sz="2000" u="sng" dirty="0"/>
          </a:p>
        </p:txBody>
      </p:sp>
      <p:sp>
        <p:nvSpPr>
          <p:cNvPr id="3" name="Rectangle 2"/>
          <p:cNvSpPr/>
          <p:nvPr/>
        </p:nvSpPr>
        <p:spPr>
          <a:xfrm>
            <a:off x="609600" y="4114799"/>
            <a:ext cx="6324600" cy="2308324"/>
          </a:xfrm>
          <a:prstGeom prst="rect">
            <a:avLst/>
          </a:prstGeom>
        </p:spPr>
        <p:txBody>
          <a:bodyPr wrap="square">
            <a:spAutoFit/>
          </a:bodyPr>
          <a:lstStyle/>
          <a:p>
            <a:r>
              <a:rPr lang="en-US" dirty="0"/>
              <a:t>A rainbow is a natural spectrum appearing in the sky after a rain shower. It is caused by the dispersion of sunlight by water droplets present in the atmosphere. The water droplets act like small prisms. They refract and disperse the sunlight then reflect it internally and finally refract it again when it comes out of the rain drops. Due to the dispersion of sunlight and internal reflection by the water droplets we see the rainbow </a:t>
            </a:r>
            <a:r>
              <a:rPr lang="en-US" dirty="0" err="1"/>
              <a:t>colours</a:t>
            </a:r>
            <a:r>
              <a:rPr lang="en-US" dirty="0"/>
              <a:t>.</a:t>
            </a:r>
          </a:p>
        </p:txBody>
      </p:sp>
      <p:pic>
        <p:nvPicPr>
          <p:cNvPr id="6147" name="Picture 3" descr="C:\Users\USER\Desktop\rainbow.png"/>
          <p:cNvPicPr>
            <a:picLocks noChangeAspect="1" noChangeArrowheads="1"/>
          </p:cNvPicPr>
          <p:nvPr/>
        </p:nvPicPr>
        <p:blipFill>
          <a:blip r:embed="rId3"/>
          <a:srcRect/>
          <a:stretch>
            <a:fillRect/>
          </a:stretch>
        </p:blipFill>
        <p:spPr bwMode="auto">
          <a:xfrm>
            <a:off x="457200" y="1152554"/>
            <a:ext cx="5791200" cy="2743200"/>
          </a:xfrm>
          <a:prstGeom prst="rect">
            <a:avLst/>
          </a:prstGeom>
          <a:noFill/>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147"/>
                                        </p:tgtEl>
                                        <p:attrNameLst>
                                          <p:attrName>style.visibility</p:attrName>
                                        </p:attrNameLst>
                                      </p:cBhvr>
                                      <p:to>
                                        <p:strVal val="visible"/>
                                      </p:to>
                                    </p:set>
                                    <p:animEffect transition="in" filter="fade">
                                      <p:cBhvr>
                                        <p:cTn id="14" dur="1000"/>
                                        <p:tgtEl>
                                          <p:spTgt spid="6147"/>
                                        </p:tgtEl>
                                      </p:cBhvr>
                                    </p:animEffect>
                                    <p:anim calcmode="lin" valueType="num">
                                      <p:cBhvr>
                                        <p:cTn id="15" dur="1000" fill="hold"/>
                                        <p:tgtEl>
                                          <p:spTgt spid="6147"/>
                                        </p:tgtEl>
                                        <p:attrNameLst>
                                          <p:attrName>ppt_x</p:attrName>
                                        </p:attrNameLst>
                                      </p:cBhvr>
                                      <p:tavLst>
                                        <p:tav tm="0">
                                          <p:val>
                                            <p:strVal val="#ppt_x"/>
                                          </p:val>
                                        </p:tav>
                                        <p:tav tm="100000">
                                          <p:val>
                                            <p:strVal val="#ppt_x"/>
                                          </p:val>
                                        </p:tav>
                                      </p:tavLst>
                                    </p:anim>
                                    <p:anim calcmode="lin" valueType="num">
                                      <p:cBhvr>
                                        <p:cTn id="16" dur="1000" fill="hold"/>
                                        <p:tgtEl>
                                          <p:spTgt spid="614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1000"/>
                                        <p:tgtEl>
                                          <p:spTgt spid="3">
                                            <p:txEl>
                                              <p:pRg st="0" end="0"/>
                                            </p:txEl>
                                          </p:spTgt>
                                        </p:tgtEl>
                                      </p:cBhvr>
                                    </p:animEffect>
                                    <p:anim calcmode="lin" valueType="num">
                                      <p:cBhvr>
                                        <p:cTn id="2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838200"/>
          </a:xfrm>
        </p:spPr>
        <p:txBody>
          <a:bodyPr/>
          <a:lstStyle/>
          <a:p>
            <a:r>
              <a:rPr lang="en-US" b="1" u="sng" dirty="0"/>
              <a:t>HOME WORK</a:t>
            </a:r>
          </a:p>
        </p:txBody>
      </p:sp>
      <p:sp>
        <p:nvSpPr>
          <p:cNvPr id="3" name="Content Placeholder 2"/>
          <p:cNvSpPr>
            <a:spLocks noGrp="1"/>
          </p:cNvSpPr>
          <p:nvPr>
            <p:ph idx="1"/>
          </p:nvPr>
        </p:nvSpPr>
        <p:spPr/>
        <p:txBody>
          <a:bodyPr>
            <a:normAutofit/>
          </a:bodyPr>
          <a:lstStyle/>
          <a:p>
            <a:pPr>
              <a:buNone/>
            </a:pPr>
            <a:r>
              <a:rPr lang="en-US" dirty="0"/>
              <a:t>True or false</a:t>
            </a:r>
          </a:p>
          <a:p>
            <a:pPr marL="514350" indent="-514350">
              <a:buAutoNum type="alphaLcParenR"/>
            </a:pPr>
            <a:r>
              <a:rPr lang="en-US" dirty="0"/>
              <a:t>Rainbow cannot appear at noon.</a:t>
            </a:r>
          </a:p>
          <a:p>
            <a:pPr marL="514350" indent="-514350">
              <a:buAutoNum type="alphaLcParenR"/>
            </a:pPr>
            <a:r>
              <a:rPr lang="en-US" dirty="0"/>
              <a:t> The </a:t>
            </a:r>
            <a:r>
              <a:rPr lang="en-US" dirty="0" err="1"/>
              <a:t>colours</a:t>
            </a:r>
            <a:r>
              <a:rPr lang="en-US" dirty="0"/>
              <a:t> of the rainbow change when the sun sets.</a:t>
            </a:r>
          </a:p>
          <a:p>
            <a:pPr marL="514350" indent="-514350">
              <a:buAutoNum type="alphaLcParenR"/>
            </a:pPr>
            <a:r>
              <a:rPr lang="en-US" dirty="0"/>
              <a:t> Rainbows are always present in the sky.</a:t>
            </a:r>
          </a:p>
          <a:p>
            <a:pPr marL="514350" indent="-514350">
              <a:buAutoNum type="alphaLcParenR"/>
            </a:pPr>
            <a:r>
              <a:rPr lang="en-US" dirty="0"/>
              <a:t> Some </a:t>
            </a:r>
            <a:r>
              <a:rPr lang="en-US" dirty="0" err="1"/>
              <a:t>colours</a:t>
            </a:r>
            <a:r>
              <a:rPr lang="en-US" dirty="0"/>
              <a:t> of the rainbow appear mixed.</a:t>
            </a:r>
          </a:p>
          <a:p>
            <a:pPr marL="514350" indent="-514350">
              <a:buAutoNum type="alphaLcParenR"/>
            </a:pPr>
            <a:r>
              <a:rPr lang="en-US" dirty="0"/>
              <a:t> A rainbow is an arc of </a:t>
            </a:r>
            <a:r>
              <a:rPr lang="en-US" dirty="0" err="1"/>
              <a:t>colours</a:t>
            </a:r>
            <a:r>
              <a:rPr lang="en-US" dirty="0"/>
              <a:t>.</a:t>
            </a:r>
          </a:p>
          <a:p>
            <a:pPr marL="514350" indent="-514350">
              <a:buAutoNum type="alphaLcParenR"/>
            </a:pPr>
            <a:r>
              <a:rPr lang="en-US" dirty="0"/>
              <a:t> Rainbows can only be seen when its raining. </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Effect transition="in" filter="fade">
                                      <p:cBhvr>
                                        <p:cTn id="49" dur="1000"/>
                                        <p:tgtEl>
                                          <p:spTgt spid="3">
                                            <p:txEl>
                                              <p:pRg st="5" end="5"/>
                                            </p:txEl>
                                          </p:spTgt>
                                        </p:tgtEl>
                                      </p:cBhvr>
                                    </p:animEffect>
                                    <p:anim calcmode="lin" valueType="num">
                                      <p:cBhvr>
                                        <p:cTn id="5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6" end="6"/>
                                            </p:txEl>
                                          </p:spTgt>
                                        </p:tgtEl>
                                        <p:attrNameLst>
                                          <p:attrName>style.visibility</p:attrName>
                                        </p:attrNameLst>
                                      </p:cBhvr>
                                      <p:to>
                                        <p:strVal val="visible"/>
                                      </p:to>
                                    </p:set>
                                    <p:animEffect transition="in" filter="fade">
                                      <p:cBhvr>
                                        <p:cTn id="56" dur="1000"/>
                                        <p:tgtEl>
                                          <p:spTgt spid="3">
                                            <p:txEl>
                                              <p:pRg st="6" end="6"/>
                                            </p:txEl>
                                          </p:spTgt>
                                        </p:tgtEl>
                                      </p:cBhvr>
                                    </p:animEffect>
                                    <p:anim calcmode="lin" valueType="num">
                                      <p:cBhvr>
                                        <p:cTn id="57"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304800"/>
            <a:ext cx="5141205" cy="400110"/>
          </a:xfrm>
          <a:prstGeom prst="rect">
            <a:avLst/>
          </a:prstGeom>
        </p:spPr>
        <p:txBody>
          <a:bodyPr wrap="square">
            <a:spAutoFit/>
          </a:bodyPr>
          <a:lstStyle/>
          <a:p>
            <a:r>
              <a:rPr lang="en-US" sz="2000" b="1" u="sng" dirty="0"/>
              <a:t>2) Atmospheric refraction :-</a:t>
            </a:r>
            <a:endParaRPr lang="en-US" sz="2000" u="sng" dirty="0"/>
          </a:p>
        </p:txBody>
      </p:sp>
      <p:sp>
        <p:nvSpPr>
          <p:cNvPr id="3" name="Rectangle 2"/>
          <p:cNvSpPr/>
          <p:nvPr/>
        </p:nvSpPr>
        <p:spPr>
          <a:xfrm>
            <a:off x="457200" y="4162961"/>
            <a:ext cx="6553200" cy="2031325"/>
          </a:xfrm>
          <a:prstGeom prst="rect">
            <a:avLst/>
          </a:prstGeom>
        </p:spPr>
        <p:txBody>
          <a:bodyPr wrap="square">
            <a:spAutoFit/>
          </a:bodyPr>
          <a:lstStyle/>
          <a:p>
            <a:r>
              <a:rPr lang="en-US" dirty="0"/>
              <a:t>Atmospheric refraction is due to the gradual change in the refractive index of the atmosphere. The refractive index of the atmosphere gradually increases towards the surface of the earth because the hot air above is less dense than the cool air below. So light gradually bends towards the normal. So the real position of a star is different from its apparent position.</a:t>
            </a:r>
          </a:p>
        </p:txBody>
      </p:sp>
      <p:pic>
        <p:nvPicPr>
          <p:cNvPr id="7170" name="Picture 2" descr="C:\Users\USER\Desktop\apparent position.jpeg"/>
          <p:cNvPicPr>
            <a:picLocks noChangeAspect="1" noChangeArrowheads="1"/>
          </p:cNvPicPr>
          <p:nvPr/>
        </p:nvPicPr>
        <p:blipFill>
          <a:blip r:embed="rId3"/>
          <a:srcRect/>
          <a:stretch>
            <a:fillRect/>
          </a:stretch>
        </p:blipFill>
        <p:spPr bwMode="auto">
          <a:xfrm>
            <a:off x="685800" y="753071"/>
            <a:ext cx="6019800" cy="3361729"/>
          </a:xfrm>
          <a:prstGeom prst="rect">
            <a:avLst/>
          </a:prstGeom>
          <a:noFill/>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170"/>
                                        </p:tgtEl>
                                        <p:attrNameLst>
                                          <p:attrName>style.visibility</p:attrName>
                                        </p:attrNameLst>
                                      </p:cBhvr>
                                      <p:to>
                                        <p:strVal val="visible"/>
                                      </p:to>
                                    </p:set>
                                    <p:animEffect transition="in" filter="fade">
                                      <p:cBhvr>
                                        <p:cTn id="14" dur="1000"/>
                                        <p:tgtEl>
                                          <p:spTgt spid="7170"/>
                                        </p:tgtEl>
                                      </p:cBhvr>
                                    </p:animEffect>
                                    <p:anim calcmode="lin" valueType="num">
                                      <p:cBhvr>
                                        <p:cTn id="15" dur="1000" fill="hold"/>
                                        <p:tgtEl>
                                          <p:spTgt spid="7170"/>
                                        </p:tgtEl>
                                        <p:attrNameLst>
                                          <p:attrName>ppt_x</p:attrName>
                                        </p:attrNameLst>
                                      </p:cBhvr>
                                      <p:tavLst>
                                        <p:tav tm="0">
                                          <p:val>
                                            <p:strVal val="#ppt_x"/>
                                          </p:val>
                                        </p:tav>
                                        <p:tav tm="100000">
                                          <p:val>
                                            <p:strVal val="#ppt_x"/>
                                          </p:val>
                                        </p:tav>
                                      </p:tavLst>
                                    </p:anim>
                                    <p:anim calcmode="lin" valueType="num">
                                      <p:cBhvr>
                                        <p:cTn id="16" dur="1000" fill="hold"/>
                                        <p:tgtEl>
                                          <p:spTgt spid="717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C:\Users\USER\Desktop\apparent star position due to atmospheric refraction.jpeg"/>
          <p:cNvPicPr>
            <a:picLocks noChangeAspect="1" noChangeArrowheads="1"/>
          </p:cNvPicPr>
          <p:nvPr/>
        </p:nvPicPr>
        <p:blipFill>
          <a:blip r:embed="rId2"/>
          <a:srcRect/>
          <a:stretch>
            <a:fillRect/>
          </a:stretch>
        </p:blipFill>
        <p:spPr bwMode="auto">
          <a:xfrm>
            <a:off x="533400" y="762000"/>
            <a:ext cx="6536499" cy="4724400"/>
          </a:xfrm>
          <a:prstGeom prst="rect">
            <a:avLst/>
          </a:prstGeom>
          <a:noFill/>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fade">
                                      <p:cBhvr>
                                        <p:cTn id="7" dur="1000"/>
                                        <p:tgtEl>
                                          <p:spTgt spid="8195"/>
                                        </p:tgtEl>
                                      </p:cBhvr>
                                    </p:animEffect>
                                    <p:anim calcmode="lin" valueType="num">
                                      <p:cBhvr>
                                        <p:cTn id="8" dur="1000" fill="hold"/>
                                        <p:tgtEl>
                                          <p:spTgt spid="8195"/>
                                        </p:tgtEl>
                                        <p:attrNameLst>
                                          <p:attrName>ppt_x</p:attrName>
                                        </p:attrNameLst>
                                      </p:cBhvr>
                                      <p:tavLst>
                                        <p:tav tm="0">
                                          <p:val>
                                            <p:strVal val="#ppt_x"/>
                                          </p:val>
                                        </p:tav>
                                        <p:tav tm="100000">
                                          <p:val>
                                            <p:strVal val="#ppt_x"/>
                                          </p:val>
                                        </p:tav>
                                      </p:tavLst>
                                    </p:anim>
                                    <p:anim calcmode="lin" valueType="num">
                                      <p:cBhvr>
                                        <p:cTn id="9" dur="1000" fill="hold"/>
                                        <p:tgtEl>
                                          <p:spTgt spid="81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762000"/>
          </a:xfrm>
        </p:spPr>
        <p:txBody>
          <a:bodyPr/>
          <a:lstStyle/>
          <a:p>
            <a:r>
              <a:rPr lang="en-US" b="1" u="sng" dirty="0"/>
              <a:t>HOME WORK</a:t>
            </a:r>
          </a:p>
        </p:txBody>
      </p:sp>
      <p:sp>
        <p:nvSpPr>
          <p:cNvPr id="3" name="Content Placeholder 2"/>
          <p:cNvSpPr>
            <a:spLocks noGrp="1"/>
          </p:cNvSpPr>
          <p:nvPr>
            <p:ph idx="1"/>
          </p:nvPr>
        </p:nvSpPr>
        <p:spPr/>
        <p:txBody>
          <a:bodyPr/>
          <a:lstStyle/>
          <a:p>
            <a:pPr>
              <a:buNone/>
            </a:pPr>
            <a:endParaRPr lang="en-US" dirty="0"/>
          </a:p>
          <a:p>
            <a:pPr>
              <a:buNone/>
            </a:pPr>
            <a:r>
              <a:rPr lang="en-US" dirty="0"/>
              <a:t>1.  What is the main cause of atmospheric refraction?</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93507"/>
            <a:ext cx="4495800" cy="4893647"/>
          </a:xfrm>
          <a:prstGeom prst="rect">
            <a:avLst/>
          </a:prstGeom>
        </p:spPr>
        <p:txBody>
          <a:bodyPr wrap="square">
            <a:spAutoFit/>
          </a:bodyPr>
          <a:lstStyle/>
          <a:p>
            <a:r>
              <a:rPr lang="en-US" sz="2000" b="1" u="sng" dirty="0"/>
              <a:t>2.a) Twinkling of stars :-</a:t>
            </a:r>
          </a:p>
          <a:p>
            <a:endParaRPr lang="en-US" sz="2000" b="1" dirty="0"/>
          </a:p>
          <a:p>
            <a:r>
              <a:rPr lang="en-US" dirty="0"/>
              <a:t>The twinkling of stars is due to the atmospheric refraction of star light and due to the changing in the position of the stars and the movement of the layers of the atmosphere. So the light from the stars is sometimes brighter and sometimes fainter and it appears to twinkle.</a:t>
            </a:r>
          </a:p>
          <a:p>
            <a:endParaRPr lang="en-US" sz="2000" dirty="0"/>
          </a:p>
          <a:p>
            <a:r>
              <a:rPr lang="en-US" dirty="0"/>
              <a:t>Planets are closer to the earth than stars. The light from stars are considered as point source of light and the light from planets are considered as extended source of light. So the light from the planets nullify the twinkling effect.</a:t>
            </a:r>
          </a:p>
        </p:txBody>
      </p:sp>
      <p:pic>
        <p:nvPicPr>
          <p:cNvPr id="2050" name="Picture 2" descr="C:\Users\USER\Desktop\twinkling of stars.gif"/>
          <p:cNvPicPr>
            <a:picLocks noChangeAspect="1" noChangeArrowheads="1" noCrop="1"/>
          </p:cNvPicPr>
          <p:nvPr/>
        </p:nvPicPr>
        <p:blipFill>
          <a:blip r:embed="rId3"/>
          <a:srcRect/>
          <a:stretch>
            <a:fillRect/>
          </a:stretch>
        </p:blipFill>
        <p:spPr bwMode="auto">
          <a:xfrm>
            <a:off x="5105400" y="1905000"/>
            <a:ext cx="2133600" cy="2731008"/>
          </a:xfrm>
          <a:prstGeom prst="rect">
            <a:avLst/>
          </a:prstGeom>
          <a:noFill/>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050"/>
                                        </p:tgtEl>
                                        <p:attrNameLst>
                                          <p:attrName>style.visibility</p:attrName>
                                        </p:attrNameLst>
                                      </p:cBhvr>
                                      <p:to>
                                        <p:strVal val="visible"/>
                                      </p:to>
                                    </p:set>
                                    <p:animEffect transition="in" filter="fade">
                                      <p:cBhvr>
                                        <p:cTn id="14" dur="1000"/>
                                        <p:tgtEl>
                                          <p:spTgt spid="2050"/>
                                        </p:tgtEl>
                                      </p:cBhvr>
                                    </p:animEffect>
                                    <p:anim calcmode="lin" valueType="num">
                                      <p:cBhvr>
                                        <p:cTn id="15" dur="1000" fill="hold"/>
                                        <p:tgtEl>
                                          <p:spTgt spid="2050"/>
                                        </p:tgtEl>
                                        <p:attrNameLst>
                                          <p:attrName>ppt_x</p:attrName>
                                        </p:attrNameLst>
                                      </p:cBhvr>
                                      <p:tavLst>
                                        <p:tav tm="0">
                                          <p:val>
                                            <p:strVal val="#ppt_x"/>
                                          </p:val>
                                        </p:tav>
                                        <p:tav tm="100000">
                                          <p:val>
                                            <p:strVal val="#ppt_x"/>
                                          </p:val>
                                        </p:tav>
                                      </p:tavLst>
                                    </p:anim>
                                    <p:anim calcmode="lin" valueType="num">
                                      <p:cBhvr>
                                        <p:cTn id="16"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457706"/>
            <a:ext cx="5932280" cy="400110"/>
          </a:xfrm>
          <a:prstGeom prst="rect">
            <a:avLst/>
          </a:prstGeom>
        </p:spPr>
        <p:txBody>
          <a:bodyPr wrap="square">
            <a:spAutoFit/>
          </a:bodyPr>
          <a:lstStyle/>
          <a:p>
            <a:r>
              <a:rPr lang="en-US" sz="2000" b="1" u="sng" dirty="0"/>
              <a:t>2.b) Advance sunrise and delayed sunset :-</a:t>
            </a:r>
            <a:endParaRPr lang="en-US" sz="2000" u="sng" dirty="0"/>
          </a:p>
        </p:txBody>
      </p:sp>
      <p:sp>
        <p:nvSpPr>
          <p:cNvPr id="3" name="Rectangle 2"/>
          <p:cNvSpPr/>
          <p:nvPr/>
        </p:nvSpPr>
        <p:spPr>
          <a:xfrm>
            <a:off x="304800" y="4876800"/>
            <a:ext cx="6781800" cy="1200329"/>
          </a:xfrm>
          <a:prstGeom prst="rect">
            <a:avLst/>
          </a:prstGeom>
        </p:spPr>
        <p:txBody>
          <a:bodyPr wrap="square">
            <a:spAutoFit/>
          </a:bodyPr>
          <a:lstStyle/>
          <a:p>
            <a:r>
              <a:rPr lang="en-US" dirty="0"/>
              <a:t>The sun is visible to us about 2 minutes before sunrise and about two minutes after sunset due to atmospheric refraction.</a:t>
            </a:r>
          </a:p>
          <a:p>
            <a:r>
              <a:rPr lang="en-US" dirty="0"/>
              <a:t>The apparent flattening of the sun’s disc at sunrise and at sunset is also due to atmospheric refraction.</a:t>
            </a:r>
          </a:p>
        </p:txBody>
      </p:sp>
      <p:pic>
        <p:nvPicPr>
          <p:cNvPr id="10242" name="Picture 2" descr="C:\Users\USER\Desktop\advanced sunrise and delayed sun set.jpg"/>
          <p:cNvPicPr>
            <a:picLocks noChangeAspect="1" noChangeArrowheads="1"/>
          </p:cNvPicPr>
          <p:nvPr/>
        </p:nvPicPr>
        <p:blipFill>
          <a:blip r:embed="rId3"/>
          <a:srcRect/>
          <a:stretch>
            <a:fillRect/>
          </a:stretch>
        </p:blipFill>
        <p:spPr bwMode="auto">
          <a:xfrm>
            <a:off x="457200" y="1219200"/>
            <a:ext cx="6248402" cy="3124200"/>
          </a:xfrm>
          <a:prstGeom prst="rect">
            <a:avLst/>
          </a:prstGeom>
          <a:noFill/>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242"/>
                                        </p:tgtEl>
                                        <p:attrNameLst>
                                          <p:attrName>style.visibility</p:attrName>
                                        </p:attrNameLst>
                                      </p:cBhvr>
                                      <p:to>
                                        <p:strVal val="visible"/>
                                      </p:to>
                                    </p:set>
                                    <p:animEffect transition="in" filter="fade">
                                      <p:cBhvr>
                                        <p:cTn id="14" dur="1000"/>
                                        <p:tgtEl>
                                          <p:spTgt spid="10242"/>
                                        </p:tgtEl>
                                      </p:cBhvr>
                                    </p:animEffect>
                                    <p:anim calcmode="lin" valueType="num">
                                      <p:cBhvr>
                                        <p:cTn id="15" dur="1000" fill="hold"/>
                                        <p:tgtEl>
                                          <p:spTgt spid="10242"/>
                                        </p:tgtEl>
                                        <p:attrNameLst>
                                          <p:attrName>ppt_x</p:attrName>
                                        </p:attrNameLst>
                                      </p:cBhvr>
                                      <p:tavLst>
                                        <p:tav tm="0">
                                          <p:val>
                                            <p:strVal val="#ppt_x"/>
                                          </p:val>
                                        </p:tav>
                                        <p:tav tm="100000">
                                          <p:val>
                                            <p:strVal val="#ppt_x"/>
                                          </p:val>
                                        </p:tav>
                                      </p:tavLst>
                                    </p:anim>
                                    <p:anim calcmode="lin" valueType="num">
                                      <p:cBhvr>
                                        <p:cTn id="16" dur="1000" fill="hold"/>
                                        <p:tgtEl>
                                          <p:spTgt spid="1024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a:t>HOME WORK</a:t>
            </a:r>
          </a:p>
        </p:txBody>
      </p:sp>
      <p:sp>
        <p:nvSpPr>
          <p:cNvPr id="3" name="Content Placeholder 2"/>
          <p:cNvSpPr>
            <a:spLocks noGrp="1"/>
          </p:cNvSpPr>
          <p:nvPr>
            <p:ph idx="1"/>
          </p:nvPr>
        </p:nvSpPr>
        <p:spPr/>
        <p:txBody>
          <a:bodyPr/>
          <a:lstStyle/>
          <a:p>
            <a:pPr>
              <a:buNone/>
            </a:pPr>
            <a:endParaRPr lang="en-US" dirty="0"/>
          </a:p>
          <a:p>
            <a:pPr>
              <a:buNone/>
            </a:pPr>
            <a:r>
              <a:rPr lang="en-US" dirty="0"/>
              <a:t>Explain briefly the reason for each of the following</a:t>
            </a:r>
          </a:p>
          <a:p>
            <a:pPr marL="514350" indent="-514350">
              <a:buAutoNum type="arabicPeriod"/>
            </a:pPr>
            <a:r>
              <a:rPr lang="en-US" dirty="0"/>
              <a:t>Advanced sun-rise</a:t>
            </a:r>
          </a:p>
          <a:p>
            <a:pPr marL="514350" indent="-514350">
              <a:buAutoNum type="arabicPeriod"/>
            </a:pPr>
            <a:r>
              <a:rPr lang="en-US" dirty="0"/>
              <a:t> Delayed sun-set</a:t>
            </a:r>
          </a:p>
          <a:p>
            <a:pPr marL="514350" indent="-514350">
              <a:buAutoNum type="arabicPeriod"/>
            </a:pPr>
            <a:r>
              <a:rPr lang="en-US" dirty="0"/>
              <a:t> Twinkling of stars.</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990600"/>
            <a:ext cx="6477000" cy="4093428"/>
          </a:xfrm>
          <a:prstGeom prst="rect">
            <a:avLst/>
          </a:prstGeom>
        </p:spPr>
        <p:txBody>
          <a:bodyPr wrap="square">
            <a:spAutoFit/>
          </a:bodyPr>
          <a:lstStyle/>
          <a:p>
            <a:r>
              <a:rPr lang="en-US" sz="2000" b="1" u="sng" dirty="0"/>
              <a:t>3) Scattering of light :-</a:t>
            </a:r>
          </a:p>
          <a:p>
            <a:endParaRPr lang="en-US" sz="2000" b="1" dirty="0"/>
          </a:p>
          <a:p>
            <a:r>
              <a:rPr lang="en-US" sz="2000" b="1" u="sng" dirty="0"/>
              <a:t>3.a)Tyndall effect :-</a:t>
            </a:r>
          </a:p>
          <a:p>
            <a:endParaRPr lang="en-US" sz="2000" b="1" dirty="0"/>
          </a:p>
          <a:p>
            <a:r>
              <a:rPr lang="en-US" dirty="0"/>
              <a:t>When a beam of light passes through a colloidal solution, the path of light becomes visible due to the scattering of light by the colloid particles. This is known as Tyndall effect.</a:t>
            </a:r>
          </a:p>
          <a:p>
            <a:r>
              <a:rPr lang="en-US" dirty="0"/>
              <a:t>The earth’s atmosphere contains air molecules, water droplets, dust, smoke etc. When sunlight passes through the atmosphere the path of the light becomes visible due to the scattering of light by these particles.</a:t>
            </a:r>
          </a:p>
          <a:p>
            <a:r>
              <a:rPr lang="en-US" dirty="0"/>
              <a:t>The </a:t>
            </a:r>
            <a:r>
              <a:rPr lang="en-US" dirty="0" err="1"/>
              <a:t>colour</a:t>
            </a:r>
            <a:r>
              <a:rPr lang="en-US" dirty="0"/>
              <a:t> of the scattered light depends upon the size of the scattering particles. Very fine particles scatter blue light. Larger particles scatter different </a:t>
            </a:r>
            <a:r>
              <a:rPr lang="en-US" dirty="0" err="1"/>
              <a:t>colours</a:t>
            </a:r>
            <a:r>
              <a:rPr lang="en-US" dirty="0"/>
              <a:t> of light. </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1000"/>
                                        <p:tgtEl>
                                          <p:spTgt spid="2">
                                            <p:txEl>
                                              <p:pRg st="2" end="2"/>
                                            </p:txEl>
                                          </p:spTgt>
                                        </p:tgtEl>
                                      </p:cBhvr>
                                    </p:animEffect>
                                    <p:anim calcmode="lin" valueType="num">
                                      <p:cBhvr>
                                        <p:cTn id="13"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2">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fade">
                                      <p:cBhvr>
                                        <p:cTn id="17" dur="1000"/>
                                        <p:tgtEl>
                                          <p:spTgt spid="2">
                                            <p:txEl>
                                              <p:pRg st="4" end="4"/>
                                            </p:txEl>
                                          </p:spTgt>
                                        </p:tgtEl>
                                      </p:cBhvr>
                                    </p:animEffect>
                                    <p:anim calcmode="lin" valueType="num">
                                      <p:cBhvr>
                                        <p:cTn id="18"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2">
                                            <p:txEl>
                                              <p:pRg st="4" end="4"/>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2">
                                            <p:txEl>
                                              <p:pRg st="5" end="5"/>
                                            </p:txEl>
                                          </p:spTgt>
                                        </p:tgtEl>
                                        <p:attrNameLst>
                                          <p:attrName>style.visibility</p:attrName>
                                        </p:attrNameLst>
                                      </p:cBhvr>
                                      <p:to>
                                        <p:strVal val="visible"/>
                                      </p:to>
                                    </p:set>
                                    <p:animEffect transition="in" filter="fade">
                                      <p:cBhvr>
                                        <p:cTn id="22" dur="1000"/>
                                        <p:tgtEl>
                                          <p:spTgt spid="2">
                                            <p:txEl>
                                              <p:pRg st="5" end="5"/>
                                            </p:txEl>
                                          </p:spTgt>
                                        </p:tgtEl>
                                      </p:cBhvr>
                                    </p:animEffect>
                                    <p:anim calcmode="lin" valueType="num">
                                      <p:cBhvr>
                                        <p:cTn id="23"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24" dur="1000" fill="hold"/>
                                        <p:tgtEl>
                                          <p:spTgt spid="2">
                                            <p:txEl>
                                              <p:pRg st="5" end="5"/>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animEffect transition="in" filter="fade">
                                      <p:cBhvr>
                                        <p:cTn id="27" dur="1000"/>
                                        <p:tgtEl>
                                          <p:spTgt spid="2">
                                            <p:txEl>
                                              <p:pRg st="6" end="6"/>
                                            </p:txEl>
                                          </p:spTgt>
                                        </p:tgtEl>
                                      </p:cBhvr>
                                    </p:animEffect>
                                    <p:anim calcmode="lin" valueType="num">
                                      <p:cBhvr>
                                        <p:cTn id="28"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29"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USER\Desktop\tyndall effect.jpeg"/>
          <p:cNvPicPr>
            <a:picLocks noChangeAspect="1" noChangeArrowheads="1"/>
          </p:cNvPicPr>
          <p:nvPr/>
        </p:nvPicPr>
        <p:blipFill>
          <a:blip r:embed="rId3"/>
          <a:srcRect/>
          <a:stretch>
            <a:fillRect/>
          </a:stretch>
        </p:blipFill>
        <p:spPr bwMode="auto">
          <a:xfrm>
            <a:off x="762000" y="1447800"/>
            <a:ext cx="5943600" cy="3962400"/>
          </a:xfrm>
          <a:prstGeom prst="rect">
            <a:avLst/>
          </a:prstGeom>
          <a:noFill/>
        </p:spPr>
      </p:pic>
      <p:sp>
        <p:nvSpPr>
          <p:cNvPr id="4" name="TextBox 3"/>
          <p:cNvSpPr txBox="1"/>
          <p:nvPr/>
        </p:nvSpPr>
        <p:spPr>
          <a:xfrm>
            <a:off x="2286000" y="609600"/>
            <a:ext cx="3200400" cy="461665"/>
          </a:xfrm>
          <a:prstGeom prst="rect">
            <a:avLst/>
          </a:prstGeom>
          <a:noFill/>
        </p:spPr>
        <p:txBody>
          <a:bodyPr wrap="square" rtlCol="0">
            <a:spAutoFit/>
          </a:bodyPr>
          <a:lstStyle/>
          <a:p>
            <a:r>
              <a:rPr lang="en-US" sz="2400" b="1" u="sng" dirty="0"/>
              <a:t>TYNDALL  EFFECT</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26"/>
                                        </p:tgtEl>
                                        <p:attrNameLst>
                                          <p:attrName>style.visibility</p:attrName>
                                        </p:attrNameLst>
                                      </p:cBhvr>
                                      <p:to>
                                        <p:strVal val="visible"/>
                                      </p:to>
                                    </p:set>
                                    <p:animEffect transition="in" filter="fade">
                                      <p:cBhvr>
                                        <p:cTn id="14" dur="1000"/>
                                        <p:tgtEl>
                                          <p:spTgt spid="1026"/>
                                        </p:tgtEl>
                                      </p:cBhvr>
                                    </p:animEffect>
                                    <p:anim calcmode="lin" valueType="num">
                                      <p:cBhvr>
                                        <p:cTn id="15" dur="1000" fill="hold"/>
                                        <p:tgtEl>
                                          <p:spTgt spid="1026"/>
                                        </p:tgtEl>
                                        <p:attrNameLst>
                                          <p:attrName>ppt_x</p:attrName>
                                        </p:attrNameLst>
                                      </p:cBhvr>
                                      <p:tavLst>
                                        <p:tav tm="0">
                                          <p:val>
                                            <p:strVal val="#ppt_x"/>
                                          </p:val>
                                        </p:tav>
                                        <p:tav tm="100000">
                                          <p:val>
                                            <p:strVal val="#ppt_x"/>
                                          </p:val>
                                        </p:tav>
                                      </p:tavLst>
                                    </p:anim>
                                    <p:anim calcmode="lin" valueType="num">
                                      <p:cBhvr>
                                        <p:cTn id="16"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914400"/>
            <a:ext cx="6172200" cy="3447098"/>
          </a:xfrm>
          <a:prstGeom prst="rect">
            <a:avLst/>
          </a:prstGeom>
        </p:spPr>
        <p:txBody>
          <a:bodyPr wrap="square">
            <a:spAutoFit/>
          </a:bodyPr>
          <a:lstStyle/>
          <a:p>
            <a:r>
              <a:rPr lang="en-US" sz="2000" b="1" u="sng" dirty="0"/>
              <a:t>3.b) Why is the </a:t>
            </a:r>
            <a:r>
              <a:rPr lang="en-US" sz="2000" b="1" u="sng" dirty="0" err="1"/>
              <a:t>colour</a:t>
            </a:r>
            <a:r>
              <a:rPr lang="en-US" sz="2000" b="1" u="sng" dirty="0"/>
              <a:t> of the clear sky blue ?</a:t>
            </a:r>
          </a:p>
          <a:p>
            <a:endParaRPr lang="en-US" b="1" dirty="0"/>
          </a:p>
          <a:p>
            <a:r>
              <a:rPr lang="en-US" dirty="0"/>
              <a:t>The fine particles in the atmosphere have size smaller than the wave length of visible light. They can scatter blue light which has a shorter wave length than red light which has a longer wave length. When sunlight passes through the atmosphere, the fine particles in the atmosphere scatter the blue </a:t>
            </a:r>
            <a:r>
              <a:rPr lang="en-US" dirty="0" err="1"/>
              <a:t>colours</a:t>
            </a:r>
            <a:r>
              <a:rPr lang="en-US" dirty="0"/>
              <a:t> more strongly than the red and so the sky appears blue. If the earth had no atmosphere there would not be any scattering of light and the sky would appear dark. The sky appears dark at very high altitudes. </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fade">
                                      <p:cBhvr>
                                        <p:cTn id="14" dur="1000"/>
                                        <p:tgtEl>
                                          <p:spTgt spid="2">
                                            <p:txEl>
                                              <p:pRg st="2" end="2"/>
                                            </p:txEl>
                                          </p:spTgt>
                                        </p:tgtEl>
                                      </p:cBhvr>
                                    </p:animEffect>
                                    <p:anim calcmode="lin" valueType="num">
                                      <p:cBhvr>
                                        <p:cTn id="15"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USER\Desktop\blue sky 1.jpg"/>
          <p:cNvPicPr>
            <a:picLocks noChangeAspect="1" noChangeArrowheads="1"/>
          </p:cNvPicPr>
          <p:nvPr/>
        </p:nvPicPr>
        <p:blipFill>
          <a:blip r:embed="rId2"/>
          <a:srcRect/>
          <a:stretch>
            <a:fillRect/>
          </a:stretch>
        </p:blipFill>
        <p:spPr bwMode="auto">
          <a:xfrm>
            <a:off x="3886200" y="533400"/>
            <a:ext cx="2830286" cy="1981200"/>
          </a:xfrm>
          <a:prstGeom prst="rect">
            <a:avLst/>
          </a:prstGeom>
          <a:noFill/>
        </p:spPr>
      </p:pic>
      <p:pic>
        <p:nvPicPr>
          <p:cNvPr id="12291" name="Picture 3" descr="C:\Users\USER\Desktop\blue colour sky.jpeg"/>
          <p:cNvPicPr>
            <a:picLocks noChangeAspect="1" noChangeArrowheads="1"/>
          </p:cNvPicPr>
          <p:nvPr/>
        </p:nvPicPr>
        <p:blipFill>
          <a:blip r:embed="rId3"/>
          <a:srcRect/>
          <a:stretch>
            <a:fillRect/>
          </a:stretch>
        </p:blipFill>
        <p:spPr bwMode="auto">
          <a:xfrm>
            <a:off x="305554" y="457200"/>
            <a:ext cx="3191933" cy="1981200"/>
          </a:xfrm>
          <a:prstGeom prst="rect">
            <a:avLst/>
          </a:prstGeom>
          <a:noFill/>
        </p:spPr>
      </p:pic>
      <p:pic>
        <p:nvPicPr>
          <p:cNvPr id="12292" name="Picture 4" descr="C:\Users\USER\Desktop\blue sky.png"/>
          <p:cNvPicPr>
            <a:picLocks noChangeAspect="1" noChangeArrowheads="1"/>
          </p:cNvPicPr>
          <p:nvPr/>
        </p:nvPicPr>
        <p:blipFill>
          <a:blip r:embed="rId4"/>
          <a:srcRect/>
          <a:stretch>
            <a:fillRect/>
          </a:stretch>
        </p:blipFill>
        <p:spPr bwMode="auto">
          <a:xfrm>
            <a:off x="3886200" y="2971800"/>
            <a:ext cx="2830286" cy="2402910"/>
          </a:xfrm>
          <a:prstGeom prst="rect">
            <a:avLst/>
          </a:prstGeom>
          <a:noFill/>
        </p:spPr>
      </p:pic>
      <p:pic>
        <p:nvPicPr>
          <p:cNvPr id="12293" name="Picture 5" descr="C:\Users\USER\Desktop\BlueSky 2.jpg"/>
          <p:cNvPicPr>
            <a:picLocks noChangeAspect="1" noChangeArrowheads="1"/>
          </p:cNvPicPr>
          <p:nvPr/>
        </p:nvPicPr>
        <p:blipFill>
          <a:blip r:embed="rId5"/>
          <a:srcRect/>
          <a:stretch>
            <a:fillRect/>
          </a:stretch>
        </p:blipFill>
        <p:spPr bwMode="auto">
          <a:xfrm>
            <a:off x="304800" y="2971800"/>
            <a:ext cx="3191933" cy="2437476"/>
          </a:xfrm>
          <a:prstGeom prst="rect">
            <a:avLst/>
          </a:prstGeom>
          <a:noFill/>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2291"/>
                                        </p:tgtEl>
                                        <p:attrNameLst>
                                          <p:attrName>style.visibility</p:attrName>
                                        </p:attrNameLst>
                                      </p:cBhvr>
                                      <p:to>
                                        <p:strVal val="visible"/>
                                      </p:to>
                                    </p:set>
                                    <p:animEffect transition="in" filter="fade">
                                      <p:cBhvr>
                                        <p:cTn id="7" dur="1000"/>
                                        <p:tgtEl>
                                          <p:spTgt spid="12291"/>
                                        </p:tgtEl>
                                      </p:cBhvr>
                                    </p:animEffect>
                                    <p:anim calcmode="lin" valueType="num">
                                      <p:cBhvr>
                                        <p:cTn id="8" dur="1000" fill="hold"/>
                                        <p:tgtEl>
                                          <p:spTgt spid="12291"/>
                                        </p:tgtEl>
                                        <p:attrNameLst>
                                          <p:attrName>ppt_x</p:attrName>
                                        </p:attrNameLst>
                                      </p:cBhvr>
                                      <p:tavLst>
                                        <p:tav tm="0">
                                          <p:val>
                                            <p:strVal val="#ppt_x"/>
                                          </p:val>
                                        </p:tav>
                                        <p:tav tm="100000">
                                          <p:val>
                                            <p:strVal val="#ppt_x"/>
                                          </p:val>
                                        </p:tav>
                                      </p:tavLst>
                                    </p:anim>
                                    <p:anim calcmode="lin" valueType="num">
                                      <p:cBhvr>
                                        <p:cTn id="9" dur="1000" fill="hold"/>
                                        <p:tgtEl>
                                          <p:spTgt spid="1229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2290"/>
                                        </p:tgtEl>
                                        <p:attrNameLst>
                                          <p:attrName>style.visibility</p:attrName>
                                        </p:attrNameLst>
                                      </p:cBhvr>
                                      <p:to>
                                        <p:strVal val="visible"/>
                                      </p:to>
                                    </p:set>
                                    <p:animEffect transition="in" filter="fade">
                                      <p:cBhvr>
                                        <p:cTn id="14" dur="1000"/>
                                        <p:tgtEl>
                                          <p:spTgt spid="12290"/>
                                        </p:tgtEl>
                                      </p:cBhvr>
                                    </p:animEffect>
                                    <p:anim calcmode="lin" valueType="num">
                                      <p:cBhvr>
                                        <p:cTn id="15" dur="1000" fill="hold"/>
                                        <p:tgtEl>
                                          <p:spTgt spid="12290"/>
                                        </p:tgtEl>
                                        <p:attrNameLst>
                                          <p:attrName>ppt_x</p:attrName>
                                        </p:attrNameLst>
                                      </p:cBhvr>
                                      <p:tavLst>
                                        <p:tav tm="0">
                                          <p:val>
                                            <p:strVal val="#ppt_x"/>
                                          </p:val>
                                        </p:tav>
                                        <p:tav tm="100000">
                                          <p:val>
                                            <p:strVal val="#ppt_x"/>
                                          </p:val>
                                        </p:tav>
                                      </p:tavLst>
                                    </p:anim>
                                    <p:anim calcmode="lin" valueType="num">
                                      <p:cBhvr>
                                        <p:cTn id="16" dur="1000" fill="hold"/>
                                        <p:tgtEl>
                                          <p:spTgt spid="1229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2293"/>
                                        </p:tgtEl>
                                        <p:attrNameLst>
                                          <p:attrName>style.visibility</p:attrName>
                                        </p:attrNameLst>
                                      </p:cBhvr>
                                      <p:to>
                                        <p:strVal val="visible"/>
                                      </p:to>
                                    </p:set>
                                    <p:animEffect transition="in" filter="fade">
                                      <p:cBhvr>
                                        <p:cTn id="21" dur="1000"/>
                                        <p:tgtEl>
                                          <p:spTgt spid="12293"/>
                                        </p:tgtEl>
                                      </p:cBhvr>
                                    </p:animEffect>
                                    <p:anim calcmode="lin" valueType="num">
                                      <p:cBhvr>
                                        <p:cTn id="22" dur="1000" fill="hold"/>
                                        <p:tgtEl>
                                          <p:spTgt spid="12293"/>
                                        </p:tgtEl>
                                        <p:attrNameLst>
                                          <p:attrName>ppt_x</p:attrName>
                                        </p:attrNameLst>
                                      </p:cBhvr>
                                      <p:tavLst>
                                        <p:tav tm="0">
                                          <p:val>
                                            <p:strVal val="#ppt_x"/>
                                          </p:val>
                                        </p:tav>
                                        <p:tav tm="100000">
                                          <p:val>
                                            <p:strVal val="#ppt_x"/>
                                          </p:val>
                                        </p:tav>
                                      </p:tavLst>
                                    </p:anim>
                                    <p:anim calcmode="lin" valueType="num">
                                      <p:cBhvr>
                                        <p:cTn id="23" dur="1000" fill="hold"/>
                                        <p:tgtEl>
                                          <p:spTgt spid="12293"/>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2292"/>
                                        </p:tgtEl>
                                        <p:attrNameLst>
                                          <p:attrName>style.visibility</p:attrName>
                                        </p:attrNameLst>
                                      </p:cBhvr>
                                      <p:to>
                                        <p:strVal val="visible"/>
                                      </p:to>
                                    </p:set>
                                    <p:animEffect transition="in" filter="fade">
                                      <p:cBhvr>
                                        <p:cTn id="28" dur="1000"/>
                                        <p:tgtEl>
                                          <p:spTgt spid="12292"/>
                                        </p:tgtEl>
                                      </p:cBhvr>
                                    </p:animEffect>
                                    <p:anim calcmode="lin" valueType="num">
                                      <p:cBhvr>
                                        <p:cTn id="29" dur="1000" fill="hold"/>
                                        <p:tgtEl>
                                          <p:spTgt spid="12292"/>
                                        </p:tgtEl>
                                        <p:attrNameLst>
                                          <p:attrName>ppt_x</p:attrName>
                                        </p:attrNameLst>
                                      </p:cBhvr>
                                      <p:tavLst>
                                        <p:tav tm="0">
                                          <p:val>
                                            <p:strVal val="#ppt_x"/>
                                          </p:val>
                                        </p:tav>
                                        <p:tav tm="100000">
                                          <p:val>
                                            <p:strVal val="#ppt_x"/>
                                          </p:val>
                                        </p:tav>
                                      </p:tavLst>
                                    </p:anim>
                                    <p:anim calcmode="lin" valueType="num">
                                      <p:cBhvr>
                                        <p:cTn id="30" dur="1000" fill="hold"/>
                                        <p:tgtEl>
                                          <p:spTgt spid="1229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314236"/>
            <a:ext cx="5768851" cy="400110"/>
          </a:xfrm>
          <a:prstGeom prst="rect">
            <a:avLst/>
          </a:prstGeom>
        </p:spPr>
        <p:txBody>
          <a:bodyPr wrap="square">
            <a:spAutoFit/>
          </a:bodyPr>
          <a:lstStyle/>
          <a:p>
            <a:r>
              <a:rPr lang="en-US" sz="2000" b="1" u="sng" dirty="0"/>
              <a:t>ii) </a:t>
            </a:r>
            <a:r>
              <a:rPr lang="en-US" sz="2000" b="1" u="sng" dirty="0" err="1"/>
              <a:t>Colour</a:t>
            </a:r>
            <a:r>
              <a:rPr lang="en-US" sz="2000" b="1" u="sng" dirty="0"/>
              <a:t> of the sky at sunrise and sunset :-</a:t>
            </a:r>
          </a:p>
        </p:txBody>
      </p:sp>
      <p:sp>
        <p:nvSpPr>
          <p:cNvPr id="3" name="Rectangle 2"/>
          <p:cNvSpPr/>
          <p:nvPr/>
        </p:nvSpPr>
        <p:spPr>
          <a:xfrm>
            <a:off x="457200" y="4162453"/>
            <a:ext cx="6324600" cy="2031325"/>
          </a:xfrm>
          <a:prstGeom prst="rect">
            <a:avLst/>
          </a:prstGeom>
        </p:spPr>
        <p:txBody>
          <a:bodyPr wrap="square">
            <a:spAutoFit/>
          </a:bodyPr>
          <a:lstStyle/>
          <a:p>
            <a:r>
              <a:rPr lang="en-US" dirty="0"/>
              <a:t>At sunrise and at sunset the sun is near the horizon and the light from the sun travels through the thicker layers of the atmosphere and longer distance through the atmosphere. Near the horizon most of the blue light and shorter wave lengths are scattered away by the particles of the air and the red light and longer wave lengths reaches our eyes. So the sun appears reddish at sunrise and sunset.</a:t>
            </a:r>
          </a:p>
        </p:txBody>
      </p:sp>
      <p:pic>
        <p:nvPicPr>
          <p:cNvPr id="3075" name="Picture 3" descr="C:\Users\USER\Desktop\IMG_20240321_155525.jpg"/>
          <p:cNvPicPr>
            <a:picLocks noChangeAspect="1" noChangeArrowheads="1"/>
          </p:cNvPicPr>
          <p:nvPr/>
        </p:nvPicPr>
        <p:blipFill>
          <a:blip r:embed="rId3" cstate="print"/>
          <a:srcRect/>
          <a:stretch>
            <a:fillRect/>
          </a:stretch>
        </p:blipFill>
        <p:spPr bwMode="auto">
          <a:xfrm rot="16200000">
            <a:off x="1976296" y="-614504"/>
            <a:ext cx="3048000" cy="6105808"/>
          </a:xfrm>
          <a:prstGeom prst="rect">
            <a:avLst/>
          </a:prstGeom>
          <a:noFill/>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075"/>
                                        </p:tgtEl>
                                        <p:attrNameLst>
                                          <p:attrName>style.visibility</p:attrName>
                                        </p:attrNameLst>
                                      </p:cBhvr>
                                      <p:to>
                                        <p:strVal val="visible"/>
                                      </p:to>
                                    </p:set>
                                    <p:animEffect transition="in" filter="fade">
                                      <p:cBhvr>
                                        <p:cTn id="14" dur="1000"/>
                                        <p:tgtEl>
                                          <p:spTgt spid="3075"/>
                                        </p:tgtEl>
                                      </p:cBhvr>
                                    </p:animEffect>
                                    <p:anim calcmode="lin" valueType="num">
                                      <p:cBhvr>
                                        <p:cTn id="15" dur="1000" fill="hold"/>
                                        <p:tgtEl>
                                          <p:spTgt spid="3075"/>
                                        </p:tgtEl>
                                        <p:attrNameLst>
                                          <p:attrName>ppt_x</p:attrName>
                                        </p:attrNameLst>
                                      </p:cBhvr>
                                      <p:tavLst>
                                        <p:tav tm="0">
                                          <p:val>
                                            <p:strVal val="#ppt_x"/>
                                          </p:val>
                                        </p:tav>
                                        <p:tav tm="100000">
                                          <p:val>
                                            <p:strVal val="#ppt_x"/>
                                          </p:val>
                                        </p:tav>
                                      </p:tavLst>
                                    </p:anim>
                                    <p:anim calcmode="lin" valueType="num">
                                      <p:cBhvr>
                                        <p:cTn id="16" dur="1000" fill="hold"/>
                                        <p:tgtEl>
                                          <p:spTgt spid="307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838200"/>
          </a:xfrm>
        </p:spPr>
        <p:txBody>
          <a:bodyPr/>
          <a:lstStyle/>
          <a:p>
            <a:r>
              <a:rPr lang="en-US" b="1" u="sng" dirty="0"/>
              <a:t>HOME WORK</a:t>
            </a:r>
          </a:p>
        </p:txBody>
      </p:sp>
      <p:sp>
        <p:nvSpPr>
          <p:cNvPr id="3" name="Content Placeholder 2"/>
          <p:cNvSpPr>
            <a:spLocks noGrp="1"/>
          </p:cNvSpPr>
          <p:nvPr>
            <p:ph idx="1"/>
          </p:nvPr>
        </p:nvSpPr>
        <p:spPr/>
        <p:txBody>
          <a:bodyPr/>
          <a:lstStyle/>
          <a:p>
            <a:pPr marL="514350" indent="-514350">
              <a:buAutoNum type="arabicPeriod"/>
            </a:pPr>
            <a:r>
              <a:rPr lang="en-US" dirty="0"/>
              <a:t>Why does the sky appear dark instead of blue to astronauts? </a:t>
            </a:r>
          </a:p>
          <a:p>
            <a:pPr marL="514350" indent="-514350">
              <a:buAutoNum type="arabicPeriod"/>
            </a:pPr>
            <a:r>
              <a:rPr lang="en-US" dirty="0"/>
              <a:t> Which phenomenon is responsible for Tyndall effect?</a:t>
            </a:r>
          </a:p>
          <a:p>
            <a:pPr marL="514350" indent="-514350">
              <a:buAutoNum type="arabicPeriod"/>
            </a:pPr>
            <a:r>
              <a:rPr lang="en-US" dirty="0"/>
              <a:t> Wider dispersion of light cannot be the only reason of blue </a:t>
            </a:r>
            <a:r>
              <a:rPr lang="en-US" dirty="0" err="1"/>
              <a:t>colourof</a:t>
            </a:r>
            <a:r>
              <a:rPr lang="en-US" dirty="0"/>
              <a:t> sky. Explain?</a:t>
            </a:r>
          </a:p>
          <a:p>
            <a:pPr marL="514350" indent="-514350">
              <a:buNone/>
            </a:pPr>
            <a:r>
              <a:rPr lang="en-US" dirty="0"/>
              <a:t> </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4510" y="533400"/>
            <a:ext cx="3124200" cy="1143000"/>
          </a:xfrm>
        </p:spPr>
        <p:txBody>
          <a:bodyPr/>
          <a:lstStyle/>
          <a:p>
            <a:r>
              <a:rPr lang="en-US" b="1" u="sng" dirty="0"/>
              <a:t>Reference</a:t>
            </a:r>
          </a:p>
        </p:txBody>
      </p:sp>
      <p:sp>
        <p:nvSpPr>
          <p:cNvPr id="3" name="Content Placeholder 2"/>
          <p:cNvSpPr>
            <a:spLocks noGrp="1"/>
          </p:cNvSpPr>
          <p:nvPr>
            <p:ph idx="1"/>
          </p:nvPr>
        </p:nvSpPr>
        <p:spPr/>
        <p:txBody>
          <a:bodyPr/>
          <a:lstStyle/>
          <a:p>
            <a:r>
              <a:rPr lang="en-US" dirty="0"/>
              <a:t>Photos from cc search.</a:t>
            </a:r>
          </a:p>
          <a:p>
            <a:r>
              <a:rPr lang="en-US" dirty="0"/>
              <a:t>NCERT text book</a:t>
            </a:r>
          </a:p>
          <a:p>
            <a:r>
              <a:rPr lang="en-US" dirty="0"/>
              <a:t>Video references on cc search</a:t>
            </a:r>
          </a:p>
          <a:p>
            <a:endParaRPr lang="en-US" dirty="0"/>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533400"/>
            <a:ext cx="2971800" cy="1143000"/>
          </a:xfrm>
        </p:spPr>
        <p:txBody>
          <a:bodyPr>
            <a:normAutofit fontScale="90000"/>
          </a:bodyPr>
          <a:lstStyle/>
          <a:p>
            <a:r>
              <a:rPr lang="en-US" b="1" u="sng" dirty="0"/>
              <a:t>Presented by </a:t>
            </a:r>
          </a:p>
        </p:txBody>
      </p:sp>
      <p:sp>
        <p:nvSpPr>
          <p:cNvPr id="3" name="Content Placeholder 2"/>
          <p:cNvSpPr>
            <a:spLocks noGrp="1"/>
          </p:cNvSpPr>
          <p:nvPr>
            <p:ph idx="1"/>
          </p:nvPr>
        </p:nvSpPr>
        <p:spPr/>
        <p:txBody>
          <a:bodyPr/>
          <a:lstStyle/>
          <a:p>
            <a:r>
              <a:rPr lang="en-US" dirty="0"/>
              <a:t>NAZINA BANU</a:t>
            </a:r>
          </a:p>
          <a:p>
            <a:r>
              <a:rPr lang="en-US" dirty="0"/>
              <a:t>Assistant teacher</a:t>
            </a:r>
          </a:p>
          <a:p>
            <a:pPr marL="0" indent="0">
              <a:buNone/>
            </a:pPr>
            <a:endParaRPr lang="en-US" dirty="0"/>
          </a:p>
          <a:p>
            <a:r>
              <a:rPr lang="en-US" dirty="0"/>
              <a:t>Karnataka public school.</a:t>
            </a:r>
          </a:p>
          <a:p>
            <a:r>
              <a:rPr lang="en-US" dirty="0" err="1"/>
              <a:t>Dandinashivara</a:t>
            </a:r>
            <a:r>
              <a:rPr lang="en-US" dirty="0"/>
              <a:t>.</a:t>
            </a:r>
          </a:p>
          <a:p>
            <a:r>
              <a:rPr lang="en-US" dirty="0" err="1"/>
              <a:t>Turuvekere</a:t>
            </a:r>
            <a:r>
              <a:rPr lang="en-US" dirty="0"/>
              <a:t> </a:t>
            </a:r>
            <a:r>
              <a:rPr lang="en-US" dirty="0" err="1"/>
              <a:t>taluk</a:t>
            </a:r>
            <a:endParaRPr lang="en-US" dirty="0"/>
          </a:p>
          <a:p>
            <a:r>
              <a:rPr lang="en-US" dirty="0"/>
              <a:t> </a:t>
            </a:r>
            <a:r>
              <a:rPr lang="en-US" dirty="0" err="1"/>
              <a:t>Tumkur</a:t>
            </a:r>
            <a:r>
              <a:rPr lang="en-US" dirty="0"/>
              <a:t> district.</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1000"/>
                                        <p:tgtEl>
                                          <p:spTgt spid="3">
                                            <p:txEl>
                                              <p:pRg st="3" end="3"/>
                                            </p:txEl>
                                          </p:spTgt>
                                        </p:tgtEl>
                                      </p:cBhvr>
                                    </p:animEffect>
                                    <p:anim calcmode="lin" valueType="num">
                                      <p:cBhvr>
                                        <p:cTn id="2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fade">
                                      <p:cBhvr>
                                        <p:cTn id="36" dur="1000"/>
                                        <p:tgtEl>
                                          <p:spTgt spid="3">
                                            <p:txEl>
                                              <p:pRg st="5" end="5"/>
                                            </p:txEl>
                                          </p:spTgt>
                                        </p:tgtEl>
                                      </p:cBhvr>
                                    </p:animEffect>
                                    <p:anim calcmode="lin" valueType="num">
                                      <p:cBhvr>
                                        <p:cTn id="3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Effect transition="in" filter="fade">
                                      <p:cBhvr>
                                        <p:cTn id="41" dur="1000"/>
                                        <p:tgtEl>
                                          <p:spTgt spid="3">
                                            <p:txEl>
                                              <p:pRg st="6" end="6"/>
                                            </p:txEl>
                                          </p:spTgt>
                                        </p:tgtEl>
                                      </p:cBhvr>
                                    </p:animEffect>
                                    <p:anim calcmode="lin" valueType="num">
                                      <p:cBhvr>
                                        <p:cTn id="4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1442</TotalTime>
  <Words>5279</Words>
  <Application>Microsoft Office PowerPoint</Application>
  <PresentationFormat>On-screen Show (4:3)</PresentationFormat>
  <Paragraphs>498</Paragraphs>
  <Slides>43</Slides>
  <Notes>39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43</vt:i4>
      </vt:variant>
    </vt:vector>
  </HeadingPairs>
  <TitlesOfParts>
    <vt:vector size="48" baseType="lpstr">
      <vt:lpstr>Arial</vt:lpstr>
      <vt:lpstr>Calibri</vt:lpstr>
      <vt:lpstr>Trebuchet MS</vt:lpstr>
      <vt:lpstr>Wingdings 3</vt:lpstr>
      <vt:lpstr>Facet</vt:lpstr>
      <vt:lpstr>THE HUMAN EYE AND THE   COLOURFUL WORLD</vt:lpstr>
      <vt:lpstr>Chapter is Divided into 2-Parts</vt:lpstr>
      <vt:lpstr>PowerPoint Presentation</vt:lpstr>
      <vt:lpstr>PowerPoint Presentation</vt:lpstr>
      <vt:lpstr>PowerPoint Presentation</vt:lpstr>
      <vt:lpstr>PowerPoint Presentation</vt:lpstr>
      <vt:lpstr>PowerPoint Presentation</vt:lpstr>
      <vt:lpstr>PowerPoint Presentation</vt:lpstr>
      <vt:lpstr>HOME WORK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HOME WORK</vt:lpstr>
      <vt:lpstr>PowerPoint Presentation</vt:lpstr>
      <vt:lpstr>HOME WORK</vt:lpstr>
      <vt:lpstr>PowerPoint Presentation</vt:lpstr>
      <vt:lpstr>PowerPoint Presentation</vt:lpstr>
      <vt:lpstr>HOME WORK</vt:lpstr>
      <vt:lpstr>PowerPoint Presentation</vt:lpstr>
      <vt:lpstr>HOME WORK</vt:lpstr>
      <vt:lpstr>PowerPoint Presentation</vt:lpstr>
      <vt:lpstr>PowerPoint Presentation</vt:lpstr>
      <vt:lpstr>HOME WORK</vt:lpstr>
      <vt:lpstr>PowerPoint Presentation</vt:lpstr>
      <vt:lpstr>PowerPoint Presentation</vt:lpstr>
      <vt:lpstr>HOME WORK</vt:lpstr>
      <vt:lpstr>PowerPoint Presentation</vt:lpstr>
      <vt:lpstr>PowerPoint Presentation</vt:lpstr>
      <vt:lpstr>PowerPoint Presentation</vt:lpstr>
      <vt:lpstr>PowerPoint Presentation</vt:lpstr>
      <vt:lpstr>PowerPoint Presentation</vt:lpstr>
      <vt:lpstr>HOME WORK</vt:lpstr>
      <vt:lpstr>Reference</vt:lpstr>
      <vt:lpstr>Presented by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THE HUMAN EYE AND THE COLOURFUL WORLD</dc:title>
  <dc:creator>USER</dc:creator>
  <cp:lastModifiedBy>Kamath Pvt Ltd</cp:lastModifiedBy>
  <cp:revision>161</cp:revision>
  <dcterms:created xsi:type="dcterms:W3CDTF">2006-08-16T00:00:00Z</dcterms:created>
  <dcterms:modified xsi:type="dcterms:W3CDTF">2024-06-18T12:40:17Z</dcterms:modified>
</cp:coreProperties>
</file>