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72" r:id="rId2"/>
    <p:sldId id="256" r:id="rId3"/>
    <p:sldId id="257" r:id="rId4"/>
    <p:sldId id="258" r:id="rId5"/>
    <p:sldId id="263" r:id="rId6"/>
    <p:sldId id="260" r:id="rId7"/>
    <p:sldId id="264" r:id="rId8"/>
    <p:sldId id="262" r:id="rId9"/>
    <p:sldId id="259" r:id="rId10"/>
    <p:sldId id="265" r:id="rId11"/>
    <p:sldId id="266" r:id="rId12"/>
    <p:sldId id="267" r:id="rId13"/>
    <p:sldId id="268" r:id="rId14"/>
    <p:sldId id="269" r:id="rId15"/>
    <p:sldId id="270" r:id="rId16"/>
    <p:sldId id="271" r:id="rId17"/>
  </p:sldIdLst>
  <p:sldSz cx="923607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21" autoAdjust="0"/>
    <p:restoredTop sz="94660"/>
  </p:normalViewPr>
  <p:slideViewPr>
    <p:cSldViewPr>
      <p:cViewPr varScale="1">
        <p:scale>
          <a:sx n="68" d="100"/>
          <a:sy n="68" d="100"/>
        </p:scale>
        <p:origin x="-1440" y="-96"/>
      </p:cViewPr>
      <p:guideLst>
        <p:guide orient="horz" pos="2160"/>
        <p:guide pos="2909"/>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6279" y="1371600"/>
            <a:ext cx="8312468"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66C1FFA-14D7-40D6-9299-915E708BCAAA}" type="datetimeFigureOut">
              <a:rPr lang="en-US" smtClean="0"/>
              <a:pPr/>
              <a:t>2/15/2022</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680DD951-7378-4CE0-AA88-73F42A5251F0}" type="slidenum">
              <a:rPr lang="en-US" smtClean="0"/>
              <a:pPr/>
              <a:t>‹#›</a:t>
            </a:fld>
            <a:endParaRPr lang="en-US"/>
          </a:p>
        </p:txBody>
      </p:sp>
      <p:sp>
        <p:nvSpPr>
          <p:cNvPr id="9" name="Subtitle 8"/>
          <p:cNvSpPr>
            <a:spLocks noGrp="1"/>
          </p:cNvSpPr>
          <p:nvPr>
            <p:ph type="subTitle" idx="1"/>
          </p:nvPr>
        </p:nvSpPr>
        <p:spPr>
          <a:xfrm>
            <a:off x="1385411" y="3331698"/>
            <a:ext cx="6465253"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66C1FFA-14D7-40D6-9299-915E708BCAAA}" type="datetimeFigureOut">
              <a:rPr lang="en-US" smtClean="0"/>
              <a:pPr/>
              <a:t>2/15/2022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0DD951-7378-4CE0-AA88-73F42A5251F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16313" y="609600"/>
            <a:ext cx="7157958"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16313" y="2507786"/>
            <a:ext cx="7157958"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66C1FFA-14D7-40D6-9299-915E708BCAAA}" type="datetimeFigureOut">
              <a:rPr lang="en-US" smtClean="0"/>
              <a:pPr/>
              <a:t>2/15/2022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004598" y="6416676"/>
            <a:ext cx="769673" cy="365125"/>
          </a:xfrm>
        </p:spPr>
        <p:txBody>
          <a:bodyPr/>
          <a:lstStyle/>
          <a:p>
            <a:fld id="{680DD951-7378-4CE0-AA88-73F42A5251F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61804" y="1600201"/>
            <a:ext cx="4079266"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95005" y="1600201"/>
            <a:ext cx="4079266"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66C1FFA-14D7-40D6-9299-915E708BCAAA}" type="datetimeFigureOut">
              <a:rPr lang="en-US" smtClean="0"/>
              <a:pPr/>
              <a:t>2/15/2022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0DD951-7378-4CE0-AA88-73F42A5251F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61804" y="273050"/>
            <a:ext cx="8312468"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61804" y="1535113"/>
            <a:ext cx="4080870"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91799" y="1535113"/>
            <a:ext cx="408247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61804" y="2362201"/>
            <a:ext cx="4080870"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91799" y="2362201"/>
            <a:ext cx="408247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66C1FFA-14D7-40D6-9299-915E708BCAAA}" type="datetimeFigureOut">
              <a:rPr lang="en-US" smtClean="0"/>
              <a:pPr/>
              <a:t>2/15/2022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0DD951-7378-4CE0-AA88-73F42A5251F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66C1FFA-14D7-40D6-9299-915E708BCAAA}" type="datetimeFigureOut">
              <a:rPr lang="en-US" smtClean="0"/>
              <a:pPr/>
              <a:t>2/15/2022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0DD951-7378-4CE0-AA88-73F42A5251F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6C1FFA-14D7-40D6-9299-915E708BCAAA}" type="datetimeFigureOut">
              <a:rPr lang="en-US" smtClean="0"/>
              <a:pPr/>
              <a:t>2/15/2022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80DD951-7378-4CE0-AA88-73F42A5251F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61804" y="273050"/>
            <a:ext cx="3038605"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61804" y="1524001"/>
            <a:ext cx="3038605"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11049" y="273051"/>
            <a:ext cx="5163222"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66C1FFA-14D7-40D6-9299-915E708BCAAA}" type="datetimeFigureOut">
              <a:rPr lang="en-US" smtClean="0"/>
              <a:pPr/>
              <a:t>2/15/2022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0DD951-7378-4CE0-AA88-73F42A5251F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47215" y="609600"/>
            <a:ext cx="5541645"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47215" y="1831975"/>
            <a:ext cx="5541645"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47215" y="1166787"/>
            <a:ext cx="5541645"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66C1FFA-14D7-40D6-9299-915E708BCAAA}" type="datetimeFigureOut">
              <a:rPr lang="en-US" smtClean="0"/>
              <a:pPr/>
              <a:t>2/15/2022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0DD951-7378-4CE0-AA88-73F42A5251F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66C1FFA-14D7-40D6-9299-915E708BCAAA}" type="datetimeFigureOut">
              <a:rPr lang="en-US" smtClean="0"/>
              <a:pPr/>
              <a:t>2/15/2022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0DD951-7378-4CE0-AA88-73F42A5251F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154" y="274639"/>
            <a:ext cx="2078117"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61804" y="274639"/>
            <a:ext cx="6080416"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66C1FFA-14D7-40D6-9299-915E708BCAAA}" type="datetimeFigureOut">
              <a:rPr lang="en-US" smtClean="0"/>
              <a:pPr/>
              <a:t>2/15/2022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0DD951-7378-4CE0-AA88-73F42A5251F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61804" y="274638"/>
            <a:ext cx="8312468"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61804" y="1600200"/>
            <a:ext cx="8312468"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61804" y="6416676"/>
            <a:ext cx="2155084"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66C1FFA-14D7-40D6-9299-915E708BCAAA}" type="datetimeFigureOut">
              <a:rPr lang="en-US" smtClean="0"/>
              <a:pPr/>
              <a:t>2/15/2022</a:t>
            </a:fld>
            <a:endParaRPr lang="en-US"/>
          </a:p>
        </p:txBody>
      </p:sp>
      <p:sp>
        <p:nvSpPr>
          <p:cNvPr id="3" name="Footer Placeholder 2"/>
          <p:cNvSpPr>
            <a:spLocks noGrp="1"/>
          </p:cNvSpPr>
          <p:nvPr>
            <p:ph type="ftr" sz="quarter" idx="3"/>
          </p:nvPr>
        </p:nvSpPr>
        <p:spPr>
          <a:xfrm>
            <a:off x="3155659" y="6416676"/>
            <a:ext cx="2924757"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8004598" y="6416676"/>
            <a:ext cx="769673"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680DD951-7378-4CE0-AA88-73F42A5251F0}"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8.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en.wikipedia.org/wiki/Roti" TargetMode="Externa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9.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09813" y="1859340"/>
            <a:ext cx="4616450" cy="4401205"/>
          </a:xfrm>
          <a:prstGeom prst="rect">
            <a:avLst/>
          </a:prstGeom>
        </p:spPr>
        <p:txBody>
          <a:bodyPr>
            <a:spAutoFit/>
          </a:bodyPr>
          <a:lstStyle/>
          <a:p>
            <a:r>
              <a:rPr lang="en-US" sz="2000" i="1" dirty="0"/>
              <a:t>I</a:t>
            </a:r>
            <a:r>
              <a:rPr lang="en-US" sz="2000" i="1" dirty="0">
                <a:solidFill>
                  <a:srgbClr val="FFFF00"/>
                </a:solidFill>
              </a:rPr>
              <a:t> would like to express my special thanks of gratitude </a:t>
            </a:r>
            <a:r>
              <a:rPr lang="en-US" sz="2000" i="1" dirty="0" smtClean="0">
                <a:solidFill>
                  <a:srgbClr val="FFFF00"/>
                </a:solidFill>
              </a:rPr>
              <a:t>to SOCIAL TEACHER  </a:t>
            </a:r>
            <a:r>
              <a:rPr lang="en-US" sz="2000" i="1" dirty="0">
                <a:solidFill>
                  <a:srgbClr val="FFFF00"/>
                </a:solidFill>
              </a:rPr>
              <a:t>as well as our principal </a:t>
            </a:r>
            <a:r>
              <a:rPr lang="en-US" sz="2000" i="1" dirty="0" smtClean="0">
                <a:solidFill>
                  <a:srgbClr val="FFFF00"/>
                </a:solidFill>
              </a:rPr>
              <a:t>FR. SHAJI JOSEPH who </a:t>
            </a:r>
            <a:r>
              <a:rPr lang="en-US" sz="2000" i="1" dirty="0">
                <a:solidFill>
                  <a:srgbClr val="FFFF00"/>
                </a:solidFill>
              </a:rPr>
              <a:t>gave me the golden opportunity to do this wonderful project on the topic  </a:t>
            </a:r>
            <a:r>
              <a:rPr lang="en-US" sz="2000" i="1" dirty="0" smtClean="0">
                <a:solidFill>
                  <a:srgbClr val="FFFF00"/>
                </a:solidFill>
              </a:rPr>
              <a:t>COMPARISON BETWEEN UTTAR PRADESH AND MEGHALAYA which </a:t>
            </a:r>
            <a:r>
              <a:rPr lang="en-US" sz="2000" i="1" dirty="0">
                <a:solidFill>
                  <a:srgbClr val="FFFF00"/>
                </a:solidFill>
              </a:rPr>
              <a:t>also helped me in doing a lot of Research and </a:t>
            </a:r>
            <a:r>
              <a:rPr lang="en-US" sz="2000" i="1" dirty="0" err="1">
                <a:solidFill>
                  <a:srgbClr val="FFFF00"/>
                </a:solidFill>
              </a:rPr>
              <a:t>i</a:t>
            </a:r>
            <a:r>
              <a:rPr lang="en-US" sz="2000" i="1" dirty="0">
                <a:solidFill>
                  <a:srgbClr val="FFFF00"/>
                </a:solidFill>
              </a:rPr>
              <a:t> came to know about so many new things I am really thankful to them.</a:t>
            </a:r>
            <a:r>
              <a:rPr lang="en-US" sz="2000" dirty="0" smtClean="0">
                <a:solidFill>
                  <a:srgbClr val="FFFF00"/>
                </a:solidFill>
              </a:rPr>
              <a:t/>
            </a:r>
            <a:br>
              <a:rPr lang="en-US" sz="2000" dirty="0" smtClean="0">
                <a:solidFill>
                  <a:srgbClr val="FFFF00"/>
                </a:solidFill>
              </a:rPr>
            </a:br>
            <a:r>
              <a:rPr lang="en-US" sz="2000" i="1" dirty="0">
                <a:solidFill>
                  <a:srgbClr val="FFFF00"/>
                </a:solidFill>
              </a:rPr>
              <a:t>Secondly </a:t>
            </a:r>
            <a:r>
              <a:rPr lang="en-US" sz="2000" i="1" dirty="0" err="1">
                <a:solidFill>
                  <a:srgbClr val="FFFF00"/>
                </a:solidFill>
              </a:rPr>
              <a:t>i</a:t>
            </a:r>
            <a:r>
              <a:rPr lang="en-US" sz="2000" i="1" dirty="0">
                <a:solidFill>
                  <a:srgbClr val="FFFF00"/>
                </a:solidFill>
              </a:rPr>
              <a:t> would also like to thank my parents and friends who helped me a lot in finalizing this project within the limited time frame</a:t>
            </a:r>
            <a:r>
              <a:rPr lang="en-US" i="1" dirty="0"/>
              <a:t>.</a:t>
            </a:r>
            <a:endParaRPr lang="en-US" dirty="0"/>
          </a:p>
        </p:txBody>
      </p:sp>
      <p:sp>
        <p:nvSpPr>
          <p:cNvPr id="3" name="Rectangle 2"/>
          <p:cNvSpPr/>
          <p:nvPr/>
        </p:nvSpPr>
        <p:spPr>
          <a:xfrm>
            <a:off x="2179637" y="685800"/>
            <a:ext cx="4637808" cy="646331"/>
          </a:xfrm>
          <a:prstGeom prst="rect">
            <a:avLst/>
          </a:prstGeom>
        </p:spPr>
        <p:txBody>
          <a:bodyPr wrap="none">
            <a:spAutoFit/>
          </a:bodyPr>
          <a:lstStyle/>
          <a:p>
            <a:r>
              <a:rPr lang="en-US" sz="3600" u="sng" dirty="0" smtClean="0">
                <a:latin typeface="Algerian" pitchFamily="82" charset="0"/>
              </a:rPr>
              <a:t>ACKNOWLEDGEMENT</a:t>
            </a:r>
            <a:endParaRPr lang="en-US" sz="3600" u="sng" dirty="0">
              <a:latin typeface="Algerian" pitchFamily="82" charset="0"/>
            </a:endParaRPr>
          </a:p>
        </p:txBody>
      </p:sp>
      <p:sp>
        <p:nvSpPr>
          <p:cNvPr id="4" name="Rectangle 3"/>
          <p:cNvSpPr/>
          <p:nvPr/>
        </p:nvSpPr>
        <p:spPr>
          <a:xfrm>
            <a:off x="6523037" y="5943600"/>
            <a:ext cx="2713038" cy="646331"/>
          </a:xfrm>
          <a:prstGeom prst="rect">
            <a:avLst/>
          </a:prstGeom>
        </p:spPr>
        <p:txBody>
          <a:bodyPr wrap="square">
            <a:spAutoFit/>
          </a:bodyPr>
          <a:lstStyle/>
          <a:p>
            <a:r>
              <a:rPr lang="en-US" dirty="0" smtClean="0"/>
              <a:t>SHIVANSH AGRAWAL</a:t>
            </a:r>
            <a:endParaRPr lang="en-US" dirty="0" smtClean="0"/>
          </a:p>
          <a:p>
            <a:r>
              <a:rPr lang="en-US" dirty="0" smtClean="0"/>
              <a:t>10</a:t>
            </a:r>
            <a:r>
              <a:rPr lang="en-US" baseline="30000" dirty="0" smtClean="0"/>
              <a:t>TH</a:t>
            </a:r>
            <a:r>
              <a:rPr lang="en-US" dirty="0" smtClean="0"/>
              <a:t>  D</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00575" y="228600"/>
            <a:ext cx="7514772" cy="2308324"/>
          </a:xfrm>
          <a:prstGeom prst="rect">
            <a:avLst/>
          </a:prstGeom>
        </p:spPr>
        <p:txBody>
          <a:bodyPr wrap="none">
            <a:spAutoFit/>
          </a:bodyPr>
          <a:lstStyle/>
          <a:p>
            <a:r>
              <a:rPr lang="en-US" sz="7200" i="1" u="sng" dirty="0" smtClean="0">
                <a:solidFill>
                  <a:srgbClr val="FF0000"/>
                </a:solidFill>
                <a:latin typeface="Algerian" pitchFamily="82" charset="0"/>
              </a:rPr>
              <a:t>Welcome to</a:t>
            </a:r>
          </a:p>
          <a:p>
            <a:r>
              <a:rPr lang="en-US" u="sng" dirty="0" smtClean="0">
                <a:solidFill>
                  <a:srgbClr val="FF0000"/>
                </a:solidFill>
              </a:rPr>
              <a:t> </a:t>
            </a:r>
            <a:r>
              <a:rPr lang="en-US" sz="7200" i="1" u="sng" dirty="0" smtClean="0">
                <a:solidFill>
                  <a:srgbClr val="FF0000"/>
                </a:solidFill>
                <a:latin typeface="Algerian" pitchFamily="82" charset="0"/>
              </a:rPr>
              <a:t>Uttar </a:t>
            </a:r>
            <a:r>
              <a:rPr lang="en-US" sz="7200" i="1" u="sng" dirty="0" err="1" smtClean="0">
                <a:solidFill>
                  <a:srgbClr val="FF0000"/>
                </a:solidFill>
                <a:latin typeface="Algerian" pitchFamily="82" charset="0"/>
              </a:rPr>
              <a:t>pradesh</a:t>
            </a:r>
            <a:endParaRPr lang="en-US" sz="7200" i="1" u="sng" dirty="0">
              <a:solidFill>
                <a:srgbClr val="FF0000"/>
              </a:solidFill>
              <a:latin typeface="Algerian" pitchFamily="82" charset="0"/>
            </a:endParaRPr>
          </a:p>
        </p:txBody>
      </p:sp>
      <p:pic>
        <p:nvPicPr>
          <p:cNvPr id="12" name="Picture 11" descr="depositphotos_31304481-stock-photo-taj-mahal-agra.jpg"/>
          <p:cNvPicPr>
            <a:picLocks noChangeAspect="1"/>
          </p:cNvPicPr>
          <p:nvPr/>
        </p:nvPicPr>
        <p:blipFill>
          <a:blip r:embed="rId2"/>
          <a:stretch>
            <a:fillRect/>
          </a:stretch>
        </p:blipFill>
        <p:spPr>
          <a:xfrm>
            <a:off x="-27860" y="-228600"/>
            <a:ext cx="9263935" cy="7086600"/>
          </a:xfrm>
          <a:prstGeom prst="rect">
            <a:avLst/>
          </a:prstGeom>
        </p:spPr>
      </p:pic>
      <p:sp>
        <p:nvSpPr>
          <p:cNvPr id="13" name="Rectangle 12"/>
          <p:cNvSpPr/>
          <p:nvPr/>
        </p:nvSpPr>
        <p:spPr>
          <a:xfrm>
            <a:off x="4771972" y="3657601"/>
            <a:ext cx="4618038" cy="1384995"/>
          </a:xfrm>
          <a:prstGeom prst="rect">
            <a:avLst/>
          </a:prstGeom>
        </p:spPr>
        <p:txBody>
          <a:bodyPr>
            <a:spAutoFit/>
          </a:bodyPr>
          <a:lstStyle/>
          <a:p>
            <a:endParaRPr lang="en-US" sz="2800" i="1" dirty="0">
              <a:solidFill>
                <a:srgbClr val="00B050"/>
              </a:solidFill>
              <a:latin typeface="Copperplate Gothic Bold" pitchFamily="34" charset="0"/>
            </a:endParaRPr>
          </a:p>
          <a:p>
            <a:endParaRPr lang="en-US" sz="2800" i="1" dirty="0" smtClean="0">
              <a:solidFill>
                <a:srgbClr val="00B050"/>
              </a:solidFill>
              <a:latin typeface="Copperplate Gothic Bold" pitchFamily="34" charset="0"/>
            </a:endParaRPr>
          </a:p>
          <a:p>
            <a:endParaRPr lang="en-US" sz="2800" i="1" dirty="0">
              <a:solidFill>
                <a:srgbClr val="00B050"/>
              </a:solidFill>
              <a:latin typeface="Copperplate Gothic Bold" pitchFamily="34" charset="0"/>
            </a:endParaRPr>
          </a:p>
        </p:txBody>
      </p:sp>
      <p:sp>
        <p:nvSpPr>
          <p:cNvPr id="14" name="Rectangle 13"/>
          <p:cNvSpPr/>
          <p:nvPr/>
        </p:nvSpPr>
        <p:spPr>
          <a:xfrm>
            <a:off x="2255837" y="5562600"/>
            <a:ext cx="4985660" cy="830997"/>
          </a:xfrm>
          <a:prstGeom prst="rect">
            <a:avLst/>
          </a:prstGeom>
        </p:spPr>
        <p:txBody>
          <a:bodyPr wrap="none">
            <a:spAutoFit/>
          </a:bodyPr>
          <a:lstStyle/>
          <a:p>
            <a:r>
              <a:rPr lang="en-US" sz="4800" dirty="0" smtClean="0">
                <a:latin typeface="Algerian" pitchFamily="82" charset="0"/>
              </a:rPr>
              <a:t>UTTAR PRADESH</a:t>
            </a:r>
            <a:endParaRPr lang="en-US" sz="4800" dirty="0">
              <a:latin typeface="Algerian" pitchFamily="82"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384837" y="228600"/>
            <a:ext cx="3038605" cy="1162050"/>
          </a:xfrm>
        </p:spPr>
        <p:txBody>
          <a:bodyPr>
            <a:noAutofit/>
          </a:bodyPr>
          <a:lstStyle/>
          <a:p>
            <a:r>
              <a:rPr lang="en-US" sz="4400" i="1" u="sng" dirty="0" smtClean="0">
                <a:solidFill>
                  <a:schemeClr val="tx2">
                    <a:lumMod val="50000"/>
                  </a:schemeClr>
                </a:solidFill>
                <a:latin typeface="Freestyle Script" pitchFamily="66" charset="0"/>
              </a:rPr>
              <a:t>UTTAR PRADESH</a:t>
            </a:r>
            <a:endParaRPr lang="en-US" sz="4400" i="1" u="sng" dirty="0">
              <a:solidFill>
                <a:schemeClr val="tx2">
                  <a:lumMod val="50000"/>
                </a:schemeClr>
              </a:solidFill>
              <a:latin typeface="Freestyle Script" pitchFamily="66" charset="0"/>
            </a:endParaRPr>
          </a:p>
        </p:txBody>
      </p:sp>
      <p:sp>
        <p:nvSpPr>
          <p:cNvPr id="11" name="Text Placeholder 10"/>
          <p:cNvSpPr>
            <a:spLocks noGrp="1"/>
          </p:cNvSpPr>
          <p:nvPr>
            <p:ph type="body" idx="2"/>
          </p:nvPr>
        </p:nvSpPr>
        <p:spPr>
          <a:xfrm>
            <a:off x="692706" y="1447801"/>
            <a:ext cx="3038605" cy="4691063"/>
          </a:xfrm>
        </p:spPr>
        <p:txBody>
          <a:bodyPr>
            <a:noAutofit/>
          </a:bodyPr>
          <a:lstStyle/>
          <a:p>
            <a:r>
              <a:rPr lang="en-US" sz="1800" i="1" dirty="0" smtClean="0">
                <a:solidFill>
                  <a:srgbClr val="002060"/>
                </a:solidFill>
                <a:latin typeface="Footlight MT Light" pitchFamily="18" charset="0"/>
                <a:ea typeface="Segoe UI Historic" pitchFamily="34" charset="0"/>
                <a:cs typeface="Segoe UI Historic" pitchFamily="34" charset="0"/>
              </a:rPr>
              <a:t>Uttar </a:t>
            </a:r>
            <a:r>
              <a:rPr lang="en-US" sz="1800" i="1" dirty="0" err="1" smtClean="0">
                <a:solidFill>
                  <a:srgbClr val="002060"/>
                </a:solidFill>
                <a:latin typeface="Footlight MT Light" pitchFamily="18" charset="0"/>
                <a:ea typeface="Segoe UI Historic" pitchFamily="34" charset="0"/>
                <a:cs typeface="Segoe UI Historic" pitchFamily="34" charset="0"/>
              </a:rPr>
              <a:t>pradesh</a:t>
            </a:r>
            <a:r>
              <a:rPr lang="en-US" sz="1800" i="1" dirty="0" smtClean="0">
                <a:solidFill>
                  <a:srgbClr val="002060"/>
                </a:solidFill>
                <a:latin typeface="Footlight MT Light" pitchFamily="18" charset="0"/>
                <a:ea typeface="Segoe UI Historic" pitchFamily="34" charset="0"/>
                <a:cs typeface="Segoe UI Historic" pitchFamily="34" charset="0"/>
              </a:rPr>
              <a:t>, the most popular and fourth largest state of </a:t>
            </a:r>
            <a:r>
              <a:rPr lang="en-US" sz="1800" i="1" dirty="0" err="1" smtClean="0">
                <a:solidFill>
                  <a:srgbClr val="002060"/>
                </a:solidFill>
                <a:latin typeface="Footlight MT Light" pitchFamily="18" charset="0"/>
                <a:ea typeface="Segoe UI Historic" pitchFamily="34" charset="0"/>
                <a:cs typeface="Segoe UI Historic" pitchFamily="34" charset="0"/>
              </a:rPr>
              <a:t>india</a:t>
            </a:r>
            <a:r>
              <a:rPr lang="en-US" sz="1800" i="1" dirty="0" smtClean="0">
                <a:solidFill>
                  <a:srgbClr val="002060"/>
                </a:solidFill>
                <a:latin typeface="Footlight MT Light" pitchFamily="18" charset="0"/>
                <a:ea typeface="Segoe UI Historic" pitchFamily="34" charset="0"/>
                <a:cs typeface="Segoe UI Historic" pitchFamily="34" charset="0"/>
              </a:rPr>
              <a:t>. it lies in the north-central part of the country.</a:t>
            </a:r>
          </a:p>
          <a:p>
            <a:r>
              <a:rPr lang="en-US" sz="1800" i="1" dirty="0">
                <a:solidFill>
                  <a:srgbClr val="002060"/>
                </a:solidFill>
                <a:latin typeface="Footlight MT Light" pitchFamily="18" charset="0"/>
                <a:ea typeface="Segoe UI Historic" pitchFamily="34" charset="0"/>
                <a:cs typeface="Segoe UI Historic" pitchFamily="34" charset="0"/>
              </a:rPr>
              <a:t>U</a:t>
            </a:r>
            <a:r>
              <a:rPr lang="en-US" sz="1800" i="1" dirty="0" smtClean="0">
                <a:solidFill>
                  <a:srgbClr val="002060"/>
                </a:solidFill>
                <a:latin typeface="Footlight MT Light" pitchFamily="18" charset="0"/>
                <a:ea typeface="Segoe UI Historic" pitchFamily="34" charset="0"/>
                <a:cs typeface="Segoe UI Historic" pitchFamily="34" charset="0"/>
              </a:rPr>
              <a:t>ttar </a:t>
            </a:r>
            <a:r>
              <a:rPr lang="en-US" sz="1800" i="1" dirty="0" err="1" smtClean="0">
                <a:solidFill>
                  <a:srgbClr val="002060"/>
                </a:solidFill>
                <a:latin typeface="Footlight MT Light" pitchFamily="18" charset="0"/>
                <a:ea typeface="Segoe UI Historic" pitchFamily="34" charset="0"/>
                <a:cs typeface="Segoe UI Historic" pitchFamily="34" charset="0"/>
              </a:rPr>
              <a:t>pradesh</a:t>
            </a:r>
            <a:r>
              <a:rPr lang="en-US" sz="1800" i="1" dirty="0" smtClean="0">
                <a:solidFill>
                  <a:srgbClr val="002060"/>
                </a:solidFill>
                <a:latin typeface="Footlight MT Light" pitchFamily="18" charset="0"/>
                <a:ea typeface="Segoe UI Historic" pitchFamily="34" charset="0"/>
                <a:cs typeface="Segoe UI Historic" pitchFamily="34" charset="0"/>
              </a:rPr>
              <a:t> is bordered by the state of </a:t>
            </a:r>
            <a:r>
              <a:rPr lang="en-US" sz="1800" i="1" dirty="0" err="1" smtClean="0">
                <a:solidFill>
                  <a:srgbClr val="002060"/>
                </a:solidFill>
                <a:latin typeface="Footlight MT Light" pitchFamily="18" charset="0"/>
                <a:ea typeface="Segoe UI Historic" pitchFamily="34" charset="0"/>
                <a:cs typeface="Segoe UI Historic" pitchFamily="34" charset="0"/>
              </a:rPr>
              <a:t>Uttarakhand</a:t>
            </a:r>
            <a:r>
              <a:rPr lang="en-US" sz="1800" i="1" dirty="0" smtClean="0">
                <a:solidFill>
                  <a:srgbClr val="002060"/>
                </a:solidFill>
                <a:latin typeface="Footlight MT Light" pitchFamily="18" charset="0"/>
                <a:ea typeface="Segoe UI Historic" pitchFamily="34" charset="0"/>
                <a:cs typeface="Segoe UI Historic" pitchFamily="34" charset="0"/>
              </a:rPr>
              <a:t> the country of </a:t>
            </a:r>
            <a:r>
              <a:rPr lang="en-US" sz="1800" i="1" dirty="0">
                <a:solidFill>
                  <a:srgbClr val="002060"/>
                </a:solidFill>
                <a:latin typeface="Footlight MT Light" pitchFamily="18" charset="0"/>
                <a:ea typeface="Segoe UI Historic" pitchFamily="34" charset="0"/>
                <a:cs typeface="Segoe UI Historic" pitchFamily="34" charset="0"/>
              </a:rPr>
              <a:t>N</a:t>
            </a:r>
            <a:r>
              <a:rPr lang="en-US" sz="1800" i="1" dirty="0" smtClean="0">
                <a:solidFill>
                  <a:srgbClr val="002060"/>
                </a:solidFill>
                <a:latin typeface="Footlight MT Light" pitchFamily="18" charset="0"/>
                <a:ea typeface="Segoe UI Historic" pitchFamily="34" charset="0"/>
                <a:cs typeface="Segoe UI Historic" pitchFamily="34" charset="0"/>
              </a:rPr>
              <a:t>epal to the north, the state of Bihar to the east, the states of </a:t>
            </a:r>
            <a:r>
              <a:rPr lang="en-US" sz="1800" i="1" dirty="0">
                <a:solidFill>
                  <a:srgbClr val="002060"/>
                </a:solidFill>
                <a:latin typeface="Footlight MT Light" pitchFamily="18" charset="0"/>
                <a:ea typeface="Segoe UI Historic" pitchFamily="34" charset="0"/>
                <a:cs typeface="Segoe UI Historic" pitchFamily="34" charset="0"/>
              </a:rPr>
              <a:t>J</a:t>
            </a:r>
            <a:r>
              <a:rPr lang="en-US" sz="1800" i="1" dirty="0" smtClean="0">
                <a:solidFill>
                  <a:srgbClr val="002060"/>
                </a:solidFill>
                <a:latin typeface="Footlight MT Light" pitchFamily="18" charset="0"/>
                <a:ea typeface="Segoe UI Historic" pitchFamily="34" charset="0"/>
                <a:cs typeface="Segoe UI Historic" pitchFamily="34" charset="0"/>
              </a:rPr>
              <a:t>harkhand and Chhattisgarh to the southeast, the state of </a:t>
            </a:r>
            <a:r>
              <a:rPr lang="en-US" sz="1800" i="1" dirty="0" err="1" smtClean="0">
                <a:solidFill>
                  <a:srgbClr val="002060"/>
                </a:solidFill>
                <a:latin typeface="Footlight MT Light" pitchFamily="18" charset="0"/>
                <a:ea typeface="Segoe UI Historic" pitchFamily="34" charset="0"/>
                <a:cs typeface="Segoe UI Historic" pitchFamily="34" charset="0"/>
              </a:rPr>
              <a:t>madhya</a:t>
            </a:r>
            <a:r>
              <a:rPr lang="en-US" sz="1800" i="1" dirty="0" smtClean="0">
                <a:solidFill>
                  <a:srgbClr val="002060"/>
                </a:solidFill>
                <a:latin typeface="Footlight MT Light" pitchFamily="18" charset="0"/>
                <a:ea typeface="Segoe UI Historic" pitchFamily="34" charset="0"/>
                <a:cs typeface="Segoe UI Historic" pitchFamily="34" charset="0"/>
              </a:rPr>
              <a:t> </a:t>
            </a:r>
            <a:r>
              <a:rPr lang="en-US" sz="1800" i="1" dirty="0" err="1" smtClean="0">
                <a:solidFill>
                  <a:srgbClr val="002060"/>
                </a:solidFill>
                <a:latin typeface="Footlight MT Light" pitchFamily="18" charset="0"/>
                <a:ea typeface="Segoe UI Historic" pitchFamily="34" charset="0"/>
                <a:cs typeface="Segoe UI Historic" pitchFamily="34" charset="0"/>
              </a:rPr>
              <a:t>pradesh</a:t>
            </a:r>
            <a:r>
              <a:rPr lang="en-US" sz="1800" i="1" dirty="0" smtClean="0">
                <a:solidFill>
                  <a:srgbClr val="002060"/>
                </a:solidFill>
                <a:latin typeface="Footlight MT Light" pitchFamily="18" charset="0"/>
                <a:ea typeface="Segoe UI Historic" pitchFamily="34" charset="0"/>
                <a:cs typeface="Segoe UI Historic" pitchFamily="34" charset="0"/>
              </a:rPr>
              <a:t> to the south and the</a:t>
            </a:r>
            <a:r>
              <a:rPr lang="en-US" sz="1800" i="1" dirty="0">
                <a:solidFill>
                  <a:srgbClr val="002060"/>
                </a:solidFill>
                <a:latin typeface="Segoe UI Historic" pitchFamily="34" charset="0"/>
                <a:ea typeface="Segoe UI Historic" pitchFamily="34" charset="0"/>
                <a:cs typeface="Segoe UI Historic" pitchFamily="34" charset="0"/>
              </a:rPr>
              <a:t> </a:t>
            </a:r>
            <a:r>
              <a:rPr lang="en-US" sz="1800" i="1" dirty="0" smtClean="0">
                <a:solidFill>
                  <a:srgbClr val="002060"/>
                </a:solidFill>
                <a:latin typeface="Footlight MT Light" pitchFamily="18" charset="0"/>
                <a:ea typeface="Segoe UI Historic" pitchFamily="34" charset="0"/>
                <a:cs typeface="Segoe UI Historic" pitchFamily="34" charset="0"/>
              </a:rPr>
              <a:t>state of </a:t>
            </a:r>
            <a:r>
              <a:rPr lang="en-US" sz="1800" i="1" dirty="0" err="1" smtClean="0">
                <a:solidFill>
                  <a:srgbClr val="002060"/>
                </a:solidFill>
                <a:latin typeface="Footlight MT Light" pitchFamily="18" charset="0"/>
                <a:ea typeface="Segoe UI Historic" pitchFamily="34" charset="0"/>
                <a:cs typeface="Segoe UI Historic" pitchFamily="34" charset="0"/>
              </a:rPr>
              <a:t>rajasthan</a:t>
            </a:r>
            <a:r>
              <a:rPr lang="en-US" sz="1800" i="1" dirty="0" smtClean="0">
                <a:solidFill>
                  <a:srgbClr val="002060"/>
                </a:solidFill>
                <a:latin typeface="Footlight MT Light" pitchFamily="18" charset="0"/>
                <a:ea typeface="Segoe UI Historic" pitchFamily="34" charset="0"/>
                <a:cs typeface="Segoe UI Historic" pitchFamily="34" charset="0"/>
              </a:rPr>
              <a:t> and </a:t>
            </a:r>
            <a:r>
              <a:rPr lang="en-US" sz="1800" i="1" dirty="0" err="1" smtClean="0">
                <a:solidFill>
                  <a:srgbClr val="002060"/>
                </a:solidFill>
                <a:latin typeface="Footlight MT Light" pitchFamily="18" charset="0"/>
                <a:ea typeface="Segoe UI Historic" pitchFamily="34" charset="0"/>
                <a:cs typeface="Segoe UI Historic" pitchFamily="34" charset="0"/>
              </a:rPr>
              <a:t>haryana</a:t>
            </a:r>
            <a:r>
              <a:rPr lang="en-US" sz="1800" i="1" dirty="0" smtClean="0">
                <a:solidFill>
                  <a:srgbClr val="002060"/>
                </a:solidFill>
                <a:latin typeface="Footlight MT Light" pitchFamily="18" charset="0"/>
                <a:ea typeface="Segoe UI Historic" pitchFamily="34" charset="0"/>
                <a:cs typeface="Segoe UI Historic" pitchFamily="34" charset="0"/>
              </a:rPr>
              <a:t> and the national capital territory of </a:t>
            </a:r>
            <a:r>
              <a:rPr lang="en-US" sz="1800" i="1" dirty="0" err="1" smtClean="0">
                <a:solidFill>
                  <a:srgbClr val="002060"/>
                </a:solidFill>
                <a:latin typeface="Footlight MT Light" pitchFamily="18" charset="0"/>
                <a:ea typeface="Segoe UI Historic" pitchFamily="34" charset="0"/>
                <a:cs typeface="Segoe UI Historic" pitchFamily="34" charset="0"/>
              </a:rPr>
              <a:t>delhi</a:t>
            </a:r>
            <a:r>
              <a:rPr lang="en-US" sz="1800" i="1" dirty="0" smtClean="0">
                <a:solidFill>
                  <a:srgbClr val="002060"/>
                </a:solidFill>
                <a:latin typeface="Footlight MT Light" pitchFamily="18" charset="0"/>
                <a:ea typeface="Segoe UI Historic" pitchFamily="34" charset="0"/>
                <a:cs typeface="Segoe UI Historic" pitchFamily="34" charset="0"/>
              </a:rPr>
              <a:t> to the west. its capital is </a:t>
            </a:r>
            <a:r>
              <a:rPr lang="en-US" sz="1800" i="1" dirty="0" err="1" smtClean="0">
                <a:solidFill>
                  <a:srgbClr val="002060"/>
                </a:solidFill>
                <a:latin typeface="Footlight MT Light" pitchFamily="18" charset="0"/>
                <a:ea typeface="Segoe UI Historic" pitchFamily="34" charset="0"/>
                <a:cs typeface="Segoe UI Historic" pitchFamily="34" charset="0"/>
              </a:rPr>
              <a:t>lucknow</a:t>
            </a:r>
            <a:r>
              <a:rPr lang="en-US" sz="1800" i="1" dirty="0" smtClean="0">
                <a:solidFill>
                  <a:srgbClr val="002060"/>
                </a:solidFill>
                <a:latin typeface="Footlight MT Light" pitchFamily="18" charset="0"/>
                <a:ea typeface="Segoe UI Historic" pitchFamily="34" charset="0"/>
                <a:cs typeface="Segoe UI Historic" pitchFamily="34" charset="0"/>
              </a:rPr>
              <a:t> in the west-central part of the state. </a:t>
            </a:r>
            <a:endParaRPr lang="en-US" sz="1800" dirty="0" smtClean="0">
              <a:solidFill>
                <a:srgbClr val="002060"/>
              </a:solidFill>
              <a:latin typeface="Segoe UI Historic" pitchFamily="34" charset="0"/>
              <a:ea typeface="Segoe UI Historic" pitchFamily="34" charset="0"/>
              <a:cs typeface="Segoe UI Historic" pitchFamily="34" charset="0"/>
            </a:endParaRPr>
          </a:p>
        </p:txBody>
      </p:sp>
      <p:pic>
        <p:nvPicPr>
          <p:cNvPr id="12" name="Content Placeholder 11" descr="uttar-pradesh-region.jpg"/>
          <p:cNvPicPr>
            <a:picLocks noGrp="1" noChangeAspect="1"/>
          </p:cNvPicPr>
          <p:nvPr>
            <p:ph sz="half" idx="1"/>
          </p:nvPr>
        </p:nvPicPr>
        <p:blipFill>
          <a:blip r:embed="rId2"/>
          <a:stretch>
            <a:fillRect/>
          </a:stretch>
        </p:blipFill>
        <p:spPr>
          <a:xfrm>
            <a:off x="3611563" y="679637"/>
            <a:ext cx="5162550" cy="5039939"/>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384837" y="0"/>
            <a:ext cx="3038605" cy="1162050"/>
          </a:xfrm>
        </p:spPr>
        <p:txBody>
          <a:bodyPr>
            <a:noAutofit/>
          </a:bodyPr>
          <a:lstStyle/>
          <a:p>
            <a:r>
              <a:rPr lang="en-US" sz="3600" u="sng" dirty="0" smtClean="0">
                <a:latin typeface="Algerian" pitchFamily="82" charset="0"/>
              </a:rPr>
              <a:t>FLORA AND FAUNA</a:t>
            </a:r>
            <a:endParaRPr lang="en-US" sz="3600" u="sng" dirty="0">
              <a:latin typeface="Algerian" pitchFamily="82" charset="0"/>
            </a:endParaRPr>
          </a:p>
        </p:txBody>
      </p:sp>
      <p:sp>
        <p:nvSpPr>
          <p:cNvPr id="11" name="Text Placeholder 10"/>
          <p:cNvSpPr>
            <a:spLocks noGrp="1"/>
          </p:cNvSpPr>
          <p:nvPr>
            <p:ph type="body" idx="2"/>
          </p:nvPr>
        </p:nvSpPr>
        <p:spPr>
          <a:xfrm>
            <a:off x="384837" y="1295400"/>
            <a:ext cx="3038605" cy="4843463"/>
          </a:xfrm>
        </p:spPr>
        <p:txBody>
          <a:bodyPr>
            <a:noAutofit/>
          </a:bodyPr>
          <a:lstStyle/>
          <a:p>
            <a:r>
              <a:rPr lang="en-US" sz="1600" b="1" i="1" dirty="0">
                <a:solidFill>
                  <a:schemeClr val="bg1"/>
                </a:solidFill>
              </a:rPr>
              <a:t>The types of forest that are most common in the state are Tropical Moist Deciduous </a:t>
            </a:r>
            <a:r>
              <a:rPr lang="en-US" sz="1600" b="1" i="1" dirty="0" err="1" smtClean="0">
                <a:solidFill>
                  <a:schemeClr val="bg1"/>
                </a:solidFill>
              </a:rPr>
              <a:t>Forests.They</a:t>
            </a:r>
            <a:r>
              <a:rPr lang="en-US" sz="1600" b="1" i="1" dirty="0" smtClean="0">
                <a:solidFill>
                  <a:schemeClr val="bg1"/>
                </a:solidFill>
              </a:rPr>
              <a:t> are </a:t>
            </a:r>
            <a:r>
              <a:rPr lang="en-US" sz="1600" b="1" i="1" dirty="0">
                <a:solidFill>
                  <a:schemeClr val="bg1"/>
                </a:solidFill>
              </a:rPr>
              <a:t>found in all parts of the </a:t>
            </a:r>
            <a:r>
              <a:rPr lang="en-US" sz="1600" b="1" i="1" dirty="0" smtClean="0">
                <a:solidFill>
                  <a:schemeClr val="bg1"/>
                </a:solidFill>
              </a:rPr>
              <a:t>plains.  </a:t>
            </a:r>
            <a:r>
              <a:rPr lang="en-US" sz="1600" b="1" i="1" dirty="0">
                <a:solidFill>
                  <a:schemeClr val="bg1"/>
                </a:solidFill>
              </a:rPr>
              <a:t>Some of the most common plants that are found in the state of Uttar Pradesh are rhododendrons, </a:t>
            </a:r>
            <a:r>
              <a:rPr lang="en-US" sz="1600" b="1" i="1" dirty="0" err="1">
                <a:solidFill>
                  <a:schemeClr val="bg1"/>
                </a:solidFill>
              </a:rPr>
              <a:t>betula</a:t>
            </a:r>
            <a:r>
              <a:rPr lang="en-US" sz="1600" b="1" i="1" dirty="0">
                <a:solidFill>
                  <a:schemeClr val="bg1"/>
                </a:solidFill>
              </a:rPr>
              <a:t>, silver fir, spruce, deodar, </a:t>
            </a:r>
            <a:r>
              <a:rPr lang="en-US" sz="1600" b="1" i="1" dirty="0" err="1">
                <a:solidFill>
                  <a:schemeClr val="bg1"/>
                </a:solidFill>
              </a:rPr>
              <a:t>chir</a:t>
            </a:r>
            <a:r>
              <a:rPr lang="en-US" sz="1600" b="1" i="1" dirty="0">
                <a:solidFill>
                  <a:schemeClr val="bg1"/>
                </a:solidFill>
              </a:rPr>
              <a:t>, oak, </a:t>
            </a:r>
            <a:r>
              <a:rPr lang="en-US" sz="1600" b="1" i="1" dirty="0" err="1" smtClean="0">
                <a:solidFill>
                  <a:schemeClr val="bg1"/>
                </a:solidFill>
              </a:rPr>
              <a:t>sal</a:t>
            </a:r>
            <a:r>
              <a:rPr lang="en-US" sz="1600" b="1" i="1" dirty="0">
                <a:solidFill>
                  <a:schemeClr val="bg1"/>
                </a:solidFill>
              </a:rPr>
              <a:t>.</a:t>
            </a:r>
            <a:r>
              <a:rPr lang="en-US" sz="1600" b="1" i="1" dirty="0" smtClean="0">
                <a:solidFill>
                  <a:schemeClr val="bg1"/>
                </a:solidFill>
              </a:rPr>
              <a:t> Various </a:t>
            </a:r>
            <a:r>
              <a:rPr lang="en-US" sz="1600" b="1" i="1" dirty="0">
                <a:solidFill>
                  <a:schemeClr val="bg1"/>
                </a:solidFill>
              </a:rPr>
              <a:t>types of woody plants, shrubs and climbers are also found in the region</a:t>
            </a:r>
            <a:r>
              <a:rPr lang="en-US" sz="1600" b="1" i="1" dirty="0" smtClean="0">
                <a:solidFill>
                  <a:schemeClr val="bg1"/>
                </a:solidFill>
              </a:rPr>
              <a:t>.</a:t>
            </a:r>
          </a:p>
          <a:p>
            <a:r>
              <a:rPr lang="en-US" sz="1600" b="1" i="1" dirty="0">
                <a:solidFill>
                  <a:schemeClr val="bg1"/>
                </a:solidFill>
              </a:rPr>
              <a:t>Uttar Pradesh has a wealth of animal life. Especially </a:t>
            </a:r>
            <a:r>
              <a:rPr lang="en-US" sz="1600" b="1" i="1" dirty="0" smtClean="0">
                <a:solidFill>
                  <a:schemeClr val="bg1"/>
                </a:solidFill>
              </a:rPr>
              <a:t> fauna </a:t>
            </a:r>
            <a:r>
              <a:rPr lang="en-US" sz="1600" b="1" i="1" dirty="0">
                <a:solidFill>
                  <a:schemeClr val="bg1"/>
                </a:solidFill>
              </a:rPr>
              <a:t>of the state is richest in the country. The most common birds which are found in the state are crow, pigeon, dove, jungle fowl</a:t>
            </a:r>
            <a:r>
              <a:rPr lang="en-US" sz="1600" b="1" i="1" dirty="0" smtClean="0">
                <a:solidFill>
                  <a:schemeClr val="bg1"/>
                </a:solidFill>
              </a:rPr>
              <a:t>,, </a:t>
            </a:r>
            <a:r>
              <a:rPr lang="en-US" sz="1600" b="1" i="1" dirty="0">
                <a:solidFill>
                  <a:schemeClr val="bg1"/>
                </a:solidFill>
              </a:rPr>
              <a:t>blue jay, parakeet, kite, myna, quail, bulbul, </a:t>
            </a:r>
            <a:r>
              <a:rPr lang="en-US" sz="1600" b="1" i="1" dirty="0" smtClean="0">
                <a:solidFill>
                  <a:schemeClr val="bg1"/>
                </a:solidFill>
              </a:rPr>
              <a:t>, </a:t>
            </a:r>
            <a:r>
              <a:rPr lang="en-US" sz="1600" b="1" i="1" dirty="0">
                <a:solidFill>
                  <a:schemeClr val="bg1"/>
                </a:solidFill>
              </a:rPr>
              <a:t>grey duck, whistling </a:t>
            </a:r>
            <a:endParaRPr lang="en-US" sz="1600" b="1" i="1" dirty="0">
              <a:solidFill>
                <a:srgbClr val="00B050"/>
              </a:solidFill>
            </a:endParaRPr>
          </a:p>
        </p:txBody>
      </p:sp>
      <p:pic>
        <p:nvPicPr>
          <p:cNvPr id="19" name="Content Placeholder 18" descr="00dca91902a362793ce657de7e3a5892.jpg"/>
          <p:cNvPicPr>
            <a:picLocks noGrp="1" noChangeAspect="1"/>
          </p:cNvPicPr>
          <p:nvPr>
            <p:ph sz="half" idx="1"/>
          </p:nvPr>
        </p:nvPicPr>
        <p:blipFill>
          <a:blip r:embed="rId2" cstate="print"/>
          <a:stretch>
            <a:fillRect/>
          </a:stretch>
        </p:blipFill>
        <p:spPr>
          <a:xfrm>
            <a:off x="3932237" y="3962400"/>
            <a:ext cx="1999211" cy="1525385"/>
          </a:xfrm>
        </p:spPr>
      </p:pic>
      <p:pic>
        <p:nvPicPr>
          <p:cNvPr id="14" name="Picture 13" descr="Wildlife-Sanctuary-UP.jpg"/>
          <p:cNvPicPr>
            <a:picLocks noChangeAspect="1"/>
          </p:cNvPicPr>
          <p:nvPr/>
        </p:nvPicPr>
        <p:blipFill>
          <a:blip r:embed="rId3"/>
          <a:stretch>
            <a:fillRect/>
          </a:stretch>
        </p:blipFill>
        <p:spPr>
          <a:xfrm>
            <a:off x="3925332" y="838200"/>
            <a:ext cx="4387136" cy="2895600"/>
          </a:xfrm>
          <a:prstGeom prst="rect">
            <a:avLst/>
          </a:prstGeom>
        </p:spPr>
      </p:pic>
      <p:pic>
        <p:nvPicPr>
          <p:cNvPr id="20" name="Picture 19" descr="images.jpg"/>
          <p:cNvPicPr>
            <a:picLocks noChangeAspect="1"/>
          </p:cNvPicPr>
          <p:nvPr/>
        </p:nvPicPr>
        <p:blipFill>
          <a:blip r:embed="rId4"/>
          <a:stretch>
            <a:fillRect/>
          </a:stretch>
        </p:blipFill>
        <p:spPr>
          <a:xfrm>
            <a:off x="6311318" y="4012511"/>
            <a:ext cx="2078117" cy="1465193"/>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solidFill>
                  <a:srgbClr val="FF0000"/>
                </a:solidFill>
              </a:rPr>
              <a:t>CUISINE</a:t>
            </a:r>
            <a:endParaRPr lang="en-US" sz="4400" dirty="0">
              <a:solidFill>
                <a:srgbClr val="FF0000"/>
              </a:solidFill>
            </a:endParaRPr>
          </a:p>
        </p:txBody>
      </p:sp>
      <p:sp>
        <p:nvSpPr>
          <p:cNvPr id="3" name="Text Placeholder 2"/>
          <p:cNvSpPr>
            <a:spLocks noGrp="1"/>
          </p:cNvSpPr>
          <p:nvPr>
            <p:ph type="body" idx="2"/>
          </p:nvPr>
        </p:nvSpPr>
        <p:spPr/>
        <p:txBody>
          <a:bodyPr>
            <a:noAutofit/>
          </a:bodyPr>
          <a:lstStyle/>
          <a:p>
            <a:r>
              <a:rPr lang="en-US" sz="1800" dirty="0" smtClean="0">
                <a:solidFill>
                  <a:schemeClr val="bg1">
                    <a:lumMod val="95000"/>
                    <a:lumOff val="5000"/>
                  </a:schemeClr>
                </a:solidFill>
                <a:latin typeface="Candara Light" pitchFamily="34" charset="0"/>
              </a:rPr>
              <a:t>As wheat is the staple food of the state, breads are very significant. Breads are generally flat breads; only a few varieties are raised breads. The breads may be made of different types of flour and can be made in various ways. Popular breads include </a:t>
            </a:r>
            <a:r>
              <a:rPr lang="en-US" sz="1800" dirty="0" err="1" smtClean="0">
                <a:solidFill>
                  <a:schemeClr val="bg1">
                    <a:lumMod val="95000"/>
                    <a:lumOff val="5000"/>
                  </a:schemeClr>
                </a:solidFill>
                <a:latin typeface="Candara Light" pitchFamily="34" charset="0"/>
              </a:rPr>
              <a:t>tandoori</a:t>
            </a:r>
            <a:r>
              <a:rPr lang="en-US" sz="1800" dirty="0" smtClean="0">
                <a:solidFill>
                  <a:schemeClr val="bg1">
                    <a:lumMod val="95000"/>
                    <a:lumOff val="5000"/>
                  </a:schemeClr>
                </a:solidFill>
                <a:latin typeface="Candara Light" pitchFamily="34" charset="0"/>
              </a:rPr>
              <a:t> </a:t>
            </a:r>
            <a:r>
              <a:rPr lang="en-US" sz="1800" dirty="0" err="1" smtClean="0">
                <a:solidFill>
                  <a:schemeClr val="bg1">
                    <a:lumMod val="95000"/>
                    <a:lumOff val="5000"/>
                  </a:schemeClr>
                </a:solidFill>
                <a:latin typeface="Candara Light" pitchFamily="34" charset="0"/>
              </a:rPr>
              <a:t>naan</a:t>
            </a:r>
            <a:r>
              <a:rPr lang="en-US" sz="1800" dirty="0" smtClean="0">
                <a:solidFill>
                  <a:schemeClr val="bg1">
                    <a:lumMod val="95000"/>
                    <a:lumOff val="5000"/>
                  </a:schemeClr>
                </a:solidFill>
                <a:latin typeface="Candara Light" pitchFamily="34" charset="0"/>
              </a:rPr>
              <a:t> (</a:t>
            </a:r>
            <a:r>
              <a:rPr lang="en-US" sz="1800" dirty="0" err="1" smtClean="0">
                <a:solidFill>
                  <a:schemeClr val="bg1">
                    <a:lumMod val="95000"/>
                    <a:lumOff val="5000"/>
                  </a:schemeClr>
                </a:solidFill>
                <a:latin typeface="Candara Light" pitchFamily="34" charset="0"/>
              </a:rPr>
              <a:t>naan</a:t>
            </a:r>
            <a:r>
              <a:rPr lang="en-US" sz="1800" dirty="0" smtClean="0">
                <a:solidFill>
                  <a:schemeClr val="bg1">
                    <a:lumMod val="95000"/>
                    <a:lumOff val="5000"/>
                  </a:schemeClr>
                </a:solidFill>
                <a:latin typeface="Candara Light" pitchFamily="34" charset="0"/>
              </a:rPr>
              <a:t> baked in a </a:t>
            </a:r>
            <a:r>
              <a:rPr lang="en-US" sz="1800" dirty="0" err="1" smtClean="0">
                <a:solidFill>
                  <a:schemeClr val="bg1">
                    <a:lumMod val="95000"/>
                    <a:lumOff val="5000"/>
                  </a:schemeClr>
                </a:solidFill>
                <a:latin typeface="Candara Light" pitchFamily="34" charset="0"/>
              </a:rPr>
              <a:t>tandoor</a:t>
            </a:r>
            <a:r>
              <a:rPr lang="en-US" sz="1800" dirty="0" smtClean="0">
                <a:solidFill>
                  <a:schemeClr val="bg1">
                    <a:lumMod val="95000"/>
                    <a:lumOff val="5000"/>
                  </a:schemeClr>
                </a:solidFill>
                <a:latin typeface="Candara Light" pitchFamily="34" charset="0"/>
              </a:rPr>
              <a:t>), </a:t>
            </a:r>
            <a:r>
              <a:rPr lang="en-US" sz="1800" dirty="0" err="1" smtClean="0">
                <a:solidFill>
                  <a:schemeClr val="bg1">
                    <a:lumMod val="95000"/>
                    <a:lumOff val="5000"/>
                  </a:schemeClr>
                </a:solidFill>
                <a:latin typeface="Candara Light" pitchFamily="34" charset="0"/>
              </a:rPr>
              <a:t>tandoori</a:t>
            </a:r>
            <a:r>
              <a:rPr lang="en-US" sz="1800" dirty="0" smtClean="0">
                <a:solidFill>
                  <a:schemeClr val="bg1">
                    <a:lumMod val="95000"/>
                    <a:lumOff val="5000"/>
                  </a:schemeClr>
                </a:solidFill>
                <a:latin typeface="Candara Light" pitchFamily="34" charset="0"/>
              </a:rPr>
              <a:t> </a:t>
            </a:r>
            <a:r>
              <a:rPr lang="en-US" sz="1800" dirty="0" err="1" smtClean="0">
                <a:solidFill>
                  <a:schemeClr val="bg1">
                    <a:lumMod val="95000"/>
                    <a:lumOff val="5000"/>
                  </a:schemeClr>
                </a:solidFill>
                <a:latin typeface="Candara Light" pitchFamily="34" charset="0"/>
                <a:hlinkClick r:id="rId2" tooltip="Roti"/>
              </a:rPr>
              <a:t>roti</a:t>
            </a:r>
            <a:r>
              <a:rPr lang="en-US" sz="1800" dirty="0" smtClean="0">
                <a:solidFill>
                  <a:schemeClr val="bg1">
                    <a:lumMod val="95000"/>
                    <a:lumOff val="5000"/>
                  </a:schemeClr>
                </a:solidFill>
                <a:latin typeface="Candara Light" pitchFamily="34" charset="0"/>
              </a:rPr>
              <a:t>, </a:t>
            </a:r>
            <a:r>
              <a:rPr lang="en-US" sz="1800" dirty="0" err="1" smtClean="0">
                <a:solidFill>
                  <a:schemeClr val="bg1">
                    <a:lumMod val="95000"/>
                    <a:lumOff val="5000"/>
                  </a:schemeClr>
                </a:solidFill>
                <a:latin typeface="Candara Light" pitchFamily="34" charset="0"/>
              </a:rPr>
              <a:t>kulcha</a:t>
            </a:r>
            <a:r>
              <a:rPr lang="en-US" sz="1800" dirty="0" smtClean="0">
                <a:solidFill>
                  <a:schemeClr val="bg1">
                    <a:lumMod val="95000"/>
                    <a:lumOff val="5000"/>
                  </a:schemeClr>
                </a:solidFill>
                <a:latin typeface="Candara Light" pitchFamily="34" charset="0"/>
              </a:rPr>
              <a:t>, </a:t>
            </a:r>
            <a:r>
              <a:rPr lang="en-US" sz="1800" dirty="0" err="1" smtClean="0">
                <a:solidFill>
                  <a:schemeClr val="bg1">
                    <a:lumMod val="95000"/>
                    <a:lumOff val="5000"/>
                  </a:schemeClr>
                </a:solidFill>
                <a:latin typeface="Candara Light" pitchFamily="34" charset="0"/>
              </a:rPr>
              <a:t>taftan</a:t>
            </a:r>
            <a:r>
              <a:rPr lang="en-US" sz="1800" dirty="0" smtClean="0">
                <a:solidFill>
                  <a:schemeClr val="bg1">
                    <a:lumMod val="95000"/>
                    <a:lumOff val="5000"/>
                  </a:schemeClr>
                </a:solidFill>
                <a:latin typeface="Candara Light" pitchFamily="34" charset="0"/>
              </a:rPr>
              <a:t>, </a:t>
            </a:r>
            <a:r>
              <a:rPr lang="en-US" sz="1800" dirty="0" err="1" smtClean="0">
                <a:solidFill>
                  <a:schemeClr val="bg1">
                    <a:lumMod val="95000"/>
                    <a:lumOff val="5000"/>
                  </a:schemeClr>
                </a:solidFill>
                <a:latin typeface="Candara Light" pitchFamily="34" charset="0"/>
              </a:rPr>
              <a:t>sheermal</a:t>
            </a:r>
            <a:r>
              <a:rPr lang="en-US" sz="1800" dirty="0" smtClean="0">
                <a:solidFill>
                  <a:schemeClr val="bg1">
                    <a:lumMod val="95000"/>
                    <a:lumOff val="5000"/>
                  </a:schemeClr>
                </a:solidFill>
                <a:latin typeface="Candara Light" pitchFamily="34" charset="0"/>
              </a:rPr>
              <a:t>, </a:t>
            </a:r>
            <a:r>
              <a:rPr lang="en-US" sz="1800" dirty="0" err="1" smtClean="0">
                <a:solidFill>
                  <a:schemeClr val="bg1">
                    <a:lumMod val="95000"/>
                    <a:lumOff val="5000"/>
                  </a:schemeClr>
                </a:solidFill>
                <a:latin typeface="Candara Light" pitchFamily="34" charset="0"/>
              </a:rPr>
              <a:t>Rumali</a:t>
            </a:r>
            <a:r>
              <a:rPr lang="en-US" sz="1800" dirty="0" smtClean="0">
                <a:solidFill>
                  <a:schemeClr val="bg1">
                    <a:lumMod val="95000"/>
                    <a:lumOff val="5000"/>
                  </a:schemeClr>
                </a:solidFill>
                <a:latin typeface="Candara Light" pitchFamily="34" charset="0"/>
              </a:rPr>
              <a:t> </a:t>
            </a:r>
            <a:r>
              <a:rPr lang="en-US" sz="1800" dirty="0" err="1" smtClean="0">
                <a:solidFill>
                  <a:schemeClr val="bg1">
                    <a:lumMod val="95000"/>
                    <a:lumOff val="5000"/>
                  </a:schemeClr>
                </a:solidFill>
                <a:latin typeface="Candara Light" pitchFamily="34" charset="0"/>
              </a:rPr>
              <a:t>Roti</a:t>
            </a:r>
            <a:r>
              <a:rPr lang="en-US" sz="1800" dirty="0" smtClean="0">
                <a:solidFill>
                  <a:schemeClr val="bg1">
                    <a:lumMod val="95000"/>
                    <a:lumOff val="5000"/>
                  </a:schemeClr>
                </a:solidFill>
                <a:latin typeface="Candara Light" pitchFamily="34" charset="0"/>
              </a:rPr>
              <a:t>, </a:t>
            </a:r>
            <a:r>
              <a:rPr lang="en-US" sz="1800" dirty="0" err="1" smtClean="0">
                <a:solidFill>
                  <a:schemeClr val="bg1">
                    <a:lumMod val="95000"/>
                    <a:lumOff val="5000"/>
                  </a:schemeClr>
                </a:solidFill>
                <a:latin typeface="Candara Light" pitchFamily="34" charset="0"/>
              </a:rPr>
              <a:t>Poori</a:t>
            </a:r>
            <a:r>
              <a:rPr lang="en-US" sz="1800" dirty="0" smtClean="0">
                <a:solidFill>
                  <a:schemeClr val="bg1">
                    <a:lumMod val="95000"/>
                    <a:lumOff val="5000"/>
                  </a:schemeClr>
                </a:solidFill>
                <a:latin typeface="Candara Light" pitchFamily="34" charset="0"/>
              </a:rPr>
              <a:t>, </a:t>
            </a:r>
            <a:r>
              <a:rPr lang="en-US" sz="1800" dirty="0" err="1" smtClean="0">
                <a:solidFill>
                  <a:schemeClr val="bg1">
                    <a:lumMod val="95000"/>
                    <a:lumOff val="5000"/>
                  </a:schemeClr>
                </a:solidFill>
                <a:latin typeface="Candara Light" pitchFamily="34" charset="0"/>
              </a:rPr>
              <a:t>Paratha</a:t>
            </a:r>
            <a:r>
              <a:rPr lang="en-US" sz="1800" dirty="0" smtClean="0">
                <a:solidFill>
                  <a:schemeClr val="bg1">
                    <a:lumMod val="95000"/>
                    <a:lumOff val="5000"/>
                  </a:schemeClr>
                </a:solidFill>
                <a:latin typeface="Candara Light" pitchFamily="34" charset="0"/>
              </a:rPr>
              <a:t>. millet (millet flour flatbread), </a:t>
            </a:r>
            <a:r>
              <a:rPr lang="en-US" sz="1800" dirty="0" err="1" smtClean="0">
                <a:solidFill>
                  <a:schemeClr val="bg1">
                    <a:lumMod val="95000"/>
                    <a:lumOff val="5000"/>
                  </a:schemeClr>
                </a:solidFill>
                <a:latin typeface="Candara Light" pitchFamily="34" charset="0"/>
              </a:rPr>
              <a:t>lachha</a:t>
            </a:r>
            <a:r>
              <a:rPr lang="en-US" sz="1800" dirty="0" smtClean="0">
                <a:solidFill>
                  <a:schemeClr val="bg1">
                    <a:lumMod val="95000"/>
                    <a:lumOff val="5000"/>
                  </a:schemeClr>
                </a:solidFill>
                <a:latin typeface="Candara Light" pitchFamily="34" charset="0"/>
              </a:rPr>
              <a:t> </a:t>
            </a:r>
            <a:r>
              <a:rPr lang="en-US" sz="1800" dirty="0" err="1" smtClean="0">
                <a:solidFill>
                  <a:schemeClr val="bg1">
                    <a:lumMod val="95000"/>
                    <a:lumOff val="5000"/>
                  </a:schemeClr>
                </a:solidFill>
                <a:latin typeface="Candara Light" pitchFamily="34" charset="0"/>
              </a:rPr>
              <a:t>paratha</a:t>
            </a:r>
            <a:r>
              <a:rPr lang="en-US" sz="1800" dirty="0" smtClean="0">
                <a:solidFill>
                  <a:schemeClr val="bg1">
                    <a:lumMod val="95000"/>
                    <a:lumOff val="5000"/>
                  </a:schemeClr>
                </a:solidFill>
                <a:latin typeface="Candara Light" pitchFamily="34" charset="0"/>
              </a:rPr>
              <a:t> and </a:t>
            </a:r>
            <a:r>
              <a:rPr lang="en-US" sz="1800" dirty="0" err="1" smtClean="0">
                <a:solidFill>
                  <a:schemeClr val="bg1">
                    <a:lumMod val="95000"/>
                    <a:lumOff val="5000"/>
                  </a:schemeClr>
                </a:solidFill>
                <a:latin typeface="Candara Light" pitchFamily="34" charset="0"/>
              </a:rPr>
              <a:t>poori</a:t>
            </a:r>
            <a:r>
              <a:rPr lang="en-US" sz="1800" dirty="0" smtClean="0">
                <a:solidFill>
                  <a:schemeClr val="bg1">
                    <a:lumMod val="95000"/>
                    <a:lumOff val="5000"/>
                  </a:schemeClr>
                </a:solidFill>
                <a:latin typeface="Candara Light" pitchFamily="34" charset="0"/>
              </a:rPr>
              <a:t> aka </a:t>
            </a:r>
            <a:r>
              <a:rPr lang="en-US" sz="1800" dirty="0" err="1" smtClean="0">
                <a:solidFill>
                  <a:schemeClr val="bg1">
                    <a:lumMod val="95000"/>
                    <a:lumOff val="5000"/>
                  </a:schemeClr>
                </a:solidFill>
                <a:latin typeface="Candara Light" pitchFamily="34" charset="0"/>
              </a:rPr>
              <a:t>oilFRIED</a:t>
            </a:r>
            <a:r>
              <a:rPr lang="en-US" sz="1800" dirty="0" smtClean="0">
                <a:solidFill>
                  <a:schemeClr val="bg1">
                    <a:lumMod val="95000"/>
                    <a:lumOff val="5000"/>
                  </a:schemeClr>
                </a:solidFill>
                <a:latin typeface="Candara Light" pitchFamily="34" charset="0"/>
              </a:rPr>
              <a:t> </a:t>
            </a:r>
            <a:r>
              <a:rPr lang="en-US" sz="1800" dirty="0" err="1" smtClean="0">
                <a:solidFill>
                  <a:schemeClr val="bg1">
                    <a:lumMod val="95000"/>
                    <a:lumOff val="5000"/>
                  </a:schemeClr>
                </a:solidFill>
                <a:latin typeface="Candara Light" pitchFamily="34" charset="0"/>
              </a:rPr>
              <a:t>roti</a:t>
            </a:r>
            <a:endParaRPr lang="en-US" sz="1800" dirty="0">
              <a:solidFill>
                <a:schemeClr val="bg1">
                  <a:lumMod val="95000"/>
                  <a:lumOff val="5000"/>
                </a:schemeClr>
              </a:solidFill>
              <a:latin typeface="Candara Light" pitchFamily="34" charset="0"/>
            </a:endParaRPr>
          </a:p>
        </p:txBody>
      </p:sp>
      <p:pic>
        <p:nvPicPr>
          <p:cNvPr id="5" name="Content Placeholder 4" descr="UttarPradesh-1.jpg"/>
          <p:cNvPicPr>
            <a:picLocks noGrp="1" noChangeAspect="1"/>
          </p:cNvPicPr>
          <p:nvPr>
            <p:ph sz="half" idx="1"/>
          </p:nvPr>
        </p:nvPicPr>
        <p:blipFill>
          <a:blip r:embed="rId3"/>
          <a:stretch>
            <a:fillRect/>
          </a:stretch>
        </p:blipFill>
        <p:spPr>
          <a:xfrm>
            <a:off x="3856037" y="457200"/>
            <a:ext cx="5162550" cy="5181600"/>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722437" y="914400"/>
            <a:ext cx="5541645" cy="522288"/>
          </a:xfrm>
        </p:spPr>
        <p:txBody>
          <a:bodyPr>
            <a:noAutofit/>
          </a:bodyPr>
          <a:lstStyle/>
          <a:p>
            <a:r>
              <a:rPr lang="en-US" sz="3600" i="1" u="sng" dirty="0" smtClean="0">
                <a:effectLst/>
              </a:rPr>
              <a:t>Symbols of Uttar </a:t>
            </a:r>
            <a:r>
              <a:rPr lang="en-US" sz="3600" i="1" u="sng" dirty="0" err="1" smtClean="0">
                <a:effectLst/>
              </a:rPr>
              <a:t>pradesh</a:t>
            </a:r>
            <a:endParaRPr lang="en-US" sz="3600" i="1" u="sng" dirty="0">
              <a:effectLst/>
            </a:endParaRPr>
          </a:p>
        </p:txBody>
      </p:sp>
      <p:pic>
        <p:nvPicPr>
          <p:cNvPr id="10" name="Picture Placeholder 9" descr="61+5KdZMnWL._SL1500_.jpg"/>
          <p:cNvPicPr>
            <a:picLocks noGrp="1" noChangeAspect="1"/>
          </p:cNvPicPr>
          <p:nvPr>
            <p:ph type="pic" idx="1"/>
          </p:nvPr>
        </p:nvPicPr>
        <p:blipFill>
          <a:blip r:embed="rId2"/>
          <a:srcRect l="3485" r="3485"/>
          <a:stretch>
            <a:fillRect/>
          </a:stretch>
        </p:blipFill>
        <p:spPr>
          <a:xfrm>
            <a:off x="5913437" y="4114800"/>
            <a:ext cx="2915500" cy="1981200"/>
          </a:xfrm>
        </p:spPr>
      </p:pic>
      <p:sp>
        <p:nvSpPr>
          <p:cNvPr id="9" name="Text Placeholder 8"/>
          <p:cNvSpPr>
            <a:spLocks noGrp="1"/>
          </p:cNvSpPr>
          <p:nvPr>
            <p:ph type="body" sz="half" idx="2"/>
          </p:nvPr>
        </p:nvSpPr>
        <p:spPr>
          <a:xfrm>
            <a:off x="1722437" y="1752600"/>
            <a:ext cx="5541645" cy="1295400"/>
          </a:xfrm>
        </p:spPr>
        <p:txBody>
          <a:bodyPr>
            <a:normAutofit/>
          </a:bodyPr>
          <a:lstStyle/>
          <a:p>
            <a:r>
              <a:rPr lang="en-US" sz="2000" dirty="0" smtClean="0">
                <a:solidFill>
                  <a:schemeClr val="bg1">
                    <a:lumMod val="95000"/>
                    <a:lumOff val="5000"/>
                  </a:schemeClr>
                </a:solidFill>
              </a:rPr>
              <a:t>THE   STATE BIRD IS : SARUS  CRANE</a:t>
            </a:r>
          </a:p>
          <a:p>
            <a:r>
              <a:rPr lang="en-US" sz="2000" dirty="0" smtClean="0">
                <a:solidFill>
                  <a:schemeClr val="bg1">
                    <a:lumMod val="95000"/>
                    <a:lumOff val="5000"/>
                  </a:schemeClr>
                </a:solidFill>
              </a:rPr>
              <a:t>THE  STATE TREE IS : ASHOK</a:t>
            </a:r>
          </a:p>
          <a:p>
            <a:r>
              <a:rPr lang="en-US" sz="2000" dirty="0" smtClean="0">
                <a:solidFill>
                  <a:schemeClr val="bg1">
                    <a:lumMod val="95000"/>
                    <a:lumOff val="5000"/>
                  </a:schemeClr>
                </a:solidFill>
              </a:rPr>
              <a:t>THE  STATE FLOWER IS  :BRAHM  KAMAL </a:t>
            </a:r>
          </a:p>
          <a:p>
            <a:endParaRPr lang="en-US" sz="2000" dirty="0">
              <a:solidFill>
                <a:schemeClr val="bg1">
                  <a:lumMod val="95000"/>
                  <a:lumOff val="5000"/>
                </a:schemeClr>
              </a:solidFill>
            </a:endParaRPr>
          </a:p>
        </p:txBody>
      </p:sp>
      <p:pic>
        <p:nvPicPr>
          <p:cNvPr id="11" name="Picture 10" descr="1800.jpg"/>
          <p:cNvPicPr>
            <a:picLocks noChangeAspect="1"/>
          </p:cNvPicPr>
          <p:nvPr/>
        </p:nvPicPr>
        <p:blipFill>
          <a:blip r:embed="rId3" cstate="print"/>
          <a:stretch>
            <a:fillRect/>
          </a:stretch>
        </p:blipFill>
        <p:spPr>
          <a:xfrm>
            <a:off x="0" y="4038600"/>
            <a:ext cx="2895600" cy="2171700"/>
          </a:xfrm>
          <a:prstGeom prst="rect">
            <a:avLst/>
          </a:prstGeom>
        </p:spPr>
      </p:pic>
      <p:pic>
        <p:nvPicPr>
          <p:cNvPr id="12" name="Picture 11" descr="download.jpg"/>
          <p:cNvPicPr>
            <a:picLocks noChangeAspect="1"/>
          </p:cNvPicPr>
          <p:nvPr/>
        </p:nvPicPr>
        <p:blipFill>
          <a:blip r:embed="rId4"/>
          <a:stretch>
            <a:fillRect/>
          </a:stretch>
        </p:blipFill>
        <p:spPr>
          <a:xfrm>
            <a:off x="3246437" y="4038600"/>
            <a:ext cx="2466975" cy="213360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i="1" u="sng" dirty="0" smtClean="0">
                <a:latin typeface="Copperplate Gothic Bold" pitchFamily="34" charset="0"/>
              </a:rPr>
              <a:t>AGRICULTURE</a:t>
            </a:r>
            <a:endParaRPr lang="en-US" sz="2400" b="1" i="1" u="sng" dirty="0">
              <a:latin typeface="Copperplate Gothic Bold" pitchFamily="34" charset="0"/>
            </a:endParaRPr>
          </a:p>
        </p:txBody>
      </p:sp>
      <p:sp>
        <p:nvSpPr>
          <p:cNvPr id="3" name="Text Placeholder 2"/>
          <p:cNvSpPr>
            <a:spLocks noGrp="1"/>
          </p:cNvSpPr>
          <p:nvPr>
            <p:ph type="body" idx="2"/>
          </p:nvPr>
        </p:nvSpPr>
        <p:spPr/>
        <p:txBody>
          <a:bodyPr>
            <a:normAutofit/>
          </a:bodyPr>
          <a:lstStyle/>
          <a:p>
            <a:r>
              <a:rPr lang="en-US" sz="2000" b="1" dirty="0" smtClean="0">
                <a:solidFill>
                  <a:schemeClr val="accent2">
                    <a:lumMod val="50000"/>
                  </a:schemeClr>
                </a:solidFill>
              </a:rPr>
              <a:t>Wheat, rice, pulses, oilseeds, and potatoes</a:t>
            </a:r>
            <a:r>
              <a:rPr lang="en-US" sz="2000" dirty="0" smtClean="0">
                <a:solidFill>
                  <a:schemeClr val="accent2">
                    <a:lumMod val="50000"/>
                  </a:schemeClr>
                </a:solidFill>
              </a:rPr>
              <a:t> are major agricultural products. Sugarcane is the most important cash crop throughout the state. Uttar Pradesh is one of the most important states in India as far as horticulture is concerned. Mangoes are also produced in the state.</a:t>
            </a:r>
            <a:endParaRPr lang="en-US" sz="2000" dirty="0">
              <a:solidFill>
                <a:schemeClr val="accent2">
                  <a:lumMod val="50000"/>
                </a:schemeClr>
              </a:solidFill>
            </a:endParaRPr>
          </a:p>
        </p:txBody>
      </p:sp>
      <p:pic>
        <p:nvPicPr>
          <p:cNvPr id="5" name="Content Placeholder 4" descr="farmers-generic-istock_650x400_61492263035.jpg"/>
          <p:cNvPicPr>
            <a:picLocks noGrp="1" noChangeAspect="1"/>
          </p:cNvPicPr>
          <p:nvPr>
            <p:ph sz="half" idx="1"/>
          </p:nvPr>
        </p:nvPicPr>
        <p:blipFill>
          <a:blip r:embed="rId2"/>
          <a:stretch>
            <a:fillRect/>
          </a:stretch>
        </p:blipFill>
        <p:spPr>
          <a:xfrm>
            <a:off x="3932237" y="381000"/>
            <a:ext cx="4324350" cy="3176954"/>
          </a:xfrm>
        </p:spPr>
      </p:pic>
      <p:pic>
        <p:nvPicPr>
          <p:cNvPr id="6" name="Picture 5" descr="farmers-representative-toi.jpg"/>
          <p:cNvPicPr>
            <a:picLocks noChangeAspect="1"/>
          </p:cNvPicPr>
          <p:nvPr/>
        </p:nvPicPr>
        <p:blipFill>
          <a:blip r:embed="rId3"/>
          <a:stretch>
            <a:fillRect/>
          </a:stretch>
        </p:blipFill>
        <p:spPr>
          <a:xfrm>
            <a:off x="3932237" y="3886200"/>
            <a:ext cx="4448432" cy="27432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sz="3600" dirty="0" smtClean="0"/>
              <a:t>FOLK SONGS</a:t>
            </a:r>
            <a:endParaRPr lang="en-US" sz="3600" dirty="0"/>
          </a:p>
        </p:txBody>
      </p:sp>
      <p:sp>
        <p:nvSpPr>
          <p:cNvPr id="9" name="Text Placeholder 8"/>
          <p:cNvSpPr>
            <a:spLocks noGrp="1"/>
          </p:cNvSpPr>
          <p:nvPr>
            <p:ph type="body" idx="2"/>
          </p:nvPr>
        </p:nvSpPr>
        <p:spPr/>
        <p:txBody>
          <a:bodyPr>
            <a:normAutofit fontScale="85000" lnSpcReduction="20000"/>
          </a:bodyPr>
          <a:lstStyle/>
          <a:p>
            <a:r>
              <a:rPr lang="en-US" sz="2000" dirty="0" smtClean="0">
                <a:latin typeface="Copperplate Gothic Bold" pitchFamily="34" charset="0"/>
              </a:rPr>
              <a:t> Uttar Pradesh is a state of </a:t>
            </a:r>
            <a:r>
              <a:rPr lang="en-US" sz="2000" dirty="0" err="1" smtClean="0">
                <a:latin typeface="Copperplate Gothic Bold" pitchFamily="34" charset="0"/>
              </a:rPr>
              <a:t>India.The</a:t>
            </a:r>
            <a:r>
              <a:rPr lang="en-US" sz="2000" dirty="0" smtClean="0">
                <a:latin typeface="Copperplate Gothic Bold" pitchFamily="34" charset="0"/>
              </a:rPr>
              <a:t> region's folk heritage includes songs called </a:t>
            </a:r>
            <a:r>
              <a:rPr lang="en-US" sz="2000" dirty="0" err="1" smtClean="0">
                <a:latin typeface="Copperplate Gothic Bold" pitchFamily="34" charset="0"/>
              </a:rPr>
              <a:t>rasiya</a:t>
            </a:r>
            <a:r>
              <a:rPr lang="en-US" sz="2000" dirty="0" smtClean="0">
                <a:latin typeface="Copperplate Gothic Bold" pitchFamily="34" charset="0"/>
              </a:rPr>
              <a:t>(known especially in </a:t>
            </a:r>
            <a:r>
              <a:rPr lang="en-US" sz="2000" dirty="0" err="1" smtClean="0">
                <a:latin typeface="Copperplate Gothic Bold" pitchFamily="34" charset="0"/>
              </a:rPr>
              <a:t>Braj</a:t>
            </a:r>
            <a:r>
              <a:rPr lang="en-US" sz="2000" dirty="0" smtClean="0">
                <a:latin typeface="Copperplate Gothic Bold" pitchFamily="34" charset="0"/>
              </a:rPr>
              <a:t>), which celebrate the divine love of </a:t>
            </a:r>
            <a:r>
              <a:rPr lang="en-US" sz="2000" dirty="0" err="1" smtClean="0">
                <a:latin typeface="Copperplate Gothic Bold" pitchFamily="34" charset="0"/>
              </a:rPr>
              <a:t>Radha</a:t>
            </a:r>
            <a:r>
              <a:rPr lang="en-US" sz="2000" dirty="0" smtClean="0">
                <a:latin typeface="Copperplate Gothic Bold" pitchFamily="34" charset="0"/>
              </a:rPr>
              <a:t> and </a:t>
            </a:r>
            <a:r>
              <a:rPr lang="en-US" sz="2000" dirty="0" err="1" smtClean="0">
                <a:latin typeface="Copperplate Gothic Bold" pitchFamily="34" charset="0"/>
              </a:rPr>
              <a:t>Shri</a:t>
            </a:r>
            <a:r>
              <a:rPr lang="en-US" sz="2000" dirty="0" smtClean="0">
                <a:latin typeface="Copperplate Gothic Bold" pitchFamily="34" charset="0"/>
              </a:rPr>
              <a:t> Krishna. These songs are accompanied by large drums known as </a:t>
            </a:r>
            <a:r>
              <a:rPr lang="en-US" sz="2000" dirty="0" err="1" smtClean="0">
                <a:latin typeface="Copperplate Gothic Bold" pitchFamily="34" charset="0"/>
              </a:rPr>
              <a:t>bumb</a:t>
            </a:r>
            <a:r>
              <a:rPr lang="en-US" sz="2000" dirty="0" smtClean="0">
                <a:latin typeface="Copperplate Gothic Bold" pitchFamily="34" charset="0"/>
              </a:rPr>
              <a:t> and are performed at many festivals.</a:t>
            </a:r>
          </a:p>
          <a:p>
            <a:r>
              <a:rPr lang="en-US" sz="2000" dirty="0" smtClean="0">
                <a:latin typeface="Copperplate Gothic Bold" pitchFamily="34" charset="0"/>
              </a:rPr>
              <a:t>During the eras of  </a:t>
            </a:r>
            <a:r>
              <a:rPr lang="en-US" sz="2000" dirty="0" err="1" smtClean="0">
                <a:latin typeface="Copperplate Gothic Bold" pitchFamily="34" charset="0"/>
              </a:rPr>
              <a:t>Guptas</a:t>
            </a:r>
            <a:r>
              <a:rPr lang="en-US" sz="2000" dirty="0" smtClean="0">
                <a:latin typeface="Copperplate Gothic Bold" pitchFamily="34" charset="0"/>
              </a:rPr>
              <a:t> and Harsh </a:t>
            </a:r>
            <a:r>
              <a:rPr lang="en-US" sz="2000" dirty="0" err="1" smtClean="0">
                <a:latin typeface="Copperplate Gothic Bold" pitchFamily="34" charset="0"/>
              </a:rPr>
              <a:t>Vardhans</a:t>
            </a:r>
            <a:r>
              <a:rPr lang="en-US" sz="2000" dirty="0" smtClean="0">
                <a:latin typeface="Copperplate Gothic Bold" pitchFamily="34" charset="0"/>
              </a:rPr>
              <a:t> Uttar Pradesh was a major center for musical innovation</a:t>
            </a:r>
            <a:r>
              <a:rPr lang="en-US" dirty="0" smtClean="0"/>
              <a:t>.</a:t>
            </a:r>
          </a:p>
          <a:p>
            <a:endParaRPr lang="en-US" dirty="0"/>
          </a:p>
        </p:txBody>
      </p:sp>
      <p:pic>
        <p:nvPicPr>
          <p:cNvPr id="10" name="Content Placeholder 9" descr="Hindustani-Carnatic-Music.jpg"/>
          <p:cNvPicPr>
            <a:picLocks noGrp="1" noChangeAspect="1"/>
          </p:cNvPicPr>
          <p:nvPr>
            <p:ph sz="half" idx="1"/>
          </p:nvPr>
        </p:nvPicPr>
        <p:blipFill>
          <a:blip r:embed="rId2"/>
          <a:stretch>
            <a:fillRect/>
          </a:stretch>
        </p:blipFill>
        <p:spPr>
          <a:xfrm>
            <a:off x="4465637" y="609600"/>
            <a:ext cx="4171950" cy="2540943"/>
          </a:xfrm>
        </p:spPr>
      </p:pic>
      <p:pic>
        <p:nvPicPr>
          <p:cNvPr id="11" name="Picture 10" descr="download (1).jpg"/>
          <p:cNvPicPr>
            <a:picLocks noChangeAspect="1"/>
          </p:cNvPicPr>
          <p:nvPr/>
        </p:nvPicPr>
        <p:blipFill>
          <a:blip r:embed="rId3"/>
          <a:stretch>
            <a:fillRect/>
          </a:stretch>
        </p:blipFill>
        <p:spPr>
          <a:xfrm>
            <a:off x="4541837" y="3581400"/>
            <a:ext cx="3886200" cy="24384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309813" y="1997839"/>
            <a:ext cx="4616450" cy="369332"/>
          </a:xfrm>
          <a:prstGeom prst="rect">
            <a:avLst/>
          </a:prstGeom>
        </p:spPr>
        <p:txBody>
          <a:bodyPr>
            <a:spAutoFit/>
          </a:bodyPr>
          <a:lstStyle/>
          <a:p>
            <a:r>
              <a:rPr lang="en-US" dirty="0" smtClean="0"/>
              <a:t>.</a:t>
            </a:r>
            <a:endParaRPr lang="en-US" dirty="0"/>
          </a:p>
        </p:txBody>
      </p:sp>
      <p:pic>
        <p:nvPicPr>
          <p:cNvPr id="9" name="Picture 8" descr="Meghalaya-Cover_17th-Dec.jpg"/>
          <p:cNvPicPr>
            <a:picLocks noChangeAspect="1"/>
          </p:cNvPicPr>
          <p:nvPr/>
        </p:nvPicPr>
        <p:blipFill>
          <a:blip r:embed="rId2"/>
          <a:stretch>
            <a:fillRect/>
          </a:stretch>
        </p:blipFill>
        <p:spPr>
          <a:xfrm>
            <a:off x="0" y="0"/>
            <a:ext cx="9236075" cy="6858000"/>
          </a:xfrm>
          <a:prstGeom prst="rect">
            <a:avLst/>
          </a:prstGeom>
        </p:spPr>
      </p:pic>
      <p:sp>
        <p:nvSpPr>
          <p:cNvPr id="10" name="Rectangle 9"/>
          <p:cNvSpPr/>
          <p:nvPr/>
        </p:nvSpPr>
        <p:spPr>
          <a:xfrm>
            <a:off x="3322637" y="5257800"/>
            <a:ext cx="3505200" cy="646331"/>
          </a:xfrm>
          <a:prstGeom prst="rect">
            <a:avLst/>
          </a:prstGeom>
        </p:spPr>
        <p:txBody>
          <a:bodyPr wrap="square">
            <a:spAutoFit/>
          </a:bodyPr>
          <a:lstStyle/>
          <a:p>
            <a:r>
              <a:rPr lang="en-US" sz="3600" dirty="0" smtClean="0">
                <a:latin typeface="Algerian" pitchFamily="82" charset="0"/>
              </a:rPr>
              <a:t>MEGHALAYA</a:t>
            </a:r>
            <a:r>
              <a:rPr lang="en-US" dirty="0" smtClean="0"/>
              <a:t> </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sz="3200" u="sng" dirty="0" smtClean="0"/>
              <a:t>MEGHALAYA</a:t>
            </a:r>
            <a:endParaRPr lang="en-US" sz="3200" u="sng" dirty="0"/>
          </a:p>
        </p:txBody>
      </p:sp>
      <p:sp>
        <p:nvSpPr>
          <p:cNvPr id="9" name="Text Placeholder 8"/>
          <p:cNvSpPr>
            <a:spLocks noGrp="1"/>
          </p:cNvSpPr>
          <p:nvPr>
            <p:ph type="body" idx="2"/>
          </p:nvPr>
        </p:nvSpPr>
        <p:spPr/>
        <p:txBody>
          <a:bodyPr>
            <a:normAutofit lnSpcReduction="10000"/>
          </a:bodyPr>
          <a:lstStyle/>
          <a:p>
            <a:r>
              <a:rPr lang="en-US" sz="1800" dirty="0" smtClean="0">
                <a:latin typeface="Candara" pitchFamily="34" charset="0"/>
              </a:rPr>
              <a:t>MEGHALAYA  a hilly strip in eastern India, covers a total area of 22,429 km2 (8,660 sq mi). Earlier, It was a part of Assam. It is surrounded by Assam to the north and northeast and by Bangladesh to the south and southwest. The formation of Meghalaya as a state took place on January 21, 1972. The capital of Meghalaya is </a:t>
            </a:r>
            <a:r>
              <a:rPr lang="en-US" sz="1800" dirty="0" err="1" smtClean="0">
                <a:latin typeface="Candara" pitchFamily="34" charset="0"/>
              </a:rPr>
              <a:t>Shillong</a:t>
            </a:r>
            <a:r>
              <a:rPr lang="en-US" sz="1800" dirty="0" smtClean="0">
                <a:latin typeface="Candara" pitchFamily="34" charset="0"/>
              </a:rPr>
              <a:t>. The percentage of literacy in this state is 75.84 and the languages mostly spoken are English, </a:t>
            </a:r>
            <a:r>
              <a:rPr lang="en-US" sz="1800" dirty="0" err="1" smtClean="0">
                <a:latin typeface="Candara" pitchFamily="34" charset="0"/>
              </a:rPr>
              <a:t>Khasi</a:t>
            </a:r>
            <a:r>
              <a:rPr lang="en-US" sz="1800" dirty="0" smtClean="0">
                <a:latin typeface="Candara" pitchFamily="34" charset="0"/>
              </a:rPr>
              <a:t>, and </a:t>
            </a:r>
            <a:r>
              <a:rPr lang="en-US" sz="1800" dirty="0" err="1" smtClean="0">
                <a:latin typeface="Candara" pitchFamily="34" charset="0"/>
              </a:rPr>
              <a:t>Garo</a:t>
            </a:r>
            <a:r>
              <a:rPr lang="en-US" sz="1800" dirty="0" smtClean="0">
                <a:latin typeface="Candara" pitchFamily="34" charset="0"/>
              </a:rPr>
              <a:t>.</a:t>
            </a:r>
            <a:r>
              <a:rPr lang="en-US" dirty="0" smtClean="0"/>
              <a:t/>
            </a:r>
            <a:br>
              <a:rPr lang="en-US" dirty="0" smtClean="0"/>
            </a:br>
            <a:endParaRPr lang="en-US" dirty="0"/>
          </a:p>
        </p:txBody>
      </p:sp>
      <p:pic>
        <p:nvPicPr>
          <p:cNvPr id="10" name="Content Placeholder 9" descr="meghalaya-district-map.jpg"/>
          <p:cNvPicPr>
            <a:picLocks noGrp="1" noChangeAspect="1"/>
          </p:cNvPicPr>
          <p:nvPr>
            <p:ph sz="half" idx="1"/>
          </p:nvPr>
        </p:nvPicPr>
        <p:blipFill>
          <a:blip r:embed="rId2"/>
          <a:stretch>
            <a:fillRect/>
          </a:stretch>
        </p:blipFill>
        <p:spPr>
          <a:xfrm>
            <a:off x="3611563" y="1586309"/>
            <a:ext cx="5162550" cy="3226594"/>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7" y="0"/>
            <a:ext cx="3038605" cy="1162050"/>
          </a:xfrm>
        </p:spPr>
        <p:txBody>
          <a:bodyPr/>
          <a:lstStyle/>
          <a:p>
            <a:r>
              <a:rPr lang="en-US" u="sng" dirty="0" smtClean="0"/>
              <a:t>FLORA  AND  FAUNA</a:t>
            </a:r>
            <a:endParaRPr lang="en-US" u="sng" dirty="0"/>
          </a:p>
        </p:txBody>
      </p:sp>
      <p:sp>
        <p:nvSpPr>
          <p:cNvPr id="3" name="Text Placeholder 2"/>
          <p:cNvSpPr>
            <a:spLocks noGrp="1"/>
          </p:cNvSpPr>
          <p:nvPr>
            <p:ph type="body" idx="2"/>
          </p:nvPr>
        </p:nvSpPr>
        <p:spPr>
          <a:xfrm>
            <a:off x="198437" y="1295400"/>
            <a:ext cx="3394233" cy="4602163"/>
          </a:xfrm>
        </p:spPr>
        <p:txBody>
          <a:bodyPr>
            <a:noAutofit/>
          </a:bodyPr>
          <a:lstStyle/>
          <a:p>
            <a:r>
              <a:rPr lang="en-US" sz="1600" dirty="0" smtClean="0">
                <a:solidFill>
                  <a:srgbClr val="002060"/>
                </a:solidFill>
                <a:latin typeface="Ebrima" pitchFamily="2" charset="0"/>
                <a:ea typeface="Ebrima" pitchFamily="2" charset="0"/>
                <a:cs typeface="Ebrima" pitchFamily="2" charset="0"/>
              </a:rPr>
              <a:t>Meghalaya has a forest cover of 9,496 km square, which is 42.34 percent of total geographical area of the state. These forests receive heavy rainfall and support a large variety of floral and faunal biodiversity.</a:t>
            </a:r>
            <a:br>
              <a:rPr lang="en-US" sz="1600" dirty="0" smtClean="0">
                <a:solidFill>
                  <a:srgbClr val="002060"/>
                </a:solidFill>
                <a:latin typeface="Ebrima" pitchFamily="2" charset="0"/>
                <a:ea typeface="Ebrima" pitchFamily="2" charset="0"/>
                <a:cs typeface="Ebrima" pitchFamily="2" charset="0"/>
              </a:rPr>
            </a:br>
            <a:r>
              <a:rPr lang="en-US" sz="1600" dirty="0" smtClean="0">
                <a:solidFill>
                  <a:srgbClr val="002060"/>
                </a:solidFill>
                <a:latin typeface="Ebrima" pitchFamily="2" charset="0"/>
                <a:ea typeface="Ebrima" pitchFamily="2" charset="0"/>
                <a:cs typeface="Ebrima" pitchFamily="2" charset="0"/>
              </a:rPr>
              <a:t>There are patches of forests preserved by communities for religious and cultural beliefs. These forests are reserved for religious purposes and are protected from exploitation. In these sacred forests inhabit many rare varieties of plants and animals. There are a large variety of Parasites and Epiphytes, </a:t>
            </a:r>
            <a:r>
              <a:rPr lang="en-US" sz="1600" dirty="0" err="1" smtClean="0">
                <a:solidFill>
                  <a:srgbClr val="002060"/>
                </a:solidFill>
                <a:latin typeface="Ebrima" pitchFamily="2" charset="0"/>
                <a:ea typeface="Ebrima" pitchFamily="2" charset="0"/>
                <a:cs typeface="Ebrima" pitchFamily="2" charset="0"/>
              </a:rPr>
              <a:t>Sucarge</a:t>
            </a:r>
            <a:r>
              <a:rPr lang="en-US" sz="1600" dirty="0" smtClean="0">
                <a:solidFill>
                  <a:srgbClr val="002060"/>
                </a:solidFill>
                <a:latin typeface="Ebrima" pitchFamily="2" charset="0"/>
                <a:ea typeface="Ebrima" pitchFamily="2" charset="0"/>
                <a:cs typeface="Ebrima" pitchFamily="2" charset="0"/>
              </a:rPr>
              <a:t> variety of mammals, birds, reptiles and insects also inhabit here. The important mammals are civets, elephants, mongooses, weasels, </a:t>
            </a:r>
            <a:r>
              <a:rPr lang="en-US" sz="1600" dirty="0" err="1" smtClean="0">
                <a:solidFill>
                  <a:srgbClr val="002060"/>
                </a:solidFill>
                <a:latin typeface="Ebrima" pitchFamily="2" charset="0"/>
                <a:ea typeface="Ebrima" pitchFamily="2" charset="0"/>
                <a:cs typeface="Ebrima" pitchFamily="2" charset="0"/>
              </a:rPr>
              <a:t>rodents,gaur</a:t>
            </a:r>
            <a:r>
              <a:rPr lang="en-US" sz="1600" dirty="0" smtClean="0">
                <a:solidFill>
                  <a:srgbClr val="002060"/>
                </a:solidFill>
                <a:latin typeface="Ebrima" pitchFamily="2" charset="0"/>
                <a:ea typeface="Ebrima" pitchFamily="2" charset="0"/>
                <a:cs typeface="Ebrima" pitchFamily="2" charset="0"/>
              </a:rPr>
              <a:t>,.</a:t>
            </a:r>
            <a:endParaRPr lang="en-US" sz="1600" dirty="0">
              <a:solidFill>
                <a:srgbClr val="002060"/>
              </a:solidFill>
              <a:latin typeface="Ebrima" pitchFamily="2" charset="0"/>
              <a:ea typeface="Ebrima" pitchFamily="2" charset="0"/>
              <a:cs typeface="Ebrima" pitchFamily="2" charset="0"/>
            </a:endParaRPr>
          </a:p>
        </p:txBody>
      </p:sp>
      <p:pic>
        <p:nvPicPr>
          <p:cNvPr id="9" name="Content Placeholder 8" descr="74b75c6a1af4544a4373e0c4e552af53--park-in-national-parks.jpg"/>
          <p:cNvPicPr>
            <a:picLocks noGrp="1" noChangeAspect="1"/>
          </p:cNvPicPr>
          <p:nvPr>
            <p:ph sz="half" idx="1"/>
          </p:nvPr>
        </p:nvPicPr>
        <p:blipFill>
          <a:blip r:embed="rId2"/>
          <a:stretch>
            <a:fillRect/>
          </a:stretch>
        </p:blipFill>
        <p:spPr>
          <a:xfrm>
            <a:off x="4922837" y="1143000"/>
            <a:ext cx="3681198" cy="2757016"/>
          </a:xfrm>
        </p:spPr>
      </p:pic>
      <p:pic>
        <p:nvPicPr>
          <p:cNvPr id="10" name="Picture 9" descr="Siju-Bird-Sanctuary_21st-Nov.jpg"/>
          <p:cNvPicPr>
            <a:picLocks noChangeAspect="1"/>
          </p:cNvPicPr>
          <p:nvPr/>
        </p:nvPicPr>
        <p:blipFill>
          <a:blip r:embed="rId3"/>
          <a:stretch>
            <a:fillRect/>
          </a:stretch>
        </p:blipFill>
        <p:spPr>
          <a:xfrm>
            <a:off x="4999037" y="4038600"/>
            <a:ext cx="3544888" cy="251460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u="sng" dirty="0" smtClean="0">
                <a:latin typeface="Arial Rounded MT Bold" pitchFamily="34" charset="0"/>
              </a:rPr>
              <a:t>CUISINE</a:t>
            </a:r>
            <a:endParaRPr lang="en-US" sz="2800" u="sng" dirty="0">
              <a:latin typeface="Arial Rounded MT Bold" pitchFamily="34" charset="0"/>
            </a:endParaRPr>
          </a:p>
        </p:txBody>
      </p:sp>
      <p:sp>
        <p:nvSpPr>
          <p:cNvPr id="3" name="Text Placeholder 2"/>
          <p:cNvSpPr>
            <a:spLocks noGrp="1"/>
          </p:cNvSpPr>
          <p:nvPr>
            <p:ph type="body" idx="2"/>
          </p:nvPr>
        </p:nvSpPr>
        <p:spPr/>
        <p:txBody>
          <a:bodyPr>
            <a:normAutofit fontScale="25000" lnSpcReduction="20000"/>
          </a:bodyPr>
          <a:lstStyle/>
          <a:p>
            <a:r>
              <a:rPr lang="en-US" sz="7200" dirty="0" smtClean="0">
                <a:solidFill>
                  <a:schemeClr val="bg1">
                    <a:lumMod val="95000"/>
                    <a:lumOff val="5000"/>
                  </a:schemeClr>
                </a:solidFill>
              </a:rPr>
              <a:t>Meghalaya is home to three tribes; it has a unique cuisine, different from the other Seven Sister States of northeast India. The staple food of the people is rice with spicy meat and fish preparations. They rear goats, pigs, fowl, ducks and cows and relish their meat.</a:t>
            </a:r>
          </a:p>
          <a:p>
            <a:r>
              <a:rPr lang="en-US" sz="7200" dirty="0" smtClean="0">
                <a:solidFill>
                  <a:schemeClr val="bg1">
                    <a:lumMod val="95000"/>
                    <a:lumOff val="5000"/>
                  </a:schemeClr>
                </a:solidFill>
              </a:rPr>
              <a:t>The dishes of </a:t>
            </a:r>
            <a:r>
              <a:rPr lang="en-US" sz="7200" dirty="0" err="1" smtClean="0">
                <a:solidFill>
                  <a:schemeClr val="bg1">
                    <a:lumMod val="95000"/>
                    <a:lumOff val="5000"/>
                  </a:schemeClr>
                </a:solidFill>
              </a:rPr>
              <a:t>Khasis</a:t>
            </a:r>
            <a:r>
              <a:rPr lang="en-US" sz="7200" dirty="0" smtClean="0">
                <a:solidFill>
                  <a:schemeClr val="bg1">
                    <a:lumMod val="95000"/>
                    <a:lumOff val="5000"/>
                  </a:schemeClr>
                </a:solidFill>
              </a:rPr>
              <a:t> and </a:t>
            </a:r>
            <a:r>
              <a:rPr lang="en-US" sz="7200" dirty="0" err="1" smtClean="0">
                <a:solidFill>
                  <a:schemeClr val="bg1">
                    <a:lumMod val="95000"/>
                    <a:lumOff val="5000"/>
                  </a:schemeClr>
                </a:solidFill>
              </a:rPr>
              <a:t>Jaintia</a:t>
            </a:r>
            <a:r>
              <a:rPr lang="en-US" sz="7200" dirty="0" smtClean="0">
                <a:solidFill>
                  <a:schemeClr val="bg1">
                    <a:lumMod val="95000"/>
                    <a:lumOff val="5000"/>
                  </a:schemeClr>
                </a:solidFill>
              </a:rPr>
              <a:t> are </a:t>
            </a:r>
            <a:r>
              <a:rPr lang="en-US" sz="7200" dirty="0" err="1" smtClean="0">
                <a:solidFill>
                  <a:schemeClr val="bg1">
                    <a:lumMod val="95000"/>
                    <a:lumOff val="5000"/>
                  </a:schemeClr>
                </a:solidFill>
              </a:rPr>
              <a:t>Jadoh</a:t>
            </a:r>
            <a:r>
              <a:rPr lang="en-US" sz="7200" dirty="0" smtClean="0">
                <a:solidFill>
                  <a:schemeClr val="bg1">
                    <a:lumMod val="95000"/>
                    <a:lumOff val="5000"/>
                  </a:schemeClr>
                </a:solidFill>
              </a:rPr>
              <a:t>, </a:t>
            </a:r>
            <a:r>
              <a:rPr lang="en-US" sz="7200" dirty="0" err="1" smtClean="0">
                <a:solidFill>
                  <a:schemeClr val="bg1">
                    <a:lumMod val="95000"/>
                    <a:lumOff val="5000"/>
                  </a:schemeClr>
                </a:solidFill>
              </a:rPr>
              <a:t>Ki</a:t>
            </a:r>
            <a:r>
              <a:rPr lang="en-US" sz="7200" dirty="0" smtClean="0">
                <a:solidFill>
                  <a:schemeClr val="bg1">
                    <a:lumMod val="95000"/>
                    <a:lumOff val="5000"/>
                  </a:schemeClr>
                </a:solidFill>
              </a:rPr>
              <a:t> </a:t>
            </a:r>
            <a:r>
              <a:rPr lang="en-US" sz="7200" dirty="0" err="1" smtClean="0">
                <a:solidFill>
                  <a:schemeClr val="bg1">
                    <a:lumMod val="95000"/>
                    <a:lumOff val="5000"/>
                  </a:schemeClr>
                </a:solidFill>
              </a:rPr>
              <a:t>Kpu</a:t>
            </a:r>
            <a:r>
              <a:rPr lang="en-US" sz="7200" dirty="0" smtClean="0">
                <a:solidFill>
                  <a:schemeClr val="bg1">
                    <a:lumMod val="95000"/>
                    <a:lumOff val="5000"/>
                  </a:schemeClr>
                </a:solidFill>
              </a:rPr>
              <a:t>, </a:t>
            </a:r>
            <a:r>
              <a:rPr lang="en-US" sz="7200" dirty="0" err="1" smtClean="0">
                <a:solidFill>
                  <a:schemeClr val="bg1">
                    <a:lumMod val="95000"/>
                    <a:lumOff val="5000"/>
                  </a:schemeClr>
                </a:solidFill>
              </a:rPr>
              <a:t>tung</a:t>
            </a:r>
            <a:r>
              <a:rPr lang="en-US" sz="7200" dirty="0" smtClean="0">
                <a:solidFill>
                  <a:schemeClr val="bg1">
                    <a:lumMod val="95000"/>
                    <a:lumOff val="5000"/>
                  </a:schemeClr>
                </a:solidFill>
              </a:rPr>
              <a:t> </a:t>
            </a:r>
            <a:r>
              <a:rPr lang="en-US" sz="7200" dirty="0" err="1" smtClean="0">
                <a:solidFill>
                  <a:schemeClr val="bg1">
                    <a:lumMod val="95000"/>
                    <a:lumOff val="5000"/>
                  </a:schemeClr>
                </a:solidFill>
              </a:rPr>
              <a:t>rymbai</a:t>
            </a:r>
            <a:r>
              <a:rPr lang="en-US" sz="7200" dirty="0" smtClean="0">
                <a:solidFill>
                  <a:schemeClr val="bg1">
                    <a:lumMod val="95000"/>
                    <a:lumOff val="5000"/>
                  </a:schemeClr>
                </a:solidFill>
              </a:rPr>
              <a:t>    and pickled bamboo shoots; bamboo shoots are also a favorite dish of. </a:t>
            </a:r>
            <a:r>
              <a:rPr lang="en-US" sz="7200" dirty="0" err="1" smtClean="0">
                <a:solidFill>
                  <a:schemeClr val="bg1">
                    <a:lumMod val="95000"/>
                    <a:lumOff val="5000"/>
                  </a:schemeClr>
                </a:solidFill>
              </a:rPr>
              <a:t>Garos</a:t>
            </a:r>
            <a:r>
              <a:rPr lang="en-US" sz="7200" dirty="0" smtClean="0">
                <a:solidFill>
                  <a:schemeClr val="bg1">
                    <a:lumMod val="95000"/>
                    <a:lumOff val="5000"/>
                  </a:schemeClr>
                </a:solidFill>
              </a:rPr>
              <a:t> eat both domesticated and non-domesticated animals, though their everyday staples are simple foods such as rice with </a:t>
            </a:r>
            <a:r>
              <a:rPr lang="en-US" sz="7200" i="1" dirty="0" err="1" smtClean="0">
                <a:solidFill>
                  <a:schemeClr val="bg1">
                    <a:lumMod val="95000"/>
                    <a:lumOff val="5000"/>
                  </a:schemeClr>
                </a:solidFill>
              </a:rPr>
              <a:t>kapa</a:t>
            </a:r>
            <a:r>
              <a:rPr lang="en-US" sz="7200" dirty="0" smtClean="0">
                <a:solidFill>
                  <a:schemeClr val="bg1">
                    <a:lumMod val="95000"/>
                    <a:lumOff val="5000"/>
                  </a:schemeClr>
                </a:solidFill>
              </a:rPr>
              <a:t>, cooked with ingredient called </a:t>
            </a:r>
            <a:r>
              <a:rPr lang="en-US" sz="7200" dirty="0" err="1" smtClean="0">
                <a:solidFill>
                  <a:schemeClr val="bg1">
                    <a:lumMod val="95000"/>
                    <a:lumOff val="5000"/>
                  </a:schemeClr>
                </a:solidFill>
              </a:rPr>
              <a:t>purambhi</a:t>
            </a:r>
            <a:r>
              <a:rPr lang="en-US" sz="7200" dirty="0" smtClean="0">
                <a:solidFill>
                  <a:schemeClr val="bg1">
                    <a:lumMod val="95000"/>
                    <a:lumOff val="5000"/>
                  </a:schemeClr>
                </a:solidFill>
              </a:rPr>
              <a:t> </a:t>
            </a:r>
            <a:r>
              <a:rPr lang="en-US" sz="7200" dirty="0" err="1" smtClean="0">
                <a:solidFill>
                  <a:schemeClr val="bg1">
                    <a:lumMod val="95000"/>
                    <a:lumOff val="5000"/>
                  </a:schemeClr>
                </a:solidFill>
              </a:rPr>
              <a:t>masala</a:t>
            </a:r>
            <a:r>
              <a:rPr lang="en-US" sz="7200" dirty="0" smtClean="0">
                <a:solidFill>
                  <a:schemeClr val="bg1">
                    <a:lumMod val="95000"/>
                    <a:lumOff val="5000"/>
                  </a:schemeClr>
                </a:solidFill>
              </a:rPr>
              <a:t>.</a:t>
            </a:r>
          </a:p>
          <a:p>
            <a:endParaRPr lang="en-US" dirty="0"/>
          </a:p>
        </p:txBody>
      </p:sp>
      <p:pic>
        <p:nvPicPr>
          <p:cNvPr id="5" name="Content Placeholder 4" descr="Ja-Tyndong.jpg"/>
          <p:cNvPicPr>
            <a:picLocks noGrp="1" noChangeAspect="1"/>
          </p:cNvPicPr>
          <p:nvPr>
            <p:ph sz="half" idx="1"/>
          </p:nvPr>
        </p:nvPicPr>
        <p:blipFill>
          <a:blip r:embed="rId2" cstate="print"/>
          <a:stretch>
            <a:fillRect/>
          </a:stretch>
        </p:blipFill>
        <p:spPr>
          <a:xfrm>
            <a:off x="4694237" y="4191000"/>
            <a:ext cx="3429000" cy="2167128"/>
          </a:xfrm>
        </p:spPr>
      </p:pic>
      <p:pic>
        <p:nvPicPr>
          <p:cNvPr id="6" name="Picture 5" descr="the-food-culture-of-khasi-hills-08.png"/>
          <p:cNvPicPr>
            <a:picLocks noChangeAspect="1"/>
          </p:cNvPicPr>
          <p:nvPr/>
        </p:nvPicPr>
        <p:blipFill>
          <a:blip r:embed="rId3"/>
          <a:stretch>
            <a:fillRect/>
          </a:stretch>
        </p:blipFill>
        <p:spPr>
          <a:xfrm>
            <a:off x="4389437" y="1143000"/>
            <a:ext cx="3886200" cy="2592824"/>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p:cNvSpPr>
            <a:spLocks noGrp="1"/>
          </p:cNvSpPr>
          <p:nvPr>
            <p:ph type="title"/>
          </p:nvPr>
        </p:nvSpPr>
        <p:spPr/>
        <p:txBody>
          <a:bodyPr/>
          <a:lstStyle/>
          <a:p>
            <a:r>
              <a:rPr lang="en-US" dirty="0" smtClean="0"/>
              <a:t>SYMBOL OF MEGHALAYA</a:t>
            </a:r>
            <a:endParaRPr lang="en-US" dirty="0"/>
          </a:p>
        </p:txBody>
      </p:sp>
      <p:sp>
        <p:nvSpPr>
          <p:cNvPr id="17" name="Content Placeholder 16"/>
          <p:cNvSpPr>
            <a:spLocks noGrp="1"/>
          </p:cNvSpPr>
          <p:nvPr>
            <p:ph idx="1"/>
          </p:nvPr>
        </p:nvSpPr>
        <p:spPr/>
        <p:txBody>
          <a:bodyPr/>
          <a:lstStyle/>
          <a:p>
            <a:r>
              <a:rPr lang="en-US" dirty="0" smtClean="0"/>
              <a:t>THE STATE BIRD IS : COMMON HILL MYNA     THE STATE TREE IS : GMELINA ARBOREA          THE STATE FLOWER IS: PAPHIOPEDILUM       INSIGNE</a:t>
            </a:r>
            <a:endParaRPr lang="en-US" dirty="0"/>
          </a:p>
        </p:txBody>
      </p:sp>
      <p:pic>
        <p:nvPicPr>
          <p:cNvPr id="18" name="Picture 17" descr="download (2).jpg"/>
          <p:cNvPicPr>
            <a:picLocks noChangeAspect="1"/>
          </p:cNvPicPr>
          <p:nvPr/>
        </p:nvPicPr>
        <p:blipFill>
          <a:blip r:embed="rId2"/>
          <a:stretch>
            <a:fillRect/>
          </a:stretch>
        </p:blipFill>
        <p:spPr>
          <a:xfrm>
            <a:off x="3322637" y="4114800"/>
            <a:ext cx="2286000" cy="1752600"/>
          </a:xfrm>
          <a:prstGeom prst="rect">
            <a:avLst/>
          </a:prstGeom>
        </p:spPr>
      </p:pic>
      <p:pic>
        <p:nvPicPr>
          <p:cNvPr id="19" name="Picture 18" descr="Ladys-Slipper-Orchid.jpg"/>
          <p:cNvPicPr>
            <a:picLocks noChangeAspect="1"/>
          </p:cNvPicPr>
          <p:nvPr/>
        </p:nvPicPr>
        <p:blipFill>
          <a:blip r:embed="rId3"/>
          <a:stretch>
            <a:fillRect/>
          </a:stretch>
        </p:blipFill>
        <p:spPr>
          <a:xfrm>
            <a:off x="6370637" y="4191000"/>
            <a:ext cx="2133600" cy="1676400"/>
          </a:xfrm>
          <a:prstGeom prst="rect">
            <a:avLst/>
          </a:prstGeom>
        </p:spPr>
      </p:pic>
      <p:pic>
        <p:nvPicPr>
          <p:cNvPr id="20" name="Picture 19" descr="download (3).jpg"/>
          <p:cNvPicPr>
            <a:picLocks noChangeAspect="1"/>
          </p:cNvPicPr>
          <p:nvPr/>
        </p:nvPicPr>
        <p:blipFill>
          <a:blip r:embed="rId4"/>
          <a:stretch>
            <a:fillRect/>
          </a:stretch>
        </p:blipFill>
        <p:spPr>
          <a:xfrm>
            <a:off x="427037" y="4114800"/>
            <a:ext cx="2286000" cy="182880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200" u="sng" dirty="0" smtClean="0"/>
              <a:t>AGRICULTURE</a:t>
            </a:r>
            <a:endParaRPr lang="en-US" sz="3200" u="sng" dirty="0"/>
          </a:p>
        </p:txBody>
      </p:sp>
      <p:sp>
        <p:nvSpPr>
          <p:cNvPr id="6" name="Text Placeholder 5"/>
          <p:cNvSpPr>
            <a:spLocks noGrp="1"/>
          </p:cNvSpPr>
          <p:nvPr>
            <p:ph type="body" idx="2"/>
          </p:nvPr>
        </p:nvSpPr>
        <p:spPr/>
        <p:txBody>
          <a:bodyPr>
            <a:normAutofit fontScale="62500" lnSpcReduction="20000"/>
          </a:bodyPr>
          <a:lstStyle/>
          <a:p>
            <a:r>
              <a:rPr lang="en-US" sz="2600" dirty="0" smtClean="0">
                <a:solidFill>
                  <a:schemeClr val="bg1">
                    <a:lumMod val="95000"/>
                    <a:lumOff val="5000"/>
                  </a:schemeClr>
                </a:solidFill>
                <a:latin typeface="Microsoft JhengHei UI Light" pitchFamily="34" charset="-120"/>
                <a:ea typeface="Microsoft JhengHei UI Light" pitchFamily="34" charset="-120"/>
              </a:rPr>
              <a:t>Besides the major food crops of rice and maize, the state is renowned for its horticultural crops like </a:t>
            </a:r>
            <a:r>
              <a:rPr lang="en-US" sz="2600" b="1" dirty="0" smtClean="0">
                <a:solidFill>
                  <a:schemeClr val="bg1">
                    <a:lumMod val="95000"/>
                    <a:lumOff val="5000"/>
                  </a:schemeClr>
                </a:solidFill>
                <a:latin typeface="Microsoft JhengHei UI Light" pitchFamily="34" charset="-120"/>
                <a:ea typeface="Microsoft JhengHei UI Light" pitchFamily="34" charset="-120"/>
              </a:rPr>
              <a:t>orange, lemon, pineapple, guava, litchi, banana, jack fruits and fruits such as plum, pear and peach</a:t>
            </a:r>
            <a:r>
              <a:rPr lang="en-US" sz="2600" dirty="0" smtClean="0">
                <a:solidFill>
                  <a:schemeClr val="bg1">
                    <a:lumMod val="95000"/>
                    <a:lumOff val="5000"/>
                  </a:schemeClr>
                </a:solidFill>
                <a:latin typeface="Microsoft JhengHei UI Light" pitchFamily="34" charset="-120"/>
                <a:ea typeface="Microsoft JhengHei UI Light" pitchFamily="34" charset="-120"/>
              </a:rPr>
              <a:t>. Oilseeds such as rapeseed, mustard, linseed, soybean, castor and sesame are grown on nearly 100 km2 </a:t>
            </a:r>
          </a:p>
          <a:p>
            <a:r>
              <a:rPr lang="en-US" sz="2600" dirty="0" smtClean="0">
                <a:solidFill>
                  <a:schemeClr val="bg1">
                    <a:lumMod val="95000"/>
                    <a:lumOff val="5000"/>
                  </a:schemeClr>
                </a:solidFill>
                <a:latin typeface="Microsoft JhengHei UI Light" pitchFamily="34" charset="-120"/>
                <a:ea typeface="Microsoft JhengHei UI Light" pitchFamily="34" charset="-120"/>
              </a:rPr>
              <a:t>Meghalaya has predominantly an agrarian economy with a significant commercial forestry industry. The important crops are </a:t>
            </a:r>
            <a:r>
              <a:rPr lang="en-US" sz="2600" b="1" dirty="0" smtClean="0">
                <a:solidFill>
                  <a:schemeClr val="bg1">
                    <a:lumMod val="95000"/>
                    <a:lumOff val="5000"/>
                  </a:schemeClr>
                </a:solidFill>
                <a:latin typeface="Microsoft JhengHei UI Light" pitchFamily="34" charset="-120"/>
                <a:ea typeface="Microsoft JhengHei UI Light" pitchFamily="34" charset="-120"/>
              </a:rPr>
              <a:t>potatoes, rice, maize, pineapples, bananas, papayas, and spices</a:t>
            </a:r>
            <a:r>
              <a:rPr lang="en-US" sz="2600" dirty="0" smtClean="0">
                <a:solidFill>
                  <a:schemeClr val="bg1">
                    <a:lumMod val="95000"/>
                    <a:lumOff val="5000"/>
                  </a:schemeClr>
                </a:solidFill>
                <a:latin typeface="Microsoft JhengHei UI Light" pitchFamily="34" charset="-120"/>
                <a:ea typeface="Microsoft JhengHei UI Light" pitchFamily="34" charset="-120"/>
              </a:rPr>
              <a:t>.</a:t>
            </a:r>
          </a:p>
          <a:p>
            <a:r>
              <a:rPr lang="en-US" dirty="0" smtClean="0"/>
              <a:t/>
            </a:r>
            <a:br>
              <a:rPr lang="en-US" dirty="0" smtClean="0"/>
            </a:br>
            <a:endParaRPr lang="en-US" dirty="0"/>
          </a:p>
        </p:txBody>
      </p:sp>
      <p:pic>
        <p:nvPicPr>
          <p:cNvPr id="7" name="Content Placeholder 6" descr="download-3.jpg"/>
          <p:cNvPicPr>
            <a:picLocks noGrp="1" noChangeAspect="1"/>
          </p:cNvPicPr>
          <p:nvPr>
            <p:ph sz="half" idx="1"/>
          </p:nvPr>
        </p:nvPicPr>
        <p:blipFill>
          <a:blip r:embed="rId2"/>
          <a:stretch>
            <a:fillRect/>
          </a:stretch>
        </p:blipFill>
        <p:spPr>
          <a:xfrm>
            <a:off x="4541837" y="1066800"/>
            <a:ext cx="3200400" cy="2667000"/>
          </a:xfrm>
        </p:spPr>
      </p:pic>
      <p:pic>
        <p:nvPicPr>
          <p:cNvPr id="8" name="Picture 7" descr="SOS-Mizoram-Dec3-1_1.jpeg"/>
          <p:cNvPicPr>
            <a:picLocks noChangeAspect="1"/>
          </p:cNvPicPr>
          <p:nvPr/>
        </p:nvPicPr>
        <p:blipFill>
          <a:blip r:embed="rId3"/>
          <a:stretch>
            <a:fillRect/>
          </a:stretch>
        </p:blipFill>
        <p:spPr>
          <a:xfrm>
            <a:off x="4618037" y="3962400"/>
            <a:ext cx="3200400" cy="2305198"/>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600" u="sng" dirty="0" smtClean="0"/>
              <a:t>FOLK SONGS</a:t>
            </a:r>
            <a:endParaRPr lang="en-US" sz="3600" u="sng" dirty="0"/>
          </a:p>
        </p:txBody>
      </p:sp>
      <p:sp>
        <p:nvSpPr>
          <p:cNvPr id="6" name="Text Placeholder 5"/>
          <p:cNvSpPr>
            <a:spLocks noGrp="1"/>
          </p:cNvSpPr>
          <p:nvPr>
            <p:ph type="body" idx="2"/>
          </p:nvPr>
        </p:nvSpPr>
        <p:spPr/>
        <p:txBody>
          <a:bodyPr>
            <a:noAutofit/>
          </a:bodyPr>
          <a:lstStyle/>
          <a:p>
            <a:r>
              <a:rPr lang="en-US" sz="1800" dirty="0" smtClean="0"/>
              <a:t>The folk songs sung by the </a:t>
            </a:r>
            <a:r>
              <a:rPr lang="en-US" sz="1800" dirty="0" err="1" smtClean="0"/>
              <a:t>Garo</a:t>
            </a:r>
            <a:r>
              <a:rPr lang="en-US" sz="1800" dirty="0" smtClean="0"/>
              <a:t> tribe are dedicated to festivals, marriages, love and bravery accompanied by drums and flutes. The songs sung by the </a:t>
            </a:r>
            <a:r>
              <a:rPr lang="en-US" sz="1800" dirty="0" err="1" smtClean="0"/>
              <a:t>Khasis</a:t>
            </a:r>
            <a:r>
              <a:rPr lang="en-US" sz="1800" dirty="0" smtClean="0"/>
              <a:t> and </a:t>
            </a:r>
            <a:r>
              <a:rPr lang="en-US" sz="1800" dirty="0" err="1" smtClean="0"/>
              <a:t>Jaintias</a:t>
            </a:r>
            <a:r>
              <a:rPr lang="en-US" sz="1800" dirty="0" smtClean="0"/>
              <a:t> are generally in the praise of Mother nature. They sing songs in the praise of hills, lakes, waterfalls and rivers expressing appreciation for their land. Musical instruments used by them are drums, </a:t>
            </a:r>
            <a:r>
              <a:rPr lang="en-US" sz="1800" dirty="0" err="1" smtClean="0"/>
              <a:t>duitara</a:t>
            </a:r>
            <a:r>
              <a:rPr lang="en-US" sz="1800" dirty="0" smtClean="0"/>
              <a:t> and instruments similar to guitar, flutes, pipes and cymbals</a:t>
            </a:r>
            <a:endParaRPr lang="en-US" sz="1800" dirty="0"/>
          </a:p>
        </p:txBody>
      </p:sp>
      <p:pic>
        <p:nvPicPr>
          <p:cNvPr id="7" name="Content Placeholder 6" descr="INDna18c.jpg"/>
          <p:cNvPicPr>
            <a:picLocks noGrp="1" noChangeAspect="1"/>
          </p:cNvPicPr>
          <p:nvPr>
            <p:ph sz="half" idx="1"/>
          </p:nvPr>
        </p:nvPicPr>
        <p:blipFill>
          <a:blip r:embed="rId2" cstate="print"/>
          <a:stretch>
            <a:fillRect/>
          </a:stretch>
        </p:blipFill>
        <p:spPr>
          <a:xfrm>
            <a:off x="4084637" y="762000"/>
            <a:ext cx="3886200" cy="2959100"/>
          </a:xfrm>
        </p:spPr>
      </p:pic>
      <p:pic>
        <p:nvPicPr>
          <p:cNvPr id="8" name="Picture 7" descr="EOAmx9iU0AAkjih.jpg"/>
          <p:cNvPicPr>
            <a:picLocks noChangeAspect="1"/>
          </p:cNvPicPr>
          <p:nvPr/>
        </p:nvPicPr>
        <p:blipFill>
          <a:blip r:embed="rId3"/>
          <a:stretch>
            <a:fillRect/>
          </a:stretch>
        </p:blipFill>
        <p:spPr>
          <a:xfrm>
            <a:off x="4160837" y="3962400"/>
            <a:ext cx="3905250" cy="2524125"/>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067946" y="5103674"/>
            <a:ext cx="4168129" cy="1754326"/>
          </a:xfrm>
          <a:prstGeom prst="rect">
            <a:avLst/>
          </a:prstGeom>
        </p:spPr>
        <p:txBody>
          <a:bodyPr wrap="square">
            <a:spAutoFit/>
          </a:bodyPr>
          <a:lstStyle/>
          <a:p>
            <a:r>
              <a:rPr lang="en-US" sz="3600" dirty="0" smtClean="0">
                <a:solidFill>
                  <a:schemeClr val="tx1">
                    <a:lumMod val="65000"/>
                  </a:schemeClr>
                </a:solidFill>
              </a:rPr>
              <a:t>SUBMIT TO –</a:t>
            </a:r>
          </a:p>
          <a:p>
            <a:r>
              <a:rPr lang="en-US" sz="3600" dirty="0" smtClean="0">
                <a:solidFill>
                  <a:schemeClr val="tx1">
                    <a:lumMod val="65000"/>
                  </a:schemeClr>
                </a:solidFill>
              </a:rPr>
              <a:t>SOCIAL  TEACHER </a:t>
            </a:r>
            <a:endParaRPr lang="en-US" sz="3600" dirty="0">
              <a:solidFill>
                <a:schemeClr val="tx1">
                  <a:lumMod val="65000"/>
                </a:schemeClr>
              </a:solidFill>
            </a:endParaRPr>
          </a:p>
        </p:txBody>
      </p:sp>
      <p:pic>
        <p:nvPicPr>
          <p:cNvPr id="8" name="Picture 7" descr="t1593080286_euYxW5oYQu.jpg"/>
          <p:cNvPicPr>
            <a:picLocks noChangeAspect="1"/>
          </p:cNvPicPr>
          <p:nvPr/>
        </p:nvPicPr>
        <p:blipFill>
          <a:blip r:embed="rId2"/>
          <a:stretch>
            <a:fillRect/>
          </a:stretch>
        </p:blipFill>
        <p:spPr>
          <a:xfrm>
            <a:off x="-411163" y="0"/>
            <a:ext cx="10363200" cy="7467600"/>
          </a:xfrm>
          <a:prstGeom prst="rect">
            <a:avLst/>
          </a:prstGeom>
        </p:spPr>
      </p:pic>
      <p:sp>
        <p:nvSpPr>
          <p:cNvPr id="9" name="Rectangle 8"/>
          <p:cNvSpPr/>
          <p:nvPr/>
        </p:nvSpPr>
        <p:spPr>
          <a:xfrm>
            <a:off x="0" y="4303454"/>
            <a:ext cx="3322637" cy="2062103"/>
          </a:xfrm>
          <a:prstGeom prst="rect">
            <a:avLst/>
          </a:prstGeom>
        </p:spPr>
        <p:txBody>
          <a:bodyPr wrap="square">
            <a:spAutoFit/>
          </a:bodyPr>
          <a:lstStyle/>
          <a:p>
            <a:pPr lvl="0"/>
            <a:r>
              <a:rPr lang="en-US" sz="3200" dirty="0">
                <a:solidFill>
                  <a:srgbClr val="FFFF00"/>
                </a:solidFill>
              </a:rPr>
              <a:t>MADE </a:t>
            </a:r>
            <a:r>
              <a:rPr lang="en-US" sz="3200" dirty="0" smtClean="0">
                <a:solidFill>
                  <a:srgbClr val="FFFF00"/>
                </a:solidFill>
              </a:rPr>
              <a:t>BY-</a:t>
            </a:r>
            <a:r>
              <a:rPr lang="en-US" sz="3200" dirty="0" smtClean="0">
                <a:solidFill>
                  <a:srgbClr val="FFFF00"/>
                </a:solidFill>
              </a:rPr>
              <a:t>SHIVANSH AGRAWAL</a:t>
            </a:r>
          </a:p>
          <a:p>
            <a:pPr lvl="0"/>
            <a:r>
              <a:rPr lang="en-US" sz="3200" dirty="0" smtClean="0">
                <a:solidFill>
                  <a:srgbClr val="FFFF00"/>
                </a:solidFill>
              </a:rPr>
              <a:t>[10</a:t>
            </a:r>
            <a:r>
              <a:rPr lang="en-US" sz="3200" baseline="30000" dirty="0" smtClean="0">
                <a:solidFill>
                  <a:srgbClr val="FFFF00"/>
                </a:solidFill>
              </a:rPr>
              <a:t>TH</a:t>
            </a:r>
            <a:r>
              <a:rPr lang="en-US" sz="3200" dirty="0" smtClean="0">
                <a:solidFill>
                  <a:srgbClr val="FFFF00"/>
                </a:solidFill>
              </a:rPr>
              <a:t> D]</a:t>
            </a:r>
            <a:endParaRPr lang="en-US" sz="3200" dirty="0">
              <a:solidFill>
                <a:srgbClr val="FFFF00"/>
              </a:solidFill>
            </a:endParaRPr>
          </a:p>
        </p:txBody>
      </p:sp>
      <p:sp>
        <p:nvSpPr>
          <p:cNvPr id="10" name="Rectangle 9"/>
          <p:cNvSpPr/>
          <p:nvPr/>
        </p:nvSpPr>
        <p:spPr>
          <a:xfrm>
            <a:off x="5151437" y="5780782"/>
            <a:ext cx="7096815" cy="1077218"/>
          </a:xfrm>
          <a:prstGeom prst="rect">
            <a:avLst/>
          </a:prstGeom>
        </p:spPr>
        <p:txBody>
          <a:bodyPr wrap="square">
            <a:spAutoFit/>
          </a:bodyPr>
          <a:lstStyle/>
          <a:p>
            <a:r>
              <a:rPr lang="en-US" sz="3200" dirty="0" smtClean="0">
                <a:solidFill>
                  <a:srgbClr val="FFFF00"/>
                </a:solidFill>
              </a:rPr>
              <a:t>SUBMITTED TO-</a:t>
            </a:r>
          </a:p>
          <a:p>
            <a:r>
              <a:rPr lang="en-US" sz="3200" dirty="0" smtClean="0">
                <a:solidFill>
                  <a:srgbClr val="FFFF00"/>
                </a:solidFill>
              </a:rPr>
              <a:t> SOCIAL TEACHER</a:t>
            </a:r>
            <a:endParaRPr lang="en-US" sz="3200" dirty="0">
              <a:solidFill>
                <a:srgbClr val="FFFF00"/>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180</TotalTime>
  <Words>333</Words>
  <Application>Microsoft Office PowerPoint</Application>
  <PresentationFormat>Custom</PresentationFormat>
  <Paragraphs>48</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Apex</vt:lpstr>
      <vt:lpstr>Slide 1</vt:lpstr>
      <vt:lpstr>Slide 2</vt:lpstr>
      <vt:lpstr>UTTAR PRADESH</vt:lpstr>
      <vt:lpstr>FLORA AND FAUNA</vt:lpstr>
      <vt:lpstr>CUISINE</vt:lpstr>
      <vt:lpstr>Symbols of Uttar pradesh</vt:lpstr>
      <vt:lpstr>AGRICULTURE</vt:lpstr>
      <vt:lpstr>FOLK SONGS</vt:lpstr>
      <vt:lpstr>Slide 9</vt:lpstr>
      <vt:lpstr>MEGHALAYA</vt:lpstr>
      <vt:lpstr>FLORA  AND  FAUNA</vt:lpstr>
      <vt:lpstr>CUISINE</vt:lpstr>
      <vt:lpstr>SYMBOL OF MEGHALAYA</vt:lpstr>
      <vt:lpstr>AGRICULTURE</vt:lpstr>
      <vt:lpstr>FOLK SONGS</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Anshul Gupta</dc:creator>
  <cp:lastModifiedBy>Jay Edward</cp:lastModifiedBy>
  <cp:revision>21</cp:revision>
  <dcterms:created xsi:type="dcterms:W3CDTF">2022-02-15T09:02:28Z</dcterms:created>
  <dcterms:modified xsi:type="dcterms:W3CDTF">2022-02-15T12:07:46Z</dcterms:modified>
</cp:coreProperties>
</file>