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73" r:id="rId1"/>
  </p:sldMasterIdLst>
  <p:sldIdLst>
    <p:sldId id="256" r:id="rId2"/>
    <p:sldId id="269" r:id="rId3"/>
    <p:sldId id="270" r:id="rId4"/>
    <p:sldId id="268" r:id="rId5"/>
    <p:sldId id="258"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21"/>
  </p:normalViewPr>
  <p:slideViewPr>
    <p:cSldViewPr snapToGrid="0" snapToObjects="1">
      <p:cViewPr varScale="1">
        <p:scale>
          <a:sx n="91" d="100"/>
          <a:sy n="91" d="100"/>
        </p:scale>
        <p:origin x="84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EFFA4B69-1870-9848-BFC6-D4996D7CCD8B}" type="datetimeFigureOut">
              <a:rPr lang="en-US" smtClean="0"/>
              <a:t>3/12/22</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3157625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FA4B69-1870-9848-BFC6-D4996D7CCD8B}" type="datetimeFigureOut">
              <a:rPr lang="en-US" smtClean="0"/>
              <a:t>3/12/22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4284796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FA4B69-1870-9848-BFC6-D4996D7CCD8B}" type="datetimeFigureOut">
              <a:rPr lang="en-US" smtClean="0"/>
              <a:t>3/12/22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232010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FFA4B69-1870-9848-BFC6-D4996D7CCD8B}" type="datetimeFigureOut">
              <a:rPr lang="en-US" smtClean="0"/>
              <a:t>3/12/22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326406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FFA4B69-1870-9848-BFC6-D4996D7CCD8B}" type="datetimeFigureOut">
              <a:rPr lang="en-US" smtClean="0"/>
              <a:t>3/12/22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3483562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FA4B69-1870-9848-BFC6-D4996D7CCD8B}" type="datetimeFigureOut">
              <a:rPr lang="en-US" smtClean="0"/>
              <a:t>3/12/22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4269095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FA4B69-1870-9848-BFC6-D4996D7CCD8B}" type="datetimeFigureOut">
              <a:rPr lang="en-US" smtClean="0"/>
              <a:t>3/12/22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3738775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FA4B69-1870-9848-BFC6-D4996D7CCD8B}" type="datetimeFigureOut">
              <a:rPr lang="en-US" smtClean="0"/>
              <a:t>3/12/22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2482534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FA4B69-1870-9848-BFC6-D4996D7CCD8B}" type="datetimeFigureOut">
              <a:rPr lang="en-US" smtClean="0"/>
              <a:t>3/12/22</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48329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FA4B69-1870-9848-BFC6-D4996D7CCD8B}" type="datetimeFigureOut">
              <a:rPr lang="en-US" smtClean="0"/>
              <a:t>3/12/22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227252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FA4B69-1870-9848-BFC6-D4996D7CCD8B}" type="datetimeFigureOut">
              <a:rPr lang="en-US" smtClean="0"/>
              <a:t>3/12/22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3972289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FA4B69-1870-9848-BFC6-D4996D7CCD8B}" type="datetimeFigureOut">
              <a:rPr lang="en-US" smtClean="0"/>
              <a:t>3/12/22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427A5-9F4C-2A42-81D5-99002CE87BA9}"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36279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FA4B69-1870-9848-BFC6-D4996D7CCD8B}" type="datetimeFigureOut">
              <a:rPr lang="en-US" smtClean="0"/>
              <a:t>3/12/22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7756347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FFA4B69-1870-9848-BFC6-D4996D7CCD8B}" type="datetimeFigureOut">
              <a:rPr lang="en-US" smtClean="0"/>
              <a:t>3/12/22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40247235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FFA4B69-1870-9848-BFC6-D4996D7CCD8B}" type="datetimeFigureOut">
              <a:rPr lang="en-US" smtClean="0"/>
              <a:t>3/12/22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262732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FA4B69-1870-9848-BFC6-D4996D7CCD8B}" type="datetimeFigureOut">
              <a:rPr lang="en-US" smtClean="0"/>
              <a:t>3/12/22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8276015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FA4B69-1870-9848-BFC6-D4996D7CCD8B}" type="datetimeFigureOut">
              <a:rPr lang="en-US" smtClean="0"/>
              <a:t>3/12/22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427A5-9F4C-2A42-81D5-99002CE87BA9}" type="slidenum">
              <a:rPr lang="en-US" smtClean="0"/>
              <a:t>‹#›</a:t>
            </a:fld>
            <a:endParaRPr lang="en-US"/>
          </a:p>
        </p:txBody>
      </p:sp>
    </p:spTree>
    <p:extLst>
      <p:ext uri="{BB962C8B-B14F-4D97-AF65-F5344CB8AC3E}">
        <p14:creationId xmlns:p14="http://schemas.microsoft.com/office/powerpoint/2010/main" val="3451412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FFA4B69-1870-9848-BFC6-D4996D7CCD8B}" type="datetimeFigureOut">
              <a:rPr lang="en-US" smtClean="0"/>
              <a:t>3/12/22</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5B427A5-9F4C-2A42-81D5-99002CE87BA9}" type="slidenum">
              <a:rPr lang="en-US" smtClean="0"/>
              <a:t>‹#›</a:t>
            </a:fld>
            <a:endParaRPr lang="en-US"/>
          </a:p>
        </p:txBody>
      </p:sp>
    </p:spTree>
    <p:extLst>
      <p:ext uri="{BB962C8B-B14F-4D97-AF65-F5344CB8AC3E}">
        <p14:creationId xmlns:p14="http://schemas.microsoft.com/office/powerpoint/2010/main" val="3964949322"/>
      </p:ext>
    </p:extLst>
  </p:cSld>
  <p:clrMap bg1="dk1" tx1="lt1" bg2="dk2" tx2="lt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 id="2147483986" r:id="rId13"/>
    <p:sldLayoutId id="2147483987" r:id="rId14"/>
    <p:sldLayoutId id="2147483988" r:id="rId15"/>
    <p:sldLayoutId id="2147483989" r:id="rId16"/>
    <p:sldLayoutId id="2147483990"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2.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3.xml"/><Relationship Id="rId5" Type="http://schemas.openxmlformats.org/officeDocument/2006/relationships/image" Target="../media/image3.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77FDF-979C-6745-A7C4-64C52D33116A}"/>
              </a:ext>
            </a:extLst>
          </p:cNvPr>
          <p:cNvSpPr>
            <a:spLocks noGrp="1"/>
          </p:cNvSpPr>
          <p:nvPr>
            <p:ph type="ctrTitle"/>
          </p:nvPr>
        </p:nvSpPr>
        <p:spPr>
          <a:xfrm>
            <a:off x="1876424" y="1122363"/>
            <a:ext cx="8791575" cy="2387600"/>
          </a:xfrm>
        </p:spPr>
        <p:txBody>
          <a:bodyPr>
            <a:normAutofit fontScale="90000"/>
          </a:bodyPr>
          <a:lstStyle/>
          <a:p>
            <a:pPr algn="ctr"/>
            <a:r>
              <a:rPr lang="en-US" dirty="0">
                <a:solidFill>
                  <a:schemeClr val="bg1"/>
                </a:solidFill>
              </a:rPr>
              <a:t>MODULE 13: </a:t>
            </a:r>
            <a:br>
              <a:rPr lang="en-US" dirty="0">
                <a:solidFill>
                  <a:schemeClr val="bg1"/>
                </a:solidFill>
              </a:rPr>
            </a:br>
            <a:r>
              <a:rPr lang="en-US" dirty="0">
                <a:solidFill>
                  <a:schemeClr val="bg1"/>
                </a:solidFill>
              </a:rPr>
              <a:t>Cognitive Development of Infants and Toddlers </a:t>
            </a:r>
            <a:br>
              <a:rPr lang="en-US" dirty="0">
                <a:solidFill>
                  <a:schemeClr val="bg1"/>
                </a:solidFill>
              </a:rPr>
            </a:br>
            <a:r>
              <a:rPr lang="en-US" dirty="0">
                <a:solidFill>
                  <a:schemeClr val="bg1"/>
                </a:solidFill>
              </a:rPr>
              <a:t>	</a:t>
            </a:r>
            <a:r>
              <a:rPr lang="en-US" sz="4000" dirty="0">
                <a:solidFill>
                  <a:schemeClr val="bg1"/>
                </a:solidFill>
              </a:rPr>
              <a:t>-</a:t>
            </a:r>
            <a:r>
              <a:rPr lang="en-US" sz="2700" dirty="0">
                <a:solidFill>
                  <a:schemeClr val="bg1"/>
                </a:solidFill>
              </a:rPr>
              <a:t>Brenda B. CORPUZ, </a:t>
            </a:r>
            <a:r>
              <a:rPr lang="en-US" sz="2700" dirty="0" err="1">
                <a:solidFill>
                  <a:schemeClr val="bg1"/>
                </a:solidFill>
              </a:rPr>
              <a:t>Phd</a:t>
            </a:r>
            <a:endParaRPr lang="en-US" dirty="0">
              <a:solidFill>
                <a:schemeClr val="bg1"/>
              </a:solidFill>
            </a:endParaRPr>
          </a:p>
        </p:txBody>
      </p:sp>
      <p:sp>
        <p:nvSpPr>
          <p:cNvPr id="3" name="Subtitle 2">
            <a:extLst>
              <a:ext uri="{FF2B5EF4-FFF2-40B4-BE49-F238E27FC236}">
                <a16:creationId xmlns:a16="http://schemas.microsoft.com/office/drawing/2014/main" id="{AA267366-902C-EB48-8339-7CE5CB29AF9E}"/>
              </a:ext>
            </a:extLst>
          </p:cNvPr>
          <p:cNvSpPr>
            <a:spLocks noGrp="1"/>
          </p:cNvSpPr>
          <p:nvPr>
            <p:ph type="subTitle" idx="1"/>
          </p:nvPr>
        </p:nvSpPr>
        <p:spPr>
          <a:xfrm>
            <a:off x="2790825" y="4313238"/>
            <a:ext cx="8791575" cy="1655762"/>
          </a:xfrm>
        </p:spPr>
        <p:txBody>
          <a:bodyPr>
            <a:normAutofit/>
          </a:bodyPr>
          <a:lstStyle/>
          <a:p>
            <a:r>
              <a:rPr lang="en-US" dirty="0">
                <a:solidFill>
                  <a:schemeClr val="tx1"/>
                </a:solidFill>
              </a:rPr>
              <a:t>“Infants and toddlers are born ready to learn. They learn through listening to language, trying sounds, tasting foods and exploring their environments in countless ways everyday”</a:t>
            </a:r>
          </a:p>
          <a:p>
            <a:r>
              <a:rPr lang="en-US" dirty="0">
                <a:solidFill>
                  <a:schemeClr val="tx1"/>
                </a:solidFill>
              </a:rPr>
              <a:t>					- Kahlil </a:t>
            </a:r>
            <a:r>
              <a:rPr lang="en-US" dirty="0" err="1">
                <a:solidFill>
                  <a:schemeClr val="tx1"/>
                </a:solidFill>
              </a:rPr>
              <a:t>gibran</a:t>
            </a:r>
            <a:endParaRPr lang="en-US" dirty="0">
              <a:solidFill>
                <a:schemeClr val="tx1"/>
              </a:solidFill>
            </a:endParaRPr>
          </a:p>
        </p:txBody>
      </p:sp>
      <p:pic>
        <p:nvPicPr>
          <p:cNvPr id="5" name="Audio 4">
            <a:hlinkClick r:id="" action="ppaction://media"/>
            <a:extLst>
              <a:ext uri="{FF2B5EF4-FFF2-40B4-BE49-F238E27FC236}">
                <a16:creationId xmlns:a16="http://schemas.microsoft.com/office/drawing/2014/main" id="{EEF81E45-3062-FD44-BF95-99FBA181B18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944470404"/>
      </p:ext>
    </p:extLst>
  </p:cSld>
  <p:clrMapOvr>
    <a:masterClrMapping/>
  </p:clrMapOvr>
  <mc:AlternateContent xmlns:mc="http://schemas.openxmlformats.org/markup-compatibility/2006" xmlns:p14="http://schemas.microsoft.com/office/powerpoint/2010/main">
    <mc:Choice Requires="p14">
      <p:transition spd="slow" p14:dur="2000" advTm="33837"/>
    </mc:Choice>
    <mc:Fallback xmlns="">
      <p:transition spd="slow" advTm="338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heckerboard(across)">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heckerboard(across)">
                                      <p:cBhvr>
                                        <p:cTn id="2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5"/>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BE8D7-D86A-7F47-91D8-D09FE40CE18F}"/>
              </a:ext>
            </a:extLst>
          </p:cNvPr>
          <p:cNvSpPr>
            <a:spLocks noGrp="1"/>
          </p:cNvSpPr>
          <p:nvPr>
            <p:ph type="title"/>
          </p:nvPr>
        </p:nvSpPr>
        <p:spPr/>
        <p:txBody>
          <a:bodyPr/>
          <a:lstStyle/>
          <a:p>
            <a:r>
              <a:rPr lang="en-US" dirty="0"/>
              <a:t>Objectives;</a:t>
            </a:r>
          </a:p>
        </p:txBody>
      </p:sp>
      <p:sp>
        <p:nvSpPr>
          <p:cNvPr id="3" name="Content Placeholder 2">
            <a:extLst>
              <a:ext uri="{FF2B5EF4-FFF2-40B4-BE49-F238E27FC236}">
                <a16:creationId xmlns:a16="http://schemas.microsoft.com/office/drawing/2014/main" id="{BBE75FD8-1C2C-554F-AD50-643539141CC2}"/>
              </a:ext>
            </a:extLst>
          </p:cNvPr>
          <p:cNvSpPr>
            <a:spLocks noGrp="1"/>
          </p:cNvSpPr>
          <p:nvPr>
            <p:ph idx="1"/>
          </p:nvPr>
        </p:nvSpPr>
        <p:spPr>
          <a:xfrm>
            <a:off x="872198" y="1856935"/>
            <a:ext cx="10410092" cy="4501662"/>
          </a:xfrm>
        </p:spPr>
        <p:txBody>
          <a:bodyPr>
            <a:normAutofit/>
          </a:bodyPr>
          <a:lstStyle/>
          <a:p>
            <a:r>
              <a:rPr lang="en-US" dirty="0"/>
              <a:t>In this module you are challenged to;</a:t>
            </a:r>
          </a:p>
          <a:p>
            <a:r>
              <a:rPr lang="en-US" dirty="0"/>
              <a:t>Trace the cognitive development of infants and toddlers.</a:t>
            </a:r>
          </a:p>
          <a:p>
            <a:r>
              <a:rPr lang="en-US" dirty="0"/>
              <a:t>Identify factors that enhance/impede the cognitive development of infants and toddlers</a:t>
            </a:r>
          </a:p>
          <a:p>
            <a:r>
              <a:rPr lang="en-US" dirty="0"/>
              <a:t>Present your own other’s research on the cognitive development of infants and toddlers</a:t>
            </a:r>
          </a:p>
          <a:p>
            <a:r>
              <a:rPr lang="en-US" dirty="0"/>
              <a:t>Draw implications of cognitive development concepts to child care, education and parenting.</a:t>
            </a:r>
          </a:p>
        </p:txBody>
      </p:sp>
      <p:pic>
        <p:nvPicPr>
          <p:cNvPr id="5" name="Audio 4">
            <a:hlinkClick r:id="" action="ppaction://media"/>
            <a:extLst>
              <a:ext uri="{FF2B5EF4-FFF2-40B4-BE49-F238E27FC236}">
                <a16:creationId xmlns:a16="http://schemas.microsoft.com/office/drawing/2014/main" id="{169D9547-B10A-8740-9E10-89556C87405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117692842"/>
      </p:ext>
    </p:extLst>
  </p:cSld>
  <p:clrMapOvr>
    <a:masterClrMapping/>
  </p:clrMapOvr>
  <mc:AlternateContent xmlns:mc="http://schemas.openxmlformats.org/markup-compatibility/2006" xmlns:p14="http://schemas.microsoft.com/office/powerpoint/2010/main">
    <mc:Choice Requires="p14">
      <p:transition spd="slow" p14:dur="2000" advTm="31619"/>
    </mc:Choice>
    <mc:Fallback xmlns="">
      <p:transition spd="slow" advTm="316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5"/>
                </p:tgtEl>
              </p:cMediaNode>
            </p:audio>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A5F5E-648A-CB49-A75E-476CBDCA5F47}"/>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539B311E-6047-9243-980A-AA4F405FF07E}"/>
              </a:ext>
            </a:extLst>
          </p:cNvPr>
          <p:cNvSpPr>
            <a:spLocks noGrp="1"/>
          </p:cNvSpPr>
          <p:nvPr>
            <p:ph idx="1"/>
          </p:nvPr>
        </p:nvSpPr>
        <p:spPr>
          <a:xfrm>
            <a:off x="1141413" y="1964267"/>
            <a:ext cx="10119254" cy="4275215"/>
          </a:xfrm>
        </p:spPr>
        <p:txBody>
          <a:bodyPr>
            <a:normAutofit/>
          </a:bodyPr>
          <a:lstStyle/>
          <a:p>
            <a:r>
              <a:rPr lang="en-US" sz="3200" dirty="0"/>
              <a:t>Cognitive development in infancy refers to development in the way baby thinks. This includes his/her language, communication and exploration skills. </a:t>
            </a:r>
          </a:p>
          <a:p>
            <a:r>
              <a:rPr lang="en-US" sz="3200" dirty="0"/>
              <a:t>Examples of cognitive activities includes, paying attention, remembering’ learning to talk, interacting with toys and identifying faces.</a:t>
            </a:r>
          </a:p>
        </p:txBody>
      </p:sp>
      <p:pic>
        <p:nvPicPr>
          <p:cNvPr id="6" name="Audio 5">
            <a:hlinkClick r:id="" action="ppaction://media"/>
            <a:extLst>
              <a:ext uri="{FF2B5EF4-FFF2-40B4-BE49-F238E27FC236}">
                <a16:creationId xmlns:a16="http://schemas.microsoft.com/office/drawing/2014/main" id="{D12D7E8E-C18E-0040-A680-3F2FB804A88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209088648"/>
      </p:ext>
    </p:extLst>
  </p:cSld>
  <p:clrMapOvr>
    <a:masterClrMapping/>
  </p:clrMapOvr>
  <mc:AlternateContent xmlns:mc="http://schemas.openxmlformats.org/markup-compatibility/2006" xmlns:p14="http://schemas.microsoft.com/office/powerpoint/2010/main">
    <mc:Choice Requires="p14">
      <p:transition spd="slow" p14:dur="2000" advTm="29375"/>
    </mc:Choice>
    <mc:Fallback xmlns="">
      <p:transition spd="slow" advTm="29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heckerboard(across)">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heckerboard(across)">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6"/>
                </p:tgtEl>
              </p:cMediaNode>
            </p:audio>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2E1CC6-2A1C-5D40-A9DB-36C70AEA9926}"/>
              </a:ext>
            </a:extLst>
          </p:cNvPr>
          <p:cNvSpPr>
            <a:spLocks noGrp="1"/>
          </p:cNvSpPr>
          <p:nvPr>
            <p:ph idx="1"/>
          </p:nvPr>
        </p:nvSpPr>
        <p:spPr>
          <a:xfrm>
            <a:off x="1364567" y="1477108"/>
            <a:ext cx="9256542" cy="4262919"/>
          </a:xfrm>
        </p:spPr>
        <p:txBody>
          <a:bodyPr/>
          <a:lstStyle/>
          <a:p>
            <a:pPr marL="0" indent="0" algn="ctr">
              <a:buNone/>
            </a:pPr>
            <a:r>
              <a:rPr lang="en-US" sz="4800" b="1" dirty="0">
                <a:solidFill>
                  <a:schemeClr val="bg1"/>
                </a:solidFill>
              </a:rPr>
              <a:t>6 substages of the Sensorimotor</a:t>
            </a:r>
          </a:p>
          <a:p>
            <a:pPr marL="0" indent="0" algn="ctr">
              <a:buNone/>
            </a:pPr>
            <a:r>
              <a:rPr lang="en-US" sz="4800" b="1" dirty="0">
                <a:solidFill>
                  <a:schemeClr val="bg1"/>
                </a:solidFill>
              </a:rPr>
              <a:t>Developmental Stage</a:t>
            </a:r>
          </a:p>
          <a:p>
            <a:pPr marL="0" indent="0" algn="ctr">
              <a:buNone/>
            </a:pPr>
            <a:r>
              <a:rPr lang="en-US" sz="4800" b="1" dirty="0">
                <a:solidFill>
                  <a:schemeClr val="bg1"/>
                </a:solidFill>
              </a:rPr>
              <a:t> (Santrock 2002)</a:t>
            </a:r>
          </a:p>
          <a:p>
            <a:pPr marL="0" indent="0">
              <a:buNone/>
            </a:pPr>
            <a:endParaRPr lang="en-US" dirty="0"/>
          </a:p>
        </p:txBody>
      </p:sp>
      <p:pic>
        <p:nvPicPr>
          <p:cNvPr id="5" name="Audio 4">
            <a:hlinkClick r:id="" action="ppaction://media"/>
            <a:extLst>
              <a:ext uri="{FF2B5EF4-FFF2-40B4-BE49-F238E27FC236}">
                <a16:creationId xmlns:a16="http://schemas.microsoft.com/office/drawing/2014/main" id="{76112205-4CB6-2A43-95C2-4B4E8C1B9A7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346724975"/>
      </p:ext>
    </p:extLst>
  </p:cSld>
  <p:clrMapOvr>
    <a:masterClrMapping/>
  </p:clrMapOvr>
  <mc:AlternateContent xmlns:mc="http://schemas.openxmlformats.org/markup-compatibility/2006" xmlns:p14="http://schemas.microsoft.com/office/powerpoint/2010/main">
    <mc:Choice Requires="p14">
      <p:transition spd="slow" p14:dur="2000" advTm="11029"/>
    </mc:Choice>
    <mc:Fallback xmlns="">
      <p:transition spd="slow" advTm="110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heckerboard(across)">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heckerboard(across)">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heckerboard(across)">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5"/>
                </p:tgtEl>
              </p:cMediaNode>
            </p:audio>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E8F0B-FC4E-C148-8C09-1CA60303F83D}"/>
              </a:ext>
            </a:extLst>
          </p:cNvPr>
          <p:cNvSpPr>
            <a:spLocks noGrp="1"/>
          </p:cNvSpPr>
          <p:nvPr>
            <p:ph type="title"/>
          </p:nvPr>
        </p:nvSpPr>
        <p:spPr/>
        <p:txBody>
          <a:bodyPr>
            <a:normAutofit/>
          </a:bodyPr>
          <a:lstStyle/>
          <a:p>
            <a:pPr algn="ctr"/>
            <a:r>
              <a:rPr lang="en-US" dirty="0">
                <a:solidFill>
                  <a:schemeClr val="bg1"/>
                </a:solidFill>
              </a:rPr>
              <a:t>Simple Reflexes</a:t>
            </a:r>
            <a:br>
              <a:rPr lang="en-US" dirty="0">
                <a:solidFill>
                  <a:schemeClr val="bg1"/>
                </a:solidFill>
              </a:rPr>
            </a:br>
            <a:r>
              <a:rPr lang="en-US" dirty="0">
                <a:solidFill>
                  <a:schemeClr val="bg1"/>
                </a:solidFill>
              </a:rPr>
              <a:t>(From birth – 6 weeks)</a:t>
            </a:r>
          </a:p>
        </p:txBody>
      </p:sp>
      <p:sp>
        <p:nvSpPr>
          <p:cNvPr id="3" name="Content Placeholder 2">
            <a:extLst>
              <a:ext uri="{FF2B5EF4-FFF2-40B4-BE49-F238E27FC236}">
                <a16:creationId xmlns:a16="http://schemas.microsoft.com/office/drawing/2014/main" id="{69874B9F-66E8-1447-9F53-60691FB87B34}"/>
              </a:ext>
            </a:extLst>
          </p:cNvPr>
          <p:cNvSpPr>
            <a:spLocks noGrp="1"/>
          </p:cNvSpPr>
          <p:nvPr>
            <p:ph idx="1"/>
          </p:nvPr>
        </p:nvSpPr>
        <p:spPr>
          <a:xfrm>
            <a:off x="1141412" y="2097088"/>
            <a:ext cx="10051521" cy="3965045"/>
          </a:xfrm>
        </p:spPr>
        <p:txBody>
          <a:bodyPr>
            <a:normAutofit/>
          </a:bodyPr>
          <a:lstStyle/>
          <a:p>
            <a:r>
              <a:rPr lang="en-US" sz="3200" dirty="0"/>
              <a:t>Coordination of sensation and action through reflexive behaviors.</a:t>
            </a:r>
          </a:p>
          <a:p>
            <a:pPr lvl="1"/>
            <a:r>
              <a:rPr lang="en-US" sz="2800" dirty="0"/>
              <a:t>Sucking of objects in the mouth</a:t>
            </a:r>
          </a:p>
          <a:p>
            <a:pPr lvl="1"/>
            <a:r>
              <a:rPr lang="en-US" sz="2800" dirty="0"/>
              <a:t>Following moving of interesting objects with the eyes; </a:t>
            </a:r>
          </a:p>
          <a:p>
            <a:pPr lvl="1"/>
            <a:r>
              <a:rPr lang="en-US" sz="2800" dirty="0"/>
              <a:t>and closing of the hand when object makes contact with the palm (palmar grasp)</a:t>
            </a:r>
          </a:p>
        </p:txBody>
      </p:sp>
      <p:pic>
        <p:nvPicPr>
          <p:cNvPr id="7" name="Audio 6">
            <a:hlinkClick r:id="" action="ppaction://media"/>
            <a:extLst>
              <a:ext uri="{FF2B5EF4-FFF2-40B4-BE49-F238E27FC236}">
                <a16:creationId xmlns:a16="http://schemas.microsoft.com/office/drawing/2014/main" id="{BD0D7023-CF5E-3F4E-9091-9454A864254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1732641558"/>
      </p:ext>
    </p:extLst>
  </p:cSld>
  <p:clrMapOvr>
    <a:masterClrMapping/>
  </p:clrMapOvr>
  <mc:AlternateContent xmlns:mc="http://schemas.openxmlformats.org/markup-compatibility/2006" xmlns:p14="http://schemas.microsoft.com/office/powerpoint/2010/main">
    <mc:Choice Requires="p14">
      <p:transition spd="slow" p14:dur="2000" advTm="94223"/>
    </mc:Choice>
    <mc:Fallback xmlns="">
      <p:transition spd="slow" advTm="94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89554-CE98-594B-9806-1F49873C6A40}"/>
              </a:ext>
            </a:extLst>
          </p:cNvPr>
          <p:cNvSpPr>
            <a:spLocks noGrp="1"/>
          </p:cNvSpPr>
          <p:nvPr>
            <p:ph type="title"/>
          </p:nvPr>
        </p:nvSpPr>
        <p:spPr>
          <a:xfrm>
            <a:off x="2231135" y="964692"/>
            <a:ext cx="7855399" cy="1300206"/>
          </a:xfrm>
        </p:spPr>
        <p:txBody>
          <a:bodyPr>
            <a:normAutofit fontScale="90000"/>
          </a:bodyPr>
          <a:lstStyle/>
          <a:p>
            <a:pPr algn="ctr"/>
            <a:r>
              <a:rPr lang="en-US" dirty="0">
                <a:solidFill>
                  <a:schemeClr val="bg1"/>
                </a:solidFill>
              </a:rPr>
              <a:t>First habits and primary circular reaction phase</a:t>
            </a:r>
            <a:br>
              <a:rPr lang="en-US" dirty="0">
                <a:solidFill>
                  <a:schemeClr val="bg1"/>
                </a:solidFill>
              </a:rPr>
            </a:br>
            <a:r>
              <a:rPr lang="en-US" dirty="0">
                <a:solidFill>
                  <a:schemeClr val="bg1"/>
                </a:solidFill>
              </a:rPr>
              <a:t>(6 weeks – 4 months)</a:t>
            </a:r>
          </a:p>
        </p:txBody>
      </p:sp>
      <p:sp>
        <p:nvSpPr>
          <p:cNvPr id="3" name="Content Placeholder 2">
            <a:extLst>
              <a:ext uri="{FF2B5EF4-FFF2-40B4-BE49-F238E27FC236}">
                <a16:creationId xmlns:a16="http://schemas.microsoft.com/office/drawing/2014/main" id="{B7869EFE-1643-3F4A-8FEA-72537DC4AFF1}"/>
              </a:ext>
            </a:extLst>
          </p:cNvPr>
          <p:cNvSpPr>
            <a:spLocks noGrp="1"/>
          </p:cNvSpPr>
          <p:nvPr>
            <p:ph idx="1"/>
          </p:nvPr>
        </p:nvSpPr>
        <p:spPr>
          <a:xfrm>
            <a:off x="1012875" y="2532186"/>
            <a:ext cx="9748910" cy="3545058"/>
          </a:xfrm>
        </p:spPr>
        <p:txBody>
          <a:bodyPr>
            <a:normAutofit fontScale="92500" lnSpcReduction="10000"/>
          </a:bodyPr>
          <a:lstStyle/>
          <a:p>
            <a:r>
              <a:rPr lang="en-US" sz="2800" dirty="0"/>
              <a:t>Coordination of sensation and two types of schemes: habit (reflex) and primary circular reaction. </a:t>
            </a:r>
          </a:p>
          <a:p>
            <a:r>
              <a:rPr lang="en-US" sz="2800" dirty="0"/>
              <a:t>Primary reaction because the action is focused on the infants body. </a:t>
            </a:r>
          </a:p>
          <a:p>
            <a:r>
              <a:rPr lang="en-US" sz="2800" dirty="0"/>
              <a:t>Circular reaction because it is repetition of an action that is initially occurred by chance.</a:t>
            </a:r>
          </a:p>
          <a:p>
            <a:r>
              <a:rPr lang="en-US" sz="2800" dirty="0"/>
              <a:t>Example:  Infants might repeat the motion of passing their hand before their face.</a:t>
            </a:r>
          </a:p>
        </p:txBody>
      </p:sp>
      <p:pic>
        <p:nvPicPr>
          <p:cNvPr id="4" name="Audio 3">
            <a:hlinkClick r:id="" action="ppaction://media"/>
            <a:extLst>
              <a:ext uri="{FF2B5EF4-FFF2-40B4-BE49-F238E27FC236}">
                <a16:creationId xmlns:a16="http://schemas.microsoft.com/office/drawing/2014/main" id="{D3D19E1C-6138-7947-B0E5-FEC8518D325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547493187"/>
      </p:ext>
    </p:extLst>
  </p:cSld>
  <p:clrMapOvr>
    <a:masterClrMapping/>
  </p:clrMapOvr>
  <mc:AlternateContent xmlns:mc="http://schemas.openxmlformats.org/markup-compatibility/2006" xmlns:p14="http://schemas.microsoft.com/office/powerpoint/2010/main">
    <mc:Choice Requires="p14">
      <p:transition spd="slow" p14:dur="2000" advTm="109554"/>
    </mc:Choice>
    <mc:Fallback xmlns="">
      <p:transition spd="slow" advTm="1095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E9E89-E35C-DB4A-A2C8-5CE933755A24}"/>
              </a:ext>
            </a:extLst>
          </p:cNvPr>
          <p:cNvSpPr>
            <a:spLocks noGrp="1"/>
          </p:cNvSpPr>
          <p:nvPr>
            <p:ph type="title"/>
          </p:nvPr>
        </p:nvSpPr>
        <p:spPr/>
        <p:txBody>
          <a:bodyPr>
            <a:normAutofit/>
          </a:bodyPr>
          <a:lstStyle/>
          <a:p>
            <a:pPr algn="ctr"/>
            <a:r>
              <a:rPr lang="en-US" dirty="0">
                <a:solidFill>
                  <a:schemeClr val="bg1"/>
                </a:solidFill>
              </a:rPr>
              <a:t>SECONDARY CIRCULAR REACTIONS PHASE</a:t>
            </a:r>
            <a:br>
              <a:rPr lang="en-US" dirty="0">
                <a:solidFill>
                  <a:schemeClr val="bg1"/>
                </a:solidFill>
              </a:rPr>
            </a:br>
            <a:r>
              <a:rPr lang="en-US" dirty="0">
                <a:solidFill>
                  <a:schemeClr val="bg1"/>
                </a:solidFill>
              </a:rPr>
              <a:t> (4-8 MONTHS)</a:t>
            </a:r>
          </a:p>
        </p:txBody>
      </p:sp>
      <p:sp>
        <p:nvSpPr>
          <p:cNvPr id="3" name="Content Placeholder 2">
            <a:extLst>
              <a:ext uri="{FF2B5EF4-FFF2-40B4-BE49-F238E27FC236}">
                <a16:creationId xmlns:a16="http://schemas.microsoft.com/office/drawing/2014/main" id="{6073E1BA-74DC-6349-84E8-C7A1E91C6ED5}"/>
              </a:ext>
            </a:extLst>
          </p:cNvPr>
          <p:cNvSpPr>
            <a:spLocks noGrp="1"/>
          </p:cNvSpPr>
          <p:nvPr>
            <p:ph idx="1"/>
          </p:nvPr>
        </p:nvSpPr>
        <p:spPr>
          <a:xfrm>
            <a:off x="1141412" y="2097087"/>
            <a:ext cx="10281554" cy="4458457"/>
          </a:xfrm>
        </p:spPr>
        <p:txBody>
          <a:bodyPr>
            <a:normAutofit fontScale="92500" lnSpcReduction="20000"/>
          </a:bodyPr>
          <a:lstStyle/>
          <a:p>
            <a:r>
              <a:rPr lang="en-US" sz="2800" dirty="0"/>
              <a:t>Development of habits. </a:t>
            </a:r>
          </a:p>
          <a:p>
            <a:r>
              <a:rPr lang="en-US" sz="2800" dirty="0"/>
              <a:t>Infants become more object oriented; moving beyond self-preoccupation that bring interesting or pleasurable results.</a:t>
            </a:r>
          </a:p>
          <a:p>
            <a:r>
              <a:rPr lang="en-US" sz="2800" dirty="0"/>
              <a:t>This stage is associated primarily with the development of coordination between vision and prehension.</a:t>
            </a:r>
          </a:p>
          <a:p>
            <a:r>
              <a:rPr lang="en-US" sz="2800" dirty="0"/>
              <a:t>At this stage: Infants will intentionally grasp the air in the direction of a desired object, often to the amusement of friends and family.</a:t>
            </a:r>
          </a:p>
          <a:p>
            <a:r>
              <a:rPr lang="en-US" sz="2800" dirty="0"/>
              <a:t>Secondary circular reaction or the repetition of an action involving an external object begin. </a:t>
            </a:r>
            <a:r>
              <a:rPr lang="en-US" sz="2800" dirty="0" err="1"/>
              <a:t>E.g</a:t>
            </a:r>
            <a:r>
              <a:rPr lang="en-US" sz="2800" dirty="0"/>
              <a:t> moving a switch to turn on light repeatedly.</a:t>
            </a:r>
          </a:p>
        </p:txBody>
      </p:sp>
      <p:pic>
        <p:nvPicPr>
          <p:cNvPr id="11" name="Audio 10">
            <a:hlinkClick r:id="" action="ppaction://media"/>
            <a:extLst>
              <a:ext uri="{FF2B5EF4-FFF2-40B4-BE49-F238E27FC236}">
                <a16:creationId xmlns:a16="http://schemas.microsoft.com/office/drawing/2014/main" id="{EC0328D2-953B-3A43-979A-1ACAAC80374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538914389"/>
      </p:ext>
    </p:extLst>
  </p:cSld>
  <p:clrMapOvr>
    <a:masterClrMapping/>
  </p:clrMapOvr>
  <mc:AlternateContent xmlns:mc="http://schemas.openxmlformats.org/markup-compatibility/2006" xmlns:p14="http://schemas.microsoft.com/office/powerpoint/2010/main">
    <mc:Choice Requires="p14">
      <p:transition spd="slow" p14:dur="2000" advTm="111805"/>
    </mc:Choice>
    <mc:Fallback xmlns="">
      <p:transition spd="slow" advTm="111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dissolv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dissolv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dissolve">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dissolve">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dissolve">
                                      <p:cBhvr>
                                        <p:cTn id="3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11"/>
                </p:tgtEl>
              </p:cMediaNode>
            </p:audio>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AE704-BEA4-F944-A86B-F93BDFF88DCD}"/>
              </a:ext>
            </a:extLst>
          </p:cNvPr>
          <p:cNvSpPr>
            <a:spLocks noGrp="1"/>
          </p:cNvSpPr>
          <p:nvPr>
            <p:ph type="title"/>
          </p:nvPr>
        </p:nvSpPr>
        <p:spPr/>
        <p:txBody>
          <a:bodyPr>
            <a:normAutofit fontScale="90000"/>
          </a:bodyPr>
          <a:lstStyle/>
          <a:p>
            <a:pPr algn="ctr"/>
            <a:r>
              <a:rPr lang="en-US" dirty="0">
                <a:solidFill>
                  <a:schemeClr val="bg1"/>
                </a:solidFill>
              </a:rPr>
              <a:t>COORDINATION OF REACTION STAGE SECONDARY CIRCULAR</a:t>
            </a:r>
            <a:br>
              <a:rPr lang="en-US" dirty="0">
                <a:solidFill>
                  <a:schemeClr val="bg1"/>
                </a:solidFill>
              </a:rPr>
            </a:br>
            <a:r>
              <a:rPr lang="en-US" dirty="0">
                <a:solidFill>
                  <a:schemeClr val="bg1"/>
                </a:solidFill>
              </a:rPr>
              <a:t>(8 – 12 MONTHS)</a:t>
            </a:r>
          </a:p>
        </p:txBody>
      </p:sp>
      <p:sp>
        <p:nvSpPr>
          <p:cNvPr id="3" name="Content Placeholder 2">
            <a:extLst>
              <a:ext uri="{FF2B5EF4-FFF2-40B4-BE49-F238E27FC236}">
                <a16:creationId xmlns:a16="http://schemas.microsoft.com/office/drawing/2014/main" id="{70D46B3F-0E4F-B74B-81D5-107A0D73B549}"/>
              </a:ext>
            </a:extLst>
          </p:cNvPr>
          <p:cNvSpPr>
            <a:spLocks noGrp="1"/>
          </p:cNvSpPr>
          <p:nvPr>
            <p:ph idx="1"/>
          </p:nvPr>
        </p:nvSpPr>
        <p:spPr>
          <a:xfrm>
            <a:off x="1141412" y="2249486"/>
            <a:ext cx="10014268" cy="4249787"/>
          </a:xfrm>
        </p:spPr>
        <p:txBody>
          <a:bodyPr>
            <a:normAutofit/>
          </a:bodyPr>
          <a:lstStyle/>
          <a:p>
            <a:r>
              <a:rPr lang="en-US" dirty="0"/>
              <a:t>Coordination of vision and touch-hand eye coordination; of schemes and intentionality.</a:t>
            </a:r>
          </a:p>
          <a:p>
            <a:r>
              <a:rPr lang="en-US" dirty="0"/>
              <a:t>This stage is associated primarily to the development of logic and the coordination between means and ends.</a:t>
            </a:r>
          </a:p>
          <a:p>
            <a:r>
              <a:rPr lang="en-US" dirty="0"/>
              <a:t>This is an extremely important stage of development, holding what Piaget calls “the first proper intelligence”</a:t>
            </a:r>
          </a:p>
          <a:p>
            <a:r>
              <a:rPr lang="en-US" dirty="0"/>
              <a:t>This stage marks the beginning of goal orientation, the deliberate planning of steps to meet an objective. The action is directed towards a goal.</a:t>
            </a:r>
          </a:p>
        </p:txBody>
      </p:sp>
      <p:pic>
        <p:nvPicPr>
          <p:cNvPr id="5" name="Audio 4">
            <a:hlinkClick r:id="" action="ppaction://media"/>
            <a:extLst>
              <a:ext uri="{FF2B5EF4-FFF2-40B4-BE49-F238E27FC236}">
                <a16:creationId xmlns:a16="http://schemas.microsoft.com/office/drawing/2014/main" id="{55FAA2CE-5D51-7644-86A8-FE553D62064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783930157"/>
      </p:ext>
    </p:extLst>
  </p:cSld>
  <p:clrMapOvr>
    <a:masterClrMapping/>
  </p:clrMapOvr>
  <mc:AlternateContent xmlns:mc="http://schemas.openxmlformats.org/markup-compatibility/2006" xmlns:p14="http://schemas.microsoft.com/office/powerpoint/2010/main">
    <mc:Choice Requires="p14">
      <p:transition spd="slow" p14:dur="2000" advTm="93770"/>
    </mc:Choice>
    <mc:Fallback xmlns="">
      <p:transition spd="slow" advTm="937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heckerboard(across)">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heckerboard(across)">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heckerboard(across)">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checkerboard(across)">
                                      <p:cBhvr>
                                        <p:cTn id="3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5"/>
                </p:tgtEl>
              </p:cMediaNode>
            </p:audio>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4016E-1D09-FC43-88C1-5AB0140BBE2A}"/>
              </a:ext>
            </a:extLst>
          </p:cNvPr>
          <p:cNvSpPr>
            <a:spLocks noGrp="1"/>
          </p:cNvSpPr>
          <p:nvPr>
            <p:ph type="title"/>
          </p:nvPr>
        </p:nvSpPr>
        <p:spPr/>
        <p:txBody>
          <a:bodyPr>
            <a:normAutofit fontScale="90000"/>
          </a:bodyPr>
          <a:lstStyle/>
          <a:p>
            <a:pPr algn="ctr"/>
            <a:r>
              <a:rPr lang="en-US" dirty="0">
                <a:solidFill>
                  <a:schemeClr val="bg1"/>
                </a:solidFill>
              </a:rPr>
              <a:t>TERTIARY CIRCULAR REACTIONS, NOVELTY, AND CURIOSITY</a:t>
            </a:r>
            <a:br>
              <a:rPr lang="en-US" dirty="0">
                <a:solidFill>
                  <a:schemeClr val="bg1"/>
                </a:solidFill>
              </a:rPr>
            </a:br>
            <a:r>
              <a:rPr lang="en-US" dirty="0">
                <a:solidFill>
                  <a:schemeClr val="bg1"/>
                </a:solidFill>
              </a:rPr>
              <a:t>(12-18 MONTHS)</a:t>
            </a:r>
          </a:p>
        </p:txBody>
      </p:sp>
      <p:sp>
        <p:nvSpPr>
          <p:cNvPr id="3" name="Content Placeholder 2">
            <a:extLst>
              <a:ext uri="{FF2B5EF4-FFF2-40B4-BE49-F238E27FC236}">
                <a16:creationId xmlns:a16="http://schemas.microsoft.com/office/drawing/2014/main" id="{11ABD9A3-F974-3C43-A9DB-3737B9B246E6}"/>
              </a:ext>
            </a:extLst>
          </p:cNvPr>
          <p:cNvSpPr>
            <a:spLocks noGrp="1"/>
          </p:cNvSpPr>
          <p:nvPr>
            <p:ph idx="1"/>
          </p:nvPr>
        </p:nvSpPr>
        <p:spPr>
          <a:xfrm>
            <a:off x="1141413" y="2278966"/>
            <a:ext cx="9676642" cy="4389120"/>
          </a:xfrm>
        </p:spPr>
        <p:txBody>
          <a:bodyPr>
            <a:normAutofit lnSpcReduction="10000"/>
          </a:bodyPr>
          <a:lstStyle/>
          <a:p>
            <a:r>
              <a:rPr lang="en-US" sz="2800" dirty="0"/>
              <a:t>Infants become intrigued by the many properties of objects and by many things they can make happen to objects; they experiment with new behavior.</a:t>
            </a:r>
          </a:p>
          <a:p>
            <a:r>
              <a:rPr lang="en-US" sz="2800" dirty="0"/>
              <a:t>This stage is associated primarily with the discovery of new means to meet goals.</a:t>
            </a:r>
          </a:p>
          <a:p>
            <a:r>
              <a:rPr lang="en-US" sz="2800" dirty="0"/>
              <a:t>Piaget describes the child at this juncture as the “young scientist” conducting pseudo experiments to discover new methods of meeting challenges.</a:t>
            </a:r>
          </a:p>
        </p:txBody>
      </p:sp>
      <p:pic>
        <p:nvPicPr>
          <p:cNvPr id="6" name="Audio 5">
            <a:hlinkClick r:id="" action="ppaction://media"/>
            <a:extLst>
              <a:ext uri="{FF2B5EF4-FFF2-40B4-BE49-F238E27FC236}">
                <a16:creationId xmlns:a16="http://schemas.microsoft.com/office/drawing/2014/main" id="{97FDE4A6-FD5B-3C46-BE16-D7286BE71D2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068881536"/>
      </p:ext>
    </p:extLst>
  </p:cSld>
  <p:clrMapOvr>
    <a:masterClrMapping/>
  </p:clrMapOvr>
  <mc:AlternateContent xmlns:mc="http://schemas.openxmlformats.org/markup-compatibility/2006" xmlns:p14="http://schemas.microsoft.com/office/powerpoint/2010/main">
    <mc:Choice Requires="p14">
      <p:transition spd="slow" p14:dur="2000" advTm="79400"/>
    </mc:Choice>
    <mc:Fallback xmlns="">
      <p:transition spd="slow" advTm="79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heckerboard(across)">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heckerboard(across)">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heckerboard(across)">
                                      <p:cBhvr>
                                        <p:cTn id="2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6"/>
                </p:tgtEl>
              </p:cMediaNode>
            </p:audio>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F482E-047B-AE40-95AD-B6B062FFBD42}"/>
              </a:ext>
            </a:extLst>
          </p:cNvPr>
          <p:cNvSpPr>
            <a:spLocks noGrp="1"/>
          </p:cNvSpPr>
          <p:nvPr>
            <p:ph type="title"/>
          </p:nvPr>
        </p:nvSpPr>
        <p:spPr>
          <a:xfrm>
            <a:off x="2118595" y="500457"/>
            <a:ext cx="7729728" cy="1440883"/>
          </a:xfrm>
        </p:spPr>
        <p:txBody>
          <a:bodyPr>
            <a:noAutofit/>
          </a:bodyPr>
          <a:lstStyle/>
          <a:p>
            <a:pPr algn="ctr"/>
            <a:r>
              <a:rPr lang="en-US" sz="2800" dirty="0">
                <a:solidFill>
                  <a:schemeClr val="bg1"/>
                </a:solidFill>
              </a:rPr>
              <a:t>INTERNALIZATION OF SCHEMES (INVENTION OF NEW MEANS THROUGH MENTAL COMBINATION</a:t>
            </a:r>
            <a:br>
              <a:rPr lang="en-US" sz="2800" dirty="0">
                <a:solidFill>
                  <a:schemeClr val="bg1"/>
                </a:solidFill>
              </a:rPr>
            </a:br>
            <a:r>
              <a:rPr lang="en-US" sz="2800" dirty="0">
                <a:solidFill>
                  <a:schemeClr val="bg1"/>
                </a:solidFill>
              </a:rPr>
              <a:t>(18-24 MONTHS)</a:t>
            </a:r>
          </a:p>
        </p:txBody>
      </p:sp>
      <p:sp>
        <p:nvSpPr>
          <p:cNvPr id="3" name="Content Placeholder 2">
            <a:extLst>
              <a:ext uri="{FF2B5EF4-FFF2-40B4-BE49-F238E27FC236}">
                <a16:creationId xmlns:a16="http://schemas.microsoft.com/office/drawing/2014/main" id="{8F431DE0-9299-264D-A61C-211F49B21911}"/>
              </a:ext>
            </a:extLst>
          </p:cNvPr>
          <p:cNvSpPr>
            <a:spLocks noGrp="1"/>
          </p:cNvSpPr>
          <p:nvPr>
            <p:ph idx="1"/>
          </p:nvPr>
        </p:nvSpPr>
        <p:spPr>
          <a:xfrm>
            <a:off x="1141412" y="2249486"/>
            <a:ext cx="10056471" cy="4249787"/>
          </a:xfrm>
        </p:spPr>
        <p:txBody>
          <a:bodyPr>
            <a:normAutofit/>
          </a:bodyPr>
          <a:lstStyle/>
          <a:p>
            <a:r>
              <a:rPr lang="en-US" sz="2800" dirty="0"/>
              <a:t>Infants develop the ability to use primitive symbols and from enduring mental representations. </a:t>
            </a:r>
          </a:p>
          <a:p>
            <a:r>
              <a:rPr lang="en-US" sz="2800" dirty="0"/>
              <a:t>This stage is associated primarily with the beginnings of insight, or true creativity. </a:t>
            </a:r>
          </a:p>
          <a:p>
            <a:r>
              <a:rPr lang="en-US" sz="2800" dirty="0"/>
              <a:t>This marks the passage into preoperational stage.</a:t>
            </a:r>
          </a:p>
          <a:p>
            <a:r>
              <a:rPr lang="en-US" sz="2800" dirty="0"/>
              <a:t>Evidence of an internal representational system. Symbolizing the problem-solving sequence before actually responding.</a:t>
            </a:r>
          </a:p>
        </p:txBody>
      </p:sp>
      <p:pic>
        <p:nvPicPr>
          <p:cNvPr id="5" name="Audio 4">
            <a:hlinkClick r:id="" action="ppaction://media"/>
            <a:extLst>
              <a:ext uri="{FF2B5EF4-FFF2-40B4-BE49-F238E27FC236}">
                <a16:creationId xmlns:a16="http://schemas.microsoft.com/office/drawing/2014/main" id="{CC2A0D44-C5BD-CD4E-8235-B6F716979A6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4190258705"/>
      </p:ext>
    </p:extLst>
  </p:cSld>
  <p:clrMapOvr>
    <a:masterClrMapping/>
  </p:clrMapOvr>
  <mc:AlternateContent xmlns:mc="http://schemas.openxmlformats.org/markup-compatibility/2006" xmlns:p14="http://schemas.microsoft.com/office/powerpoint/2010/main">
    <mc:Choice Requires="p14">
      <p:transition spd="slow" p14:dur="2000" advTm="122230"/>
    </mc:Choice>
    <mc:Fallback xmlns="">
      <p:transition spd="slow" advTm="1222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heckerboard(across)">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heckerboard(across)">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heckerboard(across)">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checkerboard(across)">
                                      <p:cBhvr>
                                        <p:cTn id="3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5"/>
                </p:tgtEl>
              </p:cMediaNode>
            </p:audio>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C8F2A-E0C0-1049-8CD9-D2F5CD2F9D12}"/>
              </a:ext>
            </a:extLst>
          </p:cNvPr>
          <p:cNvSpPr>
            <a:spLocks noGrp="1"/>
          </p:cNvSpPr>
          <p:nvPr>
            <p:ph type="title"/>
          </p:nvPr>
        </p:nvSpPr>
        <p:spPr/>
        <p:txBody>
          <a:bodyPr>
            <a:normAutofit/>
          </a:bodyPr>
          <a:lstStyle/>
          <a:p>
            <a:pPr algn="ctr"/>
            <a:r>
              <a:rPr lang="en-US" dirty="0">
                <a:solidFill>
                  <a:schemeClr val="bg1"/>
                </a:solidFill>
              </a:rPr>
              <a:t>ABSTRACTION:</a:t>
            </a:r>
            <a:br>
              <a:rPr lang="en-US" dirty="0">
                <a:solidFill>
                  <a:schemeClr val="bg1"/>
                </a:solidFill>
              </a:rPr>
            </a:br>
            <a:r>
              <a:rPr lang="en-US" dirty="0">
                <a:solidFill>
                  <a:schemeClr val="bg1"/>
                </a:solidFill>
              </a:rPr>
              <a:t>SENSORIMOTOR STAGE</a:t>
            </a:r>
          </a:p>
        </p:txBody>
      </p:sp>
      <p:sp>
        <p:nvSpPr>
          <p:cNvPr id="3" name="Content Placeholder 2">
            <a:extLst>
              <a:ext uri="{FF2B5EF4-FFF2-40B4-BE49-F238E27FC236}">
                <a16:creationId xmlns:a16="http://schemas.microsoft.com/office/drawing/2014/main" id="{29661DDA-FABB-7A40-AE27-E597AD2DDF38}"/>
              </a:ext>
            </a:extLst>
          </p:cNvPr>
          <p:cNvSpPr>
            <a:spLocks noGrp="1"/>
          </p:cNvSpPr>
          <p:nvPr>
            <p:ph idx="1"/>
          </p:nvPr>
        </p:nvSpPr>
        <p:spPr>
          <a:xfrm>
            <a:off x="1141412" y="2097088"/>
            <a:ext cx="9550033" cy="4374049"/>
          </a:xfrm>
        </p:spPr>
        <p:txBody>
          <a:bodyPr>
            <a:normAutofit lnSpcReduction="10000"/>
          </a:bodyPr>
          <a:lstStyle/>
          <a:p>
            <a:r>
              <a:rPr lang="en-US" sz="2800" b="1" dirty="0"/>
              <a:t>REFLEXIVE </a:t>
            </a:r>
            <a:r>
              <a:rPr lang="en-US" sz="2800" dirty="0"/>
              <a:t>Behaviors to more </a:t>
            </a:r>
            <a:r>
              <a:rPr lang="en-US" sz="2800" b="1" dirty="0"/>
              <a:t>REFINED</a:t>
            </a:r>
            <a:r>
              <a:rPr lang="en-US" sz="2800" dirty="0"/>
              <a:t> and more </a:t>
            </a:r>
            <a:r>
              <a:rPr lang="en-US" sz="2800" b="1" dirty="0"/>
              <a:t>COORDINATED </a:t>
            </a:r>
            <a:r>
              <a:rPr lang="en-US" sz="2800" dirty="0"/>
              <a:t>activities.</a:t>
            </a:r>
          </a:p>
          <a:p>
            <a:r>
              <a:rPr lang="en-US" sz="2800" dirty="0"/>
              <a:t>From being focused in themselves to becoming object or world-oriented</a:t>
            </a:r>
          </a:p>
          <a:p>
            <a:r>
              <a:rPr lang="en-US" sz="2800" dirty="0"/>
              <a:t>From one that is action-based to one that is mentally based</a:t>
            </a:r>
          </a:p>
          <a:p>
            <a:r>
              <a:rPr lang="en-US" sz="2800" dirty="0"/>
              <a:t>From one that does not involved in coordination of schemes to one involving intentionality, novelty, and curiosity from thinking that is purely sensorimotor to a symbolic one.</a:t>
            </a:r>
          </a:p>
        </p:txBody>
      </p:sp>
      <p:pic>
        <p:nvPicPr>
          <p:cNvPr id="7" name="Audio 6">
            <a:hlinkClick r:id="" action="ppaction://media"/>
            <a:extLst>
              <a:ext uri="{FF2B5EF4-FFF2-40B4-BE49-F238E27FC236}">
                <a16:creationId xmlns:a16="http://schemas.microsoft.com/office/drawing/2014/main" id="{8C3A0BCE-0E1E-1B4B-ABD9-18DD8BD7439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1191579066"/>
      </p:ext>
    </p:extLst>
  </p:cSld>
  <p:clrMapOvr>
    <a:masterClrMapping/>
  </p:clrMapOvr>
  <mc:AlternateContent xmlns:mc="http://schemas.openxmlformats.org/markup-compatibility/2006" xmlns:p14="http://schemas.microsoft.com/office/powerpoint/2010/main">
    <mc:Choice Requires="p14">
      <p:transition spd="slow" p14:dur="2000" advTm="56776"/>
    </mc:Choice>
    <mc:Fallback xmlns="">
      <p:transition spd="slow" advTm="56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heckerboard(across)">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heckerboard(across)">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heckerboard(across)">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checkerboard(across)">
                                      <p:cBhvr>
                                        <p:cTn id="3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7"/>
                </p:tgtEl>
              </p:cMediaNode>
            </p:audio>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D39902-BE39-7948-A676-580C26C29C30}"/>
              </a:ext>
            </a:extLst>
          </p:cNvPr>
          <p:cNvSpPr>
            <a:spLocks noGrp="1"/>
          </p:cNvSpPr>
          <p:nvPr>
            <p:ph idx="1"/>
          </p:nvPr>
        </p:nvSpPr>
        <p:spPr>
          <a:xfrm>
            <a:off x="829995" y="492369"/>
            <a:ext cx="10944664" cy="6049108"/>
          </a:xfrm>
        </p:spPr>
        <p:txBody>
          <a:bodyPr>
            <a:normAutofit/>
          </a:bodyPr>
          <a:lstStyle/>
          <a:p>
            <a:r>
              <a:rPr lang="en-US" sz="2800" dirty="0"/>
              <a:t>Piaget’s substages are term </a:t>
            </a:r>
            <a:r>
              <a:rPr lang="en-US" sz="2800" i="1" dirty="0"/>
              <a:t>circular </a:t>
            </a:r>
            <a:r>
              <a:rPr lang="en-US" sz="2800" dirty="0"/>
              <a:t>because the adaptative behavior to the world involves repeated action. </a:t>
            </a:r>
            <a:r>
              <a:rPr lang="en-US" sz="2800" i="1" dirty="0"/>
              <a:t>Circular reactions </a:t>
            </a:r>
            <a:r>
              <a:rPr lang="en-US" sz="2800" dirty="0"/>
              <a:t>are attempts to repeat an event that the baby likes circular reactions serve as the building blocks for intelligence. (</a:t>
            </a:r>
            <a:r>
              <a:rPr lang="en-US" sz="2800" i="1" dirty="0" err="1"/>
              <a:t>Pasek</a:t>
            </a:r>
            <a:r>
              <a:rPr lang="en-US" sz="2800" i="1" dirty="0"/>
              <a:t>, P and </a:t>
            </a:r>
            <a:r>
              <a:rPr lang="en-US" sz="2800" i="1" dirty="0" err="1"/>
              <a:t>Gollinkoff</a:t>
            </a:r>
            <a:r>
              <a:rPr lang="en-US" sz="2800" i="1" dirty="0"/>
              <a:t>, R. 2003</a:t>
            </a:r>
            <a:r>
              <a:rPr lang="en-US" sz="2800" dirty="0"/>
              <a:t>)</a:t>
            </a:r>
          </a:p>
          <a:p>
            <a:r>
              <a:rPr lang="en-US" sz="2800" i="1" dirty="0"/>
              <a:t>Primary circular reactions </a:t>
            </a:r>
            <a:r>
              <a:rPr lang="en-US" sz="2800" dirty="0"/>
              <a:t>are oriented toward the infant’s own body, whereas secondary circular reactions are aimed toward the environment including others. </a:t>
            </a:r>
          </a:p>
          <a:p>
            <a:r>
              <a:rPr lang="en-US" sz="2800" i="1" dirty="0"/>
              <a:t>Secondary circular reactions </a:t>
            </a:r>
            <a:r>
              <a:rPr lang="en-US" sz="2800" dirty="0"/>
              <a:t>are repetitive actions that involve repetitive </a:t>
            </a:r>
            <a:r>
              <a:rPr lang="en-US" sz="2800"/>
              <a:t>actions and recreating </a:t>
            </a:r>
            <a:r>
              <a:rPr lang="en-US" sz="2800" dirty="0"/>
              <a:t>events which 4-10 month old babies observe outside of their own bodies, such as making their mobile crib shake by kicking their legs. (</a:t>
            </a:r>
            <a:r>
              <a:rPr lang="en-US" sz="2800" i="1" dirty="0" err="1"/>
              <a:t>Pasek</a:t>
            </a:r>
            <a:r>
              <a:rPr lang="en-US" sz="2800" i="1" dirty="0"/>
              <a:t>, P and </a:t>
            </a:r>
            <a:r>
              <a:rPr lang="en-US" sz="2800" i="1" dirty="0" err="1"/>
              <a:t>Gollinkoff</a:t>
            </a:r>
            <a:r>
              <a:rPr lang="en-US" sz="2800" i="1" dirty="0"/>
              <a:t>, R. 2003</a:t>
            </a:r>
            <a:r>
              <a:rPr lang="en-US" sz="2800" dirty="0"/>
              <a:t>)</a:t>
            </a:r>
          </a:p>
        </p:txBody>
      </p:sp>
      <p:pic>
        <p:nvPicPr>
          <p:cNvPr id="5" name="Audio 4">
            <a:hlinkClick r:id="" action="ppaction://media"/>
            <a:extLst>
              <a:ext uri="{FF2B5EF4-FFF2-40B4-BE49-F238E27FC236}">
                <a16:creationId xmlns:a16="http://schemas.microsoft.com/office/drawing/2014/main" id="{D49015DE-E7ED-E546-A11C-18A78004D6D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761392178"/>
      </p:ext>
    </p:extLst>
  </p:cSld>
  <p:clrMapOvr>
    <a:masterClrMapping/>
  </p:clrMapOvr>
  <mc:AlternateContent xmlns:mc="http://schemas.openxmlformats.org/markup-compatibility/2006" xmlns:p14="http://schemas.microsoft.com/office/powerpoint/2010/main">
    <mc:Choice Requires="p14">
      <p:transition spd="slow" p14:dur="2000" advTm="106535"/>
    </mc:Choice>
    <mc:Fallback xmlns="">
      <p:transition spd="slow" advTm="106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heckerboard(across)">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heckerboard(across)">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heckerboard(across)">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5"/>
                </p:tgtEl>
              </p:cMediaNode>
            </p:audio>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2C8778-35E2-3946-AD2D-088FE317B062}"/>
              </a:ext>
            </a:extLst>
          </p:cNvPr>
          <p:cNvSpPr>
            <a:spLocks noGrp="1"/>
          </p:cNvSpPr>
          <p:nvPr>
            <p:ph idx="1"/>
          </p:nvPr>
        </p:nvSpPr>
        <p:spPr>
          <a:xfrm>
            <a:off x="1139483" y="604911"/>
            <a:ext cx="9988062" cy="5584874"/>
          </a:xfrm>
        </p:spPr>
        <p:txBody>
          <a:bodyPr>
            <a:normAutofit fontScale="92500"/>
          </a:bodyPr>
          <a:lstStyle/>
          <a:p>
            <a:r>
              <a:rPr lang="en-US" sz="3200" i="1" dirty="0"/>
              <a:t>Tertiary circular reactions, </a:t>
            </a:r>
            <a:r>
              <a:rPr lang="en-US" sz="3200" dirty="0"/>
              <a:t>seen from approximately 10-18 months, is when a baby does things over and over again</a:t>
            </a:r>
            <a:endParaRPr lang="en-US" sz="3200" i="1" dirty="0"/>
          </a:p>
          <a:p>
            <a:r>
              <a:rPr lang="en-US" sz="3200" i="1" dirty="0"/>
              <a:t>“Acquiring the sense of object permanence is one of the infant’s most important accomplishments, according to Piaget” </a:t>
            </a:r>
          </a:p>
          <a:p>
            <a:r>
              <a:rPr lang="en-US" sz="3200" b="1" i="1" dirty="0"/>
              <a:t>Object Permanence </a:t>
            </a:r>
            <a:r>
              <a:rPr lang="en-US" sz="3200" dirty="0"/>
              <a:t>is the understanding that objects continue to exist even when the objects are not immediately perceptible through the senses.  Before the infant’s acquisition of the sense of object permanence, the principle that apply is  “out of sight, out of mind”. </a:t>
            </a:r>
          </a:p>
          <a:p>
            <a:endParaRPr lang="en-US" dirty="0"/>
          </a:p>
        </p:txBody>
      </p:sp>
      <p:pic>
        <p:nvPicPr>
          <p:cNvPr id="5" name="Audio 4">
            <a:hlinkClick r:id="" action="ppaction://media"/>
            <a:extLst>
              <a:ext uri="{FF2B5EF4-FFF2-40B4-BE49-F238E27FC236}">
                <a16:creationId xmlns:a16="http://schemas.microsoft.com/office/drawing/2014/main" id="{CD060CA4-59E0-8F4F-8A57-C250BBC7658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531541273"/>
      </p:ext>
    </p:extLst>
  </p:cSld>
  <p:clrMapOvr>
    <a:masterClrMapping/>
  </p:clrMapOvr>
  <mc:AlternateContent xmlns:mc="http://schemas.openxmlformats.org/markup-compatibility/2006" xmlns:p14="http://schemas.microsoft.com/office/powerpoint/2010/main">
    <mc:Choice Requires="p14">
      <p:transition spd="slow" p14:dur="2000" advTm="242472"/>
    </mc:Choice>
    <mc:Fallback xmlns="">
      <p:transition spd="slow" advTm="242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heckerboard(across)">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heckerboard(across)">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heckerboard(across)">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5"/>
                </p:tgtEl>
              </p:cMediaNode>
            </p:audio>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4|15.1|13.5"/>
</p:tagLst>
</file>

<file path=ppt/tags/tag2.xml><?xml version="1.0" encoding="utf-8"?>
<p:tagLst xmlns:a="http://schemas.openxmlformats.org/drawingml/2006/main" xmlns:r="http://schemas.openxmlformats.org/officeDocument/2006/relationships" xmlns:p="http://schemas.openxmlformats.org/presentationml/2006/main">
  <p:tag name="TIMING" val="|0.7|0.6|0.4|0.2|0.2|0.2"/>
</p:tagLst>
</file>

<file path=ppt/tags/tag3.xml><?xml version="1.0" encoding="utf-8"?>
<p:tagLst xmlns:a="http://schemas.openxmlformats.org/drawingml/2006/main" xmlns:r="http://schemas.openxmlformats.org/officeDocument/2006/relationships" xmlns:p="http://schemas.openxmlformats.org/presentationml/2006/main">
  <p:tag name="TIMING" val="|0.8|1.8|0.5"/>
</p:tagLst>
</file>

<file path=ppt/tags/tag4.xml><?xml version="1.0" encoding="utf-8"?>
<p:tagLst xmlns:a="http://schemas.openxmlformats.org/drawingml/2006/main" xmlns:r="http://schemas.openxmlformats.org/officeDocument/2006/relationships" xmlns:p="http://schemas.openxmlformats.org/presentationml/2006/main">
  <p:tag name="TIMING" val="|0.9|1.3|4.7"/>
</p:tagLst>
</file>

<file path=ppt/tags/tag5.xml><?xml version="1.0" encoding="utf-8"?>
<p:tagLst xmlns:a="http://schemas.openxmlformats.org/drawingml/2006/main" xmlns:r="http://schemas.openxmlformats.org/officeDocument/2006/relationships" xmlns:p="http://schemas.openxmlformats.org/presentationml/2006/main">
  <p:tag name="TIMING" val="|1.3"/>
</p:tagLst>
</file>

<file path=ppt/tags/tag6.xml><?xml version="1.0" encoding="utf-8"?>
<p:tagLst xmlns:a="http://schemas.openxmlformats.org/drawingml/2006/main" xmlns:r="http://schemas.openxmlformats.org/officeDocument/2006/relationships" xmlns:p="http://schemas.openxmlformats.org/presentationml/2006/main">
  <p:tag name="TIMING" val="|1.1"/>
</p:tagLst>
</file>

<file path=ppt/tags/tag7.xml><?xml version="1.0" encoding="utf-8"?>
<p:tagLst xmlns:a="http://schemas.openxmlformats.org/drawingml/2006/main" xmlns:r="http://schemas.openxmlformats.org/officeDocument/2006/relationships" xmlns:p="http://schemas.openxmlformats.org/presentationml/2006/main">
  <p:tag name="TIMING" val="|0.6|8.5|0.2|0.1|0.2|0.5"/>
</p:tagLst>
</file>

<file path=ppt/tags/tag8.xml><?xml version="1.0" encoding="utf-8"?>
<p:tagLst xmlns:a="http://schemas.openxmlformats.org/drawingml/2006/main" xmlns:r="http://schemas.openxmlformats.org/officeDocument/2006/relationships" xmlns:p="http://schemas.openxmlformats.org/presentationml/2006/main">
  <p:tag name="TIMING" val="|0.6|11.9|0.4|0.2|0.2"/>
</p:tagLst>
</file>

<file path=ppt/tags/tag9.xml><?xml version="1.0" encoding="utf-8"?>
<p:tagLst xmlns:a="http://schemas.openxmlformats.org/drawingml/2006/main" xmlns:r="http://schemas.openxmlformats.org/officeDocument/2006/relationships" xmlns:p="http://schemas.openxmlformats.org/presentationml/2006/main">
  <p:tag name="TIMING" val="|0.5|10.6|0.2|0.2"/>
</p:tagLst>
</file>

<file path=ppt/tags/tag10.xml><?xml version="1.0" encoding="utf-8"?>
<p:tagLst xmlns:a="http://schemas.openxmlformats.org/drawingml/2006/main" xmlns:r="http://schemas.openxmlformats.org/officeDocument/2006/relationships" xmlns:p="http://schemas.openxmlformats.org/presentationml/2006/main">
  <p:tag name="TIMING" val="|0.8|14.6|0.3|0.7|0.7"/>
</p:tagLst>
</file>

<file path=ppt/tags/tag11.xml><?xml version="1.0" encoding="utf-8"?>
<p:tagLst xmlns:a="http://schemas.openxmlformats.org/drawingml/2006/main" xmlns:r="http://schemas.openxmlformats.org/officeDocument/2006/relationships" xmlns:p="http://schemas.openxmlformats.org/presentationml/2006/main">
  <p:tag name="TIMING" val="|1.5|0.4|6|0.5|1.1"/>
</p:tagLst>
</file>

<file path=ppt/tags/tag12.xml><?xml version="1.0" encoding="utf-8"?>
<p:tagLst xmlns:a="http://schemas.openxmlformats.org/drawingml/2006/main" xmlns:r="http://schemas.openxmlformats.org/officeDocument/2006/relationships" xmlns:p="http://schemas.openxmlformats.org/presentationml/2006/main">
  <p:tag name="TIMING" val="|0.7|0.3|0.4"/>
</p:tagLst>
</file>

<file path=ppt/tags/tag13.xml><?xml version="1.0" encoding="utf-8"?>
<p:tagLst xmlns:a="http://schemas.openxmlformats.org/drawingml/2006/main" xmlns:r="http://schemas.openxmlformats.org/officeDocument/2006/relationships" xmlns:p="http://schemas.openxmlformats.org/presentationml/2006/main">
  <p:tag name="TIMING" val="|0.8|0.2|0.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{079696EC-35AE-EB49-980F-3A03D903F431}tf10001122</Template>
  <TotalTime>696</TotalTime>
  <Words>912</Words>
  <Application>Microsoft Macintosh PowerPoint</Application>
  <PresentationFormat>Widescreen</PresentationFormat>
  <Paragraphs>56</Paragraphs>
  <Slides>13</Slides>
  <Notes>0</Notes>
  <HiddenSlides>0</HiddenSlides>
  <MMClips>13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Tw Cen MT</vt:lpstr>
      <vt:lpstr>Circuit</vt:lpstr>
      <vt:lpstr>MODULE 13:  Cognitive Development of Infants and Toddlers   -Brenda B. CORPUZ, Phd</vt:lpstr>
      <vt:lpstr>Objectives;</vt:lpstr>
      <vt:lpstr>Introduction:</vt:lpstr>
      <vt:lpstr>PowerPoint Presentation</vt:lpstr>
      <vt:lpstr>Simple Reflexes (From birth – 6 weeks)</vt:lpstr>
      <vt:lpstr>First habits and primary circular reaction phase (6 weeks – 4 months)</vt:lpstr>
      <vt:lpstr>SECONDARY CIRCULAR REACTIONS PHASE  (4-8 MONTHS)</vt:lpstr>
      <vt:lpstr>COORDINATION OF REACTION STAGE SECONDARY CIRCULAR (8 – 12 MONTHS)</vt:lpstr>
      <vt:lpstr>TERTIARY CIRCULAR REACTIONS, NOVELTY, AND CURIOSITY (12-18 MONTHS)</vt:lpstr>
      <vt:lpstr>INTERNALIZATION OF SCHEMES (INVENTION OF NEW MEANS THROUGH MENTAL COMBINATION (18-24 MONTHS)</vt:lpstr>
      <vt:lpstr>ABSTRACTION: SENSORIMOTOR STAGE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13:  Cognitive Development of Infants and Toddlers</dc:title>
  <dc:creator>Microsoft Office User</dc:creator>
  <cp:lastModifiedBy>Microsoft Office User</cp:lastModifiedBy>
  <cp:revision>22</cp:revision>
  <dcterms:created xsi:type="dcterms:W3CDTF">2022-03-09T00:24:17Z</dcterms:created>
  <dcterms:modified xsi:type="dcterms:W3CDTF">2022-03-12T01:19:40Z</dcterms:modified>
</cp:coreProperties>
</file>