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298" r:id="rId5"/>
    <p:sldId id="283" r:id="rId6"/>
    <p:sldId id="297" r:id="rId7"/>
    <p:sldId id="292" r:id="rId8"/>
    <p:sldId id="303" r:id="rId9"/>
    <p:sldId id="284" r:id="rId10"/>
    <p:sldId id="293" r:id="rId11"/>
    <p:sldId id="294" r:id="rId12"/>
    <p:sldId id="299" r:id="rId13"/>
    <p:sldId id="300" r:id="rId14"/>
    <p:sldId id="301" r:id="rId15"/>
    <p:sldId id="295" r:id="rId16"/>
    <p:sldId id="304" r:id="rId17"/>
    <p:sldId id="285" r:id="rId18"/>
    <p:sldId id="296" r:id="rId19"/>
    <p:sldId id="25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073A0DAA-6AF3-43AB-8588-CEC1D06C72B9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712" autoAdjust="0"/>
  </p:normalViewPr>
  <p:slideViewPr>
    <p:cSldViewPr snapToGrid="0">
      <p:cViewPr varScale="1">
        <p:scale>
          <a:sx n="116" d="100"/>
          <a:sy n="116" d="100"/>
        </p:scale>
        <p:origin x="392" y="192"/>
      </p:cViewPr>
      <p:guideLst/>
    </p:cSldViewPr>
  </p:slideViewPr>
  <p:outlineViewPr>
    <p:cViewPr>
      <p:scale>
        <a:sx n="33" d="100"/>
        <a:sy n="33" d="100"/>
      </p:scale>
      <p:origin x="0" y="-94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76F666D-E0C2-435B-BAA8-9287F9E5D38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FEBCAF-CB3F-4928-91AA-D61472F880C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1077DB-935E-4A0A-947A-D283B9F9F452}" type="datetimeFigureOut">
              <a:rPr lang="en-US" smtClean="0"/>
              <a:t>1/28/22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9256698-63C6-4CCC-81CB-EA5604C30F1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467FDA-05D7-4760-A373-5D6AEAAF42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2C0B10-7CAE-41E4-AB02-7E8B1FF2B8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5375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9EC30E-1A71-4188-9BE7-E2A64929A436}" type="datetimeFigureOut">
              <a:rPr lang="en-US" noProof="0" smtClean="0"/>
              <a:t>1/28/22</a:t>
            </a:fld>
            <a:endParaRPr lang="en-US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30193B-564F-4854-8A52-728F3FB19C85}" type="slidenum">
              <a:rPr lang="en-US" noProof="0" smtClean="0"/>
              <a:t>‹#›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36038165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with Imag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804025"/>
          </a:xfrm>
          <a:solidFill>
            <a:schemeClr val="bg1">
              <a:lumMod val="85000"/>
            </a:schemeClr>
          </a:solidFill>
        </p:spPr>
        <p:txBody>
          <a:bodyPr tIns="1728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0">
            <a:noAutofit/>
          </a:bodyPr>
          <a:lstStyle>
            <a:lvl1pPr marL="0" indent="0" algn="r">
              <a:buNone/>
              <a:defRPr lang="en-ZA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Click to edit Master subtitle style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34038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1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</a:t>
            </a:r>
            <a:br>
              <a:rPr lang="en-US" noProof="0" dirty="0"/>
            </a:br>
            <a:r>
              <a:rPr lang="en-US" noProof="0" dirty="0"/>
              <a:t>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235700" y="2204792"/>
            <a:ext cx="5956300" cy="1944000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Click to edit section divider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E4D4535-D519-40ED-B8A4-2EA1276BB6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35700" y="41488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180000" tIns="180000" rIns="252000" bIns="180000"/>
          <a:lstStyle>
            <a:lvl1pPr marL="0" indent="0" algn="r">
              <a:buNone/>
              <a:defRPr sz="1800">
                <a:solidFill>
                  <a:schemeClr val="bg1"/>
                </a:solidFill>
              </a:defRPr>
            </a:lvl1pPr>
            <a:lvl2pPr marL="266700" indent="0" algn="r">
              <a:buNone/>
              <a:defRPr sz="1800">
                <a:solidFill>
                  <a:schemeClr val="bg1"/>
                </a:solidFill>
              </a:defRPr>
            </a:lvl2pPr>
            <a:lvl3pPr marL="542925" indent="0" algn="r">
              <a:buNone/>
              <a:defRPr sz="1800">
                <a:solidFill>
                  <a:schemeClr val="bg1"/>
                </a:solidFill>
              </a:defRPr>
            </a:lvl3pPr>
            <a:lvl4pPr marL="809625" indent="0" algn="r">
              <a:buNone/>
              <a:defRPr sz="1800">
                <a:solidFill>
                  <a:schemeClr val="bg1"/>
                </a:solidFill>
              </a:defRPr>
            </a:lvl4pPr>
            <a:lvl5pPr marL="1076325" indent="0" algn="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524778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437159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er Slide 2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2411412" y="0"/>
            <a:ext cx="9780588" cy="6371351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</a:t>
            </a:r>
            <a:br>
              <a:rPr lang="en-US" noProof="0" dirty="0"/>
            </a:br>
            <a:r>
              <a:rPr lang="en-US" noProof="0" dirty="0"/>
              <a:t>your Photo Here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473AB13-DFF9-4538-9907-E261659E0E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700" y="2156226"/>
            <a:ext cx="5958000" cy="1958400"/>
          </a:xfrm>
          <a:solidFill>
            <a:schemeClr val="bg1"/>
          </a:solidFill>
        </p:spPr>
        <p:txBody>
          <a:bodyPr lIns="252000" tIns="180000" rIns="180000" bIns="180000"/>
          <a:lstStyle>
            <a:lvl1pPr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noProof="0"/>
              <a:t>Click to edit section divider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9E4D4535-D519-40ED-B8A4-2EA1276BB6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0" y="4110760"/>
            <a:ext cx="5956300" cy="1100565"/>
          </a:xfrm>
          <a:solidFill>
            <a:schemeClr val="tx1">
              <a:alpha val="80000"/>
            </a:schemeClr>
          </a:solidFill>
        </p:spPr>
        <p:txBody>
          <a:bodyPr lIns="252000" tIns="180000" rIns="180000" bIns="180000"/>
          <a:lstStyle>
            <a:lvl1pPr marL="0" indent="0" algn="l">
              <a:buNone/>
              <a:defRPr sz="1800">
                <a:solidFill>
                  <a:schemeClr val="bg1"/>
                </a:solidFill>
              </a:defRPr>
            </a:lvl1pPr>
            <a:lvl2pPr marL="266700" indent="0" algn="r">
              <a:buNone/>
              <a:defRPr sz="1800">
                <a:solidFill>
                  <a:schemeClr val="bg1"/>
                </a:solidFill>
              </a:defRPr>
            </a:lvl2pPr>
            <a:lvl3pPr marL="542925" indent="0" algn="r">
              <a:buNone/>
              <a:defRPr sz="1800">
                <a:solidFill>
                  <a:schemeClr val="bg1"/>
                </a:solidFill>
              </a:defRPr>
            </a:lvl3pPr>
            <a:lvl4pPr marL="809625" indent="0" algn="r">
              <a:buNone/>
              <a:defRPr sz="1800">
                <a:solidFill>
                  <a:schemeClr val="bg1"/>
                </a:solidFill>
              </a:defRPr>
            </a:lvl4pPr>
            <a:lvl5pPr marL="1076325" indent="0" algn="r">
              <a:buNone/>
              <a:defRPr sz="18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828585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mage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609600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11800" y="3802899"/>
            <a:ext cx="4648200" cy="985000"/>
          </a:xfrm>
          <a:solidFill>
            <a:schemeClr val="bg1"/>
          </a:solidFill>
        </p:spPr>
        <p:txBody>
          <a:bodyPr lIns="180000" tIns="180000" rIns="180000" bIns="180000"/>
          <a:lstStyle>
            <a:lvl1pPr algn="r"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111800" y="4787900"/>
            <a:ext cx="4648200" cy="1162800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2668686"/>
            <a:ext cx="5472000" cy="299942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508F53F-6AA2-4060-904A-BC90211DC043}"/>
              </a:ext>
            </a:extLst>
          </p:cNvPr>
          <p:cNvSpPr/>
          <p:nvPr userDrawn="1"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50103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Image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-1"/>
            <a:ext cx="6096000" cy="6371351"/>
          </a:xfrm>
          <a:solidFill>
            <a:schemeClr val="bg1">
              <a:lumMod val="95000"/>
            </a:schemeClr>
          </a:solidFill>
        </p:spPr>
        <p:txBody>
          <a:bodyPr tIns="1584000" anchor="t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118100" y="1869795"/>
            <a:ext cx="6641900" cy="1124345"/>
          </a:xfrm>
          <a:solidFill>
            <a:schemeClr val="bg1">
              <a:lumMod val="95000"/>
            </a:schemeClr>
          </a:solidFill>
        </p:spPr>
        <p:txBody>
          <a:bodyPr lIns="180000" tIns="180000" rIns="180000" bIns="180000"/>
          <a:lstStyle>
            <a:lvl1pPr algn="l"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3FAEED1D-0E66-4F74-9455-675F5CB7EAD4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5118334" y="2994141"/>
            <a:ext cx="6641626" cy="590155"/>
          </a:xfrm>
          <a:solidFill>
            <a:schemeClr val="tx1">
              <a:alpha val="80000"/>
            </a:schemeClr>
          </a:solidFill>
        </p:spPr>
        <p:txBody>
          <a:bodyPr lIns="180000" tIns="180000" rIns="180000" bIns="180000"/>
          <a:lstStyle>
            <a:lvl1pPr marL="0" indent="0" algn="l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8000" y="3763648"/>
            <a:ext cx="5472000" cy="2428351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05ED12-A431-4761-87A4-F05164BE0221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A5285E0-8F27-49C4-AADF-92A3B72D41FD}"/>
              </a:ext>
            </a:extLst>
          </p:cNvPr>
          <p:cNvSpPr/>
          <p:nvPr userDrawn="1"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843892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88DD7-6DAF-436D-B04A-EBCCAA36917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E4633398-8EC3-417B-BEA6-101D8F2246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mparison Left Placeholder 1">
            <a:extLst>
              <a:ext uri="{FF2B5EF4-FFF2-40B4-BE49-F238E27FC236}">
                <a16:creationId xmlns:a16="http://schemas.microsoft.com/office/drawing/2014/main" id="{9322B50D-6A7D-41C6-BA57-613BC231DF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2307689"/>
            <a:ext cx="5472000" cy="3600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FD584DA-F775-47B8-A1D7-6556AD5FCB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2815037"/>
            <a:ext cx="5472000" cy="3376963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2" name="Comparison Left Placeholder 2">
            <a:extLst>
              <a:ext uri="{FF2B5EF4-FFF2-40B4-BE49-F238E27FC236}">
                <a16:creationId xmlns:a16="http://schemas.microsoft.com/office/drawing/2014/main" id="{78A963F8-6F6E-440E-B3B3-DDE13C083A3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0000" y="2308214"/>
            <a:ext cx="5472000" cy="358775"/>
          </a:xfrm>
        </p:spPr>
        <p:txBody>
          <a:bodyPr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DF0A5256-B267-47DA-858A-0F3867CB613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2812214"/>
            <a:ext cx="5472113" cy="3379036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6B8F99-FAB0-4B33-87ED-9FF46D11A907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733E7E-50D2-4F6C-9DF2-CF4C98C4B847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0" name="Rectangle 9" descr="Accent block left">
            <a:extLst>
              <a:ext uri="{FF2B5EF4-FFF2-40B4-BE49-F238E27FC236}">
                <a16:creationId xmlns:a16="http://schemas.microsoft.com/office/drawing/2014/main" id="{BBC0CAF5-0DE6-4BEA-824E-124A54A76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2100317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1" name="Rectangle 10" descr="Accent bar right&#10;">
            <a:extLst>
              <a:ext uri="{FF2B5EF4-FFF2-40B4-BE49-F238E27FC236}">
                <a16:creationId xmlns:a16="http://schemas.microsoft.com/office/drawing/2014/main" id="{ED008080-B2F5-441A-8B15-30AE86BBF9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99887" y="2100317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099557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r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890ED7CE-A9D2-4D19-B978-56BFB74E657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0" y="1"/>
            <a:ext cx="12192000" cy="6371350"/>
          </a:xfr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&amp; Drop your photo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6096000" y="5359400"/>
            <a:ext cx="5664000" cy="565899"/>
          </a:xfrm>
          <a:solidFill>
            <a:schemeClr val="tx1"/>
          </a:solidFill>
        </p:spPr>
        <p:txBody>
          <a:bodyPr lIns="180000" tIns="180000" rIns="180000" bIns="180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Enter your caption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B3D119C-DBF5-4B4F-BE38-7BD7B5C8A5D0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F8E7C83-06D7-4C5B-85B7-0E5713B4F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87784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icture Placeholder 40">
            <a:extLst>
              <a:ext uri="{FF2B5EF4-FFF2-40B4-BE49-F238E27FC236}">
                <a16:creationId xmlns:a16="http://schemas.microsoft.com/office/drawing/2014/main" id="{EB7F0EE8-BE52-4A79-8FC8-4A2487FA01F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9780102" cy="6804025"/>
          </a:xfrm>
          <a:solidFill>
            <a:schemeClr val="bg1">
              <a:lumMod val="85000"/>
            </a:schemeClr>
          </a:solidFill>
        </p:spPr>
        <p:txBody>
          <a:bodyPr tIns="0" anchor="ctr"/>
          <a:lstStyle>
            <a:lvl1pPr marL="0" indent="0" algn="ctr">
              <a:buNone/>
              <a:defRPr sz="1200" i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noProof="0" dirty="0"/>
              <a:t>Insert or Drag and Drop your Photo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8458200" y="2798354"/>
            <a:ext cx="3733800" cy="1013684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Thank You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52FA7FC9-E40E-4144-84E4-34E3722E9A6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458200" y="3957705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Full Name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97289182-4FE6-4A18-9775-4588D5801CF6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458200" y="4306722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Phone Number</a:t>
            </a:r>
          </a:p>
        </p:txBody>
      </p:sp>
      <p:sp>
        <p:nvSpPr>
          <p:cNvPr id="11" name="Text Placeholder 7">
            <a:extLst>
              <a:ext uri="{FF2B5EF4-FFF2-40B4-BE49-F238E27FC236}">
                <a16:creationId xmlns:a16="http://schemas.microsoft.com/office/drawing/2014/main" id="{BD4E94C7-6CAF-4FEE-9E02-D3D3A2AC5EAF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458200" y="4655739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Email or Social Media Handle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0DE421A3-3C59-48FC-BC3B-007ADFBEB4F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458200" y="5004756"/>
            <a:ext cx="2910342" cy="316800"/>
          </a:xfrm>
          <a:solidFill>
            <a:schemeClr val="tx1">
              <a:lumMod val="75000"/>
              <a:lumOff val="25000"/>
            </a:schemeClr>
          </a:solidFill>
        </p:spPr>
        <p:txBody>
          <a:bodyPr rIns="72000" anchor="ctr"/>
          <a:lstStyle>
            <a:lvl1pPr marL="0" indent="0" algn="r">
              <a:buNone/>
              <a:defRPr>
                <a:solidFill>
                  <a:schemeClr val="bg1"/>
                </a:solidFill>
              </a:defRPr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Company Website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8458200" y="2685912"/>
            <a:ext cx="3733800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22FB6A7-1E80-487C-93E6-DCAA8751EF21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496631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E97A9A62-1AA6-47A9-A1A0-54196823744C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E0AAD-6FBD-416B-A91A-21F2B737919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345016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DEBF36F-ADC5-48FF-BFAF-3BED06924FD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2238F2-C6EC-476F-8371-119AECBA56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2000" y="1512000"/>
            <a:ext cx="5472000" cy="468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Text Placeholder 4">
            <a:extLst>
              <a:ext uri="{FF2B5EF4-FFF2-40B4-BE49-F238E27FC236}">
                <a16:creationId xmlns:a16="http://schemas.microsoft.com/office/drawing/2014/main" id="{7867C73D-EE16-41D1-B7CE-A35C765E3B8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1511250"/>
            <a:ext cx="5472113" cy="468000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91552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F94EB5D3-F8CB-4E76-8D7E-FF441818EEC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360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A38E24-EB1C-472F-B631-5DF32F9C4CF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301550" y="1511476"/>
            <a:ext cx="3600450" cy="4679249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5B4A252E-78C9-4F76-98A4-A4B580AD072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171550" y="1511475"/>
            <a:ext cx="3600450" cy="4679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4BCA97-F31B-451D-82F8-6E000DF2118A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17AAC4-A657-4D75-A527-0307AFF2B17B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43880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9D7ACCB5-9A86-4F46-89E2-B79F48C9EC1D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512000"/>
            <a:ext cx="2160000" cy="4679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5B3657-F2AE-455A-BF81-1A0C2ACECD2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2726412" y="1512000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6A983D98-E0AB-429A-9EC2-B50D4216D6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021412" y="1512000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6">
            <a:extLst>
              <a:ext uri="{FF2B5EF4-FFF2-40B4-BE49-F238E27FC236}">
                <a16:creationId xmlns:a16="http://schemas.microsoft.com/office/drawing/2014/main" id="{755213BF-EF6D-45DC-A01B-DE6C2F23A6D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7316412" y="1507535"/>
            <a:ext cx="2160588" cy="4679250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7" name="Text Placeholder 7">
            <a:extLst>
              <a:ext uri="{FF2B5EF4-FFF2-40B4-BE49-F238E27FC236}">
                <a16:creationId xmlns:a16="http://schemas.microsoft.com/office/drawing/2014/main" id="{77D6BBBA-F4A3-45D4-91BC-A405FFDC7C3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611412" y="1507535"/>
            <a:ext cx="2160588" cy="4683715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09234E-176D-4BBF-9391-7B6F018C51A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9ABD5E-B8F1-4246-B167-09138760AD7D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748372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23EB7-E336-46EB-A4A0-3DB7A6BF4CE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3200400" y="2811053"/>
            <a:ext cx="8991600" cy="1261295"/>
          </a:xfrm>
          <a:solidFill>
            <a:schemeClr val="bg1"/>
          </a:solidFill>
        </p:spPr>
        <p:txBody>
          <a:bodyPr vert="horz" lIns="180000" tIns="180000" rIns="252000" bIns="180000" rtlCol="0" anchor="t">
            <a:noAutofit/>
          </a:bodyPr>
          <a:lstStyle>
            <a:lvl1pPr algn="r">
              <a:defRPr lang="en-ZA" sz="6000" b="1" spc="-300" dirty="0"/>
            </a:lvl1pPr>
          </a:lstStyle>
          <a:p>
            <a:pPr lvl="0" algn="r"/>
            <a:r>
              <a:rPr lang="en-US" noProof="0"/>
              <a:t>Click to edit presentation title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9980B88-3F4A-4688-9ED0-17EF37E62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solidFill>
            <a:schemeClr val="tx1">
              <a:alpha val="80000"/>
            </a:schemeClr>
          </a:solidFill>
        </p:spPr>
        <p:txBody>
          <a:bodyPr vert="horz" lIns="180000" tIns="180000" rIns="180000" bIns="180000" rtlCol="0">
            <a:noAutofit/>
          </a:bodyPr>
          <a:lstStyle>
            <a:lvl1pPr marL="0" indent="0" algn="r">
              <a:buNone/>
              <a:defRPr lang="en-ZA" dirty="0">
                <a:solidFill>
                  <a:schemeClr val="bg1"/>
                </a:solidFill>
              </a:defRPr>
            </a:lvl1pPr>
          </a:lstStyle>
          <a:p>
            <a:pPr marL="266700" lvl="0" indent="-266700" algn="ctr"/>
            <a:r>
              <a:rPr lang="en-US" noProof="0"/>
              <a:t>Click to edit Master subtitle style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9780588" y="2698612"/>
            <a:ext cx="2411412" cy="1148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857760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473AB13-DFF9-4538-9907-E261659E0E0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700" y="2156226"/>
            <a:ext cx="5958000" cy="1958400"/>
          </a:xfrm>
          <a:solidFill>
            <a:schemeClr val="bg1"/>
          </a:solidFill>
        </p:spPr>
        <p:txBody>
          <a:bodyPr lIns="252000" tIns="180000" rIns="180000" bIns="180000"/>
          <a:lstStyle>
            <a:lvl1pPr>
              <a:defRPr sz="6000" b="1" spc="-3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r>
              <a:rPr lang="en-US" noProof="0"/>
              <a:t>Click to edit section divider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16FE98-6A12-44EC-8485-8B5EFABDF9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1DD44D8-4A8F-4693-B90A-166855B29D25}"/>
              </a:ext>
            </a:extLst>
          </p:cNvPr>
          <p:cNvSpPr/>
          <p:nvPr userDrawn="1"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C0FBB1B-4F0E-4365-BF27-3150FC6C3B90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13D8A8-6C3D-4527-959D-41C3213F7F0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504A767-1C0B-484E-BF7D-CD42D30A52EE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0EF489-F21B-4E7C-9A44-D3CC8DC34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14B95064-E6BF-43CD-ACBD-6363E8D9BF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4114627"/>
            <a:ext cx="5956300" cy="1095056"/>
          </a:xfrm>
          <a:solidFill>
            <a:schemeClr val="tx1">
              <a:alpha val="80000"/>
            </a:schemeClr>
          </a:solidFill>
        </p:spPr>
        <p:txBody>
          <a:bodyPr vert="horz" lIns="252000" tIns="180000" rIns="180000" bIns="180000" rtlCol="0">
            <a:noAutofit/>
          </a:bodyPr>
          <a:lstStyle>
            <a:lvl1pPr marL="0" indent="0" algn="l">
              <a:buNone/>
              <a:defRPr lang="en-US">
                <a:solidFill>
                  <a:schemeClr val="bg1"/>
                </a:solidFill>
              </a:defRPr>
            </a:lvl1pPr>
          </a:lstStyle>
          <a:p>
            <a:pPr marL="266700" lvl="0" indent="-26670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25637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F4C50-933F-41F9-AD11-BD02410AA7D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000" y="1008000"/>
            <a:ext cx="11328000" cy="518325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8FE0EB3-0FF4-4285-B9D3-90A5751B7BB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8DE0AAD-6FBD-416B-A91A-21F2B737919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9762075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EE1E0B79-3CC8-4DCF-8AEC-AC43BC9A30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1886" y="1007250"/>
            <a:ext cx="5460114" cy="5169713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5546508-E26C-46CD-8939-D20E71BF4ED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31999" y="1007250"/>
            <a:ext cx="5448115" cy="5169713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1555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11340000" cy="432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Rectangle 10" descr="Accent block left">
            <a:extLst>
              <a:ext uri="{FF2B5EF4-FFF2-40B4-BE49-F238E27FC236}">
                <a16:creationId xmlns:a16="http://schemas.microsoft.com/office/drawing/2014/main" id="{48A1A904-FE62-4BE3-BAE9-0EEAE7B1E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1016231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2" name="Rectangle 11" descr="Accent bar right&#10;">
            <a:extLst>
              <a:ext uri="{FF2B5EF4-FFF2-40B4-BE49-F238E27FC236}">
                <a16:creationId xmlns:a16="http://schemas.microsoft.com/office/drawing/2014/main" id="{3E8A46E0-47C2-4441-B7DD-F621A80F1F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6299887" y="1016231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D902C307-6561-4E11-9899-1F34830AE8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1800" y="1224128"/>
            <a:ext cx="5448115" cy="3587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CD73439B-6B1B-47C5-B2B0-409015FB33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2086" y="1224128"/>
            <a:ext cx="5447914" cy="3587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7" name="Content Placeholder 5">
            <a:extLst>
              <a:ext uri="{FF2B5EF4-FFF2-40B4-BE49-F238E27FC236}">
                <a16:creationId xmlns:a16="http://schemas.microsoft.com/office/drawing/2014/main" id="{12AC6878-44C6-4445-A225-70C0DC482E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99886" y="1955731"/>
            <a:ext cx="5447914" cy="423393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6D675DA8-374F-4915-973A-53612A41FF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1800" y="1943031"/>
            <a:ext cx="5447914" cy="4246632"/>
          </a:xfrm>
        </p:spPr>
        <p:txBody>
          <a:bodyPr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2531509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3932037" cy="141127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Rectangle 10" descr="Accent block left">
            <a:extLst>
              <a:ext uri="{FF2B5EF4-FFF2-40B4-BE49-F238E27FC236}">
                <a16:creationId xmlns:a16="http://schemas.microsoft.com/office/drawing/2014/main" id="{48A1A904-FE62-4BE3-BAE9-0EEAE7B1E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18929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85B68CA9-AC4C-4D15-9BA1-A9F1AC5606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88816" y="432001"/>
            <a:ext cx="6971184" cy="542905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29B24D8A-D8A5-4F57-A260-A4CF75FCB3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2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014327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EE479C-D1F6-4BAC-80D2-90EF74E3261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2000" y="432000"/>
            <a:ext cx="3932037" cy="1411276"/>
          </a:xfrm>
        </p:spPr>
        <p:txBody>
          <a:bodyPr anchor="b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7847F90-9DB6-4832-9EB7-393AADAE8B70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4CFC6C-1D8B-46C9-B0F7-A8BD88D8AB46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1" name="Rectangle 10" descr="Accent block left">
            <a:extLst>
              <a:ext uri="{FF2B5EF4-FFF2-40B4-BE49-F238E27FC236}">
                <a16:creationId xmlns:a16="http://schemas.microsoft.com/office/drawing/2014/main" id="{48A1A904-FE62-4BE3-BAE9-0EEAE7B1E3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31800" y="1892926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noProof="0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3E50A411-2E68-4F4D-B4BC-62E87C6336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2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0" name="Picture Placeholder 2">
            <a:extLst>
              <a:ext uri="{FF2B5EF4-FFF2-40B4-BE49-F238E27FC236}">
                <a16:creationId xmlns:a16="http://schemas.microsoft.com/office/drawing/2014/main" id="{2FBF39A8-0BD5-48FD-9993-F595D4F727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788816" y="432001"/>
            <a:ext cx="6971184" cy="54290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4063337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/>
              <a:t>Click to edit page title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10727B06-56A8-44A2-B6C2-9ED183D107F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31800" y="1008000"/>
            <a:ext cx="11339513" cy="360000"/>
          </a:xfrm>
        </p:spPr>
        <p:txBody>
          <a:bodyPr/>
          <a:lstStyle>
            <a:lvl1pPr marL="0" indent="0">
              <a:buNone/>
              <a:defRPr/>
            </a:lvl1pPr>
            <a:lvl2pPr marL="266700" indent="0">
              <a:buNone/>
              <a:defRPr/>
            </a:lvl2pPr>
            <a:lvl3pPr marL="542925" indent="0">
              <a:buNone/>
              <a:defRPr/>
            </a:lvl3pPr>
            <a:lvl4pPr marL="809625" indent="0">
              <a:buNone/>
              <a:defRPr/>
            </a:lvl4pPr>
            <a:lvl5pPr marL="1076325" indent="0">
              <a:buNone/>
              <a:defRPr/>
            </a:lvl5pPr>
          </a:lstStyle>
          <a:p>
            <a:pPr lvl="0"/>
            <a:r>
              <a:rPr lang="en-US" noProof="0"/>
              <a:t>Subtitle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8CCB8C2-B6A2-4C69-8D3A-57420A034BA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3CF994-8B2C-443F-B695-7378DD360DAA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5058552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694D9D-C633-4D52-965E-E5BBD9883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397670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694D9D-C633-4D52-965E-E5BBD98830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DB3A426-6D4A-4D91-ACD6-A2C25BAE44E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64370" y="2033588"/>
            <a:ext cx="8863262" cy="2790825"/>
          </a:xfrm>
        </p:spPr>
        <p:txBody>
          <a:bodyPr anchor="ctr"/>
          <a:lstStyle>
            <a:lvl1pPr marL="0" indent="0" algn="ctr">
              <a:buNone/>
              <a:defRPr sz="6000"/>
            </a:lvl1pPr>
            <a:lvl2pPr marL="266700" indent="0">
              <a:buNone/>
              <a:defRPr/>
            </a:lvl2pPr>
          </a:lstStyle>
          <a:p>
            <a:pPr lvl="0"/>
            <a:r>
              <a:rPr lang="en-US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724365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16D0504D-4610-4E9E-A2DB-8B701F044BB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95CDFA7-DEA3-4BBE-8D70-0AF654A1E6FF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004335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EB0D177-9AA4-42F4-9CD7-CD206217CA6D}"/>
              </a:ext>
            </a:extLst>
          </p:cNvPr>
          <p:cNvSpPr/>
          <p:nvPr userDrawn="1"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C825DB53-D610-4A40-AFDC-EBC47DB613CE}"/>
              </a:ext>
            </a:extLst>
          </p:cNvPr>
          <p:cNvSpPr/>
          <p:nvPr userDrawn="1"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C2B9A6A4-83D0-40B1-8B15-964C84BF0705}"/>
              </a:ext>
            </a:extLst>
          </p:cNvPr>
          <p:cNvSpPr/>
          <p:nvPr userDrawn="1"/>
        </p:nvSpPr>
        <p:spPr>
          <a:xfrm>
            <a:off x="0" y="6371351"/>
            <a:ext cx="9780102" cy="432000"/>
          </a:xfrm>
          <a:custGeom>
            <a:avLst/>
            <a:gdLst>
              <a:gd name="connsiteX0" fmla="*/ 0 w 9780102"/>
              <a:gd name="connsiteY0" fmla="*/ 0 h 432000"/>
              <a:gd name="connsiteX1" fmla="*/ 9780102 w 9780102"/>
              <a:gd name="connsiteY1" fmla="*/ 0 h 432000"/>
              <a:gd name="connsiteX2" fmla="*/ 9780102 w 9780102"/>
              <a:gd name="connsiteY2" fmla="*/ 432000 h 432000"/>
              <a:gd name="connsiteX3" fmla="*/ 0 w 9780102"/>
              <a:gd name="connsiteY3" fmla="*/ 432000 h 432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780102" h="43200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90F41A2-6535-4CA6-81E4-026A5B56D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US" noProof="0"/>
              <a:t>Click to edit page title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3AB95C-7DD4-4796-80E4-1B7466A2A0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879C91-B77F-4273-9A27-A3535FB889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</p:spPr>
        <p:txBody>
          <a:bodyPr vert="horz" lIns="0" tIns="0" rIns="0" bIns="0" rtlCol="0" anchor="ctr"/>
          <a:lstStyle>
            <a:lvl1pPr algn="l"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CA3099-A94F-4C3E-BC29-780EDD38F7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vert="horz" lIns="0" tIns="0" rIns="0" bIns="0" rtlCol="0" anchor="ctr"/>
          <a:lstStyle>
            <a:lvl1pPr algn="ctr">
              <a:defRPr sz="1200">
                <a:solidFill>
                  <a:schemeClr val="bg1"/>
                </a:solidFill>
                <a:latin typeface="+mj-lt"/>
              </a:defRPr>
            </a:lvl1pPr>
          </a:lstStyle>
          <a:p>
            <a:fld id="{19B51A1E-902D-48AF-9020-955120F399B6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4FDC6F9-37F9-4E25-AECA-D307B8421C73}"/>
              </a:ext>
            </a:extLst>
          </p:cNvPr>
          <p:cNvSpPr txBox="1"/>
          <p:nvPr userDrawn="1"/>
        </p:nvSpPr>
        <p:spPr>
          <a:xfrm>
            <a:off x="10243100" y="6422491"/>
            <a:ext cx="1053900" cy="380860"/>
          </a:xfrm>
          <a:prstGeom prst="rect">
            <a:avLst/>
          </a:prstGeom>
          <a:noFill/>
        </p:spPr>
        <p:txBody>
          <a:bodyPr wrap="square" tIns="108000" bIns="0" rtlCol="0" anchor="ctr">
            <a:spAutoFit/>
          </a:bodyPr>
          <a:lstStyle/>
          <a:p>
            <a:pPr algn="r">
              <a:lnSpc>
                <a:spcPts val="1000"/>
              </a:lnSpc>
            </a:pPr>
            <a:r>
              <a:rPr lang="en-US" sz="2500" b="1" i="0" spc="-100" baseline="0" noProof="0" dirty="0">
                <a:solidFill>
                  <a:schemeClr val="accent1"/>
                </a:solidFill>
                <a:latin typeface="+mj-lt"/>
              </a:rPr>
              <a:t>TREY</a:t>
            </a:r>
            <a:r>
              <a:rPr lang="en-US" sz="1600" b="1" i="0" spc="-100" baseline="0" noProof="0" dirty="0">
                <a:solidFill>
                  <a:schemeClr val="accent1"/>
                </a:solidFill>
                <a:latin typeface="+mj-lt"/>
              </a:rPr>
              <a:t> </a:t>
            </a:r>
            <a:br>
              <a:rPr lang="en-US" sz="1600" b="1" i="0" spc="-100" baseline="0" noProof="0" dirty="0">
                <a:solidFill>
                  <a:schemeClr val="accent1"/>
                </a:solidFill>
                <a:latin typeface="+mj-lt"/>
              </a:rPr>
            </a:br>
            <a:r>
              <a:rPr lang="en-US" sz="1200" b="0" i="0" spc="14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research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C39664-EB8B-4A32-915A-D4308F792772}"/>
              </a:ext>
            </a:extLst>
          </p:cNvPr>
          <p:cNvSpPr/>
          <p:nvPr userDrawn="1"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9B49670D-8F18-44A8-B217-67B412095C0D}"/>
              </a:ext>
            </a:extLst>
          </p:cNvPr>
          <p:cNvSpPr/>
          <p:nvPr userDrawn="1"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30FA059-EC32-4FFF-9673-48849B2FA43A}"/>
              </a:ext>
            </a:extLst>
          </p:cNvPr>
          <p:cNvCxnSpPr>
            <a:cxnSpLocks/>
          </p:cNvCxnSpPr>
          <p:nvPr userDrawn="1"/>
        </p:nvCxnSpPr>
        <p:spPr>
          <a:xfrm flipH="1">
            <a:off x="1" y="6371351"/>
            <a:ext cx="12191999" cy="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6163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3" r:id="rId3"/>
    <p:sldLayoutId id="2147483658" r:id="rId4"/>
    <p:sldLayoutId id="2147483666" r:id="rId5"/>
    <p:sldLayoutId id="2147483659" r:id="rId6"/>
    <p:sldLayoutId id="2147483660" r:id="rId7"/>
    <p:sldLayoutId id="2147483664" r:id="rId8"/>
    <p:sldLayoutId id="2147483650" r:id="rId9"/>
    <p:sldLayoutId id="2147483652" r:id="rId10"/>
    <p:sldLayoutId id="2147483656" r:id="rId11"/>
    <p:sldLayoutId id="2147483657" r:id="rId12"/>
    <p:sldLayoutId id="2147483667" r:id="rId13"/>
    <p:sldLayoutId id="2147483668" r:id="rId14"/>
    <p:sldLayoutId id="2147483669" r:id="rId15"/>
    <p:sldLayoutId id="2147483670" r:id="rId16"/>
    <p:sldLayoutId id="2147483671" r:id="rId17"/>
    <p:sldLayoutId id="2147483673" r:id="rId18"/>
    <p:sldLayoutId id="2147483674" r:id="rId19"/>
    <p:sldLayoutId id="2147483654" r:id="rId20"/>
    <p:sldLayoutId id="2147483655" r:id="rId21"/>
    <p:sldLayoutId id="2147483675" r:id="rId22"/>
    <p:sldLayoutId id="2147483672" r:id="rId2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spc="-15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266700" indent="-2667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2925" indent="-276225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096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763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43025" indent="-2667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28725544-7C2B-4FF5-B615-19A1BA4C44D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3234" r="3234"/>
          <a:stretch>
            <a:fillRect/>
          </a:stretch>
        </p:blipFill>
        <p:spPr>
          <a:xfrm>
            <a:off x="0" y="0"/>
            <a:ext cx="12192000" cy="6885728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00400" y="3393626"/>
            <a:ext cx="8991600" cy="1261295"/>
          </a:xfrm>
        </p:spPr>
        <p:txBody>
          <a:bodyPr/>
          <a:lstStyle/>
          <a:p>
            <a:r>
              <a:rPr lang="en-US" dirty="0"/>
              <a:t>DREAMS               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4772945D-CA91-4CFE-8EB7-941C7618C9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611812" y="4719065"/>
            <a:ext cx="6580188" cy="580921"/>
          </a:xfrm>
        </p:spPr>
        <p:txBody>
          <a:bodyPr/>
          <a:lstStyle/>
          <a:p>
            <a:r>
              <a:rPr lang="en-US" dirty="0"/>
              <a:t>PERSONAL PROJECT: DAREMA ELPIDA 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66C1DE0A-7865-466B-B5D7-781C92357026}"/>
              </a:ext>
            </a:extLst>
          </p:cNvPr>
          <p:cNvSpPr txBox="1"/>
          <p:nvPr/>
        </p:nvSpPr>
        <p:spPr>
          <a:xfrm>
            <a:off x="10284923" y="4295756"/>
            <a:ext cx="1402741" cy="286476"/>
          </a:xfrm>
          <a:prstGeom prst="rect">
            <a:avLst/>
          </a:prstGeom>
          <a:noFill/>
        </p:spPr>
        <p:txBody>
          <a:bodyPr wrap="square" tIns="108000" bIns="0" rtlCol="0" anchor="ctr">
            <a:spAutoFit/>
          </a:bodyPr>
          <a:lstStyle/>
          <a:p>
            <a:pPr algn="ctr">
              <a:lnSpc>
                <a:spcPts val="1000"/>
              </a:lnSpc>
            </a:pPr>
            <a:r>
              <a:rPr lang="en-US" sz="2400" b="1" i="0" spc="-100" baseline="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 </a:t>
            </a:r>
            <a:endParaRPr lang="en-US" b="0" i="0" spc="140" baseline="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89923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5D1D14E5-1A4A-4107-A062-1F7BFCFDE96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2592" r="22592"/>
          <a:stretch>
            <a:fillRect/>
          </a:stretch>
        </p:blipFill>
        <p:spPr>
          <a:xfrm>
            <a:off x="6096000" y="0"/>
            <a:ext cx="6096000" cy="6371351"/>
          </a:xfr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55C61F-C8F1-4977-8E1F-F16C0D9EA88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800" dirty="0"/>
              <a:t>The dreamer has no control over the content, the images and the memory activation. </a:t>
            </a:r>
          </a:p>
          <a:p>
            <a:r>
              <a:rPr lang="en-US" dirty="0"/>
              <a:t> When it comes to dream analysis, there are significant differences between neuroscientific and psychoanalytic approaches. </a:t>
            </a:r>
          </a:p>
          <a:p>
            <a:r>
              <a:rPr lang="en-US" dirty="0"/>
              <a:t>The structures involved in dream production, dream organization, and narratability are of interest to neuroscientists.</a:t>
            </a:r>
          </a:p>
          <a:p>
            <a:r>
              <a:rPr lang="en-US" dirty="0"/>
              <a:t> Psychoanalysis, on the other hand, focuses on the significance of dreams and places them in the context of the dreamer's past connections.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EFA08948-2B6F-46B1-9D2D-8D7B2B3FB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348588" y="3688075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60F281-4FF6-4617-A809-AC9C15ECF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WHAT ARE DREAMS?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DC577-0A95-47D0-95D9-5F8DA763D46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sz="1600" dirty="0"/>
              <a:t>Dreams are an universal human experience that can be described as a state of consciousness characterized by sensory, cognitive and emotional occurrences during sleep.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54D9F-1895-486E-BFBA-905BB2D29E08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74669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4FD7FF8B-1EA2-409E-BC6B-03260FEA64EA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l="23087" r="23087"/>
          <a:stretch>
            <a:fillRect/>
          </a:stretch>
        </p:blipFill>
        <p:spPr/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EFA08948-2B6F-46B1-9D2D-8D7B2B3FBD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560F281-4FF6-4617-A809-AC9C15ECF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</p:spPr>
        <p:txBody>
          <a:bodyPr/>
          <a:lstStyle/>
          <a:p>
            <a:r>
              <a:rPr lang="en-US" sz="4800" dirty="0"/>
              <a:t>WHY DO WE DREAM?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DC577-0A95-47D0-95D9-5F8DA763D46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r>
              <a:rPr lang="en-US" dirty="0"/>
              <a:t>THE ROLE OF DREAMS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55C61F-C8F1-4977-8E1F-F16C0D9EA88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b="1" dirty="0"/>
              <a:t>DREAMS AS THERAPISTS: </a:t>
            </a:r>
            <a:r>
              <a:rPr lang="en-US" dirty="0">
                <a:solidFill>
                  <a:srgbClr val="FF0000"/>
                </a:solidFill>
              </a:rPr>
              <a:t>Dreams could be a means for you to deal with emotional turmoil in your life. And, because your brain is operating at a far more emotional level than it is when you're awake, it may create connections about your sentiments that your conscious self would not.</a:t>
            </a:r>
          </a:p>
          <a:p>
            <a:r>
              <a:rPr lang="en-US" b="1" dirty="0">
                <a:solidFill>
                  <a:schemeClr val="tx1"/>
                </a:solidFill>
              </a:rPr>
              <a:t>DREAMS AS FIGHT-OR-FLIGHT TRAINING: </a:t>
            </a:r>
            <a:r>
              <a:rPr lang="en-US" b="1" dirty="0">
                <a:solidFill>
                  <a:srgbClr val="FF0000"/>
                </a:solidFill>
              </a:rPr>
              <a:t>According to one idea, the amygdala is more active during sleep than during waking hours, and this could be the brain's way of preparing you to deal with a threat</a:t>
            </a:r>
            <a:r>
              <a:rPr lang="en-US" b="1" dirty="0">
                <a:solidFill>
                  <a:schemeClr val="tx1"/>
                </a:solidFill>
              </a:rPr>
              <a:t>.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554D9F-1895-486E-BFBA-905BB2D29E08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209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CE2B1697-3C43-4242-8096-9DE888C084C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4830" r="4830"/>
          <a:stretch>
            <a:fillRect/>
          </a:stretch>
        </p:blipFill>
        <p:spPr>
          <a:xfrm>
            <a:off x="0" y="230714"/>
            <a:ext cx="9819304" cy="6396572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959604" y="6279"/>
            <a:ext cx="8123339" cy="1646352"/>
          </a:xfrm>
        </p:spPr>
        <p:txBody>
          <a:bodyPr/>
          <a:lstStyle/>
          <a:p>
            <a:r>
              <a:rPr lang="en-US" dirty="0">
                <a:latin typeface="Bradley Hand ITC" panose="03070402050302030203" pitchFamily="66" charset="0"/>
              </a:rPr>
              <a:t>WHY DO  WE DREAM PART 2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F278402B-CA7D-4F5B-B3FA-ED74AB3CFB6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209562" y="1593907"/>
            <a:ext cx="6982437" cy="4808943"/>
          </a:xfrm>
        </p:spPr>
        <p:txBody>
          <a:bodyPr/>
          <a:lstStyle/>
          <a:p>
            <a:pPr algn="l"/>
            <a:r>
              <a:rPr lang="en-US" sz="2800" b="1" dirty="0"/>
              <a:t>DREAMS AS YOUR MUSE</a:t>
            </a:r>
          </a:p>
          <a:p>
            <a:pPr algn="l"/>
            <a:r>
              <a:rPr lang="en-US" sz="2000" dirty="0"/>
              <a:t>One theory for why we dream is that it helps </a:t>
            </a:r>
            <a:r>
              <a:rPr lang="en-US" sz="2000" dirty="0">
                <a:solidFill>
                  <a:srgbClr val="7030A0"/>
                </a:solidFill>
                <a:highlight>
                  <a:srgbClr val="FFFF00"/>
                </a:highlight>
              </a:rPr>
              <a:t>facilitate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/>
              <a:t>our </a:t>
            </a:r>
            <a:r>
              <a:rPr lang="en-US" sz="2000" dirty="0">
                <a:solidFill>
                  <a:srgbClr val="7030A0"/>
                </a:solidFill>
                <a:highlight>
                  <a:srgbClr val="FFFF00"/>
                </a:highlight>
              </a:rPr>
              <a:t>creative tendencies</a:t>
            </a:r>
            <a:r>
              <a:rPr lang="en-US" sz="2000" dirty="0"/>
              <a:t>. When you're sleeping, your thoughts and ideas are </a:t>
            </a:r>
            <a:r>
              <a:rPr lang="en-US" sz="2000" dirty="0">
                <a:solidFill>
                  <a:srgbClr val="7030A0"/>
                </a:solidFill>
                <a:highlight>
                  <a:srgbClr val="FFFF00"/>
                </a:highlight>
              </a:rPr>
              <a:t>unrestricted by the logic filter </a:t>
            </a:r>
            <a:r>
              <a:rPr lang="en-US" sz="2000" dirty="0"/>
              <a:t>that you might employ in your waking life to limit your creative flow.  </a:t>
            </a:r>
          </a:p>
          <a:p>
            <a:pPr algn="l"/>
            <a:r>
              <a:rPr lang="en-US" sz="2000" dirty="0"/>
              <a:t>     </a:t>
            </a:r>
            <a:r>
              <a:rPr lang="en-US" sz="2400" b="1" dirty="0"/>
              <a:t>DREAMS AS MEMORY AIDS </a:t>
            </a:r>
          </a:p>
          <a:p>
            <a:pPr algn="l"/>
            <a:r>
              <a:rPr lang="en-US" dirty="0"/>
              <a:t>One popular view is that they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help you remember things</a:t>
            </a:r>
            <a:r>
              <a:rPr lang="en-US" dirty="0"/>
              <a:t> you’ve stored in your mind more easily,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eliminate unimportant memories </a:t>
            </a:r>
            <a:r>
              <a:rPr lang="en-US" dirty="0"/>
              <a:t>and </a:t>
            </a:r>
            <a:r>
              <a:rPr lang="en-US" dirty="0">
                <a:solidFill>
                  <a:srgbClr val="7030A0"/>
                </a:solidFill>
                <a:highlight>
                  <a:srgbClr val="FFFF00"/>
                </a:highlight>
              </a:rPr>
              <a:t>sort out complicated thoughts or feelings</a:t>
            </a:r>
            <a:r>
              <a:rPr lang="en-US" dirty="0"/>
              <a:t>.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D5A594-D852-43BB-B591-E9D902725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6746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4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8706C3E0-0715-AA43-95DC-2CA6E39770D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20813" b="20813"/>
          <a:stretch>
            <a:fillRect/>
          </a:stretch>
        </p:blipFill>
        <p:spPr>
          <a:xfrm>
            <a:off x="-253388" y="1"/>
            <a:ext cx="5497418" cy="6858000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0BE4EB1-33B3-2640-B851-1ACC9E8A1F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8334" y="190042"/>
            <a:ext cx="6641900" cy="1124345"/>
          </a:xfrm>
        </p:spPr>
        <p:txBody>
          <a:bodyPr/>
          <a:lstStyle/>
          <a:p>
            <a:r>
              <a:rPr lang="en-GR" sz="4000" dirty="0"/>
              <a:t>HOW ARE DREAMS RELATED TO YOUR EVERYDAY LIFE?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D261FB-0B54-D84D-8D68-6827ADC1266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5118334" y="1344991"/>
            <a:ext cx="6641626" cy="590155"/>
          </a:xfrm>
        </p:spPr>
        <p:txBody>
          <a:bodyPr/>
          <a:lstStyle/>
          <a:p>
            <a:r>
              <a:rPr lang="en-GR" dirty="0"/>
              <a:t>Accorfing to Freud,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76D4E55-2F4C-4C40-A8A1-57D62BE4D4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62583" y="2003616"/>
            <a:ext cx="6641626" cy="4176847"/>
          </a:xfrm>
        </p:spPr>
        <p:txBody>
          <a:bodyPr/>
          <a:lstStyle/>
          <a:p>
            <a:r>
              <a:rPr lang="en-GB" dirty="0"/>
              <a:t>External stimuli, subjective experiences, organic stimulation within the body, and mental activity are all origins of dreams.</a:t>
            </a:r>
          </a:p>
          <a:p>
            <a:r>
              <a:rPr lang="en-GB" dirty="0"/>
              <a:t> Dream content can contain crucial information about the dreamer, according to the self-organization hypothesis of dreaming, which states that memory consolidation, emotion management, and reception of external stimuli can all contribute to dream content.</a:t>
            </a:r>
          </a:p>
          <a:p>
            <a:r>
              <a:rPr lang="en-GB" dirty="0"/>
              <a:t> REM sleep is more closely related with declarative memory, whereas REM sleep is more closely associated with emotional memory and implicit memory.</a:t>
            </a:r>
          </a:p>
          <a:p>
            <a:r>
              <a:rPr lang="en-GB" dirty="0"/>
              <a:t> In this sense, newly encoded memories are similar to "day's residues," in that they mirror part of the dreamer's daytime activities.</a:t>
            </a:r>
          </a:p>
          <a:p>
            <a:r>
              <a:rPr lang="en-GB" dirty="0"/>
              <a:t> The "dream-lag effect" refers to temporarily held memories that provide another window into a patient's recent life. Dream content may harken back to early memories since long-term memory is linked to distant events (e.g., childhood trauma)</a:t>
            </a:r>
            <a:endParaRPr lang="en-GR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10C26D-E39D-AF4C-9A42-FE1BCCDA4B6B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093B2C-0269-714A-BCAA-7F92AE3CFCF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5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979994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 animBg="1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304E83-A4F0-49C5-BB01-F5773509A2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LONG DO DREAMS LAST?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A42D59-EAD6-4F95-84F1-32A30F057856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20487" y="960636"/>
            <a:ext cx="11339513" cy="360000"/>
          </a:xfrm>
        </p:spPr>
        <p:txBody>
          <a:bodyPr/>
          <a:lstStyle/>
          <a:p>
            <a:r>
              <a:rPr lang="en-US" dirty="0"/>
              <a:t>Rapid eye movement is abbreviated as REM. Your eyes move around fast in a variety of directions during REM sleep, but no visual information is sent to your brain. During non-REM sleep, this does not happen.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65E93D-09FF-42EE-B9DD-7506389666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31800" y="2100317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B259A0-0017-492F-A0DC-4B70C7052A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41525" y="2442934"/>
            <a:ext cx="5562475" cy="360000"/>
          </a:xfrm>
        </p:spPr>
        <p:txBody>
          <a:bodyPr/>
          <a:lstStyle/>
          <a:p>
            <a:r>
              <a:rPr lang="en-US" dirty="0"/>
              <a:t>IN WHAT STAGE OF SLEEP DO DREAMS OCCUR?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EEB3BAE-C0B2-447C-B8BE-96C6BD84D6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20000" y="3149072"/>
            <a:ext cx="5472000" cy="2194694"/>
          </a:xfrm>
        </p:spPr>
        <p:txBody>
          <a:bodyPr/>
          <a:lstStyle/>
          <a:p>
            <a:pPr lvl="1"/>
            <a:endParaRPr lang="en-US" dirty="0"/>
          </a:p>
          <a:p>
            <a:pPr lvl="1"/>
            <a:r>
              <a:rPr lang="en-US" dirty="0"/>
              <a:t>Dreams are most common during the rapid-eye movement (REM) stage of sleep, when brain activity is high and similar to that of </a:t>
            </a:r>
            <a:r>
              <a:rPr lang="en-US" dirty="0" err="1"/>
              <a:t>awakeness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 Dreams can happen at any point during the night. These dreams, on the other hand, are typically less vivid and unforgettable.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A563457-1EC8-4978-BCCB-AFD88C9ED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/>
          <p:nvPr/>
        </p:nvCxnSpPr>
        <p:spPr>
          <a:xfrm>
            <a:off x="6096000" y="2363035"/>
            <a:ext cx="0" cy="2411330"/>
          </a:xfrm>
          <a:prstGeom prst="line">
            <a:avLst/>
          </a:prstGeom>
          <a:ln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A7CD04AE-9A8B-4DED-855D-F51B510D0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299887" y="2100317"/>
            <a:ext cx="1984175" cy="11482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237D1CA-B91A-410E-A968-D017BBE99F9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300000" y="2443459"/>
            <a:ext cx="5472000" cy="358775"/>
          </a:xfrm>
        </p:spPr>
        <p:txBody>
          <a:bodyPr/>
          <a:lstStyle/>
          <a:p>
            <a:r>
              <a:rPr lang="en-US" dirty="0"/>
              <a:t>LENGTH OF A DREAM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6A87885-D672-4CF9-A78D-CFE98385B03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99887" y="2947459"/>
            <a:ext cx="5472113" cy="2196041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GB" dirty="0"/>
              <a:t>The length of a dream can vary; they may last for a few seconds, or approximately 20–30 minutes.</a:t>
            </a:r>
            <a:endParaRPr lang="en-GB" baseline="30000" dirty="0"/>
          </a:p>
          <a:p>
            <a:r>
              <a:rPr lang="en-GB" baseline="30000" dirty="0"/>
              <a:t> </a:t>
            </a:r>
            <a:r>
              <a:rPr lang="en-GB" dirty="0"/>
              <a:t>The average person has three to five dreams per night, and some may have up to seven, however, most dreams are immediately or quickly forgotten </a:t>
            </a:r>
          </a:p>
          <a:p>
            <a:r>
              <a:rPr lang="en-GB" dirty="0"/>
              <a:t>  During a full eight-hour night sleep, most dreams occur in the typical two hours of REM.</a:t>
            </a:r>
          </a:p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E6AC9832-FB01-464A-9824-61887B77997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760000" y="6371351"/>
            <a:ext cx="432000" cy="432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837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build="p"/>
      <p:bldP spid="5" grpId="0" build="p"/>
      <p:bldP spid="6" grpId="0" build="p"/>
      <p:bldP spid="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755FA886-45CB-2B48-9798-B2FC9F37638B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l="21542" r="21542"/>
          <a:stretch>
            <a:fillRect/>
          </a:stretch>
        </p:blipFill>
        <p:spPr>
          <a:xfrm>
            <a:off x="2631266" y="314934"/>
            <a:ext cx="9560734" cy="6228132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00B3D2B-613A-41BE-987D-E6A1324B4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00" y="2156226"/>
            <a:ext cx="4903599" cy="1958400"/>
          </a:xfrm>
        </p:spPr>
        <p:txBody>
          <a:bodyPr/>
          <a:lstStyle/>
          <a:p>
            <a:r>
              <a:rPr lang="en-US" sz="4400" dirty="0"/>
              <a:t>RESULTS OF  THE QUESTIONNAIRE 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2972F17A-D965-40B9-8ABB-C634072DBC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0" y="4110760"/>
            <a:ext cx="4902200" cy="1100565"/>
          </a:xfrm>
        </p:spPr>
        <p:txBody>
          <a:bodyPr/>
          <a:lstStyle/>
          <a:p>
            <a:r>
              <a:rPr lang="en-US" dirty="0"/>
              <a:t>13 responses, ages ranging from 15 to 16, 9 females and 4 males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6964141-6F81-4947-A236-746D94ED3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17695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0A34EBD-7DEA-4599-A81B-0A363A0E17FC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760000" y="6371351"/>
            <a:ext cx="432000" cy="432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219BE5D-5BBC-7641-B36E-E75992C7A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2112"/>
            <a:ext cx="11545677" cy="291977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B7D631-9DBF-4D49-9784-9FD200134A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56" y="2971888"/>
            <a:ext cx="10020300" cy="290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56C38-0DB5-5B46-A761-F871F8A58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484E6E-493E-DE46-955E-16AEA132ADDE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A00576-29E1-C64C-A580-480A26075EE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BAF287-EA77-AD4E-8813-63796C611589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9</a:t>
            </a:fld>
            <a:endParaRPr lang="en-US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19DA81-08A1-554B-9F4E-D4181DC26D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693" y="376338"/>
            <a:ext cx="11975794" cy="6358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480414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9915F0-86BC-B041-9C6C-F31314591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65854C-7C21-7D48-8D92-5A640038650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53331D1-6D2B-104B-9926-86BD825CD1A7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22F4A70-F823-C144-8A97-6841571ABD9F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10</a:t>
            </a:fld>
            <a:endParaRPr lang="en-US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0988C54-33E5-F64F-9905-7A15A73AAA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23118"/>
            <a:ext cx="12107537" cy="28624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F33DECB-55AE-354A-B7C2-4211A786D3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985571"/>
            <a:ext cx="12192000" cy="3073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84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08BF9C-1A88-9E48-AB9B-F2B47EDB3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ECF43E-1180-A54D-A1BF-44E9EAC070F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63A9BDC-10DB-094A-B9A4-B643055A1855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3B55AC-9870-DD45-93D2-B0B9D12025CA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11</a:t>
            </a:fld>
            <a:endParaRPr lang="en-US" noProof="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413C8A-F44B-C24B-AF9F-0DA3B30E9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01"/>
            <a:ext cx="12041436" cy="3175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52B460-399E-BC4E-B3C7-33AA5EC362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96351"/>
            <a:ext cx="12192000" cy="317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503335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267129-D582-495A-8F4B-6B9075899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THEREFORE,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04AFD2-303D-4B48-AA3E-C96B74D8127A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431800" y="782198"/>
            <a:ext cx="11339513" cy="585802"/>
          </a:xfrm>
        </p:spPr>
        <p:txBody>
          <a:bodyPr/>
          <a:lstStyle/>
          <a:p>
            <a:endParaRPr lang="en-US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EE0921D-4C1D-4106-9AC0-F73F30E8DA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00743"/>
              </p:ext>
            </p:extLst>
          </p:nvPr>
        </p:nvGraphicFramePr>
        <p:xfrm>
          <a:off x="431801" y="1614845"/>
          <a:ext cx="9719580" cy="5142568"/>
        </p:xfrm>
        <a:graphic>
          <a:graphicData uri="http://schemas.openxmlformats.org/drawingml/2006/table">
            <a:tbl>
              <a:tblPr firstRow="1" firstCol="1">
                <a:tableStyleId>{5C22544A-7EE6-4342-B048-85BDC9FD1C3A}</a:tableStyleId>
              </a:tblPr>
              <a:tblGrid>
                <a:gridCol w="1594852">
                  <a:extLst>
                    <a:ext uri="{9D8B030D-6E8A-4147-A177-3AD203B41FA5}">
                      <a16:colId xmlns:a16="http://schemas.microsoft.com/office/drawing/2014/main" val="115202853"/>
                    </a:ext>
                  </a:extLst>
                </a:gridCol>
                <a:gridCol w="1645008">
                  <a:extLst>
                    <a:ext uri="{9D8B030D-6E8A-4147-A177-3AD203B41FA5}">
                      <a16:colId xmlns:a16="http://schemas.microsoft.com/office/drawing/2014/main" val="1010693434"/>
                    </a:ext>
                  </a:extLst>
                </a:gridCol>
                <a:gridCol w="1619930">
                  <a:extLst>
                    <a:ext uri="{9D8B030D-6E8A-4147-A177-3AD203B41FA5}">
                      <a16:colId xmlns:a16="http://schemas.microsoft.com/office/drawing/2014/main" val="608292439"/>
                    </a:ext>
                  </a:extLst>
                </a:gridCol>
                <a:gridCol w="1619930">
                  <a:extLst>
                    <a:ext uri="{9D8B030D-6E8A-4147-A177-3AD203B41FA5}">
                      <a16:colId xmlns:a16="http://schemas.microsoft.com/office/drawing/2014/main" val="1007882540"/>
                    </a:ext>
                  </a:extLst>
                </a:gridCol>
                <a:gridCol w="1619930">
                  <a:extLst>
                    <a:ext uri="{9D8B030D-6E8A-4147-A177-3AD203B41FA5}">
                      <a16:colId xmlns:a16="http://schemas.microsoft.com/office/drawing/2014/main" val="3778082769"/>
                    </a:ext>
                  </a:extLst>
                </a:gridCol>
                <a:gridCol w="1619930">
                  <a:extLst>
                    <a:ext uri="{9D8B030D-6E8A-4147-A177-3AD203B41FA5}">
                      <a16:colId xmlns:a16="http://schemas.microsoft.com/office/drawing/2014/main" val="1136644251"/>
                    </a:ext>
                  </a:extLst>
                </a:gridCol>
              </a:tblGrid>
              <a:tr h="835570">
                <a:tc>
                  <a:txBody>
                    <a:bodyPr/>
                    <a:lstStyle/>
                    <a:p>
                      <a:pPr algn="ctr"/>
                      <a:r>
                        <a:rPr lang="en-ZA" sz="1600" b="0" dirty="0">
                          <a:solidFill>
                            <a:schemeClr val="bg1"/>
                          </a:solidFill>
                          <a:latin typeface="+mj-lt"/>
                        </a:rPr>
                        <a:t>MOST PEOPLE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dirty="0">
                          <a:solidFill>
                            <a:schemeClr val="bg1"/>
                          </a:solidFill>
                          <a:latin typeface="+mj-lt"/>
                        </a:rPr>
                        <a:t>MOST PEOPLE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dirty="0">
                          <a:solidFill>
                            <a:schemeClr val="bg1"/>
                          </a:solidFill>
                          <a:latin typeface="+mj-lt"/>
                        </a:rPr>
                        <a:t>MOST COMMON DREAM THEMES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dirty="0">
                          <a:solidFill>
                            <a:schemeClr val="bg1"/>
                          </a:solidFill>
                          <a:latin typeface="+mj-lt"/>
                        </a:rPr>
                        <a:t>MOST PEOPLE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dirty="0">
                          <a:solidFill>
                            <a:schemeClr val="bg1"/>
                          </a:solidFill>
                          <a:latin typeface="+mj-lt"/>
                        </a:rPr>
                        <a:t>MOST PEOPLES’ DREAMS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ZA" sz="1600" b="0" dirty="0">
                          <a:solidFill>
                            <a:schemeClr val="bg1"/>
                          </a:solidFill>
                          <a:latin typeface="+mj-lt"/>
                        </a:rPr>
                        <a:t>MOST PEOPLE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7223600"/>
                  </a:ext>
                </a:extLst>
              </a:tr>
              <a:tr h="1408532">
                <a:tc>
                  <a:txBody>
                    <a:bodyPr/>
                    <a:lstStyle/>
                    <a:p>
                      <a:pPr algn="r"/>
                      <a:r>
                        <a:rPr lang="en-ZA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DREAM SOMETIMES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RARELY SEE NIGHTMARES</a:t>
                      </a:r>
                    </a:p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ZA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BEING CHASED OR RUNNING/ FALLING, DROWING, FLYING, SWIMMING</a:t>
                      </a:r>
                    </a:p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OFTEN REMEMBER THEIR DREAMS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ARE SOMETIMES COMPLICATED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ZA" sz="16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</a:rPr>
                        <a:t>RARELY TALK TO OTHERS ABOUT THEIR DREAMS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3495943"/>
                  </a:ext>
                </a:extLst>
              </a:tr>
              <a:tr h="569362"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2132828"/>
                  </a:ext>
                </a:extLst>
              </a:tr>
              <a:tr h="569362"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4300830"/>
                  </a:ext>
                </a:extLst>
              </a:tr>
              <a:tr h="569362"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7728417"/>
                  </a:ext>
                </a:extLst>
              </a:tr>
              <a:tr h="569362"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ZA" sz="16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7078208"/>
                  </a:ext>
                </a:extLst>
              </a:tr>
            </a:tbl>
          </a:graphicData>
        </a:graphic>
      </p:graphicFrame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379698-AB4C-493D-BF95-F5781FDF2AC5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>
          <a:xfrm>
            <a:off x="11760000" y="6371351"/>
            <a:ext cx="432000" cy="432000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421478"/>
      </p:ext>
    </p:extLst>
  </p:cSld>
  <p:clrMapOvr>
    <a:masterClrMapping/>
  </p:clrMapOvr>
  <p:transition spd="slow">
    <p:cov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E8711-F447-3640-8C60-8AFD46FDC1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R" dirty="0"/>
              <a:t>QUESTIONS TO REFLECT  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A1A28A-2FB3-F049-B3F4-4CDE7D240F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32000" y="1422813"/>
            <a:ext cx="5472000" cy="360000"/>
          </a:xfrm>
        </p:spPr>
        <p:txBody>
          <a:bodyPr/>
          <a:lstStyle/>
          <a:p>
            <a:endParaRPr lang="en-GR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C7BED151-FA77-5644-BB90-0003AE6B6B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2000" y="1244907"/>
            <a:ext cx="5472000" cy="4947094"/>
          </a:xfrm>
        </p:spPr>
        <p:txBody>
          <a:bodyPr/>
          <a:lstStyle/>
          <a:p>
            <a:r>
              <a:rPr lang="en-GR" dirty="0"/>
              <a:t> </a:t>
            </a:r>
            <a:r>
              <a:rPr lang="en-GR" sz="2400" dirty="0">
                <a:solidFill>
                  <a:srgbClr val="FF000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What was your last dream about?</a:t>
            </a:r>
            <a:endParaRPr lang="en-GR" sz="2400" dirty="0">
              <a:solidFill>
                <a:srgbClr val="FF0000"/>
              </a:solidFill>
              <a:latin typeface="Apple Chancery" panose="03020702040506060504" pitchFamily="66" charset="-79"/>
              <a:ea typeface="Apple Color Emoji" pitchFamily="2" charset="0"/>
              <a:cs typeface="Apple Chancery" panose="03020702040506060504" pitchFamily="66" charset="-79"/>
            </a:endParaRPr>
          </a:p>
          <a:p>
            <a:r>
              <a:rPr lang="en-GR" sz="2400" dirty="0">
                <a:solidFill>
                  <a:srgbClr val="FF0000"/>
                </a:solidFill>
                <a:latin typeface="Apple Color Emoji" pitchFamily="2" charset="0"/>
                <a:ea typeface="Apple Color Emoji" pitchFamily="2" charset="0"/>
              </a:rPr>
              <a:t> </a:t>
            </a:r>
            <a:r>
              <a:rPr lang="en-GR" sz="2400" dirty="0">
                <a:solidFill>
                  <a:srgbClr val="7030A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How was your last dream related to your everyday life?</a:t>
            </a:r>
          </a:p>
          <a:p>
            <a:r>
              <a:rPr lang="en-GR" sz="2400" dirty="0">
                <a:solidFill>
                  <a:srgbClr val="FF0000"/>
                </a:solidFill>
                <a:latin typeface="Apple Color Emoji" pitchFamily="2" charset="0"/>
                <a:ea typeface="Apple Color Emoji" pitchFamily="2" charset="0"/>
              </a:rPr>
              <a:t> </a:t>
            </a:r>
            <a:r>
              <a:rPr lang="en-GR" sz="2400" dirty="0">
                <a:solidFill>
                  <a:srgbClr val="00206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What  was the most vivid dream you have ever seen</a:t>
            </a:r>
            <a:r>
              <a:rPr lang="en-GR" sz="2400" dirty="0">
                <a:solidFill>
                  <a:srgbClr val="002060"/>
                </a:solidFill>
                <a:latin typeface="Apple Color Emoji" pitchFamily="2" charset="0"/>
                <a:ea typeface="Apple Color Emoji" pitchFamily="2" charset="0"/>
              </a:rPr>
              <a:t>?</a:t>
            </a:r>
          </a:p>
          <a:p>
            <a:r>
              <a:rPr lang="en-GR" sz="2400" dirty="0">
                <a:solidFill>
                  <a:srgbClr val="FF0000"/>
                </a:solidFill>
                <a:latin typeface="Apple Color Emoji" pitchFamily="2" charset="0"/>
                <a:ea typeface="Apple Color Emoji" pitchFamily="2" charset="0"/>
              </a:rPr>
              <a:t> </a:t>
            </a:r>
            <a:r>
              <a:rPr lang="en-GR" sz="2400" dirty="0">
                <a:solidFill>
                  <a:srgbClr val="0070C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What is your favourite dream?</a:t>
            </a:r>
          </a:p>
          <a:p>
            <a:r>
              <a:rPr lang="en-GR" sz="2400" dirty="0">
                <a:solidFill>
                  <a:srgbClr val="FF000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 </a:t>
            </a:r>
            <a:r>
              <a:rPr lang="en-GR" sz="2400" dirty="0">
                <a:solidFill>
                  <a:srgbClr val="00B0F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What is the scariest dream you’ve ever seen?</a:t>
            </a:r>
          </a:p>
          <a:p>
            <a:r>
              <a:rPr lang="en-GR" sz="2400" dirty="0">
                <a:solidFill>
                  <a:srgbClr val="FF0000"/>
                </a:solidFill>
                <a:latin typeface="Apple Color Emoji" pitchFamily="2" charset="0"/>
                <a:ea typeface="Apple Color Emoji" pitchFamily="2" charset="0"/>
              </a:rPr>
              <a:t> </a:t>
            </a:r>
            <a:r>
              <a:rPr lang="en-GR" sz="2400" dirty="0">
                <a:solidFill>
                  <a:srgbClr val="00B05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How often do you see nightmares?</a:t>
            </a:r>
          </a:p>
          <a:p>
            <a:r>
              <a:rPr lang="en-GR" sz="2400" dirty="0">
                <a:solidFill>
                  <a:srgbClr val="FF000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 </a:t>
            </a:r>
            <a:r>
              <a:rPr lang="en-GR" sz="2400" dirty="0">
                <a:solidFill>
                  <a:srgbClr val="92D050"/>
                </a:solidFill>
                <a:latin typeface="Apple Chancery" panose="03020702040506060504" pitchFamily="66" charset="-79"/>
                <a:ea typeface="Apple Color Emoji" pitchFamily="2" charset="0"/>
                <a:cs typeface="Apple Chancery" panose="03020702040506060504" pitchFamily="66" charset="-79"/>
              </a:rPr>
              <a:t>Do you remember your dreams after sleeping?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6D6D92CA-D6B2-9143-9DCD-C610A101807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R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EFE3043-59CC-724D-AA11-B4AC6BA17FC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R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C6093C-FE1E-D14D-B6BE-341DE82CBA74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8285F6-9D46-4E41-9322-C5EB7AB4C61E}"/>
              </a:ext>
            </a:extLst>
          </p:cNvPr>
          <p:cNvSpPr>
            <a:spLocks noGrp="1"/>
          </p:cNvSpPr>
          <p:nvPr>
            <p:ph type="sldNum" sz="quarter" idx="33"/>
          </p:nvPr>
        </p:nvSpPr>
        <p:spPr/>
        <p:txBody>
          <a:bodyPr/>
          <a:lstStyle/>
          <a:p>
            <a:fld id="{19B51A1E-902D-48AF-9020-955120F399B6}" type="slidenum">
              <a:rPr lang="en-US" noProof="0" smtClean="0"/>
              <a:pPr/>
              <a:t>13</a:t>
            </a:fld>
            <a:endParaRPr lang="en-US" noProof="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7237E15-21BF-E64C-86C6-AEED5F07D9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3587" y="347832"/>
            <a:ext cx="5949713" cy="6078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66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86E961-B76E-423F-995E-11B31E9214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71104" y="5359400"/>
            <a:ext cx="3688896" cy="565899"/>
          </a:xfrm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r>
              <a:rPr lang="en-US" dirty="0"/>
              <a:t>Full screen image with caption lorem ipsum dolor sit amet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02D98-AA1E-41BB-B94E-180311759C13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9B51A1E-902D-48AF-9020-955120F399B6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11" name="Title 10" hidden="1">
            <a:extLst>
              <a:ext uri="{FF2B5EF4-FFF2-40B4-BE49-F238E27FC236}">
                <a16:creationId xmlns:a16="http://schemas.microsoft.com/office/drawing/2014/main" id="{C5462610-1D7E-437B-B516-F30D9A789B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Large image</a:t>
            </a:r>
          </a:p>
        </p:txBody>
      </p:sp>
      <p:pic>
        <p:nvPicPr>
          <p:cNvPr id="21" name="Picture Placeholder 20">
            <a:extLst>
              <a:ext uri="{FF2B5EF4-FFF2-40B4-BE49-F238E27FC236}">
                <a16:creationId xmlns:a16="http://schemas.microsoft.com/office/drawing/2014/main" id="{DDA9A349-936D-FE44-8663-35C9185D11F2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/>
          <a:srcRect t="23874" b="23874"/>
          <a:stretch>
            <a:fillRect/>
          </a:stretch>
        </p:blipFill>
        <p:spPr>
          <a:xfrm>
            <a:off x="0" y="21849"/>
            <a:ext cx="12192000" cy="6744825"/>
          </a:xfrm>
        </p:spPr>
      </p:pic>
      <p:pic>
        <p:nvPicPr>
          <p:cNvPr id="1028" name="Picture 4" descr="Freud Quotes On Dreams. QuotesGram">
            <a:extLst>
              <a:ext uri="{FF2B5EF4-FFF2-40B4-BE49-F238E27FC236}">
                <a16:creationId xmlns:a16="http://schemas.microsoft.com/office/drawing/2014/main" id="{A48443E8-E40D-954A-922C-CDAD7F309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910850"/>
            <a:ext cx="10795000" cy="503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2193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Placeholder 31" descr="hand clapping">
            <a:extLst>
              <a:ext uri="{FF2B5EF4-FFF2-40B4-BE49-F238E27FC236}">
                <a16:creationId xmlns:a16="http://schemas.microsoft.com/office/drawing/2014/main" id="{AAB6EE12-FEF8-FB41-A909-0DA61D7725C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C38D7A9-9299-4108-BB08-026F4B9CAE7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91814EC9-246A-4C6E-941E-5774FE72F08E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678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98DCA46-603B-4178-8707-30E192CE6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C54E2-35CD-4B4C-8AF6-A9BBA506FC1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664370" y="1652530"/>
            <a:ext cx="8863262" cy="3171883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GB" dirty="0"/>
              <a:t>“</a:t>
            </a:r>
          </a:p>
          <a:p>
            <a:pPr>
              <a:lnSpc>
                <a:spcPct val="100000"/>
              </a:lnSpc>
            </a:pPr>
            <a:endParaRPr lang="en-GB" sz="1400" dirty="0"/>
          </a:p>
          <a:p>
            <a:pPr>
              <a:lnSpc>
                <a:spcPct val="100000"/>
              </a:lnSpc>
            </a:pPr>
            <a:endParaRPr lang="en-GB" sz="1400" dirty="0"/>
          </a:p>
          <a:p>
            <a:pPr>
              <a:lnSpc>
                <a:spcPct val="100000"/>
              </a:lnSpc>
            </a:pPr>
            <a:endParaRPr lang="en-GB" sz="1400" dirty="0"/>
          </a:p>
          <a:p>
            <a:pPr>
              <a:lnSpc>
                <a:spcPct val="100000"/>
              </a:lnSpc>
            </a:pPr>
            <a:endParaRPr lang="en-GB" sz="1400" dirty="0"/>
          </a:p>
          <a:p>
            <a:pPr>
              <a:lnSpc>
                <a:spcPct val="100000"/>
              </a:lnSpc>
            </a:pPr>
            <a:endParaRPr lang="en-GB" sz="1400" dirty="0"/>
          </a:p>
          <a:p>
            <a:pPr>
              <a:lnSpc>
                <a:spcPct val="100000"/>
              </a:lnSpc>
            </a:pPr>
            <a:r>
              <a:rPr lang="en-GB" sz="1400" dirty="0"/>
              <a:t>Dreams: Causes, Types, Meaning, What They Are, and More.” </a:t>
            </a:r>
            <a:r>
              <a:rPr lang="en-GB" sz="1400" i="1" dirty="0"/>
              <a:t>Medical News Today</a:t>
            </a:r>
            <a:r>
              <a:rPr lang="en-GB" sz="1400" dirty="0"/>
              <a:t>, </a:t>
            </a:r>
            <a:r>
              <a:rPr lang="en-GB" sz="1400" dirty="0" err="1"/>
              <a:t>MediLexicon</a:t>
            </a:r>
            <a:r>
              <a:rPr lang="en-GB" sz="1400" dirty="0"/>
              <a:t> International, https://</a:t>
            </a:r>
            <a:r>
              <a:rPr lang="en-GB" sz="1400" dirty="0" err="1"/>
              <a:t>www.medicalnewstoday.com</a:t>
            </a:r>
            <a:r>
              <a:rPr lang="en-GB" sz="1400" dirty="0"/>
              <a:t>/articles/284378#what-are-dreams. </a:t>
            </a:r>
          </a:p>
          <a:p>
            <a:pPr>
              <a:lnSpc>
                <a:spcPct val="100000"/>
              </a:lnSpc>
            </a:pPr>
            <a:r>
              <a:rPr lang="en-GB" sz="1600" dirty="0"/>
              <a:t>“</a:t>
            </a:r>
            <a:r>
              <a:rPr lang="en-GB" sz="1600" dirty="0" err="1"/>
              <a:t>Domain.glass</a:t>
            </a:r>
            <a:r>
              <a:rPr lang="en-GB" sz="1600" dirty="0"/>
              <a:t>.” </a:t>
            </a:r>
            <a:r>
              <a:rPr lang="en-GB" sz="1600" i="1" dirty="0"/>
              <a:t>Ownership Information and DNS Records</a:t>
            </a:r>
            <a:r>
              <a:rPr lang="en-GB" sz="1600" dirty="0"/>
              <a:t>, https://</a:t>
            </a:r>
            <a:r>
              <a:rPr lang="en-GB" sz="1600" dirty="0" err="1"/>
              <a:t>domain.glass</a:t>
            </a:r>
            <a:r>
              <a:rPr lang="en-GB" sz="1600" dirty="0"/>
              <a:t>/</a:t>
            </a:r>
            <a:r>
              <a:rPr lang="en-GB" sz="1600" dirty="0" err="1"/>
              <a:t>cdn.mos.cms.futurecdn.net</a:t>
            </a:r>
            <a:r>
              <a:rPr lang="en-GB" sz="1600" dirty="0"/>
              <a:t>. </a:t>
            </a:r>
          </a:p>
          <a:p>
            <a:pPr>
              <a:lnSpc>
                <a:spcPct val="100000"/>
              </a:lnSpc>
            </a:pPr>
            <a:r>
              <a:rPr lang="en-GB" sz="1600" dirty="0"/>
              <a:t>Roland, James. “Why Do We Dream? the Role of Dreams and Nightmares.” </a:t>
            </a:r>
            <a:r>
              <a:rPr lang="en-GB" sz="1600" i="1" dirty="0"/>
              <a:t>Healthline</a:t>
            </a:r>
            <a:r>
              <a:rPr lang="en-GB" sz="1600" dirty="0"/>
              <a:t>, Healthline Media, 22 Aug. 2017, https://</a:t>
            </a:r>
            <a:r>
              <a:rPr lang="en-GB" sz="1600" dirty="0" err="1"/>
              <a:t>www.healthline.com</a:t>
            </a:r>
            <a:r>
              <a:rPr lang="en-GB" sz="1600" dirty="0"/>
              <a:t>/health/</a:t>
            </a:r>
            <a:r>
              <a:rPr lang="en-GB" sz="1600" dirty="0" err="1"/>
              <a:t>why-do-we-dream#the-role-of-dreams</a:t>
            </a:r>
            <a:r>
              <a:rPr lang="en-GB" sz="1600" dirty="0"/>
              <a:t>. </a:t>
            </a:r>
          </a:p>
          <a:p>
            <a:pPr>
              <a:lnSpc>
                <a:spcPct val="100000"/>
              </a:lnSpc>
            </a:pPr>
            <a:r>
              <a:rPr lang="en-GB" sz="1600" dirty="0"/>
              <a:t>“Https://</a:t>
            </a:r>
            <a:r>
              <a:rPr lang="en-GB" sz="1600" dirty="0" err="1"/>
              <a:t>I.ytimg.com</a:t>
            </a:r>
            <a:r>
              <a:rPr lang="en-GB" sz="1600" dirty="0"/>
              <a:t>/Vi/vU3GMcmhDs0/</a:t>
            </a:r>
            <a:r>
              <a:rPr lang="en-GB" sz="1600" dirty="0" err="1"/>
              <a:t>Maxresdefault.jpg</a:t>
            </a:r>
            <a:r>
              <a:rPr lang="en-GB" sz="1600" dirty="0"/>
              <a:t>.” </a:t>
            </a:r>
            <a:r>
              <a:rPr lang="en-GB" sz="1600" i="1" dirty="0" err="1"/>
              <a:t>Prezi.com</a:t>
            </a:r>
            <a:r>
              <a:rPr lang="en-GB" sz="1600" dirty="0"/>
              <a:t>, https://</a:t>
            </a:r>
            <a:r>
              <a:rPr lang="en-GB" sz="1600" dirty="0" err="1"/>
              <a:t>prezi.com</a:t>
            </a:r>
            <a:r>
              <a:rPr lang="en-GB" sz="1600" dirty="0"/>
              <a:t>/hbgl9ycsktc0/httpsiytimgcomvivu3gmcmhds0maxresdefaultjpg/. </a:t>
            </a:r>
          </a:p>
          <a:p>
            <a:pPr algn="l"/>
            <a:r>
              <a:rPr lang="en-GB" sz="1600" dirty="0">
                <a:solidFill>
                  <a:srgbClr val="000000"/>
                </a:solidFill>
              </a:rPr>
              <a:t>“Dreams: Causes, Types, Meaning, What They Are, and More.” </a:t>
            </a:r>
            <a:r>
              <a:rPr lang="en-GB" sz="1600" i="1" dirty="0">
                <a:solidFill>
                  <a:srgbClr val="000000"/>
                </a:solidFill>
              </a:rPr>
              <a:t>Medical News Today</a:t>
            </a:r>
            <a:r>
              <a:rPr lang="en-GB" sz="1600" dirty="0">
                <a:solidFill>
                  <a:srgbClr val="000000"/>
                </a:solidFill>
              </a:rPr>
              <a:t>, </a:t>
            </a:r>
            <a:r>
              <a:rPr lang="en-GB" sz="1600" dirty="0" err="1">
                <a:solidFill>
                  <a:srgbClr val="000000"/>
                </a:solidFill>
              </a:rPr>
              <a:t>MediLexicon</a:t>
            </a:r>
            <a:r>
              <a:rPr lang="en-GB" sz="1600" dirty="0">
                <a:solidFill>
                  <a:srgbClr val="000000"/>
                </a:solidFill>
              </a:rPr>
              <a:t> International, https://</a:t>
            </a:r>
            <a:r>
              <a:rPr lang="en-GB" sz="1600" dirty="0" err="1">
                <a:solidFill>
                  <a:srgbClr val="000000"/>
                </a:solidFill>
              </a:rPr>
              <a:t>www.medicalnewstoday.com</a:t>
            </a:r>
            <a:r>
              <a:rPr lang="en-GB" sz="1600" dirty="0">
                <a:solidFill>
                  <a:srgbClr val="000000"/>
                </a:solidFill>
              </a:rPr>
              <a:t>/articles/284378#interpretations. </a:t>
            </a:r>
          </a:p>
          <a:p>
            <a:pPr algn="l"/>
            <a:r>
              <a:rPr lang="en-GB" sz="1600" dirty="0" err="1">
                <a:solidFill>
                  <a:srgbClr val="000000"/>
                </a:solidFill>
              </a:rPr>
              <a:t>Shmoop</a:t>
            </a:r>
            <a:r>
              <a:rPr lang="en-GB" sz="1600" dirty="0">
                <a:solidFill>
                  <a:srgbClr val="000000"/>
                </a:solidFill>
              </a:rPr>
              <a:t> Editorial Team. “The Interpretation of Dreams Summary.” </a:t>
            </a:r>
            <a:r>
              <a:rPr lang="en-GB" sz="1600" dirty="0" err="1">
                <a:solidFill>
                  <a:srgbClr val="000000"/>
                </a:solidFill>
              </a:rPr>
              <a:t>Shmoop</a:t>
            </a:r>
            <a:r>
              <a:rPr lang="en-GB" sz="1600" dirty="0">
                <a:solidFill>
                  <a:srgbClr val="000000"/>
                </a:solidFill>
              </a:rPr>
              <a:t>, </a:t>
            </a:r>
            <a:r>
              <a:rPr lang="en-GB" sz="1600" dirty="0" err="1">
                <a:solidFill>
                  <a:srgbClr val="000000"/>
                </a:solidFill>
              </a:rPr>
              <a:t>Shmoop</a:t>
            </a:r>
            <a:r>
              <a:rPr lang="en-GB" sz="1600" dirty="0">
                <a:solidFill>
                  <a:srgbClr val="000000"/>
                </a:solidFill>
              </a:rPr>
              <a:t> University, 11 Nov. 2008, https://</a:t>
            </a:r>
            <a:r>
              <a:rPr lang="en-GB" sz="1600" dirty="0" err="1">
                <a:solidFill>
                  <a:srgbClr val="000000"/>
                </a:solidFill>
              </a:rPr>
              <a:t>www.shmoop.com</a:t>
            </a:r>
            <a:r>
              <a:rPr lang="en-GB" sz="1600" dirty="0">
                <a:solidFill>
                  <a:srgbClr val="000000"/>
                </a:solidFill>
              </a:rPr>
              <a:t>/study-guides/literature/interpretation-of-dreams/summary. </a:t>
            </a:r>
          </a:p>
          <a:p>
            <a:pPr algn="l"/>
            <a:endParaRPr lang="en-GB" sz="1600" dirty="0">
              <a:solidFill>
                <a:srgbClr val="000000"/>
              </a:solidFill>
            </a:endParaRPr>
          </a:p>
          <a:p>
            <a:pPr>
              <a:lnSpc>
                <a:spcPct val="100000"/>
              </a:lnSpc>
            </a:pPr>
            <a:endParaRPr lang="en-GB" sz="1600" dirty="0"/>
          </a:p>
          <a:p>
            <a:pPr>
              <a:lnSpc>
                <a:spcPct val="100000"/>
              </a:lnSpc>
            </a:pPr>
            <a:endParaRPr lang="en-GB" sz="1600" dirty="0"/>
          </a:p>
          <a:p>
            <a:pPr>
              <a:lnSpc>
                <a:spcPct val="100000"/>
              </a:lnSpc>
            </a:pPr>
            <a:endParaRPr lang="en-GB" sz="1600" dirty="0"/>
          </a:p>
          <a:p>
            <a:pPr>
              <a:lnSpc>
                <a:spcPct val="100000"/>
              </a:lnSpc>
            </a:pPr>
            <a:endParaRPr lang="en-US" sz="1600" u="sng" dirty="0">
              <a:solidFill>
                <a:srgbClr val="0070C0"/>
              </a:solidFill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B78354A-41D5-43F7-A38D-3C946669B3C8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>
          <a:solidFill>
            <a:schemeClr val="tx1">
              <a:lumMod val="95000"/>
              <a:lumOff val="5000"/>
            </a:schemeClr>
          </a:solidFill>
        </p:spPr>
        <p:txBody>
          <a:bodyPr/>
          <a:lstStyle/>
          <a:p>
            <a:fld id="{19B51A1E-902D-48AF-9020-955120F399B6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582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Custom 129">
      <a:dk1>
        <a:sysClr val="windowText" lastClr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Custom 149">
      <a:majorFont>
        <a:latin typeface="Corbel"/>
        <a:ea typeface=""/>
        <a:cs typeface=""/>
      </a:majorFont>
      <a:minorFont>
        <a:latin typeface="Canda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16411250_Bright business presentation_AAS_v3" id="{57D58BC9-3F05-45D4-81CD-7BA898B4CAAD}" vid="{0F92AA19-00D6-4C71-B13F-219D7994A0B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291512c1ee715ab617f4c07df79fc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8256c27c40ca5c40ce1cf6c44f0205df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2EDB5DD7-8DCC-4069-9EB3-5D098186652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8E15EA0-2F38-456B-B156-038699A5D1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90D0D0-7C1D-47FF-A2F0-9937AA567A3D}">
  <ds:schemaRefs>
    <ds:schemaRef ds:uri="http://purl.org/dc/terms/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www.w3.org/XML/1998/namespace"/>
    <ds:schemaRef ds:uri="71af3243-3dd4-4a8d-8c0d-dd76da1f02a5"/>
    <ds:schemaRef ds:uri="http://schemas.microsoft.com/office/infopath/2007/PartnerControls"/>
    <ds:schemaRef ds:uri="http://schemas.openxmlformats.org/package/2006/metadata/core-properties"/>
    <ds:schemaRef ds:uri="16c05727-aa75-4e4a-9b5f-8a80a1165891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Bright business presentation</Template>
  <TotalTime>0</TotalTime>
  <Words>1049</Words>
  <Application>Microsoft Macintosh PowerPoint</Application>
  <PresentationFormat>Widescreen</PresentationFormat>
  <Paragraphs>97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6" baseType="lpstr">
      <vt:lpstr>Apple Chancery</vt:lpstr>
      <vt:lpstr>Apple Chancery</vt:lpstr>
      <vt:lpstr>Apple Color Emoji</vt:lpstr>
      <vt:lpstr>Arial</vt:lpstr>
      <vt:lpstr>Bradley Hand ITC</vt:lpstr>
      <vt:lpstr>Calibri</vt:lpstr>
      <vt:lpstr>Candara</vt:lpstr>
      <vt:lpstr>Corbel</vt:lpstr>
      <vt:lpstr>Times New Roman</vt:lpstr>
      <vt:lpstr>Office Theme</vt:lpstr>
      <vt:lpstr>DREAMS               </vt:lpstr>
      <vt:lpstr>WHAT ARE DREAMS?</vt:lpstr>
      <vt:lpstr>WHY DO WE DREAM?</vt:lpstr>
      <vt:lpstr>WHY DO  WE DREAM PART 2</vt:lpstr>
      <vt:lpstr>HOW ARE DREAMS RELATED TO YOUR EVERYDAY LIFE?</vt:lpstr>
      <vt:lpstr>HOW LONG DO DREAMS LAST?</vt:lpstr>
      <vt:lpstr>RESULTS OF  THE QUESTIONNAIRE </vt:lpstr>
      <vt:lpstr>PowerPoint Presentation</vt:lpstr>
      <vt:lpstr>PowerPoint Presentation</vt:lpstr>
      <vt:lpstr>PowerPoint Presentation</vt:lpstr>
      <vt:lpstr>PowerPoint Presentation</vt:lpstr>
      <vt:lpstr>THEREFORE, </vt:lpstr>
      <vt:lpstr>QUESTIONS TO REFLECT  ON</vt:lpstr>
      <vt:lpstr>Large image</vt:lpstr>
      <vt:lpstr>Thank You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2022-01-19T13:26:58Z</dcterms:created>
  <dcterms:modified xsi:type="dcterms:W3CDTF">2022-01-27T22:37:30Z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