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4"/>
    <p:sldMasterId id="2147483684" r:id="rId5"/>
  </p:sldMasterIdLst>
  <p:notesMasterIdLst>
    <p:notesMasterId r:id="rId17"/>
  </p:notesMasterIdLst>
  <p:sldIdLst>
    <p:sldId id="299" r:id="rId6"/>
    <p:sldId id="580" r:id="rId7"/>
    <p:sldId id="618" r:id="rId8"/>
    <p:sldId id="630" r:id="rId9"/>
    <p:sldId id="605" r:id="rId10"/>
    <p:sldId id="629" r:id="rId11"/>
    <p:sldId id="634" r:id="rId12"/>
    <p:sldId id="635" r:id="rId13"/>
    <p:sldId id="600" r:id="rId14"/>
    <p:sldId id="632" r:id="rId15"/>
    <p:sldId id="631" r:id="rId16"/>
  </p:sldIdLst>
  <p:sldSz cx="12192000" cy="6858000"/>
  <p:notesSz cx="6858000" cy="9144000"/>
  <p:embeddedFontLst>
    <p:embeddedFont>
      <p:font typeface="Foco" panose="020B0604020202020204" charset="0"/>
      <p:regular r:id="rId18"/>
      <p:bold r:id="rId19"/>
      <p:italic r:id="rId20"/>
      <p:boldItalic r:id="rId21"/>
    </p:embeddedFont>
    <p:embeddedFont>
      <p:font typeface="Segoe UI" panose="020B0502040204020203" pitchFamily="34" charset="0"/>
      <p:regular r:id="rId22"/>
      <p:bold r:id="rId23"/>
      <p:italic r:id="rId24"/>
      <p:boldItalic r:id="rId25"/>
    </p:embeddedFont>
  </p:embeddedFontLst>
  <p:defaultTextStyle>
    <a:defPPr>
      <a:defRPr lang="es-PE"/>
    </a:defPPr>
    <a:lvl1pPr algn="l" rtl="0" eaLnBrk="0" fontAlgn="base" hangingPunct="0">
      <a:spcBef>
        <a:spcPct val="0"/>
      </a:spcBef>
      <a:spcAft>
        <a:spcPct val="0"/>
      </a:spcAft>
      <a:defRPr kern="1200">
        <a:solidFill>
          <a:schemeClr val="tx1"/>
        </a:solidFill>
        <a:latin typeface="Foco"/>
        <a:ea typeface="+mn-ea"/>
        <a:cs typeface="+mn-cs"/>
      </a:defRPr>
    </a:lvl1pPr>
    <a:lvl2pPr marL="457200" algn="l" rtl="0" eaLnBrk="0" fontAlgn="base" hangingPunct="0">
      <a:spcBef>
        <a:spcPct val="0"/>
      </a:spcBef>
      <a:spcAft>
        <a:spcPct val="0"/>
      </a:spcAft>
      <a:defRPr kern="1200">
        <a:solidFill>
          <a:schemeClr val="tx1"/>
        </a:solidFill>
        <a:latin typeface="Foco"/>
        <a:ea typeface="+mn-ea"/>
        <a:cs typeface="+mn-cs"/>
      </a:defRPr>
    </a:lvl2pPr>
    <a:lvl3pPr marL="914400" algn="l" rtl="0" eaLnBrk="0" fontAlgn="base" hangingPunct="0">
      <a:spcBef>
        <a:spcPct val="0"/>
      </a:spcBef>
      <a:spcAft>
        <a:spcPct val="0"/>
      </a:spcAft>
      <a:defRPr kern="1200">
        <a:solidFill>
          <a:schemeClr val="tx1"/>
        </a:solidFill>
        <a:latin typeface="Foco"/>
        <a:ea typeface="+mn-ea"/>
        <a:cs typeface="+mn-cs"/>
      </a:defRPr>
    </a:lvl3pPr>
    <a:lvl4pPr marL="1371600" algn="l" rtl="0" eaLnBrk="0" fontAlgn="base" hangingPunct="0">
      <a:spcBef>
        <a:spcPct val="0"/>
      </a:spcBef>
      <a:spcAft>
        <a:spcPct val="0"/>
      </a:spcAft>
      <a:defRPr kern="1200">
        <a:solidFill>
          <a:schemeClr val="tx1"/>
        </a:solidFill>
        <a:latin typeface="Foco"/>
        <a:ea typeface="+mn-ea"/>
        <a:cs typeface="+mn-cs"/>
      </a:defRPr>
    </a:lvl4pPr>
    <a:lvl5pPr marL="1828800" algn="l" rtl="0" eaLnBrk="0" fontAlgn="base" hangingPunct="0">
      <a:spcBef>
        <a:spcPct val="0"/>
      </a:spcBef>
      <a:spcAft>
        <a:spcPct val="0"/>
      </a:spcAft>
      <a:defRPr kern="1200">
        <a:solidFill>
          <a:schemeClr val="tx1"/>
        </a:solidFill>
        <a:latin typeface="Foco"/>
        <a:ea typeface="+mn-ea"/>
        <a:cs typeface="+mn-cs"/>
      </a:defRPr>
    </a:lvl5pPr>
    <a:lvl6pPr marL="2286000" algn="l" defTabSz="914400" rtl="0" eaLnBrk="1" latinLnBrk="0" hangingPunct="1">
      <a:defRPr kern="1200">
        <a:solidFill>
          <a:schemeClr val="tx1"/>
        </a:solidFill>
        <a:latin typeface="Foco"/>
        <a:ea typeface="+mn-ea"/>
        <a:cs typeface="+mn-cs"/>
      </a:defRPr>
    </a:lvl6pPr>
    <a:lvl7pPr marL="2743200" algn="l" defTabSz="914400" rtl="0" eaLnBrk="1" latinLnBrk="0" hangingPunct="1">
      <a:defRPr kern="1200">
        <a:solidFill>
          <a:schemeClr val="tx1"/>
        </a:solidFill>
        <a:latin typeface="Foco"/>
        <a:ea typeface="+mn-ea"/>
        <a:cs typeface="+mn-cs"/>
      </a:defRPr>
    </a:lvl7pPr>
    <a:lvl8pPr marL="3200400" algn="l" defTabSz="914400" rtl="0" eaLnBrk="1" latinLnBrk="0" hangingPunct="1">
      <a:defRPr kern="1200">
        <a:solidFill>
          <a:schemeClr val="tx1"/>
        </a:solidFill>
        <a:latin typeface="Foco"/>
        <a:ea typeface="+mn-ea"/>
        <a:cs typeface="+mn-cs"/>
      </a:defRPr>
    </a:lvl8pPr>
    <a:lvl9pPr marL="3657600" algn="l" defTabSz="914400" rtl="0" eaLnBrk="1" latinLnBrk="0" hangingPunct="1">
      <a:defRPr kern="1200">
        <a:solidFill>
          <a:schemeClr val="tx1"/>
        </a:solidFill>
        <a:latin typeface="Foco"/>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CC"/>
    <a:srgbClr val="E73080"/>
    <a:srgbClr val="8B8D8E"/>
    <a:srgbClr val="0480BC"/>
    <a:srgbClr val="FFFF99"/>
    <a:srgbClr val="0099CB"/>
    <a:srgbClr val="FFFF66"/>
    <a:srgbClr val="CCCCFF"/>
    <a:srgbClr val="FFCCFF"/>
    <a:srgbClr val="BABAB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89066B-121C-476A-9CE0-700B911A50BD}" v="11" dt="2025-10-27T17:03:44.423"/>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11" autoAdjust="0"/>
    <p:restoredTop sz="50000" autoAdjust="0"/>
  </p:normalViewPr>
  <p:slideViewPr>
    <p:cSldViewPr snapToGrid="0">
      <p:cViewPr>
        <p:scale>
          <a:sx n="50" d="100"/>
          <a:sy n="50" d="100"/>
        </p:scale>
        <p:origin x="954" y="132"/>
      </p:cViewPr>
      <p:guideLst/>
    </p:cSldViewPr>
  </p:slideViewPr>
  <p:notesTextViewPr>
    <p:cViewPr>
      <p:scale>
        <a:sx n="1" d="1"/>
        <a:sy n="1" d="1"/>
      </p:scale>
      <p:origin x="0" y="-132"/>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4.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7.fntdata"/><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5.fntdata"/><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5D844A7-5895-F71B-671F-3BA3EBC65E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s-PE"/>
          </a:p>
        </p:txBody>
      </p:sp>
      <p:sp>
        <p:nvSpPr>
          <p:cNvPr id="3" name="Marcador de fecha 2">
            <a:extLst>
              <a:ext uri="{FF2B5EF4-FFF2-40B4-BE49-F238E27FC236}">
                <a16:creationId xmlns:a16="http://schemas.microsoft.com/office/drawing/2014/main" id="{6787CEDE-75D4-FC5B-6F61-E2B8C236935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087669A-897F-44E5-A106-A8BDBB619CE0}" type="datetimeFigureOut">
              <a:rPr lang="es-PE"/>
              <a:pPr>
                <a:defRPr/>
              </a:pPr>
              <a:t>27/10/2025</a:t>
            </a:fld>
            <a:endParaRPr lang="es-PE"/>
          </a:p>
        </p:txBody>
      </p:sp>
      <p:sp>
        <p:nvSpPr>
          <p:cNvPr id="4" name="Marcador de imagen de diapositiva 3">
            <a:extLst>
              <a:ext uri="{FF2B5EF4-FFF2-40B4-BE49-F238E27FC236}">
                <a16:creationId xmlns:a16="http://schemas.microsoft.com/office/drawing/2014/main" id="{807C11C0-D2CD-0BC8-BCD8-2EE7503B2968}"/>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s-PE" noProof="0"/>
          </a:p>
        </p:txBody>
      </p:sp>
      <p:sp>
        <p:nvSpPr>
          <p:cNvPr id="5" name="Marcador de notas 4">
            <a:extLst>
              <a:ext uri="{FF2B5EF4-FFF2-40B4-BE49-F238E27FC236}">
                <a16:creationId xmlns:a16="http://schemas.microsoft.com/office/drawing/2014/main" id="{67DA7D99-05F9-43CB-B27E-142D5485356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PE" noProof="0"/>
          </a:p>
        </p:txBody>
      </p:sp>
      <p:sp>
        <p:nvSpPr>
          <p:cNvPr id="6" name="Marcador de pie de página 5">
            <a:extLst>
              <a:ext uri="{FF2B5EF4-FFF2-40B4-BE49-F238E27FC236}">
                <a16:creationId xmlns:a16="http://schemas.microsoft.com/office/drawing/2014/main" id="{67AE35D3-9912-39E1-C7E9-E5185B606DB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s-PE"/>
          </a:p>
        </p:txBody>
      </p:sp>
      <p:sp>
        <p:nvSpPr>
          <p:cNvPr id="7" name="Marcador de número de diapositiva 6">
            <a:extLst>
              <a:ext uri="{FF2B5EF4-FFF2-40B4-BE49-F238E27FC236}">
                <a16:creationId xmlns:a16="http://schemas.microsoft.com/office/drawing/2014/main" id="{87FE8943-F3A8-C2D5-D25C-2F5F56DD0A88}"/>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9F54277-D9A3-48BF-AF94-360E143CEA0F}" type="slidenum">
              <a:rPr lang="es-PE" altLang="es-PE"/>
              <a:pPr>
                <a:defRPr/>
              </a:pPr>
              <a:t>‹Nº›</a:t>
            </a:fld>
            <a:endParaRPr lang="es-PE" altLang="es-P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ea typeface="+mn-ea"/>
                <a:cs typeface="+mn-cs"/>
              </a:rPr>
              <a:t>El objetivo principal de este video es realizar un análisis de competencia enfocado en los productos Vida Inversión. Se destaca la importancia de conocer al competidor más cercano para identificar oportunidades y fortalecer la estrategia comercial.</a:t>
            </a:r>
          </a:p>
          <a:p>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1</a:t>
            </a:fld>
            <a:endParaRPr lang="es-PE" altLang="es-PE"/>
          </a:p>
        </p:txBody>
      </p:sp>
    </p:spTree>
    <p:extLst>
      <p:ext uri="{BB962C8B-B14F-4D97-AF65-F5344CB8AC3E}">
        <p14:creationId xmlns:p14="http://schemas.microsoft.com/office/powerpoint/2010/main" val="379834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a:solidFill>
                  <a:schemeClr val="tx1"/>
                </a:solidFill>
                <a:effectLst/>
                <a:latin typeface="+mn-lt"/>
                <a:ea typeface="+mn-ea"/>
                <a:cs typeface="+mn-cs"/>
              </a:rPr>
              <a:t>Al analizar la evolución de la participación de mercado en Prima Única (expresada en millones), se observa una competencia constante entre </a:t>
            </a:r>
            <a:r>
              <a:rPr lang="es-ES" sz="1200" b="1" kern="1200" dirty="0">
                <a:solidFill>
                  <a:schemeClr val="tx1"/>
                </a:solidFill>
                <a:effectLst/>
                <a:latin typeface="+mn-lt"/>
                <a:ea typeface="+mn-ea"/>
                <a:cs typeface="+mn-cs"/>
              </a:rPr>
              <a:t>Pacífico</a:t>
            </a:r>
            <a:r>
              <a:rPr lang="es-ES" sz="1200" kern="1200" dirty="0">
                <a:solidFill>
                  <a:schemeClr val="tx1"/>
                </a:solidFill>
                <a:effectLst/>
                <a:latin typeface="+mn-lt"/>
                <a:ea typeface="+mn-ea"/>
                <a:cs typeface="+mn-cs"/>
              </a:rPr>
              <a:t> y </a:t>
            </a:r>
            <a:r>
              <a:rPr lang="es-ES" sz="1200" b="1"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Durante el periodo evaluado, </a:t>
            </a:r>
            <a:r>
              <a:rPr lang="es-ES" sz="1200" b="1" kern="1200" dirty="0" err="1">
                <a:solidFill>
                  <a:schemeClr val="tx1"/>
                </a:solidFill>
                <a:effectLst/>
                <a:latin typeface="+mn-lt"/>
                <a:ea typeface="+mn-ea"/>
                <a:cs typeface="+mn-cs"/>
              </a:rPr>
              <a:t>Rimac</a:t>
            </a:r>
            <a:r>
              <a:rPr lang="es-ES" sz="1200" b="1" kern="1200" dirty="0">
                <a:solidFill>
                  <a:schemeClr val="tx1"/>
                </a:solidFill>
                <a:effectLst/>
                <a:latin typeface="+mn-lt"/>
                <a:ea typeface="+mn-ea"/>
                <a:cs typeface="+mn-cs"/>
              </a:rPr>
              <a:t> ha mantenido el liderazgo</a:t>
            </a:r>
            <a:r>
              <a:rPr lang="es-ES" sz="1200" kern="1200" dirty="0">
                <a:solidFill>
                  <a:schemeClr val="tx1"/>
                </a:solidFill>
                <a:effectLst/>
                <a:latin typeface="+mn-lt"/>
                <a:ea typeface="+mn-ea"/>
                <a:cs typeface="+mn-cs"/>
              </a:rPr>
              <a:t>, alcanzando incluso picos superiores al 70% en ciertos meses, lo que refleja una fuerte presencia en el mercado.</a:t>
            </a:r>
          </a:p>
          <a:p>
            <a:r>
              <a:rPr lang="es-ES" sz="1200" kern="1200" dirty="0">
                <a:solidFill>
                  <a:schemeClr val="tx1"/>
                </a:solidFill>
                <a:effectLst/>
                <a:latin typeface="+mn-lt"/>
                <a:ea typeface="+mn-ea"/>
                <a:cs typeface="+mn-cs"/>
              </a:rPr>
              <a:t>Sin embargo, </a:t>
            </a:r>
            <a:r>
              <a:rPr lang="es-ES" sz="1200" b="1" kern="1200" dirty="0">
                <a:solidFill>
                  <a:schemeClr val="tx1"/>
                </a:solidFill>
                <a:effectLst/>
                <a:latin typeface="+mn-lt"/>
                <a:ea typeface="+mn-ea"/>
                <a:cs typeface="+mn-cs"/>
              </a:rPr>
              <a:t>Pacífico ha mostrado una recuperación sostenida</a:t>
            </a:r>
            <a:r>
              <a:rPr lang="es-ES" sz="1200" kern="1200" dirty="0">
                <a:solidFill>
                  <a:schemeClr val="tx1"/>
                </a:solidFill>
                <a:effectLst/>
                <a:latin typeface="+mn-lt"/>
                <a:ea typeface="+mn-ea"/>
                <a:cs typeface="+mn-cs"/>
              </a:rPr>
              <a:t>, pasando de valores iniciales de del 15% en abril de 2024 a más de 51% en junio de 2025. Esta tendencia ascendente evidencia una estrategia sólida que ha permitido </a:t>
            </a:r>
            <a:r>
              <a:rPr lang="es-ES" sz="1200" b="1" kern="1200" dirty="0">
                <a:solidFill>
                  <a:schemeClr val="tx1"/>
                </a:solidFill>
                <a:effectLst/>
                <a:latin typeface="+mn-lt"/>
                <a:ea typeface="+mn-ea"/>
                <a:cs typeface="+mn-cs"/>
              </a:rPr>
              <a:t>reducir la brecha competitiva</a:t>
            </a:r>
            <a:r>
              <a:rPr lang="es-ES" sz="1200" kern="1200" dirty="0">
                <a:solidFill>
                  <a:schemeClr val="tx1"/>
                </a:solidFill>
                <a:effectLst/>
                <a:latin typeface="+mn-lt"/>
                <a:ea typeface="+mn-ea"/>
                <a:cs typeface="+mn-cs"/>
              </a:rPr>
              <a:t> y acercarse a niveles comparables con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a:t>
            </a:r>
          </a:p>
          <a:p>
            <a:r>
              <a:rPr lang="es-ES" sz="1200" kern="1200" dirty="0">
                <a:solidFill>
                  <a:schemeClr val="tx1"/>
                </a:solidFill>
                <a:effectLst/>
                <a:latin typeface="+mn-lt"/>
                <a:ea typeface="+mn-ea"/>
                <a:cs typeface="+mn-cs"/>
              </a:rPr>
              <a:t>Este crecimiento no ha sido puntual, sino </a:t>
            </a:r>
            <a:r>
              <a:rPr lang="es-ES" sz="1200" b="1" kern="1200" dirty="0">
                <a:solidFill>
                  <a:schemeClr val="tx1"/>
                </a:solidFill>
                <a:effectLst/>
                <a:latin typeface="+mn-lt"/>
                <a:ea typeface="+mn-ea"/>
                <a:cs typeface="+mn-cs"/>
              </a:rPr>
              <a:t>sostenible en el tiempo</a:t>
            </a:r>
            <a:r>
              <a:rPr lang="es-ES" sz="1200" kern="1200" dirty="0">
                <a:solidFill>
                  <a:schemeClr val="tx1"/>
                </a:solidFill>
                <a:effectLst/>
                <a:latin typeface="+mn-lt"/>
                <a:ea typeface="+mn-ea"/>
                <a:cs typeface="+mn-cs"/>
              </a:rPr>
              <a:t>, lo que nos brinda </a:t>
            </a:r>
            <a:r>
              <a:rPr lang="es-ES" sz="1200" b="1" kern="1200" dirty="0">
                <a:solidFill>
                  <a:schemeClr val="tx1"/>
                </a:solidFill>
                <a:effectLst/>
                <a:latin typeface="+mn-lt"/>
                <a:ea typeface="+mn-ea"/>
                <a:cs typeface="+mn-cs"/>
              </a:rPr>
              <a:t>nuevas bases para continuar ganando participación</a:t>
            </a:r>
            <a:r>
              <a:rPr lang="es-ES" sz="1200" kern="1200" dirty="0">
                <a:solidFill>
                  <a:schemeClr val="tx1"/>
                </a:solidFill>
                <a:effectLst/>
                <a:latin typeface="+mn-lt"/>
                <a:ea typeface="+mn-ea"/>
                <a:cs typeface="+mn-cs"/>
              </a:rPr>
              <a:t>. La consistencia en los resultados demuestra que estamos en el camino correcto para fortalecer nuestra posición en el mercado.</a:t>
            </a:r>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2</a:t>
            </a:fld>
            <a:endParaRPr lang="es-PE" altLang="es-PE"/>
          </a:p>
        </p:txBody>
      </p:sp>
    </p:spTree>
    <p:extLst>
      <p:ext uri="{BB962C8B-B14F-4D97-AF65-F5344CB8AC3E}">
        <p14:creationId xmlns:p14="http://schemas.microsoft.com/office/powerpoint/2010/main" val="1829770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ea typeface="+mn-ea"/>
                <a:cs typeface="+mn-cs"/>
              </a:rPr>
              <a:t>Pacífico y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presentan diferencias importantes en sus productos: Pacífico requiere una prima mínima superior, pero ofrece duración indeterminada, evitando así renovaciones periódicas y facilitando la permanencia sin costes adicionales. Además, Pacífico permite contratación abierta en seguros de vida y una propuesta de rentabilidad más realista, mientras que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ofrece primas mínimas menores, contratación de vida más limitada y proyecciones de rentabilidad más optimistas y difíciles de alcanzar.</a:t>
            </a:r>
          </a:p>
          <a:p>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3</a:t>
            </a:fld>
            <a:endParaRPr lang="es-PE" altLang="es-PE"/>
          </a:p>
        </p:txBody>
      </p:sp>
    </p:spTree>
    <p:extLst>
      <p:ext uri="{BB962C8B-B14F-4D97-AF65-F5344CB8AC3E}">
        <p14:creationId xmlns:p14="http://schemas.microsoft.com/office/powerpoint/2010/main" val="3213287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a:solidFill>
                  <a:schemeClr val="tx1"/>
                </a:solidFill>
                <a:effectLst/>
                <a:latin typeface="+mn-lt"/>
                <a:ea typeface="+mn-ea"/>
                <a:cs typeface="+mn-cs"/>
              </a:rPr>
              <a:t>Al comparar los portafolios de inversión entre Pacífico y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se observan diferencias importantes.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ofrece múltiples alternativas: el portafolio moderado tiene 39% en renta fija y 61% en renta variable; el conservador, 60% renta fija y 40% renta variable; el dinámico, 95% renta variable y 5% renta fija; el short </a:t>
            </a:r>
            <a:r>
              <a:rPr lang="es-ES" sz="1200" kern="1200" dirty="0" err="1">
                <a:solidFill>
                  <a:schemeClr val="tx1"/>
                </a:solidFill>
                <a:effectLst/>
                <a:latin typeface="+mn-lt"/>
                <a:ea typeface="+mn-ea"/>
                <a:cs typeface="+mn-cs"/>
              </a:rPr>
              <a:t>duration</a:t>
            </a:r>
            <a:r>
              <a:rPr lang="es-ES" sz="1200" kern="1200" dirty="0">
                <a:solidFill>
                  <a:schemeClr val="tx1"/>
                </a:solidFill>
                <a:effectLst/>
                <a:latin typeface="+mn-lt"/>
                <a:ea typeface="+mn-ea"/>
                <a:cs typeface="+mn-cs"/>
              </a:rPr>
              <a:t>, 100% renta fija; el del Portafolio de acciones USA, 100% renta variable; y el del Portafolio de corto plazo, 83% acreencias, 13% factura negociable y 3% letras.</a:t>
            </a:r>
          </a:p>
          <a:p>
            <a:r>
              <a:rPr lang="es-ES" sz="1200" kern="1200" dirty="0">
                <a:solidFill>
                  <a:schemeClr val="tx1"/>
                </a:solidFill>
                <a:effectLst/>
                <a:latin typeface="+mn-lt"/>
                <a:ea typeface="+mn-ea"/>
                <a:cs typeface="+mn-cs"/>
              </a:rPr>
              <a:t>Por su parte, Pacífico presenta dos portafolios bien definidos: el fondo equilibrado con 57.8% en renta fija exterior, 39.9% en renta variable exterior y 2.3% en efectivo y depósitos a plazo; y el fondo crecimiento con 70% en renta variable exterior, 28% en renta fija exterior y 2% en efectivo y depósitos a plazo.</a:t>
            </a:r>
          </a:p>
          <a:p>
            <a:r>
              <a:rPr lang="es-ES" sz="1200" kern="1200" dirty="0">
                <a:solidFill>
                  <a:schemeClr val="tx1"/>
                </a:solidFill>
                <a:effectLst/>
                <a:latin typeface="+mn-lt"/>
                <a:ea typeface="+mn-ea"/>
                <a:cs typeface="+mn-cs"/>
              </a:rPr>
              <a:t>Aunque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ofrece más opciones, en Pacífico apostamos por estructuras de inversión más simples y eficientes, lo que permite reducir costos y hacer el producto VIC más accesible frente a alternativas como Inversión Global. Esta simplificación también facilita la asesoría y mejora la experiencia del cliente.</a:t>
            </a:r>
          </a:p>
          <a:p>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4</a:t>
            </a:fld>
            <a:endParaRPr lang="es-PE" altLang="es-PE"/>
          </a:p>
        </p:txBody>
      </p:sp>
    </p:spTree>
    <p:extLst>
      <p:ext uri="{BB962C8B-B14F-4D97-AF65-F5344CB8AC3E}">
        <p14:creationId xmlns:p14="http://schemas.microsoft.com/office/powerpoint/2010/main" val="3477599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a:solidFill>
                  <a:schemeClr val="tx1"/>
                </a:solidFill>
                <a:effectLst/>
                <a:latin typeface="+mn-lt"/>
                <a:ea typeface="+mn-ea"/>
                <a:cs typeface="+mn-cs"/>
              </a:rPr>
              <a:t>Al comparar la cotización para un hombre de 43 años con una inversión de $50,000, se evidencian diferencias claras entre Pacífico y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En Pacífico, los costos iniciales son bajos: el derecho de emisión es de $4.11 y el gasto de adquisición de $96.02. La deducción mensual solo aplica el primer año con un monto de $99.14, y luego disminuye, sumando un total de $698.33 en siete años. En cambio,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aplica deducciones mensuales constantes durante los siete años, aproximadamente de  $140, acumulando $1,113.21 en total. Además, sus gastos administrativos y de adquisición son más altos, con una prima base de $2,105.20 y cargos adicionales.</a:t>
            </a:r>
          </a:p>
          <a:p>
            <a:r>
              <a:rPr lang="es-ES" sz="1200" kern="1200" dirty="0">
                <a:solidFill>
                  <a:schemeClr val="tx1"/>
                </a:solidFill>
                <a:effectLst/>
                <a:latin typeface="+mn-lt"/>
                <a:ea typeface="+mn-ea"/>
                <a:cs typeface="+mn-cs"/>
              </a:rPr>
              <a:t>Esta diferencia en la estructura de costos impacta directamente en la rentabilidad. Mientras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mantiene cargos elevados durante toda la vigencia del producto, Pacífico únicamente en el primer año, lo que permite una mayor posibilidad de generar ganancias desde el inicio. Además, operar con Pacífico resulta más eficiente y económico, gracias a su menor costo por adquisición, emisión y cobertura total.</a:t>
            </a:r>
          </a:p>
          <a:p>
            <a:r>
              <a:rPr lang="es-ES" sz="1200" kern="1200" dirty="0">
                <a:solidFill>
                  <a:schemeClr val="tx1"/>
                </a:solidFill>
                <a:effectLst/>
                <a:latin typeface="+mn-lt"/>
                <a:ea typeface="+mn-ea"/>
                <a:cs typeface="+mn-cs"/>
              </a:rPr>
              <a:t>.</a:t>
            </a:r>
          </a:p>
          <a:p>
            <a:endParaRPr lang="es-PE"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5</a:t>
            </a:fld>
            <a:endParaRPr lang="es-PE" altLang="es-PE"/>
          </a:p>
        </p:txBody>
      </p:sp>
    </p:spTree>
    <p:extLst>
      <p:ext uri="{BB962C8B-B14F-4D97-AF65-F5344CB8AC3E}">
        <p14:creationId xmlns:p14="http://schemas.microsoft.com/office/powerpoint/2010/main" val="959745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a:solidFill>
                  <a:schemeClr val="tx1"/>
                </a:solidFill>
                <a:effectLst/>
                <a:latin typeface="+mn-lt"/>
                <a:ea typeface="+mn-ea"/>
                <a:cs typeface="+mn-cs"/>
              </a:rPr>
              <a:t>Al analizar los escenarios de rentabilidad para una inversión de $50,000, se observan diferencias importantes entre Pacífico y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Pacífico proyecta resultados responsables y realistas: en el escenario optimista (8%), se estima $53,853 en el año 1 y $84,753 en el año 7; en el esperado (7%), $53,355 en el año 1 y $79,385 en el año 7; y en el pesimista (3.5%), $51,609 en el año 1 y $62,820 en el año 7.</a:t>
            </a:r>
          </a:p>
          <a:p>
            <a:r>
              <a:rPr lang="es-ES" sz="1200" kern="1200" dirty="0">
                <a:solidFill>
                  <a:schemeClr val="tx1"/>
                </a:solidFill>
                <a:effectLst/>
                <a:latin typeface="+mn-lt"/>
                <a:ea typeface="+mn-ea"/>
                <a:cs typeface="+mn-cs"/>
              </a:rPr>
              <a:t>Por otro lado,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presenta escenarios con tasas muy optimistas, poco alineadas con la realidad del mercado. En su escenario más alto (18.58%), proyecta $65,615 en el año 1 y $166,612 en el año 7; en el intermedio (10.95%), $58,357 y $104,833; y en el más conservador (2.43%), $50,538 y $59,369. Aunque estos valores pueden parecer atractivos, implican riesgos elevados y no garantizan resultados sostenibles.</a:t>
            </a:r>
          </a:p>
          <a:p>
            <a:r>
              <a:rPr lang="es-ES" sz="1200" kern="1200" dirty="0">
                <a:solidFill>
                  <a:schemeClr val="tx1"/>
                </a:solidFill>
                <a:effectLst/>
                <a:latin typeface="+mn-lt"/>
                <a:ea typeface="+mn-ea"/>
                <a:cs typeface="+mn-cs"/>
              </a:rPr>
              <a:t>Pacífico, en cambio, basa sus proyecciones en un análisis histórico amplio, considerando tanto años buenos como malos, lo que permite evitar sesgos y ofrecer estimaciones más confiables. Esto brinda mayor seguridad al cliente y potencia la posibilidad de obtener rentabilidad desde el primer año, sin asumir riesgos innecesarios.</a:t>
            </a:r>
          </a:p>
          <a:p>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6</a:t>
            </a:fld>
            <a:endParaRPr lang="es-PE" altLang="es-PE"/>
          </a:p>
        </p:txBody>
      </p:sp>
    </p:spTree>
    <p:extLst>
      <p:ext uri="{BB962C8B-B14F-4D97-AF65-F5344CB8AC3E}">
        <p14:creationId xmlns:p14="http://schemas.microsoft.com/office/powerpoint/2010/main" val="1135543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ea typeface="+mn-ea"/>
                <a:cs typeface="+mn-cs"/>
              </a:rPr>
              <a:t>El producto Vida Inversión Flex ocupa un lugar estratégico dentro de nuestro portafolio, ya que no solo responde a las necesidades de protección, ahorro e inversión de nuestros clientes, sino que también nos permite diferenciarnos claramente frente a la competencia. Sus características y beneficios exclusivos, junto con la flexibilidad en coberturas y condiciones, posicionan a Vida Inversión Flex como una opción sólida y competitiva en el mercado, capaz de adaptarse a los distintos perfiles y objetivos financieros de nuestros asegurados.</a:t>
            </a:r>
          </a:p>
          <a:p>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7</a:t>
            </a:fld>
            <a:endParaRPr lang="es-PE" altLang="es-PE"/>
          </a:p>
        </p:txBody>
      </p:sp>
    </p:spTree>
    <p:extLst>
      <p:ext uri="{BB962C8B-B14F-4D97-AF65-F5344CB8AC3E}">
        <p14:creationId xmlns:p14="http://schemas.microsoft.com/office/powerpoint/2010/main" val="20191386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ea typeface="+mn-ea"/>
                <a:cs typeface="+mn-cs"/>
              </a:rPr>
              <a:t>Pacífico se consolida como líder en el mercado de Prima Recurrente gracias a su trayectoria, solidez financiera y profundo conocimiento del sector asegurador. Esta posición le permite ofrecer soluciones de inversión rentables y sostenibles, adaptadas a las necesidades de los clientes, aportando estabilidad y confianza a largo plazo.</a:t>
            </a:r>
          </a:p>
          <a:p>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8</a:t>
            </a:fld>
            <a:endParaRPr lang="es-PE" altLang="es-PE"/>
          </a:p>
        </p:txBody>
      </p:sp>
    </p:spTree>
    <p:extLst>
      <p:ext uri="{BB962C8B-B14F-4D97-AF65-F5344CB8AC3E}">
        <p14:creationId xmlns:p14="http://schemas.microsoft.com/office/powerpoint/2010/main" val="1343000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ea typeface="+mn-ea"/>
                <a:cs typeface="+mn-cs"/>
              </a:rPr>
              <a:t>El texto compara los productos Vida Inversión Flex de Pacífico y Vida Flexible de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destacando que ambos buscan satisfacer necesidades de protección, ahorro e inversión. Pacífico se posiciona como una opción más robusta en protección financiera, especialmente por su cobertura ampliada por edad y capital asegurado. Las primas mínimas y sumas aseguradas difieren, ofreciendo a los clientes alternativas según su capacidad económica: Pacífico tiene una prima y suma asegurada iniciales mayores que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Además, Pacífico ofrece coberturas específicas por edad (Vida Temporal 55 y 65), mientras que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incluye una cobertura por invalidez total basada en la pérdida de autonomía en actividades diarias. Estas diferencias permiten personalizar la protección según las necesidades de cada cliente.</a:t>
            </a:r>
          </a:p>
          <a:p>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9</a:t>
            </a:fld>
            <a:endParaRPr lang="es-PE" altLang="es-PE"/>
          </a:p>
        </p:txBody>
      </p:sp>
    </p:spTree>
    <p:extLst>
      <p:ext uri="{BB962C8B-B14F-4D97-AF65-F5344CB8AC3E}">
        <p14:creationId xmlns:p14="http://schemas.microsoft.com/office/powerpoint/2010/main" val="9700710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a:solidFill>
                  <a:schemeClr val="tx1"/>
                </a:solidFill>
                <a:effectLst/>
                <a:latin typeface="+mn-lt"/>
                <a:ea typeface="+mn-ea"/>
                <a:cs typeface="+mn-cs"/>
              </a:rPr>
              <a:t>En cuanto a las diferencias en el condicionado de las pólizas:</a:t>
            </a:r>
          </a:p>
          <a:p>
            <a:r>
              <a:rPr lang="es-ES" sz="1200" b="1" kern="1200" dirty="0">
                <a:solidFill>
                  <a:schemeClr val="tx1"/>
                </a:solidFill>
                <a:effectLst/>
                <a:latin typeface="+mn-lt"/>
                <a:ea typeface="+mn-ea"/>
                <a:cs typeface="+mn-cs"/>
              </a:rPr>
              <a:t>Cobertura de vida principal:</a:t>
            </a:r>
            <a:endParaRPr lang="es-ES" sz="1200" kern="1200" dirty="0">
              <a:solidFill>
                <a:schemeClr val="tx1"/>
              </a:solidFill>
              <a:effectLst/>
              <a:latin typeface="+mn-lt"/>
              <a:ea typeface="+mn-ea"/>
              <a:cs typeface="+mn-cs"/>
            </a:endParaRPr>
          </a:p>
          <a:p>
            <a:pPr lvl="0"/>
            <a:r>
              <a:rPr lang="es-ES" sz="1200" kern="1200" dirty="0">
                <a:solidFill>
                  <a:schemeClr val="tx1"/>
                </a:solidFill>
                <a:effectLst/>
                <a:latin typeface="+mn-lt"/>
                <a:ea typeface="+mn-ea"/>
                <a:cs typeface="+mn-cs"/>
              </a:rPr>
              <a:t>En Pacífico, el contratante puede elegir entre suma asegurada creciente o nivelada. Esta flexibilidad permite al cliente adaptar la protección a sus necesidades futuras, especialmente si espera crecimiento en sus cuentas.</a:t>
            </a:r>
          </a:p>
          <a:p>
            <a:pPr lvl="0"/>
            <a:r>
              <a:rPr lang="es-ES" sz="1200" kern="1200" dirty="0">
                <a:solidFill>
                  <a:schemeClr val="tx1"/>
                </a:solidFill>
                <a:effectLst/>
                <a:latin typeface="+mn-lt"/>
                <a:ea typeface="+mn-ea"/>
                <a:cs typeface="+mn-cs"/>
              </a:rPr>
              <a:t>En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el monto asegurado, solo es Nivelada.</a:t>
            </a:r>
          </a:p>
          <a:p>
            <a:pPr lvl="0"/>
            <a:r>
              <a:rPr lang="es-ES" sz="1200" kern="1200" dirty="0">
                <a:solidFill>
                  <a:schemeClr val="tx1"/>
                </a:solidFill>
                <a:effectLst/>
                <a:latin typeface="+mn-lt"/>
                <a:ea typeface="+mn-ea"/>
                <a:cs typeface="+mn-cs"/>
              </a:rPr>
              <a:t>Estos aspectos resultan clave para ofrecer una asesoría completa y transparente al cliente.</a:t>
            </a:r>
          </a:p>
          <a:p>
            <a:r>
              <a:rPr lang="es-ES" sz="1200" kern="1200" dirty="0">
                <a:solidFill>
                  <a:schemeClr val="tx1"/>
                </a:solidFill>
                <a:effectLst/>
                <a:latin typeface="+mn-lt"/>
                <a:ea typeface="+mn-ea"/>
                <a:cs typeface="+mn-cs"/>
              </a:rPr>
              <a:t> </a:t>
            </a:r>
          </a:p>
          <a:p>
            <a:r>
              <a:rPr lang="es-ES" sz="1200" b="1" kern="1200" dirty="0">
                <a:solidFill>
                  <a:schemeClr val="tx1"/>
                </a:solidFill>
                <a:effectLst/>
                <a:latin typeface="+mn-lt"/>
                <a:ea typeface="+mn-ea"/>
                <a:cs typeface="+mn-cs"/>
              </a:rPr>
              <a:t>Rehabilitación de la póliza:</a:t>
            </a:r>
            <a:endParaRPr lang="es-ES" sz="1200" kern="1200" dirty="0">
              <a:solidFill>
                <a:schemeClr val="tx1"/>
              </a:solidFill>
              <a:effectLst/>
              <a:latin typeface="+mn-lt"/>
              <a:ea typeface="+mn-ea"/>
              <a:cs typeface="+mn-cs"/>
            </a:endParaRPr>
          </a:p>
          <a:p>
            <a:pPr lvl="0"/>
            <a:r>
              <a:rPr lang="es-ES" sz="1200" kern="1200" dirty="0">
                <a:solidFill>
                  <a:schemeClr val="tx1"/>
                </a:solidFill>
                <a:effectLst/>
                <a:latin typeface="+mn-lt"/>
                <a:ea typeface="+mn-ea"/>
                <a:cs typeface="+mn-cs"/>
              </a:rPr>
              <a:t>En Pacífico, el contratante puede rehabilitar la póliza pagando las primas vencidas o un monto mínimo equivalente a las deducciones mensuales no realizadas. Este enfoque es más </a:t>
            </a:r>
            <a:r>
              <a:rPr lang="es-ES" sz="1200" b="1" kern="1200" dirty="0">
                <a:solidFill>
                  <a:schemeClr val="tx1"/>
                </a:solidFill>
                <a:effectLst/>
                <a:latin typeface="+mn-lt"/>
                <a:ea typeface="+mn-ea"/>
                <a:cs typeface="+mn-cs"/>
              </a:rPr>
              <a:t>flexible y amigable</a:t>
            </a:r>
            <a:r>
              <a:rPr lang="es-ES" sz="1200" kern="1200" dirty="0">
                <a:solidFill>
                  <a:schemeClr val="tx1"/>
                </a:solidFill>
                <a:effectLst/>
                <a:latin typeface="+mn-lt"/>
                <a:ea typeface="+mn-ea"/>
                <a:cs typeface="+mn-cs"/>
              </a:rPr>
              <a:t>, ya que permite reactivar la póliza con menor carga financiera si las deducciones fueron bajas.</a:t>
            </a:r>
          </a:p>
          <a:p>
            <a:pPr lvl="0"/>
            <a:r>
              <a:rPr lang="es-ES" sz="1200" kern="1200" dirty="0">
                <a:solidFill>
                  <a:schemeClr val="tx1"/>
                </a:solidFill>
                <a:effectLst/>
                <a:latin typeface="+mn-lt"/>
                <a:ea typeface="+mn-ea"/>
                <a:cs typeface="+mn-cs"/>
              </a:rPr>
              <a:t>En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se requiere el pago de todas las primas básicas vencidas y, si corresponde, los intereses moratorios. Es un proceso más </a:t>
            </a:r>
            <a:r>
              <a:rPr lang="es-ES" sz="1200" b="1" kern="1200" dirty="0">
                <a:solidFill>
                  <a:schemeClr val="tx1"/>
                </a:solidFill>
                <a:effectLst/>
                <a:latin typeface="+mn-lt"/>
                <a:ea typeface="+mn-ea"/>
                <a:cs typeface="+mn-cs"/>
              </a:rPr>
              <a:t>estricto</a:t>
            </a:r>
            <a:r>
              <a:rPr lang="es-ES" sz="1200" kern="1200" dirty="0">
                <a:solidFill>
                  <a:schemeClr val="tx1"/>
                </a:solidFill>
                <a:effectLst/>
                <a:latin typeface="+mn-lt"/>
                <a:ea typeface="+mn-ea"/>
                <a:cs typeface="+mn-cs"/>
              </a:rPr>
              <a:t>, lo que puede dificultar la reactivación si el cliente tiene dificultades económicas.</a:t>
            </a:r>
          </a:p>
          <a:p>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10</a:t>
            </a:fld>
            <a:endParaRPr lang="es-PE" altLang="es-PE"/>
          </a:p>
        </p:txBody>
      </p:sp>
    </p:spTree>
    <p:extLst>
      <p:ext uri="{BB962C8B-B14F-4D97-AF65-F5344CB8AC3E}">
        <p14:creationId xmlns:p14="http://schemas.microsoft.com/office/powerpoint/2010/main" val="3163151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a:solidFill>
                  <a:schemeClr val="tx1"/>
                </a:solidFill>
                <a:effectLst/>
                <a:latin typeface="+mn-lt"/>
                <a:ea typeface="+mn-ea"/>
                <a:cs typeface="+mn-cs"/>
              </a:rPr>
              <a:t>Finalmente, al presentar una cotización para un hombre de 30 años con una tasa anual del 6.3%, se observa que en Pacífico divide el ahorro en dos componentes:</a:t>
            </a:r>
          </a:p>
          <a:p>
            <a:pPr lvl="0"/>
            <a:r>
              <a:rPr lang="es-ES" sz="1200" b="1" kern="1200" dirty="0">
                <a:solidFill>
                  <a:schemeClr val="tx1"/>
                </a:solidFill>
                <a:effectLst/>
                <a:latin typeface="+mn-lt"/>
                <a:ea typeface="+mn-ea"/>
                <a:cs typeface="+mn-cs"/>
              </a:rPr>
              <a:t>CI (Cuenta Individual) y CE (Cuenta de Excedentes)</a:t>
            </a:r>
            <a:r>
              <a:rPr lang="es-ES" sz="1200" kern="1200" dirty="0">
                <a:solidFill>
                  <a:schemeClr val="tx1"/>
                </a:solidFill>
                <a:effectLst/>
                <a:latin typeface="+mn-lt"/>
                <a:ea typeface="+mn-ea"/>
                <a:cs typeface="+mn-cs"/>
              </a:rPr>
              <a:t>: que nos dan  Rendimientos adicionales generados por la rentabilidad.</a:t>
            </a:r>
          </a:p>
          <a:p>
            <a:pPr lvl="0"/>
            <a:r>
              <a:rPr lang="es-ES" sz="1200" kern="1200" dirty="0">
                <a:solidFill>
                  <a:schemeClr val="tx1"/>
                </a:solidFill>
                <a:effectLst/>
                <a:latin typeface="+mn-lt"/>
                <a:ea typeface="+mn-ea"/>
                <a:cs typeface="+mn-cs"/>
              </a:rPr>
              <a:t>El crecimiento del saldo total es </a:t>
            </a:r>
            <a:r>
              <a:rPr lang="es-ES" sz="1200" b="1" kern="1200" dirty="0">
                <a:solidFill>
                  <a:schemeClr val="tx1"/>
                </a:solidFill>
                <a:effectLst/>
                <a:latin typeface="+mn-lt"/>
                <a:ea typeface="+mn-ea"/>
                <a:cs typeface="+mn-cs"/>
              </a:rPr>
              <a:t>progresivo y transparente</a:t>
            </a:r>
            <a:r>
              <a:rPr lang="es-ES" sz="1200" kern="1200" dirty="0">
                <a:solidFill>
                  <a:schemeClr val="tx1"/>
                </a:solidFill>
                <a:effectLst/>
                <a:latin typeface="+mn-lt"/>
                <a:ea typeface="+mn-ea"/>
                <a:cs typeface="+mn-cs"/>
              </a:rPr>
              <a:t>, mostrando cómo se acumulan los aportes y los intereses en ambas cuentas.</a:t>
            </a:r>
          </a:p>
          <a:p>
            <a:r>
              <a:rPr lang="es-ES" sz="1200" kern="1200" dirty="0">
                <a:solidFill>
                  <a:schemeClr val="tx1"/>
                </a:solidFill>
                <a:effectLst/>
                <a:latin typeface="+mn-lt"/>
                <a:ea typeface="+mn-ea"/>
                <a:cs typeface="+mn-cs"/>
              </a:rPr>
              <a:t>mientras que en </a:t>
            </a:r>
            <a:r>
              <a:rPr lang="es-ES" sz="1200" kern="1200" dirty="0" err="1">
                <a:solidFill>
                  <a:schemeClr val="tx1"/>
                </a:solidFill>
                <a:effectLst/>
                <a:latin typeface="+mn-lt"/>
                <a:ea typeface="+mn-ea"/>
                <a:cs typeface="+mn-cs"/>
              </a:rPr>
              <a:t>Rimac</a:t>
            </a:r>
            <a:r>
              <a:rPr lang="es-ES" sz="1200" kern="1200" dirty="0">
                <a:solidFill>
                  <a:schemeClr val="tx1"/>
                </a:solidFill>
                <a:effectLst/>
                <a:latin typeface="+mn-lt"/>
                <a:ea typeface="+mn-ea"/>
                <a:cs typeface="+mn-cs"/>
              </a:rPr>
              <a:t>:  los datos específicos no están completamente visibles en la imagen, se entiende que el producto también genera rendimientos, pero no se desglosa tan claramente como en Pacífico.</a:t>
            </a:r>
          </a:p>
          <a:p>
            <a:r>
              <a:rPr lang="es-ES" sz="1200" kern="1200" dirty="0">
                <a:solidFill>
                  <a:schemeClr val="tx1"/>
                </a:solidFill>
                <a:effectLst/>
                <a:latin typeface="+mn-lt"/>
                <a:ea typeface="+mn-ea"/>
                <a:cs typeface="+mn-cs"/>
              </a:rPr>
              <a:t> Rímac suele mostrar el saldo como un único valor consolidado, mientras que Pacífico permite ver el detalle entre CI y CE, lo que facilita la </a:t>
            </a:r>
            <a:r>
              <a:rPr lang="es-ES" sz="1200" b="1" kern="1200" dirty="0">
                <a:solidFill>
                  <a:schemeClr val="tx1"/>
                </a:solidFill>
                <a:effectLst/>
                <a:latin typeface="+mn-lt"/>
                <a:ea typeface="+mn-ea"/>
                <a:cs typeface="+mn-cs"/>
              </a:rPr>
              <a:t>educación financiera</a:t>
            </a:r>
            <a:r>
              <a:rPr lang="es-ES" sz="1200" kern="1200" dirty="0">
                <a:solidFill>
                  <a:schemeClr val="tx1"/>
                </a:solidFill>
                <a:effectLst/>
                <a:latin typeface="+mn-lt"/>
                <a:ea typeface="+mn-ea"/>
                <a:cs typeface="+mn-cs"/>
              </a:rPr>
              <a:t> del cliente y el seguimiento de sus aportes.</a:t>
            </a:r>
          </a:p>
          <a:p>
            <a:r>
              <a:rPr lang="es-ES" sz="1200" kern="1200" dirty="0">
                <a:solidFill>
                  <a:schemeClr val="tx1"/>
                </a:solidFill>
                <a:effectLst/>
                <a:latin typeface="+mn-lt"/>
                <a:ea typeface="+mn-ea"/>
                <a:cs typeface="+mn-cs"/>
              </a:rPr>
              <a:t>  </a:t>
            </a:r>
            <a:r>
              <a:rPr lang="es-ES" sz="1200" b="1" kern="1200" dirty="0">
                <a:solidFill>
                  <a:schemeClr val="tx1"/>
                </a:solidFill>
                <a:effectLst/>
                <a:latin typeface="+mn-lt"/>
                <a:ea typeface="+mn-ea"/>
                <a:cs typeface="+mn-cs"/>
              </a:rPr>
              <a:t>Transparencia en Pacífico</a:t>
            </a:r>
            <a:r>
              <a:rPr lang="es-ES" sz="1200" kern="1200" dirty="0">
                <a:solidFill>
                  <a:schemeClr val="tx1"/>
                </a:solidFill>
                <a:effectLst/>
                <a:latin typeface="+mn-lt"/>
                <a:ea typeface="+mn-ea"/>
                <a:cs typeface="+mn-cs"/>
              </a:rPr>
              <a:t>: los clientes valoran el control y seguimiento de sus inversiones. </a:t>
            </a:r>
          </a:p>
          <a:p>
            <a:r>
              <a:rPr lang="es-ES" sz="1200" kern="1200" dirty="0">
                <a:solidFill>
                  <a:schemeClr val="tx1"/>
                </a:solidFill>
                <a:effectLst/>
                <a:latin typeface="+mn-lt"/>
                <a:ea typeface="+mn-ea"/>
                <a:cs typeface="+mn-cs"/>
              </a:rPr>
              <a:t> </a:t>
            </a:r>
          </a:p>
          <a:p>
            <a:r>
              <a:rPr lang="es-ES" sz="1200" kern="1200" dirty="0">
                <a:solidFill>
                  <a:schemeClr val="tx1"/>
                </a:solidFill>
                <a:effectLst/>
                <a:latin typeface="+mn-lt"/>
                <a:ea typeface="+mn-ea"/>
                <a:cs typeface="+mn-cs"/>
              </a:rPr>
              <a:t>Gracias!</a:t>
            </a:r>
          </a:p>
          <a:p>
            <a:endParaRPr lang="es-ES" dirty="0"/>
          </a:p>
        </p:txBody>
      </p:sp>
      <p:sp>
        <p:nvSpPr>
          <p:cNvPr id="4" name="Marcador de número de diapositiva 3"/>
          <p:cNvSpPr>
            <a:spLocks noGrp="1"/>
          </p:cNvSpPr>
          <p:nvPr>
            <p:ph type="sldNum" sz="quarter" idx="5"/>
          </p:nvPr>
        </p:nvSpPr>
        <p:spPr/>
        <p:txBody>
          <a:bodyPr/>
          <a:lstStyle/>
          <a:p>
            <a:pPr>
              <a:defRPr/>
            </a:pPr>
            <a:fld id="{F9F54277-D9A3-48BF-AF94-360E143CEA0F}" type="slidenum">
              <a:rPr lang="es-PE" altLang="es-PE" smtClean="0"/>
              <a:pPr>
                <a:defRPr/>
              </a:pPr>
              <a:t>11</a:t>
            </a:fld>
            <a:endParaRPr lang="es-PE" altLang="es-PE"/>
          </a:p>
        </p:txBody>
      </p:sp>
    </p:spTree>
    <p:extLst>
      <p:ext uri="{BB962C8B-B14F-4D97-AF65-F5344CB8AC3E}">
        <p14:creationId xmlns:p14="http://schemas.microsoft.com/office/powerpoint/2010/main" val="2142000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1" y="2130431"/>
            <a:ext cx="10363200" cy="1470025"/>
          </a:xfrm>
        </p:spPr>
        <p:txBody>
          <a:bodyPr/>
          <a:lstStyle/>
          <a:p>
            <a:r>
              <a:rPr lang="es-ES"/>
              <a:t>Haga clic para modificar el estilo de título del patrón</a:t>
            </a:r>
            <a:endParaRPr lang="es-PE"/>
          </a:p>
        </p:txBody>
      </p:sp>
      <p:sp>
        <p:nvSpPr>
          <p:cNvPr id="3" name="2 Subtítulo"/>
          <p:cNvSpPr>
            <a:spLocks noGrp="1"/>
          </p:cNvSpPr>
          <p:nvPr>
            <p:ph type="subTitle" idx="1"/>
          </p:nvPr>
        </p:nvSpPr>
        <p:spPr>
          <a:xfrm>
            <a:off x="1828801" y="3886200"/>
            <a:ext cx="8534400" cy="1752600"/>
          </a:xfrm>
        </p:spPr>
        <p:txBody>
          <a:bodyPr/>
          <a:lstStyle>
            <a:lvl1pPr marL="0" indent="0" algn="ctr">
              <a:buNone/>
              <a:defRPr>
                <a:solidFill>
                  <a:schemeClr val="tx1">
                    <a:tint val="75000"/>
                  </a:schemeClr>
                </a:solidFill>
              </a:defRPr>
            </a:lvl1pPr>
            <a:lvl2pPr marL="457125" indent="0" algn="ctr">
              <a:buNone/>
              <a:defRPr>
                <a:solidFill>
                  <a:schemeClr val="tx1">
                    <a:tint val="75000"/>
                  </a:schemeClr>
                </a:solidFill>
              </a:defRPr>
            </a:lvl2pPr>
            <a:lvl3pPr marL="914250" indent="0" algn="ctr">
              <a:buNone/>
              <a:defRPr>
                <a:solidFill>
                  <a:schemeClr val="tx1">
                    <a:tint val="75000"/>
                  </a:schemeClr>
                </a:solidFill>
              </a:defRPr>
            </a:lvl3pPr>
            <a:lvl4pPr marL="1371374" indent="0" algn="ctr">
              <a:buNone/>
              <a:defRPr>
                <a:solidFill>
                  <a:schemeClr val="tx1">
                    <a:tint val="75000"/>
                  </a:schemeClr>
                </a:solidFill>
              </a:defRPr>
            </a:lvl4pPr>
            <a:lvl5pPr marL="1828497" indent="0" algn="ctr">
              <a:buNone/>
              <a:defRPr>
                <a:solidFill>
                  <a:schemeClr val="tx1">
                    <a:tint val="75000"/>
                  </a:schemeClr>
                </a:solidFill>
              </a:defRPr>
            </a:lvl5pPr>
            <a:lvl6pPr marL="2285622" indent="0" algn="ctr">
              <a:buNone/>
              <a:defRPr>
                <a:solidFill>
                  <a:schemeClr val="tx1">
                    <a:tint val="75000"/>
                  </a:schemeClr>
                </a:solidFill>
              </a:defRPr>
            </a:lvl6pPr>
            <a:lvl7pPr marL="2742747" indent="0" algn="ctr">
              <a:buNone/>
              <a:defRPr>
                <a:solidFill>
                  <a:schemeClr val="tx1">
                    <a:tint val="75000"/>
                  </a:schemeClr>
                </a:solidFill>
              </a:defRPr>
            </a:lvl7pPr>
            <a:lvl8pPr marL="3199872" indent="0" algn="ctr">
              <a:buNone/>
              <a:defRPr>
                <a:solidFill>
                  <a:schemeClr val="tx1">
                    <a:tint val="75000"/>
                  </a:schemeClr>
                </a:solidFill>
              </a:defRPr>
            </a:lvl8pPr>
            <a:lvl9pPr marL="3656997" indent="0" algn="ctr">
              <a:buNone/>
              <a:defRPr>
                <a:solidFill>
                  <a:schemeClr val="tx1">
                    <a:tint val="75000"/>
                  </a:schemeClr>
                </a:solidFill>
              </a:defRPr>
            </a:lvl9pPr>
          </a:lstStyle>
          <a:p>
            <a:r>
              <a:rPr lang="es-ES"/>
              <a:t>Haga clic para modificar el estilo de subtítulo del patrón</a:t>
            </a:r>
            <a:endParaRPr lang="es-PE"/>
          </a:p>
        </p:txBody>
      </p:sp>
      <p:sp>
        <p:nvSpPr>
          <p:cNvPr id="4" name="3 Marcador de fecha">
            <a:extLst>
              <a:ext uri="{FF2B5EF4-FFF2-40B4-BE49-F238E27FC236}">
                <a16:creationId xmlns:a16="http://schemas.microsoft.com/office/drawing/2014/main" id="{F7BE1DFC-8D56-60B3-E565-A63AA4E93714}"/>
              </a:ext>
            </a:extLst>
          </p:cNvPr>
          <p:cNvSpPr>
            <a:spLocks noGrp="1"/>
          </p:cNvSpPr>
          <p:nvPr>
            <p:ph type="dt" sz="half" idx="10"/>
          </p:nvPr>
        </p:nvSpPr>
        <p:spPr/>
        <p:txBody>
          <a:bodyPr/>
          <a:lstStyle>
            <a:lvl1pPr>
              <a:defRPr/>
            </a:lvl1pPr>
          </a:lstStyle>
          <a:p>
            <a:pPr>
              <a:defRPr/>
            </a:pPr>
            <a:fld id="{A92BCF44-9E1D-4489-9293-10191AF267A4}" type="datetimeFigureOut">
              <a:rPr lang="es-PE"/>
              <a:pPr>
                <a:defRPr/>
              </a:pPr>
              <a:t>27/10/2025</a:t>
            </a:fld>
            <a:endParaRPr lang="es-PE"/>
          </a:p>
        </p:txBody>
      </p:sp>
      <p:sp>
        <p:nvSpPr>
          <p:cNvPr id="5" name="4 Marcador de pie de página">
            <a:extLst>
              <a:ext uri="{FF2B5EF4-FFF2-40B4-BE49-F238E27FC236}">
                <a16:creationId xmlns:a16="http://schemas.microsoft.com/office/drawing/2014/main" id="{229C8EC8-C4B6-17E1-526E-88158E1DFFD0}"/>
              </a:ext>
            </a:extLst>
          </p:cNvPr>
          <p:cNvSpPr>
            <a:spLocks noGrp="1"/>
          </p:cNvSpPr>
          <p:nvPr>
            <p:ph type="ftr" sz="quarter" idx="11"/>
          </p:nvPr>
        </p:nvSpPr>
        <p:spPr/>
        <p:txBody>
          <a:bodyPr/>
          <a:lstStyle>
            <a:lvl1pPr>
              <a:defRPr/>
            </a:lvl1pPr>
          </a:lstStyle>
          <a:p>
            <a:pPr>
              <a:defRPr/>
            </a:pPr>
            <a:endParaRPr lang="es-PE"/>
          </a:p>
        </p:txBody>
      </p:sp>
      <p:sp>
        <p:nvSpPr>
          <p:cNvPr id="6" name="5 Marcador de número de diapositiva">
            <a:extLst>
              <a:ext uri="{FF2B5EF4-FFF2-40B4-BE49-F238E27FC236}">
                <a16:creationId xmlns:a16="http://schemas.microsoft.com/office/drawing/2014/main" id="{6E226F3B-90F9-9D92-CF38-7971D3A917C4}"/>
              </a:ext>
            </a:extLst>
          </p:cNvPr>
          <p:cNvSpPr>
            <a:spLocks noGrp="1"/>
          </p:cNvSpPr>
          <p:nvPr>
            <p:ph type="sldNum" sz="quarter" idx="12"/>
          </p:nvPr>
        </p:nvSpPr>
        <p:spPr/>
        <p:txBody>
          <a:bodyPr/>
          <a:lstStyle>
            <a:lvl1pPr>
              <a:defRPr/>
            </a:lvl1pPr>
          </a:lstStyle>
          <a:p>
            <a:pPr>
              <a:defRPr/>
            </a:pPr>
            <a:fld id="{2A073CAF-1F4B-4245-A51D-C52303D2C840}" type="slidenum">
              <a:rPr lang="es-PE" altLang="es-PE"/>
              <a:pPr>
                <a:defRPr/>
              </a:pPr>
              <a:t>‹Nº›</a:t>
            </a:fld>
            <a:endParaRPr lang="es-PE" altLang="es-PE"/>
          </a:p>
        </p:txBody>
      </p:sp>
    </p:spTree>
    <p:extLst>
      <p:ext uri="{BB962C8B-B14F-4D97-AF65-F5344CB8AC3E}">
        <p14:creationId xmlns:p14="http://schemas.microsoft.com/office/powerpoint/2010/main" val="1295682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PE"/>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3 Marcador de fecha">
            <a:extLst>
              <a:ext uri="{FF2B5EF4-FFF2-40B4-BE49-F238E27FC236}">
                <a16:creationId xmlns:a16="http://schemas.microsoft.com/office/drawing/2014/main" id="{261A5371-556B-94D5-B837-8E740673763C}"/>
              </a:ext>
            </a:extLst>
          </p:cNvPr>
          <p:cNvSpPr>
            <a:spLocks noGrp="1"/>
          </p:cNvSpPr>
          <p:nvPr>
            <p:ph type="dt" sz="half" idx="10"/>
          </p:nvPr>
        </p:nvSpPr>
        <p:spPr/>
        <p:txBody>
          <a:bodyPr/>
          <a:lstStyle>
            <a:lvl1pPr>
              <a:defRPr/>
            </a:lvl1pPr>
          </a:lstStyle>
          <a:p>
            <a:pPr>
              <a:defRPr/>
            </a:pPr>
            <a:fld id="{D32D4418-158B-426F-8BB0-C305C2432A14}" type="datetimeFigureOut">
              <a:rPr lang="es-PE"/>
              <a:pPr>
                <a:defRPr/>
              </a:pPr>
              <a:t>27/10/2025</a:t>
            </a:fld>
            <a:endParaRPr lang="es-PE"/>
          </a:p>
        </p:txBody>
      </p:sp>
      <p:sp>
        <p:nvSpPr>
          <p:cNvPr id="5" name="4 Marcador de pie de página">
            <a:extLst>
              <a:ext uri="{FF2B5EF4-FFF2-40B4-BE49-F238E27FC236}">
                <a16:creationId xmlns:a16="http://schemas.microsoft.com/office/drawing/2014/main" id="{8178CCC7-B87F-8DFF-70FC-54750D0ED10D}"/>
              </a:ext>
            </a:extLst>
          </p:cNvPr>
          <p:cNvSpPr>
            <a:spLocks noGrp="1"/>
          </p:cNvSpPr>
          <p:nvPr>
            <p:ph type="ftr" sz="quarter" idx="11"/>
          </p:nvPr>
        </p:nvSpPr>
        <p:spPr/>
        <p:txBody>
          <a:bodyPr/>
          <a:lstStyle>
            <a:lvl1pPr>
              <a:defRPr/>
            </a:lvl1pPr>
          </a:lstStyle>
          <a:p>
            <a:pPr>
              <a:defRPr/>
            </a:pPr>
            <a:endParaRPr lang="es-PE"/>
          </a:p>
        </p:txBody>
      </p:sp>
      <p:sp>
        <p:nvSpPr>
          <p:cNvPr id="6" name="5 Marcador de número de diapositiva">
            <a:extLst>
              <a:ext uri="{FF2B5EF4-FFF2-40B4-BE49-F238E27FC236}">
                <a16:creationId xmlns:a16="http://schemas.microsoft.com/office/drawing/2014/main" id="{B91F9DE1-3B13-2973-33E0-493AFB98AB71}"/>
              </a:ext>
            </a:extLst>
          </p:cNvPr>
          <p:cNvSpPr>
            <a:spLocks noGrp="1"/>
          </p:cNvSpPr>
          <p:nvPr>
            <p:ph type="sldNum" sz="quarter" idx="12"/>
          </p:nvPr>
        </p:nvSpPr>
        <p:spPr/>
        <p:txBody>
          <a:bodyPr/>
          <a:lstStyle>
            <a:lvl1pPr>
              <a:defRPr/>
            </a:lvl1pPr>
          </a:lstStyle>
          <a:p>
            <a:pPr>
              <a:defRPr/>
            </a:pPr>
            <a:fld id="{EDE4EF5C-C32A-4281-B0BB-4C2173A8F5F7}" type="slidenum">
              <a:rPr lang="es-PE" altLang="es-PE"/>
              <a:pPr>
                <a:defRPr/>
              </a:pPr>
              <a:t>‹Nº›</a:t>
            </a:fld>
            <a:endParaRPr lang="es-PE" altLang="es-PE"/>
          </a:p>
        </p:txBody>
      </p:sp>
    </p:spTree>
    <p:extLst>
      <p:ext uri="{BB962C8B-B14F-4D97-AF65-F5344CB8AC3E}">
        <p14:creationId xmlns:p14="http://schemas.microsoft.com/office/powerpoint/2010/main" val="1920724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5" y="4406905"/>
            <a:ext cx="10363200" cy="1362075"/>
          </a:xfrm>
        </p:spPr>
        <p:txBody>
          <a:bodyPr anchor="t"/>
          <a:lstStyle>
            <a:lvl1pPr algn="l">
              <a:defRPr sz="4000" b="1" cap="all"/>
            </a:lvl1pPr>
          </a:lstStyle>
          <a:p>
            <a:r>
              <a:rPr lang="es-ES"/>
              <a:t>Haga clic para modificar el estilo de título del patrón</a:t>
            </a:r>
            <a:endParaRPr lang="es-PE"/>
          </a:p>
        </p:txBody>
      </p:sp>
      <p:sp>
        <p:nvSpPr>
          <p:cNvPr id="3" name="2 Marcador de texto"/>
          <p:cNvSpPr>
            <a:spLocks noGrp="1"/>
          </p:cNvSpPr>
          <p:nvPr>
            <p:ph type="body" idx="1"/>
          </p:nvPr>
        </p:nvSpPr>
        <p:spPr>
          <a:xfrm>
            <a:off x="963085" y="2906718"/>
            <a:ext cx="10363200" cy="1500187"/>
          </a:xfrm>
        </p:spPr>
        <p:txBody>
          <a:bodyPr anchor="b"/>
          <a:lstStyle>
            <a:lvl1pPr marL="0" indent="0">
              <a:buNone/>
              <a:defRPr sz="2000">
                <a:solidFill>
                  <a:schemeClr val="tx1">
                    <a:tint val="75000"/>
                  </a:schemeClr>
                </a:solidFill>
              </a:defRPr>
            </a:lvl1pPr>
            <a:lvl2pPr marL="457125" indent="0">
              <a:buNone/>
              <a:defRPr sz="1800">
                <a:solidFill>
                  <a:schemeClr val="tx1">
                    <a:tint val="75000"/>
                  </a:schemeClr>
                </a:solidFill>
              </a:defRPr>
            </a:lvl2pPr>
            <a:lvl3pPr marL="914250" indent="0">
              <a:buNone/>
              <a:defRPr sz="1600">
                <a:solidFill>
                  <a:schemeClr val="tx1">
                    <a:tint val="75000"/>
                  </a:schemeClr>
                </a:solidFill>
              </a:defRPr>
            </a:lvl3pPr>
            <a:lvl4pPr marL="1371374" indent="0">
              <a:buNone/>
              <a:defRPr sz="1400">
                <a:solidFill>
                  <a:schemeClr val="tx1">
                    <a:tint val="75000"/>
                  </a:schemeClr>
                </a:solidFill>
              </a:defRPr>
            </a:lvl4pPr>
            <a:lvl5pPr marL="1828497" indent="0">
              <a:buNone/>
              <a:defRPr sz="1400">
                <a:solidFill>
                  <a:schemeClr val="tx1">
                    <a:tint val="75000"/>
                  </a:schemeClr>
                </a:solidFill>
              </a:defRPr>
            </a:lvl5pPr>
            <a:lvl6pPr marL="2285622" indent="0">
              <a:buNone/>
              <a:defRPr sz="1400">
                <a:solidFill>
                  <a:schemeClr val="tx1">
                    <a:tint val="75000"/>
                  </a:schemeClr>
                </a:solidFill>
              </a:defRPr>
            </a:lvl6pPr>
            <a:lvl7pPr marL="2742747" indent="0">
              <a:buNone/>
              <a:defRPr sz="1400">
                <a:solidFill>
                  <a:schemeClr val="tx1">
                    <a:tint val="75000"/>
                  </a:schemeClr>
                </a:solidFill>
              </a:defRPr>
            </a:lvl7pPr>
            <a:lvl8pPr marL="3199872" indent="0">
              <a:buNone/>
              <a:defRPr sz="1400">
                <a:solidFill>
                  <a:schemeClr val="tx1">
                    <a:tint val="75000"/>
                  </a:schemeClr>
                </a:solidFill>
              </a:defRPr>
            </a:lvl8pPr>
            <a:lvl9pPr marL="3656997"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1A00230A-D984-0C3D-BF93-3B10A5611520}"/>
              </a:ext>
            </a:extLst>
          </p:cNvPr>
          <p:cNvSpPr>
            <a:spLocks noGrp="1"/>
          </p:cNvSpPr>
          <p:nvPr>
            <p:ph type="dt" sz="half" idx="10"/>
          </p:nvPr>
        </p:nvSpPr>
        <p:spPr/>
        <p:txBody>
          <a:bodyPr/>
          <a:lstStyle>
            <a:lvl1pPr>
              <a:defRPr/>
            </a:lvl1pPr>
          </a:lstStyle>
          <a:p>
            <a:pPr>
              <a:defRPr/>
            </a:pPr>
            <a:fld id="{FE9ACD42-E5EB-4CDA-8ED0-D0C091F61F28}" type="datetimeFigureOut">
              <a:rPr lang="es-PE"/>
              <a:pPr>
                <a:defRPr/>
              </a:pPr>
              <a:t>27/10/2025</a:t>
            </a:fld>
            <a:endParaRPr lang="es-PE"/>
          </a:p>
        </p:txBody>
      </p:sp>
      <p:sp>
        <p:nvSpPr>
          <p:cNvPr id="5" name="4 Marcador de pie de página">
            <a:extLst>
              <a:ext uri="{FF2B5EF4-FFF2-40B4-BE49-F238E27FC236}">
                <a16:creationId xmlns:a16="http://schemas.microsoft.com/office/drawing/2014/main" id="{89AC0DC0-0B9A-1930-E2CE-D4D72E524336}"/>
              </a:ext>
            </a:extLst>
          </p:cNvPr>
          <p:cNvSpPr>
            <a:spLocks noGrp="1"/>
          </p:cNvSpPr>
          <p:nvPr>
            <p:ph type="ftr" sz="quarter" idx="11"/>
          </p:nvPr>
        </p:nvSpPr>
        <p:spPr/>
        <p:txBody>
          <a:bodyPr/>
          <a:lstStyle>
            <a:lvl1pPr>
              <a:defRPr/>
            </a:lvl1pPr>
          </a:lstStyle>
          <a:p>
            <a:pPr>
              <a:defRPr/>
            </a:pPr>
            <a:endParaRPr lang="es-PE"/>
          </a:p>
        </p:txBody>
      </p:sp>
      <p:sp>
        <p:nvSpPr>
          <p:cNvPr id="6" name="5 Marcador de número de diapositiva">
            <a:extLst>
              <a:ext uri="{FF2B5EF4-FFF2-40B4-BE49-F238E27FC236}">
                <a16:creationId xmlns:a16="http://schemas.microsoft.com/office/drawing/2014/main" id="{0C78C2E0-FEF8-32DA-FE48-E4CF6740AEF5}"/>
              </a:ext>
            </a:extLst>
          </p:cNvPr>
          <p:cNvSpPr>
            <a:spLocks noGrp="1"/>
          </p:cNvSpPr>
          <p:nvPr>
            <p:ph type="sldNum" sz="quarter" idx="12"/>
          </p:nvPr>
        </p:nvSpPr>
        <p:spPr/>
        <p:txBody>
          <a:bodyPr/>
          <a:lstStyle>
            <a:lvl1pPr>
              <a:defRPr/>
            </a:lvl1pPr>
          </a:lstStyle>
          <a:p>
            <a:pPr>
              <a:defRPr/>
            </a:pPr>
            <a:fld id="{6F3463C4-ADFD-41E4-A91A-A99C9F0E6AB2}" type="slidenum">
              <a:rPr lang="es-PE" altLang="es-PE"/>
              <a:pPr>
                <a:defRPr/>
              </a:pPr>
              <a:t>‹Nº›</a:t>
            </a:fld>
            <a:endParaRPr lang="es-PE" altLang="es-PE"/>
          </a:p>
        </p:txBody>
      </p:sp>
    </p:spTree>
    <p:extLst>
      <p:ext uri="{BB962C8B-B14F-4D97-AF65-F5344CB8AC3E}">
        <p14:creationId xmlns:p14="http://schemas.microsoft.com/office/powerpoint/2010/main" val="3311759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PE"/>
          </a:p>
        </p:txBody>
      </p:sp>
      <p:sp>
        <p:nvSpPr>
          <p:cNvPr id="3" name="2 Marcador de contenido"/>
          <p:cNvSpPr>
            <a:spLocks noGrp="1"/>
          </p:cNvSpPr>
          <p:nvPr>
            <p:ph sz="half" idx="1"/>
          </p:nvPr>
        </p:nvSpPr>
        <p:spPr>
          <a:xfrm>
            <a:off x="609601"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3 Marcador de contenido"/>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5" name="3 Marcador de fecha">
            <a:extLst>
              <a:ext uri="{FF2B5EF4-FFF2-40B4-BE49-F238E27FC236}">
                <a16:creationId xmlns:a16="http://schemas.microsoft.com/office/drawing/2014/main" id="{D0F15835-03A0-F61A-CA53-CD6644F4F955}"/>
              </a:ext>
            </a:extLst>
          </p:cNvPr>
          <p:cNvSpPr>
            <a:spLocks noGrp="1"/>
          </p:cNvSpPr>
          <p:nvPr>
            <p:ph type="dt" sz="half" idx="10"/>
          </p:nvPr>
        </p:nvSpPr>
        <p:spPr/>
        <p:txBody>
          <a:bodyPr/>
          <a:lstStyle>
            <a:lvl1pPr>
              <a:defRPr/>
            </a:lvl1pPr>
          </a:lstStyle>
          <a:p>
            <a:pPr>
              <a:defRPr/>
            </a:pPr>
            <a:fld id="{7B23720C-2E53-413D-AA06-7B7BD9358C0B}" type="datetimeFigureOut">
              <a:rPr lang="es-PE"/>
              <a:pPr>
                <a:defRPr/>
              </a:pPr>
              <a:t>27/10/2025</a:t>
            </a:fld>
            <a:endParaRPr lang="es-PE"/>
          </a:p>
        </p:txBody>
      </p:sp>
      <p:sp>
        <p:nvSpPr>
          <p:cNvPr id="6" name="4 Marcador de pie de página">
            <a:extLst>
              <a:ext uri="{FF2B5EF4-FFF2-40B4-BE49-F238E27FC236}">
                <a16:creationId xmlns:a16="http://schemas.microsoft.com/office/drawing/2014/main" id="{C420C75D-B27C-D9A8-98DC-90B5E38B07F9}"/>
              </a:ext>
            </a:extLst>
          </p:cNvPr>
          <p:cNvSpPr>
            <a:spLocks noGrp="1"/>
          </p:cNvSpPr>
          <p:nvPr>
            <p:ph type="ftr" sz="quarter" idx="11"/>
          </p:nvPr>
        </p:nvSpPr>
        <p:spPr/>
        <p:txBody>
          <a:bodyPr/>
          <a:lstStyle>
            <a:lvl1pPr>
              <a:defRPr/>
            </a:lvl1pPr>
          </a:lstStyle>
          <a:p>
            <a:pPr>
              <a:defRPr/>
            </a:pPr>
            <a:endParaRPr lang="es-PE"/>
          </a:p>
        </p:txBody>
      </p:sp>
      <p:sp>
        <p:nvSpPr>
          <p:cNvPr id="7" name="5 Marcador de número de diapositiva">
            <a:extLst>
              <a:ext uri="{FF2B5EF4-FFF2-40B4-BE49-F238E27FC236}">
                <a16:creationId xmlns:a16="http://schemas.microsoft.com/office/drawing/2014/main" id="{DEB72685-8025-FC05-DD8A-FD3E1E6A977B}"/>
              </a:ext>
            </a:extLst>
          </p:cNvPr>
          <p:cNvSpPr>
            <a:spLocks noGrp="1"/>
          </p:cNvSpPr>
          <p:nvPr>
            <p:ph type="sldNum" sz="quarter" idx="12"/>
          </p:nvPr>
        </p:nvSpPr>
        <p:spPr/>
        <p:txBody>
          <a:bodyPr/>
          <a:lstStyle>
            <a:lvl1pPr>
              <a:defRPr/>
            </a:lvl1pPr>
          </a:lstStyle>
          <a:p>
            <a:pPr>
              <a:defRPr/>
            </a:pPr>
            <a:fld id="{1DE79FA3-2CE7-442C-8CE7-D1408A7558E4}" type="slidenum">
              <a:rPr lang="es-PE" altLang="es-PE"/>
              <a:pPr>
                <a:defRPr/>
              </a:pPr>
              <a:t>‹Nº›</a:t>
            </a:fld>
            <a:endParaRPr lang="es-PE" altLang="es-PE"/>
          </a:p>
        </p:txBody>
      </p:sp>
    </p:spTree>
    <p:extLst>
      <p:ext uri="{BB962C8B-B14F-4D97-AF65-F5344CB8AC3E}">
        <p14:creationId xmlns:p14="http://schemas.microsoft.com/office/powerpoint/2010/main" val="4103042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PE"/>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125" indent="0">
              <a:buNone/>
              <a:defRPr sz="2000" b="1"/>
            </a:lvl2pPr>
            <a:lvl3pPr marL="914250" indent="0">
              <a:buNone/>
              <a:defRPr sz="1800" b="1"/>
            </a:lvl3pPr>
            <a:lvl4pPr marL="1371374" indent="0">
              <a:buNone/>
              <a:defRPr sz="1600" b="1"/>
            </a:lvl4pPr>
            <a:lvl5pPr marL="1828497" indent="0">
              <a:buNone/>
              <a:defRPr sz="1600" b="1"/>
            </a:lvl5pPr>
            <a:lvl6pPr marL="2285622" indent="0">
              <a:buNone/>
              <a:defRPr sz="1600" b="1"/>
            </a:lvl6pPr>
            <a:lvl7pPr marL="2742747" indent="0">
              <a:buNone/>
              <a:defRPr sz="1600" b="1"/>
            </a:lvl7pPr>
            <a:lvl8pPr marL="3199872" indent="0">
              <a:buNone/>
              <a:defRPr sz="1600" b="1"/>
            </a:lvl8pPr>
            <a:lvl9pPr marL="3656997"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5" name="4 Marcador de texto"/>
          <p:cNvSpPr>
            <a:spLocks noGrp="1"/>
          </p:cNvSpPr>
          <p:nvPr>
            <p:ph type="body" sz="quarter" idx="3"/>
          </p:nvPr>
        </p:nvSpPr>
        <p:spPr>
          <a:xfrm>
            <a:off x="6193373" y="1535113"/>
            <a:ext cx="5389033" cy="639762"/>
          </a:xfrm>
        </p:spPr>
        <p:txBody>
          <a:bodyPr anchor="b"/>
          <a:lstStyle>
            <a:lvl1pPr marL="0" indent="0">
              <a:buNone/>
              <a:defRPr sz="2400" b="1"/>
            </a:lvl1pPr>
            <a:lvl2pPr marL="457125" indent="0">
              <a:buNone/>
              <a:defRPr sz="2000" b="1"/>
            </a:lvl2pPr>
            <a:lvl3pPr marL="914250" indent="0">
              <a:buNone/>
              <a:defRPr sz="1800" b="1"/>
            </a:lvl3pPr>
            <a:lvl4pPr marL="1371374" indent="0">
              <a:buNone/>
              <a:defRPr sz="1600" b="1"/>
            </a:lvl4pPr>
            <a:lvl5pPr marL="1828497" indent="0">
              <a:buNone/>
              <a:defRPr sz="1600" b="1"/>
            </a:lvl5pPr>
            <a:lvl6pPr marL="2285622" indent="0">
              <a:buNone/>
              <a:defRPr sz="1600" b="1"/>
            </a:lvl6pPr>
            <a:lvl7pPr marL="2742747" indent="0">
              <a:buNone/>
              <a:defRPr sz="1600" b="1"/>
            </a:lvl7pPr>
            <a:lvl8pPr marL="3199872" indent="0">
              <a:buNone/>
              <a:defRPr sz="1600" b="1"/>
            </a:lvl8pPr>
            <a:lvl9pPr marL="3656997"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7" name="3 Marcador de fecha">
            <a:extLst>
              <a:ext uri="{FF2B5EF4-FFF2-40B4-BE49-F238E27FC236}">
                <a16:creationId xmlns:a16="http://schemas.microsoft.com/office/drawing/2014/main" id="{33DF3B0C-7EE8-D253-2B71-14D98BF76253}"/>
              </a:ext>
            </a:extLst>
          </p:cNvPr>
          <p:cNvSpPr>
            <a:spLocks noGrp="1"/>
          </p:cNvSpPr>
          <p:nvPr>
            <p:ph type="dt" sz="half" idx="10"/>
          </p:nvPr>
        </p:nvSpPr>
        <p:spPr/>
        <p:txBody>
          <a:bodyPr/>
          <a:lstStyle>
            <a:lvl1pPr>
              <a:defRPr/>
            </a:lvl1pPr>
          </a:lstStyle>
          <a:p>
            <a:pPr>
              <a:defRPr/>
            </a:pPr>
            <a:fld id="{11AC0971-92A1-4568-AD4B-20F557178F80}" type="datetimeFigureOut">
              <a:rPr lang="es-PE"/>
              <a:pPr>
                <a:defRPr/>
              </a:pPr>
              <a:t>27/10/2025</a:t>
            </a:fld>
            <a:endParaRPr lang="es-PE"/>
          </a:p>
        </p:txBody>
      </p:sp>
      <p:sp>
        <p:nvSpPr>
          <p:cNvPr id="8" name="4 Marcador de pie de página">
            <a:extLst>
              <a:ext uri="{FF2B5EF4-FFF2-40B4-BE49-F238E27FC236}">
                <a16:creationId xmlns:a16="http://schemas.microsoft.com/office/drawing/2014/main" id="{E34E40E3-8F1D-A5C5-24F8-ECAC843F27A4}"/>
              </a:ext>
            </a:extLst>
          </p:cNvPr>
          <p:cNvSpPr>
            <a:spLocks noGrp="1"/>
          </p:cNvSpPr>
          <p:nvPr>
            <p:ph type="ftr" sz="quarter" idx="11"/>
          </p:nvPr>
        </p:nvSpPr>
        <p:spPr/>
        <p:txBody>
          <a:bodyPr/>
          <a:lstStyle>
            <a:lvl1pPr>
              <a:defRPr/>
            </a:lvl1pPr>
          </a:lstStyle>
          <a:p>
            <a:pPr>
              <a:defRPr/>
            </a:pPr>
            <a:endParaRPr lang="es-PE"/>
          </a:p>
        </p:txBody>
      </p:sp>
      <p:sp>
        <p:nvSpPr>
          <p:cNvPr id="9" name="5 Marcador de número de diapositiva">
            <a:extLst>
              <a:ext uri="{FF2B5EF4-FFF2-40B4-BE49-F238E27FC236}">
                <a16:creationId xmlns:a16="http://schemas.microsoft.com/office/drawing/2014/main" id="{739B869C-9ACE-5BA8-4628-423E81D0F8CE}"/>
              </a:ext>
            </a:extLst>
          </p:cNvPr>
          <p:cNvSpPr>
            <a:spLocks noGrp="1"/>
          </p:cNvSpPr>
          <p:nvPr>
            <p:ph type="sldNum" sz="quarter" idx="12"/>
          </p:nvPr>
        </p:nvSpPr>
        <p:spPr/>
        <p:txBody>
          <a:bodyPr/>
          <a:lstStyle>
            <a:lvl1pPr>
              <a:defRPr/>
            </a:lvl1pPr>
          </a:lstStyle>
          <a:p>
            <a:pPr>
              <a:defRPr/>
            </a:pPr>
            <a:fld id="{0750297F-14E9-420A-8D63-AED4AF10BE91}" type="slidenum">
              <a:rPr lang="es-PE" altLang="es-PE"/>
              <a:pPr>
                <a:defRPr/>
              </a:pPr>
              <a:t>‹Nº›</a:t>
            </a:fld>
            <a:endParaRPr lang="es-PE" altLang="es-PE"/>
          </a:p>
        </p:txBody>
      </p:sp>
    </p:spTree>
    <p:extLst>
      <p:ext uri="{BB962C8B-B14F-4D97-AF65-F5344CB8AC3E}">
        <p14:creationId xmlns:p14="http://schemas.microsoft.com/office/powerpoint/2010/main" val="3549565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PE"/>
          </a:p>
        </p:txBody>
      </p:sp>
      <p:sp>
        <p:nvSpPr>
          <p:cNvPr id="3" name="3 Marcador de fecha">
            <a:extLst>
              <a:ext uri="{FF2B5EF4-FFF2-40B4-BE49-F238E27FC236}">
                <a16:creationId xmlns:a16="http://schemas.microsoft.com/office/drawing/2014/main" id="{A2395B21-2F49-9775-F2BA-CB344D14012E}"/>
              </a:ext>
            </a:extLst>
          </p:cNvPr>
          <p:cNvSpPr>
            <a:spLocks noGrp="1"/>
          </p:cNvSpPr>
          <p:nvPr>
            <p:ph type="dt" sz="half" idx="10"/>
          </p:nvPr>
        </p:nvSpPr>
        <p:spPr/>
        <p:txBody>
          <a:bodyPr/>
          <a:lstStyle>
            <a:lvl1pPr>
              <a:defRPr/>
            </a:lvl1pPr>
          </a:lstStyle>
          <a:p>
            <a:pPr>
              <a:defRPr/>
            </a:pPr>
            <a:fld id="{06D19A2E-EA8A-4B8A-9E40-C8697ACE75F5}" type="datetimeFigureOut">
              <a:rPr lang="es-PE"/>
              <a:pPr>
                <a:defRPr/>
              </a:pPr>
              <a:t>27/10/2025</a:t>
            </a:fld>
            <a:endParaRPr lang="es-PE"/>
          </a:p>
        </p:txBody>
      </p:sp>
      <p:sp>
        <p:nvSpPr>
          <p:cNvPr id="4" name="4 Marcador de pie de página">
            <a:extLst>
              <a:ext uri="{FF2B5EF4-FFF2-40B4-BE49-F238E27FC236}">
                <a16:creationId xmlns:a16="http://schemas.microsoft.com/office/drawing/2014/main" id="{B26C82E2-FD20-89A4-2E00-231D3DEB8809}"/>
              </a:ext>
            </a:extLst>
          </p:cNvPr>
          <p:cNvSpPr>
            <a:spLocks noGrp="1"/>
          </p:cNvSpPr>
          <p:nvPr>
            <p:ph type="ftr" sz="quarter" idx="11"/>
          </p:nvPr>
        </p:nvSpPr>
        <p:spPr/>
        <p:txBody>
          <a:bodyPr/>
          <a:lstStyle>
            <a:lvl1pPr>
              <a:defRPr/>
            </a:lvl1pPr>
          </a:lstStyle>
          <a:p>
            <a:pPr>
              <a:defRPr/>
            </a:pPr>
            <a:endParaRPr lang="es-PE"/>
          </a:p>
        </p:txBody>
      </p:sp>
      <p:sp>
        <p:nvSpPr>
          <p:cNvPr id="5" name="5 Marcador de número de diapositiva">
            <a:extLst>
              <a:ext uri="{FF2B5EF4-FFF2-40B4-BE49-F238E27FC236}">
                <a16:creationId xmlns:a16="http://schemas.microsoft.com/office/drawing/2014/main" id="{6A87325F-88D3-876E-BB47-43A18E588E0A}"/>
              </a:ext>
            </a:extLst>
          </p:cNvPr>
          <p:cNvSpPr>
            <a:spLocks noGrp="1"/>
          </p:cNvSpPr>
          <p:nvPr>
            <p:ph type="sldNum" sz="quarter" idx="12"/>
          </p:nvPr>
        </p:nvSpPr>
        <p:spPr/>
        <p:txBody>
          <a:bodyPr/>
          <a:lstStyle>
            <a:lvl1pPr>
              <a:defRPr/>
            </a:lvl1pPr>
          </a:lstStyle>
          <a:p>
            <a:pPr>
              <a:defRPr/>
            </a:pPr>
            <a:fld id="{5F1F8CB7-113D-4BC4-A4CD-33FA91979521}" type="slidenum">
              <a:rPr lang="es-PE" altLang="es-PE"/>
              <a:pPr>
                <a:defRPr/>
              </a:pPr>
              <a:t>‹Nº›</a:t>
            </a:fld>
            <a:endParaRPr lang="es-PE" altLang="es-PE"/>
          </a:p>
        </p:txBody>
      </p:sp>
    </p:spTree>
    <p:extLst>
      <p:ext uri="{BB962C8B-B14F-4D97-AF65-F5344CB8AC3E}">
        <p14:creationId xmlns:p14="http://schemas.microsoft.com/office/powerpoint/2010/main" val="3459637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B250E517-B7BD-9C5A-5CAD-57D0C275BAA2}"/>
              </a:ext>
            </a:extLst>
          </p:cNvPr>
          <p:cNvSpPr>
            <a:spLocks noGrp="1"/>
          </p:cNvSpPr>
          <p:nvPr>
            <p:ph type="dt" sz="half" idx="10"/>
          </p:nvPr>
        </p:nvSpPr>
        <p:spPr/>
        <p:txBody>
          <a:bodyPr/>
          <a:lstStyle>
            <a:lvl1pPr>
              <a:defRPr/>
            </a:lvl1pPr>
          </a:lstStyle>
          <a:p>
            <a:pPr>
              <a:defRPr/>
            </a:pPr>
            <a:fld id="{FE77E623-D8D8-4008-A56B-811C079C120C}" type="datetimeFigureOut">
              <a:rPr lang="es-PE"/>
              <a:pPr>
                <a:defRPr/>
              </a:pPr>
              <a:t>27/10/2025</a:t>
            </a:fld>
            <a:endParaRPr lang="es-PE"/>
          </a:p>
        </p:txBody>
      </p:sp>
      <p:sp>
        <p:nvSpPr>
          <p:cNvPr id="3" name="4 Marcador de pie de página">
            <a:extLst>
              <a:ext uri="{FF2B5EF4-FFF2-40B4-BE49-F238E27FC236}">
                <a16:creationId xmlns:a16="http://schemas.microsoft.com/office/drawing/2014/main" id="{CFCFBA5D-53A9-93B0-0451-66AC2FF5A210}"/>
              </a:ext>
            </a:extLst>
          </p:cNvPr>
          <p:cNvSpPr>
            <a:spLocks noGrp="1"/>
          </p:cNvSpPr>
          <p:nvPr>
            <p:ph type="ftr" sz="quarter" idx="11"/>
          </p:nvPr>
        </p:nvSpPr>
        <p:spPr/>
        <p:txBody>
          <a:bodyPr/>
          <a:lstStyle>
            <a:lvl1pPr>
              <a:defRPr/>
            </a:lvl1pPr>
          </a:lstStyle>
          <a:p>
            <a:pPr>
              <a:defRPr/>
            </a:pPr>
            <a:endParaRPr lang="es-PE"/>
          </a:p>
        </p:txBody>
      </p:sp>
      <p:sp>
        <p:nvSpPr>
          <p:cNvPr id="4" name="5 Marcador de número de diapositiva">
            <a:extLst>
              <a:ext uri="{FF2B5EF4-FFF2-40B4-BE49-F238E27FC236}">
                <a16:creationId xmlns:a16="http://schemas.microsoft.com/office/drawing/2014/main" id="{F6E89EC3-3360-3A71-B438-148002FD7F4A}"/>
              </a:ext>
            </a:extLst>
          </p:cNvPr>
          <p:cNvSpPr>
            <a:spLocks noGrp="1"/>
          </p:cNvSpPr>
          <p:nvPr>
            <p:ph type="sldNum" sz="quarter" idx="12"/>
          </p:nvPr>
        </p:nvSpPr>
        <p:spPr/>
        <p:txBody>
          <a:bodyPr/>
          <a:lstStyle>
            <a:lvl1pPr>
              <a:defRPr/>
            </a:lvl1pPr>
          </a:lstStyle>
          <a:p>
            <a:pPr>
              <a:defRPr/>
            </a:pPr>
            <a:fld id="{E227B9D6-923B-463E-9175-CD260B67B644}" type="slidenum">
              <a:rPr lang="es-PE" altLang="es-PE"/>
              <a:pPr>
                <a:defRPr/>
              </a:pPr>
              <a:t>‹Nº›</a:t>
            </a:fld>
            <a:endParaRPr lang="es-PE" altLang="es-PE"/>
          </a:p>
        </p:txBody>
      </p:sp>
    </p:spTree>
    <p:extLst>
      <p:ext uri="{BB962C8B-B14F-4D97-AF65-F5344CB8AC3E}">
        <p14:creationId xmlns:p14="http://schemas.microsoft.com/office/powerpoint/2010/main" val="1450930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7" y="273050"/>
            <a:ext cx="4011084" cy="1162050"/>
          </a:xfrm>
        </p:spPr>
        <p:txBody>
          <a:bodyPr anchor="b"/>
          <a:lstStyle>
            <a:lvl1pPr algn="l">
              <a:defRPr sz="2000" b="1"/>
            </a:lvl1pPr>
          </a:lstStyle>
          <a:p>
            <a:r>
              <a:rPr lang="es-ES"/>
              <a:t>Haga clic para modificar el estilo de título del patrón</a:t>
            </a:r>
            <a:endParaRPr lang="es-PE"/>
          </a:p>
        </p:txBody>
      </p:sp>
      <p:sp>
        <p:nvSpPr>
          <p:cNvPr id="3" name="2 Marcador de contenido"/>
          <p:cNvSpPr>
            <a:spLocks noGrp="1"/>
          </p:cNvSpPr>
          <p:nvPr>
            <p:ph idx="1"/>
          </p:nvPr>
        </p:nvSpPr>
        <p:spPr>
          <a:xfrm>
            <a:off x="4766735" y="273056"/>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3 Marcador de texto"/>
          <p:cNvSpPr>
            <a:spLocks noGrp="1"/>
          </p:cNvSpPr>
          <p:nvPr>
            <p:ph type="body" sz="half" idx="2"/>
          </p:nvPr>
        </p:nvSpPr>
        <p:spPr>
          <a:xfrm>
            <a:off x="609607" y="1435103"/>
            <a:ext cx="4011084" cy="4691063"/>
          </a:xfrm>
        </p:spPr>
        <p:txBody>
          <a:bodyPr/>
          <a:lstStyle>
            <a:lvl1pPr marL="0" indent="0">
              <a:buNone/>
              <a:defRPr sz="1400"/>
            </a:lvl1pPr>
            <a:lvl2pPr marL="457125" indent="0">
              <a:buNone/>
              <a:defRPr sz="1200"/>
            </a:lvl2pPr>
            <a:lvl3pPr marL="914250" indent="0">
              <a:buNone/>
              <a:defRPr sz="1000"/>
            </a:lvl3pPr>
            <a:lvl4pPr marL="1371374" indent="0">
              <a:buNone/>
              <a:defRPr sz="900"/>
            </a:lvl4pPr>
            <a:lvl5pPr marL="1828497" indent="0">
              <a:buNone/>
              <a:defRPr sz="900"/>
            </a:lvl5pPr>
            <a:lvl6pPr marL="2285622" indent="0">
              <a:buNone/>
              <a:defRPr sz="900"/>
            </a:lvl6pPr>
            <a:lvl7pPr marL="2742747" indent="0">
              <a:buNone/>
              <a:defRPr sz="900"/>
            </a:lvl7pPr>
            <a:lvl8pPr marL="3199872" indent="0">
              <a:buNone/>
              <a:defRPr sz="900"/>
            </a:lvl8pPr>
            <a:lvl9pPr marL="3656997"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710771A-6BA8-CFCF-109E-AFF833AD5E23}"/>
              </a:ext>
            </a:extLst>
          </p:cNvPr>
          <p:cNvSpPr>
            <a:spLocks noGrp="1"/>
          </p:cNvSpPr>
          <p:nvPr>
            <p:ph type="dt" sz="half" idx="10"/>
          </p:nvPr>
        </p:nvSpPr>
        <p:spPr/>
        <p:txBody>
          <a:bodyPr/>
          <a:lstStyle>
            <a:lvl1pPr>
              <a:defRPr/>
            </a:lvl1pPr>
          </a:lstStyle>
          <a:p>
            <a:pPr>
              <a:defRPr/>
            </a:pPr>
            <a:fld id="{C88C19EE-6CE1-4692-900C-46D73C10C1B3}" type="datetimeFigureOut">
              <a:rPr lang="es-PE"/>
              <a:pPr>
                <a:defRPr/>
              </a:pPr>
              <a:t>27/10/2025</a:t>
            </a:fld>
            <a:endParaRPr lang="es-PE"/>
          </a:p>
        </p:txBody>
      </p:sp>
      <p:sp>
        <p:nvSpPr>
          <p:cNvPr id="6" name="4 Marcador de pie de página">
            <a:extLst>
              <a:ext uri="{FF2B5EF4-FFF2-40B4-BE49-F238E27FC236}">
                <a16:creationId xmlns:a16="http://schemas.microsoft.com/office/drawing/2014/main" id="{8AD0562C-5DB6-68AE-958B-B66F5DE5DFEA}"/>
              </a:ext>
            </a:extLst>
          </p:cNvPr>
          <p:cNvSpPr>
            <a:spLocks noGrp="1"/>
          </p:cNvSpPr>
          <p:nvPr>
            <p:ph type="ftr" sz="quarter" idx="11"/>
          </p:nvPr>
        </p:nvSpPr>
        <p:spPr/>
        <p:txBody>
          <a:bodyPr/>
          <a:lstStyle>
            <a:lvl1pPr>
              <a:defRPr/>
            </a:lvl1pPr>
          </a:lstStyle>
          <a:p>
            <a:pPr>
              <a:defRPr/>
            </a:pPr>
            <a:endParaRPr lang="es-PE"/>
          </a:p>
        </p:txBody>
      </p:sp>
      <p:sp>
        <p:nvSpPr>
          <p:cNvPr id="7" name="5 Marcador de número de diapositiva">
            <a:extLst>
              <a:ext uri="{FF2B5EF4-FFF2-40B4-BE49-F238E27FC236}">
                <a16:creationId xmlns:a16="http://schemas.microsoft.com/office/drawing/2014/main" id="{65F81C81-B351-249F-D227-EB03B613D987}"/>
              </a:ext>
            </a:extLst>
          </p:cNvPr>
          <p:cNvSpPr>
            <a:spLocks noGrp="1"/>
          </p:cNvSpPr>
          <p:nvPr>
            <p:ph type="sldNum" sz="quarter" idx="12"/>
          </p:nvPr>
        </p:nvSpPr>
        <p:spPr/>
        <p:txBody>
          <a:bodyPr/>
          <a:lstStyle>
            <a:lvl1pPr>
              <a:defRPr/>
            </a:lvl1pPr>
          </a:lstStyle>
          <a:p>
            <a:pPr>
              <a:defRPr/>
            </a:pPr>
            <a:fld id="{AC6FAA69-32AD-47AF-9368-F83961A7E17D}" type="slidenum">
              <a:rPr lang="es-PE" altLang="es-PE"/>
              <a:pPr>
                <a:defRPr/>
              </a:pPr>
              <a:t>‹Nº›</a:t>
            </a:fld>
            <a:endParaRPr lang="es-PE" altLang="es-PE"/>
          </a:p>
        </p:txBody>
      </p:sp>
    </p:spTree>
    <p:extLst>
      <p:ext uri="{BB962C8B-B14F-4D97-AF65-F5344CB8AC3E}">
        <p14:creationId xmlns:p14="http://schemas.microsoft.com/office/powerpoint/2010/main" val="4053573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1"/>
            <a:ext cx="7315200" cy="566738"/>
          </a:xfrm>
        </p:spPr>
        <p:txBody>
          <a:bodyPr anchor="b"/>
          <a:lstStyle>
            <a:lvl1pPr algn="l">
              <a:defRPr sz="2000" b="1"/>
            </a:lvl1pPr>
          </a:lstStyle>
          <a:p>
            <a:r>
              <a:rPr lang="es-ES"/>
              <a:t>Haga clic para modificar el estilo de título del patrón</a:t>
            </a:r>
            <a:endParaRPr lang="es-PE"/>
          </a:p>
        </p:txBody>
      </p:sp>
      <p:sp>
        <p:nvSpPr>
          <p:cNvPr id="3" name="2 Marcador de posición de imagen"/>
          <p:cNvSpPr>
            <a:spLocks noGrp="1"/>
          </p:cNvSpPr>
          <p:nvPr>
            <p:ph type="pic" idx="1"/>
          </p:nvPr>
        </p:nvSpPr>
        <p:spPr>
          <a:xfrm>
            <a:off x="2389717" y="612775"/>
            <a:ext cx="7315200" cy="4114800"/>
          </a:xfrm>
        </p:spPr>
        <p:txBody>
          <a:bodyPr rtlCol="0">
            <a:normAutofit/>
          </a:bodyPr>
          <a:lstStyle>
            <a:lvl1pPr marL="0" indent="0">
              <a:buNone/>
              <a:defRPr sz="3200"/>
            </a:lvl1pPr>
            <a:lvl2pPr marL="457125" indent="0">
              <a:buNone/>
              <a:defRPr sz="2800"/>
            </a:lvl2pPr>
            <a:lvl3pPr marL="914250" indent="0">
              <a:buNone/>
              <a:defRPr sz="2400"/>
            </a:lvl3pPr>
            <a:lvl4pPr marL="1371374" indent="0">
              <a:buNone/>
              <a:defRPr sz="2000"/>
            </a:lvl4pPr>
            <a:lvl5pPr marL="1828497" indent="0">
              <a:buNone/>
              <a:defRPr sz="2000"/>
            </a:lvl5pPr>
            <a:lvl6pPr marL="2285622" indent="0">
              <a:buNone/>
              <a:defRPr sz="2000"/>
            </a:lvl6pPr>
            <a:lvl7pPr marL="2742747" indent="0">
              <a:buNone/>
              <a:defRPr sz="2000"/>
            </a:lvl7pPr>
            <a:lvl8pPr marL="3199872" indent="0">
              <a:buNone/>
              <a:defRPr sz="2000"/>
            </a:lvl8pPr>
            <a:lvl9pPr marL="3656997" indent="0">
              <a:buNone/>
              <a:defRPr sz="2000"/>
            </a:lvl9pPr>
          </a:lstStyle>
          <a:p>
            <a:pPr lvl="0"/>
            <a:endParaRPr lang="es-PE" noProof="0"/>
          </a:p>
        </p:txBody>
      </p:sp>
      <p:sp>
        <p:nvSpPr>
          <p:cNvPr id="4" name="3 Marcador de texto"/>
          <p:cNvSpPr>
            <a:spLocks noGrp="1"/>
          </p:cNvSpPr>
          <p:nvPr>
            <p:ph type="body" sz="half" idx="2"/>
          </p:nvPr>
        </p:nvSpPr>
        <p:spPr>
          <a:xfrm>
            <a:off x="2389717" y="5367339"/>
            <a:ext cx="7315200" cy="804862"/>
          </a:xfrm>
        </p:spPr>
        <p:txBody>
          <a:bodyPr/>
          <a:lstStyle>
            <a:lvl1pPr marL="0" indent="0">
              <a:buNone/>
              <a:defRPr sz="1400"/>
            </a:lvl1pPr>
            <a:lvl2pPr marL="457125" indent="0">
              <a:buNone/>
              <a:defRPr sz="1200"/>
            </a:lvl2pPr>
            <a:lvl3pPr marL="914250" indent="0">
              <a:buNone/>
              <a:defRPr sz="1000"/>
            </a:lvl3pPr>
            <a:lvl4pPr marL="1371374" indent="0">
              <a:buNone/>
              <a:defRPr sz="900"/>
            </a:lvl4pPr>
            <a:lvl5pPr marL="1828497" indent="0">
              <a:buNone/>
              <a:defRPr sz="900"/>
            </a:lvl5pPr>
            <a:lvl6pPr marL="2285622" indent="0">
              <a:buNone/>
              <a:defRPr sz="900"/>
            </a:lvl6pPr>
            <a:lvl7pPr marL="2742747" indent="0">
              <a:buNone/>
              <a:defRPr sz="900"/>
            </a:lvl7pPr>
            <a:lvl8pPr marL="3199872" indent="0">
              <a:buNone/>
              <a:defRPr sz="900"/>
            </a:lvl8pPr>
            <a:lvl9pPr marL="3656997"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FDED0E1B-320B-C392-A252-9D1A67765E3B}"/>
              </a:ext>
            </a:extLst>
          </p:cNvPr>
          <p:cNvSpPr>
            <a:spLocks noGrp="1"/>
          </p:cNvSpPr>
          <p:nvPr>
            <p:ph type="dt" sz="half" idx="10"/>
          </p:nvPr>
        </p:nvSpPr>
        <p:spPr/>
        <p:txBody>
          <a:bodyPr/>
          <a:lstStyle>
            <a:lvl1pPr>
              <a:defRPr/>
            </a:lvl1pPr>
          </a:lstStyle>
          <a:p>
            <a:pPr>
              <a:defRPr/>
            </a:pPr>
            <a:fld id="{1F28A0CF-05AD-4613-A23F-18A3F99338FE}" type="datetimeFigureOut">
              <a:rPr lang="es-PE"/>
              <a:pPr>
                <a:defRPr/>
              </a:pPr>
              <a:t>27/10/2025</a:t>
            </a:fld>
            <a:endParaRPr lang="es-PE"/>
          </a:p>
        </p:txBody>
      </p:sp>
      <p:sp>
        <p:nvSpPr>
          <p:cNvPr id="6" name="4 Marcador de pie de página">
            <a:extLst>
              <a:ext uri="{FF2B5EF4-FFF2-40B4-BE49-F238E27FC236}">
                <a16:creationId xmlns:a16="http://schemas.microsoft.com/office/drawing/2014/main" id="{16767852-3EF2-9538-2370-B2C752212C93}"/>
              </a:ext>
            </a:extLst>
          </p:cNvPr>
          <p:cNvSpPr>
            <a:spLocks noGrp="1"/>
          </p:cNvSpPr>
          <p:nvPr>
            <p:ph type="ftr" sz="quarter" idx="11"/>
          </p:nvPr>
        </p:nvSpPr>
        <p:spPr/>
        <p:txBody>
          <a:bodyPr/>
          <a:lstStyle>
            <a:lvl1pPr>
              <a:defRPr/>
            </a:lvl1pPr>
          </a:lstStyle>
          <a:p>
            <a:pPr>
              <a:defRPr/>
            </a:pPr>
            <a:endParaRPr lang="es-PE"/>
          </a:p>
        </p:txBody>
      </p:sp>
      <p:sp>
        <p:nvSpPr>
          <p:cNvPr id="7" name="5 Marcador de número de diapositiva">
            <a:extLst>
              <a:ext uri="{FF2B5EF4-FFF2-40B4-BE49-F238E27FC236}">
                <a16:creationId xmlns:a16="http://schemas.microsoft.com/office/drawing/2014/main" id="{9FB7C560-2A1B-14E3-8DE9-5787DC091D49}"/>
              </a:ext>
            </a:extLst>
          </p:cNvPr>
          <p:cNvSpPr>
            <a:spLocks noGrp="1"/>
          </p:cNvSpPr>
          <p:nvPr>
            <p:ph type="sldNum" sz="quarter" idx="12"/>
          </p:nvPr>
        </p:nvSpPr>
        <p:spPr/>
        <p:txBody>
          <a:bodyPr/>
          <a:lstStyle>
            <a:lvl1pPr>
              <a:defRPr/>
            </a:lvl1pPr>
          </a:lstStyle>
          <a:p>
            <a:pPr>
              <a:defRPr/>
            </a:pPr>
            <a:fld id="{312F21CD-1C1F-4634-A4B6-939B5BE20602}" type="slidenum">
              <a:rPr lang="es-PE" altLang="es-PE"/>
              <a:pPr>
                <a:defRPr/>
              </a:pPr>
              <a:t>‹Nº›</a:t>
            </a:fld>
            <a:endParaRPr lang="es-PE" altLang="es-PE"/>
          </a:p>
        </p:txBody>
      </p:sp>
    </p:spTree>
    <p:extLst>
      <p:ext uri="{BB962C8B-B14F-4D97-AF65-F5344CB8AC3E}">
        <p14:creationId xmlns:p14="http://schemas.microsoft.com/office/powerpoint/2010/main" val="254579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3 Marcador de fecha">
            <a:extLst>
              <a:ext uri="{FF2B5EF4-FFF2-40B4-BE49-F238E27FC236}">
                <a16:creationId xmlns:a16="http://schemas.microsoft.com/office/drawing/2014/main" id="{887118EB-93CE-CAEF-DEBC-17AB79F6A85C}"/>
              </a:ext>
            </a:extLst>
          </p:cNvPr>
          <p:cNvSpPr>
            <a:spLocks noGrp="1"/>
          </p:cNvSpPr>
          <p:nvPr>
            <p:ph type="dt" sz="half" idx="10"/>
          </p:nvPr>
        </p:nvSpPr>
        <p:spPr/>
        <p:txBody>
          <a:bodyPr/>
          <a:lstStyle>
            <a:lvl1pPr>
              <a:defRPr/>
            </a:lvl1pPr>
          </a:lstStyle>
          <a:p>
            <a:pPr>
              <a:defRPr/>
            </a:pPr>
            <a:fld id="{166BEC2A-21DE-492B-8D63-283CD5945BF5}" type="datetimeFigureOut">
              <a:rPr lang="es-PE"/>
              <a:pPr>
                <a:defRPr/>
              </a:pPr>
              <a:t>27/10/2025</a:t>
            </a:fld>
            <a:endParaRPr lang="es-PE"/>
          </a:p>
        </p:txBody>
      </p:sp>
      <p:sp>
        <p:nvSpPr>
          <p:cNvPr id="5" name="4 Marcador de pie de página">
            <a:extLst>
              <a:ext uri="{FF2B5EF4-FFF2-40B4-BE49-F238E27FC236}">
                <a16:creationId xmlns:a16="http://schemas.microsoft.com/office/drawing/2014/main" id="{092AD7A5-240E-D0C6-92E4-AAE2B1B9FE42}"/>
              </a:ext>
            </a:extLst>
          </p:cNvPr>
          <p:cNvSpPr>
            <a:spLocks noGrp="1"/>
          </p:cNvSpPr>
          <p:nvPr>
            <p:ph type="ftr" sz="quarter" idx="11"/>
          </p:nvPr>
        </p:nvSpPr>
        <p:spPr/>
        <p:txBody>
          <a:bodyPr/>
          <a:lstStyle>
            <a:lvl1pPr>
              <a:defRPr/>
            </a:lvl1pPr>
          </a:lstStyle>
          <a:p>
            <a:pPr>
              <a:defRPr/>
            </a:pPr>
            <a:endParaRPr lang="es-PE"/>
          </a:p>
        </p:txBody>
      </p:sp>
      <p:sp>
        <p:nvSpPr>
          <p:cNvPr id="6" name="5 Marcador de número de diapositiva">
            <a:extLst>
              <a:ext uri="{FF2B5EF4-FFF2-40B4-BE49-F238E27FC236}">
                <a16:creationId xmlns:a16="http://schemas.microsoft.com/office/drawing/2014/main" id="{F34AD476-FF3B-DA2F-E7D0-D50E23586F67}"/>
              </a:ext>
            </a:extLst>
          </p:cNvPr>
          <p:cNvSpPr>
            <a:spLocks noGrp="1"/>
          </p:cNvSpPr>
          <p:nvPr>
            <p:ph type="sldNum" sz="quarter" idx="12"/>
          </p:nvPr>
        </p:nvSpPr>
        <p:spPr/>
        <p:txBody>
          <a:bodyPr/>
          <a:lstStyle>
            <a:lvl1pPr>
              <a:defRPr/>
            </a:lvl1pPr>
          </a:lstStyle>
          <a:p>
            <a:pPr>
              <a:defRPr/>
            </a:pPr>
            <a:fld id="{200E3945-ACCD-4AB1-ABB8-6C1B98AABB2C}" type="slidenum">
              <a:rPr lang="es-PE" altLang="es-PE"/>
              <a:pPr>
                <a:defRPr/>
              </a:pPr>
              <a:t>‹Nº›</a:t>
            </a:fld>
            <a:endParaRPr lang="es-PE" altLang="es-PE"/>
          </a:p>
        </p:txBody>
      </p:sp>
    </p:spTree>
    <p:extLst>
      <p:ext uri="{BB962C8B-B14F-4D97-AF65-F5344CB8AC3E}">
        <p14:creationId xmlns:p14="http://schemas.microsoft.com/office/powerpoint/2010/main" val="3053314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44"/>
            <a:ext cx="2743200" cy="5851525"/>
          </a:xfrm>
        </p:spPr>
        <p:txBody>
          <a:bodyPr vert="eaVert"/>
          <a:lstStyle/>
          <a:p>
            <a:r>
              <a:rPr lang="es-ES"/>
              <a:t>Haga clic para modificar el estilo de título del patrón</a:t>
            </a:r>
            <a:endParaRPr lang="es-PE"/>
          </a:p>
        </p:txBody>
      </p:sp>
      <p:sp>
        <p:nvSpPr>
          <p:cNvPr id="3" name="2 Marcador de texto vertical"/>
          <p:cNvSpPr>
            <a:spLocks noGrp="1"/>
          </p:cNvSpPr>
          <p:nvPr>
            <p:ph type="body" orient="vert" idx="1"/>
          </p:nvPr>
        </p:nvSpPr>
        <p:spPr>
          <a:xfrm>
            <a:off x="609601" y="274644"/>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3 Marcador de fecha">
            <a:extLst>
              <a:ext uri="{FF2B5EF4-FFF2-40B4-BE49-F238E27FC236}">
                <a16:creationId xmlns:a16="http://schemas.microsoft.com/office/drawing/2014/main" id="{3C01BC63-37AD-EE91-AACC-F630F82F116E}"/>
              </a:ext>
            </a:extLst>
          </p:cNvPr>
          <p:cNvSpPr>
            <a:spLocks noGrp="1"/>
          </p:cNvSpPr>
          <p:nvPr>
            <p:ph type="dt" sz="half" idx="10"/>
          </p:nvPr>
        </p:nvSpPr>
        <p:spPr/>
        <p:txBody>
          <a:bodyPr/>
          <a:lstStyle>
            <a:lvl1pPr>
              <a:defRPr/>
            </a:lvl1pPr>
          </a:lstStyle>
          <a:p>
            <a:pPr>
              <a:defRPr/>
            </a:pPr>
            <a:fld id="{54042BCE-5BD1-424B-BAE4-16612237EC5F}" type="datetimeFigureOut">
              <a:rPr lang="es-PE"/>
              <a:pPr>
                <a:defRPr/>
              </a:pPr>
              <a:t>27/10/2025</a:t>
            </a:fld>
            <a:endParaRPr lang="es-PE"/>
          </a:p>
        </p:txBody>
      </p:sp>
      <p:sp>
        <p:nvSpPr>
          <p:cNvPr id="5" name="4 Marcador de pie de página">
            <a:extLst>
              <a:ext uri="{FF2B5EF4-FFF2-40B4-BE49-F238E27FC236}">
                <a16:creationId xmlns:a16="http://schemas.microsoft.com/office/drawing/2014/main" id="{55B1DB19-7FA5-3EB6-AD34-2EF094952B1B}"/>
              </a:ext>
            </a:extLst>
          </p:cNvPr>
          <p:cNvSpPr>
            <a:spLocks noGrp="1"/>
          </p:cNvSpPr>
          <p:nvPr>
            <p:ph type="ftr" sz="quarter" idx="11"/>
          </p:nvPr>
        </p:nvSpPr>
        <p:spPr/>
        <p:txBody>
          <a:bodyPr/>
          <a:lstStyle>
            <a:lvl1pPr>
              <a:defRPr/>
            </a:lvl1pPr>
          </a:lstStyle>
          <a:p>
            <a:pPr>
              <a:defRPr/>
            </a:pPr>
            <a:endParaRPr lang="es-PE"/>
          </a:p>
        </p:txBody>
      </p:sp>
      <p:sp>
        <p:nvSpPr>
          <p:cNvPr id="6" name="5 Marcador de número de diapositiva">
            <a:extLst>
              <a:ext uri="{FF2B5EF4-FFF2-40B4-BE49-F238E27FC236}">
                <a16:creationId xmlns:a16="http://schemas.microsoft.com/office/drawing/2014/main" id="{35DD95B5-C123-CA20-C730-DF1A4CAD21F2}"/>
              </a:ext>
            </a:extLst>
          </p:cNvPr>
          <p:cNvSpPr>
            <a:spLocks noGrp="1"/>
          </p:cNvSpPr>
          <p:nvPr>
            <p:ph type="sldNum" sz="quarter" idx="12"/>
          </p:nvPr>
        </p:nvSpPr>
        <p:spPr/>
        <p:txBody>
          <a:bodyPr/>
          <a:lstStyle>
            <a:lvl1pPr>
              <a:defRPr/>
            </a:lvl1pPr>
          </a:lstStyle>
          <a:p>
            <a:pPr>
              <a:defRPr/>
            </a:pPr>
            <a:fld id="{CC3C1D43-54B4-40BD-A2B1-F3248D774C2B}" type="slidenum">
              <a:rPr lang="es-PE" altLang="es-PE"/>
              <a:pPr>
                <a:defRPr/>
              </a:pPr>
              <a:t>‹Nº›</a:t>
            </a:fld>
            <a:endParaRPr lang="es-PE" altLang="es-PE"/>
          </a:p>
        </p:txBody>
      </p:sp>
    </p:spTree>
    <p:extLst>
      <p:ext uri="{BB962C8B-B14F-4D97-AF65-F5344CB8AC3E}">
        <p14:creationId xmlns:p14="http://schemas.microsoft.com/office/powerpoint/2010/main" val="1693016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PE"/>
          </a:p>
        </p:txBody>
      </p:sp>
      <p:sp>
        <p:nvSpPr>
          <p:cNvPr id="4" name="Marcador de fecha 3"/>
          <p:cNvSpPr>
            <a:spLocks noGrp="1"/>
          </p:cNvSpPr>
          <p:nvPr>
            <p:ph type="dt" sz="half" idx="10"/>
          </p:nvPr>
        </p:nvSpPr>
        <p:spPr/>
        <p:txBody>
          <a:bodyPr/>
          <a:lstStyle/>
          <a:p>
            <a:fld id="{6B77C0E7-ECFD-4707-B787-2E8DCCDBF4B0}" type="datetimeFigureOut">
              <a:rPr lang="es-PE" smtClean="0"/>
              <a:t>27/10/2025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2217184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PE"/>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fecha 3"/>
          <p:cNvSpPr>
            <a:spLocks noGrp="1"/>
          </p:cNvSpPr>
          <p:nvPr>
            <p:ph type="dt" sz="half" idx="10"/>
          </p:nvPr>
        </p:nvSpPr>
        <p:spPr/>
        <p:txBody>
          <a:bodyPr/>
          <a:lstStyle/>
          <a:p>
            <a:fld id="{6B77C0E7-ECFD-4707-B787-2E8DCCDBF4B0}" type="datetimeFigureOut">
              <a:rPr lang="es-PE" smtClean="0"/>
              <a:t>27/10/2025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28638880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6B77C0E7-ECFD-4707-B787-2E8DCCDBF4B0}" type="datetimeFigureOut">
              <a:rPr lang="es-PE" smtClean="0"/>
              <a:t>27/10/2025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1826110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5" name="Marcador de fecha 4"/>
          <p:cNvSpPr>
            <a:spLocks noGrp="1"/>
          </p:cNvSpPr>
          <p:nvPr>
            <p:ph type="dt" sz="half" idx="10"/>
          </p:nvPr>
        </p:nvSpPr>
        <p:spPr/>
        <p:txBody>
          <a:bodyPr/>
          <a:lstStyle/>
          <a:p>
            <a:fld id="{6B77C0E7-ECFD-4707-B787-2E8DCCDBF4B0}" type="datetimeFigureOut">
              <a:rPr lang="es-PE" smtClean="0"/>
              <a:t>27/10/2025</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1454883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7" name="Marcador de fecha 6"/>
          <p:cNvSpPr>
            <a:spLocks noGrp="1"/>
          </p:cNvSpPr>
          <p:nvPr>
            <p:ph type="dt" sz="half" idx="10"/>
          </p:nvPr>
        </p:nvSpPr>
        <p:spPr/>
        <p:txBody>
          <a:bodyPr/>
          <a:lstStyle/>
          <a:p>
            <a:fld id="{6B77C0E7-ECFD-4707-B787-2E8DCCDBF4B0}" type="datetimeFigureOut">
              <a:rPr lang="es-PE" smtClean="0"/>
              <a:t>27/10/2025</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40510782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PE"/>
          </a:p>
        </p:txBody>
      </p:sp>
      <p:sp>
        <p:nvSpPr>
          <p:cNvPr id="3" name="Marcador de fecha 2"/>
          <p:cNvSpPr>
            <a:spLocks noGrp="1"/>
          </p:cNvSpPr>
          <p:nvPr>
            <p:ph type="dt" sz="half" idx="10"/>
          </p:nvPr>
        </p:nvSpPr>
        <p:spPr/>
        <p:txBody>
          <a:bodyPr/>
          <a:lstStyle/>
          <a:p>
            <a:fld id="{6B77C0E7-ECFD-4707-B787-2E8DCCDBF4B0}" type="datetimeFigureOut">
              <a:rPr lang="es-PE" smtClean="0"/>
              <a:t>27/10/2025</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4610196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B77C0E7-ECFD-4707-B787-2E8DCCDBF4B0}" type="datetimeFigureOut">
              <a:rPr lang="es-PE" smtClean="0"/>
              <a:t>27/10/2025</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38610939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6B77C0E7-ECFD-4707-B787-2E8DCCDBF4B0}" type="datetimeFigureOut">
              <a:rPr lang="es-PE" smtClean="0"/>
              <a:t>27/10/2025</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37928809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6B77C0E7-ECFD-4707-B787-2E8DCCDBF4B0}" type="datetimeFigureOut">
              <a:rPr lang="es-PE" smtClean="0"/>
              <a:t>27/10/2025</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14207801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fecha 3"/>
          <p:cNvSpPr>
            <a:spLocks noGrp="1"/>
          </p:cNvSpPr>
          <p:nvPr>
            <p:ph type="dt" sz="half" idx="10"/>
          </p:nvPr>
        </p:nvSpPr>
        <p:spPr/>
        <p:txBody>
          <a:bodyPr/>
          <a:lstStyle/>
          <a:p>
            <a:fld id="{6B77C0E7-ECFD-4707-B787-2E8DCCDBF4B0}" type="datetimeFigureOut">
              <a:rPr lang="es-PE" smtClean="0"/>
              <a:t>27/10/2025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16303783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fecha 3"/>
          <p:cNvSpPr>
            <a:spLocks noGrp="1"/>
          </p:cNvSpPr>
          <p:nvPr>
            <p:ph type="dt" sz="half" idx="10"/>
          </p:nvPr>
        </p:nvSpPr>
        <p:spPr/>
        <p:txBody>
          <a:bodyPr/>
          <a:lstStyle/>
          <a:p>
            <a:fld id="{6B77C0E7-ECFD-4707-B787-2E8DCCDBF4B0}" type="datetimeFigureOut">
              <a:rPr lang="es-PE" smtClean="0"/>
              <a:t>27/10/2025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0E8EBA4-C747-4AAC-ABE9-5AA0E1E6FDF0}" type="slidenum">
              <a:rPr lang="es-PE" smtClean="0"/>
              <a:t>‹Nº›</a:t>
            </a:fld>
            <a:endParaRPr lang="es-PE"/>
          </a:p>
        </p:txBody>
      </p:sp>
    </p:spTree>
    <p:extLst>
      <p:ext uri="{BB962C8B-B14F-4D97-AF65-F5344CB8AC3E}">
        <p14:creationId xmlns:p14="http://schemas.microsoft.com/office/powerpoint/2010/main" val="1476867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928F5947-999D-68B1-8324-4DEAA2DBB546}"/>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45713" rIns="91425" bIns="45713" numCol="1" anchor="ctr" anchorCtr="0" compatLnSpc="1">
            <a:prstTxWarp prst="textNoShape">
              <a:avLst/>
            </a:prstTxWarp>
          </a:bodyPr>
          <a:lstStyle/>
          <a:p>
            <a:pPr lvl="0"/>
            <a:r>
              <a:rPr lang="es-ES" altLang="en-US"/>
              <a:t>Haga clic para modificar el estilo de título del patrón</a:t>
            </a:r>
            <a:endParaRPr lang="es-PE" altLang="en-US"/>
          </a:p>
        </p:txBody>
      </p:sp>
      <p:sp>
        <p:nvSpPr>
          <p:cNvPr id="1027" name="2 Marcador de texto">
            <a:extLst>
              <a:ext uri="{FF2B5EF4-FFF2-40B4-BE49-F238E27FC236}">
                <a16:creationId xmlns:a16="http://schemas.microsoft.com/office/drawing/2014/main" id="{BFAB2735-0147-F037-8ADC-F9F201B11AC9}"/>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45713" rIns="91425" bIns="45713"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endParaRPr lang="es-PE" altLang="en-US"/>
          </a:p>
        </p:txBody>
      </p:sp>
      <p:sp>
        <p:nvSpPr>
          <p:cNvPr id="4" name="3 Marcador de fecha">
            <a:extLst>
              <a:ext uri="{FF2B5EF4-FFF2-40B4-BE49-F238E27FC236}">
                <a16:creationId xmlns:a16="http://schemas.microsoft.com/office/drawing/2014/main" id="{9B4F7B98-E911-7D6B-AC75-6804CB5760FC}"/>
              </a:ext>
            </a:extLst>
          </p:cNvPr>
          <p:cNvSpPr>
            <a:spLocks noGrp="1"/>
          </p:cNvSpPr>
          <p:nvPr>
            <p:ph type="dt" sz="half" idx="2"/>
          </p:nvPr>
        </p:nvSpPr>
        <p:spPr>
          <a:xfrm>
            <a:off x="609600" y="6356350"/>
            <a:ext cx="2844800" cy="365125"/>
          </a:xfrm>
          <a:prstGeom prst="rect">
            <a:avLst/>
          </a:prstGeom>
        </p:spPr>
        <p:txBody>
          <a:bodyPr vert="horz" lIns="91425" tIns="45713" rIns="91425" bIns="45713" rtlCol="0" anchor="ctr"/>
          <a:lstStyle>
            <a:lvl1pPr algn="l" defTabSz="914250" eaLnBrk="1" fontAlgn="auto" hangingPunct="1">
              <a:spcBef>
                <a:spcPts val="0"/>
              </a:spcBef>
              <a:spcAft>
                <a:spcPts val="0"/>
              </a:spcAft>
              <a:defRPr sz="1200">
                <a:solidFill>
                  <a:prstClr val="black">
                    <a:tint val="75000"/>
                  </a:prstClr>
                </a:solidFill>
                <a:latin typeface="Calibri"/>
              </a:defRPr>
            </a:lvl1pPr>
          </a:lstStyle>
          <a:p>
            <a:pPr>
              <a:defRPr/>
            </a:pPr>
            <a:fld id="{9C1F50FB-C4D2-4715-819E-24ED49A47FC4}" type="datetimeFigureOut">
              <a:rPr lang="es-PE"/>
              <a:pPr>
                <a:defRPr/>
              </a:pPr>
              <a:t>27/10/2025</a:t>
            </a:fld>
            <a:endParaRPr lang="es-PE"/>
          </a:p>
        </p:txBody>
      </p:sp>
      <p:sp>
        <p:nvSpPr>
          <p:cNvPr id="5" name="4 Marcador de pie de página">
            <a:extLst>
              <a:ext uri="{FF2B5EF4-FFF2-40B4-BE49-F238E27FC236}">
                <a16:creationId xmlns:a16="http://schemas.microsoft.com/office/drawing/2014/main" id="{9293DFF7-13EE-93A7-7207-959553A31479}"/>
              </a:ext>
            </a:extLst>
          </p:cNvPr>
          <p:cNvSpPr>
            <a:spLocks noGrp="1"/>
          </p:cNvSpPr>
          <p:nvPr>
            <p:ph type="ftr" sz="quarter" idx="3"/>
          </p:nvPr>
        </p:nvSpPr>
        <p:spPr>
          <a:xfrm>
            <a:off x="4165600" y="6356350"/>
            <a:ext cx="3860800" cy="365125"/>
          </a:xfrm>
          <a:prstGeom prst="rect">
            <a:avLst/>
          </a:prstGeom>
        </p:spPr>
        <p:txBody>
          <a:bodyPr vert="horz" lIns="91425" tIns="45713" rIns="91425" bIns="45713" rtlCol="0" anchor="ctr"/>
          <a:lstStyle>
            <a:lvl1pPr algn="ctr" defTabSz="914250" eaLnBrk="1" fontAlgn="auto" hangingPunct="1">
              <a:spcBef>
                <a:spcPts val="0"/>
              </a:spcBef>
              <a:spcAft>
                <a:spcPts val="0"/>
              </a:spcAft>
              <a:defRPr sz="1200">
                <a:solidFill>
                  <a:prstClr val="black">
                    <a:tint val="75000"/>
                  </a:prstClr>
                </a:solidFill>
                <a:latin typeface="Calibri"/>
              </a:defRPr>
            </a:lvl1pPr>
          </a:lstStyle>
          <a:p>
            <a:pPr>
              <a:defRPr/>
            </a:pPr>
            <a:endParaRPr lang="es-PE"/>
          </a:p>
        </p:txBody>
      </p:sp>
      <p:sp>
        <p:nvSpPr>
          <p:cNvPr id="6" name="5 Marcador de número de diapositiva">
            <a:extLst>
              <a:ext uri="{FF2B5EF4-FFF2-40B4-BE49-F238E27FC236}">
                <a16:creationId xmlns:a16="http://schemas.microsoft.com/office/drawing/2014/main" id="{5EEAD335-48C7-D044-FE11-368B95E20D64}"/>
              </a:ext>
            </a:extLst>
          </p:cNvPr>
          <p:cNvSpPr>
            <a:spLocks noGrp="1"/>
          </p:cNvSpPr>
          <p:nvPr>
            <p:ph type="sldNum" sz="quarter" idx="4"/>
          </p:nvPr>
        </p:nvSpPr>
        <p:spPr>
          <a:xfrm>
            <a:off x="8737600" y="6356350"/>
            <a:ext cx="2844800" cy="365125"/>
          </a:xfrm>
          <a:prstGeom prst="rect">
            <a:avLst/>
          </a:prstGeom>
        </p:spPr>
        <p:txBody>
          <a:bodyPr vert="horz" wrap="square" lIns="91425" tIns="45713" rIns="91425" bIns="45713" numCol="1" anchor="ctr" anchorCtr="0" compatLnSpc="1">
            <a:prstTxWarp prst="textNoShape">
              <a:avLst/>
            </a:prstTxWarp>
          </a:bodyPr>
          <a:lstStyle>
            <a:lvl1pPr algn="r" defTabSz="912813" eaLnBrk="1" hangingPunct="1">
              <a:defRPr sz="1200">
                <a:solidFill>
                  <a:srgbClr val="898989"/>
                </a:solidFill>
                <a:latin typeface="Calibri" panose="020F0502020204030204" pitchFamily="34" charset="0"/>
              </a:defRPr>
            </a:lvl1pPr>
          </a:lstStyle>
          <a:p>
            <a:pPr>
              <a:defRPr/>
            </a:pPr>
            <a:fld id="{4AB3777E-67DA-49AB-B8D3-1485EA231175}" type="slidenum">
              <a:rPr lang="es-PE" altLang="es-PE"/>
              <a:pPr>
                <a:defRPr/>
              </a:pPr>
              <a:t>‹Nº›</a:t>
            </a:fld>
            <a:endParaRPr lang="es-PE" altLang="es-PE"/>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2813" rtl="0" eaLnBrk="0" fontAlgn="base" hangingPunct="0">
        <a:spcBef>
          <a:spcPct val="0"/>
        </a:spcBef>
        <a:spcAft>
          <a:spcPct val="0"/>
        </a:spcAft>
        <a:defRPr sz="4400" kern="1200">
          <a:solidFill>
            <a:schemeClr val="tx1"/>
          </a:solidFill>
          <a:latin typeface="+mj-lt"/>
          <a:ea typeface="+mj-ea"/>
          <a:cs typeface="+mj-cs"/>
        </a:defRPr>
      </a:lvl1pPr>
      <a:lvl2pPr algn="ctr" defTabSz="912813" rtl="0" eaLnBrk="0" fontAlgn="base" hangingPunct="0">
        <a:spcBef>
          <a:spcPct val="0"/>
        </a:spcBef>
        <a:spcAft>
          <a:spcPct val="0"/>
        </a:spcAft>
        <a:defRPr sz="4400">
          <a:solidFill>
            <a:schemeClr val="tx1"/>
          </a:solidFill>
          <a:latin typeface="Calibri" panose="020F0502020204030204" pitchFamily="34" charset="0"/>
        </a:defRPr>
      </a:lvl2pPr>
      <a:lvl3pPr algn="ctr" defTabSz="912813" rtl="0" eaLnBrk="0" fontAlgn="base" hangingPunct="0">
        <a:spcBef>
          <a:spcPct val="0"/>
        </a:spcBef>
        <a:spcAft>
          <a:spcPct val="0"/>
        </a:spcAft>
        <a:defRPr sz="4400">
          <a:solidFill>
            <a:schemeClr val="tx1"/>
          </a:solidFill>
          <a:latin typeface="Calibri" panose="020F0502020204030204" pitchFamily="34" charset="0"/>
        </a:defRPr>
      </a:lvl3pPr>
      <a:lvl4pPr algn="ctr" defTabSz="912813" rtl="0" eaLnBrk="0" fontAlgn="base" hangingPunct="0">
        <a:spcBef>
          <a:spcPct val="0"/>
        </a:spcBef>
        <a:spcAft>
          <a:spcPct val="0"/>
        </a:spcAft>
        <a:defRPr sz="4400">
          <a:solidFill>
            <a:schemeClr val="tx1"/>
          </a:solidFill>
          <a:latin typeface="Calibri" panose="020F0502020204030204" pitchFamily="34" charset="0"/>
        </a:defRPr>
      </a:lvl4pPr>
      <a:lvl5pPr algn="ctr" defTabSz="912813" rtl="0" eaLnBrk="0" fontAlgn="base" hangingPunct="0">
        <a:spcBef>
          <a:spcPct val="0"/>
        </a:spcBef>
        <a:spcAft>
          <a:spcPct val="0"/>
        </a:spcAft>
        <a:defRPr sz="4400">
          <a:solidFill>
            <a:schemeClr val="tx1"/>
          </a:solidFill>
          <a:latin typeface="Calibri" panose="020F0502020204030204" pitchFamily="34" charset="0"/>
        </a:defRPr>
      </a:lvl5pPr>
      <a:lvl6pPr marL="457200" algn="ctr" defTabSz="912813" rtl="0" fontAlgn="base">
        <a:spcBef>
          <a:spcPct val="0"/>
        </a:spcBef>
        <a:spcAft>
          <a:spcPct val="0"/>
        </a:spcAft>
        <a:defRPr sz="4400">
          <a:solidFill>
            <a:schemeClr val="tx1"/>
          </a:solidFill>
          <a:latin typeface="Calibri" panose="020F0502020204030204" pitchFamily="34" charset="0"/>
        </a:defRPr>
      </a:lvl6pPr>
      <a:lvl7pPr marL="914400" algn="ctr" defTabSz="912813" rtl="0" fontAlgn="base">
        <a:spcBef>
          <a:spcPct val="0"/>
        </a:spcBef>
        <a:spcAft>
          <a:spcPct val="0"/>
        </a:spcAft>
        <a:defRPr sz="4400">
          <a:solidFill>
            <a:schemeClr val="tx1"/>
          </a:solidFill>
          <a:latin typeface="Calibri" panose="020F0502020204030204" pitchFamily="34" charset="0"/>
        </a:defRPr>
      </a:lvl7pPr>
      <a:lvl8pPr marL="1371600" algn="ctr" defTabSz="912813" rtl="0" fontAlgn="base">
        <a:spcBef>
          <a:spcPct val="0"/>
        </a:spcBef>
        <a:spcAft>
          <a:spcPct val="0"/>
        </a:spcAft>
        <a:defRPr sz="4400">
          <a:solidFill>
            <a:schemeClr val="tx1"/>
          </a:solidFill>
          <a:latin typeface="Calibri" panose="020F0502020204030204" pitchFamily="34" charset="0"/>
        </a:defRPr>
      </a:lvl8pPr>
      <a:lvl9pPr marL="1828800" algn="ctr" defTabSz="912813" rtl="0" fontAlgn="base">
        <a:spcBef>
          <a:spcPct val="0"/>
        </a:spcBef>
        <a:spcAft>
          <a:spcPct val="0"/>
        </a:spcAft>
        <a:defRPr sz="4400">
          <a:solidFill>
            <a:schemeClr val="tx1"/>
          </a:solidFill>
          <a:latin typeface="Calibri" panose="020F0502020204030204" pitchFamily="34" charset="0"/>
        </a:defRPr>
      </a:lvl9pPr>
    </p:titleStyle>
    <p:bodyStyle>
      <a:lvl1pPr marL="341313" indent="-341313" algn="l" defTabSz="912813"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1363" indent="-284163" algn="l" defTabSz="912813"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1413" indent="-227013" algn="l" defTabSz="912813"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598613" indent="-227013" algn="l" defTabSz="912813"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5813" indent="-227013" algn="l" defTabSz="912813"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186" indent="-228562" algn="l" defTabSz="91425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11" indent="-228562" algn="l" defTabSz="91425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34" indent="-228562" algn="l" defTabSz="91425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558" indent="-228562" algn="l" defTabSz="91425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250" rtl="0" eaLnBrk="1" latinLnBrk="0" hangingPunct="1">
        <a:defRPr sz="1800" kern="1200">
          <a:solidFill>
            <a:schemeClr val="tx1"/>
          </a:solidFill>
          <a:latin typeface="+mn-lt"/>
          <a:ea typeface="+mn-ea"/>
          <a:cs typeface="+mn-cs"/>
        </a:defRPr>
      </a:lvl1pPr>
      <a:lvl2pPr marL="457125" algn="l" defTabSz="914250" rtl="0" eaLnBrk="1" latinLnBrk="0" hangingPunct="1">
        <a:defRPr sz="1800" kern="1200">
          <a:solidFill>
            <a:schemeClr val="tx1"/>
          </a:solidFill>
          <a:latin typeface="+mn-lt"/>
          <a:ea typeface="+mn-ea"/>
          <a:cs typeface="+mn-cs"/>
        </a:defRPr>
      </a:lvl2pPr>
      <a:lvl3pPr marL="914250" algn="l" defTabSz="914250" rtl="0" eaLnBrk="1" latinLnBrk="0" hangingPunct="1">
        <a:defRPr sz="1800" kern="1200">
          <a:solidFill>
            <a:schemeClr val="tx1"/>
          </a:solidFill>
          <a:latin typeface="+mn-lt"/>
          <a:ea typeface="+mn-ea"/>
          <a:cs typeface="+mn-cs"/>
        </a:defRPr>
      </a:lvl3pPr>
      <a:lvl4pPr marL="1371374" algn="l" defTabSz="914250" rtl="0" eaLnBrk="1" latinLnBrk="0" hangingPunct="1">
        <a:defRPr sz="1800" kern="1200">
          <a:solidFill>
            <a:schemeClr val="tx1"/>
          </a:solidFill>
          <a:latin typeface="+mn-lt"/>
          <a:ea typeface="+mn-ea"/>
          <a:cs typeface="+mn-cs"/>
        </a:defRPr>
      </a:lvl4pPr>
      <a:lvl5pPr marL="1828497" algn="l" defTabSz="914250" rtl="0" eaLnBrk="1" latinLnBrk="0" hangingPunct="1">
        <a:defRPr sz="1800" kern="1200">
          <a:solidFill>
            <a:schemeClr val="tx1"/>
          </a:solidFill>
          <a:latin typeface="+mn-lt"/>
          <a:ea typeface="+mn-ea"/>
          <a:cs typeface="+mn-cs"/>
        </a:defRPr>
      </a:lvl5pPr>
      <a:lvl6pPr marL="2285622" algn="l" defTabSz="914250" rtl="0" eaLnBrk="1" latinLnBrk="0" hangingPunct="1">
        <a:defRPr sz="1800" kern="1200">
          <a:solidFill>
            <a:schemeClr val="tx1"/>
          </a:solidFill>
          <a:latin typeface="+mn-lt"/>
          <a:ea typeface="+mn-ea"/>
          <a:cs typeface="+mn-cs"/>
        </a:defRPr>
      </a:lvl6pPr>
      <a:lvl7pPr marL="2742747" algn="l" defTabSz="914250" rtl="0" eaLnBrk="1" latinLnBrk="0" hangingPunct="1">
        <a:defRPr sz="1800" kern="1200">
          <a:solidFill>
            <a:schemeClr val="tx1"/>
          </a:solidFill>
          <a:latin typeface="+mn-lt"/>
          <a:ea typeface="+mn-ea"/>
          <a:cs typeface="+mn-cs"/>
        </a:defRPr>
      </a:lvl7pPr>
      <a:lvl8pPr marL="3199872" algn="l" defTabSz="914250" rtl="0" eaLnBrk="1" latinLnBrk="0" hangingPunct="1">
        <a:defRPr sz="1800" kern="1200">
          <a:solidFill>
            <a:schemeClr val="tx1"/>
          </a:solidFill>
          <a:latin typeface="+mn-lt"/>
          <a:ea typeface="+mn-ea"/>
          <a:cs typeface="+mn-cs"/>
        </a:defRPr>
      </a:lvl8pPr>
      <a:lvl9pPr marL="3656997" algn="l" defTabSz="91425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77C0E7-ECFD-4707-B787-2E8DCCDBF4B0}" type="datetimeFigureOut">
              <a:rPr lang="es-PE" smtClean="0"/>
              <a:t>27/10/2025</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E8EBA4-C747-4AAC-ABE9-5AA0E1E6FDF0}" type="slidenum">
              <a:rPr lang="es-PE" smtClean="0"/>
              <a:t>‹Nº›</a:t>
            </a:fld>
            <a:endParaRPr lang="es-PE"/>
          </a:p>
        </p:txBody>
      </p:sp>
    </p:spTree>
    <p:extLst>
      <p:ext uri="{BB962C8B-B14F-4D97-AF65-F5344CB8AC3E}">
        <p14:creationId xmlns:p14="http://schemas.microsoft.com/office/powerpoint/2010/main" val="204131876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4.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E2AA30AA-F28E-8E8E-6A08-2F99C27B09FD}"/>
              </a:ext>
            </a:extLst>
          </p:cNvPr>
          <p:cNvSpPr txBox="1">
            <a:spLocks/>
          </p:cNvSpPr>
          <p:nvPr/>
        </p:nvSpPr>
        <p:spPr bwMode="auto">
          <a:xfrm>
            <a:off x="1592324" y="2597509"/>
            <a:ext cx="90073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3" rIns="91425" bIns="45713" anchor="ctr"/>
          <a:lstStyle>
            <a:lvl1pPr defTabSz="9128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9128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9128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9128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9128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n-US" sz="6000" b="1" dirty="0">
                <a:solidFill>
                  <a:schemeClr val="bg1"/>
                </a:solidFill>
              </a:rPr>
              <a:t>Análisis de Competencia</a:t>
            </a:r>
          </a:p>
          <a:p>
            <a:pPr algn="ctr" eaLnBrk="1" hangingPunct="1">
              <a:spcBef>
                <a:spcPct val="0"/>
              </a:spcBef>
              <a:buFontTx/>
              <a:buNone/>
            </a:pPr>
            <a:r>
              <a:rPr lang="es-ES" altLang="en-US" sz="6000" b="1" dirty="0">
                <a:solidFill>
                  <a:schemeClr val="bg1"/>
                </a:solidFill>
              </a:rPr>
              <a:t>Vida Inversión Capital</a:t>
            </a:r>
          </a:p>
        </p:txBody>
      </p:sp>
      <p:pic>
        <p:nvPicPr>
          <p:cNvPr id="6" name="Imagen 4">
            <a:extLst>
              <a:ext uri="{FF2B5EF4-FFF2-40B4-BE49-F238E27FC236}">
                <a16:creationId xmlns:a16="http://schemas.microsoft.com/office/drawing/2014/main" id="{E389B3AA-1840-0528-0D07-6615D52282E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52950" y="5735638"/>
            <a:ext cx="30861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esquinas redondeadas 11">
            <a:extLst>
              <a:ext uri="{FF2B5EF4-FFF2-40B4-BE49-F238E27FC236}">
                <a16:creationId xmlns:a16="http://schemas.microsoft.com/office/drawing/2014/main" id="{431BAA81-7000-0C87-59FE-AE7086C0B24A}"/>
              </a:ext>
            </a:extLst>
          </p:cNvPr>
          <p:cNvSpPr/>
          <p:nvPr/>
        </p:nvSpPr>
        <p:spPr>
          <a:xfrm>
            <a:off x="159488" y="776177"/>
            <a:ext cx="11919098" cy="5547603"/>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a:extLst>
              <a:ext uri="{FF2B5EF4-FFF2-40B4-BE49-F238E27FC236}">
                <a16:creationId xmlns:a16="http://schemas.microsoft.com/office/drawing/2014/main" id="{789844CC-6FB7-360F-D4AB-B9B2EAAA6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774"/>
          </a:xfrm>
          <a:prstGeom prst="rect">
            <a:avLst/>
          </a:prstGeom>
        </p:spPr>
      </p:pic>
      <p:pic>
        <p:nvPicPr>
          <p:cNvPr id="4" name="Imagen 3">
            <a:extLst>
              <a:ext uri="{FF2B5EF4-FFF2-40B4-BE49-F238E27FC236}">
                <a16:creationId xmlns:a16="http://schemas.microsoft.com/office/drawing/2014/main" id="{EF64FA27-4C54-3238-0DB6-D9F322E9B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76434"/>
            <a:ext cx="12192000" cy="412595"/>
          </a:xfrm>
          <a:prstGeom prst="rect">
            <a:avLst/>
          </a:prstGeom>
        </p:spPr>
      </p:pic>
      <p:pic>
        <p:nvPicPr>
          <p:cNvPr id="6" name="Imagen 5">
            <a:extLst>
              <a:ext uri="{FF2B5EF4-FFF2-40B4-BE49-F238E27FC236}">
                <a16:creationId xmlns:a16="http://schemas.microsoft.com/office/drawing/2014/main" id="{1D8E07D1-DB21-05E9-D734-698EEAC78F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91" y="126592"/>
            <a:ext cx="1355339" cy="315528"/>
          </a:xfrm>
          <a:prstGeom prst="rect">
            <a:avLst/>
          </a:prstGeom>
        </p:spPr>
      </p:pic>
      <p:sp>
        <p:nvSpPr>
          <p:cNvPr id="7" name="CuadroTexto 10">
            <a:extLst>
              <a:ext uri="{FF2B5EF4-FFF2-40B4-BE49-F238E27FC236}">
                <a16:creationId xmlns:a16="http://schemas.microsoft.com/office/drawing/2014/main" id="{F40667E6-3B04-417F-1D30-F7250CDB0C23}"/>
              </a:ext>
            </a:extLst>
          </p:cNvPr>
          <p:cNvSpPr txBox="1">
            <a:spLocks noChangeArrowheads="1"/>
          </p:cNvSpPr>
          <p:nvPr/>
        </p:nvSpPr>
        <p:spPr bwMode="auto">
          <a:xfrm>
            <a:off x="-1" y="0"/>
            <a:ext cx="10647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Foco"/>
              </a:defRPr>
            </a:lvl1pPr>
            <a:lvl2pPr marL="742950" indent="-285750">
              <a:defRPr>
                <a:solidFill>
                  <a:schemeClr val="tx1"/>
                </a:solidFill>
                <a:latin typeface="Foco"/>
              </a:defRPr>
            </a:lvl2pPr>
            <a:lvl3pPr marL="1143000" indent="-228600">
              <a:defRPr>
                <a:solidFill>
                  <a:schemeClr val="tx1"/>
                </a:solidFill>
                <a:latin typeface="Foco"/>
              </a:defRPr>
            </a:lvl3pPr>
            <a:lvl4pPr marL="1600200" indent="-228600">
              <a:defRPr>
                <a:solidFill>
                  <a:schemeClr val="tx1"/>
                </a:solidFill>
                <a:latin typeface="Foco"/>
              </a:defRPr>
            </a:lvl4pPr>
            <a:lvl5pPr marL="2057400" indent="-228600">
              <a:defRPr>
                <a:solidFill>
                  <a:schemeClr val="tx1"/>
                </a:solidFill>
                <a:latin typeface="Foco"/>
              </a:defRPr>
            </a:lvl5pPr>
            <a:lvl6pPr marL="2514600" indent="-228600" eaLnBrk="0" fontAlgn="base" hangingPunct="0">
              <a:spcBef>
                <a:spcPct val="0"/>
              </a:spcBef>
              <a:spcAft>
                <a:spcPct val="0"/>
              </a:spcAft>
              <a:defRPr>
                <a:solidFill>
                  <a:schemeClr val="tx1"/>
                </a:solidFill>
                <a:latin typeface="Foco"/>
              </a:defRPr>
            </a:lvl6pPr>
            <a:lvl7pPr marL="2971800" indent="-228600" eaLnBrk="0" fontAlgn="base" hangingPunct="0">
              <a:spcBef>
                <a:spcPct val="0"/>
              </a:spcBef>
              <a:spcAft>
                <a:spcPct val="0"/>
              </a:spcAft>
              <a:defRPr>
                <a:solidFill>
                  <a:schemeClr val="tx1"/>
                </a:solidFill>
                <a:latin typeface="Foco"/>
              </a:defRPr>
            </a:lvl7pPr>
            <a:lvl8pPr marL="3429000" indent="-228600" eaLnBrk="0" fontAlgn="base" hangingPunct="0">
              <a:spcBef>
                <a:spcPct val="0"/>
              </a:spcBef>
              <a:spcAft>
                <a:spcPct val="0"/>
              </a:spcAft>
              <a:defRPr>
                <a:solidFill>
                  <a:schemeClr val="tx1"/>
                </a:solidFill>
                <a:latin typeface="Foco"/>
              </a:defRPr>
            </a:lvl8pPr>
            <a:lvl9pPr marL="3886200" indent="-228600" eaLnBrk="0" fontAlgn="base" hangingPunct="0">
              <a:spcBef>
                <a:spcPct val="0"/>
              </a:spcBef>
              <a:spcAft>
                <a:spcPct val="0"/>
              </a:spcAft>
              <a:defRPr>
                <a:solidFill>
                  <a:schemeClr val="tx1"/>
                </a:solidFill>
                <a:latin typeface="Foco"/>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s-PE" sz="2800" b="1" u="none" strike="noStrike" kern="1200" cap="none" spc="0" normalizeH="0" baseline="0" noProof="0" dirty="0">
                <a:ln>
                  <a:noFill/>
                </a:ln>
                <a:solidFill>
                  <a:schemeClr val="bg1"/>
                </a:solidFill>
                <a:effectLst/>
                <a:uLnTx/>
                <a:uFillTx/>
                <a:latin typeface="Foco" panose="020B0504050202020203" pitchFamily="34" charset="77"/>
                <a:cs typeface="Gautami"/>
              </a:rPr>
              <a:t>Competencia VIC</a:t>
            </a:r>
            <a:endParaRPr kumimoji="0" lang="es-ES" sz="1800" b="1" u="none" strike="noStrike" kern="1200" cap="none" spc="0" normalizeH="0" baseline="0" noProof="0" dirty="0">
              <a:ln>
                <a:noFill/>
              </a:ln>
              <a:solidFill>
                <a:schemeClr val="bg1"/>
              </a:solidFill>
              <a:effectLst/>
              <a:uLnTx/>
              <a:uFillTx/>
              <a:latin typeface="Foco" panose="020B0504050202020203" pitchFamily="34" charset="77"/>
            </a:endParaRPr>
          </a:p>
        </p:txBody>
      </p:sp>
      <p:sp>
        <p:nvSpPr>
          <p:cNvPr id="15" name="object 7">
            <a:extLst>
              <a:ext uri="{FF2B5EF4-FFF2-40B4-BE49-F238E27FC236}">
                <a16:creationId xmlns:a16="http://schemas.microsoft.com/office/drawing/2014/main" id="{0AE7AA61-4D7F-587D-F9DA-BC61EC92A757}"/>
              </a:ext>
            </a:extLst>
          </p:cNvPr>
          <p:cNvSpPr txBox="1"/>
          <p:nvPr/>
        </p:nvSpPr>
        <p:spPr>
          <a:xfrm>
            <a:off x="2822653" y="988397"/>
            <a:ext cx="6546693" cy="595031"/>
          </a:xfrm>
          <a:prstGeom prst="rect">
            <a:avLst/>
          </a:prstGeom>
        </p:spPr>
        <p:txBody>
          <a:bodyPr wrap="square" lIns="0" tIns="10156" rIns="0" bIns="0">
            <a:spAutoFit/>
          </a:bodyPr>
          <a:lstStyle/>
          <a:p>
            <a:pPr algn="ctr"/>
            <a:r>
              <a:rPr lang="es-PE" sz="2000" b="1" dirty="0">
                <a:solidFill>
                  <a:srgbClr val="0099CB"/>
                </a:solidFill>
              </a:rPr>
              <a:t>Participación de Mercado – Prima Única</a:t>
            </a:r>
          </a:p>
          <a:p>
            <a:pPr algn="ctr"/>
            <a:r>
              <a:rPr lang="es-PE" b="1" dirty="0">
                <a:solidFill>
                  <a:srgbClr val="0099CB"/>
                </a:solidFill>
              </a:rPr>
              <a:t>(Monto en millones)</a:t>
            </a:r>
          </a:p>
        </p:txBody>
      </p:sp>
      <p:pic>
        <p:nvPicPr>
          <p:cNvPr id="17" name="Imagen 16">
            <a:extLst>
              <a:ext uri="{FF2B5EF4-FFF2-40B4-BE49-F238E27FC236}">
                <a16:creationId xmlns:a16="http://schemas.microsoft.com/office/drawing/2014/main" id="{718E0996-E07D-959C-EC01-7FE853FCB18E}"/>
              </a:ext>
            </a:extLst>
          </p:cNvPr>
          <p:cNvPicPr>
            <a:picLocks noChangeAspect="1"/>
          </p:cNvPicPr>
          <p:nvPr/>
        </p:nvPicPr>
        <p:blipFill>
          <a:blip r:embed="rId5"/>
          <a:srcRect t="13166"/>
          <a:stretch>
            <a:fillRect/>
          </a:stretch>
        </p:blipFill>
        <p:spPr>
          <a:xfrm>
            <a:off x="473395" y="1931542"/>
            <a:ext cx="11291284" cy="3657600"/>
          </a:xfrm>
          <a:prstGeom prst="rect">
            <a:avLst/>
          </a:prstGeom>
        </p:spPr>
      </p:pic>
    </p:spTree>
    <p:extLst>
      <p:ext uri="{BB962C8B-B14F-4D97-AF65-F5344CB8AC3E}">
        <p14:creationId xmlns:p14="http://schemas.microsoft.com/office/powerpoint/2010/main" val="993396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89844CC-6FB7-360F-D4AB-B9B2EAAA6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774"/>
          </a:xfrm>
          <a:prstGeom prst="rect">
            <a:avLst/>
          </a:prstGeom>
        </p:spPr>
      </p:pic>
      <p:pic>
        <p:nvPicPr>
          <p:cNvPr id="4" name="Imagen 3">
            <a:extLst>
              <a:ext uri="{FF2B5EF4-FFF2-40B4-BE49-F238E27FC236}">
                <a16:creationId xmlns:a16="http://schemas.microsoft.com/office/drawing/2014/main" id="{EF64FA27-4C54-3238-0DB6-D9F322E9B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76434"/>
            <a:ext cx="12192000" cy="412595"/>
          </a:xfrm>
          <a:prstGeom prst="rect">
            <a:avLst/>
          </a:prstGeom>
        </p:spPr>
      </p:pic>
      <p:pic>
        <p:nvPicPr>
          <p:cNvPr id="6" name="Imagen 5">
            <a:extLst>
              <a:ext uri="{FF2B5EF4-FFF2-40B4-BE49-F238E27FC236}">
                <a16:creationId xmlns:a16="http://schemas.microsoft.com/office/drawing/2014/main" id="{1D8E07D1-DB21-05E9-D734-698EEAC78F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91" y="126592"/>
            <a:ext cx="1355339" cy="315528"/>
          </a:xfrm>
          <a:prstGeom prst="rect">
            <a:avLst/>
          </a:prstGeom>
        </p:spPr>
      </p:pic>
      <p:sp>
        <p:nvSpPr>
          <p:cNvPr id="7" name="CuadroTexto 10">
            <a:extLst>
              <a:ext uri="{FF2B5EF4-FFF2-40B4-BE49-F238E27FC236}">
                <a16:creationId xmlns:a16="http://schemas.microsoft.com/office/drawing/2014/main" id="{F40667E6-3B04-417F-1D30-F7250CDB0C23}"/>
              </a:ext>
            </a:extLst>
          </p:cNvPr>
          <p:cNvSpPr txBox="1">
            <a:spLocks noChangeArrowheads="1"/>
          </p:cNvSpPr>
          <p:nvPr/>
        </p:nvSpPr>
        <p:spPr bwMode="auto">
          <a:xfrm>
            <a:off x="-1" y="0"/>
            <a:ext cx="10647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Foco"/>
              </a:defRPr>
            </a:lvl1pPr>
            <a:lvl2pPr marL="742950" indent="-285750">
              <a:defRPr>
                <a:solidFill>
                  <a:schemeClr val="tx1"/>
                </a:solidFill>
                <a:latin typeface="Foco"/>
              </a:defRPr>
            </a:lvl2pPr>
            <a:lvl3pPr marL="1143000" indent="-228600">
              <a:defRPr>
                <a:solidFill>
                  <a:schemeClr val="tx1"/>
                </a:solidFill>
                <a:latin typeface="Foco"/>
              </a:defRPr>
            </a:lvl3pPr>
            <a:lvl4pPr marL="1600200" indent="-228600">
              <a:defRPr>
                <a:solidFill>
                  <a:schemeClr val="tx1"/>
                </a:solidFill>
                <a:latin typeface="Foco"/>
              </a:defRPr>
            </a:lvl4pPr>
            <a:lvl5pPr marL="2057400" indent="-228600">
              <a:defRPr>
                <a:solidFill>
                  <a:schemeClr val="tx1"/>
                </a:solidFill>
                <a:latin typeface="Foco"/>
              </a:defRPr>
            </a:lvl5pPr>
            <a:lvl6pPr marL="2514600" indent="-228600" eaLnBrk="0" fontAlgn="base" hangingPunct="0">
              <a:spcBef>
                <a:spcPct val="0"/>
              </a:spcBef>
              <a:spcAft>
                <a:spcPct val="0"/>
              </a:spcAft>
              <a:defRPr>
                <a:solidFill>
                  <a:schemeClr val="tx1"/>
                </a:solidFill>
                <a:latin typeface="Foco"/>
              </a:defRPr>
            </a:lvl6pPr>
            <a:lvl7pPr marL="2971800" indent="-228600" eaLnBrk="0" fontAlgn="base" hangingPunct="0">
              <a:spcBef>
                <a:spcPct val="0"/>
              </a:spcBef>
              <a:spcAft>
                <a:spcPct val="0"/>
              </a:spcAft>
              <a:defRPr>
                <a:solidFill>
                  <a:schemeClr val="tx1"/>
                </a:solidFill>
                <a:latin typeface="Foco"/>
              </a:defRPr>
            </a:lvl7pPr>
            <a:lvl8pPr marL="3429000" indent="-228600" eaLnBrk="0" fontAlgn="base" hangingPunct="0">
              <a:spcBef>
                <a:spcPct val="0"/>
              </a:spcBef>
              <a:spcAft>
                <a:spcPct val="0"/>
              </a:spcAft>
              <a:defRPr>
                <a:solidFill>
                  <a:schemeClr val="tx1"/>
                </a:solidFill>
                <a:latin typeface="Foco"/>
              </a:defRPr>
            </a:lvl8pPr>
            <a:lvl9pPr marL="3886200" indent="-228600" eaLnBrk="0" fontAlgn="base" hangingPunct="0">
              <a:spcBef>
                <a:spcPct val="0"/>
              </a:spcBef>
              <a:spcAft>
                <a:spcPct val="0"/>
              </a:spcAft>
              <a:defRPr>
                <a:solidFill>
                  <a:schemeClr val="tx1"/>
                </a:solidFill>
                <a:latin typeface="Foco"/>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s-PE" sz="2800" b="1" u="none" strike="noStrike" kern="1200" cap="none" spc="0" normalizeH="0" baseline="0" noProof="0" dirty="0">
                <a:ln>
                  <a:noFill/>
                </a:ln>
                <a:solidFill>
                  <a:schemeClr val="bg1"/>
                </a:solidFill>
                <a:effectLst/>
                <a:uLnTx/>
                <a:uFillTx/>
                <a:latin typeface="Foco" panose="020B0504050202020203" pitchFamily="34" charset="77"/>
                <a:cs typeface="Gautami"/>
              </a:rPr>
              <a:t>Comparativo competencia</a:t>
            </a:r>
            <a:endParaRPr kumimoji="0" lang="es-ES" sz="1800" b="1" u="none" strike="noStrike" kern="1200" cap="none" spc="0" normalizeH="0" baseline="0" noProof="0" dirty="0">
              <a:ln>
                <a:noFill/>
              </a:ln>
              <a:solidFill>
                <a:schemeClr val="bg1"/>
              </a:solidFill>
              <a:effectLst/>
              <a:uLnTx/>
              <a:uFillTx/>
              <a:latin typeface="Foco" panose="020B0504050202020203" pitchFamily="34" charset="77"/>
            </a:endParaRPr>
          </a:p>
        </p:txBody>
      </p:sp>
      <p:sp>
        <p:nvSpPr>
          <p:cNvPr id="30" name="Rectángulo: esquinas redondeadas 29">
            <a:extLst>
              <a:ext uri="{FF2B5EF4-FFF2-40B4-BE49-F238E27FC236}">
                <a16:creationId xmlns:a16="http://schemas.microsoft.com/office/drawing/2014/main" id="{5168E8FD-947A-5B8E-AE9D-DCE78F7C8CC5}"/>
              </a:ext>
            </a:extLst>
          </p:cNvPr>
          <p:cNvSpPr/>
          <p:nvPr/>
        </p:nvSpPr>
        <p:spPr>
          <a:xfrm>
            <a:off x="3597411" y="1104852"/>
            <a:ext cx="3867661" cy="567589"/>
          </a:xfrm>
          <a:prstGeom prst="roundRect">
            <a:avLst/>
          </a:prstGeom>
          <a:solidFill>
            <a:srgbClr val="00A8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a:t>Pacífico</a:t>
            </a:r>
          </a:p>
          <a:p>
            <a:pPr algn="ctr"/>
            <a:r>
              <a:rPr lang="es-PE" b="1"/>
              <a:t>Vida Inversión Capital</a:t>
            </a:r>
          </a:p>
        </p:txBody>
      </p:sp>
      <p:sp>
        <p:nvSpPr>
          <p:cNvPr id="31" name="Rectángulo: esquinas redondeadas 30">
            <a:extLst>
              <a:ext uri="{FF2B5EF4-FFF2-40B4-BE49-F238E27FC236}">
                <a16:creationId xmlns:a16="http://schemas.microsoft.com/office/drawing/2014/main" id="{26E9A4A8-B374-DB73-EF85-337A37BBAEA3}"/>
              </a:ext>
            </a:extLst>
          </p:cNvPr>
          <p:cNvSpPr/>
          <p:nvPr/>
        </p:nvSpPr>
        <p:spPr>
          <a:xfrm>
            <a:off x="7690300" y="1104852"/>
            <a:ext cx="3867661" cy="567590"/>
          </a:xfrm>
          <a:prstGeom prst="roundRect">
            <a:avLst/>
          </a:prstGeom>
          <a:solidFill>
            <a:srgbClr val="E73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a:t>Rímac</a:t>
            </a:r>
          </a:p>
          <a:p>
            <a:pPr algn="ctr"/>
            <a:r>
              <a:rPr lang="es-PE" b="1"/>
              <a:t>Inversión Global</a:t>
            </a:r>
          </a:p>
        </p:txBody>
      </p:sp>
      <p:sp>
        <p:nvSpPr>
          <p:cNvPr id="32" name="Rectángulo: esquinas redondeadas 31">
            <a:extLst>
              <a:ext uri="{FF2B5EF4-FFF2-40B4-BE49-F238E27FC236}">
                <a16:creationId xmlns:a16="http://schemas.microsoft.com/office/drawing/2014/main" id="{14AEFE1D-0942-7115-B504-4A93D0B3D0FA}"/>
              </a:ext>
            </a:extLst>
          </p:cNvPr>
          <p:cNvSpPr/>
          <p:nvPr/>
        </p:nvSpPr>
        <p:spPr>
          <a:xfrm>
            <a:off x="502521" y="1783989"/>
            <a:ext cx="2667299" cy="568800"/>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Prima Única Mínima</a:t>
            </a:r>
          </a:p>
        </p:txBody>
      </p:sp>
      <p:sp>
        <p:nvSpPr>
          <p:cNvPr id="33" name="Rectángulo: esquinas redondeadas 32">
            <a:extLst>
              <a:ext uri="{FF2B5EF4-FFF2-40B4-BE49-F238E27FC236}">
                <a16:creationId xmlns:a16="http://schemas.microsoft.com/office/drawing/2014/main" id="{7F94C6F0-879E-384F-CF37-3A79977BFF4F}"/>
              </a:ext>
            </a:extLst>
          </p:cNvPr>
          <p:cNvSpPr/>
          <p:nvPr/>
        </p:nvSpPr>
        <p:spPr>
          <a:xfrm>
            <a:off x="502521" y="2490035"/>
            <a:ext cx="2667299" cy="568800"/>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Temporalidad</a:t>
            </a:r>
          </a:p>
        </p:txBody>
      </p:sp>
      <p:sp>
        <p:nvSpPr>
          <p:cNvPr id="34" name="Rectángulo: esquinas redondeadas 33">
            <a:extLst>
              <a:ext uri="{FF2B5EF4-FFF2-40B4-BE49-F238E27FC236}">
                <a16:creationId xmlns:a16="http://schemas.microsoft.com/office/drawing/2014/main" id="{8BFFD7F8-93A0-6BB2-BF68-D9851D5CF00F}"/>
              </a:ext>
            </a:extLst>
          </p:cNvPr>
          <p:cNvSpPr/>
          <p:nvPr/>
        </p:nvSpPr>
        <p:spPr>
          <a:xfrm>
            <a:off x="502521" y="3183555"/>
            <a:ext cx="2667299" cy="709297"/>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Seguro de Vida</a:t>
            </a:r>
          </a:p>
        </p:txBody>
      </p:sp>
      <p:sp>
        <p:nvSpPr>
          <p:cNvPr id="35" name="Rectángulo: esquinas redondeadas 34">
            <a:extLst>
              <a:ext uri="{FF2B5EF4-FFF2-40B4-BE49-F238E27FC236}">
                <a16:creationId xmlns:a16="http://schemas.microsoft.com/office/drawing/2014/main" id="{99C0F5DC-2BCE-EE42-45CA-621681A25115}"/>
              </a:ext>
            </a:extLst>
          </p:cNvPr>
          <p:cNvSpPr/>
          <p:nvPr/>
        </p:nvSpPr>
        <p:spPr>
          <a:xfrm>
            <a:off x="502520" y="4028633"/>
            <a:ext cx="2667299" cy="568800"/>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Cargo por Rescate</a:t>
            </a:r>
          </a:p>
        </p:txBody>
      </p:sp>
      <p:sp>
        <p:nvSpPr>
          <p:cNvPr id="36" name="Rectángulo: esquinas redondeadas 35">
            <a:extLst>
              <a:ext uri="{FF2B5EF4-FFF2-40B4-BE49-F238E27FC236}">
                <a16:creationId xmlns:a16="http://schemas.microsoft.com/office/drawing/2014/main" id="{140A850A-5EDC-95B7-03A9-8EF94A3A2F2A}"/>
              </a:ext>
            </a:extLst>
          </p:cNvPr>
          <p:cNvSpPr/>
          <p:nvPr/>
        </p:nvSpPr>
        <p:spPr>
          <a:xfrm>
            <a:off x="502520" y="4722348"/>
            <a:ext cx="2667299" cy="568800"/>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Edad de Contratación</a:t>
            </a:r>
          </a:p>
        </p:txBody>
      </p:sp>
      <p:sp>
        <p:nvSpPr>
          <p:cNvPr id="37" name="Rectángulo: esquinas redondeadas 36">
            <a:extLst>
              <a:ext uri="{FF2B5EF4-FFF2-40B4-BE49-F238E27FC236}">
                <a16:creationId xmlns:a16="http://schemas.microsoft.com/office/drawing/2014/main" id="{4B9BA062-2D2D-9AFF-9115-B2285D87E23A}"/>
              </a:ext>
            </a:extLst>
          </p:cNvPr>
          <p:cNvSpPr/>
          <p:nvPr/>
        </p:nvSpPr>
        <p:spPr>
          <a:xfrm>
            <a:off x="3597411" y="1781855"/>
            <a:ext cx="3834933" cy="567589"/>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s-PE" sz="1600">
                <a:solidFill>
                  <a:srgbClr val="696969"/>
                </a:solidFill>
              </a:rPr>
              <a:t>USD 7,500</a:t>
            </a:r>
          </a:p>
        </p:txBody>
      </p:sp>
      <p:sp>
        <p:nvSpPr>
          <p:cNvPr id="38" name="Rectángulo: esquinas redondeadas 37">
            <a:extLst>
              <a:ext uri="{FF2B5EF4-FFF2-40B4-BE49-F238E27FC236}">
                <a16:creationId xmlns:a16="http://schemas.microsoft.com/office/drawing/2014/main" id="{5A27415A-C0C1-D093-A783-0C96BA04D8CC}"/>
              </a:ext>
            </a:extLst>
          </p:cNvPr>
          <p:cNvSpPr/>
          <p:nvPr/>
        </p:nvSpPr>
        <p:spPr>
          <a:xfrm>
            <a:off x="7712754" y="1792127"/>
            <a:ext cx="3834933" cy="567591"/>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fontAlgn="base"/>
            <a:r>
              <a:rPr lang="es-PE" sz="1600" b="0" i="0" u="none" strike="noStrike">
                <a:solidFill>
                  <a:srgbClr val="696969"/>
                </a:solidFill>
                <a:effectLst/>
                <a:latin typeface="Calibri" panose="020F0502020204030204" pitchFamily="34" charset="0"/>
              </a:rPr>
              <a:t>Ultra Cash: $ 5,000 o S/ 15,000</a:t>
            </a:r>
            <a:r>
              <a:rPr lang="en-US" sz="1600" b="0" i="0">
                <a:solidFill>
                  <a:srgbClr val="696969"/>
                </a:solidFill>
                <a:effectLst/>
                <a:latin typeface="Calibri" panose="020F0502020204030204" pitchFamily="34" charset="0"/>
              </a:rPr>
              <a:t>​</a:t>
            </a:r>
            <a:endParaRPr lang="en-US" sz="1600" b="0" i="0">
              <a:solidFill>
                <a:srgbClr val="696969"/>
              </a:solidFill>
              <a:effectLst/>
              <a:latin typeface="Segoe UI" panose="020B0502040204020203" pitchFamily="34" charset="0"/>
            </a:endParaRPr>
          </a:p>
          <a:p>
            <a:pPr algn="ctr" rtl="0" fontAlgn="base"/>
            <a:r>
              <a:rPr lang="es-PE" sz="1600" b="0" i="0" u="none" strike="noStrike">
                <a:solidFill>
                  <a:srgbClr val="696969"/>
                </a:solidFill>
                <a:effectLst/>
                <a:latin typeface="Calibri" panose="020F0502020204030204" pitchFamily="34" charset="0"/>
              </a:rPr>
              <a:t>Otros fondos: $ 15,000</a:t>
            </a:r>
            <a:endParaRPr lang="en-US" sz="1600" b="0" i="0">
              <a:solidFill>
                <a:srgbClr val="696969"/>
              </a:solidFill>
              <a:effectLst/>
              <a:latin typeface="Segoe UI" panose="020B0502040204020203" pitchFamily="34" charset="0"/>
            </a:endParaRPr>
          </a:p>
        </p:txBody>
      </p:sp>
      <p:sp>
        <p:nvSpPr>
          <p:cNvPr id="39" name="Rectángulo: esquinas redondeadas 38">
            <a:extLst>
              <a:ext uri="{FF2B5EF4-FFF2-40B4-BE49-F238E27FC236}">
                <a16:creationId xmlns:a16="http://schemas.microsoft.com/office/drawing/2014/main" id="{95440DD2-D740-8587-CFB0-FDD11C07B930}"/>
              </a:ext>
            </a:extLst>
          </p:cNvPr>
          <p:cNvSpPr/>
          <p:nvPr/>
        </p:nvSpPr>
        <p:spPr>
          <a:xfrm>
            <a:off x="7716036" y="2490395"/>
            <a:ext cx="3834000" cy="568800"/>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fontAlgn="base"/>
            <a:r>
              <a:rPr lang="es-PE" sz="1600" b="0" i="0" u="none" strike="noStrike">
                <a:solidFill>
                  <a:srgbClr val="696969"/>
                </a:solidFill>
                <a:effectLst/>
                <a:latin typeface="Calibri" panose="020F0502020204030204" pitchFamily="34" charset="0"/>
              </a:rPr>
              <a:t>Ultra Cash: 1 año</a:t>
            </a:r>
            <a:r>
              <a:rPr lang="en-US" sz="1600" b="0" i="0">
                <a:solidFill>
                  <a:srgbClr val="696969"/>
                </a:solidFill>
                <a:effectLst/>
                <a:latin typeface="Calibri" panose="020F0502020204030204" pitchFamily="34" charset="0"/>
              </a:rPr>
              <a:t>​</a:t>
            </a:r>
            <a:endParaRPr lang="en-US" sz="1600" b="0" i="0">
              <a:solidFill>
                <a:srgbClr val="696969"/>
              </a:solidFill>
              <a:effectLst/>
              <a:latin typeface="Segoe UI" panose="020B0502040204020203" pitchFamily="34" charset="0"/>
            </a:endParaRPr>
          </a:p>
          <a:p>
            <a:pPr algn="ctr" rtl="0" fontAlgn="base"/>
            <a:r>
              <a:rPr lang="es-PE" sz="1600" b="0" i="0" u="none" strike="noStrike">
                <a:solidFill>
                  <a:srgbClr val="696969"/>
                </a:solidFill>
                <a:effectLst/>
                <a:latin typeface="Calibri" panose="020F0502020204030204" pitchFamily="34" charset="0"/>
              </a:rPr>
              <a:t>Otros Fondos: 7 años</a:t>
            </a:r>
            <a:endParaRPr lang="en-US" sz="1600" b="0" i="0">
              <a:solidFill>
                <a:srgbClr val="696969"/>
              </a:solidFill>
              <a:effectLst/>
              <a:latin typeface="Segoe UI" panose="020B0502040204020203" pitchFamily="34" charset="0"/>
            </a:endParaRPr>
          </a:p>
        </p:txBody>
      </p:sp>
      <p:sp>
        <p:nvSpPr>
          <p:cNvPr id="40" name="Rectángulo: esquinas redondeadas 39">
            <a:extLst>
              <a:ext uri="{FF2B5EF4-FFF2-40B4-BE49-F238E27FC236}">
                <a16:creationId xmlns:a16="http://schemas.microsoft.com/office/drawing/2014/main" id="{0A194A30-6023-113E-D343-E6A5EBC866A9}"/>
              </a:ext>
            </a:extLst>
          </p:cNvPr>
          <p:cNvSpPr/>
          <p:nvPr/>
        </p:nvSpPr>
        <p:spPr>
          <a:xfrm>
            <a:off x="3597411" y="2490395"/>
            <a:ext cx="3834933" cy="567590"/>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sz="1600">
                <a:solidFill>
                  <a:srgbClr val="696969"/>
                </a:solidFill>
              </a:rPr>
              <a:t>Abierta</a:t>
            </a:r>
          </a:p>
          <a:p>
            <a:pPr algn="ctr"/>
            <a:r>
              <a:rPr lang="es-PE" sz="1600">
                <a:solidFill>
                  <a:srgbClr val="696969"/>
                </a:solidFill>
              </a:rPr>
              <a:t>Sin plazo fijo</a:t>
            </a:r>
          </a:p>
        </p:txBody>
      </p:sp>
      <p:sp>
        <p:nvSpPr>
          <p:cNvPr id="41" name="Rectángulo: esquinas redondeadas 40">
            <a:extLst>
              <a:ext uri="{FF2B5EF4-FFF2-40B4-BE49-F238E27FC236}">
                <a16:creationId xmlns:a16="http://schemas.microsoft.com/office/drawing/2014/main" id="{9D5AD142-3173-CE1A-769C-C4128E270C72}"/>
              </a:ext>
            </a:extLst>
          </p:cNvPr>
          <p:cNvSpPr/>
          <p:nvPr/>
        </p:nvSpPr>
        <p:spPr>
          <a:xfrm>
            <a:off x="3597411" y="3185060"/>
            <a:ext cx="3834000" cy="709297"/>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s-PE" sz="1600">
                <a:solidFill>
                  <a:srgbClr val="696969"/>
                </a:solidFill>
              </a:rPr>
              <a:t>USD 5,000</a:t>
            </a:r>
            <a:endParaRPr lang="es-PE" sz="1600">
              <a:solidFill>
                <a:srgbClr val="696969"/>
              </a:solidFill>
              <a:cs typeface="Calibri"/>
            </a:endParaRPr>
          </a:p>
        </p:txBody>
      </p:sp>
      <p:sp>
        <p:nvSpPr>
          <p:cNvPr id="42" name="Rectángulo: esquinas redondeadas 41">
            <a:extLst>
              <a:ext uri="{FF2B5EF4-FFF2-40B4-BE49-F238E27FC236}">
                <a16:creationId xmlns:a16="http://schemas.microsoft.com/office/drawing/2014/main" id="{C5A8AC54-077C-1E02-2F47-B21FA4F17F20}"/>
              </a:ext>
            </a:extLst>
          </p:cNvPr>
          <p:cNvSpPr/>
          <p:nvPr/>
        </p:nvSpPr>
        <p:spPr>
          <a:xfrm>
            <a:off x="7690300" y="3189621"/>
            <a:ext cx="3834000" cy="709297"/>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fontAlgn="base"/>
            <a:r>
              <a:rPr lang="es-PE" sz="1600" b="0" i="0" u="none" strike="noStrike">
                <a:solidFill>
                  <a:srgbClr val="696969"/>
                </a:solidFill>
                <a:effectLst/>
                <a:latin typeface="Calibri" panose="020F0502020204030204" pitchFamily="34" charset="0"/>
              </a:rPr>
              <a:t>Ultra Cash: USD 1,000</a:t>
            </a:r>
            <a:r>
              <a:rPr lang="en-US" sz="1600" b="0" i="0">
                <a:solidFill>
                  <a:srgbClr val="696969"/>
                </a:solidFill>
                <a:effectLst/>
                <a:latin typeface="Calibri" panose="020F0502020204030204" pitchFamily="34" charset="0"/>
              </a:rPr>
              <a:t>​</a:t>
            </a:r>
            <a:endParaRPr lang="en-US" sz="1600" b="0" i="0">
              <a:solidFill>
                <a:srgbClr val="696969"/>
              </a:solidFill>
              <a:effectLst/>
              <a:latin typeface="Segoe UI" panose="020B0502040204020203" pitchFamily="34" charset="0"/>
            </a:endParaRPr>
          </a:p>
          <a:p>
            <a:pPr algn="ctr" rtl="0" fontAlgn="base"/>
            <a:r>
              <a:rPr lang="es-PE" sz="1600" b="0" i="0" u="none" strike="noStrike">
                <a:solidFill>
                  <a:srgbClr val="696969"/>
                </a:solidFill>
                <a:effectLst/>
                <a:latin typeface="Calibri" panose="020F0502020204030204" pitchFamily="34" charset="0"/>
              </a:rPr>
              <a:t>Otros Fondos: USD 5,000 (DPS favorable) o USD 1,000 (DPS observada)</a:t>
            </a:r>
            <a:endParaRPr lang="en-US" sz="1600" b="0" i="0">
              <a:solidFill>
                <a:srgbClr val="696969"/>
              </a:solidFill>
              <a:effectLst/>
              <a:latin typeface="Segoe UI" panose="020B0502040204020203" pitchFamily="34" charset="0"/>
            </a:endParaRPr>
          </a:p>
        </p:txBody>
      </p:sp>
      <p:sp>
        <p:nvSpPr>
          <p:cNvPr id="43" name="Rectángulo: esquinas redondeadas 42">
            <a:extLst>
              <a:ext uri="{FF2B5EF4-FFF2-40B4-BE49-F238E27FC236}">
                <a16:creationId xmlns:a16="http://schemas.microsoft.com/office/drawing/2014/main" id="{D7E9BF86-8596-A8D6-F2CD-F4D3BCC70023}"/>
              </a:ext>
            </a:extLst>
          </p:cNvPr>
          <p:cNvSpPr/>
          <p:nvPr/>
        </p:nvSpPr>
        <p:spPr>
          <a:xfrm>
            <a:off x="3597411" y="4028634"/>
            <a:ext cx="3834000" cy="568800"/>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s-PE" sz="1600">
                <a:solidFill>
                  <a:srgbClr val="696969"/>
                </a:solidFill>
                <a:cs typeface="Foco"/>
              </a:rPr>
              <a:t>Retiro parcial: 0.5% del mes 0 al 6</a:t>
            </a:r>
            <a:endParaRPr lang="es-ES" sz="1600">
              <a:solidFill>
                <a:srgbClr val="696969"/>
              </a:solidFill>
            </a:endParaRPr>
          </a:p>
          <a:p>
            <a:pPr algn="ctr"/>
            <a:r>
              <a:rPr lang="es-PE" sz="1600">
                <a:solidFill>
                  <a:srgbClr val="696969"/>
                </a:solidFill>
                <a:cs typeface="Foco"/>
              </a:rPr>
              <a:t>Rescate: 0.5% del mes 0 al 12</a:t>
            </a:r>
            <a:endParaRPr lang="es-PE" sz="1600" b="0" i="0">
              <a:solidFill>
                <a:srgbClr val="696969"/>
              </a:solidFill>
              <a:effectLst/>
              <a:latin typeface="Calibri"/>
              <a:cs typeface="Calibri"/>
            </a:endParaRPr>
          </a:p>
        </p:txBody>
      </p:sp>
      <p:sp>
        <p:nvSpPr>
          <p:cNvPr id="44" name="Rectángulo: esquinas redondeadas 43">
            <a:extLst>
              <a:ext uri="{FF2B5EF4-FFF2-40B4-BE49-F238E27FC236}">
                <a16:creationId xmlns:a16="http://schemas.microsoft.com/office/drawing/2014/main" id="{13F40BEE-A061-206F-5DFA-BE791B640816}"/>
              </a:ext>
            </a:extLst>
          </p:cNvPr>
          <p:cNvSpPr/>
          <p:nvPr/>
        </p:nvSpPr>
        <p:spPr>
          <a:xfrm>
            <a:off x="7688065" y="4026806"/>
            <a:ext cx="3834000" cy="568800"/>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fontAlgn="base"/>
            <a:r>
              <a:rPr lang="es-PE" sz="1600" b="0" i="0" u="none" strike="noStrike">
                <a:solidFill>
                  <a:srgbClr val="696969"/>
                </a:solidFill>
                <a:effectLst/>
                <a:latin typeface="Calibri" panose="020F0502020204030204" pitchFamily="34" charset="0"/>
              </a:rPr>
              <a:t>Ultra Cash: 0%</a:t>
            </a:r>
            <a:r>
              <a:rPr lang="en-US" sz="1600" b="0" i="0">
                <a:solidFill>
                  <a:srgbClr val="696969"/>
                </a:solidFill>
                <a:effectLst/>
                <a:latin typeface="Calibri" panose="020F0502020204030204" pitchFamily="34" charset="0"/>
              </a:rPr>
              <a:t>​</a:t>
            </a:r>
            <a:endParaRPr lang="en-US" sz="1600" b="0" i="0">
              <a:solidFill>
                <a:srgbClr val="696969"/>
              </a:solidFill>
              <a:effectLst/>
              <a:latin typeface="Segoe UI" panose="020B0502040204020203" pitchFamily="34" charset="0"/>
            </a:endParaRPr>
          </a:p>
          <a:p>
            <a:pPr algn="ctr" rtl="0" fontAlgn="base"/>
            <a:r>
              <a:rPr lang="es-PE" sz="1600" b="0" i="0" u="none" strike="noStrike">
                <a:solidFill>
                  <a:srgbClr val="696969"/>
                </a:solidFill>
                <a:effectLst/>
                <a:latin typeface="Calibri" panose="020F0502020204030204" pitchFamily="34" charset="0"/>
              </a:rPr>
              <a:t>Otros Fondos: 0.5% hasta el mes 6</a:t>
            </a:r>
            <a:endParaRPr lang="en-US" sz="1600" b="0" i="0">
              <a:solidFill>
                <a:srgbClr val="696969"/>
              </a:solidFill>
              <a:effectLst/>
              <a:latin typeface="Segoe UI" panose="020B0502040204020203" pitchFamily="34" charset="0"/>
            </a:endParaRPr>
          </a:p>
        </p:txBody>
      </p:sp>
      <p:sp>
        <p:nvSpPr>
          <p:cNvPr id="45" name="Rectángulo: esquinas redondeadas 44">
            <a:extLst>
              <a:ext uri="{FF2B5EF4-FFF2-40B4-BE49-F238E27FC236}">
                <a16:creationId xmlns:a16="http://schemas.microsoft.com/office/drawing/2014/main" id="{BCF20594-9235-AAA9-45D9-6C324E7DFFD7}"/>
              </a:ext>
            </a:extLst>
          </p:cNvPr>
          <p:cNvSpPr/>
          <p:nvPr/>
        </p:nvSpPr>
        <p:spPr>
          <a:xfrm>
            <a:off x="7665132" y="4722348"/>
            <a:ext cx="3834000" cy="568800"/>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fontAlgn="base"/>
            <a:r>
              <a:rPr lang="es-PE" sz="1600" b="0" i="0" u="none" strike="noStrike">
                <a:solidFill>
                  <a:srgbClr val="696969"/>
                </a:solidFill>
                <a:effectLst/>
                <a:latin typeface="Calibri" panose="020F0502020204030204" pitchFamily="34" charset="0"/>
              </a:rPr>
              <a:t>Mínima: 18 años</a:t>
            </a:r>
            <a:r>
              <a:rPr lang="en-US" sz="1600" b="0" i="0">
                <a:solidFill>
                  <a:srgbClr val="696969"/>
                </a:solidFill>
                <a:effectLst/>
                <a:latin typeface="Calibri" panose="020F0502020204030204" pitchFamily="34" charset="0"/>
              </a:rPr>
              <a:t>​</a:t>
            </a:r>
            <a:endParaRPr lang="en-US" sz="1600" b="0" i="0">
              <a:solidFill>
                <a:srgbClr val="696969"/>
              </a:solidFill>
              <a:effectLst/>
              <a:latin typeface="Segoe UI" panose="020B0502040204020203" pitchFamily="34" charset="0"/>
            </a:endParaRPr>
          </a:p>
          <a:p>
            <a:pPr algn="ctr" rtl="0" fontAlgn="base"/>
            <a:r>
              <a:rPr lang="es-PE" sz="1600" b="0" i="0" u="none" strike="noStrike">
                <a:solidFill>
                  <a:srgbClr val="696969"/>
                </a:solidFill>
                <a:effectLst/>
                <a:latin typeface="Calibri" panose="020F0502020204030204" pitchFamily="34" charset="0"/>
              </a:rPr>
              <a:t>Máxima: 74 años y 364 días</a:t>
            </a:r>
            <a:r>
              <a:rPr lang="en-US" sz="1600" b="0" i="0">
                <a:solidFill>
                  <a:srgbClr val="696969"/>
                </a:solidFill>
                <a:effectLst/>
                <a:latin typeface="Calibri" panose="020F0502020204030204" pitchFamily="34" charset="0"/>
              </a:rPr>
              <a:t>​</a:t>
            </a:r>
            <a:endParaRPr lang="en-US" sz="1600" b="0" i="0">
              <a:solidFill>
                <a:srgbClr val="696969"/>
              </a:solidFill>
              <a:effectLst/>
              <a:latin typeface="Segoe UI" panose="020B0502040204020203" pitchFamily="34" charset="0"/>
            </a:endParaRPr>
          </a:p>
        </p:txBody>
      </p:sp>
      <p:sp>
        <p:nvSpPr>
          <p:cNvPr id="46" name="Rectángulo: esquinas redondeadas 45">
            <a:extLst>
              <a:ext uri="{FF2B5EF4-FFF2-40B4-BE49-F238E27FC236}">
                <a16:creationId xmlns:a16="http://schemas.microsoft.com/office/drawing/2014/main" id="{7D65CC78-BB84-6C31-5B0B-03FACEABF31C}"/>
              </a:ext>
            </a:extLst>
          </p:cNvPr>
          <p:cNvSpPr/>
          <p:nvPr/>
        </p:nvSpPr>
        <p:spPr>
          <a:xfrm>
            <a:off x="3597411" y="4715443"/>
            <a:ext cx="3834000" cy="568800"/>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rtl="0" fontAlgn="base"/>
            <a:r>
              <a:rPr lang="es-PE" sz="1600" b="0" i="0" u="none" strike="noStrike">
                <a:solidFill>
                  <a:srgbClr val="696969"/>
                </a:solidFill>
                <a:effectLst/>
                <a:latin typeface="Calibri"/>
                <a:cs typeface="Calibri"/>
              </a:rPr>
              <a:t>Mínima: 18 años</a:t>
            </a:r>
            <a:r>
              <a:rPr lang="en-US" sz="1600" b="0" i="0">
                <a:solidFill>
                  <a:srgbClr val="696969"/>
                </a:solidFill>
                <a:effectLst/>
                <a:latin typeface="Calibri"/>
                <a:cs typeface="Calibri"/>
              </a:rPr>
              <a:t>​</a:t>
            </a:r>
          </a:p>
          <a:p>
            <a:pPr algn="ctr" rtl="0" fontAlgn="base"/>
            <a:r>
              <a:rPr lang="es-PE" sz="1600" b="0" i="0" u="none" strike="noStrike">
                <a:solidFill>
                  <a:srgbClr val="696969"/>
                </a:solidFill>
                <a:effectLst/>
                <a:latin typeface="Calibri"/>
                <a:cs typeface="Calibri"/>
              </a:rPr>
              <a:t>Máxima: </a:t>
            </a:r>
            <a:r>
              <a:rPr lang="es-PE" sz="1600" i="0" u="none" strike="noStrike">
                <a:solidFill>
                  <a:srgbClr val="696969"/>
                </a:solidFill>
                <a:effectLst/>
                <a:latin typeface="Calibri"/>
                <a:cs typeface="Calibri"/>
              </a:rPr>
              <a:t>70</a:t>
            </a:r>
            <a:r>
              <a:rPr lang="es-PE" sz="1600" b="0" i="0" u="none" strike="noStrike">
                <a:solidFill>
                  <a:srgbClr val="696969"/>
                </a:solidFill>
                <a:effectLst/>
                <a:latin typeface="Calibri"/>
                <a:cs typeface="Calibri"/>
              </a:rPr>
              <a:t> años</a:t>
            </a:r>
            <a:r>
              <a:rPr lang="en-US" sz="1600" b="0" i="0">
                <a:solidFill>
                  <a:srgbClr val="696969"/>
                </a:solidFill>
                <a:effectLst/>
                <a:latin typeface="Calibri"/>
                <a:cs typeface="Calibri"/>
              </a:rPr>
              <a:t>​</a:t>
            </a:r>
          </a:p>
        </p:txBody>
      </p:sp>
    </p:spTree>
    <p:extLst>
      <p:ext uri="{BB962C8B-B14F-4D97-AF65-F5344CB8AC3E}">
        <p14:creationId xmlns:p14="http://schemas.microsoft.com/office/powerpoint/2010/main" val="1684105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89844CC-6FB7-360F-D4AB-B9B2EAAA6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774"/>
          </a:xfrm>
          <a:prstGeom prst="rect">
            <a:avLst/>
          </a:prstGeom>
        </p:spPr>
      </p:pic>
      <p:pic>
        <p:nvPicPr>
          <p:cNvPr id="4" name="Imagen 3">
            <a:extLst>
              <a:ext uri="{FF2B5EF4-FFF2-40B4-BE49-F238E27FC236}">
                <a16:creationId xmlns:a16="http://schemas.microsoft.com/office/drawing/2014/main" id="{EF64FA27-4C54-3238-0DB6-D9F322E9B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76434"/>
            <a:ext cx="12192000" cy="412595"/>
          </a:xfrm>
          <a:prstGeom prst="rect">
            <a:avLst/>
          </a:prstGeom>
        </p:spPr>
      </p:pic>
      <p:pic>
        <p:nvPicPr>
          <p:cNvPr id="6" name="Imagen 5">
            <a:extLst>
              <a:ext uri="{FF2B5EF4-FFF2-40B4-BE49-F238E27FC236}">
                <a16:creationId xmlns:a16="http://schemas.microsoft.com/office/drawing/2014/main" id="{1D8E07D1-DB21-05E9-D734-698EEAC78F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91" y="126592"/>
            <a:ext cx="1355339" cy="315528"/>
          </a:xfrm>
          <a:prstGeom prst="rect">
            <a:avLst/>
          </a:prstGeom>
        </p:spPr>
      </p:pic>
      <p:sp>
        <p:nvSpPr>
          <p:cNvPr id="7" name="CuadroTexto 10">
            <a:extLst>
              <a:ext uri="{FF2B5EF4-FFF2-40B4-BE49-F238E27FC236}">
                <a16:creationId xmlns:a16="http://schemas.microsoft.com/office/drawing/2014/main" id="{F40667E6-3B04-417F-1D30-F7250CDB0C23}"/>
              </a:ext>
            </a:extLst>
          </p:cNvPr>
          <p:cNvSpPr txBox="1">
            <a:spLocks noChangeArrowheads="1"/>
          </p:cNvSpPr>
          <p:nvPr/>
        </p:nvSpPr>
        <p:spPr bwMode="auto">
          <a:xfrm>
            <a:off x="-1" y="0"/>
            <a:ext cx="10647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Foco"/>
              </a:defRPr>
            </a:lvl1pPr>
            <a:lvl2pPr marL="742950" indent="-285750">
              <a:defRPr>
                <a:solidFill>
                  <a:schemeClr val="tx1"/>
                </a:solidFill>
                <a:latin typeface="Foco"/>
              </a:defRPr>
            </a:lvl2pPr>
            <a:lvl3pPr marL="1143000" indent="-228600">
              <a:defRPr>
                <a:solidFill>
                  <a:schemeClr val="tx1"/>
                </a:solidFill>
                <a:latin typeface="Foco"/>
              </a:defRPr>
            </a:lvl3pPr>
            <a:lvl4pPr marL="1600200" indent="-228600">
              <a:defRPr>
                <a:solidFill>
                  <a:schemeClr val="tx1"/>
                </a:solidFill>
                <a:latin typeface="Foco"/>
              </a:defRPr>
            </a:lvl4pPr>
            <a:lvl5pPr marL="2057400" indent="-228600">
              <a:defRPr>
                <a:solidFill>
                  <a:schemeClr val="tx1"/>
                </a:solidFill>
                <a:latin typeface="Foco"/>
              </a:defRPr>
            </a:lvl5pPr>
            <a:lvl6pPr marL="2514600" indent="-228600" eaLnBrk="0" fontAlgn="base" hangingPunct="0">
              <a:spcBef>
                <a:spcPct val="0"/>
              </a:spcBef>
              <a:spcAft>
                <a:spcPct val="0"/>
              </a:spcAft>
              <a:defRPr>
                <a:solidFill>
                  <a:schemeClr val="tx1"/>
                </a:solidFill>
                <a:latin typeface="Foco"/>
              </a:defRPr>
            </a:lvl6pPr>
            <a:lvl7pPr marL="2971800" indent="-228600" eaLnBrk="0" fontAlgn="base" hangingPunct="0">
              <a:spcBef>
                <a:spcPct val="0"/>
              </a:spcBef>
              <a:spcAft>
                <a:spcPct val="0"/>
              </a:spcAft>
              <a:defRPr>
                <a:solidFill>
                  <a:schemeClr val="tx1"/>
                </a:solidFill>
                <a:latin typeface="Foco"/>
              </a:defRPr>
            </a:lvl7pPr>
            <a:lvl8pPr marL="3429000" indent="-228600" eaLnBrk="0" fontAlgn="base" hangingPunct="0">
              <a:spcBef>
                <a:spcPct val="0"/>
              </a:spcBef>
              <a:spcAft>
                <a:spcPct val="0"/>
              </a:spcAft>
              <a:defRPr>
                <a:solidFill>
                  <a:schemeClr val="tx1"/>
                </a:solidFill>
                <a:latin typeface="Foco"/>
              </a:defRPr>
            </a:lvl8pPr>
            <a:lvl9pPr marL="3886200" indent="-228600" eaLnBrk="0" fontAlgn="base" hangingPunct="0">
              <a:spcBef>
                <a:spcPct val="0"/>
              </a:spcBef>
              <a:spcAft>
                <a:spcPct val="0"/>
              </a:spcAft>
              <a:defRPr>
                <a:solidFill>
                  <a:schemeClr val="tx1"/>
                </a:solidFill>
                <a:latin typeface="Foco"/>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s-PE" sz="2800" b="1" u="none" strike="noStrike" kern="1200" cap="none" spc="0" normalizeH="0" baseline="0" noProof="0" dirty="0">
                <a:ln>
                  <a:noFill/>
                </a:ln>
                <a:solidFill>
                  <a:schemeClr val="bg1"/>
                </a:solidFill>
                <a:effectLst/>
                <a:uLnTx/>
                <a:uFillTx/>
                <a:latin typeface="Foco" panose="020B0504050202020203" pitchFamily="34" charset="77"/>
                <a:cs typeface="Gautami"/>
              </a:rPr>
              <a:t>Comparativo competencia</a:t>
            </a:r>
            <a:endParaRPr kumimoji="0" lang="es-ES" sz="1800" b="1" u="none" strike="noStrike" kern="1200" cap="none" spc="0" normalizeH="0" baseline="0" noProof="0" dirty="0">
              <a:ln>
                <a:noFill/>
              </a:ln>
              <a:solidFill>
                <a:schemeClr val="bg1"/>
              </a:solidFill>
              <a:effectLst/>
              <a:uLnTx/>
              <a:uFillTx/>
              <a:latin typeface="Foco" panose="020B0504050202020203" pitchFamily="34" charset="77"/>
            </a:endParaRPr>
          </a:p>
        </p:txBody>
      </p:sp>
      <p:sp>
        <p:nvSpPr>
          <p:cNvPr id="10" name="Rectángulo: esquinas redondeadas 9">
            <a:extLst>
              <a:ext uri="{FF2B5EF4-FFF2-40B4-BE49-F238E27FC236}">
                <a16:creationId xmlns:a16="http://schemas.microsoft.com/office/drawing/2014/main" id="{DA272332-47FF-85B6-404F-924E66BABD08}"/>
              </a:ext>
            </a:extLst>
          </p:cNvPr>
          <p:cNvSpPr/>
          <p:nvPr/>
        </p:nvSpPr>
        <p:spPr>
          <a:xfrm>
            <a:off x="3801142" y="763509"/>
            <a:ext cx="8201288" cy="5618123"/>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s-PE" sz="1600">
              <a:solidFill>
                <a:srgbClr val="696969"/>
              </a:solidFill>
            </a:endParaRPr>
          </a:p>
        </p:txBody>
      </p:sp>
      <p:sp>
        <p:nvSpPr>
          <p:cNvPr id="11" name="Rectángulo: esquinas redondeadas 10">
            <a:extLst>
              <a:ext uri="{FF2B5EF4-FFF2-40B4-BE49-F238E27FC236}">
                <a16:creationId xmlns:a16="http://schemas.microsoft.com/office/drawing/2014/main" id="{625F15E5-435F-C10F-0F6E-292B73D58B30}"/>
              </a:ext>
            </a:extLst>
          </p:cNvPr>
          <p:cNvSpPr/>
          <p:nvPr/>
        </p:nvSpPr>
        <p:spPr>
          <a:xfrm>
            <a:off x="241937" y="821362"/>
            <a:ext cx="3309337" cy="5560271"/>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s-PE" sz="1600">
              <a:solidFill>
                <a:srgbClr val="696969"/>
              </a:solidFill>
            </a:endParaRPr>
          </a:p>
        </p:txBody>
      </p:sp>
      <p:sp>
        <p:nvSpPr>
          <p:cNvPr id="26" name="object 7">
            <a:extLst>
              <a:ext uri="{FF2B5EF4-FFF2-40B4-BE49-F238E27FC236}">
                <a16:creationId xmlns:a16="http://schemas.microsoft.com/office/drawing/2014/main" id="{EB440015-82BC-4B7A-2A12-3F17132DC9B7}"/>
              </a:ext>
            </a:extLst>
          </p:cNvPr>
          <p:cNvSpPr txBox="1"/>
          <p:nvPr/>
        </p:nvSpPr>
        <p:spPr>
          <a:xfrm>
            <a:off x="4050550" y="1707489"/>
            <a:ext cx="2185378" cy="256476"/>
          </a:xfrm>
          <a:prstGeom prst="rect">
            <a:avLst/>
          </a:prstGeom>
        </p:spPr>
        <p:txBody>
          <a:bodyPr wrap="square" lIns="0" tIns="10156" rIns="0" bIns="0">
            <a:spAutoFit/>
          </a:bodyPr>
          <a:lstStyle/>
          <a:p>
            <a:pPr algn="ctr"/>
            <a:r>
              <a:rPr lang="es-PE" sz="1600">
                <a:solidFill>
                  <a:schemeClr val="bg1">
                    <a:lumMod val="50000"/>
                  </a:schemeClr>
                </a:solidFill>
              </a:rPr>
              <a:t>Portafolio Moderado</a:t>
            </a:r>
          </a:p>
        </p:txBody>
      </p:sp>
      <p:sp>
        <p:nvSpPr>
          <p:cNvPr id="29" name="object 7">
            <a:extLst>
              <a:ext uri="{FF2B5EF4-FFF2-40B4-BE49-F238E27FC236}">
                <a16:creationId xmlns:a16="http://schemas.microsoft.com/office/drawing/2014/main" id="{2F546B83-FE1B-AB9F-64E5-F80EFB2508AD}"/>
              </a:ext>
            </a:extLst>
          </p:cNvPr>
          <p:cNvSpPr txBox="1"/>
          <p:nvPr/>
        </p:nvSpPr>
        <p:spPr>
          <a:xfrm>
            <a:off x="6750434" y="1720490"/>
            <a:ext cx="2411050" cy="256476"/>
          </a:xfrm>
          <a:prstGeom prst="rect">
            <a:avLst/>
          </a:prstGeom>
        </p:spPr>
        <p:txBody>
          <a:bodyPr wrap="square" lIns="0" tIns="10156" rIns="0" bIns="0">
            <a:spAutoFit/>
          </a:bodyPr>
          <a:lstStyle/>
          <a:p>
            <a:pPr algn="ctr"/>
            <a:r>
              <a:rPr lang="es-PE" sz="1600">
                <a:solidFill>
                  <a:schemeClr val="bg1">
                    <a:lumMod val="50000"/>
                  </a:schemeClr>
                </a:solidFill>
              </a:rPr>
              <a:t>Portafolio Conservador</a:t>
            </a:r>
          </a:p>
        </p:txBody>
      </p:sp>
      <p:sp>
        <p:nvSpPr>
          <p:cNvPr id="34" name="object 7">
            <a:extLst>
              <a:ext uri="{FF2B5EF4-FFF2-40B4-BE49-F238E27FC236}">
                <a16:creationId xmlns:a16="http://schemas.microsoft.com/office/drawing/2014/main" id="{0E1E217A-CA7C-B523-70D8-ACA5BDE2BA35}"/>
              </a:ext>
            </a:extLst>
          </p:cNvPr>
          <p:cNvSpPr txBox="1"/>
          <p:nvPr/>
        </p:nvSpPr>
        <p:spPr>
          <a:xfrm>
            <a:off x="9432011" y="1731123"/>
            <a:ext cx="2185378" cy="256476"/>
          </a:xfrm>
          <a:prstGeom prst="rect">
            <a:avLst/>
          </a:prstGeom>
        </p:spPr>
        <p:txBody>
          <a:bodyPr wrap="square" lIns="0" tIns="10156" rIns="0" bIns="0">
            <a:spAutoFit/>
          </a:bodyPr>
          <a:lstStyle/>
          <a:p>
            <a:pPr algn="ctr"/>
            <a:r>
              <a:rPr lang="es-PE" sz="1600">
                <a:solidFill>
                  <a:schemeClr val="bg1">
                    <a:lumMod val="50000"/>
                  </a:schemeClr>
                </a:solidFill>
              </a:rPr>
              <a:t>Portafolio Dinámico</a:t>
            </a:r>
          </a:p>
        </p:txBody>
      </p:sp>
      <p:sp>
        <p:nvSpPr>
          <p:cNvPr id="39" name="object 7">
            <a:extLst>
              <a:ext uri="{FF2B5EF4-FFF2-40B4-BE49-F238E27FC236}">
                <a16:creationId xmlns:a16="http://schemas.microsoft.com/office/drawing/2014/main" id="{A255C927-AF16-04E2-3241-912D4723B7F8}"/>
              </a:ext>
            </a:extLst>
          </p:cNvPr>
          <p:cNvSpPr txBox="1"/>
          <p:nvPr/>
        </p:nvSpPr>
        <p:spPr>
          <a:xfrm>
            <a:off x="3944823" y="3837490"/>
            <a:ext cx="2619479" cy="256476"/>
          </a:xfrm>
          <a:prstGeom prst="rect">
            <a:avLst/>
          </a:prstGeom>
        </p:spPr>
        <p:txBody>
          <a:bodyPr wrap="square" lIns="0" tIns="10156" rIns="0" bIns="0">
            <a:spAutoFit/>
          </a:bodyPr>
          <a:lstStyle/>
          <a:p>
            <a:pPr algn="ctr"/>
            <a:r>
              <a:rPr lang="es-PE" sz="1600">
                <a:solidFill>
                  <a:schemeClr val="bg1">
                    <a:lumMod val="50000"/>
                  </a:schemeClr>
                </a:solidFill>
              </a:rPr>
              <a:t>Portafolio Short </a:t>
            </a:r>
            <a:r>
              <a:rPr lang="es-PE" sz="1600" err="1">
                <a:solidFill>
                  <a:schemeClr val="bg1">
                    <a:lumMod val="50000"/>
                  </a:schemeClr>
                </a:solidFill>
              </a:rPr>
              <a:t>Duration</a:t>
            </a:r>
            <a:endParaRPr lang="es-PE" sz="1600">
              <a:solidFill>
                <a:schemeClr val="bg1">
                  <a:lumMod val="50000"/>
                </a:schemeClr>
              </a:solidFill>
            </a:endParaRPr>
          </a:p>
        </p:txBody>
      </p:sp>
      <p:sp>
        <p:nvSpPr>
          <p:cNvPr id="42" name="object 7">
            <a:extLst>
              <a:ext uri="{FF2B5EF4-FFF2-40B4-BE49-F238E27FC236}">
                <a16:creationId xmlns:a16="http://schemas.microsoft.com/office/drawing/2014/main" id="{B4CE0FF3-B11E-F53B-6AE4-E100931545F9}"/>
              </a:ext>
            </a:extLst>
          </p:cNvPr>
          <p:cNvSpPr txBox="1"/>
          <p:nvPr/>
        </p:nvSpPr>
        <p:spPr>
          <a:xfrm>
            <a:off x="6590628" y="3859883"/>
            <a:ext cx="2619289" cy="256476"/>
          </a:xfrm>
          <a:prstGeom prst="rect">
            <a:avLst/>
          </a:prstGeom>
        </p:spPr>
        <p:txBody>
          <a:bodyPr wrap="square" lIns="0" tIns="10156" rIns="0" bIns="0">
            <a:spAutoFit/>
          </a:bodyPr>
          <a:lstStyle/>
          <a:p>
            <a:pPr algn="ctr"/>
            <a:r>
              <a:rPr lang="es-PE" sz="1600">
                <a:solidFill>
                  <a:schemeClr val="bg1">
                    <a:lumMod val="50000"/>
                  </a:schemeClr>
                </a:solidFill>
              </a:rPr>
              <a:t>Portafolio Acciones USA</a:t>
            </a:r>
          </a:p>
        </p:txBody>
      </p:sp>
      <p:sp>
        <p:nvSpPr>
          <p:cNvPr id="45" name="object 7">
            <a:extLst>
              <a:ext uri="{FF2B5EF4-FFF2-40B4-BE49-F238E27FC236}">
                <a16:creationId xmlns:a16="http://schemas.microsoft.com/office/drawing/2014/main" id="{848867FB-7FB1-BDF4-DC24-32EDB70E51F9}"/>
              </a:ext>
            </a:extLst>
          </p:cNvPr>
          <p:cNvSpPr txBox="1"/>
          <p:nvPr/>
        </p:nvSpPr>
        <p:spPr>
          <a:xfrm>
            <a:off x="9477588" y="3848122"/>
            <a:ext cx="2165059" cy="256476"/>
          </a:xfrm>
          <a:prstGeom prst="rect">
            <a:avLst/>
          </a:prstGeom>
        </p:spPr>
        <p:txBody>
          <a:bodyPr wrap="square" lIns="0" tIns="10156" rIns="0" bIns="0">
            <a:spAutoFit/>
          </a:bodyPr>
          <a:lstStyle/>
          <a:p>
            <a:pPr algn="ctr"/>
            <a:r>
              <a:rPr lang="es-PE" sz="1600">
                <a:solidFill>
                  <a:schemeClr val="bg1">
                    <a:lumMod val="50000"/>
                  </a:schemeClr>
                </a:solidFill>
              </a:rPr>
              <a:t>Portafolio Corto Plazo</a:t>
            </a:r>
          </a:p>
        </p:txBody>
      </p:sp>
      <p:sp>
        <p:nvSpPr>
          <p:cNvPr id="46" name="object 7">
            <a:extLst>
              <a:ext uri="{FF2B5EF4-FFF2-40B4-BE49-F238E27FC236}">
                <a16:creationId xmlns:a16="http://schemas.microsoft.com/office/drawing/2014/main" id="{B4632A1C-DC29-6203-CFB3-39A19E51517A}"/>
              </a:ext>
            </a:extLst>
          </p:cNvPr>
          <p:cNvSpPr txBox="1"/>
          <p:nvPr/>
        </p:nvSpPr>
        <p:spPr>
          <a:xfrm>
            <a:off x="474501" y="892768"/>
            <a:ext cx="2711301" cy="625808"/>
          </a:xfrm>
          <a:prstGeom prst="rect">
            <a:avLst/>
          </a:prstGeom>
        </p:spPr>
        <p:txBody>
          <a:bodyPr wrap="square" lIns="0" tIns="10156" rIns="0" bIns="0">
            <a:spAutoFit/>
          </a:bodyPr>
          <a:lstStyle/>
          <a:p>
            <a:pPr algn="ctr"/>
            <a:r>
              <a:rPr lang="es-PE" sz="2000" b="1">
                <a:solidFill>
                  <a:srgbClr val="0099CB"/>
                </a:solidFill>
              </a:rPr>
              <a:t>PACÍFICO</a:t>
            </a:r>
          </a:p>
          <a:p>
            <a:pPr algn="ctr"/>
            <a:r>
              <a:rPr lang="es-PE" sz="2000" b="1">
                <a:solidFill>
                  <a:srgbClr val="0099CB"/>
                </a:solidFill>
              </a:rPr>
              <a:t>Vida Inversión Capital</a:t>
            </a:r>
          </a:p>
        </p:txBody>
      </p:sp>
      <p:sp>
        <p:nvSpPr>
          <p:cNvPr id="47" name="object 7">
            <a:extLst>
              <a:ext uri="{FF2B5EF4-FFF2-40B4-BE49-F238E27FC236}">
                <a16:creationId xmlns:a16="http://schemas.microsoft.com/office/drawing/2014/main" id="{911074BC-90BB-09E6-EA53-43540ABDA67F}"/>
              </a:ext>
            </a:extLst>
          </p:cNvPr>
          <p:cNvSpPr txBox="1"/>
          <p:nvPr/>
        </p:nvSpPr>
        <p:spPr>
          <a:xfrm>
            <a:off x="6523602" y="885160"/>
            <a:ext cx="2711301" cy="625808"/>
          </a:xfrm>
          <a:prstGeom prst="rect">
            <a:avLst/>
          </a:prstGeom>
        </p:spPr>
        <p:txBody>
          <a:bodyPr wrap="square" lIns="0" tIns="10156" rIns="0" bIns="0">
            <a:spAutoFit/>
          </a:bodyPr>
          <a:lstStyle/>
          <a:p>
            <a:pPr algn="ctr"/>
            <a:r>
              <a:rPr lang="es-PE" sz="2000" b="1">
                <a:solidFill>
                  <a:srgbClr val="C00000"/>
                </a:solidFill>
              </a:rPr>
              <a:t>RIMAC</a:t>
            </a:r>
          </a:p>
          <a:p>
            <a:pPr algn="ctr"/>
            <a:r>
              <a:rPr lang="es-PE" sz="2000" b="1">
                <a:solidFill>
                  <a:srgbClr val="C00000"/>
                </a:solidFill>
              </a:rPr>
              <a:t>Inversión Global</a:t>
            </a:r>
          </a:p>
        </p:txBody>
      </p:sp>
      <p:sp>
        <p:nvSpPr>
          <p:cNvPr id="50" name="object 7">
            <a:extLst>
              <a:ext uri="{FF2B5EF4-FFF2-40B4-BE49-F238E27FC236}">
                <a16:creationId xmlns:a16="http://schemas.microsoft.com/office/drawing/2014/main" id="{BE98B221-4960-2782-7022-0333758CE500}"/>
              </a:ext>
            </a:extLst>
          </p:cNvPr>
          <p:cNvSpPr txBox="1"/>
          <p:nvPr/>
        </p:nvSpPr>
        <p:spPr>
          <a:xfrm>
            <a:off x="853870" y="1659025"/>
            <a:ext cx="1825534" cy="256476"/>
          </a:xfrm>
          <a:prstGeom prst="rect">
            <a:avLst/>
          </a:prstGeom>
        </p:spPr>
        <p:txBody>
          <a:bodyPr wrap="square" lIns="0" tIns="10156" rIns="0" bIns="0">
            <a:spAutoFit/>
          </a:bodyPr>
          <a:lstStyle/>
          <a:p>
            <a:pPr algn="ctr"/>
            <a:r>
              <a:rPr lang="es-PE" sz="1600">
                <a:solidFill>
                  <a:schemeClr val="bg1">
                    <a:lumMod val="50000"/>
                  </a:schemeClr>
                </a:solidFill>
              </a:rPr>
              <a:t>Fondo Equilibrado</a:t>
            </a:r>
          </a:p>
        </p:txBody>
      </p:sp>
      <p:sp>
        <p:nvSpPr>
          <p:cNvPr id="51" name="object 7">
            <a:extLst>
              <a:ext uri="{FF2B5EF4-FFF2-40B4-BE49-F238E27FC236}">
                <a16:creationId xmlns:a16="http://schemas.microsoft.com/office/drawing/2014/main" id="{2C4D9CE2-5F73-394B-04D2-55A9B038F58F}"/>
              </a:ext>
            </a:extLst>
          </p:cNvPr>
          <p:cNvSpPr txBox="1"/>
          <p:nvPr/>
        </p:nvSpPr>
        <p:spPr>
          <a:xfrm>
            <a:off x="782209" y="3976275"/>
            <a:ext cx="2114812" cy="256476"/>
          </a:xfrm>
          <a:prstGeom prst="rect">
            <a:avLst/>
          </a:prstGeom>
        </p:spPr>
        <p:txBody>
          <a:bodyPr wrap="square" lIns="0" tIns="10156" rIns="0" bIns="0">
            <a:spAutoFit/>
          </a:bodyPr>
          <a:lstStyle/>
          <a:p>
            <a:pPr algn="ctr"/>
            <a:r>
              <a:rPr lang="es-PE" sz="1600" dirty="0">
                <a:solidFill>
                  <a:schemeClr val="bg1">
                    <a:lumMod val="50000"/>
                  </a:schemeClr>
                </a:solidFill>
              </a:rPr>
              <a:t>Fondo Crecimiento</a:t>
            </a:r>
          </a:p>
        </p:txBody>
      </p:sp>
      <p:pic>
        <p:nvPicPr>
          <p:cNvPr id="8" name="Imagen 7">
            <a:extLst>
              <a:ext uri="{FF2B5EF4-FFF2-40B4-BE49-F238E27FC236}">
                <a16:creationId xmlns:a16="http://schemas.microsoft.com/office/drawing/2014/main" id="{616673C8-FC74-7E4B-5019-B91A8C4DA7BC}"/>
              </a:ext>
            </a:extLst>
          </p:cNvPr>
          <p:cNvPicPr>
            <a:picLocks noChangeAspect="1"/>
          </p:cNvPicPr>
          <p:nvPr/>
        </p:nvPicPr>
        <p:blipFill>
          <a:blip r:embed="rId5"/>
          <a:stretch>
            <a:fillRect/>
          </a:stretch>
        </p:blipFill>
        <p:spPr>
          <a:xfrm>
            <a:off x="6923916" y="2068781"/>
            <a:ext cx="2185379" cy="1303207"/>
          </a:xfrm>
          <a:prstGeom prst="rect">
            <a:avLst/>
          </a:prstGeom>
        </p:spPr>
      </p:pic>
      <p:pic>
        <p:nvPicPr>
          <p:cNvPr id="14" name="Imagen 13">
            <a:extLst>
              <a:ext uri="{FF2B5EF4-FFF2-40B4-BE49-F238E27FC236}">
                <a16:creationId xmlns:a16="http://schemas.microsoft.com/office/drawing/2014/main" id="{A91B71D2-4CFC-F673-5F3D-6AD3298E60F9}"/>
              </a:ext>
            </a:extLst>
          </p:cNvPr>
          <p:cNvPicPr>
            <a:picLocks noChangeAspect="1"/>
          </p:cNvPicPr>
          <p:nvPr/>
        </p:nvPicPr>
        <p:blipFill>
          <a:blip r:embed="rId6"/>
          <a:stretch>
            <a:fillRect/>
          </a:stretch>
        </p:blipFill>
        <p:spPr>
          <a:xfrm>
            <a:off x="4250088" y="2046747"/>
            <a:ext cx="2185378" cy="1330230"/>
          </a:xfrm>
          <a:prstGeom prst="rect">
            <a:avLst/>
          </a:prstGeom>
        </p:spPr>
      </p:pic>
      <p:pic>
        <p:nvPicPr>
          <p:cNvPr id="18" name="Imagen 17">
            <a:extLst>
              <a:ext uri="{FF2B5EF4-FFF2-40B4-BE49-F238E27FC236}">
                <a16:creationId xmlns:a16="http://schemas.microsoft.com/office/drawing/2014/main" id="{5A5605EC-4560-0726-3132-CCF4FDB3AA2E}"/>
              </a:ext>
            </a:extLst>
          </p:cNvPr>
          <p:cNvPicPr>
            <a:picLocks noChangeAspect="1"/>
          </p:cNvPicPr>
          <p:nvPr/>
        </p:nvPicPr>
        <p:blipFill>
          <a:blip r:embed="rId7"/>
          <a:stretch>
            <a:fillRect/>
          </a:stretch>
        </p:blipFill>
        <p:spPr>
          <a:xfrm>
            <a:off x="9629323" y="2057671"/>
            <a:ext cx="2185379" cy="1292283"/>
          </a:xfrm>
          <a:prstGeom prst="rect">
            <a:avLst/>
          </a:prstGeom>
        </p:spPr>
      </p:pic>
      <p:pic>
        <p:nvPicPr>
          <p:cNvPr id="22" name="Imagen 21">
            <a:extLst>
              <a:ext uri="{FF2B5EF4-FFF2-40B4-BE49-F238E27FC236}">
                <a16:creationId xmlns:a16="http://schemas.microsoft.com/office/drawing/2014/main" id="{0E51B305-BCE5-72D1-87E7-644FA211222C}"/>
              </a:ext>
            </a:extLst>
          </p:cNvPr>
          <p:cNvPicPr>
            <a:picLocks noChangeAspect="1"/>
          </p:cNvPicPr>
          <p:nvPr/>
        </p:nvPicPr>
        <p:blipFill>
          <a:blip r:embed="rId8"/>
          <a:stretch>
            <a:fillRect/>
          </a:stretch>
        </p:blipFill>
        <p:spPr>
          <a:xfrm>
            <a:off x="4251628" y="4235283"/>
            <a:ext cx="2152538" cy="1341749"/>
          </a:xfrm>
          <a:prstGeom prst="rect">
            <a:avLst/>
          </a:prstGeom>
        </p:spPr>
      </p:pic>
      <p:pic>
        <p:nvPicPr>
          <p:cNvPr id="25" name="Imagen 24">
            <a:extLst>
              <a:ext uri="{FF2B5EF4-FFF2-40B4-BE49-F238E27FC236}">
                <a16:creationId xmlns:a16="http://schemas.microsoft.com/office/drawing/2014/main" id="{F06998BB-EE81-2555-AB1E-5FA51FD46672}"/>
              </a:ext>
            </a:extLst>
          </p:cNvPr>
          <p:cNvPicPr>
            <a:picLocks noChangeAspect="1"/>
          </p:cNvPicPr>
          <p:nvPr/>
        </p:nvPicPr>
        <p:blipFill>
          <a:blip r:embed="rId9"/>
          <a:stretch>
            <a:fillRect/>
          </a:stretch>
        </p:blipFill>
        <p:spPr>
          <a:xfrm>
            <a:off x="6882629" y="4241539"/>
            <a:ext cx="2226666" cy="1316394"/>
          </a:xfrm>
          <a:prstGeom prst="rect">
            <a:avLst/>
          </a:prstGeom>
        </p:spPr>
      </p:pic>
      <p:pic>
        <p:nvPicPr>
          <p:cNvPr id="28" name="Imagen 27">
            <a:extLst>
              <a:ext uri="{FF2B5EF4-FFF2-40B4-BE49-F238E27FC236}">
                <a16:creationId xmlns:a16="http://schemas.microsoft.com/office/drawing/2014/main" id="{DA56DF6F-9900-9B0E-DC8B-8A9F3BED312B}"/>
              </a:ext>
            </a:extLst>
          </p:cNvPr>
          <p:cNvPicPr>
            <a:picLocks noChangeAspect="1"/>
          </p:cNvPicPr>
          <p:nvPr/>
        </p:nvPicPr>
        <p:blipFill>
          <a:blip r:embed="rId10"/>
          <a:stretch>
            <a:fillRect/>
          </a:stretch>
        </p:blipFill>
        <p:spPr>
          <a:xfrm>
            <a:off x="9477588" y="4216770"/>
            <a:ext cx="2369186" cy="1292283"/>
          </a:xfrm>
          <a:prstGeom prst="rect">
            <a:avLst/>
          </a:prstGeom>
        </p:spPr>
      </p:pic>
      <p:pic>
        <p:nvPicPr>
          <p:cNvPr id="5" name="Imagen 4">
            <a:extLst>
              <a:ext uri="{FF2B5EF4-FFF2-40B4-BE49-F238E27FC236}">
                <a16:creationId xmlns:a16="http://schemas.microsoft.com/office/drawing/2014/main" id="{1CF2EC6D-CC21-0420-A5E8-98513E9C0F24}"/>
              </a:ext>
            </a:extLst>
          </p:cNvPr>
          <p:cNvPicPr>
            <a:picLocks noChangeAspect="1"/>
          </p:cNvPicPr>
          <p:nvPr/>
        </p:nvPicPr>
        <p:blipFill>
          <a:blip r:embed="rId11"/>
          <a:stretch>
            <a:fillRect/>
          </a:stretch>
        </p:blipFill>
        <p:spPr>
          <a:xfrm>
            <a:off x="806841" y="1915501"/>
            <a:ext cx="1968601" cy="1873346"/>
          </a:xfrm>
          <a:prstGeom prst="rect">
            <a:avLst/>
          </a:prstGeom>
        </p:spPr>
      </p:pic>
      <p:pic>
        <p:nvPicPr>
          <p:cNvPr id="12" name="Imagen 11">
            <a:extLst>
              <a:ext uri="{FF2B5EF4-FFF2-40B4-BE49-F238E27FC236}">
                <a16:creationId xmlns:a16="http://schemas.microsoft.com/office/drawing/2014/main" id="{866F92DC-AA5D-6CD6-3AFF-E85BB0E26BE5}"/>
              </a:ext>
            </a:extLst>
          </p:cNvPr>
          <p:cNvPicPr>
            <a:picLocks noChangeAspect="1"/>
          </p:cNvPicPr>
          <p:nvPr/>
        </p:nvPicPr>
        <p:blipFill>
          <a:blip r:embed="rId12"/>
          <a:stretch>
            <a:fillRect/>
          </a:stretch>
        </p:blipFill>
        <p:spPr>
          <a:xfrm>
            <a:off x="815487" y="4296731"/>
            <a:ext cx="1962510" cy="1765024"/>
          </a:xfrm>
          <a:prstGeom prst="rect">
            <a:avLst/>
          </a:prstGeom>
        </p:spPr>
      </p:pic>
    </p:spTree>
    <p:extLst>
      <p:ext uri="{BB962C8B-B14F-4D97-AF65-F5344CB8AC3E}">
        <p14:creationId xmlns:p14="http://schemas.microsoft.com/office/powerpoint/2010/main" val="2809864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89844CC-6FB7-360F-D4AB-B9B2EAAA6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774"/>
          </a:xfrm>
          <a:prstGeom prst="rect">
            <a:avLst/>
          </a:prstGeom>
        </p:spPr>
      </p:pic>
      <p:pic>
        <p:nvPicPr>
          <p:cNvPr id="4" name="Imagen 3">
            <a:extLst>
              <a:ext uri="{FF2B5EF4-FFF2-40B4-BE49-F238E27FC236}">
                <a16:creationId xmlns:a16="http://schemas.microsoft.com/office/drawing/2014/main" id="{EF64FA27-4C54-3238-0DB6-D9F322E9B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76434"/>
            <a:ext cx="12192000" cy="412595"/>
          </a:xfrm>
          <a:prstGeom prst="rect">
            <a:avLst/>
          </a:prstGeom>
        </p:spPr>
      </p:pic>
      <p:pic>
        <p:nvPicPr>
          <p:cNvPr id="6" name="Imagen 5">
            <a:extLst>
              <a:ext uri="{FF2B5EF4-FFF2-40B4-BE49-F238E27FC236}">
                <a16:creationId xmlns:a16="http://schemas.microsoft.com/office/drawing/2014/main" id="{1D8E07D1-DB21-05E9-D734-698EEAC78F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91" y="126592"/>
            <a:ext cx="1355339" cy="315528"/>
          </a:xfrm>
          <a:prstGeom prst="rect">
            <a:avLst/>
          </a:prstGeom>
        </p:spPr>
      </p:pic>
      <p:sp>
        <p:nvSpPr>
          <p:cNvPr id="7" name="CuadroTexto 10">
            <a:extLst>
              <a:ext uri="{FF2B5EF4-FFF2-40B4-BE49-F238E27FC236}">
                <a16:creationId xmlns:a16="http://schemas.microsoft.com/office/drawing/2014/main" id="{F40667E6-3B04-417F-1D30-F7250CDB0C23}"/>
              </a:ext>
            </a:extLst>
          </p:cNvPr>
          <p:cNvSpPr txBox="1">
            <a:spLocks noChangeArrowheads="1"/>
          </p:cNvSpPr>
          <p:nvPr/>
        </p:nvSpPr>
        <p:spPr bwMode="auto">
          <a:xfrm>
            <a:off x="-1" y="0"/>
            <a:ext cx="10647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Foco"/>
              </a:defRPr>
            </a:lvl1pPr>
            <a:lvl2pPr marL="742950" indent="-285750">
              <a:defRPr>
                <a:solidFill>
                  <a:schemeClr val="tx1"/>
                </a:solidFill>
                <a:latin typeface="Foco"/>
              </a:defRPr>
            </a:lvl2pPr>
            <a:lvl3pPr marL="1143000" indent="-228600">
              <a:defRPr>
                <a:solidFill>
                  <a:schemeClr val="tx1"/>
                </a:solidFill>
                <a:latin typeface="Foco"/>
              </a:defRPr>
            </a:lvl3pPr>
            <a:lvl4pPr marL="1600200" indent="-228600">
              <a:defRPr>
                <a:solidFill>
                  <a:schemeClr val="tx1"/>
                </a:solidFill>
                <a:latin typeface="Foco"/>
              </a:defRPr>
            </a:lvl4pPr>
            <a:lvl5pPr marL="2057400" indent="-228600">
              <a:defRPr>
                <a:solidFill>
                  <a:schemeClr val="tx1"/>
                </a:solidFill>
                <a:latin typeface="Foco"/>
              </a:defRPr>
            </a:lvl5pPr>
            <a:lvl6pPr marL="2514600" indent="-228600" eaLnBrk="0" fontAlgn="base" hangingPunct="0">
              <a:spcBef>
                <a:spcPct val="0"/>
              </a:spcBef>
              <a:spcAft>
                <a:spcPct val="0"/>
              </a:spcAft>
              <a:defRPr>
                <a:solidFill>
                  <a:schemeClr val="tx1"/>
                </a:solidFill>
                <a:latin typeface="Foco"/>
              </a:defRPr>
            </a:lvl6pPr>
            <a:lvl7pPr marL="2971800" indent="-228600" eaLnBrk="0" fontAlgn="base" hangingPunct="0">
              <a:spcBef>
                <a:spcPct val="0"/>
              </a:spcBef>
              <a:spcAft>
                <a:spcPct val="0"/>
              </a:spcAft>
              <a:defRPr>
                <a:solidFill>
                  <a:schemeClr val="tx1"/>
                </a:solidFill>
                <a:latin typeface="Foco"/>
              </a:defRPr>
            </a:lvl7pPr>
            <a:lvl8pPr marL="3429000" indent="-228600" eaLnBrk="0" fontAlgn="base" hangingPunct="0">
              <a:spcBef>
                <a:spcPct val="0"/>
              </a:spcBef>
              <a:spcAft>
                <a:spcPct val="0"/>
              </a:spcAft>
              <a:defRPr>
                <a:solidFill>
                  <a:schemeClr val="tx1"/>
                </a:solidFill>
                <a:latin typeface="Foco"/>
              </a:defRPr>
            </a:lvl8pPr>
            <a:lvl9pPr marL="3886200" indent="-228600" eaLnBrk="0" fontAlgn="base" hangingPunct="0">
              <a:spcBef>
                <a:spcPct val="0"/>
              </a:spcBef>
              <a:spcAft>
                <a:spcPct val="0"/>
              </a:spcAft>
              <a:defRPr>
                <a:solidFill>
                  <a:schemeClr val="tx1"/>
                </a:solidFill>
                <a:latin typeface="Foco"/>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s-PE" sz="2800" b="1" u="none" strike="noStrike" kern="1200" cap="none" spc="0" normalizeH="0" baseline="0" noProof="0">
                <a:ln>
                  <a:noFill/>
                </a:ln>
                <a:solidFill>
                  <a:schemeClr val="bg1"/>
                </a:solidFill>
                <a:effectLst/>
                <a:uLnTx/>
                <a:uFillTx/>
                <a:latin typeface="Foco" panose="020B0504050202020203" pitchFamily="34" charset="77"/>
                <a:cs typeface="Gautami"/>
              </a:rPr>
              <a:t>Comparativo cotización (Hombre de 43 años)</a:t>
            </a:r>
            <a:endParaRPr kumimoji="0" lang="es-ES" sz="1800" b="1" u="none" strike="noStrike" kern="1200" cap="none" spc="0" normalizeH="0" baseline="0" noProof="0">
              <a:ln>
                <a:noFill/>
              </a:ln>
              <a:solidFill>
                <a:schemeClr val="bg1"/>
              </a:solidFill>
              <a:effectLst/>
              <a:uLnTx/>
              <a:uFillTx/>
              <a:latin typeface="Foco" panose="020B0504050202020203" pitchFamily="34" charset="77"/>
            </a:endParaRPr>
          </a:p>
        </p:txBody>
      </p:sp>
      <p:sp>
        <p:nvSpPr>
          <p:cNvPr id="2" name="Rectángulo: esquinas redondeadas 1">
            <a:extLst>
              <a:ext uri="{FF2B5EF4-FFF2-40B4-BE49-F238E27FC236}">
                <a16:creationId xmlns:a16="http://schemas.microsoft.com/office/drawing/2014/main" id="{870017F0-8B22-2755-EAAD-88911EA7C81C}"/>
              </a:ext>
            </a:extLst>
          </p:cNvPr>
          <p:cNvSpPr/>
          <p:nvPr/>
        </p:nvSpPr>
        <p:spPr>
          <a:xfrm>
            <a:off x="159487" y="776177"/>
            <a:ext cx="5843279" cy="5547603"/>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Rectángulo: esquinas redondeadas 4">
            <a:extLst>
              <a:ext uri="{FF2B5EF4-FFF2-40B4-BE49-F238E27FC236}">
                <a16:creationId xmlns:a16="http://schemas.microsoft.com/office/drawing/2014/main" id="{84A0EDBD-B069-87FD-862B-7B683483E2F3}"/>
              </a:ext>
            </a:extLst>
          </p:cNvPr>
          <p:cNvSpPr/>
          <p:nvPr/>
        </p:nvSpPr>
        <p:spPr>
          <a:xfrm>
            <a:off x="6159152" y="776176"/>
            <a:ext cx="5843278" cy="5547603"/>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object 7">
            <a:extLst>
              <a:ext uri="{FF2B5EF4-FFF2-40B4-BE49-F238E27FC236}">
                <a16:creationId xmlns:a16="http://schemas.microsoft.com/office/drawing/2014/main" id="{890785E1-41A7-738F-BB5A-250F3697DC53}"/>
              </a:ext>
            </a:extLst>
          </p:cNvPr>
          <p:cNvSpPr txBox="1"/>
          <p:nvPr/>
        </p:nvSpPr>
        <p:spPr>
          <a:xfrm>
            <a:off x="1700737" y="893783"/>
            <a:ext cx="2711301" cy="625808"/>
          </a:xfrm>
          <a:prstGeom prst="rect">
            <a:avLst/>
          </a:prstGeom>
        </p:spPr>
        <p:txBody>
          <a:bodyPr wrap="square" lIns="0" tIns="10156" rIns="0" bIns="0">
            <a:spAutoFit/>
          </a:bodyPr>
          <a:lstStyle/>
          <a:p>
            <a:pPr algn="ctr"/>
            <a:r>
              <a:rPr lang="es-PE" sz="2000" b="1">
                <a:solidFill>
                  <a:srgbClr val="0099CB"/>
                </a:solidFill>
              </a:rPr>
              <a:t>PACÍFICO</a:t>
            </a:r>
          </a:p>
          <a:p>
            <a:pPr algn="ctr"/>
            <a:r>
              <a:rPr lang="es-PE" sz="2000" b="1">
                <a:solidFill>
                  <a:srgbClr val="0099CB"/>
                </a:solidFill>
              </a:rPr>
              <a:t>Vida Inversión Capital</a:t>
            </a:r>
          </a:p>
        </p:txBody>
      </p:sp>
      <p:sp>
        <p:nvSpPr>
          <p:cNvPr id="13" name="object 7">
            <a:extLst>
              <a:ext uri="{FF2B5EF4-FFF2-40B4-BE49-F238E27FC236}">
                <a16:creationId xmlns:a16="http://schemas.microsoft.com/office/drawing/2014/main" id="{68B1B888-943D-E7EB-4466-6630353AFF8A}"/>
              </a:ext>
            </a:extLst>
          </p:cNvPr>
          <p:cNvSpPr txBox="1"/>
          <p:nvPr/>
        </p:nvSpPr>
        <p:spPr>
          <a:xfrm>
            <a:off x="7822494" y="917891"/>
            <a:ext cx="2711301" cy="625808"/>
          </a:xfrm>
          <a:prstGeom prst="rect">
            <a:avLst/>
          </a:prstGeom>
        </p:spPr>
        <p:txBody>
          <a:bodyPr wrap="square" lIns="0" tIns="10156" rIns="0" bIns="0">
            <a:spAutoFit/>
          </a:bodyPr>
          <a:lstStyle/>
          <a:p>
            <a:pPr algn="ctr"/>
            <a:r>
              <a:rPr lang="es-PE" sz="2000" b="1">
                <a:solidFill>
                  <a:srgbClr val="C00000"/>
                </a:solidFill>
              </a:rPr>
              <a:t>RIMAC</a:t>
            </a:r>
          </a:p>
          <a:p>
            <a:pPr algn="ctr"/>
            <a:r>
              <a:rPr lang="es-PE" sz="2000" b="1">
                <a:solidFill>
                  <a:srgbClr val="C00000"/>
                </a:solidFill>
              </a:rPr>
              <a:t>Inversión Global</a:t>
            </a:r>
          </a:p>
        </p:txBody>
      </p:sp>
      <p:pic>
        <p:nvPicPr>
          <p:cNvPr id="10" name="Imagen 9">
            <a:extLst>
              <a:ext uri="{FF2B5EF4-FFF2-40B4-BE49-F238E27FC236}">
                <a16:creationId xmlns:a16="http://schemas.microsoft.com/office/drawing/2014/main" id="{DCF8DD12-9B70-9B72-A99C-2095833916D9}"/>
              </a:ext>
            </a:extLst>
          </p:cNvPr>
          <p:cNvPicPr>
            <a:picLocks noChangeAspect="1"/>
          </p:cNvPicPr>
          <p:nvPr/>
        </p:nvPicPr>
        <p:blipFill>
          <a:blip r:embed="rId5"/>
          <a:stretch>
            <a:fillRect/>
          </a:stretch>
        </p:blipFill>
        <p:spPr>
          <a:xfrm>
            <a:off x="442886" y="1731805"/>
            <a:ext cx="5285990" cy="4293354"/>
          </a:xfrm>
          <a:prstGeom prst="rect">
            <a:avLst/>
          </a:prstGeom>
        </p:spPr>
      </p:pic>
      <p:pic>
        <p:nvPicPr>
          <p:cNvPr id="15" name="Imagen 14">
            <a:extLst>
              <a:ext uri="{FF2B5EF4-FFF2-40B4-BE49-F238E27FC236}">
                <a16:creationId xmlns:a16="http://schemas.microsoft.com/office/drawing/2014/main" id="{0A8AD106-6277-F985-6A99-905FB00BAF7A}"/>
              </a:ext>
            </a:extLst>
          </p:cNvPr>
          <p:cNvPicPr>
            <a:picLocks noChangeAspect="1"/>
          </p:cNvPicPr>
          <p:nvPr/>
        </p:nvPicPr>
        <p:blipFill>
          <a:blip r:embed="rId6"/>
          <a:stretch>
            <a:fillRect/>
          </a:stretch>
        </p:blipFill>
        <p:spPr>
          <a:xfrm>
            <a:off x="6593097" y="1780020"/>
            <a:ext cx="4885932" cy="4245154"/>
          </a:xfrm>
          <a:prstGeom prst="rect">
            <a:avLst/>
          </a:prstGeom>
        </p:spPr>
      </p:pic>
      <p:grpSp>
        <p:nvGrpSpPr>
          <p:cNvPr id="22" name="Grupo 21">
            <a:extLst>
              <a:ext uri="{FF2B5EF4-FFF2-40B4-BE49-F238E27FC236}">
                <a16:creationId xmlns:a16="http://schemas.microsoft.com/office/drawing/2014/main" id="{07F64C08-19EE-81E8-7A8A-978CD15DF0C5}"/>
              </a:ext>
            </a:extLst>
          </p:cNvPr>
          <p:cNvGrpSpPr/>
          <p:nvPr/>
        </p:nvGrpSpPr>
        <p:grpSpPr>
          <a:xfrm>
            <a:off x="191386" y="2775099"/>
            <a:ext cx="11287643" cy="1339697"/>
            <a:chOff x="212652" y="2838897"/>
            <a:chExt cx="11465661" cy="1339697"/>
          </a:xfrm>
        </p:grpSpPr>
        <p:sp>
          <p:nvSpPr>
            <p:cNvPr id="14" name="Rectángulo 13">
              <a:extLst>
                <a:ext uri="{FF2B5EF4-FFF2-40B4-BE49-F238E27FC236}">
                  <a16:creationId xmlns:a16="http://schemas.microsoft.com/office/drawing/2014/main" id="{1773B3E0-7EFA-5708-B118-E75AB776FE2C}"/>
                </a:ext>
              </a:extLst>
            </p:cNvPr>
            <p:cNvSpPr/>
            <p:nvPr/>
          </p:nvSpPr>
          <p:spPr>
            <a:xfrm>
              <a:off x="386096" y="3062175"/>
              <a:ext cx="11292217" cy="1116419"/>
            </a:xfrm>
            <a:prstGeom prst="rect">
              <a:avLst/>
            </a:prstGeom>
            <a:noFill/>
            <a:ln w="31750">
              <a:solidFill>
                <a:srgbClr val="E7308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Elipse 16">
              <a:extLst>
                <a:ext uri="{FF2B5EF4-FFF2-40B4-BE49-F238E27FC236}">
                  <a16:creationId xmlns:a16="http://schemas.microsoft.com/office/drawing/2014/main" id="{94DEFEAD-C55C-713B-94E1-2D483C7A2D47}"/>
                </a:ext>
              </a:extLst>
            </p:cNvPr>
            <p:cNvSpPr/>
            <p:nvPr/>
          </p:nvSpPr>
          <p:spPr>
            <a:xfrm>
              <a:off x="212652" y="2838897"/>
              <a:ext cx="364832" cy="393404"/>
            </a:xfrm>
            <a:prstGeom prst="ellipse">
              <a:avLst/>
            </a:prstGeom>
            <a:solidFill>
              <a:srgbClr val="E73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sz="1600" b="1"/>
                <a:t>1</a:t>
              </a:r>
              <a:endParaRPr lang="es-PE" b="1"/>
            </a:p>
          </p:txBody>
        </p:sp>
      </p:grpSp>
      <p:grpSp>
        <p:nvGrpSpPr>
          <p:cNvPr id="19" name="Grupo 18">
            <a:extLst>
              <a:ext uri="{FF2B5EF4-FFF2-40B4-BE49-F238E27FC236}">
                <a16:creationId xmlns:a16="http://schemas.microsoft.com/office/drawing/2014/main" id="{A779BEF5-8DB3-4EDA-B39C-2392CA246032}"/>
              </a:ext>
            </a:extLst>
          </p:cNvPr>
          <p:cNvGrpSpPr/>
          <p:nvPr/>
        </p:nvGrpSpPr>
        <p:grpSpPr>
          <a:xfrm>
            <a:off x="1317778" y="4088215"/>
            <a:ext cx="9091497" cy="1801569"/>
            <a:chOff x="1317778" y="4088215"/>
            <a:chExt cx="9091497" cy="1801569"/>
          </a:xfrm>
        </p:grpSpPr>
        <p:grpSp>
          <p:nvGrpSpPr>
            <p:cNvPr id="23" name="Grupo 22">
              <a:extLst>
                <a:ext uri="{FF2B5EF4-FFF2-40B4-BE49-F238E27FC236}">
                  <a16:creationId xmlns:a16="http://schemas.microsoft.com/office/drawing/2014/main" id="{B1268F5D-715C-54BD-547A-A9D30B4B552D}"/>
                </a:ext>
              </a:extLst>
            </p:cNvPr>
            <p:cNvGrpSpPr/>
            <p:nvPr/>
          </p:nvGrpSpPr>
          <p:grpSpPr>
            <a:xfrm>
              <a:off x="1317778" y="4104164"/>
              <a:ext cx="3147425" cy="1785620"/>
              <a:chOff x="1264613" y="4210494"/>
              <a:chExt cx="3147425" cy="1785620"/>
            </a:xfrm>
          </p:grpSpPr>
          <p:sp>
            <p:nvSpPr>
              <p:cNvPr id="16" name="Rectángulo 15">
                <a:extLst>
                  <a:ext uri="{FF2B5EF4-FFF2-40B4-BE49-F238E27FC236}">
                    <a16:creationId xmlns:a16="http://schemas.microsoft.com/office/drawing/2014/main" id="{B49D0350-0CB3-8E06-9371-453B8532417C}"/>
                  </a:ext>
                </a:extLst>
              </p:cNvPr>
              <p:cNvSpPr/>
              <p:nvPr/>
            </p:nvSpPr>
            <p:spPr>
              <a:xfrm>
                <a:off x="1420999" y="4210494"/>
                <a:ext cx="2991039" cy="1605517"/>
              </a:xfrm>
              <a:prstGeom prst="rect">
                <a:avLst/>
              </a:prstGeom>
              <a:noFill/>
              <a:ln w="31750">
                <a:solidFill>
                  <a:srgbClr val="E7308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Elipse 17">
                <a:extLst>
                  <a:ext uri="{FF2B5EF4-FFF2-40B4-BE49-F238E27FC236}">
                    <a16:creationId xmlns:a16="http://schemas.microsoft.com/office/drawing/2014/main" id="{859A911D-7622-EE68-3BBD-B02AA9379137}"/>
                  </a:ext>
                </a:extLst>
              </p:cNvPr>
              <p:cNvSpPr/>
              <p:nvPr/>
            </p:nvSpPr>
            <p:spPr>
              <a:xfrm>
                <a:off x="1264613" y="5602710"/>
                <a:ext cx="364832" cy="393404"/>
              </a:xfrm>
              <a:prstGeom prst="ellipse">
                <a:avLst/>
              </a:prstGeom>
              <a:solidFill>
                <a:srgbClr val="E73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sz="1600" b="1"/>
                  <a:t>2</a:t>
                </a:r>
                <a:endParaRPr lang="es-PE" b="1"/>
              </a:p>
            </p:txBody>
          </p:sp>
        </p:grpSp>
        <p:grpSp>
          <p:nvGrpSpPr>
            <p:cNvPr id="25" name="Grupo 24">
              <a:extLst>
                <a:ext uri="{FF2B5EF4-FFF2-40B4-BE49-F238E27FC236}">
                  <a16:creationId xmlns:a16="http://schemas.microsoft.com/office/drawing/2014/main" id="{4BAD61BD-79DE-CC29-060B-6D2C8E2E8E56}"/>
                </a:ext>
              </a:extLst>
            </p:cNvPr>
            <p:cNvGrpSpPr/>
            <p:nvPr/>
          </p:nvGrpSpPr>
          <p:grpSpPr>
            <a:xfrm>
              <a:off x="7354471" y="4088215"/>
              <a:ext cx="3054804" cy="1769670"/>
              <a:chOff x="7386370" y="4226444"/>
              <a:chExt cx="3054804" cy="1849418"/>
            </a:xfrm>
          </p:grpSpPr>
          <p:sp>
            <p:nvSpPr>
              <p:cNvPr id="20" name="Rectángulo 19">
                <a:extLst>
                  <a:ext uri="{FF2B5EF4-FFF2-40B4-BE49-F238E27FC236}">
                    <a16:creationId xmlns:a16="http://schemas.microsoft.com/office/drawing/2014/main" id="{B7698218-EA6A-777D-5A0D-C42DFE24BB52}"/>
                  </a:ext>
                </a:extLst>
              </p:cNvPr>
              <p:cNvSpPr/>
              <p:nvPr/>
            </p:nvSpPr>
            <p:spPr>
              <a:xfrm>
                <a:off x="7553390" y="4226444"/>
                <a:ext cx="2887784" cy="1713665"/>
              </a:xfrm>
              <a:prstGeom prst="rect">
                <a:avLst/>
              </a:prstGeom>
              <a:noFill/>
              <a:ln w="31750">
                <a:solidFill>
                  <a:srgbClr val="E7308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Elipse 20">
                <a:extLst>
                  <a:ext uri="{FF2B5EF4-FFF2-40B4-BE49-F238E27FC236}">
                    <a16:creationId xmlns:a16="http://schemas.microsoft.com/office/drawing/2014/main" id="{492C7C2C-DBCF-FBB9-588F-10684E08E052}"/>
                  </a:ext>
                </a:extLst>
              </p:cNvPr>
              <p:cNvSpPr/>
              <p:nvPr/>
            </p:nvSpPr>
            <p:spPr>
              <a:xfrm>
                <a:off x="7386370" y="5682458"/>
                <a:ext cx="364832" cy="393404"/>
              </a:xfrm>
              <a:prstGeom prst="ellipse">
                <a:avLst/>
              </a:prstGeom>
              <a:solidFill>
                <a:srgbClr val="E73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sz="1600" b="1"/>
                  <a:t>2</a:t>
                </a:r>
                <a:endParaRPr lang="es-PE" b="1"/>
              </a:p>
            </p:txBody>
          </p:sp>
        </p:grpSp>
      </p:grpSp>
    </p:spTree>
    <p:extLst>
      <p:ext uri="{BB962C8B-B14F-4D97-AF65-F5344CB8AC3E}">
        <p14:creationId xmlns:p14="http://schemas.microsoft.com/office/powerpoint/2010/main" val="3144714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89844CC-6FB7-360F-D4AB-B9B2EAAA6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774"/>
          </a:xfrm>
          <a:prstGeom prst="rect">
            <a:avLst/>
          </a:prstGeom>
        </p:spPr>
      </p:pic>
      <p:pic>
        <p:nvPicPr>
          <p:cNvPr id="4" name="Imagen 3">
            <a:extLst>
              <a:ext uri="{FF2B5EF4-FFF2-40B4-BE49-F238E27FC236}">
                <a16:creationId xmlns:a16="http://schemas.microsoft.com/office/drawing/2014/main" id="{EF64FA27-4C54-3238-0DB6-D9F322E9B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76434"/>
            <a:ext cx="12192000" cy="412595"/>
          </a:xfrm>
          <a:prstGeom prst="rect">
            <a:avLst/>
          </a:prstGeom>
        </p:spPr>
      </p:pic>
      <p:pic>
        <p:nvPicPr>
          <p:cNvPr id="6" name="Imagen 5">
            <a:extLst>
              <a:ext uri="{FF2B5EF4-FFF2-40B4-BE49-F238E27FC236}">
                <a16:creationId xmlns:a16="http://schemas.microsoft.com/office/drawing/2014/main" id="{1D8E07D1-DB21-05E9-D734-698EEAC78F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91" y="126592"/>
            <a:ext cx="1355339" cy="315528"/>
          </a:xfrm>
          <a:prstGeom prst="rect">
            <a:avLst/>
          </a:prstGeom>
        </p:spPr>
      </p:pic>
      <p:sp>
        <p:nvSpPr>
          <p:cNvPr id="7" name="CuadroTexto 10">
            <a:extLst>
              <a:ext uri="{FF2B5EF4-FFF2-40B4-BE49-F238E27FC236}">
                <a16:creationId xmlns:a16="http://schemas.microsoft.com/office/drawing/2014/main" id="{F40667E6-3B04-417F-1D30-F7250CDB0C23}"/>
              </a:ext>
            </a:extLst>
          </p:cNvPr>
          <p:cNvSpPr txBox="1">
            <a:spLocks noChangeArrowheads="1"/>
          </p:cNvSpPr>
          <p:nvPr/>
        </p:nvSpPr>
        <p:spPr bwMode="auto">
          <a:xfrm>
            <a:off x="-1" y="0"/>
            <a:ext cx="10647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Foco"/>
              </a:defRPr>
            </a:lvl1pPr>
            <a:lvl2pPr marL="742950" indent="-285750">
              <a:defRPr>
                <a:solidFill>
                  <a:schemeClr val="tx1"/>
                </a:solidFill>
                <a:latin typeface="Foco"/>
              </a:defRPr>
            </a:lvl2pPr>
            <a:lvl3pPr marL="1143000" indent="-228600">
              <a:defRPr>
                <a:solidFill>
                  <a:schemeClr val="tx1"/>
                </a:solidFill>
                <a:latin typeface="Foco"/>
              </a:defRPr>
            </a:lvl3pPr>
            <a:lvl4pPr marL="1600200" indent="-228600">
              <a:defRPr>
                <a:solidFill>
                  <a:schemeClr val="tx1"/>
                </a:solidFill>
                <a:latin typeface="Foco"/>
              </a:defRPr>
            </a:lvl4pPr>
            <a:lvl5pPr marL="2057400" indent="-228600">
              <a:defRPr>
                <a:solidFill>
                  <a:schemeClr val="tx1"/>
                </a:solidFill>
                <a:latin typeface="Foco"/>
              </a:defRPr>
            </a:lvl5pPr>
            <a:lvl6pPr marL="2514600" indent="-228600" eaLnBrk="0" fontAlgn="base" hangingPunct="0">
              <a:spcBef>
                <a:spcPct val="0"/>
              </a:spcBef>
              <a:spcAft>
                <a:spcPct val="0"/>
              </a:spcAft>
              <a:defRPr>
                <a:solidFill>
                  <a:schemeClr val="tx1"/>
                </a:solidFill>
                <a:latin typeface="Foco"/>
              </a:defRPr>
            </a:lvl6pPr>
            <a:lvl7pPr marL="2971800" indent="-228600" eaLnBrk="0" fontAlgn="base" hangingPunct="0">
              <a:spcBef>
                <a:spcPct val="0"/>
              </a:spcBef>
              <a:spcAft>
                <a:spcPct val="0"/>
              </a:spcAft>
              <a:defRPr>
                <a:solidFill>
                  <a:schemeClr val="tx1"/>
                </a:solidFill>
                <a:latin typeface="Foco"/>
              </a:defRPr>
            </a:lvl7pPr>
            <a:lvl8pPr marL="3429000" indent="-228600" eaLnBrk="0" fontAlgn="base" hangingPunct="0">
              <a:spcBef>
                <a:spcPct val="0"/>
              </a:spcBef>
              <a:spcAft>
                <a:spcPct val="0"/>
              </a:spcAft>
              <a:defRPr>
                <a:solidFill>
                  <a:schemeClr val="tx1"/>
                </a:solidFill>
                <a:latin typeface="Foco"/>
              </a:defRPr>
            </a:lvl8pPr>
            <a:lvl9pPr marL="3886200" indent="-228600" eaLnBrk="0" fontAlgn="base" hangingPunct="0">
              <a:spcBef>
                <a:spcPct val="0"/>
              </a:spcBef>
              <a:spcAft>
                <a:spcPct val="0"/>
              </a:spcAft>
              <a:defRPr>
                <a:solidFill>
                  <a:schemeClr val="tx1"/>
                </a:solidFill>
                <a:latin typeface="Foco"/>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s-PE" sz="2800" b="1" u="none" strike="noStrike" kern="1200" cap="none" spc="0" normalizeH="0" baseline="0" noProof="0">
                <a:ln>
                  <a:noFill/>
                </a:ln>
                <a:solidFill>
                  <a:schemeClr val="bg1"/>
                </a:solidFill>
                <a:effectLst/>
                <a:uLnTx/>
                <a:uFillTx/>
                <a:latin typeface="Foco" panose="020B0504050202020203" pitchFamily="34" charset="77"/>
                <a:cs typeface="Gautami"/>
              </a:rPr>
              <a:t>Comparativo cotización (Hombre de 43 años)</a:t>
            </a:r>
            <a:endParaRPr kumimoji="0" lang="es-ES" sz="1800" b="1" u="none" strike="noStrike" kern="1200" cap="none" spc="0" normalizeH="0" baseline="0" noProof="0">
              <a:ln>
                <a:noFill/>
              </a:ln>
              <a:solidFill>
                <a:schemeClr val="bg1"/>
              </a:solidFill>
              <a:effectLst/>
              <a:uLnTx/>
              <a:uFillTx/>
              <a:latin typeface="Foco" panose="020B0504050202020203" pitchFamily="34" charset="77"/>
            </a:endParaRPr>
          </a:p>
        </p:txBody>
      </p:sp>
      <p:sp>
        <p:nvSpPr>
          <p:cNvPr id="2" name="Rectángulo: esquinas redondeadas 1">
            <a:extLst>
              <a:ext uri="{FF2B5EF4-FFF2-40B4-BE49-F238E27FC236}">
                <a16:creationId xmlns:a16="http://schemas.microsoft.com/office/drawing/2014/main" id="{870017F0-8B22-2755-EAAD-88911EA7C81C}"/>
              </a:ext>
            </a:extLst>
          </p:cNvPr>
          <p:cNvSpPr/>
          <p:nvPr/>
        </p:nvSpPr>
        <p:spPr>
          <a:xfrm>
            <a:off x="159487" y="776177"/>
            <a:ext cx="5843279" cy="5547603"/>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Rectángulo: esquinas redondeadas 4">
            <a:extLst>
              <a:ext uri="{FF2B5EF4-FFF2-40B4-BE49-F238E27FC236}">
                <a16:creationId xmlns:a16="http://schemas.microsoft.com/office/drawing/2014/main" id="{84A0EDBD-B069-87FD-862B-7B683483E2F3}"/>
              </a:ext>
            </a:extLst>
          </p:cNvPr>
          <p:cNvSpPr/>
          <p:nvPr/>
        </p:nvSpPr>
        <p:spPr>
          <a:xfrm>
            <a:off x="6159152" y="776176"/>
            <a:ext cx="5843278" cy="5547603"/>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object 7">
            <a:extLst>
              <a:ext uri="{FF2B5EF4-FFF2-40B4-BE49-F238E27FC236}">
                <a16:creationId xmlns:a16="http://schemas.microsoft.com/office/drawing/2014/main" id="{890785E1-41A7-738F-BB5A-250F3697DC53}"/>
              </a:ext>
            </a:extLst>
          </p:cNvPr>
          <p:cNvSpPr txBox="1"/>
          <p:nvPr/>
        </p:nvSpPr>
        <p:spPr>
          <a:xfrm>
            <a:off x="1700737" y="893783"/>
            <a:ext cx="2711301" cy="625808"/>
          </a:xfrm>
          <a:prstGeom prst="rect">
            <a:avLst/>
          </a:prstGeom>
        </p:spPr>
        <p:txBody>
          <a:bodyPr wrap="square" lIns="0" tIns="10156" rIns="0" bIns="0">
            <a:spAutoFit/>
          </a:bodyPr>
          <a:lstStyle/>
          <a:p>
            <a:pPr algn="ctr"/>
            <a:r>
              <a:rPr lang="es-PE" sz="2000" b="1">
                <a:solidFill>
                  <a:srgbClr val="0099CB"/>
                </a:solidFill>
              </a:rPr>
              <a:t>PACÍFICO</a:t>
            </a:r>
          </a:p>
          <a:p>
            <a:pPr algn="ctr"/>
            <a:r>
              <a:rPr lang="es-PE" sz="2000" b="1">
                <a:solidFill>
                  <a:srgbClr val="0099CB"/>
                </a:solidFill>
              </a:rPr>
              <a:t>Vida Inversión Capital</a:t>
            </a:r>
          </a:p>
        </p:txBody>
      </p:sp>
      <p:sp>
        <p:nvSpPr>
          <p:cNvPr id="13" name="object 7">
            <a:extLst>
              <a:ext uri="{FF2B5EF4-FFF2-40B4-BE49-F238E27FC236}">
                <a16:creationId xmlns:a16="http://schemas.microsoft.com/office/drawing/2014/main" id="{68B1B888-943D-E7EB-4466-6630353AFF8A}"/>
              </a:ext>
            </a:extLst>
          </p:cNvPr>
          <p:cNvSpPr txBox="1"/>
          <p:nvPr/>
        </p:nvSpPr>
        <p:spPr>
          <a:xfrm>
            <a:off x="7822494" y="917891"/>
            <a:ext cx="2711301" cy="625808"/>
          </a:xfrm>
          <a:prstGeom prst="rect">
            <a:avLst/>
          </a:prstGeom>
        </p:spPr>
        <p:txBody>
          <a:bodyPr wrap="square" lIns="0" tIns="10156" rIns="0" bIns="0">
            <a:spAutoFit/>
          </a:bodyPr>
          <a:lstStyle/>
          <a:p>
            <a:pPr algn="ctr"/>
            <a:r>
              <a:rPr lang="es-PE" sz="2000" b="1">
                <a:solidFill>
                  <a:srgbClr val="C00000"/>
                </a:solidFill>
              </a:rPr>
              <a:t>RIMAC</a:t>
            </a:r>
          </a:p>
          <a:p>
            <a:pPr algn="ctr"/>
            <a:r>
              <a:rPr lang="es-PE" sz="2000" b="1">
                <a:solidFill>
                  <a:srgbClr val="C00000"/>
                </a:solidFill>
              </a:rPr>
              <a:t>Inversión Global</a:t>
            </a:r>
          </a:p>
        </p:txBody>
      </p:sp>
      <p:pic>
        <p:nvPicPr>
          <p:cNvPr id="11" name="Imagen 10">
            <a:extLst>
              <a:ext uri="{FF2B5EF4-FFF2-40B4-BE49-F238E27FC236}">
                <a16:creationId xmlns:a16="http://schemas.microsoft.com/office/drawing/2014/main" id="{450AC1E5-3BFA-D7AB-6A0D-4E3FE60BD9EB}"/>
              </a:ext>
            </a:extLst>
          </p:cNvPr>
          <p:cNvPicPr>
            <a:picLocks noChangeAspect="1"/>
          </p:cNvPicPr>
          <p:nvPr/>
        </p:nvPicPr>
        <p:blipFill>
          <a:blip r:embed="rId5"/>
          <a:stretch>
            <a:fillRect/>
          </a:stretch>
        </p:blipFill>
        <p:spPr>
          <a:xfrm>
            <a:off x="352213" y="2411973"/>
            <a:ext cx="5457825" cy="3019425"/>
          </a:xfrm>
          <a:prstGeom prst="rect">
            <a:avLst/>
          </a:prstGeom>
        </p:spPr>
      </p:pic>
      <p:pic>
        <p:nvPicPr>
          <p:cNvPr id="26" name="Imagen 25">
            <a:extLst>
              <a:ext uri="{FF2B5EF4-FFF2-40B4-BE49-F238E27FC236}">
                <a16:creationId xmlns:a16="http://schemas.microsoft.com/office/drawing/2014/main" id="{F68C9E4A-9EB4-00EF-729B-2A4AE4286F48}"/>
              </a:ext>
            </a:extLst>
          </p:cNvPr>
          <p:cNvPicPr>
            <a:picLocks noChangeAspect="1"/>
          </p:cNvPicPr>
          <p:nvPr/>
        </p:nvPicPr>
        <p:blipFill>
          <a:blip r:embed="rId6"/>
          <a:stretch>
            <a:fillRect/>
          </a:stretch>
        </p:blipFill>
        <p:spPr>
          <a:xfrm>
            <a:off x="6573056" y="2411973"/>
            <a:ext cx="5210175" cy="2990850"/>
          </a:xfrm>
          <a:prstGeom prst="rect">
            <a:avLst/>
          </a:prstGeom>
        </p:spPr>
      </p:pic>
      <p:grpSp>
        <p:nvGrpSpPr>
          <p:cNvPr id="30" name="Grupo 29">
            <a:extLst>
              <a:ext uri="{FF2B5EF4-FFF2-40B4-BE49-F238E27FC236}">
                <a16:creationId xmlns:a16="http://schemas.microsoft.com/office/drawing/2014/main" id="{291D4953-BE6D-9E88-F9D3-049C1E9165E4}"/>
              </a:ext>
            </a:extLst>
          </p:cNvPr>
          <p:cNvGrpSpPr/>
          <p:nvPr/>
        </p:nvGrpSpPr>
        <p:grpSpPr>
          <a:xfrm>
            <a:off x="457205" y="2254104"/>
            <a:ext cx="11287643" cy="967556"/>
            <a:chOff x="457205" y="2254104"/>
            <a:chExt cx="11287643" cy="967556"/>
          </a:xfrm>
        </p:grpSpPr>
        <p:sp>
          <p:nvSpPr>
            <p:cNvPr id="28" name="Rectángulo 27">
              <a:extLst>
                <a:ext uri="{FF2B5EF4-FFF2-40B4-BE49-F238E27FC236}">
                  <a16:creationId xmlns:a16="http://schemas.microsoft.com/office/drawing/2014/main" id="{62D158AE-18C8-2D2D-7149-04930ED850BB}"/>
                </a:ext>
              </a:extLst>
            </p:cNvPr>
            <p:cNvSpPr/>
            <p:nvPr/>
          </p:nvSpPr>
          <p:spPr>
            <a:xfrm>
              <a:off x="627956" y="2467980"/>
              <a:ext cx="11116892" cy="753680"/>
            </a:xfrm>
            <a:prstGeom prst="rect">
              <a:avLst/>
            </a:prstGeom>
            <a:noFill/>
            <a:ln w="31750">
              <a:solidFill>
                <a:srgbClr val="E7308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Elipse 28">
              <a:extLst>
                <a:ext uri="{FF2B5EF4-FFF2-40B4-BE49-F238E27FC236}">
                  <a16:creationId xmlns:a16="http://schemas.microsoft.com/office/drawing/2014/main" id="{779FD9B5-76CD-0D4C-B8A3-3689895C2F67}"/>
                </a:ext>
              </a:extLst>
            </p:cNvPr>
            <p:cNvSpPr/>
            <p:nvPr/>
          </p:nvSpPr>
          <p:spPr>
            <a:xfrm>
              <a:off x="457205" y="2254104"/>
              <a:ext cx="359168" cy="393404"/>
            </a:xfrm>
            <a:prstGeom prst="ellipse">
              <a:avLst/>
            </a:prstGeom>
            <a:solidFill>
              <a:srgbClr val="E73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sz="1600" b="1"/>
                <a:t>1</a:t>
              </a:r>
              <a:endParaRPr lang="es-PE" b="1"/>
            </a:p>
          </p:txBody>
        </p:sp>
      </p:grpSp>
    </p:spTree>
    <p:extLst>
      <p:ext uri="{BB962C8B-B14F-4D97-AF65-F5344CB8AC3E}">
        <p14:creationId xmlns:p14="http://schemas.microsoft.com/office/powerpoint/2010/main" val="679037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3A16D989-0758-2D22-5C26-523DBDCA018E}"/>
            </a:ext>
          </a:extLst>
        </p:cNvPr>
        <p:cNvGrpSpPr/>
        <p:nvPr/>
      </p:nvGrpSpPr>
      <p:grpSpPr>
        <a:xfrm>
          <a:off x="0" y="0"/>
          <a:ext cx="0" cy="0"/>
          <a:chOff x="0" y="0"/>
          <a:chExt cx="0" cy="0"/>
        </a:xfrm>
      </p:grpSpPr>
      <p:sp>
        <p:nvSpPr>
          <p:cNvPr id="3" name="Título 1">
            <a:extLst>
              <a:ext uri="{FF2B5EF4-FFF2-40B4-BE49-F238E27FC236}">
                <a16:creationId xmlns:a16="http://schemas.microsoft.com/office/drawing/2014/main" id="{28FD460B-B55E-5F3F-0792-D4519F3A1E55}"/>
              </a:ext>
            </a:extLst>
          </p:cNvPr>
          <p:cNvSpPr txBox="1">
            <a:spLocks/>
          </p:cNvSpPr>
          <p:nvPr/>
        </p:nvSpPr>
        <p:spPr bwMode="auto">
          <a:xfrm>
            <a:off x="1592324" y="2597509"/>
            <a:ext cx="90073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13" rIns="91425" bIns="45713" anchor="ctr"/>
          <a:lstStyle>
            <a:lvl1pPr defTabSz="9128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9128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9128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9128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9128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9128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ES" altLang="en-US" sz="6000" b="1" dirty="0">
                <a:solidFill>
                  <a:schemeClr val="bg1"/>
                </a:solidFill>
              </a:rPr>
              <a:t>Análisis de Competencia</a:t>
            </a:r>
          </a:p>
          <a:p>
            <a:pPr algn="ctr" eaLnBrk="1" hangingPunct="1">
              <a:spcBef>
                <a:spcPct val="0"/>
              </a:spcBef>
              <a:buFontTx/>
              <a:buNone/>
            </a:pPr>
            <a:r>
              <a:rPr lang="es-ES" altLang="en-US" sz="6000" b="1" dirty="0">
                <a:solidFill>
                  <a:schemeClr val="bg1"/>
                </a:solidFill>
              </a:rPr>
              <a:t>Vida Inversión Flex</a:t>
            </a:r>
          </a:p>
        </p:txBody>
      </p:sp>
      <p:pic>
        <p:nvPicPr>
          <p:cNvPr id="6" name="Imagen 4">
            <a:extLst>
              <a:ext uri="{FF2B5EF4-FFF2-40B4-BE49-F238E27FC236}">
                <a16:creationId xmlns:a16="http://schemas.microsoft.com/office/drawing/2014/main" id="{91083109-4530-73E3-C516-4D72DD4644D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52950" y="5735638"/>
            <a:ext cx="30861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7570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C7CE3-3904-7593-B9DF-B062A6B8783E}"/>
            </a:ext>
          </a:extLst>
        </p:cNvPr>
        <p:cNvGrpSpPr/>
        <p:nvPr/>
      </p:nvGrpSpPr>
      <p:grpSpPr>
        <a:xfrm>
          <a:off x="0" y="0"/>
          <a:ext cx="0" cy="0"/>
          <a:chOff x="0" y="0"/>
          <a:chExt cx="0" cy="0"/>
        </a:xfrm>
      </p:grpSpPr>
      <p:sp>
        <p:nvSpPr>
          <p:cNvPr id="12" name="Rectángulo: esquinas redondeadas 11">
            <a:extLst>
              <a:ext uri="{FF2B5EF4-FFF2-40B4-BE49-F238E27FC236}">
                <a16:creationId xmlns:a16="http://schemas.microsoft.com/office/drawing/2014/main" id="{9A03EBC5-3C66-4190-F3A5-237091B3CED3}"/>
              </a:ext>
            </a:extLst>
          </p:cNvPr>
          <p:cNvSpPr/>
          <p:nvPr/>
        </p:nvSpPr>
        <p:spPr>
          <a:xfrm>
            <a:off x="159488" y="776177"/>
            <a:ext cx="11919098" cy="5547603"/>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a:extLst>
              <a:ext uri="{FF2B5EF4-FFF2-40B4-BE49-F238E27FC236}">
                <a16:creationId xmlns:a16="http://schemas.microsoft.com/office/drawing/2014/main" id="{A5C7C432-2A82-B1EE-46B6-1C72DE9FC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774"/>
          </a:xfrm>
          <a:prstGeom prst="rect">
            <a:avLst/>
          </a:prstGeom>
        </p:spPr>
      </p:pic>
      <p:pic>
        <p:nvPicPr>
          <p:cNvPr id="4" name="Imagen 3">
            <a:extLst>
              <a:ext uri="{FF2B5EF4-FFF2-40B4-BE49-F238E27FC236}">
                <a16:creationId xmlns:a16="http://schemas.microsoft.com/office/drawing/2014/main" id="{B6B5D555-2404-FD2D-C353-433D8404D1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76434"/>
            <a:ext cx="12192000" cy="412595"/>
          </a:xfrm>
          <a:prstGeom prst="rect">
            <a:avLst/>
          </a:prstGeom>
        </p:spPr>
      </p:pic>
      <p:pic>
        <p:nvPicPr>
          <p:cNvPr id="6" name="Imagen 5">
            <a:extLst>
              <a:ext uri="{FF2B5EF4-FFF2-40B4-BE49-F238E27FC236}">
                <a16:creationId xmlns:a16="http://schemas.microsoft.com/office/drawing/2014/main" id="{DC907103-585F-6E57-EDF7-48871A6783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91" y="126592"/>
            <a:ext cx="1355339" cy="315528"/>
          </a:xfrm>
          <a:prstGeom prst="rect">
            <a:avLst/>
          </a:prstGeom>
        </p:spPr>
      </p:pic>
      <p:sp>
        <p:nvSpPr>
          <p:cNvPr id="7" name="CuadroTexto 10">
            <a:extLst>
              <a:ext uri="{FF2B5EF4-FFF2-40B4-BE49-F238E27FC236}">
                <a16:creationId xmlns:a16="http://schemas.microsoft.com/office/drawing/2014/main" id="{E7A2293F-1BB0-5E9C-0F0F-DB115491802F}"/>
              </a:ext>
            </a:extLst>
          </p:cNvPr>
          <p:cNvSpPr txBox="1">
            <a:spLocks noChangeArrowheads="1"/>
          </p:cNvSpPr>
          <p:nvPr/>
        </p:nvSpPr>
        <p:spPr bwMode="auto">
          <a:xfrm>
            <a:off x="-1" y="0"/>
            <a:ext cx="10647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Foco"/>
              </a:defRPr>
            </a:lvl1pPr>
            <a:lvl2pPr marL="742950" indent="-285750">
              <a:defRPr>
                <a:solidFill>
                  <a:schemeClr val="tx1"/>
                </a:solidFill>
                <a:latin typeface="Foco"/>
              </a:defRPr>
            </a:lvl2pPr>
            <a:lvl3pPr marL="1143000" indent="-228600">
              <a:defRPr>
                <a:solidFill>
                  <a:schemeClr val="tx1"/>
                </a:solidFill>
                <a:latin typeface="Foco"/>
              </a:defRPr>
            </a:lvl3pPr>
            <a:lvl4pPr marL="1600200" indent="-228600">
              <a:defRPr>
                <a:solidFill>
                  <a:schemeClr val="tx1"/>
                </a:solidFill>
                <a:latin typeface="Foco"/>
              </a:defRPr>
            </a:lvl4pPr>
            <a:lvl5pPr marL="2057400" indent="-228600">
              <a:defRPr>
                <a:solidFill>
                  <a:schemeClr val="tx1"/>
                </a:solidFill>
                <a:latin typeface="Foco"/>
              </a:defRPr>
            </a:lvl5pPr>
            <a:lvl6pPr marL="2514600" indent="-228600" eaLnBrk="0" fontAlgn="base" hangingPunct="0">
              <a:spcBef>
                <a:spcPct val="0"/>
              </a:spcBef>
              <a:spcAft>
                <a:spcPct val="0"/>
              </a:spcAft>
              <a:defRPr>
                <a:solidFill>
                  <a:schemeClr val="tx1"/>
                </a:solidFill>
                <a:latin typeface="Foco"/>
              </a:defRPr>
            </a:lvl6pPr>
            <a:lvl7pPr marL="2971800" indent="-228600" eaLnBrk="0" fontAlgn="base" hangingPunct="0">
              <a:spcBef>
                <a:spcPct val="0"/>
              </a:spcBef>
              <a:spcAft>
                <a:spcPct val="0"/>
              </a:spcAft>
              <a:defRPr>
                <a:solidFill>
                  <a:schemeClr val="tx1"/>
                </a:solidFill>
                <a:latin typeface="Foco"/>
              </a:defRPr>
            </a:lvl7pPr>
            <a:lvl8pPr marL="3429000" indent="-228600" eaLnBrk="0" fontAlgn="base" hangingPunct="0">
              <a:spcBef>
                <a:spcPct val="0"/>
              </a:spcBef>
              <a:spcAft>
                <a:spcPct val="0"/>
              </a:spcAft>
              <a:defRPr>
                <a:solidFill>
                  <a:schemeClr val="tx1"/>
                </a:solidFill>
                <a:latin typeface="Foco"/>
              </a:defRPr>
            </a:lvl8pPr>
            <a:lvl9pPr marL="3886200" indent="-228600" eaLnBrk="0" fontAlgn="base" hangingPunct="0">
              <a:spcBef>
                <a:spcPct val="0"/>
              </a:spcBef>
              <a:spcAft>
                <a:spcPct val="0"/>
              </a:spcAft>
              <a:defRPr>
                <a:solidFill>
                  <a:schemeClr val="tx1"/>
                </a:solidFill>
                <a:latin typeface="Foco"/>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s-PE" sz="2800" b="1" u="none" strike="noStrike" kern="1200" cap="none" spc="0" normalizeH="0" baseline="0" noProof="0" dirty="0">
                <a:ln>
                  <a:noFill/>
                </a:ln>
                <a:solidFill>
                  <a:schemeClr val="bg1"/>
                </a:solidFill>
                <a:effectLst/>
                <a:uLnTx/>
                <a:uFillTx/>
                <a:latin typeface="Foco" panose="020B0504050202020203" pitchFamily="34" charset="77"/>
                <a:cs typeface="Gautami"/>
              </a:rPr>
              <a:t>Competencia VIF</a:t>
            </a:r>
            <a:endParaRPr kumimoji="0" lang="es-ES" sz="1800" b="1" u="none" strike="noStrike" kern="1200" cap="none" spc="0" normalizeH="0" baseline="0" noProof="0" dirty="0">
              <a:ln>
                <a:noFill/>
              </a:ln>
              <a:solidFill>
                <a:schemeClr val="bg1"/>
              </a:solidFill>
              <a:effectLst/>
              <a:uLnTx/>
              <a:uFillTx/>
              <a:latin typeface="Foco" panose="020B0504050202020203" pitchFamily="34" charset="77"/>
            </a:endParaRPr>
          </a:p>
        </p:txBody>
      </p:sp>
      <p:sp>
        <p:nvSpPr>
          <p:cNvPr id="15" name="object 7">
            <a:extLst>
              <a:ext uri="{FF2B5EF4-FFF2-40B4-BE49-F238E27FC236}">
                <a16:creationId xmlns:a16="http://schemas.microsoft.com/office/drawing/2014/main" id="{8B1B47FC-999D-46B8-9A4D-E667467F1B6D}"/>
              </a:ext>
            </a:extLst>
          </p:cNvPr>
          <p:cNvSpPr txBox="1"/>
          <p:nvPr/>
        </p:nvSpPr>
        <p:spPr>
          <a:xfrm>
            <a:off x="2689089" y="1112680"/>
            <a:ext cx="6546693" cy="595031"/>
          </a:xfrm>
          <a:prstGeom prst="rect">
            <a:avLst/>
          </a:prstGeom>
        </p:spPr>
        <p:txBody>
          <a:bodyPr wrap="square" lIns="0" tIns="10156" rIns="0" bIns="0">
            <a:spAutoFit/>
          </a:bodyPr>
          <a:lstStyle/>
          <a:p>
            <a:pPr algn="ctr"/>
            <a:r>
              <a:rPr lang="es-PE" sz="2000" b="1" dirty="0">
                <a:solidFill>
                  <a:srgbClr val="0099CB"/>
                </a:solidFill>
              </a:rPr>
              <a:t>Participación de Mercado – Prima Recurrente</a:t>
            </a:r>
          </a:p>
          <a:p>
            <a:pPr algn="ctr"/>
            <a:r>
              <a:rPr lang="es-PE" b="1" dirty="0">
                <a:solidFill>
                  <a:srgbClr val="0099CB"/>
                </a:solidFill>
              </a:rPr>
              <a:t>(Monto en millones)</a:t>
            </a:r>
          </a:p>
        </p:txBody>
      </p:sp>
      <p:pic>
        <p:nvPicPr>
          <p:cNvPr id="5" name="Imagen 4">
            <a:extLst>
              <a:ext uri="{FF2B5EF4-FFF2-40B4-BE49-F238E27FC236}">
                <a16:creationId xmlns:a16="http://schemas.microsoft.com/office/drawing/2014/main" id="{8E763097-BAFF-42D5-628C-8621B6BDB412}"/>
              </a:ext>
            </a:extLst>
          </p:cNvPr>
          <p:cNvPicPr>
            <a:picLocks noChangeAspect="1"/>
          </p:cNvPicPr>
          <p:nvPr/>
        </p:nvPicPr>
        <p:blipFill>
          <a:blip r:embed="rId5"/>
          <a:srcRect t="12159"/>
          <a:stretch>
            <a:fillRect/>
          </a:stretch>
        </p:blipFill>
        <p:spPr>
          <a:xfrm>
            <a:off x="524608" y="2095928"/>
            <a:ext cx="11142783" cy="3544584"/>
          </a:xfrm>
          <a:prstGeom prst="rect">
            <a:avLst/>
          </a:prstGeom>
        </p:spPr>
      </p:pic>
    </p:spTree>
    <p:extLst>
      <p:ext uri="{BB962C8B-B14F-4D97-AF65-F5344CB8AC3E}">
        <p14:creationId xmlns:p14="http://schemas.microsoft.com/office/powerpoint/2010/main" val="27128294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89844CC-6FB7-360F-D4AB-B9B2EAAA6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774"/>
          </a:xfrm>
          <a:prstGeom prst="rect">
            <a:avLst/>
          </a:prstGeom>
        </p:spPr>
      </p:pic>
      <p:pic>
        <p:nvPicPr>
          <p:cNvPr id="4" name="Imagen 3">
            <a:extLst>
              <a:ext uri="{FF2B5EF4-FFF2-40B4-BE49-F238E27FC236}">
                <a16:creationId xmlns:a16="http://schemas.microsoft.com/office/drawing/2014/main" id="{EF64FA27-4C54-3238-0DB6-D9F322E9B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76434"/>
            <a:ext cx="12192000" cy="412595"/>
          </a:xfrm>
          <a:prstGeom prst="rect">
            <a:avLst/>
          </a:prstGeom>
        </p:spPr>
      </p:pic>
      <p:pic>
        <p:nvPicPr>
          <p:cNvPr id="6" name="Imagen 5">
            <a:extLst>
              <a:ext uri="{FF2B5EF4-FFF2-40B4-BE49-F238E27FC236}">
                <a16:creationId xmlns:a16="http://schemas.microsoft.com/office/drawing/2014/main" id="{1D8E07D1-DB21-05E9-D734-698EEAC78F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91" y="126592"/>
            <a:ext cx="1355339" cy="315528"/>
          </a:xfrm>
          <a:prstGeom prst="rect">
            <a:avLst/>
          </a:prstGeom>
        </p:spPr>
      </p:pic>
      <p:sp>
        <p:nvSpPr>
          <p:cNvPr id="7" name="CuadroTexto 10">
            <a:extLst>
              <a:ext uri="{FF2B5EF4-FFF2-40B4-BE49-F238E27FC236}">
                <a16:creationId xmlns:a16="http://schemas.microsoft.com/office/drawing/2014/main" id="{F40667E6-3B04-417F-1D30-F7250CDB0C23}"/>
              </a:ext>
            </a:extLst>
          </p:cNvPr>
          <p:cNvSpPr txBox="1">
            <a:spLocks noChangeArrowheads="1"/>
          </p:cNvSpPr>
          <p:nvPr/>
        </p:nvSpPr>
        <p:spPr bwMode="auto">
          <a:xfrm>
            <a:off x="-1" y="0"/>
            <a:ext cx="10647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Foco"/>
              </a:defRPr>
            </a:lvl1pPr>
            <a:lvl2pPr marL="742950" indent="-285750">
              <a:defRPr>
                <a:solidFill>
                  <a:schemeClr val="tx1"/>
                </a:solidFill>
                <a:latin typeface="Foco"/>
              </a:defRPr>
            </a:lvl2pPr>
            <a:lvl3pPr marL="1143000" indent="-228600">
              <a:defRPr>
                <a:solidFill>
                  <a:schemeClr val="tx1"/>
                </a:solidFill>
                <a:latin typeface="Foco"/>
              </a:defRPr>
            </a:lvl3pPr>
            <a:lvl4pPr marL="1600200" indent="-228600">
              <a:defRPr>
                <a:solidFill>
                  <a:schemeClr val="tx1"/>
                </a:solidFill>
                <a:latin typeface="Foco"/>
              </a:defRPr>
            </a:lvl4pPr>
            <a:lvl5pPr marL="2057400" indent="-228600">
              <a:defRPr>
                <a:solidFill>
                  <a:schemeClr val="tx1"/>
                </a:solidFill>
                <a:latin typeface="Foco"/>
              </a:defRPr>
            </a:lvl5pPr>
            <a:lvl6pPr marL="2514600" indent="-228600" eaLnBrk="0" fontAlgn="base" hangingPunct="0">
              <a:spcBef>
                <a:spcPct val="0"/>
              </a:spcBef>
              <a:spcAft>
                <a:spcPct val="0"/>
              </a:spcAft>
              <a:defRPr>
                <a:solidFill>
                  <a:schemeClr val="tx1"/>
                </a:solidFill>
                <a:latin typeface="Foco"/>
              </a:defRPr>
            </a:lvl6pPr>
            <a:lvl7pPr marL="2971800" indent="-228600" eaLnBrk="0" fontAlgn="base" hangingPunct="0">
              <a:spcBef>
                <a:spcPct val="0"/>
              </a:spcBef>
              <a:spcAft>
                <a:spcPct val="0"/>
              </a:spcAft>
              <a:defRPr>
                <a:solidFill>
                  <a:schemeClr val="tx1"/>
                </a:solidFill>
                <a:latin typeface="Foco"/>
              </a:defRPr>
            </a:lvl7pPr>
            <a:lvl8pPr marL="3429000" indent="-228600" eaLnBrk="0" fontAlgn="base" hangingPunct="0">
              <a:spcBef>
                <a:spcPct val="0"/>
              </a:spcBef>
              <a:spcAft>
                <a:spcPct val="0"/>
              </a:spcAft>
              <a:defRPr>
                <a:solidFill>
                  <a:schemeClr val="tx1"/>
                </a:solidFill>
                <a:latin typeface="Foco"/>
              </a:defRPr>
            </a:lvl8pPr>
            <a:lvl9pPr marL="3886200" indent="-228600" eaLnBrk="0" fontAlgn="base" hangingPunct="0">
              <a:spcBef>
                <a:spcPct val="0"/>
              </a:spcBef>
              <a:spcAft>
                <a:spcPct val="0"/>
              </a:spcAft>
              <a:defRPr>
                <a:solidFill>
                  <a:schemeClr val="tx1"/>
                </a:solidFill>
                <a:latin typeface="Foco"/>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s-PE" sz="2800" b="1" u="none" strike="noStrike" kern="1200" cap="none" spc="0" normalizeH="0" baseline="0" noProof="0" dirty="0">
                <a:ln>
                  <a:noFill/>
                </a:ln>
                <a:solidFill>
                  <a:schemeClr val="bg1"/>
                </a:solidFill>
                <a:effectLst/>
                <a:uLnTx/>
                <a:uFillTx/>
                <a:latin typeface="Foco" panose="020B0504050202020203" pitchFamily="34" charset="77"/>
                <a:cs typeface="Gautami"/>
              </a:rPr>
              <a:t>Comparativo competencia</a:t>
            </a:r>
            <a:endParaRPr kumimoji="0" lang="es-ES" sz="1800" b="1" u="none" strike="noStrike" kern="1200" cap="none" spc="0" normalizeH="0" baseline="0" noProof="0" dirty="0">
              <a:ln>
                <a:noFill/>
              </a:ln>
              <a:solidFill>
                <a:schemeClr val="bg1"/>
              </a:solidFill>
              <a:effectLst/>
              <a:uLnTx/>
              <a:uFillTx/>
              <a:latin typeface="Foco" panose="020B0504050202020203" pitchFamily="34" charset="77"/>
            </a:endParaRPr>
          </a:p>
        </p:txBody>
      </p:sp>
      <p:sp>
        <p:nvSpPr>
          <p:cNvPr id="30" name="Rectángulo: esquinas redondeadas 29">
            <a:extLst>
              <a:ext uri="{FF2B5EF4-FFF2-40B4-BE49-F238E27FC236}">
                <a16:creationId xmlns:a16="http://schemas.microsoft.com/office/drawing/2014/main" id="{5168E8FD-947A-5B8E-AE9D-DCE78F7C8CC5}"/>
              </a:ext>
            </a:extLst>
          </p:cNvPr>
          <p:cNvSpPr/>
          <p:nvPr/>
        </p:nvSpPr>
        <p:spPr>
          <a:xfrm>
            <a:off x="3075418" y="683613"/>
            <a:ext cx="4116706" cy="567589"/>
          </a:xfrm>
          <a:prstGeom prst="roundRect">
            <a:avLst/>
          </a:prstGeom>
          <a:solidFill>
            <a:srgbClr val="00A8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a:t>Pacífico</a:t>
            </a:r>
          </a:p>
          <a:p>
            <a:pPr algn="ctr"/>
            <a:r>
              <a:rPr lang="es-PE" b="1"/>
              <a:t>Vida Inversión Flex</a:t>
            </a:r>
          </a:p>
        </p:txBody>
      </p:sp>
      <p:sp>
        <p:nvSpPr>
          <p:cNvPr id="31" name="Rectángulo: esquinas redondeadas 30">
            <a:extLst>
              <a:ext uri="{FF2B5EF4-FFF2-40B4-BE49-F238E27FC236}">
                <a16:creationId xmlns:a16="http://schemas.microsoft.com/office/drawing/2014/main" id="{26E9A4A8-B374-DB73-EF85-337A37BBAEA3}"/>
              </a:ext>
            </a:extLst>
          </p:cNvPr>
          <p:cNvSpPr/>
          <p:nvPr/>
        </p:nvSpPr>
        <p:spPr>
          <a:xfrm>
            <a:off x="7476976" y="683613"/>
            <a:ext cx="4146704" cy="567590"/>
          </a:xfrm>
          <a:prstGeom prst="roundRect">
            <a:avLst/>
          </a:prstGeom>
          <a:solidFill>
            <a:srgbClr val="E73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a:t>Rímac</a:t>
            </a:r>
          </a:p>
          <a:p>
            <a:pPr algn="ctr"/>
            <a:r>
              <a:rPr lang="es-PE" b="1"/>
              <a:t>Vida Flexible</a:t>
            </a:r>
          </a:p>
        </p:txBody>
      </p:sp>
      <p:sp>
        <p:nvSpPr>
          <p:cNvPr id="32" name="Rectángulo: esquinas redondeadas 31">
            <a:extLst>
              <a:ext uri="{FF2B5EF4-FFF2-40B4-BE49-F238E27FC236}">
                <a16:creationId xmlns:a16="http://schemas.microsoft.com/office/drawing/2014/main" id="{14AEFE1D-0942-7115-B504-4A93D0B3D0FA}"/>
              </a:ext>
            </a:extLst>
          </p:cNvPr>
          <p:cNvSpPr/>
          <p:nvPr/>
        </p:nvSpPr>
        <p:spPr>
          <a:xfrm>
            <a:off x="344958" y="1471108"/>
            <a:ext cx="2443095" cy="397925"/>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Prima Mínima</a:t>
            </a:r>
          </a:p>
        </p:txBody>
      </p:sp>
      <p:sp>
        <p:nvSpPr>
          <p:cNvPr id="33" name="Rectángulo: esquinas redondeadas 32">
            <a:extLst>
              <a:ext uri="{FF2B5EF4-FFF2-40B4-BE49-F238E27FC236}">
                <a16:creationId xmlns:a16="http://schemas.microsoft.com/office/drawing/2014/main" id="{7F94C6F0-879E-384F-CF37-3A79977BFF4F}"/>
              </a:ext>
            </a:extLst>
          </p:cNvPr>
          <p:cNvSpPr/>
          <p:nvPr/>
        </p:nvSpPr>
        <p:spPr>
          <a:xfrm>
            <a:off x="344958" y="1986151"/>
            <a:ext cx="2443095" cy="411045"/>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Objetivo</a:t>
            </a:r>
          </a:p>
        </p:txBody>
      </p:sp>
      <p:sp>
        <p:nvSpPr>
          <p:cNvPr id="34" name="Rectángulo: esquinas redondeadas 33">
            <a:extLst>
              <a:ext uri="{FF2B5EF4-FFF2-40B4-BE49-F238E27FC236}">
                <a16:creationId xmlns:a16="http://schemas.microsoft.com/office/drawing/2014/main" id="{8BFFD7F8-93A0-6BB2-BF68-D9851D5CF00F}"/>
              </a:ext>
            </a:extLst>
          </p:cNvPr>
          <p:cNvSpPr/>
          <p:nvPr/>
        </p:nvSpPr>
        <p:spPr>
          <a:xfrm>
            <a:off x="344960" y="2486865"/>
            <a:ext cx="2443094" cy="435662"/>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Suma Asegurada</a:t>
            </a:r>
          </a:p>
        </p:txBody>
      </p:sp>
      <p:sp>
        <p:nvSpPr>
          <p:cNvPr id="35" name="Rectángulo: esquinas redondeadas 34">
            <a:extLst>
              <a:ext uri="{FF2B5EF4-FFF2-40B4-BE49-F238E27FC236}">
                <a16:creationId xmlns:a16="http://schemas.microsoft.com/office/drawing/2014/main" id="{99C0F5DC-2BCE-EE42-45CA-621681A25115}"/>
              </a:ext>
            </a:extLst>
          </p:cNvPr>
          <p:cNvSpPr/>
          <p:nvPr/>
        </p:nvSpPr>
        <p:spPr>
          <a:xfrm>
            <a:off x="344958" y="3052259"/>
            <a:ext cx="2443094" cy="3114137"/>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Coberturas</a:t>
            </a:r>
          </a:p>
        </p:txBody>
      </p:sp>
      <p:sp>
        <p:nvSpPr>
          <p:cNvPr id="37" name="Rectángulo: esquinas redondeadas 36">
            <a:extLst>
              <a:ext uri="{FF2B5EF4-FFF2-40B4-BE49-F238E27FC236}">
                <a16:creationId xmlns:a16="http://schemas.microsoft.com/office/drawing/2014/main" id="{4B9BA062-2D2D-9AFF-9115-B2285D87E23A}"/>
              </a:ext>
            </a:extLst>
          </p:cNvPr>
          <p:cNvSpPr/>
          <p:nvPr/>
        </p:nvSpPr>
        <p:spPr>
          <a:xfrm>
            <a:off x="3062174" y="1454450"/>
            <a:ext cx="4129950" cy="432414"/>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s-PE" sz="1600">
                <a:solidFill>
                  <a:srgbClr val="696969"/>
                </a:solidFill>
              </a:rPr>
              <a:t>Desde S/ 180 o USD 55</a:t>
            </a:r>
          </a:p>
        </p:txBody>
      </p:sp>
      <p:sp>
        <p:nvSpPr>
          <p:cNvPr id="38" name="Rectángulo: esquinas redondeadas 37">
            <a:extLst>
              <a:ext uri="{FF2B5EF4-FFF2-40B4-BE49-F238E27FC236}">
                <a16:creationId xmlns:a16="http://schemas.microsoft.com/office/drawing/2014/main" id="{5A27415A-C0C1-D093-A783-0C96BA04D8CC}"/>
              </a:ext>
            </a:extLst>
          </p:cNvPr>
          <p:cNvSpPr/>
          <p:nvPr/>
        </p:nvSpPr>
        <p:spPr>
          <a:xfrm>
            <a:off x="7496849" y="1452329"/>
            <a:ext cx="4126830" cy="432414"/>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fontAlgn="base"/>
            <a:r>
              <a:rPr lang="es-PE" sz="1600" dirty="0">
                <a:solidFill>
                  <a:srgbClr val="696969"/>
                </a:solidFill>
                <a:latin typeface="Calibri" panose="020F0502020204030204" pitchFamily="34" charset="0"/>
              </a:rPr>
              <a:t>Desde S/ 127 o USD 35 </a:t>
            </a:r>
            <a:endParaRPr lang="en-US" sz="1600" b="0" i="0" dirty="0">
              <a:solidFill>
                <a:srgbClr val="696969"/>
              </a:solidFill>
              <a:effectLst/>
              <a:latin typeface="Segoe UI" panose="020B0502040204020203" pitchFamily="34" charset="0"/>
            </a:endParaRPr>
          </a:p>
        </p:txBody>
      </p:sp>
      <p:sp>
        <p:nvSpPr>
          <p:cNvPr id="39" name="Rectángulo: esquinas redondeadas 38">
            <a:extLst>
              <a:ext uri="{FF2B5EF4-FFF2-40B4-BE49-F238E27FC236}">
                <a16:creationId xmlns:a16="http://schemas.microsoft.com/office/drawing/2014/main" id="{95440DD2-D740-8587-CFB0-FDD11C07B930}"/>
              </a:ext>
            </a:extLst>
          </p:cNvPr>
          <p:cNvSpPr/>
          <p:nvPr/>
        </p:nvSpPr>
        <p:spPr>
          <a:xfrm>
            <a:off x="7496849" y="1986151"/>
            <a:ext cx="4126830" cy="408394"/>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sz="1600" dirty="0">
                <a:solidFill>
                  <a:srgbClr val="696969"/>
                </a:solidFill>
              </a:rPr>
              <a:t>Protección, ahorro e inversión</a:t>
            </a:r>
            <a:endParaRPr lang="en-US" sz="1600" b="0" i="0" dirty="0">
              <a:solidFill>
                <a:srgbClr val="696969"/>
              </a:solidFill>
              <a:effectLst/>
              <a:latin typeface="Segoe UI" panose="020B0502040204020203" pitchFamily="34" charset="0"/>
            </a:endParaRPr>
          </a:p>
        </p:txBody>
      </p:sp>
      <p:sp>
        <p:nvSpPr>
          <p:cNvPr id="40" name="Rectángulo: esquinas redondeadas 39">
            <a:extLst>
              <a:ext uri="{FF2B5EF4-FFF2-40B4-BE49-F238E27FC236}">
                <a16:creationId xmlns:a16="http://schemas.microsoft.com/office/drawing/2014/main" id="{0A194A30-6023-113E-D343-E6A5EBC866A9}"/>
              </a:ext>
            </a:extLst>
          </p:cNvPr>
          <p:cNvSpPr/>
          <p:nvPr/>
        </p:nvSpPr>
        <p:spPr>
          <a:xfrm>
            <a:off x="3065768" y="1989444"/>
            <a:ext cx="4116705" cy="398217"/>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sz="1600">
                <a:solidFill>
                  <a:srgbClr val="696969"/>
                </a:solidFill>
              </a:rPr>
              <a:t>Protección, ahorro e inversión</a:t>
            </a:r>
          </a:p>
        </p:txBody>
      </p:sp>
      <p:sp>
        <p:nvSpPr>
          <p:cNvPr id="41" name="Rectángulo: esquinas redondeadas 40">
            <a:extLst>
              <a:ext uri="{FF2B5EF4-FFF2-40B4-BE49-F238E27FC236}">
                <a16:creationId xmlns:a16="http://schemas.microsoft.com/office/drawing/2014/main" id="{9D5AD142-3173-CE1A-769C-C4128E270C72}"/>
              </a:ext>
            </a:extLst>
          </p:cNvPr>
          <p:cNvSpPr/>
          <p:nvPr/>
        </p:nvSpPr>
        <p:spPr>
          <a:xfrm>
            <a:off x="3079944" y="2486865"/>
            <a:ext cx="4116705" cy="435662"/>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s-PE" sz="1600" dirty="0">
                <a:solidFill>
                  <a:srgbClr val="696969"/>
                </a:solidFill>
              </a:rPr>
              <a:t>Desde S/ 300,000 o USD 50,000</a:t>
            </a:r>
            <a:endParaRPr lang="es-PE" sz="1600" dirty="0">
              <a:solidFill>
                <a:srgbClr val="696969"/>
              </a:solidFill>
              <a:cs typeface="Calibri"/>
            </a:endParaRPr>
          </a:p>
        </p:txBody>
      </p:sp>
      <p:sp>
        <p:nvSpPr>
          <p:cNvPr id="42" name="Rectángulo: esquinas redondeadas 41">
            <a:extLst>
              <a:ext uri="{FF2B5EF4-FFF2-40B4-BE49-F238E27FC236}">
                <a16:creationId xmlns:a16="http://schemas.microsoft.com/office/drawing/2014/main" id="{C5A8AC54-077C-1E02-2F47-B21FA4F17F20}"/>
              </a:ext>
            </a:extLst>
          </p:cNvPr>
          <p:cNvSpPr/>
          <p:nvPr/>
        </p:nvSpPr>
        <p:spPr>
          <a:xfrm>
            <a:off x="7497471" y="2477424"/>
            <a:ext cx="4116704" cy="435662"/>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fontAlgn="base"/>
            <a:r>
              <a:rPr lang="es-PE" sz="1600" b="0" i="0" u="none" strike="noStrike" dirty="0">
                <a:solidFill>
                  <a:srgbClr val="696969"/>
                </a:solidFill>
                <a:effectLst/>
                <a:latin typeface="Calibri" panose="020F0502020204030204" pitchFamily="34" charset="0"/>
              </a:rPr>
              <a:t>Desde S/ 175,000 o USD 50,000</a:t>
            </a:r>
            <a:endParaRPr lang="en-US" sz="1600" b="0" i="0" dirty="0">
              <a:solidFill>
                <a:srgbClr val="696969"/>
              </a:solidFill>
              <a:effectLst/>
              <a:latin typeface="Segoe UI" panose="020B0502040204020203" pitchFamily="34" charset="0"/>
            </a:endParaRPr>
          </a:p>
        </p:txBody>
      </p:sp>
      <p:sp>
        <p:nvSpPr>
          <p:cNvPr id="43" name="Rectángulo: esquinas redondeadas 42">
            <a:extLst>
              <a:ext uri="{FF2B5EF4-FFF2-40B4-BE49-F238E27FC236}">
                <a16:creationId xmlns:a16="http://schemas.microsoft.com/office/drawing/2014/main" id="{D7E9BF86-8596-A8D6-F2CD-F4D3BCC70023}"/>
              </a:ext>
            </a:extLst>
          </p:cNvPr>
          <p:cNvSpPr/>
          <p:nvPr/>
        </p:nvSpPr>
        <p:spPr>
          <a:xfrm>
            <a:off x="3009738" y="3122527"/>
            <a:ext cx="4182386" cy="3310159"/>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s-PE" sz="1400" b="1" i="0" dirty="0">
                <a:solidFill>
                  <a:srgbClr val="696969"/>
                </a:solidFill>
                <a:effectLst/>
                <a:latin typeface="Calibri"/>
                <a:cs typeface="Foco"/>
              </a:rPr>
              <a:t>SIMILARES</a:t>
            </a:r>
          </a:p>
          <a:p>
            <a:pPr marL="285750" indent="-285750">
              <a:buFont typeface="Wingdings" panose="05000000000000000000" pitchFamily="2" charset="2"/>
              <a:buChar char="§"/>
            </a:pPr>
            <a:r>
              <a:rPr lang="es-PE" sz="1400" b="0" i="0" dirty="0">
                <a:solidFill>
                  <a:srgbClr val="696969"/>
                </a:solidFill>
                <a:effectLst/>
                <a:latin typeface="Calibri"/>
                <a:cs typeface="Foco"/>
              </a:rPr>
              <a:t>Fallecimiento natural o accidental</a:t>
            </a:r>
          </a:p>
          <a:p>
            <a:pPr marL="285750" indent="-285750">
              <a:buFont typeface="Wingdings" panose="05000000000000000000" pitchFamily="2" charset="2"/>
              <a:buChar char="§"/>
            </a:pPr>
            <a:r>
              <a:rPr lang="es-PE" sz="1400" dirty="0">
                <a:solidFill>
                  <a:srgbClr val="696969"/>
                </a:solidFill>
                <a:latin typeface="Calibri"/>
                <a:cs typeface="Foco"/>
              </a:rPr>
              <a:t>Beneficio por muerte accidental</a:t>
            </a:r>
          </a:p>
          <a:p>
            <a:pPr marL="285750" indent="-285750">
              <a:buFont typeface="Wingdings" panose="05000000000000000000" pitchFamily="2" charset="2"/>
              <a:buChar char="§"/>
            </a:pPr>
            <a:r>
              <a:rPr lang="es-PE" sz="1400" dirty="0">
                <a:solidFill>
                  <a:srgbClr val="696969"/>
                </a:solidFill>
                <a:cs typeface="Foco"/>
              </a:rPr>
              <a:t>ITP por Accidente o Enfermedad</a:t>
            </a:r>
          </a:p>
          <a:p>
            <a:pPr marL="285750" indent="-285750">
              <a:buFont typeface="Wingdings" panose="05000000000000000000" pitchFamily="2" charset="2"/>
              <a:buChar char="§"/>
            </a:pPr>
            <a:r>
              <a:rPr lang="es-PE" sz="1400" dirty="0">
                <a:solidFill>
                  <a:srgbClr val="696969"/>
                </a:solidFill>
                <a:cs typeface="Foco"/>
              </a:rPr>
              <a:t>Exoneración de la deducción mensual</a:t>
            </a:r>
          </a:p>
          <a:p>
            <a:endParaRPr lang="es-PE" sz="1400" dirty="0">
              <a:solidFill>
                <a:srgbClr val="696969"/>
              </a:solidFill>
              <a:latin typeface="Calibri"/>
              <a:cs typeface="Foco"/>
            </a:endParaRPr>
          </a:p>
          <a:p>
            <a:r>
              <a:rPr lang="es-PE" sz="1400" b="1" dirty="0">
                <a:solidFill>
                  <a:srgbClr val="696969"/>
                </a:solidFill>
                <a:latin typeface="Calibri"/>
                <a:cs typeface="Foco"/>
              </a:rPr>
              <a:t>DIFERENCIAS</a:t>
            </a:r>
          </a:p>
          <a:p>
            <a:pPr marL="285750" indent="-285750">
              <a:buFont typeface="Wingdings" panose="05000000000000000000" pitchFamily="2" charset="2"/>
              <a:buChar char="§"/>
            </a:pPr>
            <a:r>
              <a:rPr lang="es-PE" sz="1400" dirty="0">
                <a:solidFill>
                  <a:srgbClr val="696969"/>
                </a:solidFill>
                <a:latin typeface="Calibri"/>
                <a:cs typeface="Foco"/>
              </a:rPr>
              <a:t>Vida Temporal 55: en caso de fallecimiento hasta los 54 años de edad actuarial, se paga el capital asegurado en adición a la suma asegurada del seguro principal. </a:t>
            </a:r>
          </a:p>
          <a:p>
            <a:pPr marL="285750" indent="-285750">
              <a:buFont typeface="Wingdings" panose="05000000000000000000" pitchFamily="2" charset="2"/>
              <a:buChar char="§"/>
            </a:pPr>
            <a:r>
              <a:rPr lang="es-PE" sz="1400" dirty="0">
                <a:solidFill>
                  <a:srgbClr val="696969"/>
                </a:solidFill>
                <a:latin typeface="Calibri"/>
                <a:cs typeface="Foco"/>
              </a:rPr>
              <a:t>Vida Temporal 65</a:t>
            </a:r>
            <a:r>
              <a:rPr lang="es-PE" sz="1400" dirty="0">
                <a:solidFill>
                  <a:srgbClr val="696969"/>
                </a:solidFill>
                <a:cs typeface="Foco"/>
              </a:rPr>
              <a:t>: en caso de fallecimiento hasta los 64 años de edad actuarial, se paga el capital asegurado en adición a la suma asegurada del seguro principal. </a:t>
            </a:r>
            <a:endParaRPr lang="es-PE" sz="1400" dirty="0">
              <a:solidFill>
                <a:srgbClr val="696969"/>
              </a:solidFill>
              <a:latin typeface="Calibri"/>
              <a:cs typeface="Foco"/>
            </a:endParaRPr>
          </a:p>
          <a:p>
            <a:endParaRPr lang="es-PE" sz="1400" b="0" i="0" dirty="0">
              <a:solidFill>
                <a:srgbClr val="696969"/>
              </a:solidFill>
              <a:effectLst/>
              <a:latin typeface="Calibri"/>
              <a:cs typeface="Calibri"/>
            </a:endParaRPr>
          </a:p>
        </p:txBody>
      </p:sp>
      <p:sp>
        <p:nvSpPr>
          <p:cNvPr id="14" name="Rectángulo: esquinas redondeadas 13">
            <a:extLst>
              <a:ext uri="{FF2B5EF4-FFF2-40B4-BE49-F238E27FC236}">
                <a16:creationId xmlns:a16="http://schemas.microsoft.com/office/drawing/2014/main" id="{F68414B2-285B-5350-C17F-FDBD4111506B}"/>
              </a:ext>
            </a:extLst>
          </p:cNvPr>
          <p:cNvSpPr/>
          <p:nvPr/>
        </p:nvSpPr>
        <p:spPr>
          <a:xfrm>
            <a:off x="7476976" y="3049895"/>
            <a:ext cx="4182386" cy="3271520"/>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s-PE" sz="1400" b="1" dirty="0">
                <a:solidFill>
                  <a:srgbClr val="696969"/>
                </a:solidFill>
                <a:latin typeface="Calibri"/>
                <a:cs typeface="Foco"/>
              </a:rPr>
              <a:t>SIMILARES</a:t>
            </a:r>
            <a:endParaRPr lang="es-PE" sz="1400" b="1" i="0" dirty="0">
              <a:solidFill>
                <a:srgbClr val="696969"/>
              </a:solidFill>
              <a:effectLst/>
              <a:latin typeface="Calibri"/>
              <a:cs typeface="Foco"/>
            </a:endParaRPr>
          </a:p>
          <a:p>
            <a:pPr marL="285750" indent="-285750">
              <a:buFont typeface="Wingdings" panose="05000000000000000000" pitchFamily="2" charset="2"/>
              <a:buChar char="§"/>
            </a:pPr>
            <a:r>
              <a:rPr lang="es-PE" sz="1400" b="0" i="0" dirty="0">
                <a:solidFill>
                  <a:srgbClr val="696969"/>
                </a:solidFill>
                <a:effectLst/>
                <a:latin typeface="Calibri"/>
                <a:cs typeface="Foco"/>
              </a:rPr>
              <a:t>Fallecimiento natural o accidental</a:t>
            </a:r>
          </a:p>
          <a:p>
            <a:pPr marL="285750" indent="-285750">
              <a:buFont typeface="Wingdings" panose="05000000000000000000" pitchFamily="2" charset="2"/>
              <a:buChar char="§"/>
            </a:pPr>
            <a:r>
              <a:rPr lang="es-PE" sz="1400" dirty="0">
                <a:solidFill>
                  <a:srgbClr val="696969"/>
                </a:solidFill>
                <a:latin typeface="Calibri"/>
                <a:cs typeface="Foco"/>
              </a:rPr>
              <a:t>Indemnización adicional por fallecimiento accidental</a:t>
            </a:r>
          </a:p>
          <a:p>
            <a:pPr marL="285750" indent="-285750">
              <a:buFont typeface="Wingdings" panose="05000000000000000000" pitchFamily="2" charset="2"/>
              <a:buChar char="§"/>
            </a:pPr>
            <a:r>
              <a:rPr lang="es-PE" sz="1400" dirty="0">
                <a:solidFill>
                  <a:srgbClr val="696969"/>
                </a:solidFill>
                <a:cs typeface="Calibri"/>
              </a:rPr>
              <a:t>Indemnización total y permanente por enfermedad o accidente</a:t>
            </a:r>
          </a:p>
          <a:p>
            <a:pPr marL="285750" indent="-285750">
              <a:buFont typeface="Wingdings" panose="05000000000000000000" pitchFamily="2" charset="2"/>
              <a:buChar char="§"/>
            </a:pPr>
            <a:r>
              <a:rPr lang="es-PE" sz="1400" dirty="0">
                <a:solidFill>
                  <a:srgbClr val="696969"/>
                </a:solidFill>
                <a:cs typeface="Foco"/>
              </a:rPr>
              <a:t>Dispensa de pago de primas por incapacidad</a:t>
            </a:r>
          </a:p>
          <a:p>
            <a:pPr marL="285750" indent="-285750">
              <a:buFont typeface="Wingdings" panose="05000000000000000000" pitchFamily="2" charset="2"/>
              <a:buChar char="§"/>
            </a:pPr>
            <a:endParaRPr lang="es-PE" sz="1400" dirty="0">
              <a:solidFill>
                <a:srgbClr val="696969"/>
              </a:solidFill>
              <a:cs typeface="Calibri"/>
            </a:endParaRPr>
          </a:p>
          <a:p>
            <a:r>
              <a:rPr lang="es-PE" sz="1400" b="1" dirty="0">
                <a:solidFill>
                  <a:srgbClr val="696969"/>
                </a:solidFill>
                <a:latin typeface="Calibri"/>
                <a:cs typeface="Foco"/>
              </a:rPr>
              <a:t>DIFERENCIAS</a:t>
            </a:r>
          </a:p>
          <a:p>
            <a:pPr marL="285750" indent="-285750">
              <a:buFont typeface="Wingdings" panose="05000000000000000000" pitchFamily="2" charset="2"/>
              <a:buChar char="§"/>
            </a:pPr>
            <a:r>
              <a:rPr lang="es-PE" sz="1400" dirty="0">
                <a:solidFill>
                  <a:srgbClr val="696969"/>
                </a:solidFill>
                <a:latin typeface="Calibri"/>
                <a:cs typeface="Calibri"/>
              </a:rPr>
              <a:t>Pérdida de existencia independiente: hasta USD 50k, cuando el asegurado se encuentra incapacitado para realizar de manera permanente, 3 o más de 6 actividades básicas de la vida diaria (ducharse, vestirse, comer, beber)</a:t>
            </a:r>
            <a:endParaRPr lang="es-PE" sz="1400" b="0" i="0" dirty="0">
              <a:solidFill>
                <a:srgbClr val="696969"/>
              </a:solidFill>
              <a:effectLst/>
              <a:latin typeface="Calibri"/>
              <a:cs typeface="Calibri"/>
            </a:endParaRPr>
          </a:p>
        </p:txBody>
      </p:sp>
    </p:spTree>
    <p:extLst>
      <p:ext uri="{BB962C8B-B14F-4D97-AF65-F5344CB8AC3E}">
        <p14:creationId xmlns:p14="http://schemas.microsoft.com/office/powerpoint/2010/main" val="2893695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89844CC-6FB7-360F-D4AB-B9B2EAAA6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774"/>
          </a:xfrm>
          <a:prstGeom prst="rect">
            <a:avLst/>
          </a:prstGeom>
        </p:spPr>
      </p:pic>
      <p:pic>
        <p:nvPicPr>
          <p:cNvPr id="4" name="Imagen 3">
            <a:extLst>
              <a:ext uri="{FF2B5EF4-FFF2-40B4-BE49-F238E27FC236}">
                <a16:creationId xmlns:a16="http://schemas.microsoft.com/office/drawing/2014/main" id="{EF64FA27-4C54-3238-0DB6-D9F322E9B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76434"/>
            <a:ext cx="12192000" cy="412595"/>
          </a:xfrm>
          <a:prstGeom prst="rect">
            <a:avLst/>
          </a:prstGeom>
        </p:spPr>
      </p:pic>
      <p:pic>
        <p:nvPicPr>
          <p:cNvPr id="6" name="Imagen 5">
            <a:extLst>
              <a:ext uri="{FF2B5EF4-FFF2-40B4-BE49-F238E27FC236}">
                <a16:creationId xmlns:a16="http://schemas.microsoft.com/office/drawing/2014/main" id="{1D8E07D1-DB21-05E9-D734-698EEAC78F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91" y="126592"/>
            <a:ext cx="1355339" cy="315528"/>
          </a:xfrm>
          <a:prstGeom prst="rect">
            <a:avLst/>
          </a:prstGeom>
        </p:spPr>
      </p:pic>
      <p:sp>
        <p:nvSpPr>
          <p:cNvPr id="7" name="CuadroTexto 10">
            <a:extLst>
              <a:ext uri="{FF2B5EF4-FFF2-40B4-BE49-F238E27FC236}">
                <a16:creationId xmlns:a16="http://schemas.microsoft.com/office/drawing/2014/main" id="{F40667E6-3B04-417F-1D30-F7250CDB0C23}"/>
              </a:ext>
            </a:extLst>
          </p:cNvPr>
          <p:cNvSpPr txBox="1">
            <a:spLocks noChangeArrowheads="1"/>
          </p:cNvSpPr>
          <p:nvPr/>
        </p:nvSpPr>
        <p:spPr bwMode="auto">
          <a:xfrm>
            <a:off x="-1" y="0"/>
            <a:ext cx="10647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Foco"/>
              </a:defRPr>
            </a:lvl1pPr>
            <a:lvl2pPr marL="742950" indent="-285750">
              <a:defRPr>
                <a:solidFill>
                  <a:schemeClr val="tx1"/>
                </a:solidFill>
                <a:latin typeface="Foco"/>
              </a:defRPr>
            </a:lvl2pPr>
            <a:lvl3pPr marL="1143000" indent="-228600">
              <a:defRPr>
                <a:solidFill>
                  <a:schemeClr val="tx1"/>
                </a:solidFill>
                <a:latin typeface="Foco"/>
              </a:defRPr>
            </a:lvl3pPr>
            <a:lvl4pPr marL="1600200" indent="-228600">
              <a:defRPr>
                <a:solidFill>
                  <a:schemeClr val="tx1"/>
                </a:solidFill>
                <a:latin typeface="Foco"/>
              </a:defRPr>
            </a:lvl4pPr>
            <a:lvl5pPr marL="2057400" indent="-228600">
              <a:defRPr>
                <a:solidFill>
                  <a:schemeClr val="tx1"/>
                </a:solidFill>
                <a:latin typeface="Foco"/>
              </a:defRPr>
            </a:lvl5pPr>
            <a:lvl6pPr marL="2514600" indent="-228600" eaLnBrk="0" fontAlgn="base" hangingPunct="0">
              <a:spcBef>
                <a:spcPct val="0"/>
              </a:spcBef>
              <a:spcAft>
                <a:spcPct val="0"/>
              </a:spcAft>
              <a:defRPr>
                <a:solidFill>
                  <a:schemeClr val="tx1"/>
                </a:solidFill>
                <a:latin typeface="Foco"/>
              </a:defRPr>
            </a:lvl6pPr>
            <a:lvl7pPr marL="2971800" indent="-228600" eaLnBrk="0" fontAlgn="base" hangingPunct="0">
              <a:spcBef>
                <a:spcPct val="0"/>
              </a:spcBef>
              <a:spcAft>
                <a:spcPct val="0"/>
              </a:spcAft>
              <a:defRPr>
                <a:solidFill>
                  <a:schemeClr val="tx1"/>
                </a:solidFill>
                <a:latin typeface="Foco"/>
              </a:defRPr>
            </a:lvl7pPr>
            <a:lvl8pPr marL="3429000" indent="-228600" eaLnBrk="0" fontAlgn="base" hangingPunct="0">
              <a:spcBef>
                <a:spcPct val="0"/>
              </a:spcBef>
              <a:spcAft>
                <a:spcPct val="0"/>
              </a:spcAft>
              <a:defRPr>
                <a:solidFill>
                  <a:schemeClr val="tx1"/>
                </a:solidFill>
                <a:latin typeface="Foco"/>
              </a:defRPr>
            </a:lvl8pPr>
            <a:lvl9pPr marL="3886200" indent="-228600" eaLnBrk="0" fontAlgn="base" hangingPunct="0">
              <a:spcBef>
                <a:spcPct val="0"/>
              </a:spcBef>
              <a:spcAft>
                <a:spcPct val="0"/>
              </a:spcAft>
              <a:defRPr>
                <a:solidFill>
                  <a:schemeClr val="tx1"/>
                </a:solidFill>
                <a:latin typeface="Foco"/>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s-PE" sz="2800" b="1" u="none" strike="noStrike" kern="1200" cap="none" spc="0" normalizeH="0" baseline="0" noProof="0">
                <a:ln>
                  <a:noFill/>
                </a:ln>
                <a:solidFill>
                  <a:schemeClr val="bg1"/>
                </a:solidFill>
                <a:effectLst/>
                <a:uLnTx/>
                <a:uFillTx/>
                <a:latin typeface="Foco" panose="020B0504050202020203" pitchFamily="34" charset="77"/>
                <a:cs typeface="Gautami"/>
              </a:rPr>
              <a:t>Algunas diferencias en condicionado</a:t>
            </a:r>
            <a:endParaRPr kumimoji="0" lang="es-ES" sz="1800" b="1" u="none" strike="noStrike" kern="1200" cap="none" spc="0" normalizeH="0" baseline="0" noProof="0">
              <a:ln>
                <a:noFill/>
              </a:ln>
              <a:solidFill>
                <a:schemeClr val="bg1"/>
              </a:solidFill>
              <a:effectLst/>
              <a:uLnTx/>
              <a:uFillTx/>
              <a:latin typeface="Foco" panose="020B0504050202020203" pitchFamily="34" charset="77"/>
            </a:endParaRPr>
          </a:p>
        </p:txBody>
      </p:sp>
      <p:sp>
        <p:nvSpPr>
          <p:cNvPr id="30" name="Rectángulo: esquinas redondeadas 29">
            <a:extLst>
              <a:ext uri="{FF2B5EF4-FFF2-40B4-BE49-F238E27FC236}">
                <a16:creationId xmlns:a16="http://schemas.microsoft.com/office/drawing/2014/main" id="{5168E8FD-947A-5B8E-AE9D-DCE78F7C8CC5}"/>
              </a:ext>
            </a:extLst>
          </p:cNvPr>
          <p:cNvSpPr/>
          <p:nvPr/>
        </p:nvSpPr>
        <p:spPr>
          <a:xfrm>
            <a:off x="2778702" y="902308"/>
            <a:ext cx="4117529" cy="567589"/>
          </a:xfrm>
          <a:prstGeom prst="roundRect">
            <a:avLst/>
          </a:prstGeom>
          <a:solidFill>
            <a:srgbClr val="00A8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a:t>Pacífico</a:t>
            </a:r>
          </a:p>
          <a:p>
            <a:pPr algn="ctr"/>
            <a:r>
              <a:rPr lang="es-PE" b="1"/>
              <a:t>Vida Inversión Flex</a:t>
            </a:r>
          </a:p>
        </p:txBody>
      </p:sp>
      <p:sp>
        <p:nvSpPr>
          <p:cNvPr id="31" name="Rectángulo: esquinas redondeadas 30">
            <a:extLst>
              <a:ext uri="{FF2B5EF4-FFF2-40B4-BE49-F238E27FC236}">
                <a16:creationId xmlns:a16="http://schemas.microsoft.com/office/drawing/2014/main" id="{26E9A4A8-B374-DB73-EF85-337A37BBAEA3}"/>
              </a:ext>
            </a:extLst>
          </p:cNvPr>
          <p:cNvSpPr/>
          <p:nvPr/>
        </p:nvSpPr>
        <p:spPr>
          <a:xfrm>
            <a:off x="7440057" y="900848"/>
            <a:ext cx="4117528" cy="567590"/>
          </a:xfrm>
          <a:prstGeom prst="roundRect">
            <a:avLst/>
          </a:prstGeom>
          <a:solidFill>
            <a:srgbClr val="E73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a:t>Rímac</a:t>
            </a:r>
          </a:p>
          <a:p>
            <a:pPr algn="ctr"/>
            <a:r>
              <a:rPr lang="es-PE" b="1"/>
              <a:t>Vida Flexible</a:t>
            </a:r>
          </a:p>
        </p:txBody>
      </p:sp>
      <p:sp>
        <p:nvSpPr>
          <p:cNvPr id="32" name="Rectángulo: esquinas redondeadas 31">
            <a:extLst>
              <a:ext uri="{FF2B5EF4-FFF2-40B4-BE49-F238E27FC236}">
                <a16:creationId xmlns:a16="http://schemas.microsoft.com/office/drawing/2014/main" id="{14AEFE1D-0942-7115-B504-4A93D0B3D0FA}"/>
              </a:ext>
            </a:extLst>
          </p:cNvPr>
          <p:cNvSpPr/>
          <p:nvPr/>
        </p:nvSpPr>
        <p:spPr>
          <a:xfrm>
            <a:off x="470625" y="3865116"/>
            <a:ext cx="1921702" cy="1846212"/>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Rehabilitación de la póliza</a:t>
            </a:r>
          </a:p>
        </p:txBody>
      </p:sp>
      <p:sp>
        <p:nvSpPr>
          <p:cNvPr id="37" name="Rectángulo: esquinas redondeadas 36">
            <a:extLst>
              <a:ext uri="{FF2B5EF4-FFF2-40B4-BE49-F238E27FC236}">
                <a16:creationId xmlns:a16="http://schemas.microsoft.com/office/drawing/2014/main" id="{4B9BA062-2D2D-9AFF-9115-B2285D87E23A}"/>
              </a:ext>
            </a:extLst>
          </p:cNvPr>
          <p:cNvSpPr/>
          <p:nvPr/>
        </p:nvSpPr>
        <p:spPr>
          <a:xfrm>
            <a:off x="2778703" y="3865116"/>
            <a:ext cx="4117529" cy="1846212"/>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s-ES" sz="1600">
                <a:solidFill>
                  <a:srgbClr val="696969"/>
                </a:solidFill>
              </a:rPr>
              <a:t>El Contratante puede rehabilitar la póliza si paga previamente el total de las </a:t>
            </a:r>
            <a:r>
              <a:rPr lang="es-ES" sz="1600" b="1">
                <a:solidFill>
                  <a:srgbClr val="696969"/>
                </a:solidFill>
              </a:rPr>
              <a:t>primas vencidas o un monto mínimo equivalente al total de las Deducciones Mensuales </a:t>
            </a:r>
            <a:r>
              <a:rPr lang="es-ES" sz="1600">
                <a:solidFill>
                  <a:srgbClr val="696969"/>
                </a:solidFill>
              </a:rPr>
              <a:t>que no se hubiesen realizado a dicha fecha; lo que resulte más beneficioso para el Contratante.</a:t>
            </a:r>
            <a:endParaRPr lang="es-PE" sz="1600">
              <a:solidFill>
                <a:srgbClr val="696969"/>
              </a:solidFill>
            </a:endParaRPr>
          </a:p>
        </p:txBody>
      </p:sp>
      <p:sp>
        <p:nvSpPr>
          <p:cNvPr id="38" name="Rectángulo: esquinas redondeadas 37">
            <a:extLst>
              <a:ext uri="{FF2B5EF4-FFF2-40B4-BE49-F238E27FC236}">
                <a16:creationId xmlns:a16="http://schemas.microsoft.com/office/drawing/2014/main" id="{5A27415A-C0C1-D093-A783-0C96BA04D8CC}"/>
              </a:ext>
            </a:extLst>
          </p:cNvPr>
          <p:cNvSpPr/>
          <p:nvPr/>
        </p:nvSpPr>
        <p:spPr>
          <a:xfrm>
            <a:off x="7440057" y="3865116"/>
            <a:ext cx="4117529" cy="1846212"/>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rtl="0" fontAlgn="base"/>
            <a:r>
              <a:rPr lang="es-ES" sz="1600">
                <a:solidFill>
                  <a:srgbClr val="696969"/>
                </a:solidFill>
                <a:latin typeface="Calibri" panose="020F0502020204030204" pitchFamily="34" charset="0"/>
              </a:rPr>
              <a:t> El contratante puede rehabilitar la cobertura de la Póliza, previo pago de la </a:t>
            </a:r>
            <a:r>
              <a:rPr lang="es-ES" sz="1600" b="1">
                <a:solidFill>
                  <a:srgbClr val="696969"/>
                </a:solidFill>
                <a:latin typeface="Calibri" panose="020F0502020204030204" pitchFamily="34" charset="0"/>
              </a:rPr>
              <a:t>totalidad de las primas básicas vencidas</a:t>
            </a:r>
            <a:r>
              <a:rPr lang="es-ES" sz="1600">
                <a:solidFill>
                  <a:srgbClr val="696969"/>
                </a:solidFill>
                <a:latin typeface="Calibri" panose="020F0502020204030204" pitchFamily="34" charset="0"/>
              </a:rPr>
              <a:t>, y en caso se haya convenido en el convenio de pago, los </a:t>
            </a:r>
            <a:r>
              <a:rPr lang="es-ES" sz="1600" b="1">
                <a:solidFill>
                  <a:srgbClr val="696969"/>
                </a:solidFill>
                <a:latin typeface="Calibri" panose="020F0502020204030204" pitchFamily="34" charset="0"/>
              </a:rPr>
              <a:t>intereses moratorios </a:t>
            </a:r>
            <a:r>
              <a:rPr lang="es-ES" sz="1600">
                <a:solidFill>
                  <a:srgbClr val="696969"/>
                </a:solidFill>
                <a:latin typeface="Calibri" panose="020F0502020204030204" pitchFamily="34" charset="0"/>
              </a:rPr>
              <a:t>respectivos.</a:t>
            </a:r>
            <a:endParaRPr lang="en-US" sz="1600" b="0" i="0">
              <a:solidFill>
                <a:srgbClr val="696969"/>
              </a:solidFill>
              <a:effectLst/>
              <a:latin typeface="Segoe UI" panose="020B0502040204020203" pitchFamily="34" charset="0"/>
            </a:endParaRPr>
          </a:p>
        </p:txBody>
      </p:sp>
      <p:sp>
        <p:nvSpPr>
          <p:cNvPr id="11" name="Rectángulo: esquinas redondeadas 10">
            <a:extLst>
              <a:ext uri="{FF2B5EF4-FFF2-40B4-BE49-F238E27FC236}">
                <a16:creationId xmlns:a16="http://schemas.microsoft.com/office/drawing/2014/main" id="{43B34B09-14AA-2F30-A3DE-74C40DD5088A}"/>
              </a:ext>
            </a:extLst>
          </p:cNvPr>
          <p:cNvSpPr/>
          <p:nvPr/>
        </p:nvSpPr>
        <p:spPr>
          <a:xfrm>
            <a:off x="470625" y="1787763"/>
            <a:ext cx="1921702" cy="1835881"/>
          </a:xfrm>
          <a:prstGeom prst="roundRect">
            <a:avLst/>
          </a:prstGeom>
          <a:solidFill>
            <a:schemeClr val="bg1"/>
          </a:solidFill>
          <a:ln>
            <a:solidFill>
              <a:srgbClr val="00A8E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a:solidFill>
                  <a:srgbClr val="00A8E3"/>
                </a:solidFill>
              </a:rPr>
              <a:t>Cobertura Vida Principal</a:t>
            </a:r>
          </a:p>
        </p:txBody>
      </p:sp>
      <p:sp>
        <p:nvSpPr>
          <p:cNvPr id="12" name="Rectángulo: esquinas redondeadas 11">
            <a:extLst>
              <a:ext uri="{FF2B5EF4-FFF2-40B4-BE49-F238E27FC236}">
                <a16:creationId xmlns:a16="http://schemas.microsoft.com/office/drawing/2014/main" id="{B0EA358F-C65C-0335-D9FF-0AFB8F6BB4F5}"/>
              </a:ext>
            </a:extLst>
          </p:cNvPr>
          <p:cNvSpPr/>
          <p:nvPr/>
        </p:nvSpPr>
        <p:spPr>
          <a:xfrm>
            <a:off x="2778704" y="1787763"/>
            <a:ext cx="4117529" cy="1846212"/>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rtl="0" fontAlgn="base"/>
            <a:r>
              <a:rPr lang="es-ES" sz="1600" dirty="0">
                <a:solidFill>
                  <a:srgbClr val="696969"/>
                </a:solidFill>
                <a:latin typeface="Calibri" panose="020F0502020204030204" pitchFamily="34" charset="0"/>
              </a:rPr>
              <a:t> El contratante puede elegir al inicio de la póliza:</a:t>
            </a:r>
          </a:p>
          <a:p>
            <a:pPr marL="285750" indent="-285750" rtl="0" fontAlgn="base">
              <a:buFont typeface="Wingdings" panose="05000000000000000000" pitchFamily="2" charset="2"/>
              <a:buChar char="§"/>
            </a:pPr>
            <a:r>
              <a:rPr lang="es-ES" sz="1600" b="0" i="0" dirty="0">
                <a:solidFill>
                  <a:srgbClr val="696969"/>
                </a:solidFill>
                <a:effectLst/>
                <a:latin typeface="Calibri" panose="020F0502020204030204" pitchFamily="34" charset="0"/>
              </a:rPr>
              <a:t>Suma asegurada creciente -&gt; suma </a:t>
            </a:r>
            <a:r>
              <a:rPr lang="es-ES" sz="1600" dirty="0">
                <a:solidFill>
                  <a:srgbClr val="696969"/>
                </a:solidFill>
                <a:latin typeface="Calibri" panose="020F0502020204030204" pitchFamily="34" charset="0"/>
              </a:rPr>
              <a:t>asegurada + CI + CE</a:t>
            </a:r>
          </a:p>
          <a:p>
            <a:pPr marL="285750" indent="-285750" rtl="0" fontAlgn="base">
              <a:buFont typeface="Wingdings" panose="05000000000000000000" pitchFamily="2" charset="2"/>
              <a:buChar char="§"/>
            </a:pPr>
            <a:r>
              <a:rPr lang="es-ES" sz="1600" b="0" i="0" dirty="0">
                <a:solidFill>
                  <a:srgbClr val="696969"/>
                </a:solidFill>
                <a:effectLst/>
                <a:latin typeface="Calibri" panose="020F0502020204030204" pitchFamily="34" charset="0"/>
              </a:rPr>
              <a:t>Suma asegurada nivelada -&gt; valor más alto entre suma asegurada y el 100% de la CI + CE </a:t>
            </a:r>
            <a:endParaRPr lang="en-US" sz="1600" b="0" i="0" dirty="0">
              <a:solidFill>
                <a:srgbClr val="696969"/>
              </a:solidFill>
              <a:effectLst/>
              <a:latin typeface="Segoe UI" panose="020B0502040204020203" pitchFamily="34" charset="0"/>
            </a:endParaRPr>
          </a:p>
        </p:txBody>
      </p:sp>
      <p:sp>
        <p:nvSpPr>
          <p:cNvPr id="13" name="Rectángulo: esquinas redondeadas 12">
            <a:extLst>
              <a:ext uri="{FF2B5EF4-FFF2-40B4-BE49-F238E27FC236}">
                <a16:creationId xmlns:a16="http://schemas.microsoft.com/office/drawing/2014/main" id="{282A668E-6605-D76B-B15E-1136D66B3E6F}"/>
              </a:ext>
            </a:extLst>
          </p:cNvPr>
          <p:cNvSpPr/>
          <p:nvPr/>
        </p:nvSpPr>
        <p:spPr>
          <a:xfrm>
            <a:off x="7440057" y="1777432"/>
            <a:ext cx="4117529" cy="1846212"/>
          </a:xfrm>
          <a:prstGeom prst="roundRect">
            <a:avLst/>
          </a:prstGeom>
          <a:solidFill>
            <a:schemeClr val="bg1">
              <a:lumMod val="95000"/>
            </a:schemeClr>
          </a:solid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rtl="0" fontAlgn="base"/>
            <a:r>
              <a:rPr lang="es-ES" sz="1600" dirty="0">
                <a:solidFill>
                  <a:srgbClr val="696969"/>
                </a:solidFill>
                <a:latin typeface="Calibri" panose="020F0502020204030204" pitchFamily="34" charset="0"/>
              </a:rPr>
              <a:t>El monto asegurado a pagar en caso de fallecimiento será igual al mayor valor entre el Capital Asegurado y el 110% del saldo de la Cuenta Básica, más el saldo de la Cuenta de Ahorros. </a:t>
            </a:r>
            <a:endParaRPr lang="en-US" sz="1600" b="0" i="0" dirty="0">
              <a:solidFill>
                <a:srgbClr val="696969"/>
              </a:solidFill>
              <a:effectLst/>
              <a:latin typeface="Segoe UI" panose="020B0502040204020203" pitchFamily="34" charset="0"/>
            </a:endParaRPr>
          </a:p>
        </p:txBody>
      </p:sp>
    </p:spTree>
    <p:extLst>
      <p:ext uri="{BB962C8B-B14F-4D97-AF65-F5344CB8AC3E}">
        <p14:creationId xmlns:p14="http://schemas.microsoft.com/office/powerpoint/2010/main" val="4112605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89844CC-6FB7-360F-D4AB-B9B2EAAA66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774"/>
          </a:xfrm>
          <a:prstGeom prst="rect">
            <a:avLst/>
          </a:prstGeom>
        </p:spPr>
      </p:pic>
      <p:pic>
        <p:nvPicPr>
          <p:cNvPr id="4" name="Imagen 3">
            <a:extLst>
              <a:ext uri="{FF2B5EF4-FFF2-40B4-BE49-F238E27FC236}">
                <a16:creationId xmlns:a16="http://schemas.microsoft.com/office/drawing/2014/main" id="{EF64FA27-4C54-3238-0DB6-D9F322E9B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76434"/>
            <a:ext cx="12192000" cy="412595"/>
          </a:xfrm>
          <a:prstGeom prst="rect">
            <a:avLst/>
          </a:prstGeom>
        </p:spPr>
      </p:pic>
      <p:pic>
        <p:nvPicPr>
          <p:cNvPr id="6" name="Imagen 5">
            <a:extLst>
              <a:ext uri="{FF2B5EF4-FFF2-40B4-BE49-F238E27FC236}">
                <a16:creationId xmlns:a16="http://schemas.microsoft.com/office/drawing/2014/main" id="{1D8E07D1-DB21-05E9-D734-698EEAC78F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7091" y="126592"/>
            <a:ext cx="1355339" cy="315528"/>
          </a:xfrm>
          <a:prstGeom prst="rect">
            <a:avLst/>
          </a:prstGeom>
        </p:spPr>
      </p:pic>
      <p:sp>
        <p:nvSpPr>
          <p:cNvPr id="7" name="CuadroTexto 10">
            <a:extLst>
              <a:ext uri="{FF2B5EF4-FFF2-40B4-BE49-F238E27FC236}">
                <a16:creationId xmlns:a16="http://schemas.microsoft.com/office/drawing/2014/main" id="{F40667E6-3B04-417F-1D30-F7250CDB0C23}"/>
              </a:ext>
            </a:extLst>
          </p:cNvPr>
          <p:cNvSpPr txBox="1">
            <a:spLocks noChangeArrowheads="1"/>
          </p:cNvSpPr>
          <p:nvPr/>
        </p:nvSpPr>
        <p:spPr bwMode="auto">
          <a:xfrm>
            <a:off x="-1" y="0"/>
            <a:ext cx="106470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Foco"/>
              </a:defRPr>
            </a:lvl1pPr>
            <a:lvl2pPr marL="742950" indent="-285750">
              <a:defRPr>
                <a:solidFill>
                  <a:schemeClr val="tx1"/>
                </a:solidFill>
                <a:latin typeface="Foco"/>
              </a:defRPr>
            </a:lvl2pPr>
            <a:lvl3pPr marL="1143000" indent="-228600">
              <a:defRPr>
                <a:solidFill>
                  <a:schemeClr val="tx1"/>
                </a:solidFill>
                <a:latin typeface="Foco"/>
              </a:defRPr>
            </a:lvl3pPr>
            <a:lvl4pPr marL="1600200" indent="-228600">
              <a:defRPr>
                <a:solidFill>
                  <a:schemeClr val="tx1"/>
                </a:solidFill>
                <a:latin typeface="Foco"/>
              </a:defRPr>
            </a:lvl4pPr>
            <a:lvl5pPr marL="2057400" indent="-228600">
              <a:defRPr>
                <a:solidFill>
                  <a:schemeClr val="tx1"/>
                </a:solidFill>
                <a:latin typeface="Foco"/>
              </a:defRPr>
            </a:lvl5pPr>
            <a:lvl6pPr marL="2514600" indent="-228600" eaLnBrk="0" fontAlgn="base" hangingPunct="0">
              <a:spcBef>
                <a:spcPct val="0"/>
              </a:spcBef>
              <a:spcAft>
                <a:spcPct val="0"/>
              </a:spcAft>
              <a:defRPr>
                <a:solidFill>
                  <a:schemeClr val="tx1"/>
                </a:solidFill>
                <a:latin typeface="Foco"/>
              </a:defRPr>
            </a:lvl6pPr>
            <a:lvl7pPr marL="2971800" indent="-228600" eaLnBrk="0" fontAlgn="base" hangingPunct="0">
              <a:spcBef>
                <a:spcPct val="0"/>
              </a:spcBef>
              <a:spcAft>
                <a:spcPct val="0"/>
              </a:spcAft>
              <a:defRPr>
                <a:solidFill>
                  <a:schemeClr val="tx1"/>
                </a:solidFill>
                <a:latin typeface="Foco"/>
              </a:defRPr>
            </a:lvl7pPr>
            <a:lvl8pPr marL="3429000" indent="-228600" eaLnBrk="0" fontAlgn="base" hangingPunct="0">
              <a:spcBef>
                <a:spcPct val="0"/>
              </a:spcBef>
              <a:spcAft>
                <a:spcPct val="0"/>
              </a:spcAft>
              <a:defRPr>
                <a:solidFill>
                  <a:schemeClr val="tx1"/>
                </a:solidFill>
                <a:latin typeface="Foco"/>
              </a:defRPr>
            </a:lvl8pPr>
            <a:lvl9pPr marL="3886200" indent="-228600" eaLnBrk="0" fontAlgn="base" hangingPunct="0">
              <a:spcBef>
                <a:spcPct val="0"/>
              </a:spcBef>
              <a:spcAft>
                <a:spcPct val="0"/>
              </a:spcAft>
              <a:defRPr>
                <a:solidFill>
                  <a:schemeClr val="tx1"/>
                </a:solidFill>
                <a:latin typeface="Foco"/>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s-PE" sz="2800" b="1" u="none" strike="noStrike" kern="1200" cap="none" spc="0" normalizeH="0" baseline="0" noProof="0">
                <a:ln>
                  <a:noFill/>
                </a:ln>
                <a:solidFill>
                  <a:schemeClr val="bg1"/>
                </a:solidFill>
                <a:effectLst/>
                <a:uLnTx/>
                <a:uFillTx/>
                <a:latin typeface="Foco" panose="020B0504050202020203" pitchFamily="34" charset="77"/>
                <a:cs typeface="Gautami"/>
              </a:rPr>
              <a:t>Comparativo cotización (Hombre de 30 años – 6.3% anual)</a:t>
            </a:r>
            <a:endParaRPr kumimoji="0" lang="es-ES" sz="1800" b="1" u="none" strike="noStrike" kern="1200" cap="none" spc="0" normalizeH="0" baseline="0" noProof="0">
              <a:ln>
                <a:noFill/>
              </a:ln>
              <a:solidFill>
                <a:schemeClr val="bg1"/>
              </a:solidFill>
              <a:effectLst/>
              <a:uLnTx/>
              <a:uFillTx/>
              <a:latin typeface="Foco" panose="020B0504050202020203" pitchFamily="34" charset="77"/>
            </a:endParaRPr>
          </a:p>
        </p:txBody>
      </p:sp>
      <p:sp>
        <p:nvSpPr>
          <p:cNvPr id="2" name="Rectángulo: esquinas redondeadas 1">
            <a:extLst>
              <a:ext uri="{FF2B5EF4-FFF2-40B4-BE49-F238E27FC236}">
                <a16:creationId xmlns:a16="http://schemas.microsoft.com/office/drawing/2014/main" id="{870017F0-8B22-2755-EAAD-88911EA7C81C}"/>
              </a:ext>
            </a:extLst>
          </p:cNvPr>
          <p:cNvSpPr/>
          <p:nvPr/>
        </p:nvSpPr>
        <p:spPr>
          <a:xfrm>
            <a:off x="159487" y="776177"/>
            <a:ext cx="5843279" cy="5547603"/>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Rectángulo: esquinas redondeadas 4">
            <a:extLst>
              <a:ext uri="{FF2B5EF4-FFF2-40B4-BE49-F238E27FC236}">
                <a16:creationId xmlns:a16="http://schemas.microsoft.com/office/drawing/2014/main" id="{84A0EDBD-B069-87FD-862B-7B683483E2F3}"/>
              </a:ext>
            </a:extLst>
          </p:cNvPr>
          <p:cNvSpPr/>
          <p:nvPr/>
        </p:nvSpPr>
        <p:spPr>
          <a:xfrm>
            <a:off x="6159152" y="776176"/>
            <a:ext cx="5843278" cy="5547603"/>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object 7">
            <a:extLst>
              <a:ext uri="{FF2B5EF4-FFF2-40B4-BE49-F238E27FC236}">
                <a16:creationId xmlns:a16="http://schemas.microsoft.com/office/drawing/2014/main" id="{890785E1-41A7-738F-BB5A-250F3697DC53}"/>
              </a:ext>
            </a:extLst>
          </p:cNvPr>
          <p:cNvSpPr txBox="1"/>
          <p:nvPr/>
        </p:nvSpPr>
        <p:spPr>
          <a:xfrm>
            <a:off x="1700737" y="893783"/>
            <a:ext cx="2711301" cy="625808"/>
          </a:xfrm>
          <a:prstGeom prst="rect">
            <a:avLst/>
          </a:prstGeom>
        </p:spPr>
        <p:txBody>
          <a:bodyPr wrap="square" lIns="0" tIns="10156" rIns="0" bIns="0">
            <a:spAutoFit/>
          </a:bodyPr>
          <a:lstStyle/>
          <a:p>
            <a:pPr algn="ctr"/>
            <a:r>
              <a:rPr lang="es-PE" sz="2000" b="1">
                <a:solidFill>
                  <a:srgbClr val="0099CB"/>
                </a:solidFill>
              </a:rPr>
              <a:t>PACÍFICO</a:t>
            </a:r>
          </a:p>
          <a:p>
            <a:pPr algn="ctr"/>
            <a:r>
              <a:rPr lang="es-PE" sz="2000" b="1">
                <a:solidFill>
                  <a:srgbClr val="0099CB"/>
                </a:solidFill>
              </a:rPr>
              <a:t>Vida Inversión Flex</a:t>
            </a:r>
          </a:p>
        </p:txBody>
      </p:sp>
      <p:sp>
        <p:nvSpPr>
          <p:cNvPr id="13" name="object 7">
            <a:extLst>
              <a:ext uri="{FF2B5EF4-FFF2-40B4-BE49-F238E27FC236}">
                <a16:creationId xmlns:a16="http://schemas.microsoft.com/office/drawing/2014/main" id="{68B1B888-943D-E7EB-4466-6630353AFF8A}"/>
              </a:ext>
            </a:extLst>
          </p:cNvPr>
          <p:cNvSpPr txBox="1"/>
          <p:nvPr/>
        </p:nvSpPr>
        <p:spPr>
          <a:xfrm>
            <a:off x="7822494" y="917891"/>
            <a:ext cx="2711301" cy="625808"/>
          </a:xfrm>
          <a:prstGeom prst="rect">
            <a:avLst/>
          </a:prstGeom>
        </p:spPr>
        <p:txBody>
          <a:bodyPr wrap="square" lIns="0" tIns="10156" rIns="0" bIns="0">
            <a:spAutoFit/>
          </a:bodyPr>
          <a:lstStyle/>
          <a:p>
            <a:pPr algn="ctr"/>
            <a:r>
              <a:rPr lang="es-PE" sz="2000" b="1">
                <a:solidFill>
                  <a:srgbClr val="C00000"/>
                </a:solidFill>
              </a:rPr>
              <a:t>RIMAC</a:t>
            </a:r>
          </a:p>
          <a:p>
            <a:pPr algn="ctr"/>
            <a:r>
              <a:rPr lang="es-PE" sz="2000" b="1">
                <a:solidFill>
                  <a:srgbClr val="C00000"/>
                </a:solidFill>
              </a:rPr>
              <a:t>Vida Flexible</a:t>
            </a:r>
          </a:p>
        </p:txBody>
      </p:sp>
      <p:pic>
        <p:nvPicPr>
          <p:cNvPr id="9" name="Imagen 8">
            <a:extLst>
              <a:ext uri="{FF2B5EF4-FFF2-40B4-BE49-F238E27FC236}">
                <a16:creationId xmlns:a16="http://schemas.microsoft.com/office/drawing/2014/main" id="{4F63F4B3-19E9-25E1-248B-8E356FE280AB}"/>
              </a:ext>
            </a:extLst>
          </p:cNvPr>
          <p:cNvPicPr>
            <a:picLocks noChangeAspect="1"/>
          </p:cNvPicPr>
          <p:nvPr/>
        </p:nvPicPr>
        <p:blipFill>
          <a:blip r:embed="rId5"/>
          <a:stretch>
            <a:fillRect/>
          </a:stretch>
        </p:blipFill>
        <p:spPr>
          <a:xfrm>
            <a:off x="573080" y="1672245"/>
            <a:ext cx="4966613" cy="4184672"/>
          </a:xfrm>
          <a:prstGeom prst="rect">
            <a:avLst/>
          </a:prstGeom>
        </p:spPr>
      </p:pic>
      <p:pic>
        <p:nvPicPr>
          <p:cNvPr id="14" name="Imagen 13">
            <a:extLst>
              <a:ext uri="{FF2B5EF4-FFF2-40B4-BE49-F238E27FC236}">
                <a16:creationId xmlns:a16="http://schemas.microsoft.com/office/drawing/2014/main" id="{552C3770-78E1-5E89-957B-31C97499745D}"/>
              </a:ext>
            </a:extLst>
          </p:cNvPr>
          <p:cNvPicPr>
            <a:picLocks noChangeAspect="1"/>
          </p:cNvPicPr>
          <p:nvPr/>
        </p:nvPicPr>
        <p:blipFill>
          <a:blip r:embed="rId6"/>
          <a:stretch>
            <a:fillRect/>
          </a:stretch>
        </p:blipFill>
        <p:spPr>
          <a:xfrm>
            <a:off x="7261771" y="1706106"/>
            <a:ext cx="3638039" cy="4116950"/>
          </a:xfrm>
          <a:prstGeom prst="rect">
            <a:avLst/>
          </a:prstGeom>
        </p:spPr>
      </p:pic>
    </p:spTree>
    <p:extLst>
      <p:ext uri="{BB962C8B-B14F-4D97-AF65-F5344CB8AC3E}">
        <p14:creationId xmlns:p14="http://schemas.microsoft.com/office/powerpoint/2010/main" val="2969656268"/>
      </p:ext>
    </p:extLst>
  </p:cSld>
  <p:clrMapOvr>
    <a:masterClrMapping/>
  </p:clrMapOvr>
</p:sld>
</file>

<file path=ppt/theme/theme1.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4F56575C7B873458282AF41D3289A97" ma:contentTypeVersion="23" ma:contentTypeDescription="Create a new document." ma:contentTypeScope="" ma:versionID="5127e0b00aa17bd7b1b762dd67bf69aa">
  <xsd:schema xmlns:xsd="http://www.w3.org/2001/XMLSchema" xmlns:xs="http://www.w3.org/2001/XMLSchema" xmlns:p="http://schemas.microsoft.com/office/2006/metadata/properties" xmlns:ns1="http://schemas.microsoft.com/sharepoint/v3" xmlns:ns2="d40ea53a-4c5b-41f8-9460-83ebb28f0c89" xmlns:ns3="573c37e5-f20a-4ca0-bcb2-419fb827066a" targetNamespace="http://schemas.microsoft.com/office/2006/metadata/properties" ma:root="true" ma:fieldsID="c0fce5f9ad0b28fa9bf0b44df49cf8f6" ns1:_="" ns2:_="" ns3:_="">
    <xsd:import namespace="http://schemas.microsoft.com/sharepoint/v3"/>
    <xsd:import namespace="d40ea53a-4c5b-41f8-9460-83ebb28f0c89"/>
    <xsd:import namespace="573c37e5-f20a-4ca0-bcb2-419fb827066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lcf76f155ced4ddcb4097134ff3c332f" minOccurs="0"/>
                <xsd:element ref="ns3:TaxCatchAll" minOccurs="0"/>
                <xsd:element ref="ns1:_ip_UnifiedCompliancePolicyProperties" minOccurs="0"/>
                <xsd:element ref="ns1:_ip_UnifiedCompliancePolicyUIAction" minOccurs="0"/>
                <xsd:element ref="ns2:MediaServiceObjectDetectorVersions" minOccurs="0"/>
                <xsd:element ref="ns2:Asegurado" minOccurs="0"/>
                <xsd:element ref="ns2:FechaPago" minOccurs="0"/>
                <xsd:element ref="ns2:Diferimiento" minOccurs="0"/>
                <xsd:element ref="ns2:Mes_x002f_A_x00f1_o"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40ea53a-4c5b-41f8-9460-83ebb28f0c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94070e55-8a80-4606-b78a-8d53cef1448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Asegurado" ma:index="25" nillable="true" ma:displayName="Asegurado" ma:format="Dropdown" ma:internalName="Asegurado">
      <xsd:simpleType>
        <xsd:restriction base="dms:Text">
          <xsd:maxLength value="255"/>
        </xsd:restriction>
      </xsd:simpleType>
    </xsd:element>
    <xsd:element name="FechaPago" ma:index="26" nillable="true" ma:displayName="Fecha Pago" ma:format="DateOnly" ma:internalName="FechaPago">
      <xsd:simpleType>
        <xsd:restriction base="dms:DateTime"/>
      </xsd:simpleType>
    </xsd:element>
    <xsd:element name="Diferimiento" ma:index="27" nillable="true" ma:displayName="Diferimiento" ma:format="Dropdown" ma:internalName="Diferimiento">
      <xsd:simpleType>
        <xsd:restriction base="dms:Text">
          <xsd:maxLength value="255"/>
        </xsd:restriction>
      </xsd:simpleType>
    </xsd:element>
    <xsd:element name="Mes_x002f_A_x00f1_o" ma:index="28" nillable="true" ma:displayName="Mes/Año" ma:format="Dropdown" ma:internalName="Mes_x002f_A_x00f1_o">
      <xsd:simpleType>
        <xsd:restriction base="dms:Text">
          <xsd:maxLength value="255"/>
        </xsd:restriction>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73c37e5-f20a-4ca0-bcb2-419fb827066a"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c2cfa16-076e-4b92-bf14-fa22efb517b7}" ma:internalName="TaxCatchAll" ma:showField="CatchAllData" ma:web="573c37e5-f20a-4ca0-bcb2-419fb82706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d40ea53a-4c5b-41f8-9460-83ebb28f0c89">
      <Terms xmlns="http://schemas.microsoft.com/office/infopath/2007/PartnerControls"/>
    </lcf76f155ced4ddcb4097134ff3c332f>
    <TaxCatchAll xmlns="573c37e5-f20a-4ca0-bcb2-419fb827066a" xsi:nil="true"/>
    <_ip_UnifiedCompliancePolicyProperties xmlns="http://schemas.microsoft.com/sharepoint/v3" xsi:nil="true"/>
    <Mes_x002f_A_x00f1_o xmlns="d40ea53a-4c5b-41f8-9460-83ebb28f0c89" xsi:nil="true"/>
    <FechaPago xmlns="d40ea53a-4c5b-41f8-9460-83ebb28f0c89" xsi:nil="true"/>
    <Diferimiento xmlns="d40ea53a-4c5b-41f8-9460-83ebb28f0c89" xsi:nil="true"/>
    <Asegurado xmlns="d40ea53a-4c5b-41f8-9460-83ebb28f0c89" xsi:nil="true"/>
    <SharedWithUsers xmlns="573c37e5-f20a-4ca0-bcb2-419fb827066a">
      <UserInfo>
        <DisplayName>Maria Jose Villanueva Ugaz</DisplayName>
        <AccountId>377</AccountId>
        <AccountType/>
      </UserInfo>
    </SharedWithUsers>
  </documentManagement>
</p:properties>
</file>

<file path=customXml/itemProps1.xml><?xml version="1.0" encoding="utf-8"?>
<ds:datastoreItem xmlns:ds="http://schemas.openxmlformats.org/officeDocument/2006/customXml" ds:itemID="{5D62E84C-7B2A-47F8-86DC-F75F56912523}">
  <ds:schemaRefs>
    <ds:schemaRef ds:uri="http://schemas.microsoft.com/sharepoint/v3/contenttype/forms"/>
  </ds:schemaRefs>
</ds:datastoreItem>
</file>

<file path=customXml/itemProps2.xml><?xml version="1.0" encoding="utf-8"?>
<ds:datastoreItem xmlns:ds="http://schemas.openxmlformats.org/officeDocument/2006/customXml" ds:itemID="{B8848D01-1812-4B0B-AD47-E58C89BDBD7F}">
  <ds:schemaRefs>
    <ds:schemaRef ds:uri="573c37e5-f20a-4ca0-bcb2-419fb827066a"/>
    <ds:schemaRef ds:uri="d40ea53a-4c5b-41f8-9460-83ebb28f0c8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14F8E40-796E-439D-ABCD-7B77D54BD461}">
  <ds:schemaRefs>
    <ds:schemaRef ds:uri="573c37e5-f20a-4ca0-bcb2-419fb827066a"/>
    <ds:schemaRef ds:uri="d40ea53a-4c5b-41f8-9460-83ebb28f0c8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1919</TotalTime>
  <Words>2181</Words>
  <Application>Microsoft Office PowerPoint</Application>
  <PresentationFormat>Panorámica</PresentationFormat>
  <Paragraphs>160</Paragraphs>
  <Slides>11</Slides>
  <Notes>11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11</vt:i4>
      </vt:variant>
    </vt:vector>
  </HeadingPairs>
  <TitlesOfParts>
    <vt:vector size="19" baseType="lpstr">
      <vt:lpstr>Wingdings</vt:lpstr>
      <vt:lpstr>Segoe UI</vt:lpstr>
      <vt:lpstr>Calibri</vt:lpstr>
      <vt:lpstr>Arial</vt:lpstr>
      <vt:lpstr>Foco</vt:lpstr>
      <vt:lpstr>Calibri Light</vt:lpstr>
      <vt:lpstr>2_Tema de Office</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talleres preferentes</dc:title>
  <dc:creator>Carlos Oscar Valdivia Requena</dc:creator>
  <cp:lastModifiedBy>Mauricio Arturo Landa Caballero</cp:lastModifiedBy>
  <cp:revision>12</cp:revision>
  <dcterms:created xsi:type="dcterms:W3CDTF">2019-12-06T18:44:16Z</dcterms:created>
  <dcterms:modified xsi:type="dcterms:W3CDTF">2025-10-27T17:03:51Z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0x010100A4F56575C7B873458282AF41D3289A97</vt:lpwstr>
  </property>
  <property fmtid="{D5CDD505-2E9C-101B-9397-08002B2CF9AE}" pid="3" name="MediaServiceImageTags">
    <vt:lpwstr/>
  </property>
  <property fmtid="{D5CDD505-2E9C-101B-9397-08002B2CF9AE}" pid="4" name="MSIP_Label_cc5e6402-922e-490f-9465-00b7f506285b_Enabled">
    <vt:lpwstr>true</vt:lpwstr>
  </property>
  <property fmtid="{D5CDD505-2E9C-101B-9397-08002B2CF9AE}" pid="5" name="MSIP_Label_cc5e6402-922e-490f-9465-00b7f506285b_SetDate">
    <vt:lpwstr>2023-10-24T20:18:14Z</vt:lpwstr>
  </property>
  <property fmtid="{D5CDD505-2E9C-101B-9397-08002B2CF9AE}" pid="6" name="MSIP_Label_cc5e6402-922e-490f-9465-00b7f506285b_Method">
    <vt:lpwstr>Standard</vt:lpwstr>
  </property>
  <property fmtid="{D5CDD505-2E9C-101B-9397-08002B2CF9AE}" pid="7" name="MSIP_Label_cc5e6402-922e-490f-9465-00b7f506285b_Name">
    <vt:lpwstr>Interno</vt:lpwstr>
  </property>
  <property fmtid="{D5CDD505-2E9C-101B-9397-08002B2CF9AE}" pid="8" name="MSIP_Label_cc5e6402-922e-490f-9465-00b7f506285b_SiteId">
    <vt:lpwstr>66dc1f77-2e0d-4d13-b961-7c2e63aa376b</vt:lpwstr>
  </property>
  <property fmtid="{D5CDD505-2E9C-101B-9397-08002B2CF9AE}" pid="9" name="MSIP_Label_cc5e6402-922e-490f-9465-00b7f506285b_ActionId">
    <vt:lpwstr>00be727b-9dca-4884-aae7-101af7a7aeeb</vt:lpwstr>
  </property>
  <property fmtid="{D5CDD505-2E9C-101B-9397-08002B2CF9AE}" pid="10" name="MSIP_Label_cc5e6402-922e-490f-9465-00b7f506285b_ContentBits">
    <vt:lpwstr>0</vt:lpwstr>
  </property>
</Properties>
</file>