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1" r:id="rId1"/>
    <p:sldMasterId id="2147484022" r:id="rId2"/>
    <p:sldMasterId id="2147484034" r:id="rId3"/>
  </p:sldMasterIdLst>
  <p:notesMasterIdLst>
    <p:notesMasterId r:id="rId59"/>
  </p:notesMasterIdLst>
  <p:sldIdLst>
    <p:sldId id="2820" r:id="rId4"/>
    <p:sldId id="2146846465" r:id="rId5"/>
    <p:sldId id="2825" r:id="rId6"/>
    <p:sldId id="2146846472" r:id="rId7"/>
    <p:sldId id="418" r:id="rId8"/>
    <p:sldId id="2146846467" r:id="rId9"/>
    <p:sldId id="2146846502" r:id="rId10"/>
    <p:sldId id="2146846501" r:id="rId11"/>
    <p:sldId id="2146846503" r:id="rId12"/>
    <p:sldId id="2146846481" r:id="rId13"/>
    <p:sldId id="2217" r:id="rId14"/>
    <p:sldId id="2146846494" r:id="rId15"/>
    <p:sldId id="276" r:id="rId16"/>
    <p:sldId id="313" r:id="rId17"/>
    <p:sldId id="275" r:id="rId18"/>
    <p:sldId id="420" r:id="rId19"/>
    <p:sldId id="2146846512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2831" r:id="rId56"/>
    <p:sldId id="264" r:id="rId57"/>
    <p:sldId id="3406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81EB316-2C6E-4455-B0CC-812FBA0CFACB}" name="Arushi Mathur" initials="AM" userId="S::arushimathur@ipeglobal.com::ae51efc7-65eb-4d16-9fc7-0fa38f0d0773" providerId="AD"/>
  <p188:author id="{088058BF-EDEA-77A0-FC8F-9C4B0155787F}" name="henry arokia raj" initials="har" userId="f55551aa3521809e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CA1"/>
    <a:srgbClr val="D63E20"/>
    <a:srgbClr val="EE911B"/>
    <a:srgbClr val="F09016"/>
    <a:srgbClr val="FD8A4D"/>
    <a:srgbClr val="244093"/>
    <a:srgbClr val="E7F4FD"/>
    <a:srgbClr val="B0B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7" autoAdjust="0"/>
    <p:restoredTop sz="94660"/>
  </p:normalViewPr>
  <p:slideViewPr>
    <p:cSldViewPr snapToGrid="0">
      <p:cViewPr varScale="1">
        <p:scale>
          <a:sx n="71" d="100"/>
          <a:sy n="71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viewProps" Target="view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microsoft.com/office/2018/10/relationships/authors" Target="author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803890216447317"/>
          <c:y val="9.0980949090441604E-2"/>
          <c:w val="0.85406131524105777"/>
          <c:h val="0.76701634666944019"/>
        </c:manualLayout>
      </c:layout>
      <c:barChart>
        <c:barDir val="col"/>
        <c:grouping val="stack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tint val="100000"/>
                    <a:shade val="100000"/>
                    <a:satMod val="130000"/>
                  </a:schemeClr>
                </a:gs>
                <a:gs pos="100000">
                  <a:schemeClr val="accent1">
                    <a:tint val="50000"/>
                    <a:shade val="100000"/>
                    <a:satMod val="3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1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</a:rPr>
                      <a:t>12,19,366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914109398462554"/>
                      <c:h val="7.2100531513145202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417C-4133-B0CA-A102FAFA5B1B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highlight>
                      <a:srgbClr val="FFFF00"/>
                    </a:highlight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Sheet1!$C$41:$P$41</c:f>
              <c:strCache>
                <c:ptCount val="14"/>
                <c:pt idx="1">
                  <c:v>August '22</c:v>
                </c:pt>
                <c:pt idx="3">
                  <c:v>October '22</c:v>
                </c:pt>
                <c:pt idx="5">
                  <c:v>December '22</c:v>
                </c:pt>
                <c:pt idx="7">
                  <c:v>February '22</c:v>
                </c:pt>
                <c:pt idx="9">
                  <c:v>April '22</c:v>
                </c:pt>
                <c:pt idx="11">
                  <c:v>June'23</c:v>
                </c:pt>
                <c:pt idx="13">
                  <c:v>Present</c:v>
                </c:pt>
              </c:strCache>
            </c:strRef>
          </c:cat>
          <c:val>
            <c:numRef>
              <c:f>Sheet1!$C$42:$P$42</c:f>
              <c:numCache>
                <c:formatCode>#,##0</c:formatCode>
                <c:ptCount val="14"/>
                <c:pt idx="1">
                  <c:v>58755</c:v>
                </c:pt>
                <c:pt idx="3">
                  <c:v>149137</c:v>
                </c:pt>
                <c:pt idx="5">
                  <c:v>283811</c:v>
                </c:pt>
                <c:pt idx="7">
                  <c:v>370347</c:v>
                </c:pt>
                <c:pt idx="9">
                  <c:v>457611</c:v>
                </c:pt>
                <c:pt idx="11">
                  <c:v>1219366</c:v>
                </c:pt>
                <c:pt idx="13">
                  <c:v>1582772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93-444C-BF69-294CE892AD6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075224895"/>
        <c:axId val="1075216159"/>
      </c:barChart>
      <c:catAx>
        <c:axId val="10752248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75216159"/>
        <c:crosses val="autoZero"/>
        <c:auto val="1"/>
        <c:lblAlgn val="ctr"/>
        <c:lblOffset val="100"/>
        <c:noMultiLvlLbl val="0"/>
      </c:catAx>
      <c:valAx>
        <c:axId val="10752161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752248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Courses growth since July'22 (as on 13/03/2023)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dLbl>
              <c:idx val="1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200" dirty="0"/>
                      <a:t>521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42881557568335E-2"/>
                      <c:h val="0.1222904715601670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0B47-49E5-A640-2DDA9EDFC87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Sheet1!$A$2:$A$15</c:f>
              <c:strCache>
                <c:ptCount val="14"/>
                <c:pt idx="1">
                  <c:v>Aug'22</c:v>
                </c:pt>
                <c:pt idx="3">
                  <c:v>Oct'22</c:v>
                </c:pt>
                <c:pt idx="5">
                  <c:v>Dec'22</c:v>
                </c:pt>
                <c:pt idx="7">
                  <c:v>Feb'22</c:v>
                </c:pt>
                <c:pt idx="9">
                  <c:v>April'22</c:v>
                </c:pt>
                <c:pt idx="11">
                  <c:v>June'23</c:v>
                </c:pt>
                <c:pt idx="13">
                  <c:v>Present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1">
                  <c:v>218</c:v>
                </c:pt>
                <c:pt idx="3">
                  <c:v>284</c:v>
                </c:pt>
                <c:pt idx="5">
                  <c:v>315</c:v>
                </c:pt>
                <c:pt idx="7">
                  <c:v>370</c:v>
                </c:pt>
                <c:pt idx="9">
                  <c:v>418</c:v>
                </c:pt>
                <c:pt idx="11">
                  <c:v>532</c:v>
                </c:pt>
                <c:pt idx="13">
                  <c:v>581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DB-4FC9-9367-67049C65446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2021964768"/>
        <c:axId val="1869123232"/>
      </c:barChart>
      <c:catAx>
        <c:axId val="2021964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9123232"/>
        <c:crosses val="autoZero"/>
        <c:auto val="1"/>
        <c:lblAlgn val="ctr"/>
        <c:lblOffset val="100"/>
        <c:noMultiLvlLbl val="0"/>
      </c:catAx>
      <c:valAx>
        <c:axId val="18691232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21964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spPr/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93C49-2FA3-45C3-BDB9-99476199E744}" type="datetimeFigureOut">
              <a:rPr lang="en-IN" smtClean="0"/>
              <a:t>11-07-2023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9370E3-9070-42D3-8172-D8C0E1E016E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1709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EF538-4108-4935-A904-A6DFD9DCB125}" type="slidenum">
              <a:rPr kumimoji="0" lang="en-I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I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893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0" name="Google Shape;198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81" name="Google Shape;1981;p10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00" cy="390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82" name="Google Shape;1982;p10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/>
                <a:defRPr/>
              </a:pPr>
              <a:t>3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88620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1" name="Google Shape;203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2" name="Google Shape;2032;p11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00" cy="390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033" name="Google Shape;2033;p11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/>
                <a:defRPr/>
              </a:pPr>
              <a:t>4</a:t>
            </a:fld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3871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088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62630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Swap Chat Bot and Integration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43D19E-BFDB-4C92-8EDD-32EDDA8F41D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252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7FF8B499-AC43-489B-9514-498CE3DC43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5BD39E70-8F07-4AA3-9F75-310129ADA1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82563" indent="-182563" eaLnBrk="1" hangingPunct="1"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altLang="en-US">
              <a:solidFill>
                <a:srgbClr val="000000"/>
              </a:solidFill>
              <a:latin typeface="Arial" panose="020B0604020202020204" pitchFamily="34" charset="0"/>
              <a:ea typeface="Georgia" panose="02040502050405020303" pitchFamily="18" charset="0"/>
              <a:cs typeface="Arial" panose="020B0604020202020204" pitchFamily="34" charset="0"/>
            </a:endParaRPr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50C17ECA-886C-40E2-BC8A-4D0B7414FE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E8ABD9D-C242-4FAD-AAC3-EC62EA09514B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/>
              <a:t>11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22ec20551a0_0_4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8" name="Google Shape;618;g22ec20551a0_0_4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g22ec20551a0_0_47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g22ec20551a0_0_6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3" name="Google Shape;853;g22ec20551a0_0_6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1969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22ec20551a0_0_4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590" name="Google Shape;590;g22ec20551a0_0_4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22ec20551a0_0_4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g22ec20551a0_0_4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22ec20551a0_0_5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g22ec20551a0_0_5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22ec20551a0_0_5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4" name="Google Shape;654;g22ec20551a0_0_5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22ec20551a0_0_5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g22ec20551a0_0_5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g22ec20551a0_0_5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g22ec20551a0_0_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g22ec20551a0_0_5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2" name="Google Shape;672;g22ec20551a0_0_5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22ec20551a0_0_5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g22ec20551a0_0_5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g22ec20551a0_0_5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4" name="Google Shape;684;g22ec20551a0_0_5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g22ec20551a0_0_5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g22ec20551a0_0_5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g22ec20551a0_0_5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g22ec20551a0_0_5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22ec20551a0_0_5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g22ec20551a0_0_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22ec20551a0_0_5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g22ec20551a0_0_5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22ec20551a0_0_5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4" name="Google Shape;714;g22ec20551a0_0_5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22ec20551a0_0_56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g22ec20551a0_0_5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g22ec20551a0_0_5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g22ec20551a0_0_5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g22ec20551a0_0_5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g22ec20551a0_0_5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22ec20551a0_0_5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g22ec20551a0_0_5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g22ec20551a0_0_5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g22ec20551a0_0_5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g22ec20551a0_0_5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g22ec20551a0_0_5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g22ec20551a0_0_5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g22ec20551a0_0_5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g22ec20551a0_0_5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g22ec20551a0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22ec20551a0_0_6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8" name="Google Shape;768;g22ec20551a0_0_6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g22ec20551a0_0_6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g22ec20551a0_0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22ec20551a0_0_6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g22ec20551a0_0_6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g22ec20551a0_0_6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6" name="Google Shape;786;g22ec20551a0_0_6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2ec20551a0_0_6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g22ec20551a0_0_6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g22ec20551a0_0_6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9" name="Google Shape;799;g22ec20551a0_0_6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" name="Google Shape;804;g22ec20551a0_0_6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g22ec20551a0_0_6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22ec20551a0_0_6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1" name="Google Shape;811;g22ec20551a0_0_6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g22ec20551a0_0_6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g22ec20551a0_0_6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g22ec20551a0_0_6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g22ec20551a0_0_6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g22ec20551a0_0_6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9" name="Google Shape;829;g22ec20551a0_0_6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g22ec20551a0_0_6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5" name="Google Shape;835;g22ec20551a0_0_6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22ec20551a0_0_6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g22ec20551a0_0_6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Google Shape;846;g22ec20551a0_0_6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7" name="Google Shape;847;g22ec20551a0_0_6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2944b7923e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2944b7923e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34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 panose="020F0502020204030204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03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/>
          <p:nvPr/>
        </p:nvSpPr>
        <p:spPr>
          <a:xfrm>
            <a:off x="11237705" y="0"/>
            <a:ext cx="1144771" cy="1142771"/>
          </a:xfrm>
          <a:prstGeom prst="rect">
            <a:avLst/>
          </a:prstGeom>
          <a:solidFill>
            <a:schemeClr val="dk2"/>
          </a:solidFill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</a:pPr>
            <a:endParaRPr sz="1400" b="0" i="0" u="none" strike="noStrike" cap="none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960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ubTitle" idx="1"/>
          </p:nvPr>
        </p:nvSpPr>
        <p:spPr>
          <a:xfrm>
            <a:off x="960000" y="421176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title" idx="2"/>
          </p:nvPr>
        </p:nvSpPr>
        <p:spPr>
          <a:xfrm>
            <a:off x="8112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3"/>
          </p:nvPr>
        </p:nvSpPr>
        <p:spPr>
          <a:xfrm>
            <a:off x="8112000" y="421176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title" idx="4"/>
          </p:nvPr>
        </p:nvSpPr>
        <p:spPr>
          <a:xfrm>
            <a:off x="4536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ubTitle" idx="5"/>
          </p:nvPr>
        </p:nvSpPr>
        <p:spPr>
          <a:xfrm>
            <a:off x="4536000" y="421177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title" idx="6"/>
          </p:nvPr>
        </p:nvSpPr>
        <p:spPr>
          <a:xfrm>
            <a:off x="960000" y="720000"/>
            <a:ext cx="10272000" cy="9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700"/>
              <a:buFont typeface="Calibri" panose="020F0502020204030204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7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/>
          <p:nvPr/>
        </p:nvSpPr>
        <p:spPr>
          <a:xfrm>
            <a:off x="11237693" y="1142775"/>
            <a:ext cx="1144800" cy="1142700"/>
          </a:xfrm>
          <a:prstGeom prst="rect">
            <a:avLst/>
          </a:prstGeom>
          <a:solidFill>
            <a:schemeClr val="accent1"/>
          </a:solidFill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</a:pPr>
            <a:endParaRPr sz="1400" b="0" i="0" u="none" strike="noStrike" cap="none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42" name="Google Shape;42;p5"/>
          <p:cNvGrpSpPr/>
          <p:nvPr/>
        </p:nvGrpSpPr>
        <p:grpSpPr>
          <a:xfrm>
            <a:off x="-190667" y="4571877"/>
            <a:ext cx="1144771" cy="2285752"/>
            <a:chOff x="-143003" y="3428993"/>
            <a:chExt cx="858600" cy="1714357"/>
          </a:xfrm>
        </p:grpSpPr>
        <p:sp>
          <p:nvSpPr>
            <p:cNvPr id="43" name="Google Shape;43;p5"/>
            <p:cNvSpPr/>
            <p:nvPr/>
          </p:nvSpPr>
          <p:spPr>
            <a:xfrm>
              <a:off x="-143003" y="4286250"/>
              <a:ext cx="858600" cy="857100"/>
            </a:xfrm>
            <a:prstGeom prst="rect">
              <a:avLst/>
            </a:prstGeom>
            <a:solidFill>
              <a:schemeClr val="dk2"/>
            </a:solidFill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 panose="020B0604020202020204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44" name="Google Shape;44;p5"/>
            <p:cNvSpPr/>
            <p:nvPr/>
          </p:nvSpPr>
          <p:spPr>
            <a:xfrm>
              <a:off x="-143003" y="3428993"/>
              <a:ext cx="858600" cy="857100"/>
            </a:xfrm>
            <a:prstGeom prst="rect">
              <a:avLst/>
            </a:pr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 panose="020B0604020202020204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786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three columns">
  <p:cSld name="1_Title and three column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960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ubTitle" idx="1"/>
          </p:nvPr>
        </p:nvSpPr>
        <p:spPr>
          <a:xfrm>
            <a:off x="960000" y="421176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title" idx="2"/>
          </p:nvPr>
        </p:nvSpPr>
        <p:spPr>
          <a:xfrm>
            <a:off x="8112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subTitle" idx="3"/>
          </p:nvPr>
        </p:nvSpPr>
        <p:spPr>
          <a:xfrm>
            <a:off x="8112000" y="421176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title" idx="4"/>
          </p:nvPr>
        </p:nvSpPr>
        <p:spPr>
          <a:xfrm>
            <a:off x="4536000" y="3574562"/>
            <a:ext cx="3120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subTitle" idx="5"/>
          </p:nvPr>
        </p:nvSpPr>
        <p:spPr>
          <a:xfrm>
            <a:off x="4536000" y="4211772"/>
            <a:ext cx="31200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ontserrat Medium"/>
              <a:buNone/>
              <a:defRPr sz="19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6"/>
          <p:cNvSpPr/>
          <p:nvPr/>
        </p:nvSpPr>
        <p:spPr>
          <a:xfrm>
            <a:off x="11390105" y="131774"/>
            <a:ext cx="1144771" cy="1142771"/>
          </a:xfrm>
          <a:prstGeom prst="rect">
            <a:avLst/>
          </a:prstGeom>
          <a:solidFill>
            <a:srgbClr val="B0C1E8"/>
          </a:solidFill>
          <a:ln w="19050" cap="flat" cmpd="sng">
            <a:solidFill>
              <a:srgbClr val="B0C1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</a:pPr>
            <a:endParaRPr sz="1400" b="0" i="0" u="none" strike="noStrike" cap="none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11390093" y="1295175"/>
            <a:ext cx="1144800" cy="1142700"/>
          </a:xfrm>
          <a:prstGeom prst="rect">
            <a:avLst/>
          </a:prstGeom>
          <a:solidFill>
            <a:srgbClr val="FDB849"/>
          </a:solidFill>
          <a:ln w="19050" cap="flat" cmpd="sng">
            <a:solidFill>
              <a:srgbClr val="FDB8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</a:pPr>
            <a:endParaRPr sz="1400" b="0" i="0" u="none" strike="noStrike" cap="none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322871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585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 panose="020F0502020204030204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309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1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68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119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 panose="020F0502020204030204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1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97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12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878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 and 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42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255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4200"/>
            <a:ext cx="10972800" cy="590400"/>
          </a:xfrm>
        </p:spPr>
        <p:txBody>
          <a:bodyPr/>
          <a:lstStyle>
            <a:lvl1pPr>
              <a:defRPr sz="23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2" name="Line 10">
            <a:extLst>
              <a:ext uri="{FF2B5EF4-FFF2-40B4-BE49-F238E27FC236}">
                <a16:creationId xmlns:a16="http://schemas.microsoft.com/office/drawing/2014/main" id="{DA9741B6-D337-4A18-8ECB-FB21A6953E4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1" y="888700"/>
            <a:ext cx="10690689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0356C28-34FC-48BD-943E-82B485EB0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1" y="1137920"/>
            <a:ext cx="10972800" cy="49479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Line 10">
            <a:extLst>
              <a:ext uri="{FF2B5EF4-FFF2-40B4-BE49-F238E27FC236}">
                <a16:creationId xmlns:a16="http://schemas.microsoft.com/office/drawing/2014/main" id="{6A3F784A-13CF-46BA-B711-A0321C4F473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1" y="898225"/>
            <a:ext cx="2865215" cy="0"/>
          </a:xfrm>
          <a:prstGeom prst="line">
            <a:avLst/>
          </a:prstGeom>
          <a:noFill/>
          <a:ln w="57150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B530A3-7175-4EA6-BE20-7842C114E71D}"/>
              </a:ext>
            </a:extLst>
          </p:cNvPr>
          <p:cNvGrpSpPr/>
          <p:nvPr userDrawn="1"/>
        </p:nvGrpSpPr>
        <p:grpSpPr>
          <a:xfrm flipH="1">
            <a:off x="11264742" y="364455"/>
            <a:ext cx="506139" cy="769364"/>
            <a:chOff x="635931" y="6061188"/>
            <a:chExt cx="473186" cy="714297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23F75F2-BFAA-4493-9AC2-5000E6209BA6}"/>
                </a:ext>
              </a:extLst>
            </p:cNvPr>
            <p:cNvCxnSpPr/>
            <p:nvPr/>
          </p:nvCxnSpPr>
          <p:spPr>
            <a:xfrm flipH="1">
              <a:off x="719355" y="6545475"/>
              <a:ext cx="367155" cy="168754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4D5DF3A-6D54-4D7A-9A2E-C8AE9392B07C}"/>
                </a:ext>
              </a:extLst>
            </p:cNvPr>
            <p:cNvSpPr/>
            <p:nvPr/>
          </p:nvSpPr>
          <p:spPr bwMode="auto">
            <a:xfrm>
              <a:off x="637097" y="6693227"/>
              <a:ext cx="82258" cy="82258"/>
            </a:xfrm>
            <a:prstGeom prst="ellipse">
              <a:avLst/>
            </a:prstGeom>
            <a:noFill/>
            <a:ln w="12700">
              <a:solidFill>
                <a:srgbClr val="2E2E38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94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2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EYInterstate Light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02C79CF-6A6B-4271-B6D1-A8873BEA4C8F}"/>
                </a:ext>
              </a:extLst>
            </p:cNvPr>
            <p:cNvCxnSpPr/>
            <p:nvPr/>
          </p:nvCxnSpPr>
          <p:spPr>
            <a:xfrm flipH="1">
              <a:off x="700833" y="6475447"/>
              <a:ext cx="367155" cy="168754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A15622F-396D-49FD-92B0-2462AFEB7818}"/>
                </a:ext>
              </a:extLst>
            </p:cNvPr>
            <p:cNvCxnSpPr/>
            <p:nvPr/>
          </p:nvCxnSpPr>
          <p:spPr>
            <a:xfrm>
              <a:off x="1067988" y="6143446"/>
              <a:ext cx="1" cy="338211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081D46F-B2FC-429A-B649-F01ECA28CA8B}"/>
                </a:ext>
              </a:extLst>
            </p:cNvPr>
            <p:cNvSpPr/>
            <p:nvPr/>
          </p:nvSpPr>
          <p:spPr bwMode="auto">
            <a:xfrm>
              <a:off x="1026859" y="6061188"/>
              <a:ext cx="82258" cy="82258"/>
            </a:xfrm>
            <a:prstGeom prst="ellipse">
              <a:avLst/>
            </a:prstGeom>
            <a:noFill/>
            <a:ln w="12700">
              <a:solidFill>
                <a:srgbClr val="2E2E38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94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2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EYInterstate Light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5776214-ABC6-42ED-B15F-D8340DAC13C3}"/>
                </a:ext>
              </a:extLst>
            </p:cNvPr>
            <p:cNvCxnSpPr/>
            <p:nvPr/>
          </p:nvCxnSpPr>
          <p:spPr>
            <a:xfrm>
              <a:off x="1020442" y="6210807"/>
              <a:ext cx="1" cy="228013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923688E-2AA2-4474-A1F7-6467D04A1EC7}"/>
                </a:ext>
              </a:extLst>
            </p:cNvPr>
            <p:cNvCxnSpPr/>
            <p:nvPr/>
          </p:nvCxnSpPr>
          <p:spPr>
            <a:xfrm flipH="1">
              <a:off x="764932" y="6433401"/>
              <a:ext cx="255511" cy="117440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DCE638D-2A18-44D4-8806-04CB2C9291A1}"/>
                </a:ext>
              </a:extLst>
            </p:cNvPr>
            <p:cNvCxnSpPr/>
            <p:nvPr/>
          </p:nvCxnSpPr>
          <p:spPr>
            <a:xfrm flipH="1">
              <a:off x="972366" y="6174074"/>
              <a:ext cx="1" cy="216453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63AE428-0E60-4F3A-9404-9046CAE9DBDB}"/>
                </a:ext>
              </a:extLst>
            </p:cNvPr>
            <p:cNvCxnSpPr/>
            <p:nvPr/>
          </p:nvCxnSpPr>
          <p:spPr>
            <a:xfrm flipH="1">
              <a:off x="714481" y="6383684"/>
              <a:ext cx="260376" cy="117208"/>
            </a:xfrm>
            <a:prstGeom prst="line">
              <a:avLst/>
            </a:prstGeom>
            <a:noFill/>
            <a:ln w="12700" cap="flat" cmpd="sng" algn="ctr">
              <a:solidFill>
                <a:srgbClr val="2E2E38"/>
              </a:solidFill>
              <a:prstDash val="solid"/>
              <a:tailEnd type="none"/>
            </a:ln>
            <a:effectLst/>
          </p:spPr>
        </p:cxn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358B371-4EE2-4E3A-B559-92083953844E}"/>
                </a:ext>
              </a:extLst>
            </p:cNvPr>
            <p:cNvSpPr/>
            <p:nvPr/>
          </p:nvSpPr>
          <p:spPr bwMode="auto">
            <a:xfrm>
              <a:off x="635931" y="6473242"/>
              <a:ext cx="82258" cy="82258"/>
            </a:xfrm>
            <a:prstGeom prst="ellipse">
              <a:avLst/>
            </a:prstGeom>
            <a:noFill/>
            <a:ln w="12700">
              <a:solidFill>
                <a:srgbClr val="2E2E38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394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2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EYInterstate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9483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and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284" y="294200"/>
            <a:ext cx="10289015" cy="590400"/>
          </a:xfrm>
        </p:spPr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Standard slide</a:t>
            </a:r>
            <a:endParaRPr lang="en-GB" dirty="0"/>
          </a:p>
        </p:txBody>
      </p:sp>
      <p:sp>
        <p:nvSpPr>
          <p:cNvPr id="80" name="Line 10">
            <a:extLst>
              <a:ext uri="{FF2B5EF4-FFF2-40B4-BE49-F238E27FC236}">
                <a16:creationId xmlns:a16="http://schemas.microsoft.com/office/drawing/2014/main" id="{EF8E9275-C0E0-4ABA-8699-73E5E292EC8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283" y="907750"/>
            <a:ext cx="10974602" cy="0"/>
          </a:xfrm>
          <a:prstGeom prst="line">
            <a:avLst/>
          </a:prstGeom>
          <a:noFill/>
          <a:ln w="19050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35D11E4-CD13-490B-AFDF-2896C2AACE9D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73730" y="528321"/>
            <a:ext cx="297127" cy="379431"/>
          </a:xfrm>
          <a:prstGeom prst="line">
            <a:avLst/>
          </a:prstGeom>
          <a:ln w="9525">
            <a:solidFill>
              <a:schemeClr val="accent3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1889509F-F2F3-4E3F-BDE3-614E55074B4B}"/>
              </a:ext>
            </a:extLst>
          </p:cNvPr>
          <p:cNvSpPr txBox="1">
            <a:spLocks/>
          </p:cNvSpPr>
          <p:nvPr userDrawn="1"/>
        </p:nvSpPr>
        <p:spPr>
          <a:xfrm>
            <a:off x="5054324" y="6530236"/>
            <a:ext cx="2083354" cy="25402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  <a:latin typeface="EYInterstate" panose="02000503020000020004" pitchFamily="2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IN" sz="800" dirty="0"/>
              <a:t>Confidential – Karmayogi Bharat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0748388F-4E27-446B-B3FC-E50C72CB91E2}"/>
              </a:ext>
            </a:extLst>
          </p:cNvPr>
          <p:cNvSpPr txBox="1">
            <a:spLocks/>
          </p:cNvSpPr>
          <p:nvPr userDrawn="1"/>
        </p:nvSpPr>
        <p:spPr>
          <a:xfrm>
            <a:off x="609283" y="6530236"/>
            <a:ext cx="662721" cy="180000"/>
          </a:xfrm>
          <a:prstGeom prst="rect">
            <a:avLst/>
          </a:prstGeom>
        </p:spPr>
        <p:txBody>
          <a:bodyPr lIns="0"/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  <a:latin typeface="EYInterstate" panose="02000503020000020004" pitchFamily="2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800" dirty="0"/>
              <a:t>Page </a:t>
            </a:r>
            <a:fld id="{D5B76411-544C-4F9A-8EDE-9EEB2BD21F95}" type="slidenum">
              <a:rPr lang="en-IN" sz="800" smtClean="0"/>
              <a:t>‹#›</a:t>
            </a:fld>
            <a:endParaRPr sz="800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83B2B72-25AE-0791-118A-BAD066FBD0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4609" y="302623"/>
            <a:ext cx="573255" cy="57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28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slide_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4200"/>
            <a:ext cx="10972800" cy="59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137920"/>
            <a:ext cx="8234455" cy="48348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799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99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399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199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9" name="Line 10">
            <a:extLst>
              <a:ext uri="{FF2B5EF4-FFF2-40B4-BE49-F238E27FC236}">
                <a16:creationId xmlns:a16="http://schemas.microsoft.com/office/drawing/2014/main" id="{CF130104-FAF2-4309-9701-573F3774313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1" y="907750"/>
            <a:ext cx="10974284" cy="0"/>
          </a:xfrm>
          <a:prstGeom prst="line">
            <a:avLst/>
          </a:prstGeom>
          <a:noFill/>
          <a:ln w="19050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43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slide_no_first_level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4200"/>
            <a:ext cx="10972800" cy="59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137920"/>
            <a:ext cx="8234455" cy="48348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356438">
              <a:defRPr>
                <a:solidFill>
                  <a:schemeClr val="bg1"/>
                </a:solidFill>
              </a:defRPr>
            </a:lvl2pPr>
            <a:lvl3pPr marL="712875">
              <a:defRPr>
                <a:solidFill>
                  <a:schemeClr val="bg1"/>
                </a:solidFill>
              </a:defRPr>
            </a:lvl3pPr>
            <a:lvl4pPr marL="1069313">
              <a:defRPr>
                <a:solidFill>
                  <a:schemeClr val="bg1"/>
                </a:solidFill>
              </a:defRPr>
            </a:lvl4pPr>
            <a:lvl5pPr marL="1425751">
              <a:defRPr sz="1199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8D4CA674-C969-4C5C-9EA4-6D41FE961DE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1" y="907750"/>
            <a:ext cx="10974284" cy="0"/>
          </a:xfrm>
          <a:prstGeom prst="line">
            <a:avLst/>
          </a:prstGeom>
          <a:noFill/>
          <a:ln w="19050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693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, no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4200"/>
            <a:ext cx="10972800" cy="59088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Line 10">
            <a:extLst>
              <a:ext uri="{FF2B5EF4-FFF2-40B4-BE49-F238E27FC236}">
                <a16:creationId xmlns:a16="http://schemas.microsoft.com/office/drawing/2014/main" id="{97A26880-8DD7-4A78-ADAF-91ED2E744A7C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1" y="907750"/>
            <a:ext cx="10974284" cy="0"/>
          </a:xfrm>
          <a:prstGeom prst="line">
            <a:avLst/>
          </a:prstGeom>
          <a:noFill/>
          <a:ln w="19050">
            <a:solidFill>
              <a:schemeClr val="accent3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1935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3999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7578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2062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tand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t" anchorCtr="0">
            <a:noAutofit/>
          </a:bodyPr>
          <a:lstStyle>
            <a:lvl1pPr>
              <a:defRPr lang="en-GB" dirty="0"/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7" name="Line 10"/>
          <p:cNvSpPr>
            <a:spLocks noChangeShapeType="1"/>
          </p:cNvSpPr>
          <p:nvPr userDrawn="1"/>
        </p:nvSpPr>
        <p:spPr bwMode="auto">
          <a:xfrm>
            <a:off x="609604" y="1044000"/>
            <a:ext cx="109728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25" noProof="0" dirty="0">
              <a:solidFill>
                <a:schemeClr val="bg1"/>
              </a:solidFill>
              <a:latin typeface="EYInterstate" panose="02000503020000020004" pitchFamily="2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09604" y="1425600"/>
            <a:ext cx="10972800" cy="4698000"/>
          </a:xfrm>
          <a:prstGeom prst="rect">
            <a:avLst/>
          </a:prstGeom>
        </p:spPr>
        <p:txBody>
          <a:bodyPr lIns="0"/>
          <a:lstStyle>
            <a:lvl1pPr marL="237992" indent="-237992">
              <a:defRPr sz="1625"/>
            </a:lvl1pPr>
            <a:lvl2pPr marL="407167" indent="-151971">
              <a:defRPr/>
            </a:lvl2pPr>
            <a:lvl3pPr marL="566308" indent="-166308">
              <a:defRPr/>
            </a:lvl3pPr>
            <a:lvl4pPr marL="731181" indent="-151971">
              <a:defRPr/>
            </a:lvl4pPr>
            <a:lvl5pPr marL="888887" indent="-157706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1757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01600"/>
            <a:ext cx="10972800" cy="419088"/>
          </a:xfrm>
        </p:spPr>
        <p:txBody>
          <a:bodyPr/>
          <a:lstStyle>
            <a:lvl1pPr>
              <a:defRPr>
                <a:solidFill>
                  <a:srgbClr val="64646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7" name="Line 10"/>
          <p:cNvSpPr>
            <a:spLocks noChangeShapeType="1"/>
          </p:cNvSpPr>
          <p:nvPr userDrawn="1"/>
        </p:nvSpPr>
        <p:spPr bwMode="auto">
          <a:xfrm>
            <a:off x="609602" y="1044000"/>
            <a:ext cx="109728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dirty="0">
              <a:solidFill>
                <a:srgbClr val="646464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 userDrawn="1"/>
        </p:nvSpPr>
        <p:spPr bwMode="auto">
          <a:xfrm>
            <a:off x="609602" y="6242400"/>
            <a:ext cx="10972800" cy="0"/>
          </a:xfrm>
          <a:prstGeom prst="lin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99" dirty="0">
              <a:solidFill>
                <a:srgbClr val="646464"/>
              </a:solidFill>
            </a:endParaRP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609602" y="620691"/>
            <a:ext cx="10972800" cy="442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99"/>
            </a:lvl1pPr>
          </a:lstStyle>
          <a:p>
            <a:pPr lvl="0"/>
            <a:r>
              <a:rPr lang="en-US" dirty="0"/>
              <a:t>Click to edit Master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840932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1207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8021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931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9513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1961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8528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2257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1157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894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1324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468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577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415067" y="667900"/>
            <a:ext cx="4939200" cy="273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ubTitle" idx="1"/>
          </p:nvPr>
        </p:nvSpPr>
        <p:spPr>
          <a:xfrm>
            <a:off x="406400" y="3502300"/>
            <a:ext cx="4939200" cy="123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2135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2"/>
          </p:nvPr>
        </p:nvSpPr>
        <p:spPr>
          <a:xfrm>
            <a:off x="6505367" y="667900"/>
            <a:ext cx="5272000" cy="548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600" lvl="0" indent="-414655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1219200" lvl="1" indent="-398145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828800" lvl="2" indent="-398145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2438400" lvl="3" indent="-398145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3048000" lvl="4" indent="-398145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3657600" lvl="5" indent="-398145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4267200" lvl="6" indent="-398145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4876800" lvl="7" indent="-398145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5486400" lvl="8" indent="-398145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346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70709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  <p:sldLayoutId id="2147484004" r:id="rId12"/>
    <p:sldLayoutId id="2147484005" r:id="rId13"/>
    <p:sldLayoutId id="2147484006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87AED8B-7523-475E-891B-B9D518C0C1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01" t="19371" r="2081" b="2179"/>
          <a:stretch/>
        </p:blipFill>
        <p:spPr>
          <a:xfrm flipH="1"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1" y="294200"/>
            <a:ext cx="10972800" cy="59088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137920"/>
            <a:ext cx="10972800" cy="49479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64368A-8E62-1DE0-3EB8-88EFD9477D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5765" b="34823"/>
          <a:stretch/>
        </p:blipFill>
        <p:spPr>
          <a:xfrm>
            <a:off x="9794095" y="374487"/>
            <a:ext cx="1462276" cy="4303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85FDE3-57FB-AB22-823E-165C0EC4C40B}"/>
              </a:ext>
            </a:extLst>
          </p:cNvPr>
          <p:cNvSpPr txBox="1"/>
          <p:nvPr userDrawn="1"/>
        </p:nvSpPr>
        <p:spPr>
          <a:xfrm>
            <a:off x="10793134" y="6168094"/>
            <a:ext cx="530744" cy="353838"/>
          </a:xfrm>
          <a:prstGeom prst="rect">
            <a:avLst/>
          </a:prstGeom>
          <a:noFill/>
        </p:spPr>
        <p:txBody>
          <a:bodyPr wrap="none" lIns="182678" tIns="91340" rIns="182678" bIns="91340" rtlCol="0">
            <a:spAutoFit/>
          </a:bodyPr>
          <a:lstStyle/>
          <a:p>
            <a:pPr algn="ctr"/>
            <a:fld id="{260E2A6B-A809-4840-BF14-8648BC0BDF87}" type="slidenum">
              <a:rPr lang="id-ID" sz="1099" b="0" i="0" smtClean="0">
                <a:solidFill>
                  <a:schemeClr val="bg1"/>
                </a:solidFill>
                <a:latin typeface="Lato" charset="0"/>
                <a:ea typeface="Lato" charset="0"/>
                <a:cs typeface="Lato" charset="0"/>
              </a:rPr>
              <a:pPr algn="ctr"/>
              <a:t>‹#›</a:t>
            </a:fld>
            <a:endParaRPr lang="id-ID" sz="1099" b="0" i="0" dirty="0">
              <a:solidFill>
                <a:schemeClr val="bg1"/>
              </a:solidFill>
              <a:latin typeface="Lato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899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</p:sldLayoutIdLst>
  <p:hf hdr="0" ftr="0" dt="0"/>
  <p:txStyles>
    <p:titleStyle>
      <a:lvl1pPr algn="l" defTabSz="913943" rtl="0" eaLnBrk="1" latinLnBrk="0" hangingPunct="1">
        <a:lnSpc>
          <a:spcPct val="85000"/>
        </a:lnSpc>
        <a:spcBef>
          <a:spcPct val="0"/>
        </a:spcBef>
        <a:buNone/>
        <a:defRPr sz="1999" b="0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356438" indent="-356438" algn="l" defTabSz="913943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70000"/>
        <a:buFont typeface="Arial" pitchFamily="34" charset="0"/>
        <a:buChar char="►"/>
        <a:defRPr sz="1999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712875" indent="-356438" algn="l" defTabSz="913943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70000"/>
        <a:buFont typeface="Arial" pitchFamily="34" charset="0"/>
        <a:buChar char="►"/>
        <a:defRPr sz="1799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069313" indent="-356438" algn="l" defTabSz="913943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70000"/>
        <a:buFont typeface="Arial" pitchFamily="34" charset="0"/>
        <a:buChar char="►"/>
        <a:defRPr sz="1599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425751" indent="-356438" algn="l" defTabSz="913943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70000"/>
        <a:buFont typeface="Arial" pitchFamily="34" charset="0"/>
        <a:buChar char="►"/>
        <a:defRPr sz="1399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1782188" indent="-356438" algn="l" defTabSz="913943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70000"/>
        <a:buFont typeface="Arial" pitchFamily="34" charset="0"/>
        <a:buChar char="►"/>
        <a:defRPr sz="1199" kern="1200">
          <a:solidFill>
            <a:schemeClr val="bg2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3343" indent="-228486" algn="l" defTabSz="913943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2">
          <p15:clr>
            <a:srgbClr val="F26B43"/>
          </p15:clr>
        </p15:guide>
        <p15:guide id="3" pos="384">
          <p15:clr>
            <a:srgbClr val="F26B43"/>
          </p15:clr>
        </p15:guide>
        <p15:guide id="4" pos="7302">
          <p15:clr>
            <a:srgbClr val="F26B43"/>
          </p15:clr>
        </p15:guide>
        <p15:guide id="5" orient="horz" pos="712">
          <p15:clr>
            <a:srgbClr val="F26B43"/>
          </p15:clr>
        </p15:guide>
        <p15:guide id="6" orient="horz" pos="3840">
          <p15:clr>
            <a:srgbClr val="F26B43"/>
          </p15:clr>
        </p15:guide>
        <p15:guide id="7" orient="horz" pos="4199">
          <p15:clr>
            <a:srgbClr val="F26B43"/>
          </p15:clr>
        </p15:guide>
        <p15:guide id="8" orient="horz" pos="173">
          <p15:clr>
            <a:srgbClr val="F26B43"/>
          </p15:clr>
        </p15:guide>
        <p15:guide id="9" orient="horz" pos="3995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51CED-465B-40B5-ADCE-957C918F227B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61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44" r:id="rId10"/>
    <p:sldLayoutId id="2147484045" r:id="rId11"/>
    <p:sldLayoutId id="2147484046" r:id="rId12"/>
    <p:sldLayoutId id="214748404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slideLayout" Target="../slideLayouts/slideLayout13.xml"/><Relationship Id="rId7" Type="http://schemas.openxmlformats.org/officeDocument/2006/relationships/oleObject" Target="../embeddings/oleObject1.bin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slide" Target="slide5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hart" Target="../charts/chart2.xml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5.xml"/><Relationship Id="rId7" Type="http://schemas.openxmlformats.org/officeDocument/2006/relationships/image" Target="../media/image8.emf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725564750479361193/overview?primaryCategory=Course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6930725768888321116/overview?primaryCategory=Course&amp;batchId=01369321522232524810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6238739591168001278/overview?primaryCategory=Course&amp;batchId=0136239783097384966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970386480578561102/overview?primaryCategory=Course&amp;batchId=0135586625400913920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59618144357580811/overview?primaryCategory=Course&amp;batchId=0135962585066618882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569878939262976132/overview?primaryCategory=Course&amp;batchId=0136039422685102083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784336892035072148/overview?primaryCategory=Course&amp;batchId=01378453513781248019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970386480578561102/overview?primaryCategory=Course&amp;batchId=0135586625400913920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6245585081057281307/overview?primaryCategory=Course&amp;batchId=0136484549696225280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scorm.com/?utm_source=google&amp;utm_medium=natural_search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scorm.com/?utm_source=google&amp;utm_medium=natural_search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hyperlink" Target="https://portal.igotkarmayogi.gov.in/app/toc/do_1136245906541854721340/overview?batchId=0136584774831308802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971137511260161111/overview?batchId=0135592683306926082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971137511260161111/overview?batchId=0135592683306926082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5140887848140801162/overview?primaryCategory=Course&amp;batchId=01353394979988275224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4971137511260161111/overview?batchId=0135592683306926082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6300427176181761738/overview?primaryCategory=Course&amp;batchId=0136451058510561288" TargetMode="Externa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7327443231703041114/overview?primaryCategory=Course&amp;batchId=013734790072107008141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7539123124879361268/overview?primaryCategory=Course&amp;batchId=01376479804126822441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igotkarmayogi.gov.in/app/toc/do_113700235474116608160/overview?primaryCategory=Course&amp;batchId=0137688594825134084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meet.google.com/iwk-nijh-mje?authuser=0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mission.karmayogi@gov.in" TargetMode="External"/><Relationship Id="rId4" Type="http://schemas.openxmlformats.org/officeDocument/2006/relationships/hyperlink" Target="https://teams.microsoft.com/l/meetup-join/19%3ameeting_MjRkMTMxZGItMjI3Yi00ZGU5LWE2YTktNjZhNmJiNTUzNTc2%40thread.v2/0?context=%7b%22Tid%22%3a%2240cfb65c-9b71-435f-8bc2-bc2c69df1aca%22%2c%22Oid%22%3a%22cbd37bc9-5c33-401f-b590-9decb3c370f8%22%7d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55.png"/><Relationship Id="rId5" Type="http://schemas.openxmlformats.org/officeDocument/2006/relationships/image" Target="../media/image8.emf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7">
            <a:extLst>
              <a:ext uri="{FF2B5EF4-FFF2-40B4-BE49-F238E27FC236}">
                <a16:creationId xmlns:a16="http://schemas.microsoft.com/office/drawing/2014/main" id="{DA2BFCEB-F784-49CC-B3F7-91014E7AB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2" r="17954"/>
          <a:stretch/>
        </p:blipFill>
        <p:spPr bwMode="auto">
          <a:xfrm>
            <a:off x="10509371" y="86552"/>
            <a:ext cx="1510145" cy="1617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84" y="190301"/>
            <a:ext cx="1366982" cy="1499410"/>
          </a:xfrm>
          <a:prstGeom prst="rect">
            <a:avLst/>
          </a:prstGeom>
        </p:spPr>
      </p:pic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E92D7C0F-EBF8-41D2-8FF4-D60DD4F10A8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7" imgW="416" imgH="416" progId="TCLayout.ActiveDocument.1">
                  <p:embed/>
                </p:oleObj>
              </mc:Choice>
              <mc:Fallback>
                <p:oleObj name="think-cell Slide" r:id="rId7" imgW="416" imgH="41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E92D7C0F-EBF8-41D2-8FF4-D60DD4F10A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: Diagonal Corners Rounded 5">
            <a:hlinkClick r:id="rId9" action="ppaction://hlinksldjump"/>
            <a:extLst>
              <a:ext uri="{FF2B5EF4-FFF2-40B4-BE49-F238E27FC236}">
                <a16:creationId xmlns:a16="http://schemas.microsoft.com/office/drawing/2014/main" id="{89FBCAC1-5998-E344-8736-AD146C753468}"/>
              </a:ext>
            </a:extLst>
          </p:cNvPr>
          <p:cNvSpPr/>
          <p:nvPr/>
        </p:nvSpPr>
        <p:spPr>
          <a:xfrm>
            <a:off x="801671" y="1336963"/>
            <a:ext cx="10588656" cy="4184073"/>
          </a:xfrm>
          <a:prstGeom prst="round2DiagRect">
            <a:avLst>
              <a:gd name="adj1" fmla="val 16667"/>
              <a:gd name="adj2" fmla="val 0"/>
            </a:avLst>
          </a:prstGeom>
          <a:noFill/>
          <a:ln w="19050"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National Programme for Civil Services Capacity Building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ED7D31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 Karmayogi</a:t>
            </a:r>
            <a:endParaRPr lang="en-US" sz="2400" b="1" dirty="0">
              <a:solidFill>
                <a:srgbClr val="ED7D31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Indian Maritime University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kumimoji="0" lang="en-US" sz="2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July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657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3665BCA-214F-A104-A520-2E1C0F47D4F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46356" y="218621"/>
            <a:ext cx="6292850" cy="725488"/>
          </a:xfrm>
        </p:spPr>
        <p:txBody>
          <a:bodyPr>
            <a:normAutofit/>
          </a:bodyPr>
          <a:lstStyle/>
          <a:p>
            <a:pPr>
              <a:buSzPts val="3200"/>
            </a:pPr>
            <a:r>
              <a:rPr lang="en-IN" altLang="en-US" sz="3200" b="1" dirty="0">
                <a:solidFill>
                  <a:srgbClr val="1A2C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iGOT </a:t>
            </a:r>
            <a:r>
              <a:rPr lang="en-IN" altLang="en-US" sz="3200" b="1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Karmayogi</a:t>
            </a:r>
            <a:r>
              <a:rPr lang="en-IN" altLang="en-US" sz="3200" b="1" dirty="0">
                <a:solidFill>
                  <a:srgbClr val="1A2C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Platform</a:t>
            </a:r>
          </a:p>
        </p:txBody>
      </p:sp>
      <p:sp>
        <p:nvSpPr>
          <p:cNvPr id="9" name="TextBox 106">
            <a:extLst>
              <a:ext uri="{FF2B5EF4-FFF2-40B4-BE49-F238E27FC236}">
                <a16:creationId xmlns:a16="http://schemas.microsoft.com/office/drawing/2014/main" id="{C1243082-55BF-BB05-1E16-2DD70581A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6675" y="2565400"/>
            <a:ext cx="16367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iGOT Karmayogi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BE25418F-0C5B-E89B-A52D-387EE8FA54DB}"/>
              </a:ext>
            </a:extLst>
          </p:cNvPr>
          <p:cNvGrpSpPr>
            <a:grpSpLocks noChangeAspect="1"/>
          </p:cNvGrpSpPr>
          <p:nvPr/>
        </p:nvGrpSpPr>
        <p:grpSpPr>
          <a:xfrm>
            <a:off x="5381783" y="1378274"/>
            <a:ext cx="1121209" cy="1121102"/>
            <a:chOff x="8584940" y="3609776"/>
            <a:chExt cx="1461268" cy="1439863"/>
          </a:xfrm>
          <a:solidFill>
            <a:schemeClr val="bg2"/>
          </a:solidFill>
        </p:grpSpPr>
        <p:sp>
          <p:nvSpPr>
            <p:cNvPr id="82" name="Freeform 34">
              <a:extLst>
                <a:ext uri="{FF2B5EF4-FFF2-40B4-BE49-F238E27FC236}">
                  <a16:creationId xmlns:a16="http://schemas.microsoft.com/office/drawing/2014/main" id="{3257B480-E04D-736C-790E-BBEADC66E061}"/>
                </a:ext>
              </a:extLst>
            </p:cNvPr>
            <p:cNvSpPr>
              <a:spLocks/>
            </p:cNvSpPr>
            <p:nvPr/>
          </p:nvSpPr>
          <p:spPr bwMode="gray">
            <a:xfrm>
              <a:off x="8584940" y="3992364"/>
              <a:ext cx="310686" cy="712787"/>
            </a:xfrm>
            <a:custGeom>
              <a:avLst/>
              <a:gdLst>
                <a:gd name="T0" fmla="*/ 880661024 w 125"/>
                <a:gd name="T1" fmla="*/ 1468011860 h 290"/>
                <a:gd name="T2" fmla="*/ 774982909 w 125"/>
                <a:gd name="T3" fmla="*/ 368513335 h 290"/>
                <a:gd name="T4" fmla="*/ 627029665 w 125"/>
                <a:gd name="T5" fmla="*/ 0 h 290"/>
                <a:gd name="T6" fmla="*/ 197267314 w 125"/>
                <a:gd name="T7" fmla="*/ 72495342 h 290"/>
                <a:gd name="T8" fmla="*/ 0 w 125"/>
                <a:gd name="T9" fmla="*/ 827643981 h 290"/>
                <a:gd name="T10" fmla="*/ 302948083 w 125"/>
                <a:gd name="T11" fmla="*/ 1751949213 h 290"/>
                <a:gd name="T12" fmla="*/ 443854089 w 125"/>
                <a:gd name="T13" fmla="*/ 1389477513 h 290"/>
                <a:gd name="T14" fmla="*/ 880661024 w 125"/>
                <a:gd name="T15" fmla="*/ 1468011860 h 2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5"/>
                <a:gd name="T25" fmla="*/ 0 h 290"/>
                <a:gd name="T26" fmla="*/ 125 w 125"/>
                <a:gd name="T27" fmla="*/ 290 h 29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5" h="290">
                  <a:moveTo>
                    <a:pt x="125" y="243"/>
                  </a:moveTo>
                  <a:cubicBezTo>
                    <a:pt x="92" y="190"/>
                    <a:pt x="85" y="122"/>
                    <a:pt x="110" y="61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10" y="50"/>
                    <a:pt x="0" y="92"/>
                    <a:pt x="0" y="137"/>
                  </a:cubicBezTo>
                  <a:cubicBezTo>
                    <a:pt x="0" y="193"/>
                    <a:pt x="16" y="245"/>
                    <a:pt x="43" y="290"/>
                  </a:cubicBezTo>
                  <a:cubicBezTo>
                    <a:pt x="63" y="230"/>
                    <a:pt x="63" y="230"/>
                    <a:pt x="63" y="230"/>
                  </a:cubicBezTo>
                  <a:lnTo>
                    <a:pt x="125" y="243"/>
                  </a:lnTo>
                  <a:close/>
                </a:path>
              </a:pathLst>
            </a:custGeom>
            <a:solidFill>
              <a:srgbClr val="015685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83" name="Freeform 35">
              <a:extLst>
                <a:ext uri="{FF2B5EF4-FFF2-40B4-BE49-F238E27FC236}">
                  <a16:creationId xmlns:a16="http://schemas.microsoft.com/office/drawing/2014/main" id="{FCAD512A-CA42-41C0-6916-7E538D19C0A2}"/>
                </a:ext>
              </a:extLst>
            </p:cNvPr>
            <p:cNvSpPr>
              <a:spLocks/>
            </p:cNvSpPr>
            <p:nvPr/>
          </p:nvSpPr>
          <p:spPr bwMode="gray">
            <a:xfrm>
              <a:off x="9298479" y="3609776"/>
              <a:ext cx="618400" cy="454025"/>
            </a:xfrm>
            <a:custGeom>
              <a:avLst/>
              <a:gdLst>
                <a:gd name="T0" fmla="*/ 0 w 248"/>
                <a:gd name="T1" fmla="*/ 572189266 h 185"/>
                <a:gd name="T2" fmla="*/ 751652516 w 248"/>
                <a:gd name="T3" fmla="*/ 728788725 h 185"/>
                <a:gd name="T4" fmla="*/ 1162932492 w 248"/>
                <a:gd name="T5" fmla="*/ 1035964760 h 185"/>
                <a:gd name="T6" fmla="*/ 1616760658 w 248"/>
                <a:gd name="T7" fmla="*/ 1114263186 h 185"/>
                <a:gd name="T8" fmla="*/ 1758581523 w 248"/>
                <a:gd name="T9" fmla="*/ 758904071 h 185"/>
                <a:gd name="T10" fmla="*/ 49636525 w 248"/>
                <a:gd name="T11" fmla="*/ 0 h 185"/>
                <a:gd name="T12" fmla="*/ 0 w 248"/>
                <a:gd name="T13" fmla="*/ 6022581 h 185"/>
                <a:gd name="T14" fmla="*/ 290733123 w 248"/>
                <a:gd name="T15" fmla="*/ 289105922 h 185"/>
                <a:gd name="T16" fmla="*/ 0 w 248"/>
                <a:gd name="T17" fmla="*/ 572189266 h 18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48"/>
                <a:gd name="T28" fmla="*/ 0 h 185"/>
                <a:gd name="T29" fmla="*/ 248 w 248"/>
                <a:gd name="T30" fmla="*/ 185 h 18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48" h="185">
                  <a:moveTo>
                    <a:pt x="0" y="95"/>
                  </a:moveTo>
                  <a:cubicBezTo>
                    <a:pt x="36" y="94"/>
                    <a:pt x="73" y="102"/>
                    <a:pt x="106" y="121"/>
                  </a:cubicBezTo>
                  <a:cubicBezTo>
                    <a:pt x="130" y="135"/>
                    <a:pt x="149" y="152"/>
                    <a:pt x="164" y="172"/>
                  </a:cubicBezTo>
                  <a:cubicBezTo>
                    <a:pt x="228" y="185"/>
                    <a:pt x="228" y="185"/>
                    <a:pt x="228" y="185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195" y="50"/>
                    <a:pt x="107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1" y="48"/>
                    <a:pt x="41" y="48"/>
                    <a:pt x="41" y="48"/>
                  </a:cubicBezTo>
                  <a:lnTo>
                    <a:pt x="0" y="95"/>
                  </a:lnTo>
                  <a:close/>
                </a:path>
              </a:pathLst>
            </a:custGeom>
            <a:solidFill>
              <a:srgbClr val="FE8D26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84" name="Freeform 36">
              <a:extLst>
                <a:ext uri="{FF2B5EF4-FFF2-40B4-BE49-F238E27FC236}">
                  <a16:creationId xmlns:a16="http://schemas.microsoft.com/office/drawing/2014/main" id="{E40A92CD-BC50-5FCF-AB7F-BE7B58486BA3}"/>
                </a:ext>
              </a:extLst>
            </p:cNvPr>
            <p:cNvSpPr>
              <a:spLocks/>
            </p:cNvSpPr>
            <p:nvPr/>
          </p:nvSpPr>
          <p:spPr bwMode="gray">
            <a:xfrm>
              <a:off x="8714269" y="4597201"/>
              <a:ext cx="621373" cy="452438"/>
            </a:xfrm>
            <a:custGeom>
              <a:avLst/>
              <a:gdLst>
                <a:gd name="T0" fmla="*/ 1768400958 w 249"/>
                <a:gd name="T1" fmla="*/ 544157483 h 184"/>
                <a:gd name="T2" fmla="*/ 1008484848 w 249"/>
                <a:gd name="T3" fmla="*/ 380911022 h 184"/>
                <a:gd name="T4" fmla="*/ 596569935 w 249"/>
                <a:gd name="T5" fmla="*/ 72554822 h 184"/>
                <a:gd name="T6" fmla="*/ 142039701 w 249"/>
                <a:gd name="T7" fmla="*/ 0 h 184"/>
                <a:gd name="T8" fmla="*/ 0 w 249"/>
                <a:gd name="T9" fmla="*/ 350678830 h 184"/>
                <a:gd name="T10" fmla="*/ 1711584028 w 249"/>
                <a:gd name="T11" fmla="*/ 1112500720 h 184"/>
                <a:gd name="T12" fmla="*/ 1761298842 w 249"/>
                <a:gd name="T13" fmla="*/ 1112500720 h 184"/>
                <a:gd name="T14" fmla="*/ 1470117406 w 249"/>
                <a:gd name="T15" fmla="*/ 828330408 h 184"/>
                <a:gd name="T16" fmla="*/ 1768400958 w 249"/>
                <a:gd name="T17" fmla="*/ 544157483 h 1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49"/>
                <a:gd name="T28" fmla="*/ 0 h 184"/>
                <a:gd name="T29" fmla="*/ 249 w 249"/>
                <a:gd name="T30" fmla="*/ 184 h 1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49" h="184">
                  <a:moveTo>
                    <a:pt x="249" y="90"/>
                  </a:moveTo>
                  <a:cubicBezTo>
                    <a:pt x="213" y="91"/>
                    <a:pt x="176" y="83"/>
                    <a:pt x="142" y="63"/>
                  </a:cubicBezTo>
                  <a:cubicBezTo>
                    <a:pt x="119" y="50"/>
                    <a:pt x="99" y="32"/>
                    <a:pt x="84" y="1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53" y="134"/>
                    <a:pt x="141" y="184"/>
                    <a:pt x="241" y="184"/>
                  </a:cubicBezTo>
                  <a:cubicBezTo>
                    <a:pt x="243" y="184"/>
                    <a:pt x="246" y="184"/>
                    <a:pt x="248" y="184"/>
                  </a:cubicBezTo>
                  <a:cubicBezTo>
                    <a:pt x="207" y="137"/>
                    <a:pt x="207" y="137"/>
                    <a:pt x="207" y="137"/>
                  </a:cubicBezTo>
                  <a:lnTo>
                    <a:pt x="249" y="90"/>
                  </a:lnTo>
                  <a:close/>
                </a:path>
              </a:pathLst>
            </a:custGeom>
            <a:solidFill>
              <a:srgbClr val="38906C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85" name="Freeform 37">
              <a:extLst>
                <a:ext uri="{FF2B5EF4-FFF2-40B4-BE49-F238E27FC236}">
                  <a16:creationId xmlns:a16="http://schemas.microsoft.com/office/drawing/2014/main" id="{07A414F9-1496-2EBD-3AE2-E71BDB0747DA}"/>
                </a:ext>
              </a:extLst>
            </p:cNvPr>
            <p:cNvSpPr>
              <a:spLocks/>
            </p:cNvSpPr>
            <p:nvPr/>
          </p:nvSpPr>
          <p:spPr bwMode="gray">
            <a:xfrm>
              <a:off x="9735522" y="3954264"/>
              <a:ext cx="310686" cy="714375"/>
            </a:xfrm>
            <a:custGeom>
              <a:avLst/>
              <a:gdLst>
                <a:gd name="T0" fmla="*/ 0 w 125"/>
                <a:gd name="T1" fmla="*/ 289272732 h 291"/>
                <a:gd name="T2" fmla="*/ 105678157 w 125"/>
                <a:gd name="T3" fmla="*/ 1380071884 h 291"/>
                <a:gd name="T4" fmla="*/ 253631275 w 125"/>
                <a:gd name="T5" fmla="*/ 1753716856 h 291"/>
                <a:gd name="T6" fmla="*/ 683393627 w 125"/>
                <a:gd name="T7" fmla="*/ 1681398079 h 291"/>
                <a:gd name="T8" fmla="*/ 880661024 w 125"/>
                <a:gd name="T9" fmla="*/ 922056744 h 291"/>
                <a:gd name="T10" fmla="*/ 577712858 w 125"/>
                <a:gd name="T11" fmla="*/ 0 h 291"/>
                <a:gd name="T12" fmla="*/ 429762435 w 125"/>
                <a:gd name="T13" fmla="*/ 361591587 h 291"/>
                <a:gd name="T14" fmla="*/ 0 w 125"/>
                <a:gd name="T15" fmla="*/ 289272732 h 2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5"/>
                <a:gd name="T25" fmla="*/ 0 h 291"/>
                <a:gd name="T26" fmla="*/ 125 w 125"/>
                <a:gd name="T27" fmla="*/ 291 h 29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5" h="291">
                  <a:moveTo>
                    <a:pt x="0" y="48"/>
                  </a:moveTo>
                  <a:cubicBezTo>
                    <a:pt x="34" y="101"/>
                    <a:pt x="41" y="169"/>
                    <a:pt x="15" y="229"/>
                  </a:cubicBezTo>
                  <a:cubicBezTo>
                    <a:pt x="36" y="291"/>
                    <a:pt x="36" y="291"/>
                    <a:pt x="36" y="291"/>
                  </a:cubicBezTo>
                  <a:cubicBezTo>
                    <a:pt x="97" y="279"/>
                    <a:pt x="97" y="279"/>
                    <a:pt x="97" y="279"/>
                  </a:cubicBezTo>
                  <a:cubicBezTo>
                    <a:pt x="115" y="241"/>
                    <a:pt x="125" y="198"/>
                    <a:pt x="125" y="153"/>
                  </a:cubicBezTo>
                  <a:cubicBezTo>
                    <a:pt x="125" y="97"/>
                    <a:pt x="109" y="45"/>
                    <a:pt x="82" y="0"/>
                  </a:cubicBezTo>
                  <a:cubicBezTo>
                    <a:pt x="61" y="60"/>
                    <a:pt x="61" y="60"/>
                    <a:pt x="61" y="60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FFB600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86" name="Freeform 38">
              <a:extLst>
                <a:ext uri="{FF2B5EF4-FFF2-40B4-BE49-F238E27FC236}">
                  <a16:creationId xmlns:a16="http://schemas.microsoft.com/office/drawing/2014/main" id="{60057634-DDA1-2BC0-CB91-7D09D6643DD0}"/>
                </a:ext>
              </a:extLst>
            </p:cNvPr>
            <p:cNvSpPr>
              <a:spLocks/>
            </p:cNvSpPr>
            <p:nvPr/>
          </p:nvSpPr>
          <p:spPr bwMode="gray">
            <a:xfrm>
              <a:off x="9273207" y="4557514"/>
              <a:ext cx="682322" cy="488950"/>
            </a:xfrm>
            <a:custGeom>
              <a:avLst/>
              <a:gdLst>
                <a:gd name="T0" fmla="*/ 1357855250 w 274"/>
                <a:gd name="T1" fmla="*/ 0 h 199"/>
                <a:gd name="T2" fmla="*/ 1336638933 w 274"/>
                <a:gd name="T3" fmla="*/ 36221611 h 199"/>
                <a:gd name="T4" fmla="*/ 311176276 w 274"/>
                <a:gd name="T5" fmla="*/ 627851074 h 199"/>
                <a:gd name="T6" fmla="*/ 0 w 274"/>
                <a:gd name="T7" fmla="*/ 923663429 h 199"/>
                <a:gd name="T8" fmla="*/ 289959960 w 274"/>
                <a:gd name="T9" fmla="*/ 1201367288 h 199"/>
                <a:gd name="T10" fmla="*/ 1937772676 w 274"/>
                <a:gd name="T11" fmla="*/ 289777802 h 199"/>
                <a:gd name="T12" fmla="*/ 1506369800 w 274"/>
                <a:gd name="T13" fmla="*/ 362221082 h 199"/>
                <a:gd name="T14" fmla="*/ 1357855250 w 274"/>
                <a:gd name="T15" fmla="*/ 0 h 19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74"/>
                <a:gd name="T25" fmla="*/ 0 h 199"/>
                <a:gd name="T26" fmla="*/ 274 w 274"/>
                <a:gd name="T27" fmla="*/ 199 h 19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74" h="199">
                  <a:moveTo>
                    <a:pt x="192" y="0"/>
                  </a:moveTo>
                  <a:cubicBezTo>
                    <a:pt x="191" y="2"/>
                    <a:pt x="190" y="4"/>
                    <a:pt x="189" y="6"/>
                  </a:cubicBezTo>
                  <a:cubicBezTo>
                    <a:pt x="157" y="62"/>
                    <a:pt x="102" y="96"/>
                    <a:pt x="44" y="10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1" y="199"/>
                    <a:pt x="41" y="199"/>
                    <a:pt x="41" y="199"/>
                  </a:cubicBezTo>
                  <a:cubicBezTo>
                    <a:pt x="142" y="191"/>
                    <a:pt x="228" y="132"/>
                    <a:pt x="274" y="48"/>
                  </a:cubicBezTo>
                  <a:cubicBezTo>
                    <a:pt x="213" y="60"/>
                    <a:pt x="213" y="60"/>
                    <a:pt x="213" y="6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D63E20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87" name="Freeform 39">
              <a:extLst>
                <a:ext uri="{FF2B5EF4-FFF2-40B4-BE49-F238E27FC236}">
                  <a16:creationId xmlns:a16="http://schemas.microsoft.com/office/drawing/2014/main" id="{962F63A9-16F9-E229-6B87-EB7C9BA71846}"/>
                </a:ext>
              </a:extLst>
            </p:cNvPr>
            <p:cNvSpPr>
              <a:spLocks/>
            </p:cNvSpPr>
            <p:nvPr/>
          </p:nvSpPr>
          <p:spPr bwMode="gray">
            <a:xfrm>
              <a:off x="8675619" y="3612951"/>
              <a:ext cx="682322" cy="488950"/>
            </a:xfrm>
            <a:custGeom>
              <a:avLst/>
              <a:gdLst>
                <a:gd name="T0" fmla="*/ 579917260 w 274"/>
                <a:gd name="T1" fmla="*/ 1201367288 h 199"/>
                <a:gd name="T2" fmla="*/ 601133577 w 274"/>
                <a:gd name="T3" fmla="*/ 1165145686 h 199"/>
                <a:gd name="T4" fmla="*/ 1633670361 w 274"/>
                <a:gd name="T5" fmla="*/ 579553148 h 199"/>
                <a:gd name="T6" fmla="*/ 1937772676 w 274"/>
                <a:gd name="T7" fmla="*/ 283740869 h 199"/>
                <a:gd name="T8" fmla="*/ 1647812799 w 274"/>
                <a:gd name="T9" fmla="*/ 0 h 199"/>
                <a:gd name="T10" fmla="*/ 0 w 274"/>
                <a:gd name="T11" fmla="*/ 917626496 h 199"/>
                <a:gd name="T12" fmla="*/ 438474261 w 274"/>
                <a:gd name="T13" fmla="*/ 839146359 h 199"/>
                <a:gd name="T14" fmla="*/ 579917260 w 274"/>
                <a:gd name="T15" fmla="*/ 1201367288 h 19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74"/>
                <a:gd name="T25" fmla="*/ 0 h 199"/>
                <a:gd name="T26" fmla="*/ 274 w 274"/>
                <a:gd name="T27" fmla="*/ 199 h 19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74" h="199">
                  <a:moveTo>
                    <a:pt x="82" y="199"/>
                  </a:moveTo>
                  <a:cubicBezTo>
                    <a:pt x="83" y="197"/>
                    <a:pt x="84" y="195"/>
                    <a:pt x="85" y="193"/>
                  </a:cubicBezTo>
                  <a:cubicBezTo>
                    <a:pt x="117" y="138"/>
                    <a:pt x="172" y="103"/>
                    <a:pt x="231" y="96"/>
                  </a:cubicBezTo>
                  <a:cubicBezTo>
                    <a:pt x="274" y="47"/>
                    <a:pt x="274" y="47"/>
                    <a:pt x="274" y="47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133" y="9"/>
                    <a:pt x="46" y="68"/>
                    <a:pt x="0" y="152"/>
                  </a:cubicBezTo>
                  <a:cubicBezTo>
                    <a:pt x="62" y="139"/>
                    <a:pt x="62" y="139"/>
                    <a:pt x="62" y="139"/>
                  </a:cubicBezTo>
                  <a:lnTo>
                    <a:pt x="82" y="199"/>
                  </a:lnTo>
                  <a:close/>
                </a:path>
              </a:pathLst>
            </a:custGeom>
            <a:solidFill>
              <a:srgbClr val="C55A11"/>
            </a:solidFill>
            <a:ln w="3175" cap="flat" cmpd="sng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781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14AC3B0-F52B-16DB-B52C-D9C96E5BD4FE}"/>
              </a:ext>
            </a:extLst>
          </p:cNvPr>
          <p:cNvGrpSpPr/>
          <p:nvPr/>
        </p:nvGrpSpPr>
        <p:grpSpPr>
          <a:xfrm>
            <a:off x="323851" y="3000375"/>
            <a:ext cx="11302003" cy="3639457"/>
            <a:chOff x="323851" y="3000375"/>
            <a:chExt cx="11302003" cy="363945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5CC41692-1DE3-A314-3B6E-65EDE76FA7F7}"/>
                </a:ext>
              </a:extLst>
            </p:cNvPr>
            <p:cNvSpPr/>
            <p:nvPr/>
          </p:nvSpPr>
          <p:spPr>
            <a:xfrm>
              <a:off x="323851" y="3135404"/>
              <a:ext cx="11247120" cy="148245"/>
            </a:xfrm>
            <a:prstGeom prst="roundRect">
              <a:avLst>
                <a:gd name="adj" fmla="val 50000"/>
              </a:avLst>
            </a:prstGeom>
            <a:solidFill>
              <a:srgbClr val="DB536A">
                <a:lumMod val="75000"/>
              </a:srgbClr>
            </a:solidFill>
            <a:ln w="22225" cap="rnd" cmpd="sng" algn="ctr">
              <a:noFill/>
              <a:prstDash val="solid"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7355699-CF16-613A-00A2-89DF2A6F15F0}"/>
                </a:ext>
              </a:extLst>
            </p:cNvPr>
            <p:cNvSpPr/>
            <p:nvPr/>
          </p:nvSpPr>
          <p:spPr>
            <a:xfrm>
              <a:off x="1296988" y="3005138"/>
              <a:ext cx="368300" cy="368300"/>
            </a:xfrm>
            <a:prstGeom prst="ellipse">
              <a:avLst/>
            </a:prstGeom>
            <a:solidFill>
              <a:srgbClr val="FE8D26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1</a:t>
              </a:r>
            </a:p>
          </p:txBody>
        </p:sp>
        <p:grpSp>
          <p:nvGrpSpPr>
            <p:cNvPr id="10" name="Group 8">
              <a:extLst>
                <a:ext uri="{FF2B5EF4-FFF2-40B4-BE49-F238E27FC236}">
                  <a16:creationId xmlns:a16="http://schemas.microsoft.com/office/drawing/2014/main" id="{C892AB92-2F38-9796-F48B-E663759C88E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138238" y="3514725"/>
              <a:ext cx="704850" cy="704850"/>
              <a:chOff x="733190" y="3387000"/>
              <a:chExt cx="968344" cy="968252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038FD07F-FAA4-E832-8DA7-C9211A83B232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733190" y="3387000"/>
                <a:ext cx="968344" cy="968252"/>
                <a:chOff x="8584940" y="3609776"/>
                <a:chExt cx="1461268" cy="1439863"/>
              </a:xfrm>
              <a:solidFill>
                <a:schemeClr val="bg2"/>
              </a:solidFill>
            </p:grpSpPr>
            <p:sp>
              <p:nvSpPr>
                <p:cNvPr id="15" name="Freeform 34">
                  <a:extLst>
                    <a:ext uri="{FF2B5EF4-FFF2-40B4-BE49-F238E27FC236}">
                      <a16:creationId xmlns:a16="http://schemas.microsoft.com/office/drawing/2014/main" id="{F50A3E91-16AA-F565-F267-9BD09FCFA77A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584940" y="3992364"/>
                  <a:ext cx="310686" cy="712787"/>
                </a:xfrm>
                <a:custGeom>
                  <a:avLst/>
                  <a:gdLst>
                    <a:gd name="T0" fmla="*/ 880661024 w 125"/>
                    <a:gd name="T1" fmla="*/ 1468011860 h 290"/>
                    <a:gd name="T2" fmla="*/ 774982909 w 125"/>
                    <a:gd name="T3" fmla="*/ 368513335 h 290"/>
                    <a:gd name="T4" fmla="*/ 627029665 w 125"/>
                    <a:gd name="T5" fmla="*/ 0 h 290"/>
                    <a:gd name="T6" fmla="*/ 197267314 w 125"/>
                    <a:gd name="T7" fmla="*/ 72495342 h 290"/>
                    <a:gd name="T8" fmla="*/ 0 w 125"/>
                    <a:gd name="T9" fmla="*/ 827643981 h 290"/>
                    <a:gd name="T10" fmla="*/ 302948083 w 125"/>
                    <a:gd name="T11" fmla="*/ 1751949213 h 290"/>
                    <a:gd name="T12" fmla="*/ 443854089 w 125"/>
                    <a:gd name="T13" fmla="*/ 1389477513 h 290"/>
                    <a:gd name="T14" fmla="*/ 880661024 w 125"/>
                    <a:gd name="T15" fmla="*/ 1468011860 h 2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0"/>
                    <a:gd name="T26" fmla="*/ 125 w 125"/>
                    <a:gd name="T27" fmla="*/ 290 h 2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0">
                      <a:moveTo>
                        <a:pt x="125" y="243"/>
                      </a:moveTo>
                      <a:cubicBezTo>
                        <a:pt x="92" y="190"/>
                        <a:pt x="85" y="122"/>
                        <a:pt x="110" y="6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10" y="50"/>
                        <a:pt x="0" y="92"/>
                        <a:pt x="0" y="137"/>
                      </a:cubicBezTo>
                      <a:cubicBezTo>
                        <a:pt x="0" y="193"/>
                        <a:pt x="16" y="245"/>
                        <a:pt x="43" y="290"/>
                      </a:cubicBezTo>
                      <a:cubicBezTo>
                        <a:pt x="63" y="230"/>
                        <a:pt x="63" y="230"/>
                        <a:pt x="63" y="230"/>
                      </a:cubicBezTo>
                      <a:lnTo>
                        <a:pt x="125" y="243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35">
                  <a:extLst>
                    <a:ext uri="{FF2B5EF4-FFF2-40B4-BE49-F238E27FC236}">
                      <a16:creationId xmlns:a16="http://schemas.microsoft.com/office/drawing/2014/main" id="{D1239632-9C14-E840-048E-D20C0F6B2900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98479" y="3609776"/>
                  <a:ext cx="618400" cy="454025"/>
                </a:xfrm>
                <a:custGeom>
                  <a:avLst/>
                  <a:gdLst>
                    <a:gd name="T0" fmla="*/ 0 w 248"/>
                    <a:gd name="T1" fmla="*/ 572189266 h 185"/>
                    <a:gd name="T2" fmla="*/ 751652516 w 248"/>
                    <a:gd name="T3" fmla="*/ 728788725 h 185"/>
                    <a:gd name="T4" fmla="*/ 1162932492 w 248"/>
                    <a:gd name="T5" fmla="*/ 1035964760 h 185"/>
                    <a:gd name="T6" fmla="*/ 1616760658 w 248"/>
                    <a:gd name="T7" fmla="*/ 1114263186 h 185"/>
                    <a:gd name="T8" fmla="*/ 1758581523 w 248"/>
                    <a:gd name="T9" fmla="*/ 758904071 h 185"/>
                    <a:gd name="T10" fmla="*/ 49636525 w 248"/>
                    <a:gd name="T11" fmla="*/ 0 h 185"/>
                    <a:gd name="T12" fmla="*/ 0 w 248"/>
                    <a:gd name="T13" fmla="*/ 6022581 h 185"/>
                    <a:gd name="T14" fmla="*/ 290733123 w 248"/>
                    <a:gd name="T15" fmla="*/ 289105922 h 185"/>
                    <a:gd name="T16" fmla="*/ 0 w 248"/>
                    <a:gd name="T17" fmla="*/ 572189266 h 1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8"/>
                    <a:gd name="T28" fmla="*/ 0 h 185"/>
                    <a:gd name="T29" fmla="*/ 248 w 248"/>
                    <a:gd name="T30" fmla="*/ 185 h 1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8" h="185">
                      <a:moveTo>
                        <a:pt x="0" y="95"/>
                      </a:moveTo>
                      <a:cubicBezTo>
                        <a:pt x="36" y="94"/>
                        <a:pt x="73" y="102"/>
                        <a:pt x="106" y="121"/>
                      </a:cubicBezTo>
                      <a:cubicBezTo>
                        <a:pt x="130" y="135"/>
                        <a:pt x="149" y="152"/>
                        <a:pt x="164" y="172"/>
                      </a:cubicBezTo>
                      <a:cubicBezTo>
                        <a:pt x="228" y="185"/>
                        <a:pt x="228" y="185"/>
                        <a:pt x="228" y="185"/>
                      </a:cubicBezTo>
                      <a:cubicBezTo>
                        <a:pt x="248" y="126"/>
                        <a:pt x="248" y="126"/>
                        <a:pt x="248" y="126"/>
                      </a:cubicBezTo>
                      <a:cubicBezTo>
                        <a:pt x="195" y="50"/>
                        <a:pt x="107" y="0"/>
                        <a:pt x="7" y="0"/>
                      </a:cubicBezTo>
                      <a:cubicBezTo>
                        <a:pt x="5" y="0"/>
                        <a:pt x="2" y="1"/>
                        <a:pt x="0" y="1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FE8D26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36">
                  <a:extLst>
                    <a:ext uri="{FF2B5EF4-FFF2-40B4-BE49-F238E27FC236}">
                      <a16:creationId xmlns:a16="http://schemas.microsoft.com/office/drawing/2014/main" id="{CF0513EF-9CA5-0128-C6BF-480679075365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714269" y="4597201"/>
                  <a:ext cx="621373" cy="452438"/>
                </a:xfrm>
                <a:custGeom>
                  <a:avLst/>
                  <a:gdLst>
                    <a:gd name="T0" fmla="*/ 1768400958 w 249"/>
                    <a:gd name="T1" fmla="*/ 544157483 h 184"/>
                    <a:gd name="T2" fmla="*/ 1008484848 w 249"/>
                    <a:gd name="T3" fmla="*/ 380911022 h 184"/>
                    <a:gd name="T4" fmla="*/ 596569935 w 249"/>
                    <a:gd name="T5" fmla="*/ 72554822 h 184"/>
                    <a:gd name="T6" fmla="*/ 142039701 w 249"/>
                    <a:gd name="T7" fmla="*/ 0 h 184"/>
                    <a:gd name="T8" fmla="*/ 0 w 249"/>
                    <a:gd name="T9" fmla="*/ 350678830 h 184"/>
                    <a:gd name="T10" fmla="*/ 1711584028 w 249"/>
                    <a:gd name="T11" fmla="*/ 1112500720 h 184"/>
                    <a:gd name="T12" fmla="*/ 1761298842 w 249"/>
                    <a:gd name="T13" fmla="*/ 1112500720 h 184"/>
                    <a:gd name="T14" fmla="*/ 1470117406 w 249"/>
                    <a:gd name="T15" fmla="*/ 828330408 h 184"/>
                    <a:gd name="T16" fmla="*/ 1768400958 w 249"/>
                    <a:gd name="T17" fmla="*/ 544157483 h 1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9"/>
                    <a:gd name="T28" fmla="*/ 0 h 184"/>
                    <a:gd name="T29" fmla="*/ 249 w 249"/>
                    <a:gd name="T30" fmla="*/ 184 h 1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9" h="184">
                      <a:moveTo>
                        <a:pt x="249" y="90"/>
                      </a:moveTo>
                      <a:cubicBezTo>
                        <a:pt x="213" y="91"/>
                        <a:pt x="176" y="83"/>
                        <a:pt x="142" y="63"/>
                      </a:cubicBezTo>
                      <a:cubicBezTo>
                        <a:pt x="119" y="50"/>
                        <a:pt x="99" y="32"/>
                        <a:pt x="84" y="1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53" y="134"/>
                        <a:pt x="141" y="184"/>
                        <a:pt x="241" y="184"/>
                      </a:cubicBezTo>
                      <a:cubicBezTo>
                        <a:pt x="243" y="184"/>
                        <a:pt x="246" y="184"/>
                        <a:pt x="248" y="184"/>
                      </a:cubicBezTo>
                      <a:cubicBezTo>
                        <a:pt x="207" y="137"/>
                        <a:pt x="207" y="137"/>
                        <a:pt x="207" y="137"/>
                      </a:cubicBezTo>
                      <a:lnTo>
                        <a:pt x="249" y="9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Freeform 37">
                  <a:extLst>
                    <a:ext uri="{FF2B5EF4-FFF2-40B4-BE49-F238E27FC236}">
                      <a16:creationId xmlns:a16="http://schemas.microsoft.com/office/drawing/2014/main" id="{3B51D50B-1230-0C65-80D8-798C66186745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735522" y="3954264"/>
                  <a:ext cx="310686" cy="714375"/>
                </a:xfrm>
                <a:custGeom>
                  <a:avLst/>
                  <a:gdLst>
                    <a:gd name="T0" fmla="*/ 0 w 125"/>
                    <a:gd name="T1" fmla="*/ 289272732 h 291"/>
                    <a:gd name="T2" fmla="*/ 105678157 w 125"/>
                    <a:gd name="T3" fmla="*/ 1380071884 h 291"/>
                    <a:gd name="T4" fmla="*/ 253631275 w 125"/>
                    <a:gd name="T5" fmla="*/ 1753716856 h 291"/>
                    <a:gd name="T6" fmla="*/ 683393627 w 125"/>
                    <a:gd name="T7" fmla="*/ 1681398079 h 291"/>
                    <a:gd name="T8" fmla="*/ 880661024 w 125"/>
                    <a:gd name="T9" fmla="*/ 922056744 h 291"/>
                    <a:gd name="T10" fmla="*/ 577712858 w 125"/>
                    <a:gd name="T11" fmla="*/ 0 h 291"/>
                    <a:gd name="T12" fmla="*/ 429762435 w 125"/>
                    <a:gd name="T13" fmla="*/ 361591587 h 291"/>
                    <a:gd name="T14" fmla="*/ 0 w 125"/>
                    <a:gd name="T15" fmla="*/ 289272732 h 2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1"/>
                    <a:gd name="T26" fmla="*/ 125 w 125"/>
                    <a:gd name="T27" fmla="*/ 291 h 2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1">
                      <a:moveTo>
                        <a:pt x="0" y="48"/>
                      </a:moveTo>
                      <a:cubicBezTo>
                        <a:pt x="34" y="101"/>
                        <a:pt x="41" y="169"/>
                        <a:pt x="15" y="229"/>
                      </a:cubicBezTo>
                      <a:cubicBezTo>
                        <a:pt x="36" y="291"/>
                        <a:pt x="36" y="291"/>
                        <a:pt x="36" y="291"/>
                      </a:cubicBezTo>
                      <a:cubicBezTo>
                        <a:pt x="97" y="279"/>
                        <a:pt x="97" y="279"/>
                        <a:pt x="97" y="279"/>
                      </a:cubicBezTo>
                      <a:cubicBezTo>
                        <a:pt x="115" y="241"/>
                        <a:pt x="125" y="198"/>
                        <a:pt x="125" y="153"/>
                      </a:cubicBezTo>
                      <a:cubicBezTo>
                        <a:pt x="125" y="97"/>
                        <a:pt x="109" y="45"/>
                        <a:pt x="82" y="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Freeform 38">
                  <a:extLst>
                    <a:ext uri="{FF2B5EF4-FFF2-40B4-BE49-F238E27FC236}">
                      <a16:creationId xmlns:a16="http://schemas.microsoft.com/office/drawing/2014/main" id="{6271E1F6-A376-3F78-2699-AB751649AB9B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73207" y="4557514"/>
                  <a:ext cx="682322" cy="488950"/>
                </a:xfrm>
                <a:custGeom>
                  <a:avLst/>
                  <a:gdLst>
                    <a:gd name="T0" fmla="*/ 1357855250 w 274"/>
                    <a:gd name="T1" fmla="*/ 0 h 199"/>
                    <a:gd name="T2" fmla="*/ 1336638933 w 274"/>
                    <a:gd name="T3" fmla="*/ 36221611 h 199"/>
                    <a:gd name="T4" fmla="*/ 311176276 w 274"/>
                    <a:gd name="T5" fmla="*/ 627851074 h 199"/>
                    <a:gd name="T6" fmla="*/ 0 w 274"/>
                    <a:gd name="T7" fmla="*/ 923663429 h 199"/>
                    <a:gd name="T8" fmla="*/ 289959960 w 274"/>
                    <a:gd name="T9" fmla="*/ 1201367288 h 199"/>
                    <a:gd name="T10" fmla="*/ 1937772676 w 274"/>
                    <a:gd name="T11" fmla="*/ 289777802 h 199"/>
                    <a:gd name="T12" fmla="*/ 1506369800 w 274"/>
                    <a:gd name="T13" fmla="*/ 362221082 h 199"/>
                    <a:gd name="T14" fmla="*/ 1357855250 w 274"/>
                    <a:gd name="T15" fmla="*/ 0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192" y="0"/>
                      </a:moveTo>
                      <a:cubicBezTo>
                        <a:pt x="191" y="2"/>
                        <a:pt x="190" y="4"/>
                        <a:pt x="189" y="6"/>
                      </a:cubicBezTo>
                      <a:cubicBezTo>
                        <a:pt x="157" y="62"/>
                        <a:pt x="102" y="96"/>
                        <a:pt x="44" y="104"/>
                      </a:cubicBezTo>
                      <a:cubicBezTo>
                        <a:pt x="0" y="153"/>
                        <a:pt x="0" y="153"/>
                        <a:pt x="0" y="153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142" y="191"/>
                        <a:pt x="228" y="132"/>
                        <a:pt x="274" y="48"/>
                      </a:cubicBezTo>
                      <a:cubicBezTo>
                        <a:pt x="213" y="60"/>
                        <a:pt x="213" y="60"/>
                        <a:pt x="213" y="60"/>
                      </a:cubicBezTo>
                      <a:lnTo>
                        <a:pt x="192" y="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Freeform 39">
                  <a:extLst>
                    <a:ext uri="{FF2B5EF4-FFF2-40B4-BE49-F238E27FC236}">
                      <a16:creationId xmlns:a16="http://schemas.microsoft.com/office/drawing/2014/main" id="{8BF17BF7-9648-E03D-2EDA-B1BB20D39B92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675619" y="3612951"/>
                  <a:ext cx="682322" cy="488950"/>
                </a:xfrm>
                <a:custGeom>
                  <a:avLst/>
                  <a:gdLst>
                    <a:gd name="T0" fmla="*/ 579917260 w 274"/>
                    <a:gd name="T1" fmla="*/ 1201367288 h 199"/>
                    <a:gd name="T2" fmla="*/ 601133577 w 274"/>
                    <a:gd name="T3" fmla="*/ 1165145686 h 199"/>
                    <a:gd name="T4" fmla="*/ 1633670361 w 274"/>
                    <a:gd name="T5" fmla="*/ 579553148 h 199"/>
                    <a:gd name="T6" fmla="*/ 1937772676 w 274"/>
                    <a:gd name="T7" fmla="*/ 283740869 h 199"/>
                    <a:gd name="T8" fmla="*/ 1647812799 w 274"/>
                    <a:gd name="T9" fmla="*/ 0 h 199"/>
                    <a:gd name="T10" fmla="*/ 0 w 274"/>
                    <a:gd name="T11" fmla="*/ 917626496 h 199"/>
                    <a:gd name="T12" fmla="*/ 438474261 w 274"/>
                    <a:gd name="T13" fmla="*/ 839146359 h 199"/>
                    <a:gd name="T14" fmla="*/ 579917260 w 274"/>
                    <a:gd name="T15" fmla="*/ 1201367288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82" y="199"/>
                      </a:moveTo>
                      <a:cubicBezTo>
                        <a:pt x="83" y="197"/>
                        <a:pt x="84" y="195"/>
                        <a:pt x="85" y="193"/>
                      </a:cubicBezTo>
                      <a:cubicBezTo>
                        <a:pt x="117" y="138"/>
                        <a:pt x="172" y="103"/>
                        <a:pt x="231" y="96"/>
                      </a:cubicBezTo>
                      <a:cubicBezTo>
                        <a:pt x="274" y="47"/>
                        <a:pt x="274" y="47"/>
                        <a:pt x="274" y="47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133" y="9"/>
                        <a:pt x="46" y="68"/>
                        <a:pt x="0" y="152"/>
                      </a:cubicBezTo>
                      <a:cubicBezTo>
                        <a:pt x="62" y="139"/>
                        <a:pt x="62" y="139"/>
                        <a:pt x="62" y="139"/>
                      </a:cubicBezTo>
                      <a:lnTo>
                        <a:pt x="82" y="199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2" name="Group 117">
                <a:extLst>
                  <a:ext uri="{FF2B5EF4-FFF2-40B4-BE49-F238E27FC236}">
                    <a16:creationId xmlns:a16="http://schemas.microsoft.com/office/drawing/2014/main" id="{9C4AFFDC-B878-045B-4A74-D7290673483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77457" y="3615979"/>
                <a:ext cx="477629" cy="466680"/>
                <a:chOff x="1009929" y="3444457"/>
                <a:chExt cx="477629" cy="466680"/>
              </a:xfrm>
            </p:grpSpPr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AB77DB98-99E8-F276-CDBF-E7D2FB4700C2}"/>
                    </a:ext>
                  </a:extLst>
                </p:cNvPr>
                <p:cNvSpPr/>
                <p:nvPr/>
              </p:nvSpPr>
              <p:spPr>
                <a:xfrm>
                  <a:off x="1009929" y="3444457"/>
                  <a:ext cx="477629" cy="466680"/>
                </a:xfrm>
                <a:prstGeom prst="ellipse">
                  <a:avLst/>
                </a:prstGeom>
                <a:solidFill>
                  <a:srgbClr val="FE8D26"/>
                </a:solidFill>
                <a:ln w="22225" cap="rnd" cmpd="sng" algn="ctr">
                  <a:noFill/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4926">
                  <a:extLst>
                    <a:ext uri="{FF2B5EF4-FFF2-40B4-BE49-F238E27FC236}">
                      <a16:creationId xmlns:a16="http://schemas.microsoft.com/office/drawing/2014/main" id="{465C7971-95A7-89FB-C731-4492360D50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55798" y="3563581"/>
                  <a:ext cx="365760" cy="274321"/>
                </a:xfrm>
                <a:custGeom>
                  <a:avLst/>
                  <a:gdLst>
                    <a:gd name="T0" fmla="*/ 2147483646 w 376"/>
                    <a:gd name="T1" fmla="*/ 2147483646 h 258"/>
                    <a:gd name="T2" fmla="*/ 2147483646 w 376"/>
                    <a:gd name="T3" fmla="*/ 2147483646 h 258"/>
                    <a:gd name="T4" fmla="*/ 2147483646 w 376"/>
                    <a:gd name="T5" fmla="*/ 2147483646 h 258"/>
                    <a:gd name="T6" fmla="*/ 2147483646 w 376"/>
                    <a:gd name="T7" fmla="*/ 2147483646 h 258"/>
                    <a:gd name="T8" fmla="*/ 2147483646 w 376"/>
                    <a:gd name="T9" fmla="*/ 2147483646 h 258"/>
                    <a:gd name="T10" fmla="*/ 2147483646 w 376"/>
                    <a:gd name="T11" fmla="*/ 2147483646 h 258"/>
                    <a:gd name="T12" fmla="*/ 2147483646 w 376"/>
                    <a:gd name="T13" fmla="*/ 2147483646 h 258"/>
                    <a:gd name="T14" fmla="*/ 2147483646 w 376"/>
                    <a:gd name="T15" fmla="*/ 2147483646 h 258"/>
                    <a:gd name="T16" fmla="*/ 2147483646 w 376"/>
                    <a:gd name="T17" fmla="*/ 2147483646 h 258"/>
                    <a:gd name="T18" fmla="*/ 2147483646 w 376"/>
                    <a:gd name="T19" fmla="*/ 2147483646 h 258"/>
                    <a:gd name="T20" fmla="*/ 2147483646 w 376"/>
                    <a:gd name="T21" fmla="*/ 2147483646 h 258"/>
                    <a:gd name="T22" fmla="*/ 2147483646 w 376"/>
                    <a:gd name="T23" fmla="*/ 2147483646 h 258"/>
                    <a:gd name="T24" fmla="*/ 2147483646 w 376"/>
                    <a:gd name="T25" fmla="*/ 2147483646 h 258"/>
                    <a:gd name="T26" fmla="*/ 2147483646 w 376"/>
                    <a:gd name="T27" fmla="*/ 2147483646 h 258"/>
                    <a:gd name="T28" fmla="*/ 2147483646 w 376"/>
                    <a:gd name="T29" fmla="*/ 0 h 258"/>
                    <a:gd name="T30" fmla="*/ 2147483646 w 376"/>
                    <a:gd name="T31" fmla="*/ 0 h 258"/>
                    <a:gd name="T32" fmla="*/ 2147483646 w 376"/>
                    <a:gd name="T33" fmla="*/ 2147483646 h 258"/>
                    <a:gd name="T34" fmla="*/ 0 w 376"/>
                    <a:gd name="T35" fmla="*/ 2147483646 h 258"/>
                    <a:gd name="T36" fmla="*/ 1841448876 w 376"/>
                    <a:gd name="T37" fmla="*/ 2147483646 h 258"/>
                    <a:gd name="T38" fmla="*/ 2147483646 w 376"/>
                    <a:gd name="T39" fmla="*/ 2147483646 h 258"/>
                    <a:gd name="T40" fmla="*/ 2147483646 w 376"/>
                    <a:gd name="T41" fmla="*/ 2147483646 h 258"/>
                    <a:gd name="T42" fmla="*/ 2147483646 w 376"/>
                    <a:gd name="T43" fmla="*/ 2147483646 h 258"/>
                    <a:gd name="T44" fmla="*/ 2147483646 w 376"/>
                    <a:gd name="T45" fmla="*/ 2147483646 h 258"/>
                    <a:gd name="T46" fmla="*/ 2147483646 w 376"/>
                    <a:gd name="T47" fmla="*/ 2147483646 h 258"/>
                    <a:gd name="T48" fmla="*/ 2147483646 w 376"/>
                    <a:gd name="T49" fmla="*/ 2147483646 h 258"/>
                    <a:gd name="T50" fmla="*/ 2147483646 w 376"/>
                    <a:gd name="T51" fmla="*/ 2147483646 h 258"/>
                    <a:gd name="T52" fmla="*/ 2147483646 w 376"/>
                    <a:gd name="T53" fmla="*/ 2147483646 h 258"/>
                    <a:gd name="T54" fmla="*/ 2147483646 w 376"/>
                    <a:gd name="T55" fmla="*/ 2147483646 h 258"/>
                    <a:gd name="T56" fmla="*/ 2147483646 w 376"/>
                    <a:gd name="T57" fmla="*/ 2147483646 h 258"/>
                    <a:gd name="T58" fmla="*/ 2147483646 w 376"/>
                    <a:gd name="T59" fmla="*/ 2147483646 h 258"/>
                    <a:gd name="T60" fmla="*/ 2147483646 w 376"/>
                    <a:gd name="T61" fmla="*/ 2147483646 h 258"/>
                    <a:gd name="T62" fmla="*/ 2147483646 w 376"/>
                    <a:gd name="T63" fmla="*/ 2147483646 h 258"/>
                    <a:gd name="T64" fmla="*/ 2147483646 w 376"/>
                    <a:gd name="T65" fmla="*/ 2147483646 h 258"/>
                    <a:gd name="T66" fmla="*/ 2147483646 w 376"/>
                    <a:gd name="T67" fmla="*/ 2147483646 h 258"/>
                    <a:gd name="T68" fmla="*/ 2147483646 w 376"/>
                    <a:gd name="T69" fmla="*/ 2147483646 h 258"/>
                    <a:gd name="T70" fmla="*/ 2147483646 w 376"/>
                    <a:gd name="T71" fmla="*/ 2147483646 h 258"/>
                    <a:gd name="T72" fmla="*/ 2147483646 w 376"/>
                    <a:gd name="T73" fmla="*/ 2147483646 h 258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0" t="0" r="r" b="b"/>
                  <a:pathLst>
                    <a:path w="376" h="258">
                      <a:moveTo>
                        <a:pt x="200" y="148"/>
                      </a:moveTo>
                      <a:lnTo>
                        <a:pt x="306" y="112"/>
                      </a:lnTo>
                      <a:lnTo>
                        <a:pt x="306" y="178"/>
                      </a:lnTo>
                      <a:lnTo>
                        <a:pt x="294" y="188"/>
                      </a:lnTo>
                      <a:lnTo>
                        <a:pt x="282" y="200"/>
                      </a:lnTo>
                      <a:lnTo>
                        <a:pt x="268" y="208"/>
                      </a:lnTo>
                      <a:lnTo>
                        <a:pt x="254" y="216"/>
                      </a:lnTo>
                      <a:lnTo>
                        <a:pt x="238" y="222"/>
                      </a:lnTo>
                      <a:lnTo>
                        <a:pt x="222" y="226"/>
                      </a:lnTo>
                      <a:lnTo>
                        <a:pt x="206" y="230"/>
                      </a:lnTo>
                      <a:lnTo>
                        <a:pt x="190" y="230"/>
                      </a:lnTo>
                      <a:lnTo>
                        <a:pt x="172" y="230"/>
                      </a:lnTo>
                      <a:lnTo>
                        <a:pt x="154" y="226"/>
                      </a:lnTo>
                      <a:lnTo>
                        <a:pt x="138" y="222"/>
                      </a:lnTo>
                      <a:lnTo>
                        <a:pt x="122" y="216"/>
                      </a:lnTo>
                      <a:lnTo>
                        <a:pt x="108" y="208"/>
                      </a:lnTo>
                      <a:lnTo>
                        <a:pt x="94" y="198"/>
                      </a:lnTo>
                      <a:lnTo>
                        <a:pt x="82" y="188"/>
                      </a:lnTo>
                      <a:lnTo>
                        <a:pt x="70" y="176"/>
                      </a:lnTo>
                      <a:lnTo>
                        <a:pt x="70" y="112"/>
                      </a:lnTo>
                      <a:lnTo>
                        <a:pt x="176" y="148"/>
                      </a:lnTo>
                      <a:lnTo>
                        <a:pt x="188" y="150"/>
                      </a:lnTo>
                      <a:lnTo>
                        <a:pt x="200" y="148"/>
                      </a:lnTo>
                      <a:close/>
                      <a:moveTo>
                        <a:pt x="368" y="44"/>
                      </a:moveTo>
                      <a:lnTo>
                        <a:pt x="190" y="0"/>
                      </a:lnTo>
                      <a:lnTo>
                        <a:pt x="186" y="0"/>
                      </a:lnTo>
                      <a:lnTo>
                        <a:pt x="8" y="44"/>
                      </a:lnTo>
                      <a:lnTo>
                        <a:pt x="2" y="48"/>
                      </a:lnTo>
                      <a:lnTo>
                        <a:pt x="0" y="54"/>
                      </a:lnTo>
                      <a:lnTo>
                        <a:pt x="2" y="60"/>
                      </a:lnTo>
                      <a:lnTo>
                        <a:pt x="6" y="64"/>
                      </a:lnTo>
                      <a:lnTo>
                        <a:pt x="184" y="124"/>
                      </a:lnTo>
                      <a:lnTo>
                        <a:pt x="188" y="124"/>
                      </a:lnTo>
                      <a:lnTo>
                        <a:pt x="192" y="124"/>
                      </a:lnTo>
                      <a:lnTo>
                        <a:pt x="370" y="64"/>
                      </a:lnTo>
                      <a:lnTo>
                        <a:pt x="374" y="60"/>
                      </a:lnTo>
                      <a:lnTo>
                        <a:pt x="376" y="54"/>
                      </a:lnTo>
                      <a:lnTo>
                        <a:pt x="374" y="48"/>
                      </a:lnTo>
                      <a:lnTo>
                        <a:pt x="368" y="44"/>
                      </a:lnTo>
                      <a:close/>
                      <a:moveTo>
                        <a:pt x="348" y="172"/>
                      </a:moveTo>
                      <a:lnTo>
                        <a:pt x="348" y="98"/>
                      </a:lnTo>
                      <a:lnTo>
                        <a:pt x="328" y="106"/>
                      </a:lnTo>
                      <a:lnTo>
                        <a:pt x="328" y="172"/>
                      </a:lnTo>
                      <a:lnTo>
                        <a:pt x="332" y="170"/>
                      </a:lnTo>
                      <a:lnTo>
                        <a:pt x="338" y="170"/>
                      </a:lnTo>
                      <a:lnTo>
                        <a:pt x="344" y="170"/>
                      </a:lnTo>
                      <a:lnTo>
                        <a:pt x="348" y="172"/>
                      </a:lnTo>
                      <a:close/>
                      <a:moveTo>
                        <a:pt x="338" y="200"/>
                      </a:moveTo>
                      <a:lnTo>
                        <a:pt x="338" y="200"/>
                      </a:lnTo>
                      <a:lnTo>
                        <a:pt x="332" y="198"/>
                      </a:lnTo>
                      <a:lnTo>
                        <a:pt x="326" y="194"/>
                      </a:lnTo>
                      <a:lnTo>
                        <a:pt x="318" y="258"/>
                      </a:lnTo>
                      <a:lnTo>
                        <a:pt x="356" y="258"/>
                      </a:lnTo>
                      <a:lnTo>
                        <a:pt x="348" y="194"/>
                      </a:lnTo>
                      <a:lnTo>
                        <a:pt x="344" y="198"/>
                      </a:lnTo>
                      <a:lnTo>
                        <a:pt x="338" y="2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23C3454-DE8D-61C7-103F-96ECE3083E05}"/>
                </a:ext>
              </a:extLst>
            </p:cNvPr>
            <p:cNvSpPr/>
            <p:nvPr/>
          </p:nvSpPr>
          <p:spPr>
            <a:xfrm>
              <a:off x="3165475" y="3005138"/>
              <a:ext cx="368300" cy="368300"/>
            </a:xfrm>
            <a:prstGeom prst="ellipse">
              <a:avLst/>
            </a:prstGeom>
            <a:solidFill>
              <a:srgbClr val="FFB600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2</a:t>
              </a:r>
            </a:p>
          </p:txBody>
        </p:sp>
        <p:grpSp>
          <p:nvGrpSpPr>
            <p:cNvPr id="22" name="Group 133">
              <a:extLst>
                <a:ext uri="{FF2B5EF4-FFF2-40B4-BE49-F238E27FC236}">
                  <a16:creationId xmlns:a16="http://schemas.microsoft.com/office/drawing/2014/main" id="{18F01423-77FE-2AF3-383E-6EC8B797780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006725" y="3514725"/>
              <a:ext cx="704850" cy="704850"/>
              <a:chOff x="733190" y="3387000"/>
              <a:chExt cx="968344" cy="968252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93BEB6D5-DD41-B638-6150-2106A90DF9FE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733190" y="3387000"/>
                <a:ext cx="968344" cy="968252"/>
                <a:chOff x="8584940" y="3609776"/>
                <a:chExt cx="1461268" cy="1439863"/>
              </a:xfrm>
              <a:solidFill>
                <a:schemeClr val="bg2"/>
              </a:solidFill>
            </p:grpSpPr>
            <p:sp>
              <p:nvSpPr>
                <p:cNvPr id="25" name="Freeform 34">
                  <a:extLst>
                    <a:ext uri="{FF2B5EF4-FFF2-40B4-BE49-F238E27FC236}">
                      <a16:creationId xmlns:a16="http://schemas.microsoft.com/office/drawing/2014/main" id="{EE2A1770-12FA-E6C5-07FF-7E55380FF81D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584940" y="3992364"/>
                  <a:ext cx="310686" cy="712787"/>
                </a:xfrm>
                <a:custGeom>
                  <a:avLst/>
                  <a:gdLst>
                    <a:gd name="T0" fmla="*/ 880661024 w 125"/>
                    <a:gd name="T1" fmla="*/ 1468011860 h 290"/>
                    <a:gd name="T2" fmla="*/ 774982909 w 125"/>
                    <a:gd name="T3" fmla="*/ 368513335 h 290"/>
                    <a:gd name="T4" fmla="*/ 627029665 w 125"/>
                    <a:gd name="T5" fmla="*/ 0 h 290"/>
                    <a:gd name="T6" fmla="*/ 197267314 w 125"/>
                    <a:gd name="T7" fmla="*/ 72495342 h 290"/>
                    <a:gd name="T8" fmla="*/ 0 w 125"/>
                    <a:gd name="T9" fmla="*/ 827643981 h 290"/>
                    <a:gd name="T10" fmla="*/ 302948083 w 125"/>
                    <a:gd name="T11" fmla="*/ 1751949213 h 290"/>
                    <a:gd name="T12" fmla="*/ 443854089 w 125"/>
                    <a:gd name="T13" fmla="*/ 1389477513 h 290"/>
                    <a:gd name="T14" fmla="*/ 880661024 w 125"/>
                    <a:gd name="T15" fmla="*/ 1468011860 h 2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0"/>
                    <a:gd name="T26" fmla="*/ 125 w 125"/>
                    <a:gd name="T27" fmla="*/ 290 h 2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0">
                      <a:moveTo>
                        <a:pt x="125" y="243"/>
                      </a:moveTo>
                      <a:cubicBezTo>
                        <a:pt x="92" y="190"/>
                        <a:pt x="85" y="122"/>
                        <a:pt x="110" y="6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10" y="50"/>
                        <a:pt x="0" y="92"/>
                        <a:pt x="0" y="137"/>
                      </a:cubicBezTo>
                      <a:cubicBezTo>
                        <a:pt x="0" y="193"/>
                        <a:pt x="16" y="245"/>
                        <a:pt x="43" y="290"/>
                      </a:cubicBezTo>
                      <a:cubicBezTo>
                        <a:pt x="63" y="230"/>
                        <a:pt x="63" y="230"/>
                        <a:pt x="63" y="230"/>
                      </a:cubicBezTo>
                      <a:lnTo>
                        <a:pt x="125" y="243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Freeform 35">
                  <a:extLst>
                    <a:ext uri="{FF2B5EF4-FFF2-40B4-BE49-F238E27FC236}">
                      <a16:creationId xmlns:a16="http://schemas.microsoft.com/office/drawing/2014/main" id="{2E8EDF7B-A1DB-8832-5A8C-58D40348DD5D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98479" y="3609776"/>
                  <a:ext cx="618400" cy="454025"/>
                </a:xfrm>
                <a:custGeom>
                  <a:avLst/>
                  <a:gdLst>
                    <a:gd name="T0" fmla="*/ 0 w 248"/>
                    <a:gd name="T1" fmla="*/ 572189266 h 185"/>
                    <a:gd name="T2" fmla="*/ 751652516 w 248"/>
                    <a:gd name="T3" fmla="*/ 728788725 h 185"/>
                    <a:gd name="T4" fmla="*/ 1162932492 w 248"/>
                    <a:gd name="T5" fmla="*/ 1035964760 h 185"/>
                    <a:gd name="T6" fmla="*/ 1616760658 w 248"/>
                    <a:gd name="T7" fmla="*/ 1114263186 h 185"/>
                    <a:gd name="T8" fmla="*/ 1758581523 w 248"/>
                    <a:gd name="T9" fmla="*/ 758904071 h 185"/>
                    <a:gd name="T10" fmla="*/ 49636525 w 248"/>
                    <a:gd name="T11" fmla="*/ 0 h 185"/>
                    <a:gd name="T12" fmla="*/ 0 w 248"/>
                    <a:gd name="T13" fmla="*/ 6022581 h 185"/>
                    <a:gd name="T14" fmla="*/ 290733123 w 248"/>
                    <a:gd name="T15" fmla="*/ 289105922 h 185"/>
                    <a:gd name="T16" fmla="*/ 0 w 248"/>
                    <a:gd name="T17" fmla="*/ 572189266 h 1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8"/>
                    <a:gd name="T28" fmla="*/ 0 h 185"/>
                    <a:gd name="T29" fmla="*/ 248 w 248"/>
                    <a:gd name="T30" fmla="*/ 185 h 1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8" h="185">
                      <a:moveTo>
                        <a:pt x="0" y="95"/>
                      </a:moveTo>
                      <a:cubicBezTo>
                        <a:pt x="36" y="94"/>
                        <a:pt x="73" y="102"/>
                        <a:pt x="106" y="121"/>
                      </a:cubicBezTo>
                      <a:cubicBezTo>
                        <a:pt x="130" y="135"/>
                        <a:pt x="149" y="152"/>
                        <a:pt x="164" y="172"/>
                      </a:cubicBezTo>
                      <a:cubicBezTo>
                        <a:pt x="228" y="185"/>
                        <a:pt x="228" y="185"/>
                        <a:pt x="228" y="185"/>
                      </a:cubicBezTo>
                      <a:cubicBezTo>
                        <a:pt x="248" y="126"/>
                        <a:pt x="248" y="126"/>
                        <a:pt x="248" y="126"/>
                      </a:cubicBezTo>
                      <a:cubicBezTo>
                        <a:pt x="195" y="50"/>
                        <a:pt x="107" y="0"/>
                        <a:pt x="7" y="0"/>
                      </a:cubicBezTo>
                      <a:cubicBezTo>
                        <a:pt x="5" y="0"/>
                        <a:pt x="2" y="1"/>
                        <a:pt x="0" y="1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27" name="Freeform 36">
                  <a:extLst>
                    <a:ext uri="{FF2B5EF4-FFF2-40B4-BE49-F238E27FC236}">
                      <a16:creationId xmlns:a16="http://schemas.microsoft.com/office/drawing/2014/main" id="{90A14C71-64CC-F581-D15E-1E6FF9AC2E3D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714269" y="4597201"/>
                  <a:ext cx="621373" cy="452438"/>
                </a:xfrm>
                <a:custGeom>
                  <a:avLst/>
                  <a:gdLst>
                    <a:gd name="T0" fmla="*/ 1768400958 w 249"/>
                    <a:gd name="T1" fmla="*/ 544157483 h 184"/>
                    <a:gd name="T2" fmla="*/ 1008484848 w 249"/>
                    <a:gd name="T3" fmla="*/ 380911022 h 184"/>
                    <a:gd name="T4" fmla="*/ 596569935 w 249"/>
                    <a:gd name="T5" fmla="*/ 72554822 h 184"/>
                    <a:gd name="T6" fmla="*/ 142039701 w 249"/>
                    <a:gd name="T7" fmla="*/ 0 h 184"/>
                    <a:gd name="T8" fmla="*/ 0 w 249"/>
                    <a:gd name="T9" fmla="*/ 350678830 h 184"/>
                    <a:gd name="T10" fmla="*/ 1711584028 w 249"/>
                    <a:gd name="T11" fmla="*/ 1112500720 h 184"/>
                    <a:gd name="T12" fmla="*/ 1761298842 w 249"/>
                    <a:gd name="T13" fmla="*/ 1112500720 h 184"/>
                    <a:gd name="T14" fmla="*/ 1470117406 w 249"/>
                    <a:gd name="T15" fmla="*/ 828330408 h 184"/>
                    <a:gd name="T16" fmla="*/ 1768400958 w 249"/>
                    <a:gd name="T17" fmla="*/ 544157483 h 1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9"/>
                    <a:gd name="T28" fmla="*/ 0 h 184"/>
                    <a:gd name="T29" fmla="*/ 249 w 249"/>
                    <a:gd name="T30" fmla="*/ 184 h 1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9" h="184">
                      <a:moveTo>
                        <a:pt x="249" y="90"/>
                      </a:moveTo>
                      <a:cubicBezTo>
                        <a:pt x="213" y="91"/>
                        <a:pt x="176" y="83"/>
                        <a:pt x="142" y="63"/>
                      </a:cubicBezTo>
                      <a:cubicBezTo>
                        <a:pt x="119" y="50"/>
                        <a:pt x="99" y="32"/>
                        <a:pt x="84" y="1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53" y="134"/>
                        <a:pt x="141" y="184"/>
                        <a:pt x="241" y="184"/>
                      </a:cubicBezTo>
                      <a:cubicBezTo>
                        <a:pt x="243" y="184"/>
                        <a:pt x="246" y="184"/>
                        <a:pt x="248" y="184"/>
                      </a:cubicBezTo>
                      <a:cubicBezTo>
                        <a:pt x="207" y="137"/>
                        <a:pt x="207" y="137"/>
                        <a:pt x="207" y="137"/>
                      </a:cubicBezTo>
                      <a:lnTo>
                        <a:pt x="249" y="9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28" name="Freeform 37">
                  <a:extLst>
                    <a:ext uri="{FF2B5EF4-FFF2-40B4-BE49-F238E27FC236}">
                      <a16:creationId xmlns:a16="http://schemas.microsoft.com/office/drawing/2014/main" id="{C56B6723-1390-55D8-8712-8FF743390F96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735522" y="3954264"/>
                  <a:ext cx="310686" cy="714375"/>
                </a:xfrm>
                <a:custGeom>
                  <a:avLst/>
                  <a:gdLst>
                    <a:gd name="T0" fmla="*/ 0 w 125"/>
                    <a:gd name="T1" fmla="*/ 289272732 h 291"/>
                    <a:gd name="T2" fmla="*/ 105678157 w 125"/>
                    <a:gd name="T3" fmla="*/ 1380071884 h 291"/>
                    <a:gd name="T4" fmla="*/ 253631275 w 125"/>
                    <a:gd name="T5" fmla="*/ 1753716856 h 291"/>
                    <a:gd name="T6" fmla="*/ 683393627 w 125"/>
                    <a:gd name="T7" fmla="*/ 1681398079 h 291"/>
                    <a:gd name="T8" fmla="*/ 880661024 w 125"/>
                    <a:gd name="T9" fmla="*/ 922056744 h 291"/>
                    <a:gd name="T10" fmla="*/ 577712858 w 125"/>
                    <a:gd name="T11" fmla="*/ 0 h 291"/>
                    <a:gd name="T12" fmla="*/ 429762435 w 125"/>
                    <a:gd name="T13" fmla="*/ 361591587 h 291"/>
                    <a:gd name="T14" fmla="*/ 0 w 125"/>
                    <a:gd name="T15" fmla="*/ 289272732 h 2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1"/>
                    <a:gd name="T26" fmla="*/ 125 w 125"/>
                    <a:gd name="T27" fmla="*/ 291 h 2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1">
                      <a:moveTo>
                        <a:pt x="0" y="48"/>
                      </a:moveTo>
                      <a:cubicBezTo>
                        <a:pt x="34" y="101"/>
                        <a:pt x="41" y="169"/>
                        <a:pt x="15" y="229"/>
                      </a:cubicBezTo>
                      <a:cubicBezTo>
                        <a:pt x="36" y="291"/>
                        <a:pt x="36" y="291"/>
                        <a:pt x="36" y="291"/>
                      </a:cubicBezTo>
                      <a:cubicBezTo>
                        <a:pt x="97" y="279"/>
                        <a:pt x="97" y="279"/>
                        <a:pt x="97" y="279"/>
                      </a:cubicBezTo>
                      <a:cubicBezTo>
                        <a:pt x="115" y="241"/>
                        <a:pt x="125" y="198"/>
                        <a:pt x="125" y="153"/>
                      </a:cubicBezTo>
                      <a:cubicBezTo>
                        <a:pt x="125" y="97"/>
                        <a:pt x="109" y="45"/>
                        <a:pt x="82" y="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FFB600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Freeform 38">
                  <a:extLst>
                    <a:ext uri="{FF2B5EF4-FFF2-40B4-BE49-F238E27FC236}">
                      <a16:creationId xmlns:a16="http://schemas.microsoft.com/office/drawing/2014/main" id="{D837E41D-EFFE-809C-C43E-354B3EAF0CAD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73207" y="4557514"/>
                  <a:ext cx="682322" cy="488950"/>
                </a:xfrm>
                <a:custGeom>
                  <a:avLst/>
                  <a:gdLst>
                    <a:gd name="T0" fmla="*/ 1357855250 w 274"/>
                    <a:gd name="T1" fmla="*/ 0 h 199"/>
                    <a:gd name="T2" fmla="*/ 1336638933 w 274"/>
                    <a:gd name="T3" fmla="*/ 36221611 h 199"/>
                    <a:gd name="T4" fmla="*/ 311176276 w 274"/>
                    <a:gd name="T5" fmla="*/ 627851074 h 199"/>
                    <a:gd name="T6" fmla="*/ 0 w 274"/>
                    <a:gd name="T7" fmla="*/ 923663429 h 199"/>
                    <a:gd name="T8" fmla="*/ 289959960 w 274"/>
                    <a:gd name="T9" fmla="*/ 1201367288 h 199"/>
                    <a:gd name="T10" fmla="*/ 1937772676 w 274"/>
                    <a:gd name="T11" fmla="*/ 289777802 h 199"/>
                    <a:gd name="T12" fmla="*/ 1506369800 w 274"/>
                    <a:gd name="T13" fmla="*/ 362221082 h 199"/>
                    <a:gd name="T14" fmla="*/ 1357855250 w 274"/>
                    <a:gd name="T15" fmla="*/ 0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192" y="0"/>
                      </a:moveTo>
                      <a:cubicBezTo>
                        <a:pt x="191" y="2"/>
                        <a:pt x="190" y="4"/>
                        <a:pt x="189" y="6"/>
                      </a:cubicBezTo>
                      <a:cubicBezTo>
                        <a:pt x="157" y="62"/>
                        <a:pt x="102" y="96"/>
                        <a:pt x="44" y="104"/>
                      </a:cubicBezTo>
                      <a:cubicBezTo>
                        <a:pt x="0" y="153"/>
                        <a:pt x="0" y="153"/>
                        <a:pt x="0" y="153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142" y="191"/>
                        <a:pt x="228" y="132"/>
                        <a:pt x="274" y="48"/>
                      </a:cubicBezTo>
                      <a:cubicBezTo>
                        <a:pt x="213" y="60"/>
                        <a:pt x="213" y="60"/>
                        <a:pt x="213" y="60"/>
                      </a:cubicBezTo>
                      <a:lnTo>
                        <a:pt x="192" y="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39">
                  <a:extLst>
                    <a:ext uri="{FF2B5EF4-FFF2-40B4-BE49-F238E27FC236}">
                      <a16:creationId xmlns:a16="http://schemas.microsoft.com/office/drawing/2014/main" id="{A7A9EAA7-9071-0823-7998-8BAD89206321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675619" y="3612951"/>
                  <a:ext cx="682322" cy="488950"/>
                </a:xfrm>
                <a:custGeom>
                  <a:avLst/>
                  <a:gdLst>
                    <a:gd name="T0" fmla="*/ 579917260 w 274"/>
                    <a:gd name="T1" fmla="*/ 1201367288 h 199"/>
                    <a:gd name="T2" fmla="*/ 601133577 w 274"/>
                    <a:gd name="T3" fmla="*/ 1165145686 h 199"/>
                    <a:gd name="T4" fmla="*/ 1633670361 w 274"/>
                    <a:gd name="T5" fmla="*/ 579553148 h 199"/>
                    <a:gd name="T6" fmla="*/ 1937772676 w 274"/>
                    <a:gd name="T7" fmla="*/ 283740869 h 199"/>
                    <a:gd name="T8" fmla="*/ 1647812799 w 274"/>
                    <a:gd name="T9" fmla="*/ 0 h 199"/>
                    <a:gd name="T10" fmla="*/ 0 w 274"/>
                    <a:gd name="T11" fmla="*/ 917626496 h 199"/>
                    <a:gd name="T12" fmla="*/ 438474261 w 274"/>
                    <a:gd name="T13" fmla="*/ 839146359 h 199"/>
                    <a:gd name="T14" fmla="*/ 579917260 w 274"/>
                    <a:gd name="T15" fmla="*/ 1201367288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82" y="199"/>
                      </a:moveTo>
                      <a:cubicBezTo>
                        <a:pt x="83" y="197"/>
                        <a:pt x="84" y="195"/>
                        <a:pt x="85" y="193"/>
                      </a:cubicBezTo>
                      <a:cubicBezTo>
                        <a:pt x="117" y="138"/>
                        <a:pt x="172" y="103"/>
                        <a:pt x="231" y="96"/>
                      </a:cubicBezTo>
                      <a:cubicBezTo>
                        <a:pt x="274" y="47"/>
                        <a:pt x="274" y="47"/>
                        <a:pt x="274" y="47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133" y="9"/>
                        <a:pt x="46" y="68"/>
                        <a:pt x="0" y="152"/>
                      </a:cubicBezTo>
                      <a:cubicBezTo>
                        <a:pt x="62" y="139"/>
                        <a:pt x="62" y="139"/>
                        <a:pt x="62" y="139"/>
                      </a:cubicBezTo>
                      <a:lnTo>
                        <a:pt x="82" y="199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52BB08B-7E7A-44EF-357C-DA9FFC66DD64}"/>
                  </a:ext>
                </a:extLst>
              </p:cNvPr>
              <p:cNvSpPr/>
              <p:nvPr/>
            </p:nvSpPr>
            <p:spPr>
              <a:xfrm>
                <a:off x="977457" y="3615979"/>
                <a:ext cx="477630" cy="466680"/>
              </a:xfrm>
              <a:prstGeom prst="ellipse">
                <a:avLst/>
              </a:prstGeom>
              <a:solidFill>
                <a:srgbClr val="FFB600"/>
              </a:solidFill>
              <a:ln w="22225" cap="rnd" cmpd="sng" algn="ctr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</p:grpSp>
        <p:sp>
          <p:nvSpPr>
            <p:cNvPr id="31" name="Freeform 4843">
              <a:extLst>
                <a:ext uri="{FF2B5EF4-FFF2-40B4-BE49-F238E27FC236}">
                  <a16:creationId xmlns:a16="http://schemas.microsoft.com/office/drawing/2014/main" id="{3C92A887-6F46-F9E3-BF3A-CD5E2E4463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54375" y="3768725"/>
              <a:ext cx="206375" cy="179388"/>
            </a:xfrm>
            <a:custGeom>
              <a:avLst/>
              <a:gdLst>
                <a:gd name="T0" fmla="*/ 2147483646 w 412"/>
                <a:gd name="T1" fmla="*/ 2147483646 h 400"/>
                <a:gd name="T2" fmla="*/ 2147483646 w 412"/>
                <a:gd name="T3" fmla="*/ 2147483646 h 400"/>
                <a:gd name="T4" fmla="*/ 2147483646 w 412"/>
                <a:gd name="T5" fmla="*/ 2147483646 h 400"/>
                <a:gd name="T6" fmla="*/ 2147483646 w 412"/>
                <a:gd name="T7" fmla="*/ 2147483646 h 400"/>
                <a:gd name="T8" fmla="*/ 2147483646 w 412"/>
                <a:gd name="T9" fmla="*/ 2147483646 h 400"/>
                <a:gd name="T10" fmla="*/ 2147483646 w 412"/>
                <a:gd name="T11" fmla="*/ 2147483646 h 400"/>
                <a:gd name="T12" fmla="*/ 2147483646 w 412"/>
                <a:gd name="T13" fmla="*/ 2147483646 h 400"/>
                <a:gd name="T14" fmla="*/ 2147483646 w 412"/>
                <a:gd name="T15" fmla="*/ 2147483646 h 400"/>
                <a:gd name="T16" fmla="*/ 2147483646 w 412"/>
                <a:gd name="T17" fmla="*/ 2147483646 h 400"/>
                <a:gd name="T18" fmla="*/ 2147483646 w 412"/>
                <a:gd name="T19" fmla="*/ 2147483646 h 400"/>
                <a:gd name="T20" fmla="*/ 2147483646 w 412"/>
                <a:gd name="T21" fmla="*/ 2147483646 h 400"/>
                <a:gd name="T22" fmla="*/ 2147483646 w 412"/>
                <a:gd name="T23" fmla="*/ 2147483646 h 400"/>
                <a:gd name="T24" fmla="*/ 2147483646 w 412"/>
                <a:gd name="T25" fmla="*/ 2147483646 h 400"/>
                <a:gd name="T26" fmla="*/ 2147483646 w 412"/>
                <a:gd name="T27" fmla="*/ 2147483646 h 400"/>
                <a:gd name="T28" fmla="*/ 1758635583 w 412"/>
                <a:gd name="T29" fmla="*/ 2147483646 h 400"/>
                <a:gd name="T30" fmla="*/ 251161881 w 412"/>
                <a:gd name="T31" fmla="*/ 2147483646 h 400"/>
                <a:gd name="T32" fmla="*/ 1004898481 w 412"/>
                <a:gd name="T33" fmla="*/ 2147483646 h 400"/>
                <a:gd name="T34" fmla="*/ 2147483646 w 412"/>
                <a:gd name="T35" fmla="*/ 2147483646 h 400"/>
                <a:gd name="T36" fmla="*/ 2147483646 w 412"/>
                <a:gd name="T37" fmla="*/ 2147483646 h 400"/>
                <a:gd name="T38" fmla="*/ 2147483646 w 412"/>
                <a:gd name="T39" fmla="*/ 2147483646 h 400"/>
                <a:gd name="T40" fmla="*/ 2147483646 w 412"/>
                <a:gd name="T41" fmla="*/ 2147483646 h 400"/>
                <a:gd name="T42" fmla="*/ 2147483646 w 412"/>
                <a:gd name="T43" fmla="*/ 2147483646 h 400"/>
                <a:gd name="T44" fmla="*/ 2147483646 w 412"/>
                <a:gd name="T45" fmla="*/ 2147483646 h 400"/>
                <a:gd name="T46" fmla="*/ 2147483646 w 412"/>
                <a:gd name="T47" fmla="*/ 2147483646 h 400"/>
                <a:gd name="T48" fmla="*/ 2147483646 w 412"/>
                <a:gd name="T49" fmla="*/ 907879977 h 400"/>
                <a:gd name="T50" fmla="*/ 2147483646 w 412"/>
                <a:gd name="T51" fmla="*/ 0 h 400"/>
                <a:gd name="T52" fmla="*/ 2147483646 w 412"/>
                <a:gd name="T53" fmla="*/ 544647531 h 400"/>
                <a:gd name="T54" fmla="*/ 2147483646 w 412"/>
                <a:gd name="T55" fmla="*/ 2147483646 h 400"/>
                <a:gd name="T56" fmla="*/ 2147483646 w 412"/>
                <a:gd name="T57" fmla="*/ 2147483646 h 400"/>
                <a:gd name="T58" fmla="*/ 2147483646 w 412"/>
                <a:gd name="T59" fmla="*/ 2147483646 h 400"/>
                <a:gd name="T60" fmla="*/ 2147483646 w 412"/>
                <a:gd name="T61" fmla="*/ 2147483646 h 400"/>
                <a:gd name="T62" fmla="*/ 2147483646 w 412"/>
                <a:gd name="T63" fmla="*/ 2147483646 h 400"/>
                <a:gd name="T64" fmla="*/ 2147483646 w 412"/>
                <a:gd name="T65" fmla="*/ 2147483646 h 400"/>
                <a:gd name="T66" fmla="*/ 2147483646 w 412"/>
                <a:gd name="T67" fmla="*/ 2147483646 h 400"/>
                <a:gd name="T68" fmla="*/ 2147483646 w 412"/>
                <a:gd name="T69" fmla="*/ 2147483646 h 400"/>
                <a:gd name="T70" fmla="*/ 2147483646 w 412"/>
                <a:gd name="T71" fmla="*/ 2147483646 h 400"/>
                <a:gd name="T72" fmla="*/ 2147483646 w 412"/>
                <a:gd name="T73" fmla="*/ 2147483646 h 400"/>
                <a:gd name="T74" fmla="*/ 2147483646 w 412"/>
                <a:gd name="T75" fmla="*/ 2147483646 h 400"/>
                <a:gd name="T76" fmla="*/ 2147483646 w 412"/>
                <a:gd name="T77" fmla="*/ 2147483646 h 400"/>
                <a:gd name="T78" fmla="*/ 2147483646 w 412"/>
                <a:gd name="T79" fmla="*/ 2147483646 h 400"/>
                <a:gd name="T80" fmla="*/ 2147483646 w 412"/>
                <a:gd name="T81" fmla="*/ 2147483646 h 400"/>
                <a:gd name="T82" fmla="*/ 2147483646 w 412"/>
                <a:gd name="T83" fmla="*/ 2147483646 h 400"/>
                <a:gd name="T84" fmla="*/ 2147483646 w 412"/>
                <a:gd name="T85" fmla="*/ 2147483646 h 400"/>
                <a:gd name="T86" fmla="*/ 2147483646 w 412"/>
                <a:gd name="T87" fmla="*/ 2147483646 h 400"/>
                <a:gd name="T88" fmla="*/ 2147483646 w 412"/>
                <a:gd name="T89" fmla="*/ 2147483646 h 400"/>
                <a:gd name="T90" fmla="*/ 2147483646 w 412"/>
                <a:gd name="T91" fmla="*/ 2147483646 h 400"/>
                <a:gd name="T92" fmla="*/ 2147483646 w 412"/>
                <a:gd name="T93" fmla="*/ 2147483646 h 400"/>
                <a:gd name="T94" fmla="*/ 2147483646 w 412"/>
                <a:gd name="T95" fmla="*/ 2147483646 h 400"/>
                <a:gd name="T96" fmla="*/ 2147483646 w 412"/>
                <a:gd name="T97" fmla="*/ 2147483646 h 400"/>
                <a:gd name="T98" fmla="*/ 2147483646 w 412"/>
                <a:gd name="T99" fmla="*/ 2147483646 h 400"/>
                <a:gd name="T100" fmla="*/ 2147483646 w 412"/>
                <a:gd name="T101" fmla="*/ 2147483646 h 400"/>
                <a:gd name="T102" fmla="*/ 2147483646 w 412"/>
                <a:gd name="T103" fmla="*/ 2147483646 h 400"/>
                <a:gd name="T104" fmla="*/ 2147483646 w 412"/>
                <a:gd name="T105" fmla="*/ 2147483646 h 400"/>
                <a:gd name="T106" fmla="*/ 2147483646 w 412"/>
                <a:gd name="T107" fmla="*/ 2147483646 h 400"/>
                <a:gd name="T108" fmla="*/ 2147483646 w 412"/>
                <a:gd name="T109" fmla="*/ 2147483646 h 400"/>
                <a:gd name="T110" fmla="*/ 2147483646 w 412"/>
                <a:gd name="T111" fmla="*/ 2147483646 h 400"/>
                <a:gd name="T112" fmla="*/ 2147483646 w 412"/>
                <a:gd name="T113" fmla="*/ 2147483646 h 400"/>
                <a:gd name="T114" fmla="*/ 2147483646 w 412"/>
                <a:gd name="T115" fmla="*/ 2147483646 h 400"/>
                <a:gd name="T116" fmla="*/ 2147483646 w 412"/>
                <a:gd name="T117" fmla="*/ 2147483646 h 400"/>
                <a:gd name="T118" fmla="*/ 2147483646 w 412"/>
                <a:gd name="T119" fmla="*/ 2147483646 h 400"/>
                <a:gd name="T120" fmla="*/ 2147483646 w 412"/>
                <a:gd name="T121" fmla="*/ 2147483646 h 400"/>
                <a:gd name="T122" fmla="*/ 2147483646 w 412"/>
                <a:gd name="T123" fmla="*/ 2147483646 h 4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12" h="400">
                  <a:moveTo>
                    <a:pt x="356" y="88"/>
                  </a:moveTo>
                  <a:lnTo>
                    <a:pt x="356" y="88"/>
                  </a:lnTo>
                  <a:lnTo>
                    <a:pt x="366" y="90"/>
                  </a:lnTo>
                  <a:lnTo>
                    <a:pt x="376" y="96"/>
                  </a:lnTo>
                  <a:lnTo>
                    <a:pt x="382" y="104"/>
                  </a:lnTo>
                  <a:lnTo>
                    <a:pt x="384" y="116"/>
                  </a:lnTo>
                  <a:lnTo>
                    <a:pt x="382" y="126"/>
                  </a:lnTo>
                  <a:lnTo>
                    <a:pt x="376" y="136"/>
                  </a:lnTo>
                  <a:lnTo>
                    <a:pt x="366" y="142"/>
                  </a:lnTo>
                  <a:lnTo>
                    <a:pt x="356" y="144"/>
                  </a:lnTo>
                  <a:lnTo>
                    <a:pt x="344" y="142"/>
                  </a:lnTo>
                  <a:lnTo>
                    <a:pt x="336" y="136"/>
                  </a:lnTo>
                  <a:lnTo>
                    <a:pt x="330" y="126"/>
                  </a:lnTo>
                  <a:lnTo>
                    <a:pt x="328" y="116"/>
                  </a:lnTo>
                  <a:lnTo>
                    <a:pt x="330" y="104"/>
                  </a:lnTo>
                  <a:lnTo>
                    <a:pt x="336" y="96"/>
                  </a:lnTo>
                  <a:lnTo>
                    <a:pt x="344" y="90"/>
                  </a:lnTo>
                  <a:lnTo>
                    <a:pt x="356" y="88"/>
                  </a:lnTo>
                  <a:close/>
                  <a:moveTo>
                    <a:pt x="392" y="156"/>
                  </a:moveTo>
                  <a:lnTo>
                    <a:pt x="374" y="156"/>
                  </a:lnTo>
                  <a:lnTo>
                    <a:pt x="356" y="182"/>
                  </a:lnTo>
                  <a:lnTo>
                    <a:pt x="338" y="156"/>
                  </a:lnTo>
                  <a:lnTo>
                    <a:pt x="320" y="156"/>
                  </a:lnTo>
                  <a:lnTo>
                    <a:pt x="314" y="156"/>
                  </a:lnTo>
                  <a:lnTo>
                    <a:pt x="314" y="158"/>
                  </a:lnTo>
                  <a:lnTo>
                    <a:pt x="314" y="204"/>
                  </a:lnTo>
                  <a:lnTo>
                    <a:pt x="336" y="224"/>
                  </a:lnTo>
                  <a:lnTo>
                    <a:pt x="354" y="244"/>
                  </a:lnTo>
                  <a:lnTo>
                    <a:pt x="370" y="268"/>
                  </a:lnTo>
                  <a:lnTo>
                    <a:pt x="386" y="294"/>
                  </a:lnTo>
                  <a:lnTo>
                    <a:pt x="396" y="270"/>
                  </a:lnTo>
                  <a:lnTo>
                    <a:pt x="404" y="246"/>
                  </a:lnTo>
                  <a:lnTo>
                    <a:pt x="410" y="220"/>
                  </a:lnTo>
                  <a:lnTo>
                    <a:pt x="412" y="194"/>
                  </a:lnTo>
                  <a:lnTo>
                    <a:pt x="410" y="166"/>
                  </a:lnTo>
                  <a:lnTo>
                    <a:pt x="406" y="162"/>
                  </a:lnTo>
                  <a:lnTo>
                    <a:pt x="402" y="158"/>
                  </a:lnTo>
                  <a:lnTo>
                    <a:pt x="398" y="156"/>
                  </a:lnTo>
                  <a:lnTo>
                    <a:pt x="392" y="156"/>
                  </a:lnTo>
                  <a:close/>
                  <a:moveTo>
                    <a:pt x="98" y="204"/>
                  </a:moveTo>
                  <a:lnTo>
                    <a:pt x="98" y="156"/>
                  </a:lnTo>
                  <a:lnTo>
                    <a:pt x="92" y="156"/>
                  </a:lnTo>
                  <a:lnTo>
                    <a:pt x="74" y="156"/>
                  </a:lnTo>
                  <a:lnTo>
                    <a:pt x="56" y="182"/>
                  </a:lnTo>
                  <a:lnTo>
                    <a:pt x="38" y="156"/>
                  </a:lnTo>
                  <a:lnTo>
                    <a:pt x="20" y="156"/>
                  </a:lnTo>
                  <a:lnTo>
                    <a:pt x="14" y="156"/>
                  </a:lnTo>
                  <a:lnTo>
                    <a:pt x="10" y="158"/>
                  </a:lnTo>
                  <a:lnTo>
                    <a:pt x="6" y="162"/>
                  </a:lnTo>
                  <a:lnTo>
                    <a:pt x="2" y="166"/>
                  </a:lnTo>
                  <a:lnTo>
                    <a:pt x="0" y="194"/>
                  </a:lnTo>
                  <a:lnTo>
                    <a:pt x="2" y="220"/>
                  </a:lnTo>
                  <a:lnTo>
                    <a:pt x="8" y="246"/>
                  </a:lnTo>
                  <a:lnTo>
                    <a:pt x="16" y="270"/>
                  </a:lnTo>
                  <a:lnTo>
                    <a:pt x="26" y="294"/>
                  </a:lnTo>
                  <a:lnTo>
                    <a:pt x="42" y="268"/>
                  </a:lnTo>
                  <a:lnTo>
                    <a:pt x="58" y="244"/>
                  </a:lnTo>
                  <a:lnTo>
                    <a:pt x="76" y="224"/>
                  </a:lnTo>
                  <a:lnTo>
                    <a:pt x="98" y="204"/>
                  </a:lnTo>
                  <a:close/>
                  <a:moveTo>
                    <a:pt x="170" y="36"/>
                  </a:moveTo>
                  <a:lnTo>
                    <a:pt x="170" y="36"/>
                  </a:lnTo>
                  <a:lnTo>
                    <a:pt x="170" y="42"/>
                  </a:lnTo>
                  <a:lnTo>
                    <a:pt x="172" y="50"/>
                  </a:lnTo>
                  <a:lnTo>
                    <a:pt x="176" y="56"/>
                  </a:lnTo>
                  <a:lnTo>
                    <a:pt x="180" y="60"/>
                  </a:lnTo>
                  <a:lnTo>
                    <a:pt x="186" y="66"/>
                  </a:lnTo>
                  <a:lnTo>
                    <a:pt x="192" y="68"/>
                  </a:lnTo>
                  <a:lnTo>
                    <a:pt x="198" y="70"/>
                  </a:lnTo>
                  <a:lnTo>
                    <a:pt x="206" y="72"/>
                  </a:lnTo>
                  <a:lnTo>
                    <a:pt x="214" y="70"/>
                  </a:lnTo>
                  <a:lnTo>
                    <a:pt x="220" y="68"/>
                  </a:lnTo>
                  <a:lnTo>
                    <a:pt x="226" y="66"/>
                  </a:lnTo>
                  <a:lnTo>
                    <a:pt x="232" y="60"/>
                  </a:lnTo>
                  <a:lnTo>
                    <a:pt x="236" y="56"/>
                  </a:lnTo>
                  <a:lnTo>
                    <a:pt x="240" y="50"/>
                  </a:lnTo>
                  <a:lnTo>
                    <a:pt x="242" y="42"/>
                  </a:lnTo>
                  <a:lnTo>
                    <a:pt x="242" y="36"/>
                  </a:lnTo>
                  <a:lnTo>
                    <a:pt x="242" y="28"/>
                  </a:lnTo>
                  <a:lnTo>
                    <a:pt x="240" y="22"/>
                  </a:lnTo>
                  <a:lnTo>
                    <a:pt x="236" y="16"/>
                  </a:lnTo>
                  <a:lnTo>
                    <a:pt x="232" y="10"/>
                  </a:lnTo>
                  <a:lnTo>
                    <a:pt x="226" y="6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6" y="0"/>
                  </a:lnTo>
                  <a:lnTo>
                    <a:pt x="198" y="0"/>
                  </a:lnTo>
                  <a:lnTo>
                    <a:pt x="192" y="2"/>
                  </a:lnTo>
                  <a:lnTo>
                    <a:pt x="186" y="6"/>
                  </a:lnTo>
                  <a:lnTo>
                    <a:pt x="180" y="10"/>
                  </a:lnTo>
                  <a:lnTo>
                    <a:pt x="176" y="16"/>
                  </a:lnTo>
                  <a:lnTo>
                    <a:pt x="172" y="22"/>
                  </a:lnTo>
                  <a:lnTo>
                    <a:pt x="170" y="28"/>
                  </a:lnTo>
                  <a:lnTo>
                    <a:pt x="170" y="36"/>
                  </a:lnTo>
                  <a:close/>
                  <a:moveTo>
                    <a:pt x="206" y="400"/>
                  </a:moveTo>
                  <a:lnTo>
                    <a:pt x="206" y="400"/>
                  </a:lnTo>
                  <a:lnTo>
                    <a:pt x="230" y="398"/>
                  </a:lnTo>
                  <a:lnTo>
                    <a:pt x="254" y="394"/>
                  </a:lnTo>
                  <a:lnTo>
                    <a:pt x="276" y="388"/>
                  </a:lnTo>
                  <a:lnTo>
                    <a:pt x="296" y="378"/>
                  </a:lnTo>
                  <a:lnTo>
                    <a:pt x="316" y="368"/>
                  </a:lnTo>
                  <a:lnTo>
                    <a:pt x="334" y="354"/>
                  </a:lnTo>
                  <a:lnTo>
                    <a:pt x="352" y="338"/>
                  </a:lnTo>
                  <a:lnTo>
                    <a:pt x="366" y="322"/>
                  </a:lnTo>
                  <a:lnTo>
                    <a:pt x="352" y="296"/>
                  </a:lnTo>
                  <a:lnTo>
                    <a:pt x="336" y="272"/>
                  </a:lnTo>
                  <a:lnTo>
                    <a:pt x="320" y="250"/>
                  </a:lnTo>
                  <a:lnTo>
                    <a:pt x="300" y="232"/>
                  </a:lnTo>
                  <a:lnTo>
                    <a:pt x="280" y="216"/>
                  </a:lnTo>
                  <a:lnTo>
                    <a:pt x="256" y="204"/>
                  </a:lnTo>
                  <a:lnTo>
                    <a:pt x="244" y="200"/>
                  </a:lnTo>
                  <a:lnTo>
                    <a:pt x="232" y="196"/>
                  </a:lnTo>
                  <a:lnTo>
                    <a:pt x="220" y="194"/>
                  </a:lnTo>
                  <a:lnTo>
                    <a:pt x="206" y="194"/>
                  </a:lnTo>
                  <a:lnTo>
                    <a:pt x="182" y="196"/>
                  </a:lnTo>
                  <a:lnTo>
                    <a:pt x="158" y="202"/>
                  </a:lnTo>
                  <a:lnTo>
                    <a:pt x="158" y="234"/>
                  </a:lnTo>
                  <a:lnTo>
                    <a:pt x="158" y="240"/>
                  </a:lnTo>
                  <a:lnTo>
                    <a:pt x="156" y="244"/>
                  </a:lnTo>
                  <a:lnTo>
                    <a:pt x="150" y="254"/>
                  </a:lnTo>
                  <a:lnTo>
                    <a:pt x="140" y="262"/>
                  </a:lnTo>
                  <a:lnTo>
                    <a:pt x="134" y="264"/>
                  </a:lnTo>
                  <a:lnTo>
                    <a:pt x="128" y="264"/>
                  </a:lnTo>
                  <a:lnTo>
                    <a:pt x="118" y="262"/>
                  </a:lnTo>
                  <a:lnTo>
                    <a:pt x="110" y="258"/>
                  </a:lnTo>
                  <a:lnTo>
                    <a:pt x="104" y="252"/>
                  </a:lnTo>
                  <a:lnTo>
                    <a:pt x="100" y="244"/>
                  </a:lnTo>
                  <a:lnTo>
                    <a:pt x="84" y="260"/>
                  </a:lnTo>
                  <a:lnTo>
                    <a:pt x="70" y="280"/>
                  </a:lnTo>
                  <a:lnTo>
                    <a:pt x="58" y="300"/>
                  </a:lnTo>
                  <a:lnTo>
                    <a:pt x="46" y="322"/>
                  </a:lnTo>
                  <a:lnTo>
                    <a:pt x="60" y="338"/>
                  </a:lnTo>
                  <a:lnTo>
                    <a:pt x="78" y="354"/>
                  </a:lnTo>
                  <a:lnTo>
                    <a:pt x="96" y="368"/>
                  </a:lnTo>
                  <a:lnTo>
                    <a:pt x="116" y="378"/>
                  </a:lnTo>
                  <a:lnTo>
                    <a:pt x="136" y="388"/>
                  </a:lnTo>
                  <a:lnTo>
                    <a:pt x="158" y="394"/>
                  </a:lnTo>
                  <a:lnTo>
                    <a:pt x="182" y="398"/>
                  </a:lnTo>
                  <a:lnTo>
                    <a:pt x="206" y="400"/>
                  </a:lnTo>
                  <a:close/>
                  <a:moveTo>
                    <a:pt x="28" y="116"/>
                  </a:moveTo>
                  <a:lnTo>
                    <a:pt x="28" y="116"/>
                  </a:lnTo>
                  <a:lnTo>
                    <a:pt x="30" y="126"/>
                  </a:lnTo>
                  <a:lnTo>
                    <a:pt x="36" y="136"/>
                  </a:lnTo>
                  <a:lnTo>
                    <a:pt x="46" y="142"/>
                  </a:lnTo>
                  <a:lnTo>
                    <a:pt x="56" y="144"/>
                  </a:lnTo>
                  <a:lnTo>
                    <a:pt x="68" y="142"/>
                  </a:lnTo>
                  <a:lnTo>
                    <a:pt x="76" y="136"/>
                  </a:lnTo>
                  <a:lnTo>
                    <a:pt x="82" y="126"/>
                  </a:lnTo>
                  <a:lnTo>
                    <a:pt x="84" y="116"/>
                  </a:lnTo>
                  <a:lnTo>
                    <a:pt x="82" y="104"/>
                  </a:lnTo>
                  <a:lnTo>
                    <a:pt x="76" y="96"/>
                  </a:lnTo>
                  <a:lnTo>
                    <a:pt x="68" y="90"/>
                  </a:lnTo>
                  <a:lnTo>
                    <a:pt x="56" y="88"/>
                  </a:lnTo>
                  <a:lnTo>
                    <a:pt x="46" y="90"/>
                  </a:lnTo>
                  <a:lnTo>
                    <a:pt x="36" y="96"/>
                  </a:lnTo>
                  <a:lnTo>
                    <a:pt x="30" y="104"/>
                  </a:lnTo>
                  <a:lnTo>
                    <a:pt x="28" y="116"/>
                  </a:lnTo>
                  <a:close/>
                  <a:moveTo>
                    <a:pt x="300" y="192"/>
                  </a:moveTo>
                  <a:lnTo>
                    <a:pt x="300" y="116"/>
                  </a:lnTo>
                  <a:lnTo>
                    <a:pt x="300" y="114"/>
                  </a:lnTo>
                  <a:lnTo>
                    <a:pt x="300" y="108"/>
                  </a:lnTo>
                  <a:lnTo>
                    <a:pt x="298" y="102"/>
                  </a:lnTo>
                  <a:lnTo>
                    <a:pt x="290" y="92"/>
                  </a:lnTo>
                  <a:lnTo>
                    <a:pt x="280" y="84"/>
                  </a:lnTo>
                  <a:lnTo>
                    <a:pt x="274" y="82"/>
                  </a:lnTo>
                  <a:lnTo>
                    <a:pt x="268" y="82"/>
                  </a:lnTo>
                  <a:lnTo>
                    <a:pt x="232" y="82"/>
                  </a:lnTo>
                  <a:lnTo>
                    <a:pt x="206" y="116"/>
                  </a:lnTo>
                  <a:lnTo>
                    <a:pt x="180" y="82"/>
                  </a:lnTo>
                  <a:lnTo>
                    <a:pt x="144" y="82"/>
                  </a:lnTo>
                  <a:lnTo>
                    <a:pt x="138" y="82"/>
                  </a:lnTo>
                  <a:lnTo>
                    <a:pt x="132" y="84"/>
                  </a:lnTo>
                  <a:lnTo>
                    <a:pt x="122" y="92"/>
                  </a:lnTo>
                  <a:lnTo>
                    <a:pt x="114" y="102"/>
                  </a:lnTo>
                  <a:lnTo>
                    <a:pt x="112" y="108"/>
                  </a:lnTo>
                  <a:lnTo>
                    <a:pt x="112" y="114"/>
                  </a:lnTo>
                  <a:lnTo>
                    <a:pt x="112" y="116"/>
                  </a:lnTo>
                  <a:lnTo>
                    <a:pt x="112" y="130"/>
                  </a:lnTo>
                  <a:lnTo>
                    <a:pt x="112" y="234"/>
                  </a:lnTo>
                  <a:lnTo>
                    <a:pt x="114" y="240"/>
                  </a:lnTo>
                  <a:lnTo>
                    <a:pt x="116" y="244"/>
                  </a:lnTo>
                  <a:lnTo>
                    <a:pt x="122" y="248"/>
                  </a:lnTo>
                  <a:lnTo>
                    <a:pt x="128" y="248"/>
                  </a:lnTo>
                  <a:lnTo>
                    <a:pt x="134" y="248"/>
                  </a:lnTo>
                  <a:lnTo>
                    <a:pt x="138" y="244"/>
                  </a:lnTo>
                  <a:lnTo>
                    <a:pt x="142" y="240"/>
                  </a:lnTo>
                  <a:lnTo>
                    <a:pt x="144" y="234"/>
                  </a:lnTo>
                  <a:lnTo>
                    <a:pt x="144" y="130"/>
                  </a:lnTo>
                  <a:lnTo>
                    <a:pt x="150" y="134"/>
                  </a:lnTo>
                  <a:lnTo>
                    <a:pt x="154" y="140"/>
                  </a:lnTo>
                  <a:lnTo>
                    <a:pt x="158" y="148"/>
                  </a:lnTo>
                  <a:lnTo>
                    <a:pt x="158" y="156"/>
                  </a:lnTo>
                  <a:lnTo>
                    <a:pt x="158" y="170"/>
                  </a:lnTo>
                  <a:lnTo>
                    <a:pt x="182" y="164"/>
                  </a:lnTo>
                  <a:lnTo>
                    <a:pt x="206" y="162"/>
                  </a:lnTo>
                  <a:lnTo>
                    <a:pt x="230" y="164"/>
                  </a:lnTo>
                  <a:lnTo>
                    <a:pt x="254" y="170"/>
                  </a:lnTo>
                  <a:lnTo>
                    <a:pt x="254" y="158"/>
                  </a:lnTo>
                  <a:lnTo>
                    <a:pt x="254" y="150"/>
                  </a:lnTo>
                  <a:lnTo>
                    <a:pt x="258" y="142"/>
                  </a:lnTo>
                  <a:lnTo>
                    <a:pt x="262" y="136"/>
                  </a:lnTo>
                  <a:lnTo>
                    <a:pt x="268" y="132"/>
                  </a:lnTo>
                  <a:lnTo>
                    <a:pt x="268" y="176"/>
                  </a:lnTo>
                  <a:lnTo>
                    <a:pt x="284" y="184"/>
                  </a:lnTo>
                  <a:lnTo>
                    <a:pt x="300" y="1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D0DC493-A920-D9BC-35EE-70C074DD6B37}"/>
                </a:ext>
              </a:extLst>
            </p:cNvPr>
            <p:cNvSpPr/>
            <p:nvPr/>
          </p:nvSpPr>
          <p:spPr>
            <a:xfrm>
              <a:off x="4984750" y="3003550"/>
              <a:ext cx="368300" cy="368300"/>
            </a:xfrm>
            <a:prstGeom prst="ellipse">
              <a:avLst/>
            </a:prstGeom>
            <a:solidFill>
              <a:srgbClr val="D63E20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3</a:t>
              </a:r>
            </a:p>
          </p:txBody>
        </p:sp>
        <p:grpSp>
          <p:nvGrpSpPr>
            <p:cNvPr id="33" name="Group 146">
              <a:extLst>
                <a:ext uri="{FF2B5EF4-FFF2-40B4-BE49-F238E27FC236}">
                  <a16:creationId xmlns:a16="http://schemas.microsoft.com/office/drawing/2014/main" id="{437B31E9-836A-2C6B-9411-D2831F5E2D0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826000" y="3513138"/>
              <a:ext cx="706438" cy="704850"/>
              <a:chOff x="733190" y="3387000"/>
              <a:chExt cx="968344" cy="968252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01EA27C1-CB5F-BDEA-AF86-E1F4D06A17A0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733190" y="3387000"/>
                <a:ext cx="968344" cy="968252"/>
                <a:chOff x="8584940" y="3609776"/>
                <a:chExt cx="1461268" cy="1439863"/>
              </a:xfrm>
              <a:solidFill>
                <a:schemeClr val="bg2"/>
              </a:solidFill>
            </p:grpSpPr>
            <p:sp>
              <p:nvSpPr>
                <p:cNvPr id="36" name="Freeform 34">
                  <a:extLst>
                    <a:ext uri="{FF2B5EF4-FFF2-40B4-BE49-F238E27FC236}">
                      <a16:creationId xmlns:a16="http://schemas.microsoft.com/office/drawing/2014/main" id="{720880EB-31B3-67F2-6F8E-3AE48F7C0130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584940" y="3992364"/>
                  <a:ext cx="310686" cy="712787"/>
                </a:xfrm>
                <a:custGeom>
                  <a:avLst/>
                  <a:gdLst>
                    <a:gd name="T0" fmla="*/ 880661024 w 125"/>
                    <a:gd name="T1" fmla="*/ 1468011860 h 290"/>
                    <a:gd name="T2" fmla="*/ 774982909 w 125"/>
                    <a:gd name="T3" fmla="*/ 368513335 h 290"/>
                    <a:gd name="T4" fmla="*/ 627029665 w 125"/>
                    <a:gd name="T5" fmla="*/ 0 h 290"/>
                    <a:gd name="T6" fmla="*/ 197267314 w 125"/>
                    <a:gd name="T7" fmla="*/ 72495342 h 290"/>
                    <a:gd name="T8" fmla="*/ 0 w 125"/>
                    <a:gd name="T9" fmla="*/ 827643981 h 290"/>
                    <a:gd name="T10" fmla="*/ 302948083 w 125"/>
                    <a:gd name="T11" fmla="*/ 1751949213 h 290"/>
                    <a:gd name="T12" fmla="*/ 443854089 w 125"/>
                    <a:gd name="T13" fmla="*/ 1389477513 h 290"/>
                    <a:gd name="T14" fmla="*/ 880661024 w 125"/>
                    <a:gd name="T15" fmla="*/ 1468011860 h 2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0"/>
                    <a:gd name="T26" fmla="*/ 125 w 125"/>
                    <a:gd name="T27" fmla="*/ 290 h 2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0">
                      <a:moveTo>
                        <a:pt x="125" y="243"/>
                      </a:moveTo>
                      <a:cubicBezTo>
                        <a:pt x="92" y="190"/>
                        <a:pt x="85" y="122"/>
                        <a:pt x="110" y="6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10" y="50"/>
                        <a:pt x="0" y="92"/>
                        <a:pt x="0" y="137"/>
                      </a:cubicBezTo>
                      <a:cubicBezTo>
                        <a:pt x="0" y="193"/>
                        <a:pt x="16" y="245"/>
                        <a:pt x="43" y="290"/>
                      </a:cubicBezTo>
                      <a:cubicBezTo>
                        <a:pt x="63" y="230"/>
                        <a:pt x="63" y="230"/>
                        <a:pt x="63" y="230"/>
                      </a:cubicBezTo>
                      <a:lnTo>
                        <a:pt x="125" y="243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Freeform 35">
                  <a:extLst>
                    <a:ext uri="{FF2B5EF4-FFF2-40B4-BE49-F238E27FC236}">
                      <a16:creationId xmlns:a16="http://schemas.microsoft.com/office/drawing/2014/main" id="{02FF84B3-DF9B-5973-51BF-1E7D66518B04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98479" y="3609776"/>
                  <a:ext cx="618400" cy="454025"/>
                </a:xfrm>
                <a:custGeom>
                  <a:avLst/>
                  <a:gdLst>
                    <a:gd name="T0" fmla="*/ 0 w 248"/>
                    <a:gd name="T1" fmla="*/ 572189266 h 185"/>
                    <a:gd name="T2" fmla="*/ 751652516 w 248"/>
                    <a:gd name="T3" fmla="*/ 728788725 h 185"/>
                    <a:gd name="T4" fmla="*/ 1162932492 w 248"/>
                    <a:gd name="T5" fmla="*/ 1035964760 h 185"/>
                    <a:gd name="T6" fmla="*/ 1616760658 w 248"/>
                    <a:gd name="T7" fmla="*/ 1114263186 h 185"/>
                    <a:gd name="T8" fmla="*/ 1758581523 w 248"/>
                    <a:gd name="T9" fmla="*/ 758904071 h 185"/>
                    <a:gd name="T10" fmla="*/ 49636525 w 248"/>
                    <a:gd name="T11" fmla="*/ 0 h 185"/>
                    <a:gd name="T12" fmla="*/ 0 w 248"/>
                    <a:gd name="T13" fmla="*/ 6022581 h 185"/>
                    <a:gd name="T14" fmla="*/ 290733123 w 248"/>
                    <a:gd name="T15" fmla="*/ 289105922 h 185"/>
                    <a:gd name="T16" fmla="*/ 0 w 248"/>
                    <a:gd name="T17" fmla="*/ 572189266 h 1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8"/>
                    <a:gd name="T28" fmla="*/ 0 h 185"/>
                    <a:gd name="T29" fmla="*/ 248 w 248"/>
                    <a:gd name="T30" fmla="*/ 185 h 1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8" h="185">
                      <a:moveTo>
                        <a:pt x="0" y="95"/>
                      </a:moveTo>
                      <a:cubicBezTo>
                        <a:pt x="36" y="94"/>
                        <a:pt x="73" y="102"/>
                        <a:pt x="106" y="121"/>
                      </a:cubicBezTo>
                      <a:cubicBezTo>
                        <a:pt x="130" y="135"/>
                        <a:pt x="149" y="152"/>
                        <a:pt x="164" y="172"/>
                      </a:cubicBezTo>
                      <a:cubicBezTo>
                        <a:pt x="228" y="185"/>
                        <a:pt x="228" y="185"/>
                        <a:pt x="228" y="185"/>
                      </a:cubicBezTo>
                      <a:cubicBezTo>
                        <a:pt x="248" y="126"/>
                        <a:pt x="248" y="126"/>
                        <a:pt x="248" y="126"/>
                      </a:cubicBezTo>
                      <a:cubicBezTo>
                        <a:pt x="195" y="50"/>
                        <a:pt x="107" y="0"/>
                        <a:pt x="7" y="0"/>
                      </a:cubicBezTo>
                      <a:cubicBezTo>
                        <a:pt x="5" y="0"/>
                        <a:pt x="2" y="1"/>
                        <a:pt x="0" y="1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38" name="Freeform 36">
                  <a:extLst>
                    <a:ext uri="{FF2B5EF4-FFF2-40B4-BE49-F238E27FC236}">
                      <a16:creationId xmlns:a16="http://schemas.microsoft.com/office/drawing/2014/main" id="{C570D2FD-87AD-89F0-9E89-894AF0B61C68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714269" y="4597201"/>
                  <a:ext cx="621373" cy="452438"/>
                </a:xfrm>
                <a:custGeom>
                  <a:avLst/>
                  <a:gdLst>
                    <a:gd name="T0" fmla="*/ 1768400958 w 249"/>
                    <a:gd name="T1" fmla="*/ 544157483 h 184"/>
                    <a:gd name="T2" fmla="*/ 1008484848 w 249"/>
                    <a:gd name="T3" fmla="*/ 380911022 h 184"/>
                    <a:gd name="T4" fmla="*/ 596569935 w 249"/>
                    <a:gd name="T5" fmla="*/ 72554822 h 184"/>
                    <a:gd name="T6" fmla="*/ 142039701 w 249"/>
                    <a:gd name="T7" fmla="*/ 0 h 184"/>
                    <a:gd name="T8" fmla="*/ 0 w 249"/>
                    <a:gd name="T9" fmla="*/ 350678830 h 184"/>
                    <a:gd name="T10" fmla="*/ 1711584028 w 249"/>
                    <a:gd name="T11" fmla="*/ 1112500720 h 184"/>
                    <a:gd name="T12" fmla="*/ 1761298842 w 249"/>
                    <a:gd name="T13" fmla="*/ 1112500720 h 184"/>
                    <a:gd name="T14" fmla="*/ 1470117406 w 249"/>
                    <a:gd name="T15" fmla="*/ 828330408 h 184"/>
                    <a:gd name="T16" fmla="*/ 1768400958 w 249"/>
                    <a:gd name="T17" fmla="*/ 544157483 h 1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9"/>
                    <a:gd name="T28" fmla="*/ 0 h 184"/>
                    <a:gd name="T29" fmla="*/ 249 w 249"/>
                    <a:gd name="T30" fmla="*/ 184 h 1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9" h="184">
                      <a:moveTo>
                        <a:pt x="249" y="90"/>
                      </a:moveTo>
                      <a:cubicBezTo>
                        <a:pt x="213" y="91"/>
                        <a:pt x="176" y="83"/>
                        <a:pt x="142" y="63"/>
                      </a:cubicBezTo>
                      <a:cubicBezTo>
                        <a:pt x="119" y="50"/>
                        <a:pt x="99" y="32"/>
                        <a:pt x="84" y="1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53" y="134"/>
                        <a:pt x="141" y="184"/>
                        <a:pt x="241" y="184"/>
                      </a:cubicBezTo>
                      <a:cubicBezTo>
                        <a:pt x="243" y="184"/>
                        <a:pt x="246" y="184"/>
                        <a:pt x="248" y="184"/>
                      </a:cubicBezTo>
                      <a:cubicBezTo>
                        <a:pt x="207" y="137"/>
                        <a:pt x="207" y="137"/>
                        <a:pt x="207" y="137"/>
                      </a:cubicBezTo>
                      <a:lnTo>
                        <a:pt x="249" y="9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39" name="Freeform 37">
                  <a:extLst>
                    <a:ext uri="{FF2B5EF4-FFF2-40B4-BE49-F238E27FC236}">
                      <a16:creationId xmlns:a16="http://schemas.microsoft.com/office/drawing/2014/main" id="{787B9A04-C49D-BB01-9A59-EAA5305D3F86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735522" y="3954264"/>
                  <a:ext cx="310686" cy="714375"/>
                </a:xfrm>
                <a:custGeom>
                  <a:avLst/>
                  <a:gdLst>
                    <a:gd name="T0" fmla="*/ 0 w 125"/>
                    <a:gd name="T1" fmla="*/ 289272732 h 291"/>
                    <a:gd name="T2" fmla="*/ 105678157 w 125"/>
                    <a:gd name="T3" fmla="*/ 1380071884 h 291"/>
                    <a:gd name="T4" fmla="*/ 253631275 w 125"/>
                    <a:gd name="T5" fmla="*/ 1753716856 h 291"/>
                    <a:gd name="T6" fmla="*/ 683393627 w 125"/>
                    <a:gd name="T7" fmla="*/ 1681398079 h 291"/>
                    <a:gd name="T8" fmla="*/ 880661024 w 125"/>
                    <a:gd name="T9" fmla="*/ 922056744 h 291"/>
                    <a:gd name="T10" fmla="*/ 577712858 w 125"/>
                    <a:gd name="T11" fmla="*/ 0 h 291"/>
                    <a:gd name="T12" fmla="*/ 429762435 w 125"/>
                    <a:gd name="T13" fmla="*/ 361591587 h 291"/>
                    <a:gd name="T14" fmla="*/ 0 w 125"/>
                    <a:gd name="T15" fmla="*/ 289272732 h 2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1"/>
                    <a:gd name="T26" fmla="*/ 125 w 125"/>
                    <a:gd name="T27" fmla="*/ 291 h 2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1">
                      <a:moveTo>
                        <a:pt x="0" y="48"/>
                      </a:moveTo>
                      <a:cubicBezTo>
                        <a:pt x="34" y="101"/>
                        <a:pt x="41" y="169"/>
                        <a:pt x="15" y="229"/>
                      </a:cubicBezTo>
                      <a:cubicBezTo>
                        <a:pt x="36" y="291"/>
                        <a:pt x="36" y="291"/>
                        <a:pt x="36" y="291"/>
                      </a:cubicBezTo>
                      <a:cubicBezTo>
                        <a:pt x="97" y="279"/>
                        <a:pt x="97" y="279"/>
                        <a:pt x="97" y="279"/>
                      </a:cubicBezTo>
                      <a:cubicBezTo>
                        <a:pt x="115" y="241"/>
                        <a:pt x="125" y="198"/>
                        <a:pt x="125" y="153"/>
                      </a:cubicBezTo>
                      <a:cubicBezTo>
                        <a:pt x="125" y="97"/>
                        <a:pt x="109" y="45"/>
                        <a:pt x="82" y="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40" name="Freeform 38">
                  <a:extLst>
                    <a:ext uri="{FF2B5EF4-FFF2-40B4-BE49-F238E27FC236}">
                      <a16:creationId xmlns:a16="http://schemas.microsoft.com/office/drawing/2014/main" id="{504BBD60-D56B-2A12-25E1-33EEE171CF02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73207" y="4557514"/>
                  <a:ext cx="682322" cy="488950"/>
                </a:xfrm>
                <a:custGeom>
                  <a:avLst/>
                  <a:gdLst>
                    <a:gd name="T0" fmla="*/ 1357855250 w 274"/>
                    <a:gd name="T1" fmla="*/ 0 h 199"/>
                    <a:gd name="T2" fmla="*/ 1336638933 w 274"/>
                    <a:gd name="T3" fmla="*/ 36221611 h 199"/>
                    <a:gd name="T4" fmla="*/ 311176276 w 274"/>
                    <a:gd name="T5" fmla="*/ 627851074 h 199"/>
                    <a:gd name="T6" fmla="*/ 0 w 274"/>
                    <a:gd name="T7" fmla="*/ 923663429 h 199"/>
                    <a:gd name="T8" fmla="*/ 289959960 w 274"/>
                    <a:gd name="T9" fmla="*/ 1201367288 h 199"/>
                    <a:gd name="T10" fmla="*/ 1937772676 w 274"/>
                    <a:gd name="T11" fmla="*/ 289777802 h 199"/>
                    <a:gd name="T12" fmla="*/ 1506369800 w 274"/>
                    <a:gd name="T13" fmla="*/ 362221082 h 199"/>
                    <a:gd name="T14" fmla="*/ 1357855250 w 274"/>
                    <a:gd name="T15" fmla="*/ 0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192" y="0"/>
                      </a:moveTo>
                      <a:cubicBezTo>
                        <a:pt x="191" y="2"/>
                        <a:pt x="190" y="4"/>
                        <a:pt x="189" y="6"/>
                      </a:cubicBezTo>
                      <a:cubicBezTo>
                        <a:pt x="157" y="62"/>
                        <a:pt x="102" y="96"/>
                        <a:pt x="44" y="104"/>
                      </a:cubicBezTo>
                      <a:cubicBezTo>
                        <a:pt x="0" y="153"/>
                        <a:pt x="0" y="153"/>
                        <a:pt x="0" y="153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142" y="191"/>
                        <a:pt x="228" y="132"/>
                        <a:pt x="274" y="48"/>
                      </a:cubicBezTo>
                      <a:cubicBezTo>
                        <a:pt x="213" y="60"/>
                        <a:pt x="213" y="60"/>
                        <a:pt x="213" y="60"/>
                      </a:cubicBezTo>
                      <a:lnTo>
                        <a:pt x="192" y="0"/>
                      </a:lnTo>
                      <a:close/>
                    </a:path>
                  </a:pathLst>
                </a:custGeom>
                <a:solidFill>
                  <a:srgbClr val="D63E20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Freeform 39">
                  <a:extLst>
                    <a:ext uri="{FF2B5EF4-FFF2-40B4-BE49-F238E27FC236}">
                      <a16:creationId xmlns:a16="http://schemas.microsoft.com/office/drawing/2014/main" id="{447A6E2C-BA4E-6459-237E-8499714C9937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675619" y="3612951"/>
                  <a:ext cx="682322" cy="488950"/>
                </a:xfrm>
                <a:custGeom>
                  <a:avLst/>
                  <a:gdLst>
                    <a:gd name="T0" fmla="*/ 579917260 w 274"/>
                    <a:gd name="T1" fmla="*/ 1201367288 h 199"/>
                    <a:gd name="T2" fmla="*/ 601133577 w 274"/>
                    <a:gd name="T3" fmla="*/ 1165145686 h 199"/>
                    <a:gd name="T4" fmla="*/ 1633670361 w 274"/>
                    <a:gd name="T5" fmla="*/ 579553148 h 199"/>
                    <a:gd name="T6" fmla="*/ 1937772676 w 274"/>
                    <a:gd name="T7" fmla="*/ 283740869 h 199"/>
                    <a:gd name="T8" fmla="*/ 1647812799 w 274"/>
                    <a:gd name="T9" fmla="*/ 0 h 199"/>
                    <a:gd name="T10" fmla="*/ 0 w 274"/>
                    <a:gd name="T11" fmla="*/ 917626496 h 199"/>
                    <a:gd name="T12" fmla="*/ 438474261 w 274"/>
                    <a:gd name="T13" fmla="*/ 839146359 h 199"/>
                    <a:gd name="T14" fmla="*/ 579917260 w 274"/>
                    <a:gd name="T15" fmla="*/ 1201367288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82" y="199"/>
                      </a:moveTo>
                      <a:cubicBezTo>
                        <a:pt x="83" y="197"/>
                        <a:pt x="84" y="195"/>
                        <a:pt x="85" y="193"/>
                      </a:cubicBezTo>
                      <a:cubicBezTo>
                        <a:pt x="117" y="138"/>
                        <a:pt x="172" y="103"/>
                        <a:pt x="231" y="96"/>
                      </a:cubicBezTo>
                      <a:cubicBezTo>
                        <a:pt x="274" y="47"/>
                        <a:pt x="274" y="47"/>
                        <a:pt x="274" y="47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133" y="9"/>
                        <a:pt x="46" y="68"/>
                        <a:pt x="0" y="152"/>
                      </a:cubicBezTo>
                      <a:cubicBezTo>
                        <a:pt x="62" y="139"/>
                        <a:pt x="62" y="139"/>
                        <a:pt x="62" y="139"/>
                      </a:cubicBezTo>
                      <a:lnTo>
                        <a:pt x="82" y="199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3052F3A6-0F7D-DA8C-07DA-A8A28D2FEF1D}"/>
                  </a:ext>
                </a:extLst>
              </p:cNvPr>
              <p:cNvSpPr/>
              <p:nvPr/>
            </p:nvSpPr>
            <p:spPr>
              <a:xfrm>
                <a:off x="976908" y="3615978"/>
                <a:ext cx="478732" cy="466680"/>
              </a:xfrm>
              <a:prstGeom prst="ellipse">
                <a:avLst/>
              </a:prstGeom>
              <a:solidFill>
                <a:srgbClr val="D63E20"/>
              </a:solidFill>
              <a:ln w="22225" cap="rnd" cmpd="sng" algn="ctr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</p:grpSp>
        <p:sp>
          <p:nvSpPr>
            <p:cNvPr id="42" name="Freeform 4831">
              <a:extLst>
                <a:ext uri="{FF2B5EF4-FFF2-40B4-BE49-F238E27FC236}">
                  <a16:creationId xmlns:a16="http://schemas.microsoft.com/office/drawing/2014/main" id="{CCE35F88-A530-831C-3CB0-5DE85FAF9A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80000" y="3806825"/>
              <a:ext cx="196850" cy="123825"/>
            </a:xfrm>
            <a:custGeom>
              <a:avLst/>
              <a:gdLst>
                <a:gd name="T0" fmla="*/ 2147483646 w 404"/>
                <a:gd name="T1" fmla="*/ 2147483646 h 218"/>
                <a:gd name="T2" fmla="*/ 2147483646 w 404"/>
                <a:gd name="T3" fmla="*/ 2147483646 h 218"/>
                <a:gd name="T4" fmla="*/ 2147483646 w 404"/>
                <a:gd name="T5" fmla="*/ 2147483646 h 218"/>
                <a:gd name="T6" fmla="*/ 2147483646 w 404"/>
                <a:gd name="T7" fmla="*/ 2147483646 h 218"/>
                <a:gd name="T8" fmla="*/ 2147483646 w 404"/>
                <a:gd name="T9" fmla="*/ 2147483646 h 218"/>
                <a:gd name="T10" fmla="*/ 2147483646 w 404"/>
                <a:gd name="T11" fmla="*/ 2147483646 h 218"/>
                <a:gd name="T12" fmla="*/ 2147483646 w 404"/>
                <a:gd name="T13" fmla="*/ 2147483646 h 218"/>
                <a:gd name="T14" fmla="*/ 2147483646 w 404"/>
                <a:gd name="T15" fmla="*/ 2147483646 h 218"/>
                <a:gd name="T16" fmla="*/ 2147483646 w 404"/>
                <a:gd name="T17" fmla="*/ 2147483646 h 218"/>
                <a:gd name="T18" fmla="*/ 2147483646 w 404"/>
                <a:gd name="T19" fmla="*/ 2147483646 h 218"/>
                <a:gd name="T20" fmla="*/ 2147483646 w 404"/>
                <a:gd name="T21" fmla="*/ 2147483646 h 218"/>
                <a:gd name="T22" fmla="*/ 2147483646 w 404"/>
                <a:gd name="T23" fmla="*/ 2147483646 h 218"/>
                <a:gd name="T24" fmla="*/ 2147483646 w 404"/>
                <a:gd name="T25" fmla="*/ 2147483646 h 218"/>
                <a:gd name="T26" fmla="*/ 2147483646 w 404"/>
                <a:gd name="T27" fmla="*/ 2147483646 h 218"/>
                <a:gd name="T28" fmla="*/ 2147483646 w 404"/>
                <a:gd name="T29" fmla="*/ 2147483646 h 218"/>
                <a:gd name="T30" fmla="*/ 2147483646 w 404"/>
                <a:gd name="T31" fmla="*/ 2147483646 h 218"/>
                <a:gd name="T32" fmla="*/ 2147483646 w 404"/>
                <a:gd name="T33" fmla="*/ 2147483646 h 218"/>
                <a:gd name="T34" fmla="*/ 2147483646 w 404"/>
                <a:gd name="T35" fmla="*/ 2147483646 h 218"/>
                <a:gd name="T36" fmla="*/ 2147483646 w 404"/>
                <a:gd name="T37" fmla="*/ 2147483646 h 218"/>
                <a:gd name="T38" fmla="*/ 2147483646 w 404"/>
                <a:gd name="T39" fmla="*/ 2147483646 h 218"/>
                <a:gd name="T40" fmla="*/ 2147483646 w 404"/>
                <a:gd name="T41" fmla="*/ 2147483646 h 218"/>
                <a:gd name="T42" fmla="*/ 2147483646 w 404"/>
                <a:gd name="T43" fmla="*/ 2147483646 h 218"/>
                <a:gd name="T44" fmla="*/ 2147483646 w 404"/>
                <a:gd name="T45" fmla="*/ 2147483646 h 218"/>
                <a:gd name="T46" fmla="*/ 2147483646 w 404"/>
                <a:gd name="T47" fmla="*/ 2147483646 h 218"/>
                <a:gd name="T48" fmla="*/ 2147483646 w 404"/>
                <a:gd name="T49" fmla="*/ 2147483646 h 218"/>
                <a:gd name="T50" fmla="*/ 2147483646 w 404"/>
                <a:gd name="T51" fmla="*/ 2147483646 h 218"/>
                <a:gd name="T52" fmla="*/ 2147483646 w 404"/>
                <a:gd name="T53" fmla="*/ 2147483646 h 218"/>
                <a:gd name="T54" fmla="*/ 2147483646 w 404"/>
                <a:gd name="T55" fmla="*/ 2147483646 h 218"/>
                <a:gd name="T56" fmla="*/ 2147483646 w 404"/>
                <a:gd name="T57" fmla="*/ 2147483646 h 218"/>
                <a:gd name="T58" fmla="*/ 2147483646 w 404"/>
                <a:gd name="T59" fmla="*/ 2147483646 h 218"/>
                <a:gd name="T60" fmla="*/ 2147483646 w 404"/>
                <a:gd name="T61" fmla="*/ 2147483646 h 218"/>
                <a:gd name="T62" fmla="*/ 2147483646 w 404"/>
                <a:gd name="T63" fmla="*/ 2147483646 h 218"/>
                <a:gd name="T64" fmla="*/ 2147483646 w 404"/>
                <a:gd name="T65" fmla="*/ 2147483646 h 218"/>
                <a:gd name="T66" fmla="*/ 2147483646 w 404"/>
                <a:gd name="T67" fmla="*/ 2147483646 h 218"/>
                <a:gd name="T68" fmla="*/ 2147483646 w 404"/>
                <a:gd name="T69" fmla="*/ 2147483646 h 218"/>
                <a:gd name="T70" fmla="*/ 2147483646 w 404"/>
                <a:gd name="T71" fmla="*/ 2147483646 h 218"/>
                <a:gd name="T72" fmla="*/ 2147483646 w 404"/>
                <a:gd name="T73" fmla="*/ 2147483646 h 218"/>
                <a:gd name="T74" fmla="*/ 2147483646 w 404"/>
                <a:gd name="T75" fmla="*/ 0 h 218"/>
                <a:gd name="T76" fmla="*/ 2147483646 w 404"/>
                <a:gd name="T77" fmla="*/ 2147483646 h 218"/>
                <a:gd name="T78" fmla="*/ 2147483646 w 404"/>
                <a:gd name="T79" fmla="*/ 2147483646 h 218"/>
                <a:gd name="T80" fmla="*/ 2147483646 w 404"/>
                <a:gd name="T81" fmla="*/ 0 h 218"/>
                <a:gd name="T82" fmla="*/ 0 w 404"/>
                <a:gd name="T83" fmla="*/ 2147483646 h 218"/>
                <a:gd name="T84" fmla="*/ 2083316173 w 404"/>
                <a:gd name="T85" fmla="*/ 2147483646 h 218"/>
                <a:gd name="T86" fmla="*/ 2147483646 w 404"/>
                <a:gd name="T87" fmla="*/ 2147483646 h 218"/>
                <a:gd name="T88" fmla="*/ 2147483646 w 404"/>
                <a:gd name="T89" fmla="*/ 2147483646 h 218"/>
                <a:gd name="T90" fmla="*/ 2147483646 w 404"/>
                <a:gd name="T91" fmla="*/ 2147483646 h 218"/>
                <a:gd name="T92" fmla="*/ 2147483646 w 404"/>
                <a:gd name="T93" fmla="*/ 2147483646 h 218"/>
                <a:gd name="T94" fmla="*/ 2147483646 w 404"/>
                <a:gd name="T95" fmla="*/ 2147483646 h 218"/>
                <a:gd name="T96" fmla="*/ 2147483646 w 404"/>
                <a:gd name="T97" fmla="*/ 1466349850 h 218"/>
                <a:gd name="T98" fmla="*/ 2147483646 w 404"/>
                <a:gd name="T99" fmla="*/ 366506664 h 218"/>
                <a:gd name="T100" fmla="*/ 2147483646 w 404"/>
                <a:gd name="T101" fmla="*/ 0 h 218"/>
                <a:gd name="T102" fmla="*/ 2147483646 w 404"/>
                <a:gd name="T103" fmla="*/ 366506664 h 218"/>
                <a:gd name="T104" fmla="*/ 2147483646 w 404"/>
                <a:gd name="T105" fmla="*/ 2147483646 h 218"/>
                <a:gd name="T106" fmla="*/ 2147483646 w 404"/>
                <a:gd name="T107" fmla="*/ 2147483646 h 218"/>
                <a:gd name="T108" fmla="*/ 2147483646 w 404"/>
                <a:gd name="T109" fmla="*/ 2147483646 h 218"/>
                <a:gd name="T110" fmla="*/ 2147483646 w 404"/>
                <a:gd name="T111" fmla="*/ 2147483646 h 218"/>
                <a:gd name="T112" fmla="*/ 2147483646 w 404"/>
                <a:gd name="T113" fmla="*/ 2147483646 h 218"/>
                <a:gd name="T114" fmla="*/ 2147483646 w 404"/>
                <a:gd name="T115" fmla="*/ 2147483646 h 21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04" h="218">
                  <a:moveTo>
                    <a:pt x="310" y="162"/>
                  </a:moveTo>
                  <a:lnTo>
                    <a:pt x="310" y="162"/>
                  </a:lnTo>
                  <a:lnTo>
                    <a:pt x="306" y="164"/>
                  </a:lnTo>
                  <a:lnTo>
                    <a:pt x="300" y="166"/>
                  </a:lnTo>
                  <a:lnTo>
                    <a:pt x="296" y="164"/>
                  </a:lnTo>
                  <a:lnTo>
                    <a:pt x="290" y="162"/>
                  </a:lnTo>
                  <a:lnTo>
                    <a:pt x="290" y="168"/>
                  </a:lnTo>
                  <a:lnTo>
                    <a:pt x="288" y="172"/>
                  </a:lnTo>
                  <a:lnTo>
                    <a:pt x="286" y="176"/>
                  </a:lnTo>
                  <a:lnTo>
                    <a:pt x="282" y="180"/>
                  </a:lnTo>
                  <a:lnTo>
                    <a:pt x="276" y="182"/>
                  </a:lnTo>
                  <a:lnTo>
                    <a:pt x="272" y="184"/>
                  </a:lnTo>
                  <a:lnTo>
                    <a:pt x="262" y="180"/>
                  </a:lnTo>
                  <a:lnTo>
                    <a:pt x="258" y="178"/>
                  </a:lnTo>
                  <a:lnTo>
                    <a:pt x="256" y="174"/>
                  </a:lnTo>
                  <a:lnTo>
                    <a:pt x="252" y="170"/>
                  </a:lnTo>
                  <a:lnTo>
                    <a:pt x="250" y="178"/>
                  </a:lnTo>
                  <a:lnTo>
                    <a:pt x="248" y="182"/>
                  </a:lnTo>
                  <a:lnTo>
                    <a:pt x="244" y="186"/>
                  </a:lnTo>
                  <a:lnTo>
                    <a:pt x="238" y="188"/>
                  </a:lnTo>
                  <a:lnTo>
                    <a:pt x="234" y="188"/>
                  </a:lnTo>
                  <a:lnTo>
                    <a:pt x="232" y="188"/>
                  </a:lnTo>
                  <a:lnTo>
                    <a:pt x="230" y="188"/>
                  </a:lnTo>
                  <a:lnTo>
                    <a:pt x="228" y="188"/>
                  </a:lnTo>
                  <a:lnTo>
                    <a:pt x="226" y="188"/>
                  </a:lnTo>
                  <a:lnTo>
                    <a:pt x="222" y="188"/>
                  </a:lnTo>
                  <a:lnTo>
                    <a:pt x="222" y="176"/>
                  </a:lnTo>
                  <a:lnTo>
                    <a:pt x="216" y="166"/>
                  </a:lnTo>
                  <a:lnTo>
                    <a:pt x="208" y="158"/>
                  </a:lnTo>
                  <a:lnTo>
                    <a:pt x="200" y="156"/>
                  </a:lnTo>
                  <a:lnTo>
                    <a:pt x="192" y="154"/>
                  </a:lnTo>
                  <a:lnTo>
                    <a:pt x="190" y="154"/>
                  </a:lnTo>
                  <a:lnTo>
                    <a:pt x="186" y="146"/>
                  </a:lnTo>
                  <a:lnTo>
                    <a:pt x="178" y="142"/>
                  </a:lnTo>
                  <a:lnTo>
                    <a:pt x="170" y="138"/>
                  </a:lnTo>
                  <a:lnTo>
                    <a:pt x="162" y="138"/>
                  </a:lnTo>
                  <a:lnTo>
                    <a:pt x="160" y="138"/>
                  </a:lnTo>
                  <a:lnTo>
                    <a:pt x="156" y="130"/>
                  </a:lnTo>
                  <a:lnTo>
                    <a:pt x="148" y="124"/>
                  </a:lnTo>
                  <a:lnTo>
                    <a:pt x="142" y="122"/>
                  </a:lnTo>
                  <a:lnTo>
                    <a:pt x="134" y="120"/>
                  </a:lnTo>
                  <a:lnTo>
                    <a:pt x="126" y="122"/>
                  </a:lnTo>
                  <a:lnTo>
                    <a:pt x="118" y="124"/>
                  </a:lnTo>
                  <a:lnTo>
                    <a:pt x="112" y="130"/>
                  </a:lnTo>
                  <a:lnTo>
                    <a:pt x="106" y="136"/>
                  </a:lnTo>
                  <a:lnTo>
                    <a:pt x="102" y="144"/>
                  </a:lnTo>
                  <a:lnTo>
                    <a:pt x="80" y="132"/>
                  </a:lnTo>
                  <a:lnTo>
                    <a:pt x="76" y="128"/>
                  </a:lnTo>
                  <a:lnTo>
                    <a:pt x="74" y="124"/>
                  </a:lnTo>
                  <a:lnTo>
                    <a:pt x="72" y="120"/>
                  </a:lnTo>
                  <a:lnTo>
                    <a:pt x="74" y="114"/>
                  </a:lnTo>
                  <a:lnTo>
                    <a:pt x="92" y="46"/>
                  </a:lnTo>
                  <a:lnTo>
                    <a:pt x="94" y="42"/>
                  </a:lnTo>
                  <a:lnTo>
                    <a:pt x="98" y="38"/>
                  </a:lnTo>
                  <a:lnTo>
                    <a:pt x="102" y="36"/>
                  </a:lnTo>
                  <a:lnTo>
                    <a:pt x="106" y="36"/>
                  </a:lnTo>
                  <a:lnTo>
                    <a:pt x="140" y="34"/>
                  </a:lnTo>
                  <a:lnTo>
                    <a:pt x="138" y="38"/>
                  </a:lnTo>
                  <a:lnTo>
                    <a:pt x="134" y="46"/>
                  </a:lnTo>
                  <a:lnTo>
                    <a:pt x="132" y="52"/>
                  </a:lnTo>
                  <a:lnTo>
                    <a:pt x="132" y="60"/>
                  </a:lnTo>
                  <a:lnTo>
                    <a:pt x="134" y="66"/>
                  </a:lnTo>
                  <a:lnTo>
                    <a:pt x="136" y="72"/>
                  </a:lnTo>
                  <a:lnTo>
                    <a:pt x="140" y="78"/>
                  </a:lnTo>
                  <a:lnTo>
                    <a:pt x="144" y="84"/>
                  </a:lnTo>
                  <a:lnTo>
                    <a:pt x="150" y="88"/>
                  </a:lnTo>
                  <a:lnTo>
                    <a:pt x="158" y="92"/>
                  </a:lnTo>
                  <a:lnTo>
                    <a:pt x="168" y="92"/>
                  </a:lnTo>
                  <a:lnTo>
                    <a:pt x="178" y="92"/>
                  </a:lnTo>
                  <a:lnTo>
                    <a:pt x="186" y="88"/>
                  </a:lnTo>
                  <a:lnTo>
                    <a:pt x="194" y="82"/>
                  </a:lnTo>
                  <a:lnTo>
                    <a:pt x="198" y="74"/>
                  </a:lnTo>
                  <a:lnTo>
                    <a:pt x="212" y="52"/>
                  </a:lnTo>
                  <a:lnTo>
                    <a:pt x="288" y="92"/>
                  </a:lnTo>
                  <a:lnTo>
                    <a:pt x="290" y="94"/>
                  </a:lnTo>
                  <a:lnTo>
                    <a:pt x="294" y="98"/>
                  </a:lnTo>
                  <a:lnTo>
                    <a:pt x="294" y="100"/>
                  </a:lnTo>
                  <a:lnTo>
                    <a:pt x="296" y="100"/>
                  </a:lnTo>
                  <a:lnTo>
                    <a:pt x="318" y="136"/>
                  </a:lnTo>
                  <a:lnTo>
                    <a:pt x="320" y="144"/>
                  </a:lnTo>
                  <a:lnTo>
                    <a:pt x="320" y="150"/>
                  </a:lnTo>
                  <a:lnTo>
                    <a:pt x="316" y="158"/>
                  </a:lnTo>
                  <a:lnTo>
                    <a:pt x="310" y="162"/>
                  </a:lnTo>
                  <a:close/>
                  <a:moveTo>
                    <a:pt x="134" y="132"/>
                  </a:moveTo>
                  <a:lnTo>
                    <a:pt x="134" y="132"/>
                  </a:lnTo>
                  <a:lnTo>
                    <a:pt x="128" y="132"/>
                  </a:lnTo>
                  <a:lnTo>
                    <a:pt x="124" y="134"/>
                  </a:lnTo>
                  <a:lnTo>
                    <a:pt x="120" y="138"/>
                  </a:lnTo>
                  <a:lnTo>
                    <a:pt x="118" y="142"/>
                  </a:lnTo>
                  <a:lnTo>
                    <a:pt x="102" y="170"/>
                  </a:lnTo>
                  <a:lnTo>
                    <a:pt x="98" y="176"/>
                  </a:lnTo>
                  <a:lnTo>
                    <a:pt x="100" y="184"/>
                  </a:lnTo>
                  <a:lnTo>
                    <a:pt x="102" y="190"/>
                  </a:lnTo>
                  <a:lnTo>
                    <a:pt x="108" y="194"/>
                  </a:lnTo>
                  <a:lnTo>
                    <a:pt x="112" y="196"/>
                  </a:lnTo>
                  <a:lnTo>
                    <a:pt x="118" y="198"/>
                  </a:lnTo>
                  <a:lnTo>
                    <a:pt x="122" y="196"/>
                  </a:lnTo>
                  <a:lnTo>
                    <a:pt x="128" y="194"/>
                  </a:lnTo>
                  <a:lnTo>
                    <a:pt x="128" y="198"/>
                  </a:lnTo>
                  <a:lnTo>
                    <a:pt x="130" y="204"/>
                  </a:lnTo>
                  <a:lnTo>
                    <a:pt x="132" y="208"/>
                  </a:lnTo>
                  <a:lnTo>
                    <a:pt x="138" y="212"/>
                  </a:lnTo>
                  <a:lnTo>
                    <a:pt x="142" y="214"/>
                  </a:lnTo>
                  <a:lnTo>
                    <a:pt x="146" y="214"/>
                  </a:lnTo>
                  <a:lnTo>
                    <a:pt x="152" y="214"/>
                  </a:lnTo>
                  <a:lnTo>
                    <a:pt x="156" y="212"/>
                  </a:lnTo>
                  <a:lnTo>
                    <a:pt x="160" y="208"/>
                  </a:lnTo>
                  <a:lnTo>
                    <a:pt x="162" y="204"/>
                  </a:lnTo>
                  <a:lnTo>
                    <a:pt x="166" y="200"/>
                  </a:lnTo>
                  <a:lnTo>
                    <a:pt x="168" y="208"/>
                  </a:lnTo>
                  <a:lnTo>
                    <a:pt x="170" y="212"/>
                  </a:lnTo>
                  <a:lnTo>
                    <a:pt x="174" y="216"/>
                  </a:lnTo>
                  <a:lnTo>
                    <a:pt x="178" y="218"/>
                  </a:lnTo>
                  <a:lnTo>
                    <a:pt x="184" y="218"/>
                  </a:lnTo>
                  <a:lnTo>
                    <a:pt x="188" y="218"/>
                  </a:lnTo>
                  <a:lnTo>
                    <a:pt x="192" y="216"/>
                  </a:lnTo>
                  <a:lnTo>
                    <a:pt x="196" y="212"/>
                  </a:lnTo>
                  <a:lnTo>
                    <a:pt x="200" y="208"/>
                  </a:lnTo>
                  <a:lnTo>
                    <a:pt x="208" y="194"/>
                  </a:lnTo>
                  <a:lnTo>
                    <a:pt x="210" y="188"/>
                  </a:lnTo>
                  <a:lnTo>
                    <a:pt x="210" y="180"/>
                  </a:lnTo>
                  <a:lnTo>
                    <a:pt x="206" y="174"/>
                  </a:lnTo>
                  <a:lnTo>
                    <a:pt x="202" y="168"/>
                  </a:lnTo>
                  <a:lnTo>
                    <a:pt x="196" y="166"/>
                  </a:lnTo>
                  <a:lnTo>
                    <a:pt x="192" y="166"/>
                  </a:lnTo>
                  <a:lnTo>
                    <a:pt x="186" y="168"/>
                  </a:lnTo>
                  <a:lnTo>
                    <a:pt x="182" y="170"/>
                  </a:lnTo>
                  <a:lnTo>
                    <a:pt x="180" y="164"/>
                  </a:lnTo>
                  <a:lnTo>
                    <a:pt x="180" y="160"/>
                  </a:lnTo>
                  <a:lnTo>
                    <a:pt x="176" y="156"/>
                  </a:lnTo>
                  <a:lnTo>
                    <a:pt x="172" y="152"/>
                  </a:lnTo>
                  <a:lnTo>
                    <a:pt x="168" y="150"/>
                  </a:lnTo>
                  <a:lnTo>
                    <a:pt x="162" y="150"/>
                  </a:lnTo>
                  <a:lnTo>
                    <a:pt x="156" y="150"/>
                  </a:lnTo>
                  <a:lnTo>
                    <a:pt x="152" y="152"/>
                  </a:lnTo>
                  <a:lnTo>
                    <a:pt x="152" y="148"/>
                  </a:lnTo>
                  <a:lnTo>
                    <a:pt x="150" y="142"/>
                  </a:lnTo>
                  <a:lnTo>
                    <a:pt x="146" y="138"/>
                  </a:lnTo>
                  <a:lnTo>
                    <a:pt x="142" y="134"/>
                  </a:lnTo>
                  <a:lnTo>
                    <a:pt x="138" y="132"/>
                  </a:lnTo>
                  <a:lnTo>
                    <a:pt x="134" y="132"/>
                  </a:lnTo>
                  <a:close/>
                  <a:moveTo>
                    <a:pt x="378" y="0"/>
                  </a:moveTo>
                  <a:lnTo>
                    <a:pt x="316" y="18"/>
                  </a:lnTo>
                  <a:lnTo>
                    <a:pt x="366" y="184"/>
                  </a:lnTo>
                  <a:lnTo>
                    <a:pt x="386" y="178"/>
                  </a:lnTo>
                  <a:lnTo>
                    <a:pt x="394" y="160"/>
                  </a:lnTo>
                  <a:lnTo>
                    <a:pt x="398" y="140"/>
                  </a:lnTo>
                  <a:lnTo>
                    <a:pt x="402" y="118"/>
                  </a:lnTo>
                  <a:lnTo>
                    <a:pt x="404" y="96"/>
                  </a:lnTo>
                  <a:lnTo>
                    <a:pt x="402" y="70"/>
                  </a:lnTo>
                  <a:lnTo>
                    <a:pt x="398" y="46"/>
                  </a:lnTo>
                  <a:lnTo>
                    <a:pt x="390" y="22"/>
                  </a:lnTo>
                  <a:lnTo>
                    <a:pt x="378" y="0"/>
                  </a:lnTo>
                  <a:close/>
                  <a:moveTo>
                    <a:pt x="26" y="0"/>
                  </a:moveTo>
                  <a:lnTo>
                    <a:pt x="26" y="0"/>
                  </a:lnTo>
                  <a:lnTo>
                    <a:pt x="14" y="22"/>
                  </a:lnTo>
                  <a:lnTo>
                    <a:pt x="6" y="46"/>
                  </a:lnTo>
                  <a:lnTo>
                    <a:pt x="2" y="70"/>
                  </a:lnTo>
                  <a:lnTo>
                    <a:pt x="0" y="96"/>
                  </a:lnTo>
                  <a:lnTo>
                    <a:pt x="2" y="118"/>
                  </a:lnTo>
                  <a:lnTo>
                    <a:pt x="6" y="140"/>
                  </a:lnTo>
                  <a:lnTo>
                    <a:pt x="10" y="160"/>
                  </a:lnTo>
                  <a:lnTo>
                    <a:pt x="18" y="178"/>
                  </a:lnTo>
                  <a:lnTo>
                    <a:pt x="40" y="184"/>
                  </a:lnTo>
                  <a:lnTo>
                    <a:pt x="88" y="18"/>
                  </a:lnTo>
                  <a:lnTo>
                    <a:pt x="26" y="0"/>
                  </a:lnTo>
                  <a:close/>
                  <a:moveTo>
                    <a:pt x="90" y="164"/>
                  </a:moveTo>
                  <a:lnTo>
                    <a:pt x="96" y="154"/>
                  </a:lnTo>
                  <a:lnTo>
                    <a:pt x="74" y="142"/>
                  </a:lnTo>
                  <a:lnTo>
                    <a:pt x="70" y="138"/>
                  </a:lnTo>
                  <a:lnTo>
                    <a:pt x="68" y="142"/>
                  </a:lnTo>
                  <a:lnTo>
                    <a:pt x="64" y="150"/>
                  </a:lnTo>
                  <a:lnTo>
                    <a:pt x="66" y="158"/>
                  </a:lnTo>
                  <a:lnTo>
                    <a:pt x="68" y="164"/>
                  </a:lnTo>
                  <a:lnTo>
                    <a:pt x="74" y="170"/>
                  </a:lnTo>
                  <a:lnTo>
                    <a:pt x="80" y="172"/>
                  </a:lnTo>
                  <a:lnTo>
                    <a:pt x="84" y="172"/>
                  </a:lnTo>
                  <a:lnTo>
                    <a:pt x="88" y="172"/>
                  </a:lnTo>
                  <a:lnTo>
                    <a:pt x="90" y="164"/>
                  </a:lnTo>
                  <a:close/>
                  <a:moveTo>
                    <a:pt x="328" y="106"/>
                  </a:moveTo>
                  <a:lnTo>
                    <a:pt x="306" y="34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6" y="24"/>
                  </a:lnTo>
                  <a:lnTo>
                    <a:pt x="292" y="22"/>
                  </a:lnTo>
                  <a:lnTo>
                    <a:pt x="230" y="8"/>
                  </a:lnTo>
                  <a:lnTo>
                    <a:pt x="194" y="2"/>
                  </a:lnTo>
                  <a:lnTo>
                    <a:pt x="192" y="2"/>
                  </a:lnTo>
                  <a:lnTo>
                    <a:pt x="192" y="0"/>
                  </a:lnTo>
                  <a:lnTo>
                    <a:pt x="190" y="0"/>
                  </a:lnTo>
                  <a:lnTo>
                    <a:pt x="188" y="0"/>
                  </a:lnTo>
                  <a:lnTo>
                    <a:pt x="182" y="2"/>
                  </a:lnTo>
                  <a:lnTo>
                    <a:pt x="176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48" y="44"/>
                  </a:lnTo>
                  <a:lnTo>
                    <a:pt x="144" y="54"/>
                  </a:lnTo>
                  <a:lnTo>
                    <a:pt x="146" y="62"/>
                  </a:lnTo>
                  <a:lnTo>
                    <a:pt x="150" y="72"/>
                  </a:lnTo>
                  <a:lnTo>
                    <a:pt x="156" y="78"/>
                  </a:lnTo>
                  <a:lnTo>
                    <a:pt x="162" y="80"/>
                  </a:lnTo>
                  <a:lnTo>
                    <a:pt x="168" y="80"/>
                  </a:lnTo>
                  <a:lnTo>
                    <a:pt x="174" y="80"/>
                  </a:lnTo>
                  <a:lnTo>
                    <a:pt x="180" y="78"/>
                  </a:lnTo>
                  <a:lnTo>
                    <a:pt x="184" y="74"/>
                  </a:lnTo>
                  <a:lnTo>
                    <a:pt x="188" y="68"/>
                  </a:lnTo>
                  <a:lnTo>
                    <a:pt x="208" y="36"/>
                  </a:lnTo>
                  <a:lnTo>
                    <a:pt x="292" y="82"/>
                  </a:lnTo>
                  <a:lnTo>
                    <a:pt x="298" y="86"/>
                  </a:lnTo>
                  <a:lnTo>
                    <a:pt x="304" y="90"/>
                  </a:lnTo>
                  <a:lnTo>
                    <a:pt x="304" y="94"/>
                  </a:lnTo>
                  <a:lnTo>
                    <a:pt x="306" y="94"/>
                  </a:lnTo>
                  <a:lnTo>
                    <a:pt x="324" y="124"/>
                  </a:lnTo>
                  <a:lnTo>
                    <a:pt x="326" y="120"/>
                  </a:lnTo>
                  <a:lnTo>
                    <a:pt x="328" y="116"/>
                  </a:lnTo>
                  <a:lnTo>
                    <a:pt x="330" y="110"/>
                  </a:lnTo>
                  <a:lnTo>
                    <a:pt x="328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B2A54A3-BE41-9C04-72B2-28502BBCEEF6}"/>
                </a:ext>
              </a:extLst>
            </p:cNvPr>
            <p:cNvSpPr/>
            <p:nvPr/>
          </p:nvSpPr>
          <p:spPr>
            <a:xfrm>
              <a:off x="6734175" y="3001963"/>
              <a:ext cx="368300" cy="368300"/>
            </a:xfrm>
            <a:prstGeom prst="ellipse">
              <a:avLst/>
            </a:prstGeom>
            <a:solidFill>
              <a:srgbClr val="38906C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4</a:t>
              </a:r>
            </a:p>
          </p:txBody>
        </p:sp>
        <p:grpSp>
          <p:nvGrpSpPr>
            <p:cNvPr id="44" name="Group 158">
              <a:extLst>
                <a:ext uri="{FF2B5EF4-FFF2-40B4-BE49-F238E27FC236}">
                  <a16:creationId xmlns:a16="http://schemas.microsoft.com/office/drawing/2014/main" id="{373A0E10-535F-1A3F-ED98-ABEBADD0395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575425" y="3511550"/>
              <a:ext cx="704850" cy="704850"/>
              <a:chOff x="733190" y="3387000"/>
              <a:chExt cx="968344" cy="968252"/>
            </a:xfrm>
          </p:grpSpPr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B44671E0-AF16-F8F5-21D0-7782C48E217D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733190" y="3387000"/>
                <a:ext cx="968344" cy="968252"/>
                <a:chOff x="8584940" y="3609776"/>
                <a:chExt cx="1461268" cy="1439863"/>
              </a:xfrm>
              <a:solidFill>
                <a:schemeClr val="bg2"/>
              </a:solidFill>
            </p:grpSpPr>
            <p:sp>
              <p:nvSpPr>
                <p:cNvPr id="47" name="Freeform 34">
                  <a:extLst>
                    <a:ext uri="{FF2B5EF4-FFF2-40B4-BE49-F238E27FC236}">
                      <a16:creationId xmlns:a16="http://schemas.microsoft.com/office/drawing/2014/main" id="{8086B016-DC14-F6D0-8B10-E6456638C048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584940" y="3992364"/>
                  <a:ext cx="310686" cy="712787"/>
                </a:xfrm>
                <a:custGeom>
                  <a:avLst/>
                  <a:gdLst>
                    <a:gd name="T0" fmla="*/ 880661024 w 125"/>
                    <a:gd name="T1" fmla="*/ 1468011860 h 290"/>
                    <a:gd name="T2" fmla="*/ 774982909 w 125"/>
                    <a:gd name="T3" fmla="*/ 368513335 h 290"/>
                    <a:gd name="T4" fmla="*/ 627029665 w 125"/>
                    <a:gd name="T5" fmla="*/ 0 h 290"/>
                    <a:gd name="T6" fmla="*/ 197267314 w 125"/>
                    <a:gd name="T7" fmla="*/ 72495342 h 290"/>
                    <a:gd name="T8" fmla="*/ 0 w 125"/>
                    <a:gd name="T9" fmla="*/ 827643981 h 290"/>
                    <a:gd name="T10" fmla="*/ 302948083 w 125"/>
                    <a:gd name="T11" fmla="*/ 1751949213 h 290"/>
                    <a:gd name="T12" fmla="*/ 443854089 w 125"/>
                    <a:gd name="T13" fmla="*/ 1389477513 h 290"/>
                    <a:gd name="T14" fmla="*/ 880661024 w 125"/>
                    <a:gd name="T15" fmla="*/ 1468011860 h 2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0"/>
                    <a:gd name="T26" fmla="*/ 125 w 125"/>
                    <a:gd name="T27" fmla="*/ 290 h 2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0">
                      <a:moveTo>
                        <a:pt x="125" y="243"/>
                      </a:moveTo>
                      <a:cubicBezTo>
                        <a:pt x="92" y="190"/>
                        <a:pt x="85" y="122"/>
                        <a:pt x="110" y="6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10" y="50"/>
                        <a:pt x="0" y="92"/>
                        <a:pt x="0" y="137"/>
                      </a:cubicBezTo>
                      <a:cubicBezTo>
                        <a:pt x="0" y="193"/>
                        <a:pt x="16" y="245"/>
                        <a:pt x="43" y="290"/>
                      </a:cubicBezTo>
                      <a:cubicBezTo>
                        <a:pt x="63" y="230"/>
                        <a:pt x="63" y="230"/>
                        <a:pt x="63" y="230"/>
                      </a:cubicBezTo>
                      <a:lnTo>
                        <a:pt x="125" y="243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Freeform 35">
                  <a:extLst>
                    <a:ext uri="{FF2B5EF4-FFF2-40B4-BE49-F238E27FC236}">
                      <a16:creationId xmlns:a16="http://schemas.microsoft.com/office/drawing/2014/main" id="{B846985B-4C4D-9EF8-C72C-3967513A6CFE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98479" y="3609776"/>
                  <a:ext cx="618400" cy="454025"/>
                </a:xfrm>
                <a:custGeom>
                  <a:avLst/>
                  <a:gdLst>
                    <a:gd name="T0" fmla="*/ 0 w 248"/>
                    <a:gd name="T1" fmla="*/ 572189266 h 185"/>
                    <a:gd name="T2" fmla="*/ 751652516 w 248"/>
                    <a:gd name="T3" fmla="*/ 728788725 h 185"/>
                    <a:gd name="T4" fmla="*/ 1162932492 w 248"/>
                    <a:gd name="T5" fmla="*/ 1035964760 h 185"/>
                    <a:gd name="T6" fmla="*/ 1616760658 w 248"/>
                    <a:gd name="T7" fmla="*/ 1114263186 h 185"/>
                    <a:gd name="T8" fmla="*/ 1758581523 w 248"/>
                    <a:gd name="T9" fmla="*/ 758904071 h 185"/>
                    <a:gd name="T10" fmla="*/ 49636525 w 248"/>
                    <a:gd name="T11" fmla="*/ 0 h 185"/>
                    <a:gd name="T12" fmla="*/ 0 w 248"/>
                    <a:gd name="T13" fmla="*/ 6022581 h 185"/>
                    <a:gd name="T14" fmla="*/ 290733123 w 248"/>
                    <a:gd name="T15" fmla="*/ 289105922 h 185"/>
                    <a:gd name="T16" fmla="*/ 0 w 248"/>
                    <a:gd name="T17" fmla="*/ 572189266 h 1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8"/>
                    <a:gd name="T28" fmla="*/ 0 h 185"/>
                    <a:gd name="T29" fmla="*/ 248 w 248"/>
                    <a:gd name="T30" fmla="*/ 185 h 1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8" h="185">
                      <a:moveTo>
                        <a:pt x="0" y="95"/>
                      </a:moveTo>
                      <a:cubicBezTo>
                        <a:pt x="36" y="94"/>
                        <a:pt x="73" y="102"/>
                        <a:pt x="106" y="121"/>
                      </a:cubicBezTo>
                      <a:cubicBezTo>
                        <a:pt x="130" y="135"/>
                        <a:pt x="149" y="152"/>
                        <a:pt x="164" y="172"/>
                      </a:cubicBezTo>
                      <a:cubicBezTo>
                        <a:pt x="228" y="185"/>
                        <a:pt x="228" y="185"/>
                        <a:pt x="228" y="185"/>
                      </a:cubicBezTo>
                      <a:cubicBezTo>
                        <a:pt x="248" y="126"/>
                        <a:pt x="248" y="126"/>
                        <a:pt x="248" y="126"/>
                      </a:cubicBezTo>
                      <a:cubicBezTo>
                        <a:pt x="195" y="50"/>
                        <a:pt x="107" y="0"/>
                        <a:pt x="7" y="0"/>
                      </a:cubicBezTo>
                      <a:cubicBezTo>
                        <a:pt x="5" y="0"/>
                        <a:pt x="2" y="1"/>
                        <a:pt x="0" y="1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49" name="Freeform 36">
                  <a:extLst>
                    <a:ext uri="{FF2B5EF4-FFF2-40B4-BE49-F238E27FC236}">
                      <a16:creationId xmlns:a16="http://schemas.microsoft.com/office/drawing/2014/main" id="{D374F02E-A5FC-BF44-089E-2C5F6BDCC092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714269" y="4597201"/>
                  <a:ext cx="621373" cy="452438"/>
                </a:xfrm>
                <a:custGeom>
                  <a:avLst/>
                  <a:gdLst>
                    <a:gd name="T0" fmla="*/ 1768400958 w 249"/>
                    <a:gd name="T1" fmla="*/ 544157483 h 184"/>
                    <a:gd name="T2" fmla="*/ 1008484848 w 249"/>
                    <a:gd name="T3" fmla="*/ 380911022 h 184"/>
                    <a:gd name="T4" fmla="*/ 596569935 w 249"/>
                    <a:gd name="T5" fmla="*/ 72554822 h 184"/>
                    <a:gd name="T6" fmla="*/ 142039701 w 249"/>
                    <a:gd name="T7" fmla="*/ 0 h 184"/>
                    <a:gd name="T8" fmla="*/ 0 w 249"/>
                    <a:gd name="T9" fmla="*/ 350678830 h 184"/>
                    <a:gd name="T10" fmla="*/ 1711584028 w 249"/>
                    <a:gd name="T11" fmla="*/ 1112500720 h 184"/>
                    <a:gd name="T12" fmla="*/ 1761298842 w 249"/>
                    <a:gd name="T13" fmla="*/ 1112500720 h 184"/>
                    <a:gd name="T14" fmla="*/ 1470117406 w 249"/>
                    <a:gd name="T15" fmla="*/ 828330408 h 184"/>
                    <a:gd name="T16" fmla="*/ 1768400958 w 249"/>
                    <a:gd name="T17" fmla="*/ 544157483 h 1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9"/>
                    <a:gd name="T28" fmla="*/ 0 h 184"/>
                    <a:gd name="T29" fmla="*/ 249 w 249"/>
                    <a:gd name="T30" fmla="*/ 184 h 1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9" h="184">
                      <a:moveTo>
                        <a:pt x="249" y="90"/>
                      </a:moveTo>
                      <a:cubicBezTo>
                        <a:pt x="213" y="91"/>
                        <a:pt x="176" y="83"/>
                        <a:pt x="142" y="63"/>
                      </a:cubicBezTo>
                      <a:cubicBezTo>
                        <a:pt x="119" y="50"/>
                        <a:pt x="99" y="32"/>
                        <a:pt x="84" y="1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53" y="134"/>
                        <a:pt x="141" y="184"/>
                        <a:pt x="241" y="184"/>
                      </a:cubicBezTo>
                      <a:cubicBezTo>
                        <a:pt x="243" y="184"/>
                        <a:pt x="246" y="184"/>
                        <a:pt x="248" y="184"/>
                      </a:cubicBezTo>
                      <a:cubicBezTo>
                        <a:pt x="207" y="137"/>
                        <a:pt x="207" y="137"/>
                        <a:pt x="207" y="137"/>
                      </a:cubicBezTo>
                      <a:lnTo>
                        <a:pt x="249" y="90"/>
                      </a:lnTo>
                      <a:close/>
                    </a:path>
                  </a:pathLst>
                </a:custGeom>
                <a:solidFill>
                  <a:srgbClr val="38906C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50" name="Freeform 37">
                  <a:extLst>
                    <a:ext uri="{FF2B5EF4-FFF2-40B4-BE49-F238E27FC236}">
                      <a16:creationId xmlns:a16="http://schemas.microsoft.com/office/drawing/2014/main" id="{4773A870-201D-9AEE-7BF7-D3FE97649551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735522" y="3954264"/>
                  <a:ext cx="310686" cy="714375"/>
                </a:xfrm>
                <a:custGeom>
                  <a:avLst/>
                  <a:gdLst>
                    <a:gd name="T0" fmla="*/ 0 w 125"/>
                    <a:gd name="T1" fmla="*/ 289272732 h 291"/>
                    <a:gd name="T2" fmla="*/ 105678157 w 125"/>
                    <a:gd name="T3" fmla="*/ 1380071884 h 291"/>
                    <a:gd name="T4" fmla="*/ 253631275 w 125"/>
                    <a:gd name="T5" fmla="*/ 1753716856 h 291"/>
                    <a:gd name="T6" fmla="*/ 683393627 w 125"/>
                    <a:gd name="T7" fmla="*/ 1681398079 h 291"/>
                    <a:gd name="T8" fmla="*/ 880661024 w 125"/>
                    <a:gd name="T9" fmla="*/ 922056744 h 291"/>
                    <a:gd name="T10" fmla="*/ 577712858 w 125"/>
                    <a:gd name="T11" fmla="*/ 0 h 291"/>
                    <a:gd name="T12" fmla="*/ 429762435 w 125"/>
                    <a:gd name="T13" fmla="*/ 361591587 h 291"/>
                    <a:gd name="T14" fmla="*/ 0 w 125"/>
                    <a:gd name="T15" fmla="*/ 289272732 h 2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1"/>
                    <a:gd name="T26" fmla="*/ 125 w 125"/>
                    <a:gd name="T27" fmla="*/ 291 h 2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1">
                      <a:moveTo>
                        <a:pt x="0" y="48"/>
                      </a:moveTo>
                      <a:cubicBezTo>
                        <a:pt x="34" y="101"/>
                        <a:pt x="41" y="169"/>
                        <a:pt x="15" y="229"/>
                      </a:cubicBezTo>
                      <a:cubicBezTo>
                        <a:pt x="36" y="291"/>
                        <a:pt x="36" y="291"/>
                        <a:pt x="36" y="291"/>
                      </a:cubicBezTo>
                      <a:cubicBezTo>
                        <a:pt x="97" y="279"/>
                        <a:pt x="97" y="279"/>
                        <a:pt x="97" y="279"/>
                      </a:cubicBezTo>
                      <a:cubicBezTo>
                        <a:pt x="115" y="241"/>
                        <a:pt x="125" y="198"/>
                        <a:pt x="125" y="153"/>
                      </a:cubicBezTo>
                      <a:cubicBezTo>
                        <a:pt x="125" y="97"/>
                        <a:pt x="109" y="45"/>
                        <a:pt x="82" y="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51" name="Freeform 38">
                  <a:extLst>
                    <a:ext uri="{FF2B5EF4-FFF2-40B4-BE49-F238E27FC236}">
                      <a16:creationId xmlns:a16="http://schemas.microsoft.com/office/drawing/2014/main" id="{897F1267-5E20-2765-5585-0E15E62EA087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73207" y="4557514"/>
                  <a:ext cx="682322" cy="488950"/>
                </a:xfrm>
                <a:custGeom>
                  <a:avLst/>
                  <a:gdLst>
                    <a:gd name="T0" fmla="*/ 1357855250 w 274"/>
                    <a:gd name="T1" fmla="*/ 0 h 199"/>
                    <a:gd name="T2" fmla="*/ 1336638933 w 274"/>
                    <a:gd name="T3" fmla="*/ 36221611 h 199"/>
                    <a:gd name="T4" fmla="*/ 311176276 w 274"/>
                    <a:gd name="T5" fmla="*/ 627851074 h 199"/>
                    <a:gd name="T6" fmla="*/ 0 w 274"/>
                    <a:gd name="T7" fmla="*/ 923663429 h 199"/>
                    <a:gd name="T8" fmla="*/ 289959960 w 274"/>
                    <a:gd name="T9" fmla="*/ 1201367288 h 199"/>
                    <a:gd name="T10" fmla="*/ 1937772676 w 274"/>
                    <a:gd name="T11" fmla="*/ 289777802 h 199"/>
                    <a:gd name="T12" fmla="*/ 1506369800 w 274"/>
                    <a:gd name="T13" fmla="*/ 362221082 h 199"/>
                    <a:gd name="T14" fmla="*/ 1357855250 w 274"/>
                    <a:gd name="T15" fmla="*/ 0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192" y="0"/>
                      </a:moveTo>
                      <a:cubicBezTo>
                        <a:pt x="191" y="2"/>
                        <a:pt x="190" y="4"/>
                        <a:pt x="189" y="6"/>
                      </a:cubicBezTo>
                      <a:cubicBezTo>
                        <a:pt x="157" y="62"/>
                        <a:pt x="102" y="96"/>
                        <a:pt x="44" y="104"/>
                      </a:cubicBezTo>
                      <a:cubicBezTo>
                        <a:pt x="0" y="153"/>
                        <a:pt x="0" y="153"/>
                        <a:pt x="0" y="153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142" y="191"/>
                        <a:pt x="228" y="132"/>
                        <a:pt x="274" y="48"/>
                      </a:cubicBezTo>
                      <a:cubicBezTo>
                        <a:pt x="213" y="60"/>
                        <a:pt x="213" y="60"/>
                        <a:pt x="213" y="60"/>
                      </a:cubicBezTo>
                      <a:lnTo>
                        <a:pt x="192" y="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Freeform 39">
                  <a:extLst>
                    <a:ext uri="{FF2B5EF4-FFF2-40B4-BE49-F238E27FC236}">
                      <a16:creationId xmlns:a16="http://schemas.microsoft.com/office/drawing/2014/main" id="{78269336-778A-091A-45CC-35A060D2FAD2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675619" y="3612951"/>
                  <a:ext cx="682322" cy="488950"/>
                </a:xfrm>
                <a:custGeom>
                  <a:avLst/>
                  <a:gdLst>
                    <a:gd name="T0" fmla="*/ 579917260 w 274"/>
                    <a:gd name="T1" fmla="*/ 1201367288 h 199"/>
                    <a:gd name="T2" fmla="*/ 601133577 w 274"/>
                    <a:gd name="T3" fmla="*/ 1165145686 h 199"/>
                    <a:gd name="T4" fmla="*/ 1633670361 w 274"/>
                    <a:gd name="T5" fmla="*/ 579553148 h 199"/>
                    <a:gd name="T6" fmla="*/ 1937772676 w 274"/>
                    <a:gd name="T7" fmla="*/ 283740869 h 199"/>
                    <a:gd name="T8" fmla="*/ 1647812799 w 274"/>
                    <a:gd name="T9" fmla="*/ 0 h 199"/>
                    <a:gd name="T10" fmla="*/ 0 w 274"/>
                    <a:gd name="T11" fmla="*/ 917626496 h 199"/>
                    <a:gd name="T12" fmla="*/ 438474261 w 274"/>
                    <a:gd name="T13" fmla="*/ 839146359 h 199"/>
                    <a:gd name="T14" fmla="*/ 579917260 w 274"/>
                    <a:gd name="T15" fmla="*/ 1201367288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82" y="199"/>
                      </a:moveTo>
                      <a:cubicBezTo>
                        <a:pt x="83" y="197"/>
                        <a:pt x="84" y="195"/>
                        <a:pt x="85" y="193"/>
                      </a:cubicBezTo>
                      <a:cubicBezTo>
                        <a:pt x="117" y="138"/>
                        <a:pt x="172" y="103"/>
                        <a:pt x="231" y="96"/>
                      </a:cubicBezTo>
                      <a:cubicBezTo>
                        <a:pt x="274" y="47"/>
                        <a:pt x="274" y="47"/>
                        <a:pt x="274" y="47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133" y="9"/>
                        <a:pt x="46" y="68"/>
                        <a:pt x="0" y="152"/>
                      </a:cubicBezTo>
                      <a:cubicBezTo>
                        <a:pt x="62" y="139"/>
                        <a:pt x="62" y="139"/>
                        <a:pt x="62" y="139"/>
                      </a:cubicBezTo>
                      <a:lnTo>
                        <a:pt x="82" y="199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F7A032A9-9D28-ED51-2BBF-09660944B878}"/>
                  </a:ext>
                </a:extLst>
              </p:cNvPr>
              <p:cNvSpPr/>
              <p:nvPr/>
            </p:nvSpPr>
            <p:spPr>
              <a:xfrm>
                <a:off x="977457" y="3615979"/>
                <a:ext cx="477630" cy="466680"/>
              </a:xfrm>
              <a:prstGeom prst="ellipse">
                <a:avLst/>
              </a:prstGeom>
              <a:solidFill>
                <a:srgbClr val="38906C"/>
              </a:solidFill>
              <a:ln w="22225" cap="rnd" cmpd="sng" algn="ctr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</p:grp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A05E900-3D1A-DFD8-F999-D766F440187D}"/>
                </a:ext>
              </a:extLst>
            </p:cNvPr>
            <p:cNvSpPr/>
            <p:nvPr/>
          </p:nvSpPr>
          <p:spPr>
            <a:xfrm>
              <a:off x="8553450" y="3000375"/>
              <a:ext cx="368300" cy="368300"/>
            </a:xfrm>
            <a:prstGeom prst="ellipse">
              <a:avLst/>
            </a:prstGeom>
            <a:solidFill>
              <a:srgbClr val="015685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5</a:t>
              </a:r>
            </a:p>
          </p:txBody>
        </p:sp>
        <p:grpSp>
          <p:nvGrpSpPr>
            <p:cNvPr id="54" name="Group 169">
              <a:extLst>
                <a:ext uri="{FF2B5EF4-FFF2-40B4-BE49-F238E27FC236}">
                  <a16:creationId xmlns:a16="http://schemas.microsoft.com/office/drawing/2014/main" id="{F869E57D-6C34-18F9-7608-C5742FDED78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394700" y="3509963"/>
              <a:ext cx="704850" cy="704850"/>
              <a:chOff x="733190" y="3387000"/>
              <a:chExt cx="968344" cy="968252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658D45C5-F94C-FCD0-3C33-C196D9AFDAD7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733190" y="3387000"/>
                <a:ext cx="968344" cy="968252"/>
                <a:chOff x="8584940" y="3609776"/>
                <a:chExt cx="1461268" cy="1439863"/>
              </a:xfrm>
              <a:solidFill>
                <a:schemeClr val="bg2"/>
              </a:solidFill>
            </p:grpSpPr>
            <p:sp>
              <p:nvSpPr>
                <p:cNvPr id="57" name="Freeform 34">
                  <a:extLst>
                    <a:ext uri="{FF2B5EF4-FFF2-40B4-BE49-F238E27FC236}">
                      <a16:creationId xmlns:a16="http://schemas.microsoft.com/office/drawing/2014/main" id="{219C21FA-4A1B-A62F-3111-0FCAA1AFD697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584940" y="3992364"/>
                  <a:ext cx="310686" cy="712787"/>
                </a:xfrm>
                <a:custGeom>
                  <a:avLst/>
                  <a:gdLst>
                    <a:gd name="T0" fmla="*/ 880661024 w 125"/>
                    <a:gd name="T1" fmla="*/ 1468011860 h 290"/>
                    <a:gd name="T2" fmla="*/ 774982909 w 125"/>
                    <a:gd name="T3" fmla="*/ 368513335 h 290"/>
                    <a:gd name="T4" fmla="*/ 627029665 w 125"/>
                    <a:gd name="T5" fmla="*/ 0 h 290"/>
                    <a:gd name="T6" fmla="*/ 197267314 w 125"/>
                    <a:gd name="T7" fmla="*/ 72495342 h 290"/>
                    <a:gd name="T8" fmla="*/ 0 w 125"/>
                    <a:gd name="T9" fmla="*/ 827643981 h 290"/>
                    <a:gd name="T10" fmla="*/ 302948083 w 125"/>
                    <a:gd name="T11" fmla="*/ 1751949213 h 290"/>
                    <a:gd name="T12" fmla="*/ 443854089 w 125"/>
                    <a:gd name="T13" fmla="*/ 1389477513 h 290"/>
                    <a:gd name="T14" fmla="*/ 880661024 w 125"/>
                    <a:gd name="T15" fmla="*/ 1468011860 h 2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0"/>
                    <a:gd name="T26" fmla="*/ 125 w 125"/>
                    <a:gd name="T27" fmla="*/ 290 h 2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0">
                      <a:moveTo>
                        <a:pt x="125" y="243"/>
                      </a:moveTo>
                      <a:cubicBezTo>
                        <a:pt x="92" y="190"/>
                        <a:pt x="85" y="122"/>
                        <a:pt x="110" y="6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10" y="50"/>
                        <a:pt x="0" y="92"/>
                        <a:pt x="0" y="137"/>
                      </a:cubicBezTo>
                      <a:cubicBezTo>
                        <a:pt x="0" y="193"/>
                        <a:pt x="16" y="245"/>
                        <a:pt x="43" y="290"/>
                      </a:cubicBezTo>
                      <a:cubicBezTo>
                        <a:pt x="63" y="230"/>
                        <a:pt x="63" y="230"/>
                        <a:pt x="63" y="230"/>
                      </a:cubicBezTo>
                      <a:lnTo>
                        <a:pt x="125" y="243"/>
                      </a:lnTo>
                      <a:close/>
                    </a:path>
                  </a:pathLst>
                </a:custGeom>
                <a:solidFill>
                  <a:srgbClr val="015685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Freeform 35">
                  <a:extLst>
                    <a:ext uri="{FF2B5EF4-FFF2-40B4-BE49-F238E27FC236}">
                      <a16:creationId xmlns:a16="http://schemas.microsoft.com/office/drawing/2014/main" id="{52F3ED97-97BB-3A43-EB82-6764374D4E83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98479" y="3609776"/>
                  <a:ext cx="618400" cy="454025"/>
                </a:xfrm>
                <a:custGeom>
                  <a:avLst/>
                  <a:gdLst>
                    <a:gd name="T0" fmla="*/ 0 w 248"/>
                    <a:gd name="T1" fmla="*/ 572189266 h 185"/>
                    <a:gd name="T2" fmla="*/ 751652516 w 248"/>
                    <a:gd name="T3" fmla="*/ 728788725 h 185"/>
                    <a:gd name="T4" fmla="*/ 1162932492 w 248"/>
                    <a:gd name="T5" fmla="*/ 1035964760 h 185"/>
                    <a:gd name="T6" fmla="*/ 1616760658 w 248"/>
                    <a:gd name="T7" fmla="*/ 1114263186 h 185"/>
                    <a:gd name="T8" fmla="*/ 1758581523 w 248"/>
                    <a:gd name="T9" fmla="*/ 758904071 h 185"/>
                    <a:gd name="T10" fmla="*/ 49636525 w 248"/>
                    <a:gd name="T11" fmla="*/ 0 h 185"/>
                    <a:gd name="T12" fmla="*/ 0 w 248"/>
                    <a:gd name="T13" fmla="*/ 6022581 h 185"/>
                    <a:gd name="T14" fmla="*/ 290733123 w 248"/>
                    <a:gd name="T15" fmla="*/ 289105922 h 185"/>
                    <a:gd name="T16" fmla="*/ 0 w 248"/>
                    <a:gd name="T17" fmla="*/ 572189266 h 1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8"/>
                    <a:gd name="T28" fmla="*/ 0 h 185"/>
                    <a:gd name="T29" fmla="*/ 248 w 248"/>
                    <a:gd name="T30" fmla="*/ 185 h 1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8" h="185">
                      <a:moveTo>
                        <a:pt x="0" y="95"/>
                      </a:moveTo>
                      <a:cubicBezTo>
                        <a:pt x="36" y="94"/>
                        <a:pt x="73" y="102"/>
                        <a:pt x="106" y="121"/>
                      </a:cubicBezTo>
                      <a:cubicBezTo>
                        <a:pt x="130" y="135"/>
                        <a:pt x="149" y="152"/>
                        <a:pt x="164" y="172"/>
                      </a:cubicBezTo>
                      <a:cubicBezTo>
                        <a:pt x="228" y="185"/>
                        <a:pt x="228" y="185"/>
                        <a:pt x="228" y="185"/>
                      </a:cubicBezTo>
                      <a:cubicBezTo>
                        <a:pt x="248" y="126"/>
                        <a:pt x="248" y="126"/>
                        <a:pt x="248" y="126"/>
                      </a:cubicBezTo>
                      <a:cubicBezTo>
                        <a:pt x="195" y="50"/>
                        <a:pt x="107" y="0"/>
                        <a:pt x="7" y="0"/>
                      </a:cubicBezTo>
                      <a:cubicBezTo>
                        <a:pt x="5" y="0"/>
                        <a:pt x="2" y="1"/>
                        <a:pt x="0" y="1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Freeform 36">
                  <a:extLst>
                    <a:ext uri="{FF2B5EF4-FFF2-40B4-BE49-F238E27FC236}">
                      <a16:creationId xmlns:a16="http://schemas.microsoft.com/office/drawing/2014/main" id="{8D0D3A1E-69F3-045B-5BCF-07953C3C82B1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714269" y="4597201"/>
                  <a:ext cx="621373" cy="452438"/>
                </a:xfrm>
                <a:custGeom>
                  <a:avLst/>
                  <a:gdLst>
                    <a:gd name="T0" fmla="*/ 1768400958 w 249"/>
                    <a:gd name="T1" fmla="*/ 544157483 h 184"/>
                    <a:gd name="T2" fmla="*/ 1008484848 w 249"/>
                    <a:gd name="T3" fmla="*/ 380911022 h 184"/>
                    <a:gd name="T4" fmla="*/ 596569935 w 249"/>
                    <a:gd name="T5" fmla="*/ 72554822 h 184"/>
                    <a:gd name="T6" fmla="*/ 142039701 w 249"/>
                    <a:gd name="T7" fmla="*/ 0 h 184"/>
                    <a:gd name="T8" fmla="*/ 0 w 249"/>
                    <a:gd name="T9" fmla="*/ 350678830 h 184"/>
                    <a:gd name="T10" fmla="*/ 1711584028 w 249"/>
                    <a:gd name="T11" fmla="*/ 1112500720 h 184"/>
                    <a:gd name="T12" fmla="*/ 1761298842 w 249"/>
                    <a:gd name="T13" fmla="*/ 1112500720 h 184"/>
                    <a:gd name="T14" fmla="*/ 1470117406 w 249"/>
                    <a:gd name="T15" fmla="*/ 828330408 h 184"/>
                    <a:gd name="T16" fmla="*/ 1768400958 w 249"/>
                    <a:gd name="T17" fmla="*/ 544157483 h 1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9"/>
                    <a:gd name="T28" fmla="*/ 0 h 184"/>
                    <a:gd name="T29" fmla="*/ 249 w 249"/>
                    <a:gd name="T30" fmla="*/ 184 h 1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9" h="184">
                      <a:moveTo>
                        <a:pt x="249" y="90"/>
                      </a:moveTo>
                      <a:cubicBezTo>
                        <a:pt x="213" y="91"/>
                        <a:pt x="176" y="83"/>
                        <a:pt x="142" y="63"/>
                      </a:cubicBezTo>
                      <a:cubicBezTo>
                        <a:pt x="119" y="50"/>
                        <a:pt x="99" y="32"/>
                        <a:pt x="84" y="1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53" y="134"/>
                        <a:pt x="141" y="184"/>
                        <a:pt x="241" y="184"/>
                      </a:cubicBezTo>
                      <a:cubicBezTo>
                        <a:pt x="243" y="184"/>
                        <a:pt x="246" y="184"/>
                        <a:pt x="248" y="184"/>
                      </a:cubicBezTo>
                      <a:cubicBezTo>
                        <a:pt x="207" y="137"/>
                        <a:pt x="207" y="137"/>
                        <a:pt x="207" y="137"/>
                      </a:cubicBezTo>
                      <a:lnTo>
                        <a:pt x="249" y="90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Freeform 37">
                  <a:extLst>
                    <a:ext uri="{FF2B5EF4-FFF2-40B4-BE49-F238E27FC236}">
                      <a16:creationId xmlns:a16="http://schemas.microsoft.com/office/drawing/2014/main" id="{04C2095E-63A5-D4BB-7286-2D0005CE401F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735522" y="3954264"/>
                  <a:ext cx="310686" cy="714375"/>
                </a:xfrm>
                <a:custGeom>
                  <a:avLst/>
                  <a:gdLst>
                    <a:gd name="T0" fmla="*/ 0 w 125"/>
                    <a:gd name="T1" fmla="*/ 289272732 h 291"/>
                    <a:gd name="T2" fmla="*/ 105678157 w 125"/>
                    <a:gd name="T3" fmla="*/ 1380071884 h 291"/>
                    <a:gd name="T4" fmla="*/ 253631275 w 125"/>
                    <a:gd name="T5" fmla="*/ 1753716856 h 291"/>
                    <a:gd name="T6" fmla="*/ 683393627 w 125"/>
                    <a:gd name="T7" fmla="*/ 1681398079 h 291"/>
                    <a:gd name="T8" fmla="*/ 880661024 w 125"/>
                    <a:gd name="T9" fmla="*/ 922056744 h 291"/>
                    <a:gd name="T10" fmla="*/ 577712858 w 125"/>
                    <a:gd name="T11" fmla="*/ 0 h 291"/>
                    <a:gd name="T12" fmla="*/ 429762435 w 125"/>
                    <a:gd name="T13" fmla="*/ 361591587 h 291"/>
                    <a:gd name="T14" fmla="*/ 0 w 125"/>
                    <a:gd name="T15" fmla="*/ 289272732 h 2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5"/>
                    <a:gd name="T25" fmla="*/ 0 h 291"/>
                    <a:gd name="T26" fmla="*/ 125 w 125"/>
                    <a:gd name="T27" fmla="*/ 291 h 2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5" h="291">
                      <a:moveTo>
                        <a:pt x="0" y="48"/>
                      </a:moveTo>
                      <a:cubicBezTo>
                        <a:pt x="34" y="101"/>
                        <a:pt x="41" y="169"/>
                        <a:pt x="15" y="229"/>
                      </a:cubicBezTo>
                      <a:cubicBezTo>
                        <a:pt x="36" y="291"/>
                        <a:pt x="36" y="291"/>
                        <a:pt x="36" y="291"/>
                      </a:cubicBezTo>
                      <a:cubicBezTo>
                        <a:pt x="97" y="279"/>
                        <a:pt x="97" y="279"/>
                        <a:pt x="97" y="279"/>
                      </a:cubicBezTo>
                      <a:cubicBezTo>
                        <a:pt x="115" y="241"/>
                        <a:pt x="125" y="198"/>
                        <a:pt x="125" y="153"/>
                      </a:cubicBezTo>
                      <a:cubicBezTo>
                        <a:pt x="125" y="97"/>
                        <a:pt x="109" y="45"/>
                        <a:pt x="82" y="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Freeform 38">
                  <a:extLst>
                    <a:ext uri="{FF2B5EF4-FFF2-40B4-BE49-F238E27FC236}">
                      <a16:creationId xmlns:a16="http://schemas.microsoft.com/office/drawing/2014/main" id="{AC84D2A1-58A1-7271-5DE3-FD003B8DB978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9273207" y="4557514"/>
                  <a:ext cx="682322" cy="488950"/>
                </a:xfrm>
                <a:custGeom>
                  <a:avLst/>
                  <a:gdLst>
                    <a:gd name="T0" fmla="*/ 1357855250 w 274"/>
                    <a:gd name="T1" fmla="*/ 0 h 199"/>
                    <a:gd name="T2" fmla="*/ 1336638933 w 274"/>
                    <a:gd name="T3" fmla="*/ 36221611 h 199"/>
                    <a:gd name="T4" fmla="*/ 311176276 w 274"/>
                    <a:gd name="T5" fmla="*/ 627851074 h 199"/>
                    <a:gd name="T6" fmla="*/ 0 w 274"/>
                    <a:gd name="T7" fmla="*/ 923663429 h 199"/>
                    <a:gd name="T8" fmla="*/ 289959960 w 274"/>
                    <a:gd name="T9" fmla="*/ 1201367288 h 199"/>
                    <a:gd name="T10" fmla="*/ 1937772676 w 274"/>
                    <a:gd name="T11" fmla="*/ 289777802 h 199"/>
                    <a:gd name="T12" fmla="*/ 1506369800 w 274"/>
                    <a:gd name="T13" fmla="*/ 362221082 h 199"/>
                    <a:gd name="T14" fmla="*/ 1357855250 w 274"/>
                    <a:gd name="T15" fmla="*/ 0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192" y="0"/>
                      </a:moveTo>
                      <a:cubicBezTo>
                        <a:pt x="191" y="2"/>
                        <a:pt x="190" y="4"/>
                        <a:pt x="189" y="6"/>
                      </a:cubicBezTo>
                      <a:cubicBezTo>
                        <a:pt x="157" y="62"/>
                        <a:pt x="102" y="96"/>
                        <a:pt x="44" y="104"/>
                      </a:cubicBezTo>
                      <a:cubicBezTo>
                        <a:pt x="0" y="153"/>
                        <a:pt x="0" y="153"/>
                        <a:pt x="0" y="153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142" y="191"/>
                        <a:pt x="228" y="132"/>
                        <a:pt x="274" y="48"/>
                      </a:cubicBezTo>
                      <a:cubicBezTo>
                        <a:pt x="213" y="60"/>
                        <a:pt x="213" y="60"/>
                        <a:pt x="213" y="60"/>
                      </a:cubicBezTo>
                      <a:lnTo>
                        <a:pt x="192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Freeform 39">
                  <a:extLst>
                    <a:ext uri="{FF2B5EF4-FFF2-40B4-BE49-F238E27FC236}">
                      <a16:creationId xmlns:a16="http://schemas.microsoft.com/office/drawing/2014/main" id="{B17391B4-37D4-A0FC-853B-37DD17B359E8}"/>
                    </a:ext>
                  </a:extLst>
                </p:cNvPr>
                <p:cNvSpPr>
                  <a:spLocks/>
                </p:cNvSpPr>
                <p:nvPr/>
              </p:nvSpPr>
              <p:spPr bwMode="gray">
                <a:xfrm>
                  <a:off x="8675619" y="3612951"/>
                  <a:ext cx="682322" cy="488950"/>
                </a:xfrm>
                <a:custGeom>
                  <a:avLst/>
                  <a:gdLst>
                    <a:gd name="T0" fmla="*/ 579917260 w 274"/>
                    <a:gd name="T1" fmla="*/ 1201367288 h 199"/>
                    <a:gd name="T2" fmla="*/ 601133577 w 274"/>
                    <a:gd name="T3" fmla="*/ 1165145686 h 199"/>
                    <a:gd name="T4" fmla="*/ 1633670361 w 274"/>
                    <a:gd name="T5" fmla="*/ 579553148 h 199"/>
                    <a:gd name="T6" fmla="*/ 1937772676 w 274"/>
                    <a:gd name="T7" fmla="*/ 283740869 h 199"/>
                    <a:gd name="T8" fmla="*/ 1647812799 w 274"/>
                    <a:gd name="T9" fmla="*/ 0 h 199"/>
                    <a:gd name="T10" fmla="*/ 0 w 274"/>
                    <a:gd name="T11" fmla="*/ 917626496 h 199"/>
                    <a:gd name="T12" fmla="*/ 438474261 w 274"/>
                    <a:gd name="T13" fmla="*/ 839146359 h 199"/>
                    <a:gd name="T14" fmla="*/ 579917260 w 274"/>
                    <a:gd name="T15" fmla="*/ 1201367288 h 19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74"/>
                    <a:gd name="T25" fmla="*/ 0 h 199"/>
                    <a:gd name="T26" fmla="*/ 274 w 274"/>
                    <a:gd name="T27" fmla="*/ 199 h 19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74" h="199">
                      <a:moveTo>
                        <a:pt x="82" y="199"/>
                      </a:moveTo>
                      <a:cubicBezTo>
                        <a:pt x="83" y="197"/>
                        <a:pt x="84" y="195"/>
                        <a:pt x="85" y="193"/>
                      </a:cubicBezTo>
                      <a:cubicBezTo>
                        <a:pt x="117" y="138"/>
                        <a:pt x="172" y="103"/>
                        <a:pt x="231" y="96"/>
                      </a:cubicBezTo>
                      <a:cubicBezTo>
                        <a:pt x="274" y="47"/>
                        <a:pt x="274" y="47"/>
                        <a:pt x="274" y="47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133" y="9"/>
                        <a:pt x="46" y="68"/>
                        <a:pt x="0" y="152"/>
                      </a:cubicBezTo>
                      <a:cubicBezTo>
                        <a:pt x="62" y="139"/>
                        <a:pt x="62" y="139"/>
                        <a:pt x="62" y="139"/>
                      </a:cubicBezTo>
                      <a:lnTo>
                        <a:pt x="82" y="199"/>
                      </a:lnTo>
                      <a:close/>
                    </a:path>
                  </a:pathLst>
                </a:custGeom>
                <a:grpFill/>
                <a:ln w="317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marL="0" marR="0" lvl="0" indent="0" algn="l" defTabSz="781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imes New Roman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5258079-8E5F-3308-FFE0-2C8C1BC142A5}"/>
                  </a:ext>
                </a:extLst>
              </p:cNvPr>
              <p:cNvSpPr/>
              <p:nvPr/>
            </p:nvSpPr>
            <p:spPr>
              <a:xfrm>
                <a:off x="977457" y="3615978"/>
                <a:ext cx="477630" cy="466680"/>
              </a:xfrm>
              <a:prstGeom prst="ellipse">
                <a:avLst/>
              </a:prstGeom>
              <a:solidFill>
                <a:srgbClr val="015685"/>
              </a:solidFill>
              <a:ln w="22225" cap="rnd" cmpd="sng" algn="ctr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</p:grpSp>
        <p:sp>
          <p:nvSpPr>
            <p:cNvPr id="63" name="Freeform 4838">
              <a:extLst>
                <a:ext uri="{FF2B5EF4-FFF2-40B4-BE49-F238E27FC236}">
                  <a16:creationId xmlns:a16="http://schemas.microsoft.com/office/drawing/2014/main" id="{C7D8768D-F6AD-4F13-6A7D-E76E74959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92913" y="3736975"/>
              <a:ext cx="257175" cy="190500"/>
            </a:xfrm>
            <a:custGeom>
              <a:avLst/>
              <a:gdLst>
                <a:gd name="T0" fmla="*/ 2147483646 w 340"/>
                <a:gd name="T1" fmla="*/ 2147483646 h 338"/>
                <a:gd name="T2" fmla="*/ 2147483646 w 340"/>
                <a:gd name="T3" fmla="*/ 2147483646 h 338"/>
                <a:gd name="T4" fmla="*/ 2147483646 w 340"/>
                <a:gd name="T5" fmla="*/ 2147483646 h 338"/>
                <a:gd name="T6" fmla="*/ 2147483646 w 340"/>
                <a:gd name="T7" fmla="*/ 2147483646 h 338"/>
                <a:gd name="T8" fmla="*/ 2147483646 w 340"/>
                <a:gd name="T9" fmla="*/ 2147483646 h 338"/>
                <a:gd name="T10" fmla="*/ 2147483646 w 340"/>
                <a:gd name="T11" fmla="*/ 2147483646 h 338"/>
                <a:gd name="T12" fmla="*/ 2147483646 w 340"/>
                <a:gd name="T13" fmla="*/ 2147483646 h 338"/>
                <a:gd name="T14" fmla="*/ 2147483646 w 340"/>
                <a:gd name="T15" fmla="*/ 2147483646 h 338"/>
                <a:gd name="T16" fmla="*/ 2147483646 w 340"/>
                <a:gd name="T17" fmla="*/ 2147483646 h 338"/>
                <a:gd name="T18" fmla="*/ 2147483646 w 340"/>
                <a:gd name="T19" fmla="*/ 2147483646 h 338"/>
                <a:gd name="T20" fmla="*/ 2147483646 w 340"/>
                <a:gd name="T21" fmla="*/ 2147483646 h 338"/>
                <a:gd name="T22" fmla="*/ 2147483646 w 340"/>
                <a:gd name="T23" fmla="*/ 2147483646 h 338"/>
                <a:gd name="T24" fmla="*/ 2147483646 w 340"/>
                <a:gd name="T25" fmla="*/ 2147483646 h 338"/>
                <a:gd name="T26" fmla="*/ 2147483646 w 340"/>
                <a:gd name="T27" fmla="*/ 2147483646 h 338"/>
                <a:gd name="T28" fmla="*/ 2147483646 w 340"/>
                <a:gd name="T29" fmla="*/ 2147483646 h 338"/>
                <a:gd name="T30" fmla="*/ 2147483646 w 340"/>
                <a:gd name="T31" fmla="*/ 2147483646 h 338"/>
                <a:gd name="T32" fmla="*/ 2147483646 w 340"/>
                <a:gd name="T33" fmla="*/ 2147483646 h 338"/>
                <a:gd name="T34" fmla="*/ 2147483646 w 340"/>
                <a:gd name="T35" fmla="*/ 2147483646 h 338"/>
                <a:gd name="T36" fmla="*/ 2147483646 w 340"/>
                <a:gd name="T37" fmla="*/ 2147483646 h 338"/>
                <a:gd name="T38" fmla="*/ 2147483646 w 340"/>
                <a:gd name="T39" fmla="*/ 2147483646 h 338"/>
                <a:gd name="T40" fmla="*/ 2147483646 w 340"/>
                <a:gd name="T41" fmla="*/ 2147483646 h 338"/>
                <a:gd name="T42" fmla="*/ 2147483646 w 340"/>
                <a:gd name="T43" fmla="*/ 2147483646 h 338"/>
                <a:gd name="T44" fmla="*/ 2147483646 w 340"/>
                <a:gd name="T45" fmla="*/ 2147483646 h 338"/>
                <a:gd name="T46" fmla="*/ 2147483646 w 340"/>
                <a:gd name="T47" fmla="*/ 2147483646 h 338"/>
                <a:gd name="T48" fmla="*/ 2147483646 w 340"/>
                <a:gd name="T49" fmla="*/ 2147483646 h 338"/>
                <a:gd name="T50" fmla="*/ 2147483646 w 340"/>
                <a:gd name="T51" fmla="*/ 2147483646 h 338"/>
                <a:gd name="T52" fmla="*/ 2147483646 w 340"/>
                <a:gd name="T53" fmla="*/ 2147483646 h 338"/>
                <a:gd name="T54" fmla="*/ 2147483646 w 340"/>
                <a:gd name="T55" fmla="*/ 2147483646 h 338"/>
                <a:gd name="T56" fmla="*/ 2147483646 w 340"/>
                <a:gd name="T57" fmla="*/ 2147483646 h 338"/>
                <a:gd name="T58" fmla="*/ 2147483646 w 340"/>
                <a:gd name="T59" fmla="*/ 2147483646 h 338"/>
                <a:gd name="T60" fmla="*/ 2147483646 w 340"/>
                <a:gd name="T61" fmla="*/ 2147483646 h 338"/>
                <a:gd name="T62" fmla="*/ 2147483646 w 340"/>
                <a:gd name="T63" fmla="*/ 2147483646 h 338"/>
                <a:gd name="T64" fmla="*/ 2147483646 w 340"/>
                <a:gd name="T65" fmla="*/ 2147483646 h 338"/>
                <a:gd name="T66" fmla="*/ 2147483646 w 340"/>
                <a:gd name="T67" fmla="*/ 2147483646 h 338"/>
                <a:gd name="T68" fmla="*/ 2147483646 w 340"/>
                <a:gd name="T69" fmla="*/ 2147483646 h 338"/>
                <a:gd name="T70" fmla="*/ 2147483646 w 340"/>
                <a:gd name="T71" fmla="*/ 2147483646 h 338"/>
                <a:gd name="T72" fmla="*/ 2147483646 w 340"/>
                <a:gd name="T73" fmla="*/ 2147483646 h 338"/>
                <a:gd name="T74" fmla="*/ 0 w 340"/>
                <a:gd name="T75" fmla="*/ 2147483646 h 338"/>
                <a:gd name="T76" fmla="*/ 869647852 w 340"/>
                <a:gd name="T77" fmla="*/ 2147483646 h 338"/>
                <a:gd name="T78" fmla="*/ 2147483646 w 340"/>
                <a:gd name="T79" fmla="*/ 2147483646 h 338"/>
                <a:gd name="T80" fmla="*/ 2147483646 w 340"/>
                <a:gd name="T81" fmla="*/ 2147483646 h 338"/>
                <a:gd name="T82" fmla="*/ 2147483646 w 340"/>
                <a:gd name="T83" fmla="*/ 2147483646 h 338"/>
                <a:gd name="T84" fmla="*/ 2147483646 w 340"/>
                <a:gd name="T85" fmla="*/ 2147483646 h 338"/>
                <a:gd name="T86" fmla="*/ 2147483646 w 340"/>
                <a:gd name="T87" fmla="*/ 2147483646 h 338"/>
                <a:gd name="T88" fmla="*/ 2147483646 w 340"/>
                <a:gd name="T89" fmla="*/ 2147483646 h 338"/>
                <a:gd name="T90" fmla="*/ 2147483646 w 340"/>
                <a:gd name="T91" fmla="*/ 2147483646 h 338"/>
                <a:gd name="T92" fmla="*/ 2147483646 w 340"/>
                <a:gd name="T93" fmla="*/ 2147483646 h 338"/>
                <a:gd name="T94" fmla="*/ 2147483646 w 340"/>
                <a:gd name="T95" fmla="*/ 2147483646 h 338"/>
                <a:gd name="T96" fmla="*/ 2147483646 w 340"/>
                <a:gd name="T97" fmla="*/ 2147483646 h 338"/>
                <a:gd name="T98" fmla="*/ 2147483646 w 340"/>
                <a:gd name="T99" fmla="*/ 2147483646 h 338"/>
                <a:gd name="T100" fmla="*/ 2147483646 w 340"/>
                <a:gd name="T101" fmla="*/ 2147483646 h 338"/>
                <a:gd name="T102" fmla="*/ 2147483646 w 340"/>
                <a:gd name="T103" fmla="*/ 2147483646 h 338"/>
                <a:gd name="T104" fmla="*/ 2147483646 w 340"/>
                <a:gd name="T105" fmla="*/ 2147483646 h 338"/>
                <a:gd name="T106" fmla="*/ 2147483646 w 340"/>
                <a:gd name="T107" fmla="*/ 2147483646 h 338"/>
                <a:gd name="T108" fmla="*/ 2147483646 w 340"/>
                <a:gd name="T109" fmla="*/ 2147483646 h 338"/>
                <a:gd name="T110" fmla="*/ 2147483646 w 340"/>
                <a:gd name="T111" fmla="*/ 2147483646 h 338"/>
                <a:gd name="T112" fmla="*/ 2147483646 w 340"/>
                <a:gd name="T113" fmla="*/ 2147483646 h 338"/>
                <a:gd name="T114" fmla="*/ 2147483646 w 340"/>
                <a:gd name="T115" fmla="*/ 2147483646 h 3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40" h="338">
                  <a:moveTo>
                    <a:pt x="24" y="266"/>
                  </a:moveTo>
                  <a:lnTo>
                    <a:pt x="24" y="266"/>
                  </a:lnTo>
                  <a:lnTo>
                    <a:pt x="20" y="268"/>
                  </a:lnTo>
                  <a:lnTo>
                    <a:pt x="18" y="270"/>
                  </a:lnTo>
                  <a:lnTo>
                    <a:pt x="16" y="272"/>
                  </a:lnTo>
                  <a:lnTo>
                    <a:pt x="14" y="276"/>
                  </a:lnTo>
                  <a:lnTo>
                    <a:pt x="16" y="280"/>
                  </a:lnTo>
                  <a:lnTo>
                    <a:pt x="18" y="284"/>
                  </a:lnTo>
                  <a:lnTo>
                    <a:pt x="20" y="286"/>
                  </a:lnTo>
                  <a:lnTo>
                    <a:pt x="24" y="286"/>
                  </a:lnTo>
                  <a:lnTo>
                    <a:pt x="316" y="286"/>
                  </a:lnTo>
                  <a:lnTo>
                    <a:pt x="320" y="286"/>
                  </a:lnTo>
                  <a:lnTo>
                    <a:pt x="322" y="284"/>
                  </a:lnTo>
                  <a:lnTo>
                    <a:pt x="324" y="280"/>
                  </a:lnTo>
                  <a:lnTo>
                    <a:pt x="326" y="276"/>
                  </a:lnTo>
                  <a:lnTo>
                    <a:pt x="324" y="272"/>
                  </a:lnTo>
                  <a:lnTo>
                    <a:pt x="322" y="270"/>
                  </a:lnTo>
                  <a:lnTo>
                    <a:pt x="320" y="268"/>
                  </a:lnTo>
                  <a:lnTo>
                    <a:pt x="316" y="266"/>
                  </a:lnTo>
                  <a:lnTo>
                    <a:pt x="298" y="266"/>
                  </a:lnTo>
                  <a:lnTo>
                    <a:pt x="298" y="192"/>
                  </a:lnTo>
                  <a:lnTo>
                    <a:pt x="316" y="192"/>
                  </a:lnTo>
                  <a:lnTo>
                    <a:pt x="320" y="192"/>
                  </a:lnTo>
                  <a:lnTo>
                    <a:pt x="322" y="190"/>
                  </a:lnTo>
                  <a:lnTo>
                    <a:pt x="324" y="186"/>
                  </a:lnTo>
                  <a:lnTo>
                    <a:pt x="326" y="182"/>
                  </a:lnTo>
                  <a:lnTo>
                    <a:pt x="324" y="178"/>
                  </a:lnTo>
                  <a:lnTo>
                    <a:pt x="322" y="176"/>
                  </a:lnTo>
                  <a:lnTo>
                    <a:pt x="320" y="172"/>
                  </a:lnTo>
                  <a:lnTo>
                    <a:pt x="316" y="172"/>
                  </a:lnTo>
                  <a:lnTo>
                    <a:pt x="24" y="172"/>
                  </a:lnTo>
                  <a:lnTo>
                    <a:pt x="20" y="172"/>
                  </a:lnTo>
                  <a:lnTo>
                    <a:pt x="18" y="176"/>
                  </a:lnTo>
                  <a:lnTo>
                    <a:pt x="16" y="178"/>
                  </a:lnTo>
                  <a:lnTo>
                    <a:pt x="14" y="182"/>
                  </a:lnTo>
                  <a:lnTo>
                    <a:pt x="16" y="186"/>
                  </a:lnTo>
                  <a:lnTo>
                    <a:pt x="18" y="190"/>
                  </a:lnTo>
                  <a:lnTo>
                    <a:pt x="20" y="192"/>
                  </a:lnTo>
                  <a:lnTo>
                    <a:pt x="24" y="192"/>
                  </a:lnTo>
                  <a:lnTo>
                    <a:pt x="42" y="192"/>
                  </a:lnTo>
                  <a:lnTo>
                    <a:pt x="42" y="266"/>
                  </a:lnTo>
                  <a:lnTo>
                    <a:pt x="24" y="266"/>
                  </a:lnTo>
                  <a:close/>
                  <a:moveTo>
                    <a:pt x="248" y="266"/>
                  </a:moveTo>
                  <a:lnTo>
                    <a:pt x="230" y="266"/>
                  </a:lnTo>
                  <a:lnTo>
                    <a:pt x="230" y="192"/>
                  </a:lnTo>
                  <a:lnTo>
                    <a:pt x="248" y="192"/>
                  </a:lnTo>
                  <a:lnTo>
                    <a:pt x="248" y="266"/>
                  </a:lnTo>
                  <a:close/>
                  <a:moveTo>
                    <a:pt x="178" y="266"/>
                  </a:moveTo>
                  <a:lnTo>
                    <a:pt x="162" y="266"/>
                  </a:lnTo>
                  <a:lnTo>
                    <a:pt x="162" y="192"/>
                  </a:lnTo>
                  <a:lnTo>
                    <a:pt x="178" y="192"/>
                  </a:lnTo>
                  <a:lnTo>
                    <a:pt x="178" y="266"/>
                  </a:lnTo>
                  <a:close/>
                  <a:moveTo>
                    <a:pt x="110" y="266"/>
                  </a:moveTo>
                  <a:lnTo>
                    <a:pt x="92" y="266"/>
                  </a:lnTo>
                  <a:lnTo>
                    <a:pt x="92" y="192"/>
                  </a:lnTo>
                  <a:lnTo>
                    <a:pt x="110" y="192"/>
                  </a:lnTo>
                  <a:lnTo>
                    <a:pt x="110" y="266"/>
                  </a:lnTo>
                  <a:close/>
                  <a:moveTo>
                    <a:pt x="340" y="322"/>
                  </a:moveTo>
                  <a:lnTo>
                    <a:pt x="340" y="322"/>
                  </a:lnTo>
                  <a:lnTo>
                    <a:pt x="338" y="328"/>
                  </a:lnTo>
                  <a:lnTo>
                    <a:pt x="334" y="334"/>
                  </a:lnTo>
                  <a:lnTo>
                    <a:pt x="330" y="336"/>
                  </a:lnTo>
                  <a:lnTo>
                    <a:pt x="324" y="338"/>
                  </a:lnTo>
                  <a:lnTo>
                    <a:pt x="16" y="338"/>
                  </a:lnTo>
                  <a:lnTo>
                    <a:pt x="10" y="336"/>
                  </a:lnTo>
                  <a:lnTo>
                    <a:pt x="6" y="334"/>
                  </a:lnTo>
                  <a:lnTo>
                    <a:pt x="2" y="328"/>
                  </a:lnTo>
                  <a:lnTo>
                    <a:pt x="0" y="322"/>
                  </a:lnTo>
                  <a:lnTo>
                    <a:pt x="2" y="316"/>
                  </a:lnTo>
                  <a:lnTo>
                    <a:pt x="6" y="310"/>
                  </a:lnTo>
                  <a:lnTo>
                    <a:pt x="10" y="308"/>
                  </a:lnTo>
                  <a:lnTo>
                    <a:pt x="16" y="306"/>
                  </a:lnTo>
                  <a:lnTo>
                    <a:pt x="324" y="306"/>
                  </a:lnTo>
                  <a:lnTo>
                    <a:pt x="330" y="308"/>
                  </a:lnTo>
                  <a:lnTo>
                    <a:pt x="334" y="310"/>
                  </a:lnTo>
                  <a:lnTo>
                    <a:pt x="338" y="316"/>
                  </a:lnTo>
                  <a:lnTo>
                    <a:pt x="340" y="322"/>
                  </a:lnTo>
                  <a:close/>
                  <a:moveTo>
                    <a:pt x="258" y="154"/>
                  </a:moveTo>
                  <a:lnTo>
                    <a:pt x="82" y="154"/>
                  </a:lnTo>
                  <a:lnTo>
                    <a:pt x="84" y="136"/>
                  </a:lnTo>
                  <a:lnTo>
                    <a:pt x="90" y="118"/>
                  </a:lnTo>
                  <a:lnTo>
                    <a:pt x="98" y="104"/>
                  </a:lnTo>
                  <a:lnTo>
                    <a:pt x="108" y="92"/>
                  </a:lnTo>
                  <a:lnTo>
                    <a:pt x="120" y="80"/>
                  </a:lnTo>
                  <a:lnTo>
                    <a:pt x="136" y="72"/>
                  </a:lnTo>
                  <a:lnTo>
                    <a:pt x="152" y="68"/>
                  </a:lnTo>
                  <a:lnTo>
                    <a:pt x="170" y="66"/>
                  </a:lnTo>
                  <a:lnTo>
                    <a:pt x="188" y="68"/>
                  </a:lnTo>
                  <a:lnTo>
                    <a:pt x="204" y="72"/>
                  </a:lnTo>
                  <a:lnTo>
                    <a:pt x="220" y="80"/>
                  </a:lnTo>
                  <a:lnTo>
                    <a:pt x="232" y="92"/>
                  </a:lnTo>
                  <a:lnTo>
                    <a:pt x="242" y="104"/>
                  </a:lnTo>
                  <a:lnTo>
                    <a:pt x="250" y="118"/>
                  </a:lnTo>
                  <a:lnTo>
                    <a:pt x="256" y="136"/>
                  </a:lnTo>
                  <a:lnTo>
                    <a:pt x="258" y="154"/>
                  </a:lnTo>
                  <a:close/>
                  <a:moveTo>
                    <a:pt x="192" y="54"/>
                  </a:moveTo>
                  <a:lnTo>
                    <a:pt x="148" y="54"/>
                  </a:lnTo>
                  <a:lnTo>
                    <a:pt x="148" y="26"/>
                  </a:lnTo>
                  <a:lnTo>
                    <a:pt x="170" y="0"/>
                  </a:lnTo>
                  <a:lnTo>
                    <a:pt x="192" y="26"/>
                  </a:lnTo>
                  <a:lnTo>
                    <a:pt x="192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1535">
              <a:extLst>
                <a:ext uri="{FF2B5EF4-FFF2-40B4-BE49-F238E27FC236}">
                  <a16:creationId xmlns:a16="http://schemas.microsoft.com/office/drawing/2014/main" id="{39AC8C2C-0F7B-6C35-FA03-F2503A4F2D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48700" y="3719513"/>
              <a:ext cx="196850" cy="249237"/>
            </a:xfrm>
            <a:custGeom>
              <a:avLst/>
              <a:gdLst>
                <a:gd name="T0" fmla="*/ 1660789531 w 650"/>
                <a:gd name="T1" fmla="*/ 2147483646 h 770"/>
                <a:gd name="T2" fmla="*/ 0 w 650"/>
                <a:gd name="T3" fmla="*/ 2147483646 h 770"/>
                <a:gd name="T4" fmla="*/ 1051796806 w 650"/>
                <a:gd name="T5" fmla="*/ 2147483646 h 770"/>
                <a:gd name="T6" fmla="*/ 1660789531 w 650"/>
                <a:gd name="T7" fmla="*/ 2147483646 h 770"/>
                <a:gd name="T8" fmla="*/ 2147483646 w 650"/>
                <a:gd name="T9" fmla="*/ 2147483646 h 770"/>
                <a:gd name="T10" fmla="*/ 2147483646 w 650"/>
                <a:gd name="T11" fmla="*/ 2147483646 h 770"/>
                <a:gd name="T12" fmla="*/ 2147483646 w 650"/>
                <a:gd name="T13" fmla="*/ 2147483646 h 770"/>
                <a:gd name="T14" fmla="*/ 2147483646 w 650"/>
                <a:gd name="T15" fmla="*/ 2147483646 h 770"/>
                <a:gd name="T16" fmla="*/ 2147483646 w 650"/>
                <a:gd name="T17" fmla="*/ 2147483646 h 770"/>
                <a:gd name="T18" fmla="*/ 2147483646 w 650"/>
                <a:gd name="T19" fmla="*/ 2147483646 h 770"/>
                <a:gd name="T20" fmla="*/ 2147483646 w 650"/>
                <a:gd name="T21" fmla="*/ 2147483646 h 770"/>
                <a:gd name="T22" fmla="*/ 2147483646 w 650"/>
                <a:gd name="T23" fmla="*/ 2147483646 h 770"/>
                <a:gd name="T24" fmla="*/ 2147483646 w 650"/>
                <a:gd name="T25" fmla="*/ 2147483646 h 770"/>
                <a:gd name="T26" fmla="*/ 2147483646 w 650"/>
                <a:gd name="T27" fmla="*/ 2147483646 h 770"/>
                <a:gd name="T28" fmla="*/ 2147483646 w 650"/>
                <a:gd name="T29" fmla="*/ 2147483646 h 770"/>
                <a:gd name="T30" fmla="*/ 2147483646 w 650"/>
                <a:gd name="T31" fmla="*/ 2147483646 h 770"/>
                <a:gd name="T32" fmla="*/ 2147483646 w 650"/>
                <a:gd name="T33" fmla="*/ 2147483646 h 770"/>
                <a:gd name="T34" fmla="*/ 2147483646 w 650"/>
                <a:gd name="T35" fmla="*/ 2147483646 h 770"/>
                <a:gd name="T36" fmla="*/ 2147483646 w 650"/>
                <a:gd name="T37" fmla="*/ 2025758847 h 770"/>
                <a:gd name="T38" fmla="*/ 2147483646 w 650"/>
                <a:gd name="T39" fmla="*/ 2147483646 h 770"/>
                <a:gd name="T40" fmla="*/ 2147483646 w 650"/>
                <a:gd name="T41" fmla="*/ 2147483646 h 770"/>
                <a:gd name="T42" fmla="*/ 2147483646 w 650"/>
                <a:gd name="T43" fmla="*/ 2147483646 h 770"/>
                <a:gd name="T44" fmla="*/ 2147483646 w 650"/>
                <a:gd name="T45" fmla="*/ 2147483646 h 770"/>
                <a:gd name="T46" fmla="*/ 2147483646 w 650"/>
                <a:gd name="T47" fmla="*/ 2147483646 h 770"/>
                <a:gd name="T48" fmla="*/ 2147483646 w 650"/>
                <a:gd name="T49" fmla="*/ 2147483646 h 770"/>
                <a:gd name="T50" fmla="*/ 2147483646 w 650"/>
                <a:gd name="T51" fmla="*/ 2147483646 h 770"/>
                <a:gd name="T52" fmla="*/ 2147483646 w 650"/>
                <a:gd name="T53" fmla="*/ 2147483646 h 770"/>
                <a:gd name="T54" fmla="*/ 2147483646 w 650"/>
                <a:gd name="T55" fmla="*/ 2147483646 h 770"/>
                <a:gd name="T56" fmla="*/ 2147483646 w 650"/>
                <a:gd name="T57" fmla="*/ 2147483646 h 770"/>
                <a:gd name="T58" fmla="*/ 2147483646 w 650"/>
                <a:gd name="T59" fmla="*/ 2147483646 h 770"/>
                <a:gd name="T60" fmla="*/ 2147483646 w 650"/>
                <a:gd name="T61" fmla="*/ 2147483646 h 770"/>
                <a:gd name="T62" fmla="*/ 2147483646 w 650"/>
                <a:gd name="T63" fmla="*/ 2147483646 h 770"/>
                <a:gd name="T64" fmla="*/ 2147483646 w 650"/>
                <a:gd name="T65" fmla="*/ 2147483646 h 770"/>
                <a:gd name="T66" fmla="*/ 2147483646 w 650"/>
                <a:gd name="T67" fmla="*/ 2147483646 h 770"/>
                <a:gd name="T68" fmla="*/ 2147483646 w 650"/>
                <a:gd name="T69" fmla="*/ 2147483646 h 770"/>
                <a:gd name="T70" fmla="*/ 2147483646 w 650"/>
                <a:gd name="T71" fmla="*/ 2147483646 h 770"/>
                <a:gd name="T72" fmla="*/ 2147483646 w 650"/>
                <a:gd name="T73" fmla="*/ 2147483646 h 770"/>
                <a:gd name="T74" fmla="*/ 2147483646 w 650"/>
                <a:gd name="T75" fmla="*/ 2147483646 h 770"/>
                <a:gd name="T76" fmla="*/ 2147483646 w 650"/>
                <a:gd name="T77" fmla="*/ 2147483646 h 770"/>
                <a:gd name="T78" fmla="*/ 2147483646 w 650"/>
                <a:gd name="T79" fmla="*/ 2147483646 h 770"/>
                <a:gd name="T80" fmla="*/ 2147483646 w 650"/>
                <a:gd name="T81" fmla="*/ 2147483646 h 770"/>
                <a:gd name="T82" fmla="*/ 2147483646 w 650"/>
                <a:gd name="T83" fmla="*/ 2147483646 h 770"/>
                <a:gd name="T84" fmla="*/ 2147483646 w 650"/>
                <a:gd name="T85" fmla="*/ 2147483646 h 770"/>
                <a:gd name="T86" fmla="*/ 2147483646 w 650"/>
                <a:gd name="T87" fmla="*/ 2147483646 h 770"/>
                <a:gd name="T88" fmla="*/ 2147483646 w 650"/>
                <a:gd name="T89" fmla="*/ 2147483646 h 770"/>
                <a:gd name="T90" fmla="*/ 2147483646 w 650"/>
                <a:gd name="T91" fmla="*/ 2147483646 h 770"/>
                <a:gd name="T92" fmla="*/ 2147483646 w 650"/>
                <a:gd name="T93" fmla="*/ 2147483646 h 770"/>
                <a:gd name="T94" fmla="*/ 2147483646 w 650"/>
                <a:gd name="T95" fmla="*/ 2147483646 h 770"/>
                <a:gd name="T96" fmla="*/ 2147483646 w 650"/>
                <a:gd name="T97" fmla="*/ 2147483646 h 770"/>
                <a:gd name="T98" fmla="*/ 2147483646 w 650"/>
                <a:gd name="T99" fmla="*/ 2147483646 h 770"/>
                <a:gd name="T100" fmla="*/ 2147483646 w 650"/>
                <a:gd name="T101" fmla="*/ 2147483646 h 770"/>
                <a:gd name="T102" fmla="*/ 2147483646 w 650"/>
                <a:gd name="T103" fmla="*/ 2147483646 h 770"/>
                <a:gd name="T104" fmla="*/ 2147483646 w 650"/>
                <a:gd name="T105" fmla="*/ 2147483646 h 770"/>
                <a:gd name="T106" fmla="*/ 2147483646 w 650"/>
                <a:gd name="T107" fmla="*/ 2147483646 h 770"/>
                <a:gd name="T108" fmla="*/ 2147483646 w 650"/>
                <a:gd name="T109" fmla="*/ 2147483646 h 770"/>
                <a:gd name="T110" fmla="*/ 2147483646 w 650"/>
                <a:gd name="T111" fmla="*/ 2147483646 h 770"/>
                <a:gd name="T112" fmla="*/ 2147483646 w 650"/>
                <a:gd name="T113" fmla="*/ 2147483646 h 770"/>
                <a:gd name="T114" fmla="*/ 2147483646 w 650"/>
                <a:gd name="T115" fmla="*/ 2147483646 h 770"/>
                <a:gd name="T116" fmla="*/ 2147483646 w 650"/>
                <a:gd name="T117" fmla="*/ 2147483646 h 770"/>
                <a:gd name="T118" fmla="*/ 2147483646 w 650"/>
                <a:gd name="T119" fmla="*/ 2147483646 h 770"/>
                <a:gd name="T120" fmla="*/ 2147483646 w 650"/>
                <a:gd name="T121" fmla="*/ 2147483646 h 77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50" h="770">
                  <a:moveTo>
                    <a:pt x="326" y="0"/>
                  </a:moveTo>
                  <a:lnTo>
                    <a:pt x="326" y="0"/>
                  </a:lnTo>
                  <a:lnTo>
                    <a:pt x="294" y="2"/>
                  </a:lnTo>
                  <a:lnTo>
                    <a:pt x="266" y="6"/>
                  </a:lnTo>
                  <a:lnTo>
                    <a:pt x="238" y="14"/>
                  </a:lnTo>
                  <a:lnTo>
                    <a:pt x="212" y="22"/>
                  </a:lnTo>
                  <a:lnTo>
                    <a:pt x="188" y="34"/>
                  </a:lnTo>
                  <a:lnTo>
                    <a:pt x="164" y="50"/>
                  </a:lnTo>
                  <a:lnTo>
                    <a:pt x="144" y="66"/>
                  </a:lnTo>
                  <a:lnTo>
                    <a:pt x="124" y="84"/>
                  </a:lnTo>
                  <a:lnTo>
                    <a:pt x="106" y="104"/>
                  </a:lnTo>
                  <a:lnTo>
                    <a:pt x="92" y="126"/>
                  </a:lnTo>
                  <a:lnTo>
                    <a:pt x="78" y="152"/>
                  </a:lnTo>
                  <a:lnTo>
                    <a:pt x="68" y="176"/>
                  </a:lnTo>
                  <a:lnTo>
                    <a:pt x="60" y="204"/>
                  </a:lnTo>
                  <a:lnTo>
                    <a:pt x="54" y="232"/>
                  </a:lnTo>
                  <a:lnTo>
                    <a:pt x="50" y="262"/>
                  </a:lnTo>
                  <a:lnTo>
                    <a:pt x="48" y="292"/>
                  </a:lnTo>
                  <a:lnTo>
                    <a:pt x="50" y="298"/>
                  </a:lnTo>
                  <a:lnTo>
                    <a:pt x="50" y="304"/>
                  </a:lnTo>
                  <a:lnTo>
                    <a:pt x="52" y="312"/>
                  </a:lnTo>
                  <a:lnTo>
                    <a:pt x="54" y="324"/>
                  </a:lnTo>
                  <a:lnTo>
                    <a:pt x="52" y="334"/>
                  </a:lnTo>
                  <a:lnTo>
                    <a:pt x="48" y="350"/>
                  </a:lnTo>
                  <a:lnTo>
                    <a:pt x="30" y="392"/>
                  </a:lnTo>
                  <a:lnTo>
                    <a:pt x="2" y="456"/>
                  </a:lnTo>
                  <a:lnTo>
                    <a:pt x="0" y="468"/>
                  </a:lnTo>
                  <a:lnTo>
                    <a:pt x="0" y="474"/>
                  </a:lnTo>
                  <a:lnTo>
                    <a:pt x="2" y="482"/>
                  </a:lnTo>
                  <a:lnTo>
                    <a:pt x="4" y="488"/>
                  </a:lnTo>
                  <a:lnTo>
                    <a:pt x="8" y="492"/>
                  </a:lnTo>
                  <a:lnTo>
                    <a:pt x="14" y="494"/>
                  </a:lnTo>
                  <a:lnTo>
                    <a:pt x="22" y="496"/>
                  </a:lnTo>
                  <a:lnTo>
                    <a:pt x="30" y="496"/>
                  </a:lnTo>
                  <a:lnTo>
                    <a:pt x="38" y="498"/>
                  </a:lnTo>
                  <a:lnTo>
                    <a:pt x="42" y="502"/>
                  </a:lnTo>
                  <a:lnTo>
                    <a:pt x="46" y="506"/>
                  </a:lnTo>
                  <a:lnTo>
                    <a:pt x="46" y="510"/>
                  </a:lnTo>
                  <a:lnTo>
                    <a:pt x="46" y="514"/>
                  </a:lnTo>
                  <a:lnTo>
                    <a:pt x="42" y="518"/>
                  </a:lnTo>
                  <a:lnTo>
                    <a:pt x="38" y="522"/>
                  </a:lnTo>
                  <a:lnTo>
                    <a:pt x="36" y="524"/>
                  </a:lnTo>
                  <a:lnTo>
                    <a:pt x="36" y="528"/>
                  </a:lnTo>
                  <a:lnTo>
                    <a:pt x="36" y="536"/>
                  </a:lnTo>
                  <a:lnTo>
                    <a:pt x="40" y="544"/>
                  </a:lnTo>
                  <a:lnTo>
                    <a:pt x="42" y="548"/>
                  </a:lnTo>
                  <a:lnTo>
                    <a:pt x="58" y="556"/>
                  </a:lnTo>
                  <a:lnTo>
                    <a:pt x="72" y="562"/>
                  </a:lnTo>
                  <a:lnTo>
                    <a:pt x="72" y="564"/>
                  </a:lnTo>
                  <a:lnTo>
                    <a:pt x="68" y="568"/>
                  </a:lnTo>
                  <a:lnTo>
                    <a:pt x="60" y="576"/>
                  </a:lnTo>
                  <a:lnTo>
                    <a:pt x="60" y="582"/>
                  </a:lnTo>
                  <a:lnTo>
                    <a:pt x="62" y="590"/>
                  </a:lnTo>
                  <a:lnTo>
                    <a:pt x="64" y="600"/>
                  </a:lnTo>
                  <a:lnTo>
                    <a:pt x="86" y="614"/>
                  </a:lnTo>
                  <a:lnTo>
                    <a:pt x="92" y="620"/>
                  </a:lnTo>
                  <a:lnTo>
                    <a:pt x="94" y="626"/>
                  </a:lnTo>
                  <a:lnTo>
                    <a:pt x="94" y="634"/>
                  </a:lnTo>
                  <a:lnTo>
                    <a:pt x="94" y="644"/>
                  </a:lnTo>
                  <a:lnTo>
                    <a:pt x="90" y="660"/>
                  </a:lnTo>
                  <a:lnTo>
                    <a:pt x="88" y="670"/>
                  </a:lnTo>
                  <a:lnTo>
                    <a:pt x="92" y="682"/>
                  </a:lnTo>
                  <a:lnTo>
                    <a:pt x="94" y="690"/>
                  </a:lnTo>
                  <a:lnTo>
                    <a:pt x="100" y="698"/>
                  </a:lnTo>
                  <a:lnTo>
                    <a:pt x="106" y="704"/>
                  </a:lnTo>
                  <a:lnTo>
                    <a:pt x="116" y="710"/>
                  </a:lnTo>
                  <a:lnTo>
                    <a:pt x="126" y="714"/>
                  </a:lnTo>
                  <a:lnTo>
                    <a:pt x="138" y="716"/>
                  </a:lnTo>
                  <a:lnTo>
                    <a:pt x="152" y="716"/>
                  </a:lnTo>
                  <a:lnTo>
                    <a:pt x="168" y="712"/>
                  </a:lnTo>
                  <a:lnTo>
                    <a:pt x="200" y="704"/>
                  </a:lnTo>
                  <a:lnTo>
                    <a:pt x="234" y="692"/>
                  </a:lnTo>
                  <a:lnTo>
                    <a:pt x="250" y="770"/>
                  </a:lnTo>
                  <a:lnTo>
                    <a:pt x="514" y="686"/>
                  </a:lnTo>
                  <a:lnTo>
                    <a:pt x="530" y="682"/>
                  </a:lnTo>
                  <a:lnTo>
                    <a:pt x="518" y="578"/>
                  </a:lnTo>
                  <a:lnTo>
                    <a:pt x="532" y="554"/>
                  </a:lnTo>
                  <a:lnTo>
                    <a:pt x="550" y="528"/>
                  </a:lnTo>
                  <a:lnTo>
                    <a:pt x="592" y="470"/>
                  </a:lnTo>
                  <a:lnTo>
                    <a:pt x="610" y="438"/>
                  </a:lnTo>
                  <a:lnTo>
                    <a:pt x="626" y="406"/>
                  </a:lnTo>
                  <a:lnTo>
                    <a:pt x="634" y="390"/>
                  </a:lnTo>
                  <a:lnTo>
                    <a:pt x="638" y="374"/>
                  </a:lnTo>
                  <a:lnTo>
                    <a:pt x="644" y="356"/>
                  </a:lnTo>
                  <a:lnTo>
                    <a:pt x="646" y="340"/>
                  </a:lnTo>
                  <a:lnTo>
                    <a:pt x="650" y="298"/>
                  </a:lnTo>
                  <a:lnTo>
                    <a:pt x="648" y="260"/>
                  </a:lnTo>
                  <a:lnTo>
                    <a:pt x="644" y="224"/>
                  </a:lnTo>
                  <a:lnTo>
                    <a:pt x="636" y="190"/>
                  </a:lnTo>
                  <a:lnTo>
                    <a:pt x="624" y="160"/>
                  </a:lnTo>
                  <a:lnTo>
                    <a:pt x="608" y="132"/>
                  </a:lnTo>
                  <a:lnTo>
                    <a:pt x="590" y="108"/>
                  </a:lnTo>
                  <a:lnTo>
                    <a:pt x="568" y="86"/>
                  </a:lnTo>
                  <a:lnTo>
                    <a:pt x="546" y="66"/>
                  </a:lnTo>
                  <a:lnTo>
                    <a:pt x="518" y="48"/>
                  </a:lnTo>
                  <a:lnTo>
                    <a:pt x="490" y="34"/>
                  </a:lnTo>
                  <a:lnTo>
                    <a:pt x="460" y="22"/>
                  </a:lnTo>
                  <a:lnTo>
                    <a:pt x="428" y="12"/>
                  </a:lnTo>
                  <a:lnTo>
                    <a:pt x="396" y="6"/>
                  </a:lnTo>
                  <a:lnTo>
                    <a:pt x="360" y="2"/>
                  </a:lnTo>
                  <a:lnTo>
                    <a:pt x="326" y="0"/>
                  </a:lnTo>
                  <a:close/>
                  <a:moveTo>
                    <a:pt x="498" y="154"/>
                  </a:moveTo>
                  <a:lnTo>
                    <a:pt x="498" y="154"/>
                  </a:lnTo>
                  <a:lnTo>
                    <a:pt x="496" y="154"/>
                  </a:lnTo>
                  <a:lnTo>
                    <a:pt x="494" y="154"/>
                  </a:lnTo>
                  <a:lnTo>
                    <a:pt x="492" y="144"/>
                  </a:lnTo>
                  <a:lnTo>
                    <a:pt x="490" y="132"/>
                  </a:lnTo>
                  <a:lnTo>
                    <a:pt x="492" y="122"/>
                  </a:lnTo>
                  <a:lnTo>
                    <a:pt x="494" y="114"/>
                  </a:lnTo>
                  <a:lnTo>
                    <a:pt x="500" y="108"/>
                  </a:lnTo>
                  <a:lnTo>
                    <a:pt x="508" y="106"/>
                  </a:lnTo>
                  <a:lnTo>
                    <a:pt x="518" y="108"/>
                  </a:lnTo>
                  <a:lnTo>
                    <a:pt x="534" y="118"/>
                  </a:lnTo>
                  <a:lnTo>
                    <a:pt x="546" y="128"/>
                  </a:lnTo>
                  <a:lnTo>
                    <a:pt x="558" y="142"/>
                  </a:lnTo>
                  <a:lnTo>
                    <a:pt x="566" y="156"/>
                  </a:lnTo>
                  <a:lnTo>
                    <a:pt x="568" y="158"/>
                  </a:lnTo>
                  <a:lnTo>
                    <a:pt x="566" y="162"/>
                  </a:lnTo>
                  <a:lnTo>
                    <a:pt x="562" y="166"/>
                  </a:lnTo>
                  <a:lnTo>
                    <a:pt x="552" y="172"/>
                  </a:lnTo>
                  <a:lnTo>
                    <a:pt x="542" y="180"/>
                  </a:lnTo>
                  <a:lnTo>
                    <a:pt x="532" y="190"/>
                  </a:lnTo>
                  <a:lnTo>
                    <a:pt x="522" y="204"/>
                  </a:lnTo>
                  <a:lnTo>
                    <a:pt x="512" y="214"/>
                  </a:lnTo>
                  <a:lnTo>
                    <a:pt x="504" y="218"/>
                  </a:lnTo>
                  <a:lnTo>
                    <a:pt x="496" y="218"/>
                  </a:lnTo>
                  <a:lnTo>
                    <a:pt x="490" y="218"/>
                  </a:lnTo>
                  <a:lnTo>
                    <a:pt x="484" y="216"/>
                  </a:lnTo>
                  <a:lnTo>
                    <a:pt x="480" y="212"/>
                  </a:lnTo>
                  <a:lnTo>
                    <a:pt x="476" y="208"/>
                  </a:lnTo>
                  <a:lnTo>
                    <a:pt x="474" y="200"/>
                  </a:lnTo>
                  <a:lnTo>
                    <a:pt x="472" y="194"/>
                  </a:lnTo>
                  <a:lnTo>
                    <a:pt x="474" y="186"/>
                  </a:lnTo>
                  <a:lnTo>
                    <a:pt x="478" y="180"/>
                  </a:lnTo>
                  <a:lnTo>
                    <a:pt x="484" y="174"/>
                  </a:lnTo>
                  <a:lnTo>
                    <a:pt x="490" y="170"/>
                  </a:lnTo>
                  <a:lnTo>
                    <a:pt x="500" y="166"/>
                  </a:lnTo>
                  <a:lnTo>
                    <a:pt x="504" y="166"/>
                  </a:lnTo>
                  <a:lnTo>
                    <a:pt x="506" y="164"/>
                  </a:lnTo>
                  <a:lnTo>
                    <a:pt x="506" y="162"/>
                  </a:lnTo>
                  <a:lnTo>
                    <a:pt x="504" y="156"/>
                  </a:lnTo>
                  <a:lnTo>
                    <a:pt x="498" y="154"/>
                  </a:lnTo>
                  <a:close/>
                  <a:moveTo>
                    <a:pt x="420" y="70"/>
                  </a:moveTo>
                  <a:lnTo>
                    <a:pt x="420" y="70"/>
                  </a:lnTo>
                  <a:lnTo>
                    <a:pt x="426" y="70"/>
                  </a:lnTo>
                  <a:lnTo>
                    <a:pt x="438" y="72"/>
                  </a:lnTo>
                  <a:lnTo>
                    <a:pt x="450" y="74"/>
                  </a:lnTo>
                  <a:lnTo>
                    <a:pt x="460" y="80"/>
                  </a:lnTo>
                  <a:lnTo>
                    <a:pt x="472" y="88"/>
                  </a:lnTo>
                  <a:lnTo>
                    <a:pt x="476" y="94"/>
                  </a:lnTo>
                  <a:lnTo>
                    <a:pt x="478" y="102"/>
                  </a:lnTo>
                  <a:lnTo>
                    <a:pt x="476" y="112"/>
                  </a:lnTo>
                  <a:lnTo>
                    <a:pt x="474" y="122"/>
                  </a:lnTo>
                  <a:lnTo>
                    <a:pt x="472" y="132"/>
                  </a:lnTo>
                  <a:lnTo>
                    <a:pt x="474" y="144"/>
                  </a:lnTo>
                  <a:lnTo>
                    <a:pt x="476" y="158"/>
                  </a:lnTo>
                  <a:lnTo>
                    <a:pt x="476" y="160"/>
                  </a:lnTo>
                  <a:lnTo>
                    <a:pt x="466" y="166"/>
                  </a:lnTo>
                  <a:lnTo>
                    <a:pt x="458" y="174"/>
                  </a:lnTo>
                  <a:lnTo>
                    <a:pt x="452" y="184"/>
                  </a:lnTo>
                  <a:lnTo>
                    <a:pt x="450" y="190"/>
                  </a:lnTo>
                  <a:lnTo>
                    <a:pt x="448" y="194"/>
                  </a:lnTo>
                  <a:lnTo>
                    <a:pt x="444" y="202"/>
                  </a:lnTo>
                  <a:lnTo>
                    <a:pt x="440" y="202"/>
                  </a:lnTo>
                  <a:lnTo>
                    <a:pt x="436" y="204"/>
                  </a:lnTo>
                  <a:lnTo>
                    <a:pt x="424" y="206"/>
                  </a:lnTo>
                  <a:lnTo>
                    <a:pt x="428" y="200"/>
                  </a:lnTo>
                  <a:lnTo>
                    <a:pt x="432" y="186"/>
                  </a:lnTo>
                  <a:lnTo>
                    <a:pt x="434" y="174"/>
                  </a:lnTo>
                  <a:lnTo>
                    <a:pt x="434" y="166"/>
                  </a:lnTo>
                  <a:lnTo>
                    <a:pt x="432" y="160"/>
                  </a:lnTo>
                  <a:lnTo>
                    <a:pt x="436" y="160"/>
                  </a:lnTo>
                  <a:lnTo>
                    <a:pt x="438" y="162"/>
                  </a:lnTo>
                  <a:lnTo>
                    <a:pt x="444" y="160"/>
                  </a:lnTo>
                  <a:lnTo>
                    <a:pt x="446" y="156"/>
                  </a:lnTo>
                  <a:lnTo>
                    <a:pt x="448" y="152"/>
                  </a:lnTo>
                  <a:lnTo>
                    <a:pt x="446" y="148"/>
                  </a:lnTo>
                  <a:lnTo>
                    <a:pt x="444" y="146"/>
                  </a:lnTo>
                  <a:lnTo>
                    <a:pt x="442" y="144"/>
                  </a:lnTo>
                  <a:lnTo>
                    <a:pt x="432" y="142"/>
                  </a:lnTo>
                  <a:lnTo>
                    <a:pt x="422" y="138"/>
                  </a:lnTo>
                  <a:lnTo>
                    <a:pt x="416" y="134"/>
                  </a:lnTo>
                  <a:lnTo>
                    <a:pt x="410" y="128"/>
                  </a:lnTo>
                  <a:lnTo>
                    <a:pt x="402" y="118"/>
                  </a:lnTo>
                  <a:lnTo>
                    <a:pt x="398" y="106"/>
                  </a:lnTo>
                  <a:lnTo>
                    <a:pt x="400" y="96"/>
                  </a:lnTo>
                  <a:lnTo>
                    <a:pt x="404" y="84"/>
                  </a:lnTo>
                  <a:lnTo>
                    <a:pt x="410" y="76"/>
                  </a:lnTo>
                  <a:lnTo>
                    <a:pt x="420" y="70"/>
                  </a:lnTo>
                  <a:close/>
                  <a:moveTo>
                    <a:pt x="282" y="154"/>
                  </a:moveTo>
                  <a:lnTo>
                    <a:pt x="282" y="154"/>
                  </a:lnTo>
                  <a:lnTo>
                    <a:pt x="284" y="154"/>
                  </a:lnTo>
                  <a:lnTo>
                    <a:pt x="286" y="154"/>
                  </a:lnTo>
                  <a:lnTo>
                    <a:pt x="288" y="156"/>
                  </a:lnTo>
                  <a:lnTo>
                    <a:pt x="294" y="158"/>
                  </a:lnTo>
                  <a:lnTo>
                    <a:pt x="306" y="164"/>
                  </a:lnTo>
                  <a:lnTo>
                    <a:pt x="322" y="174"/>
                  </a:lnTo>
                  <a:lnTo>
                    <a:pt x="326" y="176"/>
                  </a:lnTo>
                  <a:lnTo>
                    <a:pt x="332" y="176"/>
                  </a:lnTo>
                  <a:lnTo>
                    <a:pt x="334" y="172"/>
                  </a:lnTo>
                  <a:lnTo>
                    <a:pt x="336" y="168"/>
                  </a:lnTo>
                  <a:lnTo>
                    <a:pt x="336" y="166"/>
                  </a:lnTo>
                  <a:lnTo>
                    <a:pt x="334" y="162"/>
                  </a:lnTo>
                  <a:lnTo>
                    <a:pt x="332" y="160"/>
                  </a:lnTo>
                  <a:lnTo>
                    <a:pt x="304" y="144"/>
                  </a:lnTo>
                  <a:lnTo>
                    <a:pt x="294" y="134"/>
                  </a:lnTo>
                  <a:lnTo>
                    <a:pt x="286" y="126"/>
                  </a:lnTo>
                  <a:lnTo>
                    <a:pt x="280" y="108"/>
                  </a:lnTo>
                  <a:lnTo>
                    <a:pt x="278" y="94"/>
                  </a:lnTo>
                  <a:lnTo>
                    <a:pt x="280" y="84"/>
                  </a:lnTo>
                  <a:lnTo>
                    <a:pt x="284" y="74"/>
                  </a:lnTo>
                  <a:lnTo>
                    <a:pt x="290" y="68"/>
                  </a:lnTo>
                  <a:lnTo>
                    <a:pt x="296" y="64"/>
                  </a:lnTo>
                  <a:lnTo>
                    <a:pt x="304" y="60"/>
                  </a:lnTo>
                  <a:lnTo>
                    <a:pt x="324" y="56"/>
                  </a:lnTo>
                  <a:lnTo>
                    <a:pt x="342" y="54"/>
                  </a:lnTo>
                  <a:lnTo>
                    <a:pt x="358" y="56"/>
                  </a:lnTo>
                  <a:lnTo>
                    <a:pt x="372" y="60"/>
                  </a:lnTo>
                  <a:lnTo>
                    <a:pt x="382" y="64"/>
                  </a:lnTo>
                  <a:lnTo>
                    <a:pt x="390" y="72"/>
                  </a:lnTo>
                  <a:lnTo>
                    <a:pt x="390" y="84"/>
                  </a:lnTo>
                  <a:lnTo>
                    <a:pt x="388" y="94"/>
                  </a:lnTo>
                  <a:lnTo>
                    <a:pt x="382" y="102"/>
                  </a:lnTo>
                  <a:lnTo>
                    <a:pt x="376" y="106"/>
                  </a:lnTo>
                  <a:lnTo>
                    <a:pt x="368" y="106"/>
                  </a:lnTo>
                  <a:lnTo>
                    <a:pt x="362" y="106"/>
                  </a:lnTo>
                  <a:lnTo>
                    <a:pt x="358" y="102"/>
                  </a:lnTo>
                  <a:lnTo>
                    <a:pt x="356" y="98"/>
                  </a:lnTo>
                  <a:lnTo>
                    <a:pt x="356" y="92"/>
                  </a:lnTo>
                  <a:lnTo>
                    <a:pt x="354" y="88"/>
                  </a:lnTo>
                  <a:lnTo>
                    <a:pt x="350" y="86"/>
                  </a:lnTo>
                  <a:lnTo>
                    <a:pt x="348" y="86"/>
                  </a:lnTo>
                  <a:lnTo>
                    <a:pt x="344" y="86"/>
                  </a:lnTo>
                  <a:lnTo>
                    <a:pt x="340" y="88"/>
                  </a:lnTo>
                  <a:lnTo>
                    <a:pt x="338" y="92"/>
                  </a:lnTo>
                  <a:lnTo>
                    <a:pt x="336" y="98"/>
                  </a:lnTo>
                  <a:lnTo>
                    <a:pt x="338" y="104"/>
                  </a:lnTo>
                  <a:lnTo>
                    <a:pt x="346" y="114"/>
                  </a:lnTo>
                  <a:lnTo>
                    <a:pt x="354" y="120"/>
                  </a:lnTo>
                  <a:lnTo>
                    <a:pt x="364" y="128"/>
                  </a:lnTo>
                  <a:lnTo>
                    <a:pt x="390" y="144"/>
                  </a:lnTo>
                  <a:lnTo>
                    <a:pt x="402" y="150"/>
                  </a:lnTo>
                  <a:lnTo>
                    <a:pt x="410" y="158"/>
                  </a:lnTo>
                  <a:lnTo>
                    <a:pt x="414" y="166"/>
                  </a:lnTo>
                  <a:lnTo>
                    <a:pt x="416" y="174"/>
                  </a:lnTo>
                  <a:lnTo>
                    <a:pt x="414" y="182"/>
                  </a:lnTo>
                  <a:lnTo>
                    <a:pt x="410" y="192"/>
                  </a:lnTo>
                  <a:lnTo>
                    <a:pt x="404" y="202"/>
                  </a:lnTo>
                  <a:lnTo>
                    <a:pt x="396" y="212"/>
                  </a:lnTo>
                  <a:lnTo>
                    <a:pt x="388" y="220"/>
                  </a:lnTo>
                  <a:lnTo>
                    <a:pt x="378" y="224"/>
                  </a:lnTo>
                  <a:lnTo>
                    <a:pt x="370" y="226"/>
                  </a:lnTo>
                  <a:lnTo>
                    <a:pt x="360" y="226"/>
                  </a:lnTo>
                  <a:lnTo>
                    <a:pt x="344" y="224"/>
                  </a:lnTo>
                  <a:lnTo>
                    <a:pt x="330" y="222"/>
                  </a:lnTo>
                  <a:lnTo>
                    <a:pt x="320" y="218"/>
                  </a:lnTo>
                  <a:lnTo>
                    <a:pt x="318" y="216"/>
                  </a:lnTo>
                  <a:lnTo>
                    <a:pt x="312" y="214"/>
                  </a:lnTo>
                  <a:lnTo>
                    <a:pt x="310" y="216"/>
                  </a:lnTo>
                  <a:lnTo>
                    <a:pt x="306" y="218"/>
                  </a:lnTo>
                  <a:lnTo>
                    <a:pt x="304" y="222"/>
                  </a:lnTo>
                  <a:lnTo>
                    <a:pt x="302" y="230"/>
                  </a:lnTo>
                  <a:lnTo>
                    <a:pt x="298" y="236"/>
                  </a:lnTo>
                  <a:lnTo>
                    <a:pt x="292" y="244"/>
                  </a:lnTo>
                  <a:lnTo>
                    <a:pt x="284" y="248"/>
                  </a:lnTo>
                  <a:lnTo>
                    <a:pt x="276" y="250"/>
                  </a:lnTo>
                  <a:lnTo>
                    <a:pt x="266" y="252"/>
                  </a:lnTo>
                  <a:lnTo>
                    <a:pt x="254" y="250"/>
                  </a:lnTo>
                  <a:lnTo>
                    <a:pt x="244" y="248"/>
                  </a:lnTo>
                  <a:lnTo>
                    <a:pt x="238" y="246"/>
                  </a:lnTo>
                  <a:lnTo>
                    <a:pt x="236" y="246"/>
                  </a:lnTo>
                  <a:lnTo>
                    <a:pt x="230" y="242"/>
                  </a:lnTo>
                  <a:lnTo>
                    <a:pt x="226" y="236"/>
                  </a:lnTo>
                  <a:lnTo>
                    <a:pt x="224" y="232"/>
                  </a:lnTo>
                  <a:lnTo>
                    <a:pt x="224" y="226"/>
                  </a:lnTo>
                  <a:lnTo>
                    <a:pt x="226" y="218"/>
                  </a:lnTo>
                  <a:lnTo>
                    <a:pt x="230" y="210"/>
                  </a:lnTo>
                  <a:lnTo>
                    <a:pt x="240" y="204"/>
                  </a:lnTo>
                  <a:lnTo>
                    <a:pt x="248" y="202"/>
                  </a:lnTo>
                  <a:lnTo>
                    <a:pt x="254" y="200"/>
                  </a:lnTo>
                  <a:lnTo>
                    <a:pt x="256" y="200"/>
                  </a:lnTo>
                  <a:lnTo>
                    <a:pt x="260" y="200"/>
                  </a:lnTo>
                  <a:lnTo>
                    <a:pt x="264" y="196"/>
                  </a:lnTo>
                  <a:lnTo>
                    <a:pt x="264" y="194"/>
                  </a:lnTo>
                  <a:lnTo>
                    <a:pt x="266" y="190"/>
                  </a:lnTo>
                  <a:lnTo>
                    <a:pt x="264" y="188"/>
                  </a:lnTo>
                  <a:lnTo>
                    <a:pt x="262" y="184"/>
                  </a:lnTo>
                  <a:lnTo>
                    <a:pt x="260" y="182"/>
                  </a:lnTo>
                  <a:lnTo>
                    <a:pt x="256" y="182"/>
                  </a:lnTo>
                  <a:lnTo>
                    <a:pt x="246" y="184"/>
                  </a:lnTo>
                  <a:lnTo>
                    <a:pt x="248" y="174"/>
                  </a:lnTo>
                  <a:lnTo>
                    <a:pt x="250" y="168"/>
                  </a:lnTo>
                  <a:lnTo>
                    <a:pt x="254" y="160"/>
                  </a:lnTo>
                  <a:lnTo>
                    <a:pt x="262" y="156"/>
                  </a:lnTo>
                  <a:lnTo>
                    <a:pt x="270" y="154"/>
                  </a:lnTo>
                  <a:lnTo>
                    <a:pt x="276" y="154"/>
                  </a:lnTo>
                  <a:lnTo>
                    <a:pt x="282" y="154"/>
                  </a:lnTo>
                  <a:close/>
                  <a:moveTo>
                    <a:pt x="326" y="236"/>
                  </a:moveTo>
                  <a:lnTo>
                    <a:pt x="326" y="236"/>
                  </a:lnTo>
                  <a:lnTo>
                    <a:pt x="320" y="238"/>
                  </a:lnTo>
                  <a:lnTo>
                    <a:pt x="314" y="240"/>
                  </a:lnTo>
                  <a:lnTo>
                    <a:pt x="318" y="232"/>
                  </a:lnTo>
                  <a:lnTo>
                    <a:pt x="324" y="236"/>
                  </a:lnTo>
                  <a:lnTo>
                    <a:pt x="326" y="236"/>
                  </a:lnTo>
                  <a:close/>
                  <a:moveTo>
                    <a:pt x="146" y="220"/>
                  </a:moveTo>
                  <a:lnTo>
                    <a:pt x="146" y="220"/>
                  </a:lnTo>
                  <a:lnTo>
                    <a:pt x="142" y="214"/>
                  </a:lnTo>
                  <a:lnTo>
                    <a:pt x="138" y="206"/>
                  </a:lnTo>
                  <a:lnTo>
                    <a:pt x="134" y="198"/>
                  </a:lnTo>
                  <a:lnTo>
                    <a:pt x="132" y="188"/>
                  </a:lnTo>
                  <a:lnTo>
                    <a:pt x="134" y="182"/>
                  </a:lnTo>
                  <a:lnTo>
                    <a:pt x="136" y="174"/>
                  </a:lnTo>
                  <a:lnTo>
                    <a:pt x="140" y="168"/>
                  </a:lnTo>
                  <a:lnTo>
                    <a:pt x="148" y="162"/>
                  </a:lnTo>
                  <a:lnTo>
                    <a:pt x="156" y="160"/>
                  </a:lnTo>
                  <a:lnTo>
                    <a:pt x="168" y="158"/>
                  </a:lnTo>
                  <a:lnTo>
                    <a:pt x="186" y="160"/>
                  </a:lnTo>
                  <a:lnTo>
                    <a:pt x="206" y="164"/>
                  </a:lnTo>
                  <a:lnTo>
                    <a:pt x="208" y="166"/>
                  </a:lnTo>
                  <a:lnTo>
                    <a:pt x="214" y="164"/>
                  </a:lnTo>
                  <a:lnTo>
                    <a:pt x="216" y="160"/>
                  </a:lnTo>
                  <a:lnTo>
                    <a:pt x="218" y="156"/>
                  </a:lnTo>
                  <a:lnTo>
                    <a:pt x="216" y="154"/>
                  </a:lnTo>
                  <a:lnTo>
                    <a:pt x="214" y="150"/>
                  </a:lnTo>
                  <a:lnTo>
                    <a:pt x="212" y="148"/>
                  </a:lnTo>
                  <a:lnTo>
                    <a:pt x="190" y="142"/>
                  </a:lnTo>
                  <a:lnTo>
                    <a:pt x="168" y="140"/>
                  </a:lnTo>
                  <a:lnTo>
                    <a:pt x="158" y="140"/>
                  </a:lnTo>
                  <a:lnTo>
                    <a:pt x="160" y="128"/>
                  </a:lnTo>
                  <a:lnTo>
                    <a:pt x="162" y="120"/>
                  </a:lnTo>
                  <a:lnTo>
                    <a:pt x="166" y="114"/>
                  </a:lnTo>
                  <a:lnTo>
                    <a:pt x="172" y="108"/>
                  </a:lnTo>
                  <a:lnTo>
                    <a:pt x="180" y="104"/>
                  </a:lnTo>
                  <a:lnTo>
                    <a:pt x="190" y="100"/>
                  </a:lnTo>
                  <a:lnTo>
                    <a:pt x="200" y="100"/>
                  </a:lnTo>
                  <a:lnTo>
                    <a:pt x="202" y="98"/>
                  </a:lnTo>
                  <a:lnTo>
                    <a:pt x="206" y="94"/>
                  </a:lnTo>
                  <a:lnTo>
                    <a:pt x="214" y="88"/>
                  </a:lnTo>
                  <a:lnTo>
                    <a:pt x="220" y="84"/>
                  </a:lnTo>
                  <a:lnTo>
                    <a:pt x="228" y="80"/>
                  </a:lnTo>
                  <a:lnTo>
                    <a:pt x="236" y="78"/>
                  </a:lnTo>
                  <a:lnTo>
                    <a:pt x="248" y="78"/>
                  </a:lnTo>
                  <a:lnTo>
                    <a:pt x="254" y="78"/>
                  </a:lnTo>
                  <a:lnTo>
                    <a:pt x="258" y="82"/>
                  </a:lnTo>
                  <a:lnTo>
                    <a:pt x="262" y="88"/>
                  </a:lnTo>
                  <a:lnTo>
                    <a:pt x="264" y="98"/>
                  </a:lnTo>
                  <a:lnTo>
                    <a:pt x="260" y="110"/>
                  </a:lnTo>
                  <a:lnTo>
                    <a:pt x="256" y="114"/>
                  </a:lnTo>
                  <a:lnTo>
                    <a:pt x="250" y="120"/>
                  </a:lnTo>
                  <a:lnTo>
                    <a:pt x="242" y="124"/>
                  </a:lnTo>
                  <a:lnTo>
                    <a:pt x="234" y="124"/>
                  </a:lnTo>
                  <a:lnTo>
                    <a:pt x="226" y="124"/>
                  </a:lnTo>
                  <a:lnTo>
                    <a:pt x="220" y="122"/>
                  </a:lnTo>
                  <a:lnTo>
                    <a:pt x="216" y="122"/>
                  </a:lnTo>
                  <a:lnTo>
                    <a:pt x="216" y="120"/>
                  </a:lnTo>
                  <a:lnTo>
                    <a:pt x="210" y="120"/>
                  </a:lnTo>
                  <a:lnTo>
                    <a:pt x="206" y="120"/>
                  </a:lnTo>
                  <a:lnTo>
                    <a:pt x="202" y="124"/>
                  </a:lnTo>
                  <a:lnTo>
                    <a:pt x="202" y="128"/>
                  </a:lnTo>
                  <a:lnTo>
                    <a:pt x="202" y="130"/>
                  </a:lnTo>
                  <a:lnTo>
                    <a:pt x="204" y="134"/>
                  </a:lnTo>
                  <a:lnTo>
                    <a:pt x="206" y="136"/>
                  </a:lnTo>
                  <a:lnTo>
                    <a:pt x="216" y="140"/>
                  </a:lnTo>
                  <a:lnTo>
                    <a:pt x="224" y="142"/>
                  </a:lnTo>
                  <a:lnTo>
                    <a:pt x="234" y="142"/>
                  </a:lnTo>
                  <a:lnTo>
                    <a:pt x="246" y="140"/>
                  </a:lnTo>
                  <a:lnTo>
                    <a:pt x="254" y="138"/>
                  </a:lnTo>
                  <a:lnTo>
                    <a:pt x="262" y="134"/>
                  </a:lnTo>
                  <a:lnTo>
                    <a:pt x="264" y="132"/>
                  </a:lnTo>
                  <a:lnTo>
                    <a:pt x="266" y="134"/>
                  </a:lnTo>
                  <a:lnTo>
                    <a:pt x="266" y="136"/>
                  </a:lnTo>
                  <a:lnTo>
                    <a:pt x="262" y="138"/>
                  </a:lnTo>
                  <a:lnTo>
                    <a:pt x="250" y="142"/>
                  </a:lnTo>
                  <a:lnTo>
                    <a:pt x="244" y="146"/>
                  </a:lnTo>
                  <a:lnTo>
                    <a:pt x="238" y="152"/>
                  </a:lnTo>
                  <a:lnTo>
                    <a:pt x="234" y="158"/>
                  </a:lnTo>
                  <a:lnTo>
                    <a:pt x="232" y="166"/>
                  </a:lnTo>
                  <a:lnTo>
                    <a:pt x="230" y="174"/>
                  </a:lnTo>
                  <a:lnTo>
                    <a:pt x="228" y="184"/>
                  </a:lnTo>
                  <a:lnTo>
                    <a:pt x="228" y="190"/>
                  </a:lnTo>
                  <a:lnTo>
                    <a:pt x="218" y="198"/>
                  </a:lnTo>
                  <a:lnTo>
                    <a:pt x="212" y="204"/>
                  </a:lnTo>
                  <a:lnTo>
                    <a:pt x="208" y="210"/>
                  </a:lnTo>
                  <a:lnTo>
                    <a:pt x="206" y="218"/>
                  </a:lnTo>
                  <a:lnTo>
                    <a:pt x="204" y="226"/>
                  </a:lnTo>
                  <a:lnTo>
                    <a:pt x="186" y="218"/>
                  </a:lnTo>
                  <a:lnTo>
                    <a:pt x="168" y="216"/>
                  </a:lnTo>
                  <a:lnTo>
                    <a:pt x="158" y="216"/>
                  </a:lnTo>
                  <a:lnTo>
                    <a:pt x="150" y="218"/>
                  </a:lnTo>
                  <a:lnTo>
                    <a:pt x="146" y="220"/>
                  </a:lnTo>
                  <a:close/>
                  <a:moveTo>
                    <a:pt x="224" y="282"/>
                  </a:moveTo>
                  <a:lnTo>
                    <a:pt x="224" y="282"/>
                  </a:lnTo>
                  <a:lnTo>
                    <a:pt x="208" y="280"/>
                  </a:lnTo>
                  <a:lnTo>
                    <a:pt x="200" y="278"/>
                  </a:lnTo>
                  <a:lnTo>
                    <a:pt x="190" y="274"/>
                  </a:lnTo>
                  <a:lnTo>
                    <a:pt x="182" y="270"/>
                  </a:lnTo>
                  <a:lnTo>
                    <a:pt x="174" y="262"/>
                  </a:lnTo>
                  <a:lnTo>
                    <a:pt x="166" y="254"/>
                  </a:lnTo>
                  <a:lnTo>
                    <a:pt x="160" y="242"/>
                  </a:lnTo>
                  <a:lnTo>
                    <a:pt x="160" y="236"/>
                  </a:lnTo>
                  <a:lnTo>
                    <a:pt x="164" y="234"/>
                  </a:lnTo>
                  <a:lnTo>
                    <a:pt x="168" y="234"/>
                  </a:lnTo>
                  <a:lnTo>
                    <a:pt x="176" y="234"/>
                  </a:lnTo>
                  <a:lnTo>
                    <a:pt x="186" y="236"/>
                  </a:lnTo>
                  <a:lnTo>
                    <a:pt x="206" y="246"/>
                  </a:lnTo>
                  <a:lnTo>
                    <a:pt x="210" y="250"/>
                  </a:lnTo>
                  <a:lnTo>
                    <a:pt x="226" y="262"/>
                  </a:lnTo>
                  <a:lnTo>
                    <a:pt x="228" y="262"/>
                  </a:lnTo>
                  <a:lnTo>
                    <a:pt x="240" y="266"/>
                  </a:lnTo>
                  <a:lnTo>
                    <a:pt x="262" y="268"/>
                  </a:lnTo>
                  <a:lnTo>
                    <a:pt x="246" y="272"/>
                  </a:lnTo>
                  <a:lnTo>
                    <a:pt x="240" y="274"/>
                  </a:lnTo>
                  <a:lnTo>
                    <a:pt x="236" y="278"/>
                  </a:lnTo>
                  <a:lnTo>
                    <a:pt x="230" y="280"/>
                  </a:lnTo>
                  <a:lnTo>
                    <a:pt x="224" y="282"/>
                  </a:lnTo>
                  <a:close/>
                  <a:moveTo>
                    <a:pt x="406" y="430"/>
                  </a:moveTo>
                  <a:lnTo>
                    <a:pt x="360" y="380"/>
                  </a:lnTo>
                  <a:lnTo>
                    <a:pt x="368" y="378"/>
                  </a:lnTo>
                  <a:lnTo>
                    <a:pt x="382" y="372"/>
                  </a:lnTo>
                  <a:lnTo>
                    <a:pt x="392" y="366"/>
                  </a:lnTo>
                  <a:lnTo>
                    <a:pt x="412" y="392"/>
                  </a:lnTo>
                  <a:lnTo>
                    <a:pt x="426" y="408"/>
                  </a:lnTo>
                  <a:lnTo>
                    <a:pt x="438" y="430"/>
                  </a:lnTo>
                  <a:lnTo>
                    <a:pt x="406" y="430"/>
                  </a:lnTo>
                  <a:close/>
                  <a:moveTo>
                    <a:pt x="524" y="352"/>
                  </a:moveTo>
                  <a:lnTo>
                    <a:pt x="524" y="352"/>
                  </a:lnTo>
                  <a:lnTo>
                    <a:pt x="520" y="358"/>
                  </a:lnTo>
                  <a:lnTo>
                    <a:pt x="512" y="362"/>
                  </a:lnTo>
                  <a:lnTo>
                    <a:pt x="496" y="372"/>
                  </a:lnTo>
                  <a:lnTo>
                    <a:pt x="472" y="384"/>
                  </a:lnTo>
                  <a:lnTo>
                    <a:pt x="446" y="380"/>
                  </a:lnTo>
                  <a:lnTo>
                    <a:pt x="428" y="376"/>
                  </a:lnTo>
                  <a:lnTo>
                    <a:pt x="420" y="372"/>
                  </a:lnTo>
                  <a:lnTo>
                    <a:pt x="416" y="366"/>
                  </a:lnTo>
                  <a:lnTo>
                    <a:pt x="412" y="360"/>
                  </a:lnTo>
                  <a:lnTo>
                    <a:pt x="412" y="352"/>
                  </a:lnTo>
                  <a:lnTo>
                    <a:pt x="412" y="350"/>
                  </a:lnTo>
                  <a:lnTo>
                    <a:pt x="414" y="348"/>
                  </a:lnTo>
                  <a:lnTo>
                    <a:pt x="426" y="340"/>
                  </a:lnTo>
                  <a:lnTo>
                    <a:pt x="438" y="332"/>
                  </a:lnTo>
                  <a:lnTo>
                    <a:pt x="458" y="324"/>
                  </a:lnTo>
                  <a:lnTo>
                    <a:pt x="470" y="320"/>
                  </a:lnTo>
                  <a:lnTo>
                    <a:pt x="484" y="318"/>
                  </a:lnTo>
                  <a:lnTo>
                    <a:pt x="494" y="320"/>
                  </a:lnTo>
                  <a:lnTo>
                    <a:pt x="502" y="322"/>
                  </a:lnTo>
                  <a:lnTo>
                    <a:pt x="508" y="326"/>
                  </a:lnTo>
                  <a:lnTo>
                    <a:pt x="514" y="330"/>
                  </a:lnTo>
                  <a:lnTo>
                    <a:pt x="522" y="336"/>
                  </a:lnTo>
                  <a:lnTo>
                    <a:pt x="524" y="342"/>
                  </a:lnTo>
                  <a:lnTo>
                    <a:pt x="526" y="346"/>
                  </a:lnTo>
                  <a:lnTo>
                    <a:pt x="524" y="352"/>
                  </a:lnTo>
                  <a:close/>
                  <a:moveTo>
                    <a:pt x="596" y="236"/>
                  </a:moveTo>
                  <a:lnTo>
                    <a:pt x="596" y="236"/>
                  </a:lnTo>
                  <a:lnTo>
                    <a:pt x="596" y="240"/>
                  </a:lnTo>
                  <a:lnTo>
                    <a:pt x="592" y="240"/>
                  </a:lnTo>
                  <a:lnTo>
                    <a:pt x="586" y="238"/>
                  </a:lnTo>
                  <a:lnTo>
                    <a:pt x="566" y="232"/>
                  </a:lnTo>
                  <a:lnTo>
                    <a:pt x="546" y="230"/>
                  </a:lnTo>
                  <a:lnTo>
                    <a:pt x="534" y="230"/>
                  </a:lnTo>
                  <a:lnTo>
                    <a:pt x="524" y="234"/>
                  </a:lnTo>
                  <a:lnTo>
                    <a:pt x="514" y="242"/>
                  </a:lnTo>
                  <a:lnTo>
                    <a:pt x="506" y="252"/>
                  </a:lnTo>
                  <a:lnTo>
                    <a:pt x="502" y="264"/>
                  </a:lnTo>
                  <a:lnTo>
                    <a:pt x="502" y="274"/>
                  </a:lnTo>
                  <a:lnTo>
                    <a:pt x="502" y="280"/>
                  </a:lnTo>
                  <a:lnTo>
                    <a:pt x="504" y="284"/>
                  </a:lnTo>
                  <a:lnTo>
                    <a:pt x="508" y="290"/>
                  </a:lnTo>
                  <a:lnTo>
                    <a:pt x="518" y="294"/>
                  </a:lnTo>
                  <a:lnTo>
                    <a:pt x="526" y="296"/>
                  </a:lnTo>
                  <a:lnTo>
                    <a:pt x="536" y="294"/>
                  </a:lnTo>
                  <a:lnTo>
                    <a:pt x="540" y="292"/>
                  </a:lnTo>
                  <a:lnTo>
                    <a:pt x="542" y="290"/>
                  </a:lnTo>
                  <a:lnTo>
                    <a:pt x="542" y="288"/>
                  </a:lnTo>
                  <a:lnTo>
                    <a:pt x="542" y="284"/>
                  </a:lnTo>
                  <a:lnTo>
                    <a:pt x="540" y="278"/>
                  </a:lnTo>
                  <a:lnTo>
                    <a:pt x="534" y="276"/>
                  </a:lnTo>
                  <a:lnTo>
                    <a:pt x="532" y="278"/>
                  </a:lnTo>
                  <a:lnTo>
                    <a:pt x="526" y="278"/>
                  </a:lnTo>
                  <a:lnTo>
                    <a:pt x="522" y="278"/>
                  </a:lnTo>
                  <a:lnTo>
                    <a:pt x="520" y="276"/>
                  </a:lnTo>
                  <a:lnTo>
                    <a:pt x="520" y="274"/>
                  </a:lnTo>
                  <a:lnTo>
                    <a:pt x="520" y="270"/>
                  </a:lnTo>
                  <a:lnTo>
                    <a:pt x="524" y="260"/>
                  </a:lnTo>
                  <a:lnTo>
                    <a:pt x="528" y="254"/>
                  </a:lnTo>
                  <a:lnTo>
                    <a:pt x="532" y="250"/>
                  </a:lnTo>
                  <a:lnTo>
                    <a:pt x="538" y="248"/>
                  </a:lnTo>
                  <a:lnTo>
                    <a:pt x="546" y="248"/>
                  </a:lnTo>
                  <a:lnTo>
                    <a:pt x="556" y="248"/>
                  </a:lnTo>
                  <a:lnTo>
                    <a:pt x="568" y="252"/>
                  </a:lnTo>
                  <a:lnTo>
                    <a:pt x="578" y="258"/>
                  </a:lnTo>
                  <a:lnTo>
                    <a:pt x="582" y="262"/>
                  </a:lnTo>
                  <a:lnTo>
                    <a:pt x="586" y="268"/>
                  </a:lnTo>
                  <a:lnTo>
                    <a:pt x="588" y="274"/>
                  </a:lnTo>
                  <a:lnTo>
                    <a:pt x="588" y="288"/>
                  </a:lnTo>
                  <a:lnTo>
                    <a:pt x="586" y="296"/>
                  </a:lnTo>
                  <a:lnTo>
                    <a:pt x="584" y="304"/>
                  </a:lnTo>
                  <a:lnTo>
                    <a:pt x="578" y="312"/>
                  </a:lnTo>
                  <a:lnTo>
                    <a:pt x="570" y="320"/>
                  </a:lnTo>
                  <a:lnTo>
                    <a:pt x="564" y="322"/>
                  </a:lnTo>
                  <a:lnTo>
                    <a:pt x="554" y="324"/>
                  </a:lnTo>
                  <a:lnTo>
                    <a:pt x="550" y="322"/>
                  </a:lnTo>
                  <a:lnTo>
                    <a:pt x="546" y="320"/>
                  </a:lnTo>
                  <a:lnTo>
                    <a:pt x="534" y="316"/>
                  </a:lnTo>
                  <a:lnTo>
                    <a:pt x="532" y="316"/>
                  </a:lnTo>
                  <a:lnTo>
                    <a:pt x="510" y="306"/>
                  </a:lnTo>
                  <a:lnTo>
                    <a:pt x="498" y="302"/>
                  </a:lnTo>
                  <a:lnTo>
                    <a:pt x="484" y="300"/>
                  </a:lnTo>
                  <a:lnTo>
                    <a:pt x="470" y="302"/>
                  </a:lnTo>
                  <a:lnTo>
                    <a:pt x="458" y="304"/>
                  </a:lnTo>
                  <a:lnTo>
                    <a:pt x="444" y="310"/>
                  </a:lnTo>
                  <a:lnTo>
                    <a:pt x="430" y="316"/>
                  </a:lnTo>
                  <a:lnTo>
                    <a:pt x="428" y="316"/>
                  </a:lnTo>
                  <a:lnTo>
                    <a:pt x="424" y="316"/>
                  </a:lnTo>
                  <a:lnTo>
                    <a:pt x="420" y="312"/>
                  </a:lnTo>
                  <a:lnTo>
                    <a:pt x="418" y="308"/>
                  </a:lnTo>
                  <a:lnTo>
                    <a:pt x="418" y="304"/>
                  </a:lnTo>
                  <a:lnTo>
                    <a:pt x="434" y="302"/>
                  </a:lnTo>
                  <a:lnTo>
                    <a:pt x="448" y="298"/>
                  </a:lnTo>
                  <a:lnTo>
                    <a:pt x="460" y="292"/>
                  </a:lnTo>
                  <a:lnTo>
                    <a:pt x="468" y="284"/>
                  </a:lnTo>
                  <a:lnTo>
                    <a:pt x="472" y="280"/>
                  </a:lnTo>
                  <a:lnTo>
                    <a:pt x="474" y="274"/>
                  </a:lnTo>
                  <a:lnTo>
                    <a:pt x="476" y="260"/>
                  </a:lnTo>
                  <a:lnTo>
                    <a:pt x="476" y="256"/>
                  </a:lnTo>
                  <a:lnTo>
                    <a:pt x="474" y="254"/>
                  </a:lnTo>
                  <a:lnTo>
                    <a:pt x="472" y="252"/>
                  </a:lnTo>
                  <a:lnTo>
                    <a:pt x="468" y="252"/>
                  </a:lnTo>
                  <a:lnTo>
                    <a:pt x="464" y="252"/>
                  </a:lnTo>
                  <a:lnTo>
                    <a:pt x="462" y="254"/>
                  </a:lnTo>
                  <a:lnTo>
                    <a:pt x="460" y="256"/>
                  </a:lnTo>
                  <a:lnTo>
                    <a:pt x="458" y="260"/>
                  </a:lnTo>
                  <a:lnTo>
                    <a:pt x="458" y="268"/>
                  </a:lnTo>
                  <a:lnTo>
                    <a:pt x="454" y="274"/>
                  </a:lnTo>
                  <a:lnTo>
                    <a:pt x="446" y="278"/>
                  </a:lnTo>
                  <a:lnTo>
                    <a:pt x="434" y="284"/>
                  </a:lnTo>
                  <a:lnTo>
                    <a:pt x="420" y="284"/>
                  </a:lnTo>
                  <a:lnTo>
                    <a:pt x="412" y="284"/>
                  </a:lnTo>
                  <a:lnTo>
                    <a:pt x="402" y="282"/>
                  </a:lnTo>
                  <a:lnTo>
                    <a:pt x="390" y="278"/>
                  </a:lnTo>
                  <a:lnTo>
                    <a:pt x="384" y="276"/>
                  </a:lnTo>
                  <a:lnTo>
                    <a:pt x="382" y="274"/>
                  </a:lnTo>
                  <a:lnTo>
                    <a:pt x="376" y="276"/>
                  </a:lnTo>
                  <a:lnTo>
                    <a:pt x="372" y="280"/>
                  </a:lnTo>
                  <a:lnTo>
                    <a:pt x="372" y="284"/>
                  </a:lnTo>
                  <a:lnTo>
                    <a:pt x="372" y="288"/>
                  </a:lnTo>
                  <a:lnTo>
                    <a:pt x="374" y="290"/>
                  </a:lnTo>
                  <a:lnTo>
                    <a:pt x="378" y="292"/>
                  </a:lnTo>
                  <a:lnTo>
                    <a:pt x="390" y="298"/>
                  </a:lnTo>
                  <a:lnTo>
                    <a:pt x="398" y="304"/>
                  </a:lnTo>
                  <a:lnTo>
                    <a:pt x="402" y="310"/>
                  </a:lnTo>
                  <a:lnTo>
                    <a:pt x="404" y="316"/>
                  </a:lnTo>
                  <a:lnTo>
                    <a:pt x="402" y="326"/>
                  </a:lnTo>
                  <a:lnTo>
                    <a:pt x="396" y="336"/>
                  </a:lnTo>
                  <a:lnTo>
                    <a:pt x="390" y="344"/>
                  </a:lnTo>
                  <a:lnTo>
                    <a:pt x="388" y="346"/>
                  </a:lnTo>
                  <a:lnTo>
                    <a:pt x="376" y="356"/>
                  </a:lnTo>
                  <a:lnTo>
                    <a:pt x="364" y="360"/>
                  </a:lnTo>
                  <a:lnTo>
                    <a:pt x="348" y="362"/>
                  </a:lnTo>
                  <a:lnTo>
                    <a:pt x="338" y="362"/>
                  </a:lnTo>
                  <a:lnTo>
                    <a:pt x="330" y="360"/>
                  </a:lnTo>
                  <a:lnTo>
                    <a:pt x="314" y="354"/>
                  </a:lnTo>
                  <a:lnTo>
                    <a:pt x="310" y="352"/>
                  </a:lnTo>
                  <a:lnTo>
                    <a:pt x="306" y="354"/>
                  </a:lnTo>
                  <a:lnTo>
                    <a:pt x="296" y="354"/>
                  </a:lnTo>
                  <a:lnTo>
                    <a:pt x="280" y="352"/>
                  </a:lnTo>
                  <a:lnTo>
                    <a:pt x="262" y="346"/>
                  </a:lnTo>
                  <a:lnTo>
                    <a:pt x="254" y="342"/>
                  </a:lnTo>
                  <a:lnTo>
                    <a:pt x="248" y="336"/>
                  </a:lnTo>
                  <a:lnTo>
                    <a:pt x="244" y="330"/>
                  </a:lnTo>
                  <a:lnTo>
                    <a:pt x="240" y="322"/>
                  </a:lnTo>
                  <a:lnTo>
                    <a:pt x="240" y="314"/>
                  </a:lnTo>
                  <a:lnTo>
                    <a:pt x="240" y="306"/>
                  </a:lnTo>
                  <a:lnTo>
                    <a:pt x="242" y="298"/>
                  </a:lnTo>
                  <a:lnTo>
                    <a:pt x="244" y="294"/>
                  </a:lnTo>
                  <a:lnTo>
                    <a:pt x="246" y="292"/>
                  </a:lnTo>
                  <a:lnTo>
                    <a:pt x="250" y="292"/>
                  </a:lnTo>
                  <a:lnTo>
                    <a:pt x="258" y="288"/>
                  </a:lnTo>
                  <a:lnTo>
                    <a:pt x="266" y="286"/>
                  </a:lnTo>
                  <a:lnTo>
                    <a:pt x="268" y="286"/>
                  </a:lnTo>
                  <a:lnTo>
                    <a:pt x="276" y="288"/>
                  </a:lnTo>
                  <a:lnTo>
                    <a:pt x="284" y="290"/>
                  </a:lnTo>
                  <a:lnTo>
                    <a:pt x="296" y="298"/>
                  </a:lnTo>
                  <a:lnTo>
                    <a:pt x="298" y="300"/>
                  </a:lnTo>
                  <a:lnTo>
                    <a:pt x="308" y="304"/>
                  </a:lnTo>
                  <a:lnTo>
                    <a:pt x="318" y="308"/>
                  </a:lnTo>
                  <a:lnTo>
                    <a:pt x="328" y="310"/>
                  </a:lnTo>
                  <a:lnTo>
                    <a:pt x="338" y="310"/>
                  </a:lnTo>
                  <a:lnTo>
                    <a:pt x="352" y="310"/>
                  </a:lnTo>
                  <a:lnTo>
                    <a:pt x="354" y="308"/>
                  </a:lnTo>
                  <a:lnTo>
                    <a:pt x="358" y="306"/>
                  </a:lnTo>
                  <a:lnTo>
                    <a:pt x="358" y="302"/>
                  </a:lnTo>
                  <a:lnTo>
                    <a:pt x="358" y="300"/>
                  </a:lnTo>
                  <a:lnTo>
                    <a:pt x="356" y="294"/>
                  </a:lnTo>
                  <a:lnTo>
                    <a:pt x="350" y="292"/>
                  </a:lnTo>
                  <a:lnTo>
                    <a:pt x="348" y="292"/>
                  </a:lnTo>
                  <a:lnTo>
                    <a:pt x="338" y="294"/>
                  </a:lnTo>
                  <a:lnTo>
                    <a:pt x="330" y="292"/>
                  </a:lnTo>
                  <a:lnTo>
                    <a:pt x="322" y="290"/>
                  </a:lnTo>
                  <a:lnTo>
                    <a:pt x="308" y="284"/>
                  </a:lnTo>
                  <a:lnTo>
                    <a:pt x="304" y="280"/>
                  </a:lnTo>
                  <a:lnTo>
                    <a:pt x="302" y="278"/>
                  </a:lnTo>
                  <a:lnTo>
                    <a:pt x="300" y="274"/>
                  </a:lnTo>
                  <a:lnTo>
                    <a:pt x="302" y="268"/>
                  </a:lnTo>
                  <a:lnTo>
                    <a:pt x="306" y="262"/>
                  </a:lnTo>
                  <a:lnTo>
                    <a:pt x="316" y="256"/>
                  </a:lnTo>
                  <a:lnTo>
                    <a:pt x="328" y="252"/>
                  </a:lnTo>
                  <a:lnTo>
                    <a:pt x="338" y="248"/>
                  </a:lnTo>
                  <a:lnTo>
                    <a:pt x="346" y="248"/>
                  </a:lnTo>
                  <a:lnTo>
                    <a:pt x="350" y="248"/>
                  </a:lnTo>
                  <a:lnTo>
                    <a:pt x="368" y="250"/>
                  </a:lnTo>
                  <a:lnTo>
                    <a:pt x="370" y="252"/>
                  </a:lnTo>
                  <a:lnTo>
                    <a:pt x="374" y="252"/>
                  </a:lnTo>
                  <a:lnTo>
                    <a:pt x="376" y="252"/>
                  </a:lnTo>
                  <a:lnTo>
                    <a:pt x="382" y="252"/>
                  </a:lnTo>
                  <a:lnTo>
                    <a:pt x="384" y="252"/>
                  </a:lnTo>
                  <a:lnTo>
                    <a:pt x="394" y="248"/>
                  </a:lnTo>
                  <a:lnTo>
                    <a:pt x="406" y="240"/>
                  </a:lnTo>
                  <a:lnTo>
                    <a:pt x="410" y="236"/>
                  </a:lnTo>
                  <a:lnTo>
                    <a:pt x="422" y="226"/>
                  </a:lnTo>
                  <a:lnTo>
                    <a:pt x="428" y="222"/>
                  </a:lnTo>
                  <a:lnTo>
                    <a:pt x="436" y="222"/>
                  </a:lnTo>
                  <a:lnTo>
                    <a:pt x="446" y="220"/>
                  </a:lnTo>
                  <a:lnTo>
                    <a:pt x="456" y="214"/>
                  </a:lnTo>
                  <a:lnTo>
                    <a:pt x="458" y="212"/>
                  </a:lnTo>
                  <a:lnTo>
                    <a:pt x="460" y="216"/>
                  </a:lnTo>
                  <a:lnTo>
                    <a:pt x="466" y="226"/>
                  </a:lnTo>
                  <a:lnTo>
                    <a:pt x="474" y="232"/>
                  </a:lnTo>
                  <a:lnTo>
                    <a:pt x="484" y="236"/>
                  </a:lnTo>
                  <a:lnTo>
                    <a:pt x="496" y="236"/>
                  </a:lnTo>
                  <a:lnTo>
                    <a:pt x="508" y="234"/>
                  </a:lnTo>
                  <a:lnTo>
                    <a:pt x="522" y="228"/>
                  </a:lnTo>
                  <a:lnTo>
                    <a:pt x="536" y="216"/>
                  </a:lnTo>
                  <a:lnTo>
                    <a:pt x="548" y="200"/>
                  </a:lnTo>
                  <a:lnTo>
                    <a:pt x="554" y="192"/>
                  </a:lnTo>
                  <a:lnTo>
                    <a:pt x="560" y="188"/>
                  </a:lnTo>
                  <a:lnTo>
                    <a:pt x="568" y="188"/>
                  </a:lnTo>
                  <a:lnTo>
                    <a:pt x="574" y="188"/>
                  </a:lnTo>
                  <a:lnTo>
                    <a:pt x="580" y="192"/>
                  </a:lnTo>
                  <a:lnTo>
                    <a:pt x="584" y="196"/>
                  </a:lnTo>
                  <a:lnTo>
                    <a:pt x="588" y="202"/>
                  </a:lnTo>
                  <a:lnTo>
                    <a:pt x="594" y="216"/>
                  </a:lnTo>
                  <a:lnTo>
                    <a:pt x="596" y="226"/>
                  </a:lnTo>
                  <a:lnTo>
                    <a:pt x="596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89AD62D-3B7F-BA61-990A-658CCC4BA36F}"/>
                </a:ext>
              </a:extLst>
            </p:cNvPr>
            <p:cNvSpPr/>
            <p:nvPr/>
          </p:nvSpPr>
          <p:spPr>
            <a:xfrm>
              <a:off x="10501313" y="3000375"/>
              <a:ext cx="368300" cy="368300"/>
            </a:xfrm>
            <a:prstGeom prst="ellipse">
              <a:avLst/>
            </a:prstGeom>
            <a:solidFill>
              <a:srgbClr val="C55A11"/>
            </a:solidFill>
            <a:ln w="25400" cap="rnd" cmpd="sng" algn="ctr">
              <a:solidFill>
                <a:srgbClr val="FFFF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6</a:t>
              </a:r>
            </a:p>
          </p:txBody>
        </p: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B03A382B-B09C-FBD3-7E7D-3436F2611B1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0342563" y="3509963"/>
              <a:ext cx="704850" cy="704850"/>
              <a:chOff x="8584940" y="3609776"/>
              <a:chExt cx="1461268" cy="1439863"/>
            </a:xfrm>
            <a:solidFill>
              <a:schemeClr val="bg2"/>
            </a:solidFill>
          </p:grpSpPr>
          <p:sp>
            <p:nvSpPr>
              <p:cNvPr id="69" name="Freeform 34">
                <a:extLst>
                  <a:ext uri="{FF2B5EF4-FFF2-40B4-BE49-F238E27FC236}">
                    <a16:creationId xmlns:a16="http://schemas.microsoft.com/office/drawing/2014/main" id="{7F31F4EA-31AE-F3E5-2B39-56BC62EEEC28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584940" y="3992364"/>
                <a:ext cx="310686" cy="712787"/>
              </a:xfrm>
              <a:custGeom>
                <a:avLst/>
                <a:gdLst>
                  <a:gd name="T0" fmla="*/ 880661024 w 125"/>
                  <a:gd name="T1" fmla="*/ 1468011860 h 290"/>
                  <a:gd name="T2" fmla="*/ 774982909 w 125"/>
                  <a:gd name="T3" fmla="*/ 368513335 h 290"/>
                  <a:gd name="T4" fmla="*/ 627029665 w 125"/>
                  <a:gd name="T5" fmla="*/ 0 h 290"/>
                  <a:gd name="T6" fmla="*/ 197267314 w 125"/>
                  <a:gd name="T7" fmla="*/ 72495342 h 290"/>
                  <a:gd name="T8" fmla="*/ 0 w 125"/>
                  <a:gd name="T9" fmla="*/ 827643981 h 290"/>
                  <a:gd name="T10" fmla="*/ 302948083 w 125"/>
                  <a:gd name="T11" fmla="*/ 1751949213 h 290"/>
                  <a:gd name="T12" fmla="*/ 443854089 w 125"/>
                  <a:gd name="T13" fmla="*/ 1389477513 h 290"/>
                  <a:gd name="T14" fmla="*/ 880661024 w 125"/>
                  <a:gd name="T15" fmla="*/ 1468011860 h 2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290"/>
                  <a:gd name="T26" fmla="*/ 125 w 125"/>
                  <a:gd name="T27" fmla="*/ 290 h 29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290">
                    <a:moveTo>
                      <a:pt x="125" y="243"/>
                    </a:moveTo>
                    <a:cubicBezTo>
                      <a:pt x="92" y="190"/>
                      <a:pt x="85" y="122"/>
                      <a:pt x="110" y="6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10" y="50"/>
                      <a:pt x="0" y="92"/>
                      <a:pt x="0" y="137"/>
                    </a:cubicBezTo>
                    <a:cubicBezTo>
                      <a:pt x="0" y="193"/>
                      <a:pt x="16" y="245"/>
                      <a:pt x="43" y="290"/>
                    </a:cubicBezTo>
                    <a:cubicBezTo>
                      <a:pt x="63" y="230"/>
                      <a:pt x="63" y="230"/>
                      <a:pt x="63" y="230"/>
                    </a:cubicBezTo>
                    <a:lnTo>
                      <a:pt x="125" y="243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  <p:sp>
            <p:nvSpPr>
              <p:cNvPr id="70" name="Freeform 35">
                <a:extLst>
                  <a:ext uri="{FF2B5EF4-FFF2-40B4-BE49-F238E27FC236}">
                    <a16:creationId xmlns:a16="http://schemas.microsoft.com/office/drawing/2014/main" id="{D0A9D927-0DD7-9BEB-65AD-9AC41BB349ED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298479" y="3609776"/>
                <a:ext cx="618400" cy="454025"/>
              </a:xfrm>
              <a:custGeom>
                <a:avLst/>
                <a:gdLst>
                  <a:gd name="T0" fmla="*/ 0 w 248"/>
                  <a:gd name="T1" fmla="*/ 572189266 h 185"/>
                  <a:gd name="T2" fmla="*/ 751652516 w 248"/>
                  <a:gd name="T3" fmla="*/ 728788725 h 185"/>
                  <a:gd name="T4" fmla="*/ 1162932492 w 248"/>
                  <a:gd name="T5" fmla="*/ 1035964760 h 185"/>
                  <a:gd name="T6" fmla="*/ 1616760658 w 248"/>
                  <a:gd name="T7" fmla="*/ 1114263186 h 185"/>
                  <a:gd name="T8" fmla="*/ 1758581523 w 248"/>
                  <a:gd name="T9" fmla="*/ 758904071 h 185"/>
                  <a:gd name="T10" fmla="*/ 49636525 w 248"/>
                  <a:gd name="T11" fmla="*/ 0 h 185"/>
                  <a:gd name="T12" fmla="*/ 0 w 248"/>
                  <a:gd name="T13" fmla="*/ 6022581 h 185"/>
                  <a:gd name="T14" fmla="*/ 290733123 w 248"/>
                  <a:gd name="T15" fmla="*/ 289105922 h 185"/>
                  <a:gd name="T16" fmla="*/ 0 w 248"/>
                  <a:gd name="T17" fmla="*/ 572189266 h 1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8"/>
                  <a:gd name="T28" fmla="*/ 0 h 185"/>
                  <a:gd name="T29" fmla="*/ 248 w 248"/>
                  <a:gd name="T30" fmla="*/ 185 h 18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8" h="185">
                    <a:moveTo>
                      <a:pt x="0" y="95"/>
                    </a:moveTo>
                    <a:cubicBezTo>
                      <a:pt x="36" y="94"/>
                      <a:pt x="73" y="102"/>
                      <a:pt x="106" y="121"/>
                    </a:cubicBezTo>
                    <a:cubicBezTo>
                      <a:pt x="130" y="135"/>
                      <a:pt x="149" y="152"/>
                      <a:pt x="164" y="172"/>
                    </a:cubicBezTo>
                    <a:cubicBezTo>
                      <a:pt x="228" y="185"/>
                      <a:pt x="228" y="185"/>
                      <a:pt x="228" y="185"/>
                    </a:cubicBezTo>
                    <a:cubicBezTo>
                      <a:pt x="248" y="126"/>
                      <a:pt x="248" y="126"/>
                      <a:pt x="248" y="126"/>
                    </a:cubicBezTo>
                    <a:cubicBezTo>
                      <a:pt x="195" y="50"/>
                      <a:pt x="107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F2F2F2"/>
              </a:solidFill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  <p:sp>
            <p:nvSpPr>
              <p:cNvPr id="71" name="Freeform 36">
                <a:extLst>
                  <a:ext uri="{FF2B5EF4-FFF2-40B4-BE49-F238E27FC236}">
                    <a16:creationId xmlns:a16="http://schemas.microsoft.com/office/drawing/2014/main" id="{FD982829-E72E-D42D-32F0-BA8A3542DD19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714269" y="4597201"/>
                <a:ext cx="621373" cy="452438"/>
              </a:xfrm>
              <a:custGeom>
                <a:avLst/>
                <a:gdLst>
                  <a:gd name="T0" fmla="*/ 1768400958 w 249"/>
                  <a:gd name="T1" fmla="*/ 544157483 h 184"/>
                  <a:gd name="T2" fmla="*/ 1008484848 w 249"/>
                  <a:gd name="T3" fmla="*/ 380911022 h 184"/>
                  <a:gd name="T4" fmla="*/ 596569935 w 249"/>
                  <a:gd name="T5" fmla="*/ 72554822 h 184"/>
                  <a:gd name="T6" fmla="*/ 142039701 w 249"/>
                  <a:gd name="T7" fmla="*/ 0 h 184"/>
                  <a:gd name="T8" fmla="*/ 0 w 249"/>
                  <a:gd name="T9" fmla="*/ 350678830 h 184"/>
                  <a:gd name="T10" fmla="*/ 1711584028 w 249"/>
                  <a:gd name="T11" fmla="*/ 1112500720 h 184"/>
                  <a:gd name="T12" fmla="*/ 1761298842 w 249"/>
                  <a:gd name="T13" fmla="*/ 1112500720 h 184"/>
                  <a:gd name="T14" fmla="*/ 1470117406 w 249"/>
                  <a:gd name="T15" fmla="*/ 828330408 h 184"/>
                  <a:gd name="T16" fmla="*/ 1768400958 w 249"/>
                  <a:gd name="T17" fmla="*/ 544157483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9"/>
                  <a:gd name="T28" fmla="*/ 0 h 184"/>
                  <a:gd name="T29" fmla="*/ 249 w 249"/>
                  <a:gd name="T30" fmla="*/ 184 h 1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9" h="184">
                    <a:moveTo>
                      <a:pt x="249" y="90"/>
                    </a:moveTo>
                    <a:cubicBezTo>
                      <a:pt x="213" y="91"/>
                      <a:pt x="176" y="83"/>
                      <a:pt x="142" y="63"/>
                    </a:cubicBezTo>
                    <a:cubicBezTo>
                      <a:pt x="119" y="50"/>
                      <a:pt x="99" y="32"/>
                      <a:pt x="84" y="12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53" y="134"/>
                      <a:pt x="141" y="184"/>
                      <a:pt x="241" y="184"/>
                    </a:cubicBezTo>
                    <a:cubicBezTo>
                      <a:pt x="243" y="184"/>
                      <a:pt x="246" y="184"/>
                      <a:pt x="248" y="184"/>
                    </a:cubicBezTo>
                    <a:cubicBezTo>
                      <a:pt x="207" y="137"/>
                      <a:pt x="207" y="137"/>
                      <a:pt x="207" y="137"/>
                    </a:cubicBezTo>
                    <a:lnTo>
                      <a:pt x="249" y="90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  <p:sp>
            <p:nvSpPr>
              <p:cNvPr id="72" name="Freeform 37">
                <a:extLst>
                  <a:ext uri="{FF2B5EF4-FFF2-40B4-BE49-F238E27FC236}">
                    <a16:creationId xmlns:a16="http://schemas.microsoft.com/office/drawing/2014/main" id="{E6597105-5364-E9CD-6549-E96A03C66159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735522" y="3954264"/>
                <a:ext cx="310686" cy="714375"/>
              </a:xfrm>
              <a:custGeom>
                <a:avLst/>
                <a:gdLst>
                  <a:gd name="T0" fmla="*/ 0 w 125"/>
                  <a:gd name="T1" fmla="*/ 289272732 h 291"/>
                  <a:gd name="T2" fmla="*/ 105678157 w 125"/>
                  <a:gd name="T3" fmla="*/ 1380071884 h 291"/>
                  <a:gd name="T4" fmla="*/ 253631275 w 125"/>
                  <a:gd name="T5" fmla="*/ 1753716856 h 291"/>
                  <a:gd name="T6" fmla="*/ 683393627 w 125"/>
                  <a:gd name="T7" fmla="*/ 1681398079 h 291"/>
                  <a:gd name="T8" fmla="*/ 880661024 w 125"/>
                  <a:gd name="T9" fmla="*/ 922056744 h 291"/>
                  <a:gd name="T10" fmla="*/ 577712858 w 125"/>
                  <a:gd name="T11" fmla="*/ 0 h 291"/>
                  <a:gd name="T12" fmla="*/ 429762435 w 125"/>
                  <a:gd name="T13" fmla="*/ 361591587 h 291"/>
                  <a:gd name="T14" fmla="*/ 0 w 125"/>
                  <a:gd name="T15" fmla="*/ 289272732 h 29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"/>
                  <a:gd name="T25" fmla="*/ 0 h 291"/>
                  <a:gd name="T26" fmla="*/ 125 w 125"/>
                  <a:gd name="T27" fmla="*/ 291 h 291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" h="291">
                    <a:moveTo>
                      <a:pt x="0" y="48"/>
                    </a:moveTo>
                    <a:cubicBezTo>
                      <a:pt x="34" y="101"/>
                      <a:pt x="41" y="169"/>
                      <a:pt x="15" y="229"/>
                    </a:cubicBezTo>
                    <a:cubicBezTo>
                      <a:pt x="36" y="291"/>
                      <a:pt x="36" y="291"/>
                      <a:pt x="36" y="291"/>
                    </a:cubicBezTo>
                    <a:cubicBezTo>
                      <a:pt x="97" y="279"/>
                      <a:pt x="97" y="279"/>
                      <a:pt x="97" y="279"/>
                    </a:cubicBezTo>
                    <a:cubicBezTo>
                      <a:pt x="115" y="241"/>
                      <a:pt x="125" y="198"/>
                      <a:pt x="125" y="153"/>
                    </a:cubicBezTo>
                    <a:cubicBezTo>
                      <a:pt x="125" y="97"/>
                      <a:pt x="109" y="45"/>
                      <a:pt x="82" y="0"/>
                    </a:cubicBezTo>
                    <a:cubicBezTo>
                      <a:pt x="61" y="60"/>
                      <a:pt x="61" y="60"/>
                      <a:pt x="61" y="60"/>
                    </a:cubicBezTo>
                    <a:lnTo>
                      <a:pt x="0" y="48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  <p:sp>
            <p:nvSpPr>
              <p:cNvPr id="73" name="Freeform 38">
                <a:extLst>
                  <a:ext uri="{FF2B5EF4-FFF2-40B4-BE49-F238E27FC236}">
                    <a16:creationId xmlns:a16="http://schemas.microsoft.com/office/drawing/2014/main" id="{0913DB18-8B41-6FE6-20C7-6BE090FF9FF5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273207" y="4557514"/>
                <a:ext cx="682322" cy="488950"/>
              </a:xfrm>
              <a:custGeom>
                <a:avLst/>
                <a:gdLst>
                  <a:gd name="T0" fmla="*/ 1357855250 w 274"/>
                  <a:gd name="T1" fmla="*/ 0 h 199"/>
                  <a:gd name="T2" fmla="*/ 1336638933 w 274"/>
                  <a:gd name="T3" fmla="*/ 36221611 h 199"/>
                  <a:gd name="T4" fmla="*/ 311176276 w 274"/>
                  <a:gd name="T5" fmla="*/ 627851074 h 199"/>
                  <a:gd name="T6" fmla="*/ 0 w 274"/>
                  <a:gd name="T7" fmla="*/ 923663429 h 199"/>
                  <a:gd name="T8" fmla="*/ 289959960 w 274"/>
                  <a:gd name="T9" fmla="*/ 1201367288 h 199"/>
                  <a:gd name="T10" fmla="*/ 1937772676 w 274"/>
                  <a:gd name="T11" fmla="*/ 289777802 h 199"/>
                  <a:gd name="T12" fmla="*/ 1506369800 w 274"/>
                  <a:gd name="T13" fmla="*/ 362221082 h 199"/>
                  <a:gd name="T14" fmla="*/ 1357855250 w 274"/>
                  <a:gd name="T15" fmla="*/ 0 h 1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74"/>
                  <a:gd name="T25" fmla="*/ 0 h 199"/>
                  <a:gd name="T26" fmla="*/ 274 w 274"/>
                  <a:gd name="T27" fmla="*/ 199 h 19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74" h="199">
                    <a:moveTo>
                      <a:pt x="192" y="0"/>
                    </a:moveTo>
                    <a:cubicBezTo>
                      <a:pt x="191" y="2"/>
                      <a:pt x="190" y="4"/>
                      <a:pt x="189" y="6"/>
                    </a:cubicBezTo>
                    <a:cubicBezTo>
                      <a:pt x="157" y="62"/>
                      <a:pt x="102" y="96"/>
                      <a:pt x="44" y="104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41" y="199"/>
                      <a:pt x="41" y="199"/>
                      <a:pt x="41" y="199"/>
                    </a:cubicBezTo>
                    <a:cubicBezTo>
                      <a:pt x="142" y="191"/>
                      <a:pt x="228" y="132"/>
                      <a:pt x="274" y="48"/>
                    </a:cubicBezTo>
                    <a:cubicBezTo>
                      <a:pt x="213" y="60"/>
                      <a:pt x="213" y="60"/>
                      <a:pt x="213" y="60"/>
                    </a:cubicBezTo>
                    <a:lnTo>
                      <a:pt x="192" y="0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  <p:sp>
            <p:nvSpPr>
              <p:cNvPr id="74" name="Freeform 39">
                <a:extLst>
                  <a:ext uri="{FF2B5EF4-FFF2-40B4-BE49-F238E27FC236}">
                    <a16:creationId xmlns:a16="http://schemas.microsoft.com/office/drawing/2014/main" id="{8266E951-C57C-627B-ECDE-E240A5EBEB17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675619" y="3612951"/>
                <a:ext cx="682322" cy="488950"/>
              </a:xfrm>
              <a:custGeom>
                <a:avLst/>
                <a:gdLst>
                  <a:gd name="T0" fmla="*/ 579917260 w 274"/>
                  <a:gd name="T1" fmla="*/ 1201367288 h 199"/>
                  <a:gd name="T2" fmla="*/ 601133577 w 274"/>
                  <a:gd name="T3" fmla="*/ 1165145686 h 199"/>
                  <a:gd name="T4" fmla="*/ 1633670361 w 274"/>
                  <a:gd name="T5" fmla="*/ 579553148 h 199"/>
                  <a:gd name="T6" fmla="*/ 1937772676 w 274"/>
                  <a:gd name="T7" fmla="*/ 283740869 h 199"/>
                  <a:gd name="T8" fmla="*/ 1647812799 w 274"/>
                  <a:gd name="T9" fmla="*/ 0 h 199"/>
                  <a:gd name="T10" fmla="*/ 0 w 274"/>
                  <a:gd name="T11" fmla="*/ 917626496 h 199"/>
                  <a:gd name="T12" fmla="*/ 438474261 w 274"/>
                  <a:gd name="T13" fmla="*/ 839146359 h 199"/>
                  <a:gd name="T14" fmla="*/ 579917260 w 274"/>
                  <a:gd name="T15" fmla="*/ 1201367288 h 1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74"/>
                  <a:gd name="T25" fmla="*/ 0 h 199"/>
                  <a:gd name="T26" fmla="*/ 274 w 274"/>
                  <a:gd name="T27" fmla="*/ 199 h 19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74" h="199">
                    <a:moveTo>
                      <a:pt x="82" y="199"/>
                    </a:moveTo>
                    <a:cubicBezTo>
                      <a:pt x="83" y="197"/>
                      <a:pt x="84" y="195"/>
                      <a:pt x="85" y="193"/>
                    </a:cubicBezTo>
                    <a:cubicBezTo>
                      <a:pt x="117" y="138"/>
                      <a:pt x="172" y="103"/>
                      <a:pt x="231" y="96"/>
                    </a:cubicBezTo>
                    <a:cubicBezTo>
                      <a:pt x="274" y="47"/>
                      <a:pt x="274" y="47"/>
                      <a:pt x="274" y="47"/>
                    </a:cubicBezTo>
                    <a:cubicBezTo>
                      <a:pt x="233" y="0"/>
                      <a:pt x="233" y="0"/>
                      <a:pt x="233" y="0"/>
                    </a:cubicBezTo>
                    <a:cubicBezTo>
                      <a:pt x="133" y="9"/>
                      <a:pt x="46" y="68"/>
                      <a:pt x="0" y="152"/>
                    </a:cubicBezTo>
                    <a:cubicBezTo>
                      <a:pt x="62" y="139"/>
                      <a:pt x="62" y="139"/>
                      <a:pt x="62" y="139"/>
                    </a:cubicBezTo>
                    <a:lnTo>
                      <a:pt x="82" y="199"/>
                    </a:lnTo>
                    <a:close/>
                  </a:path>
                </a:pathLst>
              </a:custGeom>
              <a:solidFill>
                <a:srgbClr val="C55A11"/>
              </a:solidFill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algn="l" defTabSz="781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+mn-ea"/>
                  <a:cs typeface="+mn-cs"/>
                </a:endParaRPr>
              </a:p>
            </p:txBody>
          </p:sp>
        </p:grp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766DD9B2-714A-F95C-634E-F9BA973EBD61}"/>
                </a:ext>
              </a:extLst>
            </p:cNvPr>
            <p:cNvSpPr/>
            <p:nvPr/>
          </p:nvSpPr>
          <p:spPr bwMode="auto">
            <a:xfrm>
              <a:off x="10511477" y="3671539"/>
              <a:ext cx="347662" cy="339725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22225" cap="rnd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75" name="Freeform 4851">
              <a:extLst>
                <a:ext uri="{FF2B5EF4-FFF2-40B4-BE49-F238E27FC236}">
                  <a16:creationId xmlns:a16="http://schemas.microsoft.com/office/drawing/2014/main" id="{5ACC96B3-B73C-23A3-89D8-98BE76B749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66496" y="3715751"/>
              <a:ext cx="240491" cy="276614"/>
            </a:xfrm>
            <a:custGeom>
              <a:avLst/>
              <a:gdLst>
                <a:gd name="T0" fmla="*/ 248 w 360"/>
                <a:gd name="T1" fmla="*/ 8 h 380"/>
                <a:gd name="T2" fmla="*/ 274 w 360"/>
                <a:gd name="T3" fmla="*/ 0 h 380"/>
                <a:gd name="T4" fmla="*/ 298 w 360"/>
                <a:gd name="T5" fmla="*/ 28 h 380"/>
                <a:gd name="T6" fmla="*/ 280 w 360"/>
                <a:gd name="T7" fmla="*/ 56 h 380"/>
                <a:gd name="T8" fmla="*/ 258 w 360"/>
                <a:gd name="T9" fmla="*/ 56 h 380"/>
                <a:gd name="T10" fmla="*/ 240 w 360"/>
                <a:gd name="T11" fmla="*/ 28 h 380"/>
                <a:gd name="T12" fmla="*/ 344 w 360"/>
                <a:gd name="T13" fmla="*/ 88 h 380"/>
                <a:gd name="T14" fmla="*/ 288 w 360"/>
                <a:gd name="T15" fmla="*/ 68 h 380"/>
                <a:gd name="T16" fmla="*/ 214 w 360"/>
                <a:gd name="T17" fmla="*/ 70 h 380"/>
                <a:gd name="T18" fmla="*/ 194 w 360"/>
                <a:gd name="T19" fmla="*/ 90 h 380"/>
                <a:gd name="T20" fmla="*/ 224 w 360"/>
                <a:gd name="T21" fmla="*/ 114 h 380"/>
                <a:gd name="T22" fmla="*/ 248 w 360"/>
                <a:gd name="T23" fmla="*/ 166 h 380"/>
                <a:gd name="T24" fmla="*/ 234 w 360"/>
                <a:gd name="T25" fmla="*/ 208 h 380"/>
                <a:gd name="T26" fmla="*/ 278 w 360"/>
                <a:gd name="T27" fmla="*/ 214 h 380"/>
                <a:gd name="T28" fmla="*/ 310 w 360"/>
                <a:gd name="T29" fmla="*/ 244 h 380"/>
                <a:gd name="T30" fmla="*/ 332 w 360"/>
                <a:gd name="T31" fmla="*/ 200 h 380"/>
                <a:gd name="T32" fmla="*/ 348 w 360"/>
                <a:gd name="T33" fmla="*/ 208 h 380"/>
                <a:gd name="T34" fmla="*/ 360 w 360"/>
                <a:gd name="T35" fmla="*/ 190 h 380"/>
                <a:gd name="T36" fmla="*/ 102 w 360"/>
                <a:gd name="T37" fmla="*/ 56 h 380"/>
                <a:gd name="T38" fmla="*/ 120 w 360"/>
                <a:gd name="T39" fmla="*/ 28 h 380"/>
                <a:gd name="T40" fmla="*/ 98 w 360"/>
                <a:gd name="T41" fmla="*/ 0 h 380"/>
                <a:gd name="T42" fmla="*/ 70 w 360"/>
                <a:gd name="T43" fmla="*/ 8 h 380"/>
                <a:gd name="T44" fmla="*/ 62 w 360"/>
                <a:gd name="T45" fmla="*/ 34 h 380"/>
                <a:gd name="T46" fmla="*/ 92 w 360"/>
                <a:gd name="T47" fmla="*/ 58 h 380"/>
                <a:gd name="T48" fmla="*/ 50 w 360"/>
                <a:gd name="T49" fmla="*/ 244 h 380"/>
                <a:gd name="T50" fmla="*/ 74 w 360"/>
                <a:gd name="T51" fmla="*/ 218 h 380"/>
                <a:gd name="T52" fmla="*/ 126 w 360"/>
                <a:gd name="T53" fmla="*/ 208 h 380"/>
                <a:gd name="T54" fmla="*/ 112 w 360"/>
                <a:gd name="T55" fmla="*/ 166 h 380"/>
                <a:gd name="T56" fmla="*/ 128 w 360"/>
                <a:gd name="T57" fmla="*/ 122 h 380"/>
                <a:gd name="T58" fmla="*/ 166 w 360"/>
                <a:gd name="T59" fmla="*/ 90 h 380"/>
                <a:gd name="T60" fmla="*/ 154 w 360"/>
                <a:gd name="T61" fmla="*/ 74 h 380"/>
                <a:gd name="T62" fmla="*/ 72 w 360"/>
                <a:gd name="T63" fmla="*/ 68 h 380"/>
                <a:gd name="T64" fmla="*/ 20 w 360"/>
                <a:gd name="T65" fmla="*/ 80 h 380"/>
                <a:gd name="T66" fmla="*/ 0 w 360"/>
                <a:gd name="T67" fmla="*/ 190 h 380"/>
                <a:gd name="T68" fmla="*/ 12 w 360"/>
                <a:gd name="T69" fmla="*/ 208 h 380"/>
                <a:gd name="T70" fmla="*/ 28 w 360"/>
                <a:gd name="T71" fmla="*/ 200 h 380"/>
                <a:gd name="T72" fmla="*/ 170 w 360"/>
                <a:gd name="T73" fmla="*/ 118 h 380"/>
                <a:gd name="T74" fmla="*/ 136 w 360"/>
                <a:gd name="T75" fmla="*/ 146 h 380"/>
                <a:gd name="T76" fmla="*/ 136 w 360"/>
                <a:gd name="T77" fmla="*/ 184 h 380"/>
                <a:gd name="T78" fmla="*/ 170 w 360"/>
                <a:gd name="T79" fmla="*/ 214 h 380"/>
                <a:gd name="T80" fmla="*/ 208 w 360"/>
                <a:gd name="T81" fmla="*/ 206 h 380"/>
                <a:gd name="T82" fmla="*/ 228 w 360"/>
                <a:gd name="T83" fmla="*/ 166 h 380"/>
                <a:gd name="T84" fmla="*/ 214 w 360"/>
                <a:gd name="T85" fmla="*/ 132 h 380"/>
                <a:gd name="T86" fmla="*/ 296 w 360"/>
                <a:gd name="T87" fmla="*/ 260 h 380"/>
                <a:gd name="T88" fmla="*/ 288 w 360"/>
                <a:gd name="T89" fmla="*/ 246 h 380"/>
                <a:gd name="T90" fmla="*/ 180 w 360"/>
                <a:gd name="T91" fmla="*/ 278 h 380"/>
                <a:gd name="T92" fmla="*/ 82 w 360"/>
                <a:gd name="T93" fmla="*/ 236 h 380"/>
                <a:gd name="T94" fmla="*/ 64 w 360"/>
                <a:gd name="T95" fmla="*/ 260 h 380"/>
                <a:gd name="T96" fmla="*/ 106 w 360"/>
                <a:gd name="T97" fmla="*/ 304 h 380"/>
                <a:gd name="T98" fmla="*/ 146 w 360"/>
                <a:gd name="T99" fmla="*/ 378 h 380"/>
                <a:gd name="T100" fmla="*/ 214 w 360"/>
                <a:gd name="T101" fmla="*/ 378 h 380"/>
                <a:gd name="T102" fmla="*/ 264 w 360"/>
                <a:gd name="T103" fmla="*/ 36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0" h="380">
                  <a:moveTo>
                    <a:pt x="240" y="28"/>
                  </a:moveTo>
                  <a:lnTo>
                    <a:pt x="240" y="28"/>
                  </a:lnTo>
                  <a:lnTo>
                    <a:pt x="240" y="22"/>
                  </a:lnTo>
                  <a:lnTo>
                    <a:pt x="242" y="18"/>
                  </a:lnTo>
                  <a:lnTo>
                    <a:pt x="248" y="8"/>
                  </a:lnTo>
                  <a:lnTo>
                    <a:pt x="258" y="2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74" y="0"/>
                  </a:lnTo>
                  <a:lnTo>
                    <a:pt x="280" y="2"/>
                  </a:lnTo>
                  <a:lnTo>
                    <a:pt x="290" y="8"/>
                  </a:lnTo>
                  <a:lnTo>
                    <a:pt x="296" y="18"/>
                  </a:lnTo>
                  <a:lnTo>
                    <a:pt x="298" y="22"/>
                  </a:lnTo>
                  <a:lnTo>
                    <a:pt x="298" y="28"/>
                  </a:lnTo>
                  <a:lnTo>
                    <a:pt x="298" y="28"/>
                  </a:lnTo>
                  <a:lnTo>
                    <a:pt x="298" y="34"/>
                  </a:lnTo>
                  <a:lnTo>
                    <a:pt x="296" y="40"/>
                  </a:lnTo>
                  <a:lnTo>
                    <a:pt x="290" y="50"/>
                  </a:lnTo>
                  <a:lnTo>
                    <a:pt x="280" y="56"/>
                  </a:lnTo>
                  <a:lnTo>
                    <a:pt x="274" y="58"/>
                  </a:lnTo>
                  <a:lnTo>
                    <a:pt x="268" y="58"/>
                  </a:lnTo>
                  <a:lnTo>
                    <a:pt x="268" y="58"/>
                  </a:lnTo>
                  <a:lnTo>
                    <a:pt x="262" y="58"/>
                  </a:lnTo>
                  <a:lnTo>
                    <a:pt x="258" y="56"/>
                  </a:lnTo>
                  <a:lnTo>
                    <a:pt x="248" y="50"/>
                  </a:lnTo>
                  <a:lnTo>
                    <a:pt x="242" y="40"/>
                  </a:lnTo>
                  <a:lnTo>
                    <a:pt x="240" y="34"/>
                  </a:lnTo>
                  <a:lnTo>
                    <a:pt x="240" y="28"/>
                  </a:lnTo>
                  <a:lnTo>
                    <a:pt x="240" y="28"/>
                  </a:lnTo>
                  <a:close/>
                  <a:moveTo>
                    <a:pt x="360" y="190"/>
                  </a:moveTo>
                  <a:lnTo>
                    <a:pt x="344" y="90"/>
                  </a:lnTo>
                  <a:lnTo>
                    <a:pt x="344" y="90"/>
                  </a:lnTo>
                  <a:lnTo>
                    <a:pt x="344" y="88"/>
                  </a:lnTo>
                  <a:lnTo>
                    <a:pt x="344" y="88"/>
                  </a:lnTo>
                  <a:lnTo>
                    <a:pt x="340" y="80"/>
                  </a:lnTo>
                  <a:lnTo>
                    <a:pt x="332" y="74"/>
                  </a:lnTo>
                  <a:lnTo>
                    <a:pt x="324" y="70"/>
                  </a:lnTo>
                  <a:lnTo>
                    <a:pt x="314" y="68"/>
                  </a:lnTo>
                  <a:lnTo>
                    <a:pt x="288" y="68"/>
                  </a:lnTo>
                  <a:lnTo>
                    <a:pt x="270" y="102"/>
                  </a:lnTo>
                  <a:lnTo>
                    <a:pt x="250" y="68"/>
                  </a:lnTo>
                  <a:lnTo>
                    <a:pt x="222" y="68"/>
                  </a:lnTo>
                  <a:lnTo>
                    <a:pt x="222" y="68"/>
                  </a:lnTo>
                  <a:lnTo>
                    <a:pt x="214" y="70"/>
                  </a:lnTo>
                  <a:lnTo>
                    <a:pt x="206" y="74"/>
                  </a:lnTo>
                  <a:lnTo>
                    <a:pt x="198" y="80"/>
                  </a:lnTo>
                  <a:lnTo>
                    <a:pt x="194" y="88"/>
                  </a:lnTo>
                  <a:lnTo>
                    <a:pt x="194" y="88"/>
                  </a:lnTo>
                  <a:lnTo>
                    <a:pt x="194" y="90"/>
                  </a:lnTo>
                  <a:lnTo>
                    <a:pt x="192" y="98"/>
                  </a:lnTo>
                  <a:lnTo>
                    <a:pt x="192" y="98"/>
                  </a:lnTo>
                  <a:lnTo>
                    <a:pt x="204" y="102"/>
                  </a:lnTo>
                  <a:lnTo>
                    <a:pt x="214" y="106"/>
                  </a:lnTo>
                  <a:lnTo>
                    <a:pt x="224" y="114"/>
                  </a:lnTo>
                  <a:lnTo>
                    <a:pt x="232" y="122"/>
                  </a:lnTo>
                  <a:lnTo>
                    <a:pt x="240" y="132"/>
                  </a:lnTo>
                  <a:lnTo>
                    <a:pt x="244" y="142"/>
                  </a:lnTo>
                  <a:lnTo>
                    <a:pt x="248" y="154"/>
                  </a:lnTo>
                  <a:lnTo>
                    <a:pt x="248" y="166"/>
                  </a:lnTo>
                  <a:lnTo>
                    <a:pt x="248" y="166"/>
                  </a:lnTo>
                  <a:lnTo>
                    <a:pt x="248" y="178"/>
                  </a:lnTo>
                  <a:lnTo>
                    <a:pt x="246" y="188"/>
                  </a:lnTo>
                  <a:lnTo>
                    <a:pt x="240" y="198"/>
                  </a:lnTo>
                  <a:lnTo>
                    <a:pt x="234" y="208"/>
                  </a:lnTo>
                  <a:lnTo>
                    <a:pt x="250" y="208"/>
                  </a:lnTo>
                  <a:lnTo>
                    <a:pt x="250" y="208"/>
                  </a:lnTo>
                  <a:lnTo>
                    <a:pt x="260" y="208"/>
                  </a:lnTo>
                  <a:lnTo>
                    <a:pt x="270" y="210"/>
                  </a:lnTo>
                  <a:lnTo>
                    <a:pt x="278" y="214"/>
                  </a:lnTo>
                  <a:lnTo>
                    <a:pt x="286" y="218"/>
                  </a:lnTo>
                  <a:lnTo>
                    <a:pt x="294" y="222"/>
                  </a:lnTo>
                  <a:lnTo>
                    <a:pt x="300" y="228"/>
                  </a:lnTo>
                  <a:lnTo>
                    <a:pt x="306" y="236"/>
                  </a:lnTo>
                  <a:lnTo>
                    <a:pt x="310" y="244"/>
                  </a:lnTo>
                  <a:lnTo>
                    <a:pt x="308" y="118"/>
                  </a:lnTo>
                  <a:lnTo>
                    <a:pt x="318" y="118"/>
                  </a:lnTo>
                  <a:lnTo>
                    <a:pt x="330" y="196"/>
                  </a:lnTo>
                  <a:lnTo>
                    <a:pt x="330" y="196"/>
                  </a:lnTo>
                  <a:lnTo>
                    <a:pt x="332" y="200"/>
                  </a:lnTo>
                  <a:lnTo>
                    <a:pt x="336" y="204"/>
                  </a:lnTo>
                  <a:lnTo>
                    <a:pt x="340" y="208"/>
                  </a:lnTo>
                  <a:lnTo>
                    <a:pt x="346" y="208"/>
                  </a:lnTo>
                  <a:lnTo>
                    <a:pt x="346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4" y="206"/>
                  </a:lnTo>
                  <a:lnTo>
                    <a:pt x="358" y="202"/>
                  </a:lnTo>
                  <a:lnTo>
                    <a:pt x="360" y="196"/>
                  </a:lnTo>
                  <a:lnTo>
                    <a:pt x="360" y="190"/>
                  </a:lnTo>
                  <a:lnTo>
                    <a:pt x="360" y="190"/>
                  </a:lnTo>
                  <a:close/>
                  <a:moveTo>
                    <a:pt x="92" y="58"/>
                  </a:moveTo>
                  <a:lnTo>
                    <a:pt x="92" y="58"/>
                  </a:lnTo>
                  <a:lnTo>
                    <a:pt x="98" y="58"/>
                  </a:lnTo>
                  <a:lnTo>
                    <a:pt x="102" y="56"/>
                  </a:lnTo>
                  <a:lnTo>
                    <a:pt x="112" y="50"/>
                  </a:lnTo>
                  <a:lnTo>
                    <a:pt x="118" y="40"/>
                  </a:lnTo>
                  <a:lnTo>
                    <a:pt x="120" y="34"/>
                  </a:lnTo>
                  <a:lnTo>
                    <a:pt x="120" y="28"/>
                  </a:lnTo>
                  <a:lnTo>
                    <a:pt x="120" y="28"/>
                  </a:lnTo>
                  <a:lnTo>
                    <a:pt x="120" y="22"/>
                  </a:lnTo>
                  <a:lnTo>
                    <a:pt x="118" y="18"/>
                  </a:lnTo>
                  <a:lnTo>
                    <a:pt x="112" y="8"/>
                  </a:lnTo>
                  <a:lnTo>
                    <a:pt x="102" y="2"/>
                  </a:lnTo>
                  <a:lnTo>
                    <a:pt x="98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6" y="0"/>
                  </a:lnTo>
                  <a:lnTo>
                    <a:pt x="80" y="2"/>
                  </a:lnTo>
                  <a:lnTo>
                    <a:pt x="70" y="8"/>
                  </a:lnTo>
                  <a:lnTo>
                    <a:pt x="64" y="18"/>
                  </a:lnTo>
                  <a:lnTo>
                    <a:pt x="62" y="22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34"/>
                  </a:lnTo>
                  <a:lnTo>
                    <a:pt x="64" y="40"/>
                  </a:lnTo>
                  <a:lnTo>
                    <a:pt x="70" y="50"/>
                  </a:lnTo>
                  <a:lnTo>
                    <a:pt x="80" y="56"/>
                  </a:lnTo>
                  <a:lnTo>
                    <a:pt x="86" y="58"/>
                  </a:lnTo>
                  <a:lnTo>
                    <a:pt x="92" y="58"/>
                  </a:lnTo>
                  <a:lnTo>
                    <a:pt x="92" y="58"/>
                  </a:lnTo>
                  <a:close/>
                  <a:moveTo>
                    <a:pt x="30" y="196"/>
                  </a:moveTo>
                  <a:lnTo>
                    <a:pt x="42" y="118"/>
                  </a:lnTo>
                  <a:lnTo>
                    <a:pt x="52" y="118"/>
                  </a:lnTo>
                  <a:lnTo>
                    <a:pt x="50" y="244"/>
                  </a:lnTo>
                  <a:lnTo>
                    <a:pt x="50" y="244"/>
                  </a:lnTo>
                  <a:lnTo>
                    <a:pt x="54" y="236"/>
                  </a:lnTo>
                  <a:lnTo>
                    <a:pt x="60" y="228"/>
                  </a:lnTo>
                  <a:lnTo>
                    <a:pt x="66" y="222"/>
                  </a:lnTo>
                  <a:lnTo>
                    <a:pt x="74" y="218"/>
                  </a:lnTo>
                  <a:lnTo>
                    <a:pt x="82" y="214"/>
                  </a:lnTo>
                  <a:lnTo>
                    <a:pt x="90" y="210"/>
                  </a:lnTo>
                  <a:lnTo>
                    <a:pt x="100" y="208"/>
                  </a:lnTo>
                  <a:lnTo>
                    <a:pt x="110" y="208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20" y="198"/>
                  </a:lnTo>
                  <a:lnTo>
                    <a:pt x="114" y="188"/>
                  </a:lnTo>
                  <a:lnTo>
                    <a:pt x="112" y="178"/>
                  </a:lnTo>
                  <a:lnTo>
                    <a:pt x="112" y="166"/>
                  </a:lnTo>
                  <a:lnTo>
                    <a:pt x="112" y="166"/>
                  </a:lnTo>
                  <a:lnTo>
                    <a:pt x="112" y="154"/>
                  </a:lnTo>
                  <a:lnTo>
                    <a:pt x="116" y="142"/>
                  </a:lnTo>
                  <a:lnTo>
                    <a:pt x="120" y="132"/>
                  </a:lnTo>
                  <a:lnTo>
                    <a:pt x="128" y="122"/>
                  </a:lnTo>
                  <a:lnTo>
                    <a:pt x="136" y="114"/>
                  </a:lnTo>
                  <a:lnTo>
                    <a:pt x="146" y="106"/>
                  </a:lnTo>
                  <a:lnTo>
                    <a:pt x="156" y="102"/>
                  </a:lnTo>
                  <a:lnTo>
                    <a:pt x="168" y="98"/>
                  </a:lnTo>
                  <a:lnTo>
                    <a:pt x="166" y="90"/>
                  </a:lnTo>
                  <a:lnTo>
                    <a:pt x="166" y="90"/>
                  </a:lnTo>
                  <a:lnTo>
                    <a:pt x="166" y="88"/>
                  </a:lnTo>
                  <a:lnTo>
                    <a:pt x="166" y="88"/>
                  </a:lnTo>
                  <a:lnTo>
                    <a:pt x="162" y="80"/>
                  </a:lnTo>
                  <a:lnTo>
                    <a:pt x="154" y="74"/>
                  </a:lnTo>
                  <a:lnTo>
                    <a:pt x="146" y="70"/>
                  </a:lnTo>
                  <a:lnTo>
                    <a:pt x="138" y="68"/>
                  </a:lnTo>
                  <a:lnTo>
                    <a:pt x="110" y="68"/>
                  </a:lnTo>
                  <a:lnTo>
                    <a:pt x="90" y="102"/>
                  </a:lnTo>
                  <a:lnTo>
                    <a:pt x="72" y="68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36" y="70"/>
                  </a:lnTo>
                  <a:lnTo>
                    <a:pt x="28" y="74"/>
                  </a:lnTo>
                  <a:lnTo>
                    <a:pt x="20" y="80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6" y="90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196"/>
                  </a:lnTo>
                  <a:lnTo>
                    <a:pt x="2" y="202"/>
                  </a:lnTo>
                  <a:lnTo>
                    <a:pt x="6" y="206"/>
                  </a:lnTo>
                  <a:lnTo>
                    <a:pt x="12" y="208"/>
                  </a:lnTo>
                  <a:lnTo>
                    <a:pt x="12" y="208"/>
                  </a:lnTo>
                  <a:lnTo>
                    <a:pt x="14" y="208"/>
                  </a:lnTo>
                  <a:lnTo>
                    <a:pt x="14" y="208"/>
                  </a:lnTo>
                  <a:lnTo>
                    <a:pt x="20" y="208"/>
                  </a:lnTo>
                  <a:lnTo>
                    <a:pt x="24" y="204"/>
                  </a:lnTo>
                  <a:lnTo>
                    <a:pt x="28" y="200"/>
                  </a:lnTo>
                  <a:lnTo>
                    <a:pt x="30" y="196"/>
                  </a:lnTo>
                  <a:lnTo>
                    <a:pt x="30" y="196"/>
                  </a:lnTo>
                  <a:close/>
                  <a:moveTo>
                    <a:pt x="180" y="118"/>
                  </a:moveTo>
                  <a:lnTo>
                    <a:pt x="180" y="118"/>
                  </a:lnTo>
                  <a:lnTo>
                    <a:pt x="170" y="118"/>
                  </a:lnTo>
                  <a:lnTo>
                    <a:pt x="162" y="120"/>
                  </a:lnTo>
                  <a:lnTo>
                    <a:pt x="152" y="126"/>
                  </a:lnTo>
                  <a:lnTo>
                    <a:pt x="146" y="132"/>
                  </a:lnTo>
                  <a:lnTo>
                    <a:pt x="140" y="138"/>
                  </a:lnTo>
                  <a:lnTo>
                    <a:pt x="136" y="146"/>
                  </a:lnTo>
                  <a:lnTo>
                    <a:pt x="132" y="156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2" y="176"/>
                  </a:lnTo>
                  <a:lnTo>
                    <a:pt x="136" y="184"/>
                  </a:lnTo>
                  <a:lnTo>
                    <a:pt x="140" y="194"/>
                  </a:lnTo>
                  <a:lnTo>
                    <a:pt x="146" y="200"/>
                  </a:lnTo>
                  <a:lnTo>
                    <a:pt x="152" y="206"/>
                  </a:lnTo>
                  <a:lnTo>
                    <a:pt x="162" y="210"/>
                  </a:lnTo>
                  <a:lnTo>
                    <a:pt x="170" y="214"/>
                  </a:lnTo>
                  <a:lnTo>
                    <a:pt x="180" y="214"/>
                  </a:lnTo>
                  <a:lnTo>
                    <a:pt x="180" y="214"/>
                  </a:lnTo>
                  <a:lnTo>
                    <a:pt x="190" y="214"/>
                  </a:lnTo>
                  <a:lnTo>
                    <a:pt x="200" y="210"/>
                  </a:lnTo>
                  <a:lnTo>
                    <a:pt x="208" y="206"/>
                  </a:lnTo>
                  <a:lnTo>
                    <a:pt x="214" y="200"/>
                  </a:lnTo>
                  <a:lnTo>
                    <a:pt x="220" y="194"/>
                  </a:lnTo>
                  <a:lnTo>
                    <a:pt x="224" y="184"/>
                  </a:lnTo>
                  <a:lnTo>
                    <a:pt x="228" y="176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28" y="156"/>
                  </a:lnTo>
                  <a:lnTo>
                    <a:pt x="224" y="146"/>
                  </a:lnTo>
                  <a:lnTo>
                    <a:pt x="220" y="138"/>
                  </a:lnTo>
                  <a:lnTo>
                    <a:pt x="214" y="132"/>
                  </a:lnTo>
                  <a:lnTo>
                    <a:pt x="208" y="126"/>
                  </a:lnTo>
                  <a:lnTo>
                    <a:pt x="200" y="120"/>
                  </a:lnTo>
                  <a:lnTo>
                    <a:pt x="190" y="118"/>
                  </a:lnTo>
                  <a:lnTo>
                    <a:pt x="180" y="118"/>
                  </a:lnTo>
                  <a:close/>
                  <a:moveTo>
                    <a:pt x="296" y="260"/>
                  </a:moveTo>
                  <a:lnTo>
                    <a:pt x="296" y="260"/>
                  </a:lnTo>
                  <a:lnTo>
                    <a:pt x="294" y="258"/>
                  </a:lnTo>
                  <a:lnTo>
                    <a:pt x="294" y="258"/>
                  </a:lnTo>
                  <a:lnTo>
                    <a:pt x="292" y="252"/>
                  </a:lnTo>
                  <a:lnTo>
                    <a:pt x="288" y="246"/>
                  </a:lnTo>
                  <a:lnTo>
                    <a:pt x="278" y="236"/>
                  </a:lnTo>
                  <a:lnTo>
                    <a:pt x="266" y="230"/>
                  </a:lnTo>
                  <a:lnTo>
                    <a:pt x="250" y="228"/>
                  </a:lnTo>
                  <a:lnTo>
                    <a:pt x="210" y="228"/>
                  </a:lnTo>
                  <a:lnTo>
                    <a:pt x="180" y="278"/>
                  </a:lnTo>
                  <a:lnTo>
                    <a:pt x="150" y="228"/>
                  </a:lnTo>
                  <a:lnTo>
                    <a:pt x="110" y="228"/>
                  </a:lnTo>
                  <a:lnTo>
                    <a:pt x="110" y="228"/>
                  </a:lnTo>
                  <a:lnTo>
                    <a:pt x="94" y="230"/>
                  </a:lnTo>
                  <a:lnTo>
                    <a:pt x="82" y="236"/>
                  </a:lnTo>
                  <a:lnTo>
                    <a:pt x="72" y="246"/>
                  </a:lnTo>
                  <a:lnTo>
                    <a:pt x="68" y="252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4" y="260"/>
                  </a:lnTo>
                  <a:lnTo>
                    <a:pt x="52" y="336"/>
                  </a:lnTo>
                  <a:lnTo>
                    <a:pt x="52" y="336"/>
                  </a:lnTo>
                  <a:lnTo>
                    <a:pt x="72" y="352"/>
                  </a:lnTo>
                  <a:lnTo>
                    <a:pt x="96" y="362"/>
                  </a:lnTo>
                  <a:lnTo>
                    <a:pt x="106" y="304"/>
                  </a:lnTo>
                  <a:lnTo>
                    <a:pt x="118" y="304"/>
                  </a:lnTo>
                  <a:lnTo>
                    <a:pt x="114" y="370"/>
                  </a:lnTo>
                  <a:lnTo>
                    <a:pt x="114" y="370"/>
                  </a:lnTo>
                  <a:lnTo>
                    <a:pt x="130" y="374"/>
                  </a:lnTo>
                  <a:lnTo>
                    <a:pt x="146" y="378"/>
                  </a:lnTo>
                  <a:lnTo>
                    <a:pt x="162" y="380"/>
                  </a:lnTo>
                  <a:lnTo>
                    <a:pt x="180" y="380"/>
                  </a:lnTo>
                  <a:lnTo>
                    <a:pt x="180" y="380"/>
                  </a:lnTo>
                  <a:lnTo>
                    <a:pt x="196" y="380"/>
                  </a:lnTo>
                  <a:lnTo>
                    <a:pt x="214" y="378"/>
                  </a:lnTo>
                  <a:lnTo>
                    <a:pt x="230" y="374"/>
                  </a:lnTo>
                  <a:lnTo>
                    <a:pt x="246" y="370"/>
                  </a:lnTo>
                  <a:lnTo>
                    <a:pt x="242" y="304"/>
                  </a:lnTo>
                  <a:lnTo>
                    <a:pt x="254" y="304"/>
                  </a:lnTo>
                  <a:lnTo>
                    <a:pt x="264" y="362"/>
                  </a:lnTo>
                  <a:lnTo>
                    <a:pt x="264" y="362"/>
                  </a:lnTo>
                  <a:lnTo>
                    <a:pt x="288" y="350"/>
                  </a:lnTo>
                  <a:lnTo>
                    <a:pt x="308" y="336"/>
                  </a:lnTo>
                  <a:lnTo>
                    <a:pt x="296" y="2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82935" tIns="41468" rIns="82935" bIns="4146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3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689CE469-A5B7-4D0F-2DE6-CB4AD18943E8}"/>
                </a:ext>
              </a:extLst>
            </p:cNvPr>
            <p:cNvSpPr txBox="1"/>
            <p:nvPr/>
          </p:nvSpPr>
          <p:spPr>
            <a:xfrm>
              <a:off x="616069" y="4408036"/>
              <a:ext cx="1790057" cy="2215991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Learning Hub</a:t>
              </a:r>
            </a:p>
            <a:p>
              <a:pPr algn="ctr" defTabSz="457200"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Competency building through suitable Content / Competency Building Products (CBPs) &amp; assessments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31FE5029-F857-9B7A-B4EC-DDE063B2E7B8}"/>
                </a:ext>
              </a:extLst>
            </p:cNvPr>
            <p:cNvSpPr txBox="1"/>
            <p:nvPr/>
          </p:nvSpPr>
          <p:spPr>
            <a:xfrm>
              <a:off x="2557463" y="4410425"/>
              <a:ext cx="1682750" cy="1969770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Discussion Hub</a:t>
              </a:r>
            </a:p>
            <a:p>
              <a:pPr algn="ctr" defTabSz="457200"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Focused forums for discussion/ query resolution enabling officials to benefit from experience of others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33B2F14-316C-A97D-BC8A-BE71D0DE49DB}"/>
                </a:ext>
              </a:extLst>
            </p:cNvPr>
            <p:cNvSpPr txBox="1"/>
            <p:nvPr/>
          </p:nvSpPr>
          <p:spPr>
            <a:xfrm>
              <a:off x="4382411" y="4424541"/>
              <a:ext cx="1613019" cy="1969770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Networking Hub</a:t>
              </a:r>
            </a:p>
            <a:p>
              <a:pPr algn="ctr" defTabSz="457200"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Enabling officials to connect with experts who may be in a position to help solve a problem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95FF3F7-C12B-86DB-A0CE-11DD4D4A770E}"/>
                </a:ext>
              </a:extLst>
            </p:cNvPr>
            <p:cNvSpPr txBox="1"/>
            <p:nvPr/>
          </p:nvSpPr>
          <p:spPr>
            <a:xfrm>
              <a:off x="6084647" y="4423841"/>
              <a:ext cx="1755776" cy="2215991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Career Hub</a:t>
              </a:r>
            </a:p>
            <a:p>
              <a:pPr algn="ctr" defTabSz="457200"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Vacancy postings linked to required competencies, enabling govt. to match right candidates with vacancies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9D2BE350-9E0D-767A-82BB-147935DD9D86}"/>
                </a:ext>
              </a:extLst>
            </p:cNvPr>
            <p:cNvSpPr txBox="1"/>
            <p:nvPr/>
          </p:nvSpPr>
          <p:spPr>
            <a:xfrm>
              <a:off x="7951789" y="4419864"/>
              <a:ext cx="1682750" cy="1723549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Competency Hub</a:t>
              </a:r>
            </a:p>
            <a:p>
              <a:pPr algn="ctr" defTabSz="457200"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Repository of FRAC for all positions and competency records for all individuals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3D5EBEFF-40F6-1FDA-0FFE-56002EB1A071}"/>
                </a:ext>
              </a:extLst>
            </p:cNvPr>
            <p:cNvSpPr txBox="1"/>
            <p:nvPr/>
          </p:nvSpPr>
          <p:spPr>
            <a:xfrm>
              <a:off x="9804992" y="4414077"/>
              <a:ext cx="1820862" cy="1477328"/>
            </a:xfrm>
            <a:prstGeom prst="rect">
              <a:avLst/>
            </a:prstGeom>
            <a:noFill/>
            <a:ln w="6350">
              <a:solidFill>
                <a:srgbClr val="D63E20"/>
              </a:solidFill>
              <a:prstDash val="dash"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+mn-ea"/>
                  <a:cs typeface="Times New Roman" panose="02020603050405020304" pitchFamily="18" charset="0"/>
                </a:rPr>
                <a:t>Events Hub</a:t>
              </a:r>
            </a:p>
            <a:p>
              <a:pPr algn="ctr" defTabSz="457200">
                <a:defRPr/>
              </a:pPr>
              <a:r>
                <a:rPr lang="en-US" sz="1600" b="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Enable synchronous interactive experiential and peer learning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66" name="Picture 65">
            <a:extLst>
              <a:ext uri="{FF2B5EF4-FFF2-40B4-BE49-F238E27FC236}">
                <a16:creationId xmlns:a16="http://schemas.microsoft.com/office/drawing/2014/main" id="{47CB95B1-7FBA-9C73-14AF-A00F33FF7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95" y="954981"/>
            <a:ext cx="4676528" cy="193796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7CB6960-0D77-CF37-3B93-8F5EECA5FE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176" y="939128"/>
            <a:ext cx="4756499" cy="193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5" name="Google Shape;1985;p10"/>
          <p:cNvSpPr/>
          <p:nvPr/>
        </p:nvSpPr>
        <p:spPr>
          <a:xfrm>
            <a:off x="2169263" y="5674245"/>
            <a:ext cx="2809500" cy="684630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225" tIns="78225" rIns="78225" bIns="782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User growth since August’22</a:t>
            </a: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6" name="Google Shape;2016;p10"/>
          <p:cNvSpPr txBox="1"/>
          <p:nvPr/>
        </p:nvSpPr>
        <p:spPr>
          <a:xfrm>
            <a:off x="9223175" y="3096445"/>
            <a:ext cx="2332800" cy="1492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2966</a:t>
            </a:r>
            <a:endParaRPr kumimoji="0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MDO roles assigned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17" name="Google Shape;2017;p10"/>
          <p:cNvCxnSpPr/>
          <p:nvPr/>
        </p:nvCxnSpPr>
        <p:spPr>
          <a:xfrm>
            <a:off x="9284198" y="3043450"/>
            <a:ext cx="2046000" cy="1200"/>
          </a:xfrm>
          <a:prstGeom prst="straightConnector1">
            <a:avLst/>
          </a:prstGeom>
          <a:noFill/>
          <a:ln w="19050" cap="flat" cmpd="sng">
            <a:solidFill>
              <a:srgbClr val="595959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018" name="Google Shape;2018;p10"/>
          <p:cNvSpPr txBox="1"/>
          <p:nvPr/>
        </p:nvSpPr>
        <p:spPr>
          <a:xfrm>
            <a:off x="9223175" y="2095845"/>
            <a:ext cx="23328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15.8 lakh+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Registered Learners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19" name="Google Shape;2019;p10"/>
          <p:cNvCxnSpPr>
            <a:stCxn id="2014" idx="3"/>
            <a:endCxn id="2018" idx="1"/>
          </p:cNvCxnSpPr>
          <p:nvPr/>
        </p:nvCxnSpPr>
        <p:spPr>
          <a:xfrm flipV="1">
            <a:off x="8809447" y="2493045"/>
            <a:ext cx="413728" cy="65516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0" name="Google Shape;2020;p10"/>
          <p:cNvCxnSpPr>
            <a:cxnSpLocks/>
            <a:stCxn id="2014" idx="3"/>
            <a:endCxn id="2016" idx="1"/>
          </p:cNvCxnSpPr>
          <p:nvPr/>
        </p:nvCxnSpPr>
        <p:spPr>
          <a:xfrm>
            <a:off x="8809447" y="3148205"/>
            <a:ext cx="413728" cy="69446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23" name="Google Shape;2023;p10"/>
          <p:cNvSpPr txBox="1"/>
          <p:nvPr/>
        </p:nvSpPr>
        <p:spPr>
          <a:xfrm rot="-205">
            <a:off x="540147" y="388179"/>
            <a:ext cx="9956073" cy="768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1425" rIns="90000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B4CA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User Growth on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A7D0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iGOT Karmayogi Platform</a:t>
            </a:r>
          </a:p>
        </p:txBody>
      </p:sp>
      <p:sp>
        <p:nvSpPr>
          <p:cNvPr id="2025" name="Google Shape;2025;p10"/>
          <p:cNvSpPr/>
          <p:nvPr/>
        </p:nvSpPr>
        <p:spPr>
          <a:xfrm>
            <a:off x="8296475" y="5312025"/>
            <a:ext cx="3610800" cy="440700"/>
          </a:xfrm>
          <a:prstGeom prst="rect">
            <a:avLst/>
          </a:prstGeom>
          <a:solidFill>
            <a:srgbClr val="FFF3D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Hosted on NIC Cloud &amp; Managed by NIC</a:t>
            </a:r>
            <a:endParaRPr kumimoji="0" sz="15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6" name="Google Shape;2026;p10"/>
          <p:cNvSpPr/>
          <p:nvPr/>
        </p:nvSpPr>
        <p:spPr>
          <a:xfrm>
            <a:off x="8296475" y="5918175"/>
            <a:ext cx="3610800" cy="440700"/>
          </a:xfrm>
          <a:prstGeom prst="rect">
            <a:avLst/>
          </a:prstGeom>
          <a:solidFill>
            <a:srgbClr val="FFF3D5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Parichay Single Sign On enabled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7" name="Google Shape;202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21043" y="5966375"/>
            <a:ext cx="1031732" cy="440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9" name="Google Shape;2029;p10"/>
          <p:cNvSpPr txBox="1"/>
          <p:nvPr/>
        </p:nvSpPr>
        <p:spPr>
          <a:xfrm>
            <a:off x="11452481" y="6379088"/>
            <a:ext cx="658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  <a:tabLst/>
                <a:defRPr/>
              </a:pPr>
              <a:t>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1087677" y="3020535"/>
            <a:ext cx="27286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 sz="1000" b="0" i="0" u="none" strike="noStrike" kern="1200" baseline="0">
                <a:solidFill>
                  <a:srgbClr val="060912"/>
                </a:solidFill>
                <a:latin typeface="+mn-lt"/>
                <a:ea typeface="+mn-ea"/>
                <a:cs typeface="+mn-cs"/>
              </a:defRPr>
            </a:pPr>
            <a:r>
              <a:rPr kumimoji="0" lang="en-IN" sz="1000" b="1" i="0" u="none" strike="noStrike" kern="1200" cap="none" spc="0" normalizeH="0" baseline="0" noProof="0" dirty="0">
                <a:ln>
                  <a:noFill/>
                </a:ln>
                <a:solidFill>
                  <a:srgbClr val="060912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No. of Users on iGOT Karmayogi Platform</a:t>
            </a:r>
          </a:p>
        </p:txBody>
      </p:sp>
      <p:graphicFrame>
        <p:nvGraphicFramePr>
          <p:cNvPr id="49" name="Chart 48"/>
          <p:cNvGraphicFramePr>
            <a:graphicFrameLocks/>
          </p:cNvGraphicFramePr>
          <p:nvPr/>
        </p:nvGraphicFramePr>
        <p:xfrm>
          <a:off x="540124" y="1549785"/>
          <a:ext cx="6450438" cy="3982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986" name="Google Shape;1986;p10"/>
          <p:cNvGrpSpPr/>
          <p:nvPr/>
        </p:nvGrpSpPr>
        <p:grpSpPr>
          <a:xfrm rot="3264867">
            <a:off x="6645111" y="1613314"/>
            <a:ext cx="321908" cy="625246"/>
            <a:chOff x="2284413" y="412750"/>
            <a:chExt cx="2824212" cy="6337251"/>
          </a:xfrm>
        </p:grpSpPr>
        <p:grpSp>
          <p:nvGrpSpPr>
            <p:cNvPr id="1987" name="Google Shape;1987;p10"/>
            <p:cNvGrpSpPr/>
            <p:nvPr/>
          </p:nvGrpSpPr>
          <p:grpSpPr>
            <a:xfrm>
              <a:off x="2971800" y="4267201"/>
              <a:ext cx="1501800" cy="2482800"/>
              <a:chOff x="6661150" y="2820988"/>
              <a:chExt cx="1501800" cy="2482800"/>
            </a:xfrm>
          </p:grpSpPr>
          <p:sp>
            <p:nvSpPr>
              <p:cNvPr id="1988" name="Google Shape;1988;p10"/>
              <p:cNvSpPr/>
              <p:nvPr/>
            </p:nvSpPr>
            <p:spPr>
              <a:xfrm>
                <a:off x="6661150" y="2820988"/>
                <a:ext cx="1501800" cy="24828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4" y="48801"/>
                    </a:moveTo>
                    <a:cubicBezTo>
                      <a:pt x="604" y="48619"/>
                      <a:pt x="0" y="48072"/>
                      <a:pt x="0" y="48801"/>
                    </a:cubicBezTo>
                    <a:cubicBezTo>
                      <a:pt x="0" y="48801"/>
                      <a:pt x="0" y="48801"/>
                      <a:pt x="0" y="48801"/>
                    </a:cubicBezTo>
                    <a:cubicBezTo>
                      <a:pt x="0" y="48983"/>
                      <a:pt x="604" y="49165"/>
                      <a:pt x="906" y="49347"/>
                    </a:cubicBezTo>
                    <a:cubicBezTo>
                      <a:pt x="906" y="50075"/>
                      <a:pt x="1209" y="50622"/>
                      <a:pt x="1209" y="51350"/>
                    </a:cubicBezTo>
                    <a:cubicBezTo>
                      <a:pt x="1511" y="51532"/>
                      <a:pt x="1511" y="51532"/>
                      <a:pt x="1511" y="51714"/>
                    </a:cubicBezTo>
                    <a:cubicBezTo>
                      <a:pt x="3022" y="61001"/>
                      <a:pt x="7556" y="69377"/>
                      <a:pt x="14508" y="76115"/>
                    </a:cubicBezTo>
                    <a:cubicBezTo>
                      <a:pt x="6952" y="68649"/>
                      <a:pt x="11183" y="54446"/>
                      <a:pt x="27808" y="52807"/>
                    </a:cubicBezTo>
                    <a:cubicBezTo>
                      <a:pt x="47758" y="50986"/>
                      <a:pt x="51083" y="72655"/>
                      <a:pt x="51989" y="80303"/>
                    </a:cubicBezTo>
                    <a:cubicBezTo>
                      <a:pt x="52594" y="88133"/>
                      <a:pt x="43828" y="94871"/>
                      <a:pt x="43828" y="102701"/>
                    </a:cubicBezTo>
                    <a:cubicBezTo>
                      <a:pt x="43828" y="111623"/>
                      <a:pt x="51385" y="118907"/>
                      <a:pt x="60755" y="120000"/>
                    </a:cubicBezTo>
                    <a:cubicBezTo>
                      <a:pt x="56523" y="119453"/>
                      <a:pt x="52594" y="112169"/>
                      <a:pt x="51989" y="109984"/>
                    </a:cubicBezTo>
                    <a:cubicBezTo>
                      <a:pt x="50780" y="105614"/>
                      <a:pt x="52896" y="100333"/>
                      <a:pt x="55012" y="96145"/>
                    </a:cubicBezTo>
                    <a:cubicBezTo>
                      <a:pt x="57430" y="91229"/>
                      <a:pt x="63778" y="87951"/>
                      <a:pt x="69219" y="84127"/>
                    </a:cubicBezTo>
                    <a:cubicBezTo>
                      <a:pt x="74659" y="80121"/>
                      <a:pt x="79193" y="75386"/>
                      <a:pt x="82216" y="70288"/>
                    </a:cubicBezTo>
                    <a:cubicBezTo>
                      <a:pt x="83123" y="68831"/>
                      <a:pt x="84030" y="67374"/>
                      <a:pt x="84634" y="65918"/>
                    </a:cubicBezTo>
                    <a:cubicBezTo>
                      <a:pt x="85843" y="76479"/>
                      <a:pt x="92795" y="88133"/>
                      <a:pt x="92795" y="88133"/>
                    </a:cubicBezTo>
                    <a:cubicBezTo>
                      <a:pt x="90377" y="79575"/>
                      <a:pt x="98236" y="73930"/>
                      <a:pt x="98236" y="73930"/>
                    </a:cubicBezTo>
                    <a:cubicBezTo>
                      <a:pt x="120000" y="52989"/>
                      <a:pt x="111838" y="36054"/>
                      <a:pt x="111838" y="36054"/>
                    </a:cubicBezTo>
                    <a:cubicBezTo>
                      <a:pt x="106095" y="15477"/>
                      <a:pt x="83727" y="0"/>
                      <a:pt x="57128" y="0"/>
                    </a:cubicBezTo>
                    <a:cubicBezTo>
                      <a:pt x="26297" y="0"/>
                      <a:pt x="906" y="20758"/>
                      <a:pt x="906" y="46251"/>
                    </a:cubicBezTo>
                    <a:cubicBezTo>
                      <a:pt x="906" y="46980"/>
                      <a:pt x="604" y="47890"/>
                      <a:pt x="604" y="48801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89" name="Google Shape;1989;p10"/>
              <p:cNvSpPr/>
              <p:nvPr/>
            </p:nvSpPr>
            <p:spPr>
              <a:xfrm>
                <a:off x="6794500" y="2892426"/>
                <a:ext cx="1224000" cy="1563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7037" y="0"/>
                    </a:moveTo>
                    <a:cubicBezTo>
                      <a:pt x="83333" y="0"/>
                      <a:pt x="106666" y="21108"/>
                      <a:pt x="112592" y="49734"/>
                    </a:cubicBezTo>
                    <a:cubicBezTo>
                      <a:pt x="112962" y="50313"/>
                      <a:pt x="112962" y="50313"/>
                      <a:pt x="112962" y="50313"/>
                    </a:cubicBezTo>
                    <a:cubicBezTo>
                      <a:pt x="112962" y="50891"/>
                      <a:pt x="112962" y="50891"/>
                      <a:pt x="112962" y="50891"/>
                    </a:cubicBezTo>
                    <a:cubicBezTo>
                      <a:pt x="113333" y="51759"/>
                      <a:pt x="120000" y="71710"/>
                      <a:pt x="102222" y="97734"/>
                    </a:cubicBezTo>
                    <a:cubicBezTo>
                      <a:pt x="102222" y="96867"/>
                      <a:pt x="94814" y="76048"/>
                      <a:pt x="94444" y="75469"/>
                    </a:cubicBezTo>
                    <a:cubicBezTo>
                      <a:pt x="94814" y="78072"/>
                      <a:pt x="87037" y="84433"/>
                      <a:pt x="85185" y="87325"/>
                    </a:cubicBezTo>
                    <a:cubicBezTo>
                      <a:pt x="77407" y="97734"/>
                      <a:pt x="73333" y="109590"/>
                      <a:pt x="62962" y="119132"/>
                    </a:cubicBezTo>
                    <a:cubicBezTo>
                      <a:pt x="62592" y="119421"/>
                      <a:pt x="62222" y="119710"/>
                      <a:pt x="61851" y="120000"/>
                    </a:cubicBezTo>
                    <a:cubicBezTo>
                      <a:pt x="61851" y="119421"/>
                      <a:pt x="61851" y="118843"/>
                      <a:pt x="61851" y="118265"/>
                    </a:cubicBezTo>
                    <a:cubicBezTo>
                      <a:pt x="58888" y="75180"/>
                      <a:pt x="39629" y="65927"/>
                      <a:pt x="24074" y="65927"/>
                    </a:cubicBezTo>
                    <a:cubicBezTo>
                      <a:pt x="22592" y="65927"/>
                      <a:pt x="21111" y="66216"/>
                      <a:pt x="19259" y="66216"/>
                    </a:cubicBezTo>
                    <a:cubicBezTo>
                      <a:pt x="12222" y="67084"/>
                      <a:pt x="5555" y="69975"/>
                      <a:pt x="740" y="74024"/>
                    </a:cubicBezTo>
                    <a:cubicBezTo>
                      <a:pt x="740" y="73445"/>
                      <a:pt x="370" y="73156"/>
                      <a:pt x="370" y="72578"/>
                    </a:cubicBezTo>
                    <a:cubicBezTo>
                      <a:pt x="370" y="72000"/>
                      <a:pt x="370" y="72000"/>
                      <a:pt x="370" y="72000"/>
                    </a:cubicBezTo>
                    <a:cubicBezTo>
                      <a:pt x="370" y="71132"/>
                      <a:pt x="370" y="69975"/>
                      <a:pt x="0" y="69108"/>
                    </a:cubicBezTo>
                    <a:cubicBezTo>
                      <a:pt x="0" y="69108"/>
                      <a:pt x="0" y="68240"/>
                      <a:pt x="0" y="68240"/>
                    </a:cubicBezTo>
                    <a:cubicBezTo>
                      <a:pt x="0" y="66795"/>
                      <a:pt x="0" y="65638"/>
                      <a:pt x="0" y="64481"/>
                    </a:cubicBezTo>
                    <a:cubicBezTo>
                      <a:pt x="0" y="28915"/>
                      <a:pt x="25555" y="0"/>
                      <a:pt x="57037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0" name="Google Shape;1990;p10"/>
              <p:cNvSpPr/>
              <p:nvPr/>
            </p:nvSpPr>
            <p:spPr>
              <a:xfrm>
                <a:off x="6994525" y="2979738"/>
                <a:ext cx="801600" cy="11304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24339" y="56800"/>
                    </a:moveTo>
                    <a:cubicBezTo>
                      <a:pt x="22641" y="56800"/>
                      <a:pt x="20943" y="56800"/>
                      <a:pt x="19245" y="56800"/>
                    </a:cubicBezTo>
                    <a:cubicBezTo>
                      <a:pt x="11886" y="57600"/>
                      <a:pt x="5660" y="60000"/>
                      <a:pt x="566" y="63600"/>
                    </a:cubicBezTo>
                    <a:cubicBezTo>
                      <a:pt x="566" y="63200"/>
                      <a:pt x="566" y="62800"/>
                      <a:pt x="566" y="62400"/>
                    </a:cubicBezTo>
                    <a:cubicBezTo>
                      <a:pt x="566" y="62000"/>
                      <a:pt x="566" y="62000"/>
                      <a:pt x="566" y="62000"/>
                    </a:cubicBezTo>
                    <a:cubicBezTo>
                      <a:pt x="0" y="60800"/>
                      <a:pt x="0" y="60000"/>
                      <a:pt x="0" y="59200"/>
                    </a:cubicBezTo>
                    <a:cubicBezTo>
                      <a:pt x="0" y="58400"/>
                      <a:pt x="0" y="58400"/>
                      <a:pt x="0" y="58400"/>
                    </a:cubicBezTo>
                    <a:cubicBezTo>
                      <a:pt x="0" y="57200"/>
                      <a:pt x="0" y="56400"/>
                      <a:pt x="0" y="55600"/>
                    </a:cubicBezTo>
                    <a:cubicBezTo>
                      <a:pt x="0" y="24800"/>
                      <a:pt x="25471" y="0"/>
                      <a:pt x="57169" y="0"/>
                    </a:cubicBezTo>
                    <a:cubicBezTo>
                      <a:pt x="83207" y="0"/>
                      <a:pt x="106981" y="18000"/>
                      <a:pt x="112641" y="42800"/>
                    </a:cubicBezTo>
                    <a:cubicBezTo>
                      <a:pt x="113207" y="43200"/>
                      <a:pt x="113207" y="43200"/>
                      <a:pt x="113207" y="43200"/>
                    </a:cubicBezTo>
                    <a:cubicBezTo>
                      <a:pt x="113207" y="43600"/>
                      <a:pt x="113207" y="43600"/>
                      <a:pt x="113207" y="43600"/>
                    </a:cubicBezTo>
                    <a:cubicBezTo>
                      <a:pt x="113773" y="44400"/>
                      <a:pt x="120000" y="61600"/>
                      <a:pt x="102452" y="84000"/>
                    </a:cubicBezTo>
                    <a:cubicBezTo>
                      <a:pt x="102452" y="83200"/>
                      <a:pt x="94528" y="65600"/>
                      <a:pt x="94528" y="64800"/>
                    </a:cubicBezTo>
                    <a:cubicBezTo>
                      <a:pt x="95094" y="67200"/>
                      <a:pt x="87169" y="72400"/>
                      <a:pt x="84905" y="74800"/>
                    </a:cubicBezTo>
                    <a:cubicBezTo>
                      <a:pt x="77547" y="84000"/>
                      <a:pt x="71320" y="110000"/>
                      <a:pt x="68490" y="120000"/>
                    </a:cubicBezTo>
                    <a:cubicBezTo>
                      <a:pt x="68490" y="120000"/>
                      <a:pt x="53207" y="53600"/>
                      <a:pt x="24339" y="56800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91" name="Google Shape;1991;p10"/>
            <p:cNvGrpSpPr/>
            <p:nvPr/>
          </p:nvGrpSpPr>
          <p:grpSpPr>
            <a:xfrm>
              <a:off x="2284413" y="412750"/>
              <a:ext cx="2824212" cy="4770313"/>
              <a:chOff x="2284413" y="412750"/>
              <a:chExt cx="2824212" cy="4770313"/>
            </a:xfrm>
          </p:grpSpPr>
          <p:sp>
            <p:nvSpPr>
              <p:cNvPr id="1992" name="Google Shape;1992;p10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3" name="Google Shape;1993;p10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4" name="Google Shape;1994;p10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5" name="Google Shape;1995;p10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6" name="Google Shape;1996;p10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7" name="Google Shape;1997;p10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8" name="Google Shape;1998;p10"/>
              <p:cNvSpPr/>
              <p:nvPr/>
            </p:nvSpPr>
            <p:spPr>
              <a:xfrm>
                <a:off x="2597150" y="412750"/>
                <a:ext cx="2244600" cy="41052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119999"/>
                    </a:moveTo>
                    <a:cubicBezTo>
                      <a:pt x="32013" y="119999"/>
                      <a:pt x="32013" y="119999"/>
                      <a:pt x="32013" y="119999"/>
                    </a:cubicBezTo>
                    <a:cubicBezTo>
                      <a:pt x="6241" y="90549"/>
                      <a:pt x="4228" y="56373"/>
                      <a:pt x="4228" y="56373"/>
                    </a:cubicBezTo>
                    <a:cubicBezTo>
                      <a:pt x="0" y="23296"/>
                      <a:pt x="60000" y="0"/>
                      <a:pt x="60000" y="0"/>
                    </a:cubicBezTo>
                    <a:cubicBezTo>
                      <a:pt x="60201" y="0"/>
                      <a:pt x="60201" y="0"/>
                      <a:pt x="60201" y="0"/>
                    </a:cubicBezTo>
                    <a:cubicBezTo>
                      <a:pt x="60201" y="0"/>
                      <a:pt x="120000" y="23296"/>
                      <a:pt x="115771" y="56373"/>
                    </a:cubicBezTo>
                    <a:cubicBezTo>
                      <a:pt x="115771" y="56373"/>
                      <a:pt x="113959" y="90549"/>
                      <a:pt x="87986" y="119999"/>
                    </a:cubicBezTo>
                    <a:lnTo>
                      <a:pt x="60000" y="119999"/>
                    </a:lnTo>
                    <a:close/>
                  </a:path>
                </a:pathLst>
              </a:custGeom>
              <a:solidFill>
                <a:srgbClr val="16A085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9" name="Google Shape;1999;p10"/>
              <p:cNvSpPr/>
              <p:nvPr/>
            </p:nvSpPr>
            <p:spPr>
              <a:xfrm>
                <a:off x="2728913" y="2792413"/>
                <a:ext cx="19875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5454" y="86511"/>
                    </a:moveTo>
                    <a:cubicBezTo>
                      <a:pt x="117500" y="55116"/>
                      <a:pt x="119090" y="25116"/>
                      <a:pt x="120000" y="0"/>
                    </a:cubicBezTo>
                    <a:cubicBezTo>
                      <a:pt x="100909" y="29302"/>
                      <a:pt x="79318" y="46046"/>
                      <a:pt x="56363" y="46046"/>
                    </a:cubicBezTo>
                    <a:cubicBezTo>
                      <a:pt x="36363" y="46046"/>
                      <a:pt x="17272" y="33488"/>
                      <a:pt x="0" y="10465"/>
                    </a:cubicBezTo>
                    <a:cubicBezTo>
                      <a:pt x="1136" y="35581"/>
                      <a:pt x="2727" y="64186"/>
                      <a:pt x="4772" y="94883"/>
                    </a:cubicBezTo>
                    <a:cubicBezTo>
                      <a:pt x="20909" y="110930"/>
                      <a:pt x="38409" y="120000"/>
                      <a:pt x="56363" y="120000"/>
                    </a:cubicBezTo>
                    <a:cubicBezTo>
                      <a:pt x="77272" y="120000"/>
                      <a:pt x="97045" y="108139"/>
                      <a:pt x="115454" y="86511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0" name="Google Shape;2000;p10"/>
              <p:cNvSpPr/>
              <p:nvPr/>
            </p:nvSpPr>
            <p:spPr>
              <a:xfrm>
                <a:off x="2668588" y="1962150"/>
                <a:ext cx="2100300" cy="5301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9784" y="68085"/>
                    </a:moveTo>
                    <a:cubicBezTo>
                      <a:pt x="120000" y="45106"/>
                      <a:pt x="119569" y="22127"/>
                      <a:pt x="118709" y="0"/>
                    </a:cubicBezTo>
                    <a:cubicBezTo>
                      <a:pt x="100860" y="34042"/>
                      <a:pt x="80860" y="52765"/>
                      <a:pt x="59784" y="52765"/>
                    </a:cubicBezTo>
                    <a:cubicBezTo>
                      <a:pt x="38924" y="52765"/>
                      <a:pt x="18924" y="34042"/>
                      <a:pt x="1290" y="851"/>
                    </a:cubicBezTo>
                    <a:cubicBezTo>
                      <a:pt x="430" y="26382"/>
                      <a:pt x="0" y="51914"/>
                      <a:pt x="430" y="78297"/>
                    </a:cubicBezTo>
                    <a:cubicBezTo>
                      <a:pt x="18064" y="104680"/>
                      <a:pt x="36989" y="120000"/>
                      <a:pt x="56774" y="120000"/>
                    </a:cubicBezTo>
                    <a:cubicBezTo>
                      <a:pt x="79139" y="120000"/>
                      <a:pt x="100430" y="101276"/>
                      <a:pt x="119784" y="68085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1" name="Google Shape;2001;p10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2" name="Google Shape;2002;p10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3" name="Google Shape;2003;p10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4" name="Google Shape;2004;p10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5" name="Google Shape;2005;p10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6" name="Google Shape;2006;p10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7" name="Google Shape;2007;p10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8" name="Google Shape;2008;p10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9" name="Google Shape;2009;p10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0" name="Google Shape;2010;p10"/>
              <p:cNvSpPr/>
              <p:nvPr/>
            </p:nvSpPr>
            <p:spPr>
              <a:xfrm>
                <a:off x="3568700" y="3319463"/>
                <a:ext cx="293700" cy="1863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8461" y="11612"/>
                    </a:moveTo>
                    <a:cubicBezTo>
                      <a:pt x="118461" y="10887"/>
                      <a:pt x="120000" y="10161"/>
                      <a:pt x="120000" y="9435"/>
                    </a:cubicBezTo>
                    <a:cubicBezTo>
                      <a:pt x="120000" y="4354"/>
                      <a:pt x="92307" y="0"/>
                      <a:pt x="60000" y="0"/>
                    </a:cubicBezTo>
                    <a:cubicBezTo>
                      <a:pt x="26153" y="0"/>
                      <a:pt x="0" y="4354"/>
                      <a:pt x="0" y="9677"/>
                    </a:cubicBezTo>
                    <a:cubicBezTo>
                      <a:pt x="27692" y="114919"/>
                      <a:pt x="27692" y="114919"/>
                      <a:pt x="27692" y="114919"/>
                    </a:cubicBezTo>
                    <a:cubicBezTo>
                      <a:pt x="29230" y="114919"/>
                      <a:pt x="29230" y="114919"/>
                      <a:pt x="29230" y="114919"/>
                    </a:cubicBezTo>
                    <a:cubicBezTo>
                      <a:pt x="29230" y="114919"/>
                      <a:pt x="29230" y="114919"/>
                      <a:pt x="29230" y="114919"/>
                    </a:cubicBezTo>
                    <a:cubicBezTo>
                      <a:pt x="29230" y="117822"/>
                      <a:pt x="44615" y="120000"/>
                      <a:pt x="61538" y="120000"/>
                    </a:cubicBezTo>
                    <a:cubicBezTo>
                      <a:pt x="80000" y="120000"/>
                      <a:pt x="93846" y="117822"/>
                      <a:pt x="93846" y="114919"/>
                    </a:cubicBezTo>
                    <a:cubicBezTo>
                      <a:pt x="93846" y="114919"/>
                      <a:pt x="93846" y="114919"/>
                      <a:pt x="93846" y="114919"/>
                    </a:cubicBezTo>
                    <a:cubicBezTo>
                      <a:pt x="93846" y="114919"/>
                      <a:pt x="93846" y="114919"/>
                      <a:pt x="93846" y="114919"/>
                    </a:cubicBezTo>
                    <a:lnTo>
                      <a:pt x="118461" y="11612"/>
                    </a:ln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1" name="Google Shape;2011;p10"/>
              <p:cNvSpPr/>
              <p:nvPr/>
            </p:nvSpPr>
            <p:spPr>
              <a:xfrm>
                <a:off x="3360738" y="1187450"/>
                <a:ext cx="735000" cy="7335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2" name="Google Shape;2012;p10"/>
              <p:cNvSpPr/>
              <p:nvPr/>
            </p:nvSpPr>
            <p:spPr>
              <a:xfrm>
                <a:off x="3319463" y="1157288"/>
                <a:ext cx="790500" cy="7905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26857" y="0"/>
                      <a:pt x="0" y="26857"/>
                      <a:pt x="0" y="60000"/>
                    </a:cubicBezTo>
                    <a:cubicBezTo>
                      <a:pt x="0" y="93142"/>
                      <a:pt x="26857" y="120000"/>
                      <a:pt x="60000" y="120000"/>
                    </a:cubicBezTo>
                    <a:cubicBezTo>
                      <a:pt x="93142" y="120000"/>
                      <a:pt x="120000" y="93142"/>
                      <a:pt x="120000" y="60000"/>
                    </a:cubicBezTo>
                    <a:cubicBezTo>
                      <a:pt x="120000" y="26857"/>
                      <a:pt x="93142" y="0"/>
                      <a:pt x="60000" y="0"/>
                    </a:cubicBezTo>
                    <a:close/>
                    <a:moveTo>
                      <a:pt x="60000" y="110285"/>
                    </a:moveTo>
                    <a:cubicBezTo>
                      <a:pt x="32000" y="110285"/>
                      <a:pt x="9714" y="88000"/>
                      <a:pt x="9714" y="60000"/>
                    </a:cubicBezTo>
                    <a:cubicBezTo>
                      <a:pt x="9714" y="32571"/>
                      <a:pt x="32000" y="10285"/>
                      <a:pt x="60000" y="10285"/>
                    </a:cubicBezTo>
                    <a:cubicBezTo>
                      <a:pt x="87428" y="10285"/>
                      <a:pt x="109714" y="32571"/>
                      <a:pt x="109714" y="60000"/>
                    </a:cubicBezTo>
                    <a:cubicBezTo>
                      <a:pt x="109714" y="88000"/>
                      <a:pt x="87428" y="110285"/>
                      <a:pt x="60000" y="110285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2022" name="Google Shape;2022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73260" y="2061844"/>
            <a:ext cx="2550700" cy="76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" name="Group 2"/>
          <p:cNvGrpSpPr/>
          <p:nvPr/>
        </p:nvGrpSpPr>
        <p:grpSpPr>
          <a:xfrm>
            <a:off x="6986284" y="2685425"/>
            <a:ext cx="1823163" cy="925559"/>
            <a:chOff x="6986284" y="2685425"/>
            <a:chExt cx="1823163" cy="925559"/>
          </a:xfrm>
        </p:grpSpPr>
        <p:grpSp>
          <p:nvGrpSpPr>
            <p:cNvPr id="2013" name="Google Shape;2013;p10"/>
            <p:cNvGrpSpPr/>
            <p:nvPr/>
          </p:nvGrpSpPr>
          <p:grpSpPr>
            <a:xfrm>
              <a:off x="6986284" y="2685425"/>
              <a:ext cx="1823163" cy="925559"/>
              <a:chOff x="5815500" y="1935300"/>
              <a:chExt cx="1761000" cy="770400"/>
            </a:xfrm>
          </p:grpSpPr>
          <p:sp>
            <p:nvSpPr>
              <p:cNvPr id="2014" name="Google Shape;2014;p10"/>
              <p:cNvSpPr txBox="1"/>
              <p:nvPr/>
            </p:nvSpPr>
            <p:spPr>
              <a:xfrm>
                <a:off x="6585900" y="1935300"/>
                <a:ext cx="990600" cy="770400"/>
              </a:xfrm>
              <a:prstGeom prst="rect">
                <a:avLst/>
              </a:prstGeom>
              <a:solidFill>
                <a:srgbClr val="FFF2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  <a:tabLst/>
                  <a:defRPr/>
                </a:pPr>
                <a:r>
                  <a: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666666"/>
                    </a:solidFill>
                    <a:effectLst/>
                    <a:uLnTx/>
                    <a:uFillTx/>
                    <a:latin typeface="Arial"/>
                    <a:ea typeface="Arial"/>
                    <a:cs typeface="Arial"/>
                    <a:sym typeface="Arial"/>
                  </a:rPr>
                  <a:t>Users</a:t>
                </a: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666666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15" name="Google Shape;2015;p10"/>
              <p:cNvSpPr/>
              <p:nvPr/>
            </p:nvSpPr>
            <p:spPr>
              <a:xfrm flipH="1">
                <a:off x="5815500" y="1935300"/>
                <a:ext cx="770400" cy="770400"/>
              </a:xfrm>
              <a:prstGeom prst="flowChartDelay">
                <a:avLst/>
              </a:prstGeom>
              <a:solidFill>
                <a:srgbClr val="FFF2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pic>
          <p:nvPicPr>
            <p:cNvPr id="2021" name="Google Shape;2021;p10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7126658" y="2815203"/>
              <a:ext cx="666000" cy="6660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28" name="Google Shape;2028;p10"/>
          <p:cNvPicPr preferRelativeResize="0"/>
          <p:nvPr/>
        </p:nvPicPr>
        <p:blipFill rotWithShape="1">
          <a:blip r:embed="rId7">
            <a:alphaModFix/>
          </a:blip>
          <a:srcRect t="15527" b="17742"/>
          <a:stretch/>
        </p:blipFill>
        <p:spPr>
          <a:xfrm>
            <a:off x="7221050" y="5312025"/>
            <a:ext cx="1031725" cy="440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Google Shape;2037;p11">
            <a:extLst>
              <a:ext uri="{FF2B5EF4-FFF2-40B4-BE49-F238E27FC236}">
                <a16:creationId xmlns:a16="http://schemas.microsoft.com/office/drawing/2014/main" id="{69CDA584-75BE-B99F-7FF1-6F55B243215D}"/>
              </a:ext>
            </a:extLst>
          </p:cNvPr>
          <p:cNvCxnSpPr>
            <a:cxnSpLocks/>
          </p:cNvCxnSpPr>
          <p:nvPr/>
        </p:nvCxnSpPr>
        <p:spPr>
          <a:xfrm flipV="1">
            <a:off x="1975015" y="2102897"/>
            <a:ext cx="4567507" cy="2669994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</p:spTree>
    <p:extLst>
      <p:ext uri="{BB962C8B-B14F-4D97-AF65-F5344CB8AC3E}">
        <p14:creationId xmlns:p14="http://schemas.microsoft.com/office/powerpoint/2010/main" val="3022185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0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6577D50-6E7A-B9FC-C770-35173FB51442}"/>
              </a:ext>
            </a:extLst>
          </p:cNvPr>
          <p:cNvSpPr/>
          <p:nvPr/>
        </p:nvSpPr>
        <p:spPr>
          <a:xfrm>
            <a:off x="6823190" y="0"/>
            <a:ext cx="6058754" cy="6858000"/>
          </a:xfrm>
          <a:prstGeom prst="rect">
            <a:avLst/>
          </a:prstGeom>
          <a:solidFill>
            <a:srgbClr val="2440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14364B21-FA7D-F22C-D36E-6CECD61CA09E}"/>
              </a:ext>
            </a:extLst>
          </p:cNvPr>
          <p:cNvGraphicFramePr/>
          <p:nvPr/>
        </p:nvGraphicFramePr>
        <p:xfrm>
          <a:off x="904309" y="1236933"/>
          <a:ext cx="5699140" cy="4467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36" name="Google Shape;2036;p11"/>
          <p:cNvSpPr/>
          <p:nvPr/>
        </p:nvSpPr>
        <p:spPr>
          <a:xfrm>
            <a:off x="1911608" y="5799898"/>
            <a:ext cx="3176400" cy="691292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225" tIns="78225" rIns="78225" bIns="782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Courses growth since August’22</a:t>
            </a:r>
            <a:endParaRPr kumimoji="0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65" name="Google Shape;2065;p11"/>
          <p:cNvGrpSpPr/>
          <p:nvPr/>
        </p:nvGrpSpPr>
        <p:grpSpPr>
          <a:xfrm>
            <a:off x="6808628" y="3269747"/>
            <a:ext cx="2121942" cy="873795"/>
            <a:chOff x="5815500" y="1935300"/>
            <a:chExt cx="2049592" cy="770403"/>
          </a:xfrm>
          <a:solidFill>
            <a:srgbClr val="F09016"/>
          </a:solidFill>
        </p:grpSpPr>
        <p:sp>
          <p:nvSpPr>
            <p:cNvPr id="2066" name="Google Shape;2066;p11"/>
            <p:cNvSpPr txBox="1"/>
            <p:nvPr/>
          </p:nvSpPr>
          <p:spPr>
            <a:xfrm>
              <a:off x="6585892" y="1935303"/>
              <a:ext cx="1279200" cy="770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  <a:tabLst/>
                <a:defRPr/>
              </a:pPr>
              <a:r>
                <a: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Courses</a:t>
              </a:r>
              <a:endPara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7" name="Google Shape;2067;p11"/>
            <p:cNvSpPr/>
            <p:nvPr/>
          </p:nvSpPr>
          <p:spPr>
            <a:xfrm flipH="1">
              <a:off x="5815500" y="1935300"/>
              <a:ext cx="770400" cy="770400"/>
            </a:xfrm>
            <a:prstGeom prst="flowChartDelay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/>
                <a:defRPr/>
              </a:pPr>
              <a:endParaRPr kumimoji="0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68" name="Google Shape;2068;p11"/>
          <p:cNvSpPr txBox="1"/>
          <p:nvPr/>
        </p:nvSpPr>
        <p:spPr>
          <a:xfrm>
            <a:off x="9425839" y="1932725"/>
            <a:ext cx="23328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17</a:t>
            </a: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World Bank courses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69" name="Google Shape;2069;p11"/>
          <p:cNvCxnSpPr/>
          <p:nvPr/>
        </p:nvCxnSpPr>
        <p:spPr>
          <a:xfrm>
            <a:off x="9486862" y="1879730"/>
            <a:ext cx="2046000" cy="1200"/>
          </a:xfrm>
          <a:prstGeom prst="straightConnector1">
            <a:avLst/>
          </a:prstGeom>
          <a:noFill/>
          <a:ln w="19050" cap="flat" cmpd="sng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070" name="Google Shape;2070;p11"/>
          <p:cNvSpPr txBox="1"/>
          <p:nvPr/>
        </p:nvSpPr>
        <p:spPr>
          <a:xfrm>
            <a:off x="9425839" y="1008325"/>
            <a:ext cx="23328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"/>
                <a:cs typeface="Arial"/>
                <a:sym typeface="Arial"/>
              </a:rPr>
              <a:t>580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Live Courses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71" name="Google Shape;2071;p11"/>
          <p:cNvCxnSpPr>
            <a:stCxn id="2066" idx="3"/>
            <a:endCxn id="2070" idx="1"/>
          </p:cNvCxnSpPr>
          <p:nvPr/>
        </p:nvCxnSpPr>
        <p:spPr>
          <a:xfrm flipV="1">
            <a:off x="8930570" y="1405525"/>
            <a:ext cx="495269" cy="2301121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72" name="Google Shape;2072;p11"/>
          <p:cNvCxnSpPr>
            <a:stCxn id="2066" idx="3"/>
            <a:endCxn id="2068" idx="1"/>
          </p:cNvCxnSpPr>
          <p:nvPr/>
        </p:nvCxnSpPr>
        <p:spPr>
          <a:xfrm flipV="1">
            <a:off x="8930570" y="2329925"/>
            <a:ext cx="495269" cy="1376721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073" name="Google Shape;2073;p11"/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43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6949014" y="3364550"/>
            <a:ext cx="735925" cy="735925"/>
          </a:xfrm>
          <a:prstGeom prst="rect">
            <a:avLst/>
          </a:prstGeom>
          <a:noFill/>
          <a:ln>
            <a:noFill/>
          </a:ln>
        </p:spPr>
      </p:pic>
      <p:sp>
        <p:nvSpPr>
          <p:cNvPr id="2074" name="Google Shape;2074;p11"/>
          <p:cNvSpPr txBox="1"/>
          <p:nvPr/>
        </p:nvSpPr>
        <p:spPr>
          <a:xfrm>
            <a:off x="9453499" y="2895900"/>
            <a:ext cx="23328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10</a:t>
            </a: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Microsoft courses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75" name="Google Shape;2075;p11"/>
          <p:cNvCxnSpPr/>
          <p:nvPr/>
        </p:nvCxnSpPr>
        <p:spPr>
          <a:xfrm>
            <a:off x="9486862" y="2823732"/>
            <a:ext cx="2046000" cy="1200"/>
          </a:xfrm>
          <a:prstGeom prst="straightConnector1">
            <a:avLst/>
          </a:prstGeom>
          <a:noFill/>
          <a:ln w="19050" cap="flat" cmpd="sng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076" name="Google Shape;2076;p11"/>
          <p:cNvSpPr txBox="1"/>
          <p:nvPr/>
        </p:nvSpPr>
        <p:spPr>
          <a:xfrm>
            <a:off x="9425839" y="3847593"/>
            <a:ext cx="23328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rPr>
              <a:t>85</a:t>
            </a: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ISTM courses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77" name="Google Shape;2077;p11"/>
          <p:cNvCxnSpPr/>
          <p:nvPr/>
        </p:nvCxnSpPr>
        <p:spPr>
          <a:xfrm>
            <a:off x="9486862" y="3794597"/>
            <a:ext cx="2046000" cy="1200"/>
          </a:xfrm>
          <a:prstGeom prst="straightConnector1">
            <a:avLst/>
          </a:prstGeom>
          <a:noFill/>
          <a:ln w="19050" cap="flat" cmpd="sng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078" name="Google Shape;2078;p11"/>
          <p:cNvSpPr txBox="1"/>
          <p:nvPr/>
        </p:nvSpPr>
        <p:spPr>
          <a:xfrm>
            <a:off x="9425839" y="4838203"/>
            <a:ext cx="2332800" cy="11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15 COMMIT*</a:t>
            </a: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modules - State Frontline S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taff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79" name="Google Shape;2079;p11"/>
          <p:cNvCxnSpPr/>
          <p:nvPr/>
        </p:nvCxnSpPr>
        <p:spPr>
          <a:xfrm>
            <a:off x="9486862" y="4785197"/>
            <a:ext cx="2046000" cy="1200"/>
          </a:xfrm>
          <a:prstGeom prst="straightConnector1">
            <a:avLst/>
          </a:prstGeom>
          <a:noFill/>
          <a:ln w="19050" cap="flat" cmpd="sng">
            <a:solidFill>
              <a:schemeClr val="bg1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2080" name="Google Shape;2080;p11"/>
          <p:cNvCxnSpPr>
            <a:stCxn id="2066" idx="3"/>
            <a:endCxn id="2074" idx="1"/>
          </p:cNvCxnSpPr>
          <p:nvPr/>
        </p:nvCxnSpPr>
        <p:spPr>
          <a:xfrm flipV="1">
            <a:off x="8930570" y="3293100"/>
            <a:ext cx="522929" cy="413546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81" name="Google Shape;2081;p11"/>
          <p:cNvCxnSpPr>
            <a:stCxn id="2066" idx="3"/>
            <a:endCxn id="2076" idx="1"/>
          </p:cNvCxnSpPr>
          <p:nvPr/>
        </p:nvCxnSpPr>
        <p:spPr>
          <a:xfrm>
            <a:off x="8930570" y="3706646"/>
            <a:ext cx="495269" cy="538147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82" name="Google Shape;2082;p11"/>
          <p:cNvCxnSpPr>
            <a:stCxn id="2066" idx="3"/>
            <a:endCxn id="2078" idx="1"/>
          </p:cNvCxnSpPr>
          <p:nvPr/>
        </p:nvCxnSpPr>
        <p:spPr>
          <a:xfrm>
            <a:off x="8930570" y="3706646"/>
            <a:ext cx="495269" cy="1692107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83" name="Google Shape;2083;p11"/>
          <p:cNvSpPr txBox="1"/>
          <p:nvPr/>
        </p:nvSpPr>
        <p:spPr>
          <a:xfrm rot="-204">
            <a:off x="904309" y="164326"/>
            <a:ext cx="5836930" cy="844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1425" rIns="90000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2C57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Course Growth on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CA7D0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iGOT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A7D02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Karmayogi Platform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A7D02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84" name="Google Shape;2084;p11"/>
          <p:cNvSpPr/>
          <p:nvPr/>
        </p:nvSpPr>
        <p:spPr>
          <a:xfrm>
            <a:off x="10592239" y="6277821"/>
            <a:ext cx="2046934" cy="535500"/>
          </a:xfrm>
          <a:prstGeom prst="roundRect">
            <a:avLst>
              <a:gd name="adj" fmla="val 16667"/>
            </a:avLst>
          </a:prstGeom>
          <a:solidFill>
            <a:srgbClr val="D9EAD3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225" tIns="78225" rIns="78225" bIns="782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2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*Comprehensive Online Modified Modules for Induction Training</a:t>
            </a:r>
            <a:endParaRPr kumimoji="0" sz="12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85" name="Google Shape;2085;p11"/>
          <p:cNvGrpSpPr/>
          <p:nvPr/>
        </p:nvGrpSpPr>
        <p:grpSpPr>
          <a:xfrm>
            <a:off x="7009046" y="1172884"/>
            <a:ext cx="1953300" cy="1584600"/>
            <a:chOff x="6818625" y="1233450"/>
            <a:chExt cx="1953300" cy="1584600"/>
          </a:xfrm>
        </p:grpSpPr>
        <p:sp>
          <p:nvSpPr>
            <p:cNvPr id="2086" name="Google Shape;2086;p11"/>
            <p:cNvSpPr/>
            <p:nvPr/>
          </p:nvSpPr>
          <p:spPr>
            <a:xfrm>
              <a:off x="6818625" y="1233450"/>
              <a:ext cx="1953300" cy="1584600"/>
            </a:xfrm>
            <a:prstGeom prst="roundRect">
              <a:avLst>
                <a:gd name="adj" fmla="val 9957"/>
              </a:avLst>
            </a:prstGeom>
            <a:noFill/>
            <a:ln w="19050" cap="flat" cmpd="sng">
              <a:solidFill>
                <a:srgbClr val="FFC000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endParaRPr kumimoji="0" sz="11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87" name="Google Shape;2087;p11"/>
            <p:cNvPicPr preferRelativeResize="0"/>
            <p:nvPr/>
          </p:nvPicPr>
          <p:blipFill rotWithShape="1">
            <a:blip r:embed="rId6">
              <a:alphaModFix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7401589" y="1297499"/>
              <a:ext cx="683125" cy="6831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88" name="Google Shape;2088;p11"/>
            <p:cNvSpPr txBox="1"/>
            <p:nvPr/>
          </p:nvSpPr>
          <p:spPr>
            <a:xfrm>
              <a:off x="6822550" y="1980625"/>
              <a:ext cx="1944900" cy="79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Arial"/>
                  <a:cs typeface="Arial"/>
                  <a:sym typeface="Arial"/>
                </a:rPr>
                <a:t>1200+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Hours of Content</a:t>
              </a: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 rot="16200000">
            <a:off x="-1053845" y="3067352"/>
            <a:ext cx="31582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0" i="0" u="none" strike="noStrike" kern="1200" baseline="0">
                <a:solidFill>
                  <a:srgbClr val="B0C1E8">
                    <a:lumMod val="10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1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No. of Courses on iGOT Karmayogi Platform</a:t>
            </a:r>
          </a:p>
        </p:txBody>
      </p:sp>
      <p:cxnSp>
        <p:nvCxnSpPr>
          <p:cNvPr id="2037" name="Google Shape;2037;p11"/>
          <p:cNvCxnSpPr>
            <a:cxnSpLocks/>
          </p:cNvCxnSpPr>
          <p:nvPr/>
        </p:nvCxnSpPr>
        <p:spPr>
          <a:xfrm flipV="1">
            <a:off x="1596044" y="1650350"/>
            <a:ext cx="4183549" cy="1868403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grpSp>
        <p:nvGrpSpPr>
          <p:cNvPr id="2038" name="Google Shape;2038;p11"/>
          <p:cNvGrpSpPr/>
          <p:nvPr/>
        </p:nvGrpSpPr>
        <p:grpSpPr>
          <a:xfrm rot="3519943">
            <a:off x="5978297" y="1161902"/>
            <a:ext cx="322050" cy="625282"/>
            <a:chOff x="2284413" y="412750"/>
            <a:chExt cx="2824212" cy="6337251"/>
          </a:xfrm>
        </p:grpSpPr>
        <p:grpSp>
          <p:nvGrpSpPr>
            <p:cNvPr id="2039" name="Google Shape;2039;p11"/>
            <p:cNvGrpSpPr/>
            <p:nvPr/>
          </p:nvGrpSpPr>
          <p:grpSpPr>
            <a:xfrm>
              <a:off x="2971800" y="4267201"/>
              <a:ext cx="1501800" cy="2482800"/>
              <a:chOff x="6661150" y="2820988"/>
              <a:chExt cx="1501800" cy="2482800"/>
            </a:xfrm>
          </p:grpSpPr>
          <p:sp>
            <p:nvSpPr>
              <p:cNvPr id="2040" name="Google Shape;2040;p11"/>
              <p:cNvSpPr/>
              <p:nvPr/>
            </p:nvSpPr>
            <p:spPr>
              <a:xfrm>
                <a:off x="6661150" y="2820988"/>
                <a:ext cx="1501800" cy="24828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4" y="48801"/>
                    </a:moveTo>
                    <a:cubicBezTo>
                      <a:pt x="604" y="48619"/>
                      <a:pt x="0" y="48072"/>
                      <a:pt x="0" y="48801"/>
                    </a:cubicBezTo>
                    <a:cubicBezTo>
                      <a:pt x="0" y="48801"/>
                      <a:pt x="0" y="48801"/>
                      <a:pt x="0" y="48801"/>
                    </a:cubicBezTo>
                    <a:cubicBezTo>
                      <a:pt x="0" y="48983"/>
                      <a:pt x="604" y="49165"/>
                      <a:pt x="906" y="49347"/>
                    </a:cubicBezTo>
                    <a:cubicBezTo>
                      <a:pt x="906" y="50075"/>
                      <a:pt x="1209" y="50622"/>
                      <a:pt x="1209" y="51350"/>
                    </a:cubicBezTo>
                    <a:cubicBezTo>
                      <a:pt x="1511" y="51532"/>
                      <a:pt x="1511" y="51532"/>
                      <a:pt x="1511" y="51714"/>
                    </a:cubicBezTo>
                    <a:cubicBezTo>
                      <a:pt x="3022" y="61001"/>
                      <a:pt x="7556" y="69377"/>
                      <a:pt x="14508" y="76115"/>
                    </a:cubicBezTo>
                    <a:cubicBezTo>
                      <a:pt x="6952" y="68649"/>
                      <a:pt x="11183" y="54446"/>
                      <a:pt x="27808" y="52807"/>
                    </a:cubicBezTo>
                    <a:cubicBezTo>
                      <a:pt x="47758" y="50986"/>
                      <a:pt x="51083" y="72655"/>
                      <a:pt x="51989" y="80303"/>
                    </a:cubicBezTo>
                    <a:cubicBezTo>
                      <a:pt x="52594" y="88133"/>
                      <a:pt x="43828" y="94871"/>
                      <a:pt x="43828" y="102701"/>
                    </a:cubicBezTo>
                    <a:cubicBezTo>
                      <a:pt x="43828" y="111623"/>
                      <a:pt x="51385" y="118907"/>
                      <a:pt x="60755" y="120000"/>
                    </a:cubicBezTo>
                    <a:cubicBezTo>
                      <a:pt x="56523" y="119453"/>
                      <a:pt x="52594" y="112169"/>
                      <a:pt x="51989" y="109984"/>
                    </a:cubicBezTo>
                    <a:cubicBezTo>
                      <a:pt x="50780" y="105614"/>
                      <a:pt x="52896" y="100333"/>
                      <a:pt x="55012" y="96145"/>
                    </a:cubicBezTo>
                    <a:cubicBezTo>
                      <a:pt x="57430" y="91229"/>
                      <a:pt x="63778" y="87951"/>
                      <a:pt x="69219" y="84127"/>
                    </a:cubicBezTo>
                    <a:cubicBezTo>
                      <a:pt x="74659" y="80121"/>
                      <a:pt x="79193" y="75386"/>
                      <a:pt x="82216" y="70288"/>
                    </a:cubicBezTo>
                    <a:cubicBezTo>
                      <a:pt x="83123" y="68831"/>
                      <a:pt x="84030" y="67374"/>
                      <a:pt x="84634" y="65918"/>
                    </a:cubicBezTo>
                    <a:cubicBezTo>
                      <a:pt x="85843" y="76479"/>
                      <a:pt x="92795" y="88133"/>
                      <a:pt x="92795" y="88133"/>
                    </a:cubicBezTo>
                    <a:cubicBezTo>
                      <a:pt x="90377" y="79575"/>
                      <a:pt x="98236" y="73930"/>
                      <a:pt x="98236" y="73930"/>
                    </a:cubicBezTo>
                    <a:cubicBezTo>
                      <a:pt x="120000" y="52989"/>
                      <a:pt x="111838" y="36054"/>
                      <a:pt x="111838" y="36054"/>
                    </a:cubicBezTo>
                    <a:cubicBezTo>
                      <a:pt x="106095" y="15477"/>
                      <a:pt x="83727" y="0"/>
                      <a:pt x="57128" y="0"/>
                    </a:cubicBezTo>
                    <a:cubicBezTo>
                      <a:pt x="26297" y="0"/>
                      <a:pt x="906" y="20758"/>
                      <a:pt x="906" y="46251"/>
                    </a:cubicBezTo>
                    <a:cubicBezTo>
                      <a:pt x="906" y="46980"/>
                      <a:pt x="604" y="47890"/>
                      <a:pt x="604" y="48801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1" name="Google Shape;2041;p11"/>
              <p:cNvSpPr/>
              <p:nvPr/>
            </p:nvSpPr>
            <p:spPr>
              <a:xfrm>
                <a:off x="6794500" y="2892426"/>
                <a:ext cx="1224000" cy="1563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7037" y="0"/>
                    </a:moveTo>
                    <a:cubicBezTo>
                      <a:pt x="83333" y="0"/>
                      <a:pt x="106666" y="21108"/>
                      <a:pt x="112592" y="49734"/>
                    </a:cubicBezTo>
                    <a:cubicBezTo>
                      <a:pt x="112962" y="50313"/>
                      <a:pt x="112962" y="50313"/>
                      <a:pt x="112962" y="50313"/>
                    </a:cubicBezTo>
                    <a:cubicBezTo>
                      <a:pt x="112962" y="50891"/>
                      <a:pt x="112962" y="50891"/>
                      <a:pt x="112962" y="50891"/>
                    </a:cubicBezTo>
                    <a:cubicBezTo>
                      <a:pt x="113333" y="51759"/>
                      <a:pt x="120000" y="71710"/>
                      <a:pt x="102222" y="97734"/>
                    </a:cubicBezTo>
                    <a:cubicBezTo>
                      <a:pt x="102222" y="96867"/>
                      <a:pt x="94814" y="76048"/>
                      <a:pt x="94444" y="75469"/>
                    </a:cubicBezTo>
                    <a:cubicBezTo>
                      <a:pt x="94814" y="78072"/>
                      <a:pt x="87037" y="84433"/>
                      <a:pt x="85185" y="87325"/>
                    </a:cubicBezTo>
                    <a:cubicBezTo>
                      <a:pt x="77407" y="97734"/>
                      <a:pt x="73333" y="109590"/>
                      <a:pt x="62962" y="119132"/>
                    </a:cubicBezTo>
                    <a:cubicBezTo>
                      <a:pt x="62592" y="119421"/>
                      <a:pt x="62222" y="119710"/>
                      <a:pt x="61851" y="120000"/>
                    </a:cubicBezTo>
                    <a:cubicBezTo>
                      <a:pt x="61851" y="119421"/>
                      <a:pt x="61851" y="118843"/>
                      <a:pt x="61851" y="118265"/>
                    </a:cubicBezTo>
                    <a:cubicBezTo>
                      <a:pt x="58888" y="75180"/>
                      <a:pt x="39629" y="65927"/>
                      <a:pt x="24074" y="65927"/>
                    </a:cubicBezTo>
                    <a:cubicBezTo>
                      <a:pt x="22592" y="65927"/>
                      <a:pt x="21111" y="66216"/>
                      <a:pt x="19259" y="66216"/>
                    </a:cubicBezTo>
                    <a:cubicBezTo>
                      <a:pt x="12222" y="67084"/>
                      <a:pt x="5555" y="69975"/>
                      <a:pt x="740" y="74024"/>
                    </a:cubicBezTo>
                    <a:cubicBezTo>
                      <a:pt x="740" y="73445"/>
                      <a:pt x="370" y="73156"/>
                      <a:pt x="370" y="72578"/>
                    </a:cubicBezTo>
                    <a:cubicBezTo>
                      <a:pt x="370" y="72000"/>
                      <a:pt x="370" y="72000"/>
                      <a:pt x="370" y="72000"/>
                    </a:cubicBezTo>
                    <a:cubicBezTo>
                      <a:pt x="370" y="71132"/>
                      <a:pt x="370" y="69975"/>
                      <a:pt x="0" y="69108"/>
                    </a:cubicBezTo>
                    <a:cubicBezTo>
                      <a:pt x="0" y="69108"/>
                      <a:pt x="0" y="68240"/>
                      <a:pt x="0" y="68240"/>
                    </a:cubicBezTo>
                    <a:cubicBezTo>
                      <a:pt x="0" y="66795"/>
                      <a:pt x="0" y="65638"/>
                      <a:pt x="0" y="64481"/>
                    </a:cubicBezTo>
                    <a:cubicBezTo>
                      <a:pt x="0" y="28915"/>
                      <a:pt x="25555" y="0"/>
                      <a:pt x="57037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2" name="Google Shape;2042;p11"/>
              <p:cNvSpPr/>
              <p:nvPr/>
            </p:nvSpPr>
            <p:spPr>
              <a:xfrm>
                <a:off x="6994525" y="2979738"/>
                <a:ext cx="801600" cy="11304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24339" y="56800"/>
                    </a:moveTo>
                    <a:cubicBezTo>
                      <a:pt x="22641" y="56800"/>
                      <a:pt x="20943" y="56800"/>
                      <a:pt x="19245" y="56800"/>
                    </a:cubicBezTo>
                    <a:cubicBezTo>
                      <a:pt x="11886" y="57600"/>
                      <a:pt x="5660" y="60000"/>
                      <a:pt x="566" y="63600"/>
                    </a:cubicBezTo>
                    <a:cubicBezTo>
                      <a:pt x="566" y="63200"/>
                      <a:pt x="566" y="62800"/>
                      <a:pt x="566" y="62400"/>
                    </a:cubicBezTo>
                    <a:cubicBezTo>
                      <a:pt x="566" y="62000"/>
                      <a:pt x="566" y="62000"/>
                      <a:pt x="566" y="62000"/>
                    </a:cubicBezTo>
                    <a:cubicBezTo>
                      <a:pt x="0" y="60800"/>
                      <a:pt x="0" y="60000"/>
                      <a:pt x="0" y="59200"/>
                    </a:cubicBezTo>
                    <a:cubicBezTo>
                      <a:pt x="0" y="58400"/>
                      <a:pt x="0" y="58400"/>
                      <a:pt x="0" y="58400"/>
                    </a:cubicBezTo>
                    <a:cubicBezTo>
                      <a:pt x="0" y="57200"/>
                      <a:pt x="0" y="56400"/>
                      <a:pt x="0" y="55600"/>
                    </a:cubicBezTo>
                    <a:cubicBezTo>
                      <a:pt x="0" y="24800"/>
                      <a:pt x="25471" y="0"/>
                      <a:pt x="57169" y="0"/>
                    </a:cubicBezTo>
                    <a:cubicBezTo>
                      <a:pt x="83207" y="0"/>
                      <a:pt x="106981" y="18000"/>
                      <a:pt x="112641" y="42800"/>
                    </a:cubicBezTo>
                    <a:cubicBezTo>
                      <a:pt x="113207" y="43200"/>
                      <a:pt x="113207" y="43200"/>
                      <a:pt x="113207" y="43200"/>
                    </a:cubicBezTo>
                    <a:cubicBezTo>
                      <a:pt x="113207" y="43600"/>
                      <a:pt x="113207" y="43600"/>
                      <a:pt x="113207" y="43600"/>
                    </a:cubicBezTo>
                    <a:cubicBezTo>
                      <a:pt x="113773" y="44400"/>
                      <a:pt x="120000" y="61600"/>
                      <a:pt x="102452" y="84000"/>
                    </a:cubicBezTo>
                    <a:cubicBezTo>
                      <a:pt x="102452" y="83200"/>
                      <a:pt x="94528" y="65600"/>
                      <a:pt x="94528" y="64800"/>
                    </a:cubicBezTo>
                    <a:cubicBezTo>
                      <a:pt x="95094" y="67200"/>
                      <a:pt x="87169" y="72400"/>
                      <a:pt x="84905" y="74800"/>
                    </a:cubicBezTo>
                    <a:cubicBezTo>
                      <a:pt x="77547" y="84000"/>
                      <a:pt x="71320" y="110000"/>
                      <a:pt x="68490" y="120000"/>
                    </a:cubicBezTo>
                    <a:cubicBezTo>
                      <a:pt x="68490" y="120000"/>
                      <a:pt x="53207" y="53600"/>
                      <a:pt x="24339" y="56800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043" name="Google Shape;2043;p11"/>
            <p:cNvGrpSpPr/>
            <p:nvPr/>
          </p:nvGrpSpPr>
          <p:grpSpPr>
            <a:xfrm>
              <a:off x="2284413" y="412750"/>
              <a:ext cx="2824212" cy="4770313"/>
              <a:chOff x="2284413" y="412750"/>
              <a:chExt cx="2824212" cy="4770313"/>
            </a:xfrm>
          </p:grpSpPr>
          <p:sp>
            <p:nvSpPr>
              <p:cNvPr id="2044" name="Google Shape;2044;p11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5" name="Google Shape;2045;p11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6" name="Google Shape;2046;p11"/>
              <p:cNvSpPr/>
              <p:nvPr/>
            </p:nvSpPr>
            <p:spPr>
              <a:xfrm>
                <a:off x="2284413" y="3319463"/>
                <a:ext cx="1177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59808" y="0"/>
                    </a:moveTo>
                    <a:cubicBezTo>
                      <a:pt x="26837" y="0"/>
                      <a:pt x="0" y="17454"/>
                      <a:pt x="0" y="38545"/>
                    </a:cubicBezTo>
                    <a:cubicBezTo>
                      <a:pt x="0" y="38545"/>
                      <a:pt x="0" y="39515"/>
                      <a:pt x="0" y="39515"/>
                    </a:cubicBezTo>
                    <a:cubicBezTo>
                      <a:pt x="0" y="39515"/>
                      <a:pt x="0" y="39515"/>
                      <a:pt x="0" y="39515"/>
                    </a:cubicBezTo>
                    <a:cubicBezTo>
                      <a:pt x="0" y="68606"/>
                      <a:pt x="14568" y="94303"/>
                      <a:pt x="38722" y="116363"/>
                    </a:cubicBezTo>
                    <a:cubicBezTo>
                      <a:pt x="39105" y="116848"/>
                      <a:pt x="39872" y="117333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0638" y="117818"/>
                      <a:pt x="40638" y="117818"/>
                      <a:pt x="40638" y="117818"/>
                    </a:cubicBezTo>
                    <a:cubicBezTo>
                      <a:pt x="42555" y="119030"/>
                      <a:pt x="45623" y="120000"/>
                      <a:pt x="49073" y="120000"/>
                    </a:cubicBezTo>
                    <a:cubicBezTo>
                      <a:pt x="55591" y="120000"/>
                      <a:pt x="60575" y="117818"/>
                      <a:pt x="60575" y="113696"/>
                    </a:cubicBezTo>
                    <a:cubicBezTo>
                      <a:pt x="60575" y="112727"/>
                      <a:pt x="60575" y="112242"/>
                      <a:pt x="59808" y="112242"/>
                    </a:cubicBezTo>
                    <a:cubicBezTo>
                      <a:pt x="59808" y="112242"/>
                      <a:pt x="59808" y="112242"/>
                      <a:pt x="59808" y="112242"/>
                    </a:cubicBezTo>
                    <a:cubicBezTo>
                      <a:pt x="58274" y="107393"/>
                      <a:pt x="55591" y="104484"/>
                      <a:pt x="56741" y="100606"/>
                    </a:cubicBezTo>
                    <a:cubicBezTo>
                      <a:pt x="59424" y="90666"/>
                      <a:pt x="62875" y="82181"/>
                      <a:pt x="73226" y="75393"/>
                    </a:cubicBezTo>
                    <a:cubicBezTo>
                      <a:pt x="73226" y="75393"/>
                      <a:pt x="73226" y="75151"/>
                      <a:pt x="73226" y="75151"/>
                    </a:cubicBezTo>
                    <a:cubicBezTo>
                      <a:pt x="81277" y="69818"/>
                      <a:pt x="91629" y="65696"/>
                      <a:pt x="103514" y="64000"/>
                    </a:cubicBezTo>
                    <a:cubicBezTo>
                      <a:pt x="113865" y="57212"/>
                      <a:pt x="120000" y="48000"/>
                      <a:pt x="120000" y="38060"/>
                    </a:cubicBezTo>
                    <a:cubicBezTo>
                      <a:pt x="120000" y="16969"/>
                      <a:pt x="93162" y="0"/>
                      <a:pt x="59808" y="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7" name="Google Shape;2047;p11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8" name="Google Shape;2048;p11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9" name="Google Shape;2049;p11"/>
              <p:cNvSpPr/>
              <p:nvPr/>
            </p:nvSpPr>
            <p:spPr>
              <a:xfrm>
                <a:off x="3933825" y="3319463"/>
                <a:ext cx="1174800" cy="1860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93076" y="0"/>
                      <a:pt x="120000" y="17454"/>
                      <a:pt x="120000" y="38545"/>
                    </a:cubicBezTo>
                    <a:cubicBezTo>
                      <a:pt x="120000" y="38545"/>
                      <a:pt x="120000" y="39515"/>
                      <a:pt x="120000" y="39515"/>
                    </a:cubicBezTo>
                    <a:cubicBezTo>
                      <a:pt x="120000" y="39515"/>
                      <a:pt x="120000" y="39515"/>
                      <a:pt x="120000" y="39515"/>
                    </a:cubicBezTo>
                    <a:cubicBezTo>
                      <a:pt x="120000" y="68606"/>
                      <a:pt x="105769" y="94303"/>
                      <a:pt x="81538" y="116363"/>
                    </a:cubicBezTo>
                    <a:cubicBezTo>
                      <a:pt x="80769" y="116848"/>
                      <a:pt x="80384" y="117333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9615" y="117818"/>
                      <a:pt x="79615" y="117818"/>
                      <a:pt x="79615" y="117818"/>
                    </a:cubicBezTo>
                    <a:cubicBezTo>
                      <a:pt x="77307" y="119030"/>
                      <a:pt x="74230" y="120000"/>
                      <a:pt x="70769" y="120000"/>
                    </a:cubicBezTo>
                    <a:cubicBezTo>
                      <a:pt x="64615" y="120000"/>
                      <a:pt x="59230" y="117818"/>
                      <a:pt x="59230" y="113696"/>
                    </a:cubicBezTo>
                    <a:cubicBezTo>
                      <a:pt x="59230" y="112727"/>
                      <a:pt x="59615" y="112242"/>
                      <a:pt x="60000" y="112242"/>
                    </a:cubicBezTo>
                    <a:cubicBezTo>
                      <a:pt x="60000" y="112242"/>
                      <a:pt x="60000" y="112242"/>
                      <a:pt x="60000" y="112242"/>
                    </a:cubicBezTo>
                    <a:cubicBezTo>
                      <a:pt x="61538" y="107393"/>
                      <a:pt x="64230" y="104484"/>
                      <a:pt x="63461" y="100606"/>
                    </a:cubicBezTo>
                    <a:cubicBezTo>
                      <a:pt x="60769" y="90666"/>
                      <a:pt x="56923" y="82181"/>
                      <a:pt x="46923" y="75393"/>
                    </a:cubicBezTo>
                    <a:cubicBezTo>
                      <a:pt x="46923" y="75393"/>
                      <a:pt x="46923" y="75151"/>
                      <a:pt x="46923" y="75151"/>
                    </a:cubicBezTo>
                    <a:cubicBezTo>
                      <a:pt x="38846" y="69818"/>
                      <a:pt x="28076" y="65696"/>
                      <a:pt x="16153" y="64000"/>
                    </a:cubicBezTo>
                    <a:cubicBezTo>
                      <a:pt x="6153" y="57212"/>
                      <a:pt x="0" y="48000"/>
                      <a:pt x="0" y="38060"/>
                    </a:cubicBezTo>
                    <a:cubicBezTo>
                      <a:pt x="0" y="16969"/>
                      <a:pt x="26923" y="0"/>
                      <a:pt x="60000" y="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0" name="Google Shape;2050;p11"/>
              <p:cNvSpPr/>
              <p:nvPr/>
            </p:nvSpPr>
            <p:spPr>
              <a:xfrm>
                <a:off x="2597150" y="412750"/>
                <a:ext cx="2244600" cy="41052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119999"/>
                    </a:moveTo>
                    <a:cubicBezTo>
                      <a:pt x="32013" y="119999"/>
                      <a:pt x="32013" y="119999"/>
                      <a:pt x="32013" y="119999"/>
                    </a:cubicBezTo>
                    <a:cubicBezTo>
                      <a:pt x="6241" y="90549"/>
                      <a:pt x="4228" y="56373"/>
                      <a:pt x="4228" y="56373"/>
                    </a:cubicBezTo>
                    <a:cubicBezTo>
                      <a:pt x="0" y="23296"/>
                      <a:pt x="60000" y="0"/>
                      <a:pt x="60000" y="0"/>
                    </a:cubicBezTo>
                    <a:cubicBezTo>
                      <a:pt x="60201" y="0"/>
                      <a:pt x="60201" y="0"/>
                      <a:pt x="60201" y="0"/>
                    </a:cubicBezTo>
                    <a:cubicBezTo>
                      <a:pt x="60201" y="0"/>
                      <a:pt x="120000" y="23296"/>
                      <a:pt x="115771" y="56373"/>
                    </a:cubicBezTo>
                    <a:cubicBezTo>
                      <a:pt x="115771" y="56373"/>
                      <a:pt x="113959" y="90549"/>
                      <a:pt x="87986" y="119999"/>
                    </a:cubicBezTo>
                    <a:lnTo>
                      <a:pt x="60000" y="119999"/>
                    </a:lnTo>
                    <a:close/>
                  </a:path>
                </a:pathLst>
              </a:custGeom>
              <a:solidFill>
                <a:srgbClr val="16A085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1" name="Google Shape;2051;p11"/>
              <p:cNvSpPr/>
              <p:nvPr/>
            </p:nvSpPr>
            <p:spPr>
              <a:xfrm>
                <a:off x="2728913" y="2792413"/>
                <a:ext cx="19875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5454" y="86511"/>
                    </a:moveTo>
                    <a:cubicBezTo>
                      <a:pt x="117500" y="55116"/>
                      <a:pt x="119090" y="25116"/>
                      <a:pt x="120000" y="0"/>
                    </a:cubicBezTo>
                    <a:cubicBezTo>
                      <a:pt x="100909" y="29302"/>
                      <a:pt x="79318" y="46046"/>
                      <a:pt x="56363" y="46046"/>
                    </a:cubicBezTo>
                    <a:cubicBezTo>
                      <a:pt x="36363" y="46046"/>
                      <a:pt x="17272" y="33488"/>
                      <a:pt x="0" y="10465"/>
                    </a:cubicBezTo>
                    <a:cubicBezTo>
                      <a:pt x="1136" y="35581"/>
                      <a:pt x="2727" y="64186"/>
                      <a:pt x="4772" y="94883"/>
                    </a:cubicBezTo>
                    <a:cubicBezTo>
                      <a:pt x="20909" y="110930"/>
                      <a:pt x="38409" y="120000"/>
                      <a:pt x="56363" y="120000"/>
                    </a:cubicBezTo>
                    <a:cubicBezTo>
                      <a:pt x="77272" y="120000"/>
                      <a:pt x="97045" y="108139"/>
                      <a:pt x="115454" y="86511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2" name="Google Shape;2052;p11"/>
              <p:cNvSpPr/>
              <p:nvPr/>
            </p:nvSpPr>
            <p:spPr>
              <a:xfrm>
                <a:off x="2668588" y="1962150"/>
                <a:ext cx="2100300" cy="5301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9784" y="68085"/>
                    </a:moveTo>
                    <a:cubicBezTo>
                      <a:pt x="120000" y="45106"/>
                      <a:pt x="119569" y="22127"/>
                      <a:pt x="118709" y="0"/>
                    </a:cubicBezTo>
                    <a:cubicBezTo>
                      <a:pt x="100860" y="34042"/>
                      <a:pt x="80860" y="52765"/>
                      <a:pt x="59784" y="52765"/>
                    </a:cubicBezTo>
                    <a:cubicBezTo>
                      <a:pt x="38924" y="52765"/>
                      <a:pt x="18924" y="34042"/>
                      <a:pt x="1290" y="851"/>
                    </a:cubicBezTo>
                    <a:cubicBezTo>
                      <a:pt x="430" y="26382"/>
                      <a:pt x="0" y="51914"/>
                      <a:pt x="430" y="78297"/>
                    </a:cubicBezTo>
                    <a:cubicBezTo>
                      <a:pt x="18064" y="104680"/>
                      <a:pt x="36989" y="120000"/>
                      <a:pt x="56774" y="120000"/>
                    </a:cubicBezTo>
                    <a:cubicBezTo>
                      <a:pt x="79139" y="120000"/>
                      <a:pt x="100430" y="101276"/>
                      <a:pt x="119784" y="68085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3" name="Google Shape;2053;p11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4" name="Google Shape;2054;p11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5" name="Google Shape;2055;p11"/>
              <p:cNvSpPr/>
              <p:nvPr/>
            </p:nvSpPr>
            <p:spPr>
              <a:xfrm>
                <a:off x="3587750" y="2214563"/>
                <a:ext cx="255600" cy="2556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6" name="Google Shape;2056;p11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7" name="Google Shape;2057;p11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8" name="Google Shape;2058;p11"/>
              <p:cNvSpPr/>
              <p:nvPr/>
            </p:nvSpPr>
            <p:spPr>
              <a:xfrm>
                <a:off x="3602038" y="2635250"/>
                <a:ext cx="207900" cy="2031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9" name="Google Shape;2059;p11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0" name="Google Shape;2060;p11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1" name="Google Shape;2061;p11"/>
              <p:cNvSpPr/>
              <p:nvPr/>
            </p:nvSpPr>
            <p:spPr>
              <a:xfrm>
                <a:off x="3602038" y="2987675"/>
                <a:ext cx="207900" cy="2031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2" name="Google Shape;2062;p11"/>
              <p:cNvSpPr/>
              <p:nvPr/>
            </p:nvSpPr>
            <p:spPr>
              <a:xfrm>
                <a:off x="3568700" y="3319463"/>
                <a:ext cx="293700" cy="18636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118461" y="11612"/>
                    </a:moveTo>
                    <a:cubicBezTo>
                      <a:pt x="118461" y="10887"/>
                      <a:pt x="120000" y="10161"/>
                      <a:pt x="120000" y="9435"/>
                    </a:cubicBezTo>
                    <a:cubicBezTo>
                      <a:pt x="120000" y="4354"/>
                      <a:pt x="92307" y="0"/>
                      <a:pt x="60000" y="0"/>
                    </a:cubicBezTo>
                    <a:cubicBezTo>
                      <a:pt x="26153" y="0"/>
                      <a:pt x="0" y="4354"/>
                      <a:pt x="0" y="9677"/>
                    </a:cubicBezTo>
                    <a:cubicBezTo>
                      <a:pt x="27692" y="114919"/>
                      <a:pt x="27692" y="114919"/>
                      <a:pt x="27692" y="114919"/>
                    </a:cubicBezTo>
                    <a:cubicBezTo>
                      <a:pt x="29230" y="114919"/>
                      <a:pt x="29230" y="114919"/>
                      <a:pt x="29230" y="114919"/>
                    </a:cubicBezTo>
                    <a:cubicBezTo>
                      <a:pt x="29230" y="114919"/>
                      <a:pt x="29230" y="114919"/>
                      <a:pt x="29230" y="114919"/>
                    </a:cubicBezTo>
                    <a:cubicBezTo>
                      <a:pt x="29230" y="117822"/>
                      <a:pt x="44615" y="120000"/>
                      <a:pt x="61538" y="120000"/>
                    </a:cubicBezTo>
                    <a:cubicBezTo>
                      <a:pt x="80000" y="120000"/>
                      <a:pt x="93846" y="117822"/>
                      <a:pt x="93846" y="114919"/>
                    </a:cubicBezTo>
                    <a:cubicBezTo>
                      <a:pt x="93846" y="114919"/>
                      <a:pt x="93846" y="114919"/>
                      <a:pt x="93846" y="114919"/>
                    </a:cubicBezTo>
                    <a:cubicBezTo>
                      <a:pt x="93846" y="114919"/>
                      <a:pt x="93846" y="114919"/>
                      <a:pt x="93846" y="114919"/>
                    </a:cubicBezTo>
                    <a:lnTo>
                      <a:pt x="118461" y="11612"/>
                    </a:ln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3" name="Google Shape;2063;p11"/>
              <p:cNvSpPr/>
              <p:nvPr/>
            </p:nvSpPr>
            <p:spPr>
              <a:xfrm>
                <a:off x="3360738" y="1187450"/>
                <a:ext cx="735000" cy="7335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4" name="Google Shape;2064;p11"/>
              <p:cNvSpPr/>
              <p:nvPr/>
            </p:nvSpPr>
            <p:spPr>
              <a:xfrm>
                <a:off x="3319463" y="1157288"/>
                <a:ext cx="790500" cy="7905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60000" y="0"/>
                    </a:moveTo>
                    <a:cubicBezTo>
                      <a:pt x="26857" y="0"/>
                      <a:pt x="0" y="26857"/>
                      <a:pt x="0" y="60000"/>
                    </a:cubicBezTo>
                    <a:cubicBezTo>
                      <a:pt x="0" y="93142"/>
                      <a:pt x="26857" y="120000"/>
                      <a:pt x="60000" y="120000"/>
                    </a:cubicBezTo>
                    <a:cubicBezTo>
                      <a:pt x="93142" y="120000"/>
                      <a:pt x="120000" y="93142"/>
                      <a:pt x="120000" y="60000"/>
                    </a:cubicBezTo>
                    <a:cubicBezTo>
                      <a:pt x="120000" y="26857"/>
                      <a:pt x="93142" y="0"/>
                      <a:pt x="60000" y="0"/>
                    </a:cubicBezTo>
                    <a:close/>
                    <a:moveTo>
                      <a:pt x="60000" y="110285"/>
                    </a:moveTo>
                    <a:cubicBezTo>
                      <a:pt x="32000" y="110285"/>
                      <a:pt x="9714" y="88000"/>
                      <a:pt x="9714" y="60000"/>
                    </a:cubicBezTo>
                    <a:cubicBezTo>
                      <a:pt x="9714" y="32571"/>
                      <a:pt x="32000" y="10285"/>
                      <a:pt x="60000" y="10285"/>
                    </a:cubicBezTo>
                    <a:cubicBezTo>
                      <a:pt x="87428" y="10285"/>
                      <a:pt x="109714" y="32571"/>
                      <a:pt x="109714" y="60000"/>
                    </a:cubicBezTo>
                    <a:cubicBezTo>
                      <a:pt x="109714" y="88000"/>
                      <a:pt x="87428" y="110285"/>
                      <a:pt x="60000" y="110285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spcFirstLastPara="1" wrap="square" lIns="91550" tIns="45750" rIns="91550" bIns="4575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2089" name="Google Shape;2089;p1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71759" y="1694112"/>
            <a:ext cx="2456888" cy="7359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oogle Shape;2085;p11">
            <a:extLst>
              <a:ext uri="{FF2B5EF4-FFF2-40B4-BE49-F238E27FC236}">
                <a16:creationId xmlns:a16="http://schemas.microsoft.com/office/drawing/2014/main" id="{446B18FB-DDDB-9310-2203-627C0919AD68}"/>
              </a:ext>
            </a:extLst>
          </p:cNvPr>
          <p:cNvGrpSpPr/>
          <p:nvPr/>
        </p:nvGrpSpPr>
        <p:grpSpPr>
          <a:xfrm>
            <a:off x="7004571" y="4540740"/>
            <a:ext cx="1953300" cy="1603214"/>
            <a:chOff x="6818625" y="1233450"/>
            <a:chExt cx="1953300" cy="1584600"/>
          </a:xfrm>
        </p:grpSpPr>
        <p:sp>
          <p:nvSpPr>
            <p:cNvPr id="9" name="Google Shape;2086;p11">
              <a:extLst>
                <a:ext uri="{FF2B5EF4-FFF2-40B4-BE49-F238E27FC236}">
                  <a16:creationId xmlns:a16="http://schemas.microsoft.com/office/drawing/2014/main" id="{4072793D-A8CB-0207-E1CD-272DBDBAF291}"/>
                </a:ext>
              </a:extLst>
            </p:cNvPr>
            <p:cNvSpPr/>
            <p:nvPr/>
          </p:nvSpPr>
          <p:spPr>
            <a:xfrm>
              <a:off x="6818625" y="1233450"/>
              <a:ext cx="1953300" cy="1584600"/>
            </a:xfrm>
            <a:prstGeom prst="roundRect">
              <a:avLst>
                <a:gd name="adj" fmla="val 9957"/>
              </a:avLst>
            </a:prstGeom>
            <a:noFill/>
            <a:ln w="19050" cap="flat" cmpd="sng">
              <a:solidFill>
                <a:srgbClr val="FFC000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endParaRPr kumimoji="0" sz="11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0" name="Google Shape;2087;p11">
              <a:extLst>
                <a:ext uri="{FF2B5EF4-FFF2-40B4-BE49-F238E27FC236}">
                  <a16:creationId xmlns:a16="http://schemas.microsoft.com/office/drawing/2014/main" id="{8E55EC8E-C298-1541-BE38-0BFC67E57E89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/>
          </p:blipFill>
          <p:spPr>
            <a:xfrm>
              <a:off x="7401589" y="1297499"/>
              <a:ext cx="683125" cy="6831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Google Shape;2088;p11">
              <a:extLst>
                <a:ext uri="{FF2B5EF4-FFF2-40B4-BE49-F238E27FC236}">
                  <a16:creationId xmlns:a16="http://schemas.microsoft.com/office/drawing/2014/main" id="{FAB773E0-DA8B-0AC8-58C9-440913689633}"/>
                </a:ext>
              </a:extLst>
            </p:cNvPr>
            <p:cNvSpPr txBox="1"/>
            <p:nvPr/>
          </p:nvSpPr>
          <p:spPr>
            <a:xfrm>
              <a:off x="6822550" y="1980625"/>
              <a:ext cx="1944900" cy="79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/>
                  <a:sym typeface="Arial"/>
                </a:rPr>
                <a:t>46M+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"/>
                <a:cs typeface="Arial"/>
                <a:sym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Arial"/>
                  <a:sym typeface="Arial"/>
                </a:rPr>
                <a:t>Learning Minutes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9407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C8756BF-920B-D3BA-76F0-149E8D042659}"/>
              </a:ext>
            </a:extLst>
          </p:cNvPr>
          <p:cNvGrpSpPr/>
          <p:nvPr/>
        </p:nvGrpSpPr>
        <p:grpSpPr>
          <a:xfrm>
            <a:off x="1694330" y="1154296"/>
            <a:ext cx="8777658" cy="3332673"/>
            <a:chOff x="1236796" y="1269033"/>
            <a:chExt cx="8113759" cy="2844403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980D2DE-F7FE-046F-0DDA-0DED17B8CA9F}"/>
                </a:ext>
              </a:extLst>
            </p:cNvPr>
            <p:cNvGrpSpPr/>
            <p:nvPr/>
          </p:nvGrpSpPr>
          <p:grpSpPr>
            <a:xfrm>
              <a:off x="3728180" y="1269033"/>
              <a:ext cx="3074790" cy="2844403"/>
              <a:chOff x="8092281" y="3636011"/>
              <a:chExt cx="8199438" cy="7585075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6501AE34-A910-3832-1915-FA79959F3ACD}"/>
                  </a:ext>
                </a:extLst>
              </p:cNvPr>
              <p:cNvGrpSpPr/>
              <p:nvPr/>
            </p:nvGrpSpPr>
            <p:grpSpPr>
              <a:xfrm>
                <a:off x="8092281" y="3636011"/>
                <a:ext cx="8199438" cy="7585075"/>
                <a:chOff x="7395845" y="3636011"/>
                <a:chExt cx="8199438" cy="7585075"/>
              </a:xfrm>
            </p:grpSpPr>
            <p:sp>
              <p:nvSpPr>
                <p:cNvPr id="14" name="Rectangle 5">
                  <a:extLst>
                    <a:ext uri="{FF2B5EF4-FFF2-40B4-BE49-F238E27FC236}">
                      <a16:creationId xmlns:a16="http://schemas.microsoft.com/office/drawing/2014/main" id="{E3C5F696-ED6C-B558-792D-5D4DADC0CE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282045" y="6385561"/>
                  <a:ext cx="947737" cy="947738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Rectangle 6">
                  <a:extLst>
                    <a:ext uri="{FF2B5EF4-FFF2-40B4-BE49-F238E27FC236}">
                      <a16:creationId xmlns:a16="http://schemas.microsoft.com/office/drawing/2014/main" id="{85FCB648-C36B-4BEF-A8DC-57D993CD80F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334308" y="6385561"/>
                  <a:ext cx="947737" cy="947738"/>
                </a:xfrm>
                <a:prstGeom prst="rect">
                  <a:avLst/>
                </a:prstGeom>
                <a:solidFill>
                  <a:srgbClr val="4472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Rectangle 7">
                  <a:extLst>
                    <a:ext uri="{FF2B5EF4-FFF2-40B4-BE49-F238E27FC236}">
                      <a16:creationId xmlns:a16="http://schemas.microsoft.com/office/drawing/2014/main" id="{1B6B20C2-E2EA-F18C-C184-51F93D70D9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282045" y="5437823"/>
                  <a:ext cx="947737" cy="947738"/>
                </a:xfrm>
                <a:prstGeom prst="rect">
                  <a:avLst/>
                </a:prstGeom>
                <a:solidFill>
                  <a:srgbClr val="5B9BD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Rectangle 8">
                  <a:extLst>
                    <a:ext uri="{FF2B5EF4-FFF2-40B4-BE49-F238E27FC236}">
                      <a16:creationId xmlns:a16="http://schemas.microsoft.com/office/drawing/2014/main" id="{F2BD7AC9-19A9-17CB-A280-FCEA0C6EE6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229783" y="6385561"/>
                  <a:ext cx="947737" cy="947738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8" name="Rectangle 9">
                  <a:extLst>
                    <a:ext uri="{FF2B5EF4-FFF2-40B4-BE49-F238E27FC236}">
                      <a16:creationId xmlns:a16="http://schemas.microsoft.com/office/drawing/2014/main" id="{C7728F53-DD61-0E5B-2BE4-9F88F079A9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282045" y="7333298"/>
                  <a:ext cx="947737" cy="949325"/>
                </a:xfrm>
                <a:prstGeom prst="rect">
                  <a:avLst/>
                </a:prstGeom>
                <a:solidFill>
                  <a:srgbClr val="ED7D31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Freeform 10">
                  <a:extLst>
                    <a:ext uri="{FF2B5EF4-FFF2-40B4-BE49-F238E27FC236}">
                      <a16:creationId xmlns:a16="http://schemas.microsoft.com/office/drawing/2014/main" id="{B861AA30-93C3-A8B8-0BB0-CD9822BB25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54895" y="7333298"/>
                  <a:ext cx="1327150" cy="3887788"/>
                </a:xfrm>
                <a:custGeom>
                  <a:avLst/>
                  <a:gdLst>
                    <a:gd name="T0" fmla="*/ 0 w 836"/>
                    <a:gd name="T1" fmla="*/ 837 h 2449"/>
                    <a:gd name="T2" fmla="*/ 0 w 836"/>
                    <a:gd name="T3" fmla="*/ 2449 h 2449"/>
                    <a:gd name="T4" fmla="*/ 836 w 836"/>
                    <a:gd name="T5" fmla="*/ 598 h 2449"/>
                    <a:gd name="T6" fmla="*/ 836 w 836"/>
                    <a:gd name="T7" fmla="*/ 0 h 2449"/>
                    <a:gd name="T8" fmla="*/ 0 w 836"/>
                    <a:gd name="T9" fmla="*/ 837 h 24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6" h="2449">
                      <a:moveTo>
                        <a:pt x="0" y="837"/>
                      </a:moveTo>
                      <a:lnTo>
                        <a:pt x="0" y="2449"/>
                      </a:lnTo>
                      <a:lnTo>
                        <a:pt x="836" y="598"/>
                      </a:lnTo>
                      <a:lnTo>
                        <a:pt x="836" y="0"/>
                      </a:lnTo>
                      <a:lnTo>
                        <a:pt x="0" y="837"/>
                      </a:lnTo>
                      <a:close/>
                    </a:path>
                  </a:pathLst>
                </a:custGeom>
                <a:solidFill>
                  <a:srgbClr val="ED7D31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Freeform 11">
                  <a:extLst>
                    <a:ext uri="{FF2B5EF4-FFF2-40B4-BE49-F238E27FC236}">
                      <a16:creationId xmlns:a16="http://schemas.microsoft.com/office/drawing/2014/main" id="{3B8BAC6C-EDC4-1384-BDF2-712326BD66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95845" y="7333298"/>
                  <a:ext cx="3886200" cy="1328738"/>
                </a:xfrm>
                <a:custGeom>
                  <a:avLst/>
                  <a:gdLst>
                    <a:gd name="T0" fmla="*/ 1851 w 2448"/>
                    <a:gd name="T1" fmla="*/ 0 h 837"/>
                    <a:gd name="T2" fmla="*/ 0 w 2448"/>
                    <a:gd name="T3" fmla="*/ 837 h 837"/>
                    <a:gd name="T4" fmla="*/ 1612 w 2448"/>
                    <a:gd name="T5" fmla="*/ 837 h 837"/>
                    <a:gd name="T6" fmla="*/ 2448 w 2448"/>
                    <a:gd name="T7" fmla="*/ 0 h 837"/>
                    <a:gd name="T8" fmla="*/ 1851 w 2448"/>
                    <a:gd name="T9" fmla="*/ 0 h 8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48" h="837">
                      <a:moveTo>
                        <a:pt x="1851" y="0"/>
                      </a:moveTo>
                      <a:lnTo>
                        <a:pt x="0" y="837"/>
                      </a:lnTo>
                      <a:lnTo>
                        <a:pt x="1612" y="837"/>
                      </a:lnTo>
                      <a:lnTo>
                        <a:pt x="2448" y="0"/>
                      </a:lnTo>
                      <a:lnTo>
                        <a:pt x="1851" y="0"/>
                      </a:lnTo>
                      <a:close/>
                    </a:path>
                  </a:pathLst>
                </a:custGeom>
                <a:solidFill>
                  <a:srgbClr val="ED7D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Rectangle 12">
                  <a:extLst>
                    <a:ext uri="{FF2B5EF4-FFF2-40B4-BE49-F238E27FC236}">
                      <a16:creationId xmlns:a16="http://schemas.microsoft.com/office/drawing/2014/main" id="{C9A23BE9-818F-2031-7EF9-A027FD77C7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95845" y="8662036"/>
                  <a:ext cx="2559050" cy="2559050"/>
                </a:xfrm>
                <a:prstGeom prst="rect">
                  <a:avLst/>
                </a:prstGeom>
                <a:solidFill>
                  <a:srgbClr val="ED7D31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id="{E4A6B87D-66CB-2C0C-39C8-D127909E3F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29783" y="7333298"/>
                  <a:ext cx="1090612" cy="3367088"/>
                </a:xfrm>
                <a:custGeom>
                  <a:avLst/>
                  <a:gdLst>
                    <a:gd name="T0" fmla="*/ 687 w 687"/>
                    <a:gd name="T1" fmla="*/ 687 h 2121"/>
                    <a:gd name="T2" fmla="*/ 687 w 687"/>
                    <a:gd name="T3" fmla="*/ 2121 h 2121"/>
                    <a:gd name="T4" fmla="*/ 0 w 687"/>
                    <a:gd name="T5" fmla="*/ 598 h 2121"/>
                    <a:gd name="T6" fmla="*/ 0 w 687"/>
                    <a:gd name="T7" fmla="*/ 0 h 2121"/>
                    <a:gd name="T8" fmla="*/ 687 w 687"/>
                    <a:gd name="T9" fmla="*/ 687 h 2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7" h="2121">
                      <a:moveTo>
                        <a:pt x="687" y="687"/>
                      </a:moveTo>
                      <a:lnTo>
                        <a:pt x="687" y="2121"/>
                      </a:lnTo>
                      <a:lnTo>
                        <a:pt x="0" y="598"/>
                      </a:lnTo>
                      <a:lnTo>
                        <a:pt x="0" y="0"/>
                      </a:lnTo>
                      <a:lnTo>
                        <a:pt x="687" y="687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Freeform 14">
                  <a:extLst>
                    <a:ext uri="{FF2B5EF4-FFF2-40B4-BE49-F238E27FC236}">
                      <a16:creationId xmlns:a16="http://schemas.microsoft.com/office/drawing/2014/main" id="{09D27A7D-4545-DEA8-0F0B-2D624F9D04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29783" y="7333298"/>
                  <a:ext cx="3365500" cy="1090613"/>
                </a:xfrm>
                <a:custGeom>
                  <a:avLst/>
                  <a:gdLst>
                    <a:gd name="T0" fmla="*/ 597 w 2120"/>
                    <a:gd name="T1" fmla="*/ 0 h 687"/>
                    <a:gd name="T2" fmla="*/ 2120 w 2120"/>
                    <a:gd name="T3" fmla="*/ 687 h 687"/>
                    <a:gd name="T4" fmla="*/ 687 w 2120"/>
                    <a:gd name="T5" fmla="*/ 687 h 687"/>
                    <a:gd name="T6" fmla="*/ 0 w 2120"/>
                    <a:gd name="T7" fmla="*/ 0 h 687"/>
                    <a:gd name="T8" fmla="*/ 597 w 2120"/>
                    <a:gd name="T9" fmla="*/ 0 h 6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20" h="687">
                      <a:moveTo>
                        <a:pt x="597" y="0"/>
                      </a:moveTo>
                      <a:lnTo>
                        <a:pt x="2120" y="687"/>
                      </a:lnTo>
                      <a:lnTo>
                        <a:pt x="687" y="687"/>
                      </a:lnTo>
                      <a:lnTo>
                        <a:pt x="0" y="0"/>
                      </a:lnTo>
                      <a:lnTo>
                        <a:pt x="597" y="0"/>
                      </a:lnTo>
                      <a:close/>
                    </a:path>
                  </a:pathLst>
                </a:custGeom>
                <a:solidFill>
                  <a:srgbClr val="FFC000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Rectangle 15">
                  <a:extLst>
                    <a:ext uri="{FF2B5EF4-FFF2-40B4-BE49-F238E27FC236}">
                      <a16:creationId xmlns:a16="http://schemas.microsoft.com/office/drawing/2014/main" id="{54E377A3-0A3C-E378-8A94-770B2A9B36D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320395" y="8423911"/>
                  <a:ext cx="2274887" cy="2276475"/>
                </a:xfrm>
                <a:prstGeom prst="rect">
                  <a:avLst/>
                </a:prstGeom>
                <a:solidFill>
                  <a:srgbClr val="FFC000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Freeform 16">
                  <a:extLst>
                    <a:ext uri="{FF2B5EF4-FFF2-40B4-BE49-F238E27FC236}">
                      <a16:creationId xmlns:a16="http://schemas.microsoft.com/office/drawing/2014/main" id="{96AA325F-CEA8-6DC2-5D33-D6044ADAAA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29783" y="3636011"/>
                  <a:ext cx="822325" cy="2749550"/>
                </a:xfrm>
                <a:custGeom>
                  <a:avLst/>
                  <a:gdLst>
                    <a:gd name="T0" fmla="*/ 518 w 518"/>
                    <a:gd name="T1" fmla="*/ 1215 h 1732"/>
                    <a:gd name="T2" fmla="*/ 518 w 518"/>
                    <a:gd name="T3" fmla="*/ 0 h 1732"/>
                    <a:gd name="T4" fmla="*/ 0 w 518"/>
                    <a:gd name="T5" fmla="*/ 1135 h 1732"/>
                    <a:gd name="T6" fmla="*/ 0 w 518"/>
                    <a:gd name="T7" fmla="*/ 1732 h 1732"/>
                    <a:gd name="T8" fmla="*/ 518 w 518"/>
                    <a:gd name="T9" fmla="*/ 1215 h 17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8" h="1732">
                      <a:moveTo>
                        <a:pt x="518" y="1215"/>
                      </a:moveTo>
                      <a:lnTo>
                        <a:pt x="518" y="0"/>
                      </a:lnTo>
                      <a:lnTo>
                        <a:pt x="0" y="1135"/>
                      </a:lnTo>
                      <a:lnTo>
                        <a:pt x="0" y="1732"/>
                      </a:lnTo>
                      <a:lnTo>
                        <a:pt x="518" y="1215"/>
                      </a:lnTo>
                      <a:close/>
                    </a:path>
                  </a:pathLst>
                </a:custGeom>
                <a:solidFill>
                  <a:srgbClr val="5B9BD5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Freeform 17">
                  <a:extLst>
                    <a:ext uri="{FF2B5EF4-FFF2-40B4-BE49-F238E27FC236}">
                      <a16:creationId xmlns:a16="http://schemas.microsoft.com/office/drawing/2014/main" id="{592DC790-C89E-711F-B7FC-4DBBBE75D9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29783" y="5564823"/>
                  <a:ext cx="2749550" cy="820738"/>
                </a:xfrm>
                <a:custGeom>
                  <a:avLst/>
                  <a:gdLst>
                    <a:gd name="T0" fmla="*/ 597 w 1732"/>
                    <a:gd name="T1" fmla="*/ 517 h 517"/>
                    <a:gd name="T2" fmla="*/ 1732 w 1732"/>
                    <a:gd name="T3" fmla="*/ 0 h 517"/>
                    <a:gd name="T4" fmla="*/ 518 w 1732"/>
                    <a:gd name="T5" fmla="*/ 0 h 517"/>
                    <a:gd name="T6" fmla="*/ 0 w 1732"/>
                    <a:gd name="T7" fmla="*/ 517 h 517"/>
                    <a:gd name="T8" fmla="*/ 597 w 1732"/>
                    <a:gd name="T9" fmla="*/ 517 h 5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32" h="517">
                      <a:moveTo>
                        <a:pt x="597" y="517"/>
                      </a:moveTo>
                      <a:lnTo>
                        <a:pt x="1732" y="0"/>
                      </a:lnTo>
                      <a:lnTo>
                        <a:pt x="518" y="0"/>
                      </a:lnTo>
                      <a:lnTo>
                        <a:pt x="0" y="517"/>
                      </a:lnTo>
                      <a:lnTo>
                        <a:pt x="597" y="517"/>
                      </a:lnTo>
                      <a:close/>
                    </a:path>
                  </a:pathLst>
                </a:custGeom>
                <a:solidFill>
                  <a:srgbClr val="5B9BD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7" name="Rectangle 18">
                  <a:extLst>
                    <a:ext uri="{FF2B5EF4-FFF2-40B4-BE49-F238E27FC236}">
                      <a16:creationId xmlns:a16="http://schemas.microsoft.com/office/drawing/2014/main" id="{5760D732-91B3-4885-9278-1CDF1B9A613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052108" y="3636011"/>
                  <a:ext cx="1927225" cy="1928813"/>
                </a:xfrm>
                <a:prstGeom prst="rect">
                  <a:avLst/>
                </a:prstGeom>
                <a:solidFill>
                  <a:srgbClr val="5B9BD5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8" name="Freeform 19">
                  <a:extLst>
                    <a:ext uri="{FF2B5EF4-FFF2-40B4-BE49-F238E27FC236}">
                      <a16:creationId xmlns:a16="http://schemas.microsoft.com/office/drawing/2014/main" id="{8353CE57-6676-55D3-08F7-167E555A46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713720" y="4174173"/>
                  <a:ext cx="568325" cy="2211388"/>
                </a:xfrm>
                <a:custGeom>
                  <a:avLst/>
                  <a:gdLst>
                    <a:gd name="T0" fmla="*/ 0 w 358"/>
                    <a:gd name="T1" fmla="*/ 1035 h 1393"/>
                    <a:gd name="T2" fmla="*/ 0 w 358"/>
                    <a:gd name="T3" fmla="*/ 0 h 1393"/>
                    <a:gd name="T4" fmla="*/ 358 w 358"/>
                    <a:gd name="T5" fmla="*/ 796 h 1393"/>
                    <a:gd name="T6" fmla="*/ 358 w 358"/>
                    <a:gd name="T7" fmla="*/ 1393 h 1393"/>
                    <a:gd name="T8" fmla="*/ 0 w 358"/>
                    <a:gd name="T9" fmla="*/ 1035 h 1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8" h="1393">
                      <a:moveTo>
                        <a:pt x="0" y="1035"/>
                      </a:moveTo>
                      <a:lnTo>
                        <a:pt x="0" y="0"/>
                      </a:lnTo>
                      <a:lnTo>
                        <a:pt x="358" y="796"/>
                      </a:lnTo>
                      <a:lnTo>
                        <a:pt x="358" y="1393"/>
                      </a:lnTo>
                      <a:lnTo>
                        <a:pt x="0" y="1035"/>
                      </a:lnTo>
                      <a:close/>
                    </a:path>
                  </a:pathLst>
                </a:custGeom>
                <a:solidFill>
                  <a:srgbClr val="4472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Freeform 20">
                  <a:extLst>
                    <a:ext uri="{FF2B5EF4-FFF2-40B4-BE49-F238E27FC236}">
                      <a16:creationId xmlns:a16="http://schemas.microsoft.com/office/drawing/2014/main" id="{BC3DF859-9F8C-564C-134E-8FEB598B07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70658" y="5817236"/>
                  <a:ext cx="2211387" cy="568325"/>
                </a:xfrm>
                <a:custGeom>
                  <a:avLst/>
                  <a:gdLst>
                    <a:gd name="T0" fmla="*/ 796 w 1393"/>
                    <a:gd name="T1" fmla="*/ 358 h 358"/>
                    <a:gd name="T2" fmla="*/ 0 w 1393"/>
                    <a:gd name="T3" fmla="*/ 0 h 358"/>
                    <a:gd name="T4" fmla="*/ 1035 w 1393"/>
                    <a:gd name="T5" fmla="*/ 0 h 358"/>
                    <a:gd name="T6" fmla="*/ 1393 w 1393"/>
                    <a:gd name="T7" fmla="*/ 358 h 358"/>
                    <a:gd name="T8" fmla="*/ 796 w 1393"/>
                    <a:gd name="T9" fmla="*/ 358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93" h="358">
                      <a:moveTo>
                        <a:pt x="796" y="358"/>
                      </a:moveTo>
                      <a:lnTo>
                        <a:pt x="0" y="0"/>
                      </a:lnTo>
                      <a:lnTo>
                        <a:pt x="1035" y="0"/>
                      </a:lnTo>
                      <a:lnTo>
                        <a:pt x="1393" y="358"/>
                      </a:lnTo>
                      <a:lnTo>
                        <a:pt x="796" y="358"/>
                      </a:lnTo>
                      <a:close/>
                    </a:path>
                  </a:pathLst>
                </a:custGeom>
                <a:solidFill>
                  <a:srgbClr val="4472C4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Rectangle 21">
                  <a:extLst>
                    <a:ext uri="{FF2B5EF4-FFF2-40B4-BE49-F238E27FC236}">
                      <a16:creationId xmlns:a16="http://schemas.microsoft.com/office/drawing/2014/main" id="{975267CE-62BC-1071-4A0B-DF0E27EAC1A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070658" y="4174173"/>
                  <a:ext cx="1643062" cy="1643063"/>
                </a:xfrm>
                <a:prstGeom prst="rect">
                  <a:avLst/>
                </a:prstGeom>
                <a:solidFill>
                  <a:srgbClr val="4472C4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4290" tIns="17145" rIns="34290" bIns="17145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68573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35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" panose="020F0502020204030203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6C8EDD6-FD32-4BF6-9B63-20D9E09F70B5}"/>
                  </a:ext>
                </a:extLst>
              </p:cNvPr>
              <p:cNvSpPr txBox="1"/>
              <p:nvPr/>
            </p:nvSpPr>
            <p:spPr>
              <a:xfrm>
                <a:off x="9972166" y="4395246"/>
                <a:ext cx="1279328" cy="1138752"/>
              </a:xfrm>
              <a:prstGeom prst="rect">
                <a:avLst/>
              </a:prstGeom>
              <a:noFill/>
            </p:spPr>
            <p:txBody>
              <a:bodyPr wrap="square" lIns="45711" tIns="22856" rIns="45711" bIns="22856" rtlCol="0">
                <a:spAutoFit/>
              </a:bodyPr>
              <a:lstStyle/>
              <a:p>
                <a:pPr marL="0" marR="0" lvl="0" indent="0" algn="l" defTabSz="228519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75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 Regular" panose="020F0502020204030203" pitchFamily="34" charset="0"/>
                    <a:ea typeface="Lato Regular" panose="020F0502020204030203" pitchFamily="34" charset="0"/>
                    <a:cs typeface="+mn-cs"/>
                  </a:rPr>
                  <a:t>01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40B44B6-90E8-0334-2D9F-C394F7159CD8}"/>
                  </a:ext>
                </a:extLst>
              </p:cNvPr>
              <p:cNvSpPr txBox="1"/>
              <p:nvPr/>
            </p:nvSpPr>
            <p:spPr>
              <a:xfrm>
                <a:off x="14083634" y="4015011"/>
                <a:ext cx="1279328" cy="1138752"/>
              </a:xfrm>
              <a:prstGeom prst="rect">
                <a:avLst/>
              </a:prstGeom>
              <a:noFill/>
            </p:spPr>
            <p:txBody>
              <a:bodyPr wrap="square" lIns="45711" tIns="22856" rIns="45711" bIns="22856" rtlCol="0">
                <a:spAutoFit/>
              </a:bodyPr>
              <a:lstStyle/>
              <a:p>
                <a:pPr marL="0" marR="0" lvl="0" indent="0" algn="l" defTabSz="228519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75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 Regular" panose="020F0502020204030203" pitchFamily="34" charset="0"/>
                    <a:ea typeface="Lato Regular" panose="020F0502020204030203" pitchFamily="34" charset="0"/>
                    <a:cs typeface="+mn-cs"/>
                  </a:rPr>
                  <a:t>02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00A877E-7203-509C-AFD1-B587A6B13F45}"/>
                  </a:ext>
                </a:extLst>
              </p:cNvPr>
              <p:cNvSpPr txBox="1"/>
              <p:nvPr/>
            </p:nvSpPr>
            <p:spPr>
              <a:xfrm>
                <a:off x="14514610" y="8995739"/>
                <a:ext cx="1429202" cy="1231085"/>
              </a:xfrm>
              <a:prstGeom prst="rect">
                <a:avLst/>
              </a:prstGeom>
              <a:noFill/>
            </p:spPr>
            <p:txBody>
              <a:bodyPr wrap="square" lIns="45711" tIns="22856" rIns="45711" bIns="22856" rtlCol="0">
                <a:spAutoFit/>
              </a:bodyPr>
              <a:lstStyle/>
              <a:p>
                <a:pPr marL="0" marR="0" lvl="0" indent="0" algn="l" defTabSz="228519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7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 Regular" panose="020F0502020204030203" pitchFamily="34" charset="0"/>
                    <a:ea typeface="Lato Regular" panose="020F0502020204030203" pitchFamily="34" charset="0"/>
                    <a:cs typeface="+mn-cs"/>
                  </a:rPr>
                  <a:t>03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AE0EAF-9C61-0ACC-F5F8-988B1067FA1E}"/>
                  </a:ext>
                </a:extLst>
              </p:cNvPr>
              <p:cNvSpPr txBox="1"/>
              <p:nvPr/>
            </p:nvSpPr>
            <p:spPr>
              <a:xfrm>
                <a:off x="8637108" y="9375233"/>
                <a:ext cx="1382541" cy="1231085"/>
              </a:xfrm>
              <a:prstGeom prst="rect">
                <a:avLst/>
              </a:prstGeom>
              <a:noFill/>
            </p:spPr>
            <p:txBody>
              <a:bodyPr wrap="square" lIns="45711" tIns="22856" rIns="45711" bIns="22856" rtlCol="0">
                <a:spAutoFit/>
              </a:bodyPr>
              <a:lstStyle/>
              <a:p>
                <a:pPr marL="0" marR="0" lvl="0" indent="0" algn="l" defTabSz="228519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7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Lato Regular" panose="020F0502020204030203" pitchFamily="34" charset="0"/>
                    <a:ea typeface="Lato Regular" panose="020F0502020204030203" pitchFamily="34" charset="0"/>
                    <a:cs typeface="+mn-cs"/>
                  </a:rPr>
                  <a:t>04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DF7497F-0B9C-3126-5411-F1F815816201}"/>
                </a:ext>
              </a:extLst>
            </p:cNvPr>
            <p:cNvSpPr txBox="1"/>
            <p:nvPr/>
          </p:nvSpPr>
          <p:spPr>
            <a:xfrm>
              <a:off x="6571989" y="1470844"/>
              <a:ext cx="2491383" cy="262909"/>
            </a:xfrm>
            <a:prstGeom prst="rect">
              <a:avLst/>
            </a:prstGeom>
            <a:noFill/>
          </p:spPr>
          <p:txBody>
            <a:bodyPr wrap="square" lIns="68579" tIns="34289" rIns="68579" bIns="34289" rtlCol="0">
              <a:spAutoFit/>
            </a:bodyPr>
            <a:lstStyle/>
            <a:p>
              <a:pPr marL="0" marR="0" lvl="0" indent="0" algn="l" defTabSz="6857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B223D"/>
                  </a:solidFill>
                  <a:effectLst/>
                  <a:uLnTx/>
                  <a:uFillTx/>
                  <a:latin typeface="Hind" panose="02000000000000000000" pitchFamily="2" charset="0"/>
                  <a:ea typeface="Lato Regular" panose="020F0502020204030203" pitchFamily="34" charset="0"/>
                  <a:cs typeface="Hind" panose="02000000000000000000" pitchFamily="2" charset="0"/>
                </a:rPr>
                <a:t>Create Programs</a:t>
              </a:r>
              <a:endParaRPr kumimoji="0" lang="id-ID" sz="2000" b="1" i="0" u="none" strike="noStrike" kern="0" cap="none" spc="0" normalizeH="0" baseline="0" noProof="0" dirty="0">
                <a:ln>
                  <a:noFill/>
                </a:ln>
                <a:solidFill>
                  <a:srgbClr val="EB223D"/>
                </a:solidFill>
                <a:effectLst/>
                <a:uLnTx/>
                <a:uFillTx/>
                <a:latin typeface="Hind" panose="02000000000000000000" pitchFamily="2" charset="0"/>
                <a:ea typeface="Lato Regular" panose="020F0502020204030203" pitchFamily="34" charset="0"/>
                <a:cs typeface="Hind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A072F8E-2DF8-D4B0-6844-32BD66EAAD4C}"/>
                </a:ext>
              </a:extLst>
            </p:cNvPr>
            <p:cNvSpPr txBox="1"/>
            <p:nvPr/>
          </p:nvSpPr>
          <p:spPr>
            <a:xfrm>
              <a:off x="6859172" y="3428378"/>
              <a:ext cx="2491383" cy="262909"/>
            </a:xfrm>
            <a:prstGeom prst="rect">
              <a:avLst/>
            </a:prstGeom>
            <a:noFill/>
          </p:spPr>
          <p:txBody>
            <a:bodyPr wrap="square" lIns="68579" tIns="34289" rIns="68579" bIns="34289" rtlCol="0">
              <a:spAutoFit/>
            </a:bodyPr>
            <a:lstStyle/>
            <a:p>
              <a:pPr marL="0" marR="0" lvl="0" indent="0" algn="l" defTabSz="6857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1992D"/>
                  </a:solidFill>
                  <a:effectLst/>
                  <a:uLnTx/>
                  <a:uFillTx/>
                  <a:latin typeface="Hind" panose="02000000000000000000" pitchFamily="2" charset="0"/>
                  <a:ea typeface="Lato Regular" panose="020F0502020204030203" pitchFamily="34" charset="0"/>
                  <a:cs typeface="Hind" panose="02000000000000000000" pitchFamily="2" charset="0"/>
                </a:rPr>
                <a:t>Get Data Insights</a:t>
              </a:r>
              <a:endParaRPr kumimoji="0" lang="id-ID" sz="2000" b="1" i="0" u="none" strike="noStrike" kern="0" cap="none" spc="0" normalizeH="0" baseline="0" noProof="0" dirty="0">
                <a:ln>
                  <a:noFill/>
                </a:ln>
                <a:solidFill>
                  <a:srgbClr val="F1992D"/>
                </a:solidFill>
                <a:effectLst/>
                <a:uLnTx/>
                <a:uFillTx/>
                <a:latin typeface="Hind" panose="02000000000000000000" pitchFamily="2" charset="0"/>
                <a:ea typeface="Lato Regular" panose="020F0502020204030203" pitchFamily="34" charset="0"/>
                <a:cs typeface="Hind" panose="02000000000000000000" pitchFamily="2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569BA29-77C6-0EEC-35E6-CF77BB76A5CD}"/>
                </a:ext>
              </a:extLst>
            </p:cNvPr>
            <p:cNvSpPr txBox="1"/>
            <p:nvPr/>
          </p:nvSpPr>
          <p:spPr>
            <a:xfrm>
              <a:off x="1793713" y="1597505"/>
              <a:ext cx="2491383" cy="262909"/>
            </a:xfrm>
            <a:prstGeom prst="rect">
              <a:avLst/>
            </a:prstGeom>
            <a:noFill/>
          </p:spPr>
          <p:txBody>
            <a:bodyPr wrap="square" lIns="68579" tIns="34289" rIns="68579" bIns="34289" rtlCol="0">
              <a:spAutoFit/>
            </a:bodyPr>
            <a:lstStyle/>
            <a:p>
              <a:pPr marL="0" marR="0" lvl="0" indent="0" algn="r" defTabSz="6857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7FB34C"/>
                  </a:solidFill>
                  <a:effectLst/>
                  <a:uLnTx/>
                  <a:uFillTx/>
                  <a:latin typeface="Hind" panose="02000000000000000000" pitchFamily="2" charset="0"/>
                  <a:ea typeface="Lato Regular" panose="020F0502020204030203" pitchFamily="34" charset="0"/>
                  <a:cs typeface="Hind" panose="02000000000000000000" pitchFamily="2" charset="0"/>
                </a:rPr>
                <a:t>Create Courses</a:t>
              </a:r>
              <a:endParaRPr kumimoji="0" lang="id-ID" sz="2000" b="1" i="0" u="none" strike="noStrike" kern="0" cap="none" spc="0" normalizeH="0" baseline="0" noProof="0" dirty="0">
                <a:ln>
                  <a:noFill/>
                </a:ln>
                <a:solidFill>
                  <a:srgbClr val="7FB34C"/>
                </a:solidFill>
                <a:effectLst/>
                <a:uLnTx/>
                <a:uFillTx/>
                <a:latin typeface="Hind" panose="02000000000000000000" pitchFamily="2" charset="0"/>
                <a:ea typeface="Lato Regular" panose="020F0502020204030203" pitchFamily="34" charset="0"/>
                <a:cs typeface="Hind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FA32CD8-663A-797A-FD7B-31C72CC85414}"/>
                </a:ext>
              </a:extLst>
            </p:cNvPr>
            <p:cNvSpPr txBox="1"/>
            <p:nvPr/>
          </p:nvSpPr>
          <p:spPr>
            <a:xfrm>
              <a:off x="1236796" y="3502159"/>
              <a:ext cx="2491383" cy="262909"/>
            </a:xfrm>
            <a:prstGeom prst="rect">
              <a:avLst/>
            </a:prstGeom>
            <a:noFill/>
          </p:spPr>
          <p:txBody>
            <a:bodyPr wrap="square" lIns="68579" tIns="34289" rIns="68579" bIns="34289" rtlCol="0">
              <a:spAutoFit/>
            </a:bodyPr>
            <a:lstStyle/>
            <a:p>
              <a:pPr marL="0" marR="0" lvl="0" indent="0" algn="r" defTabSz="6857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3891DE"/>
                  </a:solidFill>
                  <a:effectLst/>
                  <a:uLnTx/>
                  <a:uFillTx/>
                  <a:latin typeface="Hind" panose="02000000000000000000" pitchFamily="2" charset="0"/>
                  <a:ea typeface="Lato Regular" panose="020F0502020204030203" pitchFamily="34" charset="0"/>
                  <a:cs typeface="Hind" panose="02000000000000000000" pitchFamily="2" charset="0"/>
                </a:rPr>
                <a:t>Create Micro Courses</a:t>
              </a:r>
              <a:endParaRPr kumimoji="0" lang="id-ID" sz="2000" b="1" i="0" u="none" strike="noStrike" kern="0" cap="none" spc="0" normalizeH="0" baseline="0" noProof="0" dirty="0">
                <a:ln>
                  <a:noFill/>
                </a:ln>
                <a:solidFill>
                  <a:srgbClr val="3891DE"/>
                </a:solidFill>
                <a:effectLst/>
                <a:uLnTx/>
                <a:uFillTx/>
                <a:latin typeface="Hind" panose="02000000000000000000" pitchFamily="2" charset="0"/>
                <a:ea typeface="Lato Regular" panose="020F0502020204030203" pitchFamily="34" charset="0"/>
                <a:cs typeface="Hind" panose="02000000000000000000" pitchFamily="2" charset="0"/>
              </a:endParaRPr>
            </a:p>
          </p:txBody>
        </p:sp>
      </p:grpSp>
      <p:sp>
        <p:nvSpPr>
          <p:cNvPr id="52" name="Freeform 13">
            <a:extLst>
              <a:ext uri="{FF2B5EF4-FFF2-40B4-BE49-F238E27FC236}">
                <a16:creationId xmlns:a16="http://schemas.microsoft.com/office/drawing/2014/main" id="{773A743B-3B70-EEE3-9478-45D1A1EC32B6}"/>
              </a:ext>
            </a:extLst>
          </p:cNvPr>
          <p:cNvSpPr>
            <a:spLocks noEditPoints="1"/>
          </p:cNvSpPr>
          <p:nvPr/>
        </p:nvSpPr>
        <p:spPr bwMode="auto">
          <a:xfrm>
            <a:off x="9685718" y="4800695"/>
            <a:ext cx="523099" cy="451655"/>
          </a:xfrm>
          <a:custGeom>
            <a:avLst/>
            <a:gdLst>
              <a:gd name="T0" fmla="*/ 95 w 96"/>
              <a:gd name="T1" fmla="*/ 0 h 90"/>
              <a:gd name="T2" fmla="*/ 91 w 96"/>
              <a:gd name="T3" fmla="*/ 0 h 90"/>
              <a:gd name="T4" fmla="*/ 2 w 96"/>
              <a:gd name="T5" fmla="*/ 46 h 90"/>
              <a:gd name="T6" fmla="*/ 1 w 96"/>
              <a:gd name="T7" fmla="*/ 49 h 90"/>
              <a:gd name="T8" fmla="*/ 3 w 96"/>
              <a:gd name="T9" fmla="*/ 51 h 90"/>
              <a:gd name="T10" fmla="*/ 40 w 96"/>
              <a:gd name="T11" fmla="*/ 63 h 90"/>
              <a:gd name="T12" fmla="*/ 40 w 96"/>
              <a:gd name="T13" fmla="*/ 87 h 90"/>
              <a:gd name="T14" fmla="*/ 41 w 96"/>
              <a:gd name="T15" fmla="*/ 90 h 90"/>
              <a:gd name="T16" fmla="*/ 42 w 96"/>
              <a:gd name="T17" fmla="*/ 90 h 90"/>
              <a:gd name="T18" fmla="*/ 44 w 96"/>
              <a:gd name="T19" fmla="*/ 89 h 90"/>
              <a:gd name="T20" fmla="*/ 59 w 96"/>
              <a:gd name="T21" fmla="*/ 69 h 90"/>
              <a:gd name="T22" fmla="*/ 75 w 96"/>
              <a:gd name="T23" fmla="*/ 74 h 90"/>
              <a:gd name="T24" fmla="*/ 76 w 96"/>
              <a:gd name="T25" fmla="*/ 74 h 90"/>
              <a:gd name="T26" fmla="*/ 78 w 96"/>
              <a:gd name="T27" fmla="*/ 74 h 90"/>
              <a:gd name="T28" fmla="*/ 79 w 96"/>
              <a:gd name="T29" fmla="*/ 72 h 90"/>
              <a:gd name="T30" fmla="*/ 96 w 96"/>
              <a:gd name="T31" fmla="*/ 3 h 90"/>
              <a:gd name="T32" fmla="*/ 95 w 96"/>
              <a:gd name="T33" fmla="*/ 0 h 90"/>
              <a:gd name="T34" fmla="*/ 44 w 96"/>
              <a:gd name="T35" fmla="*/ 83 h 90"/>
              <a:gd name="T36" fmla="*/ 44 w 96"/>
              <a:gd name="T37" fmla="*/ 64 h 90"/>
              <a:gd name="T38" fmla="*/ 55 w 96"/>
              <a:gd name="T39" fmla="*/ 67 h 90"/>
              <a:gd name="T40" fmla="*/ 44 w 96"/>
              <a:gd name="T41" fmla="*/ 83 h 90"/>
              <a:gd name="T42" fmla="*/ 75 w 96"/>
              <a:gd name="T43" fmla="*/ 70 h 90"/>
              <a:gd name="T44" fmla="*/ 45 w 96"/>
              <a:gd name="T45" fmla="*/ 60 h 90"/>
              <a:gd name="T46" fmla="*/ 76 w 96"/>
              <a:gd name="T47" fmla="*/ 26 h 90"/>
              <a:gd name="T48" fmla="*/ 76 w 96"/>
              <a:gd name="T49" fmla="*/ 23 h 90"/>
              <a:gd name="T50" fmla="*/ 73 w 96"/>
              <a:gd name="T51" fmla="*/ 23 h 90"/>
              <a:gd name="T52" fmla="*/ 41 w 96"/>
              <a:gd name="T53" fmla="*/ 59 h 90"/>
              <a:gd name="T54" fmla="*/ 6 w 96"/>
              <a:gd name="T55" fmla="*/ 48 h 90"/>
              <a:gd name="T56" fmla="*/ 91 w 96"/>
              <a:gd name="T57" fmla="*/ 5 h 90"/>
              <a:gd name="T58" fmla="*/ 75 w 96"/>
              <a:gd name="T59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6" h="90">
                <a:moveTo>
                  <a:pt x="95" y="0"/>
                </a:moveTo>
                <a:cubicBezTo>
                  <a:pt x="94" y="0"/>
                  <a:pt x="92" y="0"/>
                  <a:pt x="91" y="0"/>
                </a:cubicBezTo>
                <a:cubicBezTo>
                  <a:pt x="2" y="46"/>
                  <a:pt x="2" y="46"/>
                  <a:pt x="2" y="46"/>
                </a:cubicBezTo>
                <a:cubicBezTo>
                  <a:pt x="1" y="46"/>
                  <a:pt x="0" y="47"/>
                  <a:pt x="1" y="49"/>
                </a:cubicBezTo>
                <a:cubicBezTo>
                  <a:pt x="1" y="50"/>
                  <a:pt x="1" y="51"/>
                  <a:pt x="3" y="51"/>
                </a:cubicBezTo>
                <a:cubicBezTo>
                  <a:pt x="40" y="63"/>
                  <a:pt x="40" y="63"/>
                  <a:pt x="40" y="63"/>
                </a:cubicBezTo>
                <a:cubicBezTo>
                  <a:pt x="40" y="87"/>
                  <a:pt x="40" y="87"/>
                  <a:pt x="40" y="87"/>
                </a:cubicBezTo>
                <a:cubicBezTo>
                  <a:pt x="39" y="89"/>
                  <a:pt x="40" y="90"/>
                  <a:pt x="41" y="90"/>
                </a:cubicBezTo>
                <a:cubicBezTo>
                  <a:pt x="41" y="90"/>
                  <a:pt x="42" y="90"/>
                  <a:pt x="42" y="90"/>
                </a:cubicBezTo>
                <a:cubicBezTo>
                  <a:pt x="42" y="90"/>
                  <a:pt x="44" y="90"/>
                  <a:pt x="44" y="89"/>
                </a:cubicBezTo>
                <a:cubicBezTo>
                  <a:pt x="59" y="69"/>
                  <a:pt x="59" y="69"/>
                  <a:pt x="59" y="69"/>
                </a:cubicBezTo>
                <a:cubicBezTo>
                  <a:pt x="75" y="74"/>
                  <a:pt x="75" y="74"/>
                  <a:pt x="75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7" y="74"/>
                  <a:pt x="77" y="74"/>
                  <a:pt x="78" y="74"/>
                </a:cubicBezTo>
                <a:cubicBezTo>
                  <a:pt x="78" y="73"/>
                  <a:pt x="79" y="73"/>
                  <a:pt x="79" y="72"/>
                </a:cubicBezTo>
                <a:cubicBezTo>
                  <a:pt x="96" y="3"/>
                  <a:pt x="96" y="3"/>
                  <a:pt x="96" y="3"/>
                </a:cubicBezTo>
                <a:cubicBezTo>
                  <a:pt x="96" y="2"/>
                  <a:pt x="95" y="1"/>
                  <a:pt x="95" y="0"/>
                </a:cubicBezTo>
                <a:close/>
                <a:moveTo>
                  <a:pt x="44" y="83"/>
                </a:moveTo>
                <a:cubicBezTo>
                  <a:pt x="44" y="64"/>
                  <a:pt x="44" y="64"/>
                  <a:pt x="44" y="64"/>
                </a:cubicBezTo>
                <a:cubicBezTo>
                  <a:pt x="55" y="67"/>
                  <a:pt x="55" y="67"/>
                  <a:pt x="55" y="67"/>
                </a:cubicBezTo>
                <a:lnTo>
                  <a:pt x="44" y="83"/>
                </a:lnTo>
                <a:close/>
                <a:moveTo>
                  <a:pt x="75" y="70"/>
                </a:moveTo>
                <a:cubicBezTo>
                  <a:pt x="45" y="60"/>
                  <a:pt x="45" y="60"/>
                  <a:pt x="45" y="60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5"/>
                  <a:pt x="76" y="24"/>
                  <a:pt x="76" y="23"/>
                </a:cubicBezTo>
                <a:cubicBezTo>
                  <a:pt x="75" y="22"/>
                  <a:pt x="73" y="22"/>
                  <a:pt x="73" y="23"/>
                </a:cubicBezTo>
                <a:cubicBezTo>
                  <a:pt x="41" y="59"/>
                  <a:pt x="41" y="59"/>
                  <a:pt x="41" y="59"/>
                </a:cubicBezTo>
                <a:cubicBezTo>
                  <a:pt x="6" y="48"/>
                  <a:pt x="6" y="48"/>
                  <a:pt x="6" y="48"/>
                </a:cubicBezTo>
                <a:cubicBezTo>
                  <a:pt x="91" y="5"/>
                  <a:pt x="91" y="5"/>
                  <a:pt x="91" y="5"/>
                </a:cubicBezTo>
                <a:lnTo>
                  <a:pt x="75" y="7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48768" tIns="24384" rIns="48768" bIns="2438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75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ind" panose="02000000000000000000" pitchFamily="2" charset="0"/>
              <a:ea typeface="+mn-ea"/>
              <a:cs typeface="Hind" panose="02000000000000000000" pitchFamily="2" charset="0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076CD058-1598-E888-3D42-5A1A478FFED3}"/>
              </a:ext>
            </a:extLst>
          </p:cNvPr>
          <p:cNvGrpSpPr/>
          <p:nvPr/>
        </p:nvGrpSpPr>
        <p:grpSpPr>
          <a:xfrm>
            <a:off x="10471987" y="1873563"/>
            <a:ext cx="407500" cy="384425"/>
            <a:chOff x="14227175" y="6332538"/>
            <a:chExt cx="801688" cy="855662"/>
          </a:xfrm>
        </p:grpSpPr>
        <p:sp>
          <p:nvSpPr>
            <p:cNvPr id="66" name="Freeform 63">
              <a:extLst>
                <a:ext uri="{FF2B5EF4-FFF2-40B4-BE49-F238E27FC236}">
                  <a16:creationId xmlns:a16="http://schemas.microsoft.com/office/drawing/2014/main" id="{DA716FBD-280E-195F-C2B2-58876EEE38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227175" y="6416675"/>
              <a:ext cx="717550" cy="771525"/>
            </a:xfrm>
            <a:custGeom>
              <a:avLst/>
              <a:gdLst>
                <a:gd name="T0" fmla="*/ 42 w 76"/>
                <a:gd name="T1" fmla="*/ 0 h 82"/>
                <a:gd name="T2" fmla="*/ 41 w 76"/>
                <a:gd name="T3" fmla="*/ 0 h 82"/>
                <a:gd name="T4" fmla="*/ 39 w 76"/>
                <a:gd name="T5" fmla="*/ 1 h 82"/>
                <a:gd name="T6" fmla="*/ 14 w 76"/>
                <a:gd name="T7" fmla="*/ 49 h 82"/>
                <a:gd name="T8" fmla="*/ 9 w 76"/>
                <a:gd name="T9" fmla="*/ 54 h 82"/>
                <a:gd name="T10" fmla="*/ 1 w 76"/>
                <a:gd name="T11" fmla="*/ 60 h 82"/>
                <a:gd name="T12" fmla="*/ 0 w 76"/>
                <a:gd name="T13" fmla="*/ 61 h 82"/>
                <a:gd name="T14" fmla="*/ 1 w 76"/>
                <a:gd name="T15" fmla="*/ 63 h 82"/>
                <a:gd name="T16" fmla="*/ 13 w 76"/>
                <a:gd name="T17" fmla="*/ 75 h 82"/>
                <a:gd name="T18" fmla="*/ 14 w 76"/>
                <a:gd name="T19" fmla="*/ 75 h 82"/>
                <a:gd name="T20" fmla="*/ 14 w 76"/>
                <a:gd name="T21" fmla="*/ 75 h 82"/>
                <a:gd name="T22" fmla="*/ 16 w 76"/>
                <a:gd name="T23" fmla="*/ 75 h 82"/>
                <a:gd name="T24" fmla="*/ 20 w 76"/>
                <a:gd name="T25" fmla="*/ 68 h 82"/>
                <a:gd name="T26" fmla="*/ 39 w 76"/>
                <a:gd name="T27" fmla="*/ 81 h 82"/>
                <a:gd name="T28" fmla="*/ 42 w 76"/>
                <a:gd name="T29" fmla="*/ 82 h 82"/>
                <a:gd name="T30" fmla="*/ 45 w 76"/>
                <a:gd name="T31" fmla="*/ 81 h 82"/>
                <a:gd name="T32" fmla="*/ 47 w 76"/>
                <a:gd name="T33" fmla="*/ 79 h 82"/>
                <a:gd name="T34" fmla="*/ 48 w 76"/>
                <a:gd name="T35" fmla="*/ 75 h 82"/>
                <a:gd name="T36" fmla="*/ 47 w 76"/>
                <a:gd name="T37" fmla="*/ 73 h 82"/>
                <a:gd name="T38" fmla="*/ 29 w 76"/>
                <a:gd name="T39" fmla="*/ 60 h 82"/>
                <a:gd name="T40" fmla="*/ 74 w 76"/>
                <a:gd name="T41" fmla="*/ 36 h 82"/>
                <a:gd name="T42" fmla="*/ 76 w 76"/>
                <a:gd name="T43" fmla="*/ 35 h 82"/>
                <a:gd name="T44" fmla="*/ 75 w 76"/>
                <a:gd name="T45" fmla="*/ 33 h 82"/>
                <a:gd name="T46" fmla="*/ 42 w 76"/>
                <a:gd name="T47" fmla="*/ 0 h 82"/>
                <a:gd name="T48" fmla="*/ 13 w 76"/>
                <a:gd name="T49" fmla="*/ 56 h 82"/>
                <a:gd name="T50" fmla="*/ 16 w 76"/>
                <a:gd name="T51" fmla="*/ 53 h 82"/>
                <a:gd name="T52" fmla="*/ 22 w 76"/>
                <a:gd name="T53" fmla="*/ 60 h 82"/>
                <a:gd name="T54" fmla="*/ 20 w 76"/>
                <a:gd name="T55" fmla="*/ 62 h 82"/>
                <a:gd name="T56" fmla="*/ 13 w 76"/>
                <a:gd name="T57" fmla="*/ 56 h 82"/>
                <a:gd name="T58" fmla="*/ 14 w 76"/>
                <a:gd name="T59" fmla="*/ 70 h 82"/>
                <a:gd name="T60" fmla="*/ 5 w 76"/>
                <a:gd name="T61" fmla="*/ 62 h 82"/>
                <a:gd name="T62" fmla="*/ 10 w 76"/>
                <a:gd name="T63" fmla="*/ 59 h 82"/>
                <a:gd name="T64" fmla="*/ 17 w 76"/>
                <a:gd name="T65" fmla="*/ 65 h 82"/>
                <a:gd name="T66" fmla="*/ 14 w 76"/>
                <a:gd name="T67" fmla="*/ 70 h 82"/>
                <a:gd name="T68" fmla="*/ 42 w 76"/>
                <a:gd name="T69" fmla="*/ 78 h 82"/>
                <a:gd name="T70" fmla="*/ 42 w 76"/>
                <a:gd name="T71" fmla="*/ 78 h 82"/>
                <a:gd name="T72" fmla="*/ 23 w 76"/>
                <a:gd name="T73" fmla="*/ 65 h 82"/>
                <a:gd name="T74" fmla="*/ 25 w 76"/>
                <a:gd name="T75" fmla="*/ 62 h 82"/>
                <a:gd name="T76" fmla="*/ 44 w 76"/>
                <a:gd name="T77" fmla="*/ 76 h 82"/>
                <a:gd name="T78" fmla="*/ 42 w 76"/>
                <a:gd name="T79" fmla="*/ 78 h 82"/>
                <a:gd name="T80" fmla="*/ 25 w 76"/>
                <a:gd name="T81" fmla="*/ 57 h 82"/>
                <a:gd name="T82" fmla="*/ 18 w 76"/>
                <a:gd name="T83" fmla="*/ 50 h 82"/>
                <a:gd name="T84" fmla="*/ 42 w 76"/>
                <a:gd name="T85" fmla="*/ 5 h 82"/>
                <a:gd name="T86" fmla="*/ 70 w 76"/>
                <a:gd name="T87" fmla="*/ 34 h 82"/>
                <a:gd name="T88" fmla="*/ 25 w 76"/>
                <a:gd name="T89" fmla="*/ 5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" h="82">
                  <a:moveTo>
                    <a:pt x="42" y="0"/>
                  </a:moveTo>
                  <a:cubicBezTo>
                    <a:pt x="42" y="0"/>
                    <a:pt x="41" y="0"/>
                    <a:pt x="41" y="0"/>
                  </a:cubicBezTo>
                  <a:cubicBezTo>
                    <a:pt x="40" y="0"/>
                    <a:pt x="40" y="0"/>
                    <a:pt x="39" y="1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0" y="60"/>
                    <a:pt x="0" y="61"/>
                    <a:pt x="0" y="61"/>
                  </a:cubicBezTo>
                  <a:cubicBezTo>
                    <a:pt x="0" y="62"/>
                    <a:pt x="0" y="62"/>
                    <a:pt x="1" y="63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75"/>
                    <a:pt x="13" y="75"/>
                    <a:pt x="14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5" y="75"/>
                    <a:pt x="15" y="75"/>
                    <a:pt x="16" y="75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40" y="82"/>
                    <a:pt x="41" y="82"/>
                    <a:pt x="42" y="82"/>
                  </a:cubicBezTo>
                  <a:cubicBezTo>
                    <a:pt x="43" y="82"/>
                    <a:pt x="44" y="81"/>
                    <a:pt x="45" y="81"/>
                  </a:cubicBezTo>
                  <a:cubicBezTo>
                    <a:pt x="47" y="79"/>
                    <a:pt x="47" y="79"/>
                    <a:pt x="47" y="79"/>
                  </a:cubicBezTo>
                  <a:cubicBezTo>
                    <a:pt x="48" y="78"/>
                    <a:pt x="48" y="77"/>
                    <a:pt x="48" y="75"/>
                  </a:cubicBezTo>
                  <a:cubicBezTo>
                    <a:pt x="48" y="74"/>
                    <a:pt x="48" y="73"/>
                    <a:pt x="47" y="73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75" y="36"/>
                    <a:pt x="75" y="35"/>
                    <a:pt x="76" y="35"/>
                  </a:cubicBezTo>
                  <a:cubicBezTo>
                    <a:pt x="76" y="34"/>
                    <a:pt x="75" y="33"/>
                    <a:pt x="75" y="33"/>
                  </a:cubicBezTo>
                  <a:lnTo>
                    <a:pt x="42" y="0"/>
                  </a:lnTo>
                  <a:close/>
                  <a:moveTo>
                    <a:pt x="13" y="56"/>
                  </a:moveTo>
                  <a:cubicBezTo>
                    <a:pt x="16" y="53"/>
                    <a:pt x="16" y="53"/>
                    <a:pt x="16" y="53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0" y="62"/>
                    <a:pt x="20" y="62"/>
                    <a:pt x="20" y="62"/>
                  </a:cubicBezTo>
                  <a:lnTo>
                    <a:pt x="13" y="56"/>
                  </a:lnTo>
                  <a:close/>
                  <a:moveTo>
                    <a:pt x="14" y="70"/>
                  </a:moveTo>
                  <a:cubicBezTo>
                    <a:pt x="5" y="62"/>
                    <a:pt x="5" y="62"/>
                    <a:pt x="5" y="62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7" y="65"/>
                    <a:pt x="17" y="65"/>
                    <a:pt x="17" y="65"/>
                  </a:cubicBezTo>
                  <a:lnTo>
                    <a:pt x="14" y="70"/>
                  </a:lnTo>
                  <a:close/>
                  <a:moveTo>
                    <a:pt x="42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2"/>
                    <a:pt x="25" y="62"/>
                    <a:pt x="25" y="62"/>
                  </a:cubicBezTo>
                  <a:cubicBezTo>
                    <a:pt x="44" y="76"/>
                    <a:pt x="44" y="76"/>
                    <a:pt x="44" y="76"/>
                  </a:cubicBezTo>
                  <a:lnTo>
                    <a:pt x="42" y="78"/>
                  </a:lnTo>
                  <a:close/>
                  <a:moveTo>
                    <a:pt x="25" y="57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70" y="34"/>
                    <a:pt x="70" y="34"/>
                    <a:pt x="70" y="34"/>
                  </a:cubicBezTo>
                  <a:lnTo>
                    <a:pt x="25" y="57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48768" tIns="24384" rIns="48768" bIns="2438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7534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ind" panose="02000000000000000000" pitchFamily="2" charset="0"/>
                <a:ea typeface="+mn-ea"/>
                <a:cs typeface="Hind" panose="02000000000000000000" pitchFamily="2" charset="0"/>
              </a:endParaRPr>
            </a:p>
          </p:txBody>
        </p:sp>
        <p:sp>
          <p:nvSpPr>
            <p:cNvPr id="67" name="Freeform 64">
              <a:extLst>
                <a:ext uri="{FF2B5EF4-FFF2-40B4-BE49-F238E27FC236}">
                  <a16:creationId xmlns:a16="http://schemas.microsoft.com/office/drawing/2014/main" id="{186F5D8B-04BA-E93D-1D8C-6D7C634993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27238" y="6332538"/>
              <a:ext cx="301625" cy="301625"/>
            </a:xfrm>
            <a:custGeom>
              <a:avLst/>
              <a:gdLst>
                <a:gd name="T0" fmla="*/ 24 w 32"/>
                <a:gd name="T1" fmla="*/ 9 h 32"/>
                <a:gd name="T2" fmla="*/ 2 w 32"/>
                <a:gd name="T3" fmla="*/ 0 h 32"/>
                <a:gd name="T4" fmla="*/ 0 w 32"/>
                <a:gd name="T5" fmla="*/ 2 h 32"/>
                <a:gd name="T6" fmla="*/ 2 w 32"/>
                <a:gd name="T7" fmla="*/ 4 h 32"/>
                <a:gd name="T8" fmla="*/ 2 w 32"/>
                <a:gd name="T9" fmla="*/ 4 h 32"/>
                <a:gd name="T10" fmla="*/ 21 w 32"/>
                <a:gd name="T11" fmla="*/ 11 h 32"/>
                <a:gd name="T12" fmla="*/ 28 w 32"/>
                <a:gd name="T13" fmla="*/ 30 h 32"/>
                <a:gd name="T14" fmla="*/ 30 w 32"/>
                <a:gd name="T15" fmla="*/ 32 h 32"/>
                <a:gd name="T16" fmla="*/ 30 w 32"/>
                <a:gd name="T17" fmla="*/ 32 h 32"/>
                <a:gd name="T18" fmla="*/ 32 w 32"/>
                <a:gd name="T19" fmla="*/ 30 h 32"/>
                <a:gd name="T20" fmla="*/ 24 w 32"/>
                <a:gd name="T21" fmla="*/ 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2">
                  <a:moveTo>
                    <a:pt x="24" y="9"/>
                  </a:moveTo>
                  <a:cubicBezTo>
                    <a:pt x="18" y="3"/>
                    <a:pt x="10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9" y="4"/>
                    <a:pt x="16" y="7"/>
                    <a:pt x="21" y="11"/>
                  </a:cubicBezTo>
                  <a:cubicBezTo>
                    <a:pt x="26" y="16"/>
                    <a:pt x="28" y="23"/>
                    <a:pt x="28" y="30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1" y="32"/>
                    <a:pt x="32" y="31"/>
                    <a:pt x="32" y="30"/>
                  </a:cubicBezTo>
                  <a:cubicBezTo>
                    <a:pt x="32" y="22"/>
                    <a:pt x="29" y="14"/>
                    <a:pt x="24" y="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48768" tIns="24384" rIns="48768" bIns="2438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7534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ind" panose="02000000000000000000" pitchFamily="2" charset="0"/>
                <a:ea typeface="+mn-ea"/>
                <a:cs typeface="Hind" panose="02000000000000000000" pitchFamily="2" charset="0"/>
              </a:endParaRPr>
            </a:p>
          </p:txBody>
        </p:sp>
        <p:sp>
          <p:nvSpPr>
            <p:cNvPr id="68" name="Freeform 65">
              <a:extLst>
                <a:ext uri="{FF2B5EF4-FFF2-40B4-BE49-F238E27FC236}">
                  <a16:creationId xmlns:a16="http://schemas.microsoft.com/office/drawing/2014/main" id="{22C5BDF7-D4E2-D4F3-8C92-8C7630D12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5813" y="6445250"/>
              <a:ext cx="160338" cy="160337"/>
            </a:xfrm>
            <a:custGeom>
              <a:avLst/>
              <a:gdLst>
                <a:gd name="T0" fmla="*/ 10 w 17"/>
                <a:gd name="T1" fmla="*/ 7 h 17"/>
                <a:gd name="T2" fmla="*/ 13 w 17"/>
                <a:gd name="T3" fmla="*/ 15 h 17"/>
                <a:gd name="T4" fmla="*/ 15 w 17"/>
                <a:gd name="T5" fmla="*/ 17 h 17"/>
                <a:gd name="T6" fmla="*/ 15 w 17"/>
                <a:gd name="T7" fmla="*/ 17 h 17"/>
                <a:gd name="T8" fmla="*/ 17 w 17"/>
                <a:gd name="T9" fmla="*/ 15 h 17"/>
                <a:gd name="T10" fmla="*/ 13 w 17"/>
                <a:gd name="T11" fmla="*/ 4 h 17"/>
                <a:gd name="T12" fmla="*/ 2 w 17"/>
                <a:gd name="T13" fmla="*/ 0 h 17"/>
                <a:gd name="T14" fmla="*/ 0 w 17"/>
                <a:gd name="T15" fmla="*/ 2 h 17"/>
                <a:gd name="T16" fmla="*/ 3 w 17"/>
                <a:gd name="T17" fmla="*/ 4 h 17"/>
                <a:gd name="T18" fmla="*/ 10 w 17"/>
                <a:gd name="T1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10" y="7"/>
                  </a:moveTo>
                  <a:cubicBezTo>
                    <a:pt x="12" y="9"/>
                    <a:pt x="13" y="12"/>
                    <a:pt x="13" y="15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7"/>
                    <a:pt x="17" y="16"/>
                    <a:pt x="17" y="15"/>
                  </a:cubicBezTo>
                  <a:cubicBezTo>
                    <a:pt x="17" y="11"/>
                    <a:pt x="16" y="7"/>
                    <a:pt x="13" y="4"/>
                  </a:cubicBezTo>
                  <a:cubicBezTo>
                    <a:pt x="10" y="2"/>
                    <a:pt x="6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3" y="4"/>
                  </a:cubicBezTo>
                  <a:cubicBezTo>
                    <a:pt x="5" y="4"/>
                    <a:pt x="8" y="5"/>
                    <a:pt x="10" y="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48768" tIns="24384" rIns="48768" bIns="2438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7534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ind" panose="02000000000000000000" pitchFamily="2" charset="0"/>
                <a:ea typeface="+mn-ea"/>
                <a:cs typeface="Hind" panose="02000000000000000000" pitchFamily="2" charset="0"/>
              </a:endParaRPr>
            </a:p>
          </p:txBody>
        </p:sp>
      </p:grp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46FA7C3B-8338-B34B-8BAC-1AD306ED28F7}"/>
              </a:ext>
            </a:extLst>
          </p:cNvPr>
          <p:cNvCxnSpPr>
            <a:cxnSpLocks/>
          </p:cNvCxnSpPr>
          <p:nvPr/>
        </p:nvCxnSpPr>
        <p:spPr>
          <a:xfrm>
            <a:off x="1355834" y="973393"/>
            <a:ext cx="1041126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71" name="Group 70">
            <a:extLst>
              <a:ext uri="{FF2B5EF4-FFF2-40B4-BE49-F238E27FC236}">
                <a16:creationId xmlns:a16="http://schemas.microsoft.com/office/drawing/2014/main" id="{79871A63-5190-5727-8EC9-1BBCEAF5CAB3}"/>
              </a:ext>
            </a:extLst>
          </p:cNvPr>
          <p:cNvGrpSpPr/>
          <p:nvPr/>
        </p:nvGrpSpPr>
        <p:grpSpPr>
          <a:xfrm>
            <a:off x="2407024" y="4625025"/>
            <a:ext cx="7775015" cy="2075578"/>
            <a:chOff x="1129450" y="2096960"/>
            <a:chExt cx="10119402" cy="2813651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F3D058F2-BEED-B815-DA74-95E3814349F5}"/>
                </a:ext>
              </a:extLst>
            </p:cNvPr>
            <p:cNvGrpSpPr/>
            <p:nvPr/>
          </p:nvGrpSpPr>
          <p:grpSpPr>
            <a:xfrm>
              <a:off x="8991528" y="2140206"/>
              <a:ext cx="2257324" cy="2770405"/>
              <a:chOff x="16744466" y="3581232"/>
              <a:chExt cx="3667026" cy="4500527"/>
            </a:xfrm>
          </p:grpSpPr>
          <p:sp>
            <p:nvSpPr>
              <p:cNvPr id="107" name="Freeform 29">
                <a:extLst>
                  <a:ext uri="{FF2B5EF4-FFF2-40B4-BE49-F238E27FC236}">
                    <a16:creationId xmlns:a16="http://schemas.microsoft.com/office/drawing/2014/main" id="{723B6EFD-16F9-5AAE-8D86-96A029DDE5A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6744466" y="3581232"/>
                <a:ext cx="3667026" cy="3998207"/>
              </a:xfrm>
              <a:custGeom>
                <a:avLst/>
                <a:gdLst>
                  <a:gd name="T0" fmla="*/ 120 w 240"/>
                  <a:gd name="T1" fmla="*/ 262 h 262"/>
                  <a:gd name="T2" fmla="*/ 96 w 240"/>
                  <a:gd name="T3" fmla="*/ 255 h 262"/>
                  <a:gd name="T4" fmla="*/ 24 w 240"/>
                  <a:gd name="T5" fmla="*/ 214 h 262"/>
                  <a:gd name="T6" fmla="*/ 0 w 240"/>
                  <a:gd name="T7" fmla="*/ 172 h 262"/>
                  <a:gd name="T8" fmla="*/ 0 w 240"/>
                  <a:gd name="T9" fmla="*/ 89 h 262"/>
                  <a:gd name="T10" fmla="*/ 24 w 240"/>
                  <a:gd name="T11" fmla="*/ 48 h 262"/>
                  <a:gd name="T12" fmla="*/ 96 w 240"/>
                  <a:gd name="T13" fmla="*/ 7 h 262"/>
                  <a:gd name="T14" fmla="*/ 120 w 240"/>
                  <a:gd name="T15" fmla="*/ 0 h 262"/>
                  <a:gd name="T16" fmla="*/ 144 w 240"/>
                  <a:gd name="T17" fmla="*/ 7 h 262"/>
                  <a:gd name="T18" fmla="*/ 216 w 240"/>
                  <a:gd name="T19" fmla="*/ 48 h 262"/>
                  <a:gd name="T20" fmla="*/ 240 w 240"/>
                  <a:gd name="T21" fmla="*/ 89 h 262"/>
                  <a:gd name="T22" fmla="*/ 240 w 240"/>
                  <a:gd name="T23" fmla="*/ 172 h 262"/>
                  <a:gd name="T24" fmla="*/ 216 w 240"/>
                  <a:gd name="T25" fmla="*/ 214 h 262"/>
                  <a:gd name="T26" fmla="*/ 144 w 240"/>
                  <a:gd name="T27" fmla="*/ 255 h 262"/>
                  <a:gd name="T28" fmla="*/ 120 w 240"/>
                  <a:gd name="T29" fmla="*/ 262 h 262"/>
                  <a:gd name="T30" fmla="*/ 120 w 240"/>
                  <a:gd name="T31" fmla="*/ 2 h 262"/>
                  <a:gd name="T32" fmla="*/ 97 w 240"/>
                  <a:gd name="T33" fmla="*/ 8 h 262"/>
                  <a:gd name="T34" fmla="*/ 25 w 240"/>
                  <a:gd name="T35" fmla="*/ 49 h 262"/>
                  <a:gd name="T36" fmla="*/ 2 w 240"/>
                  <a:gd name="T37" fmla="*/ 89 h 262"/>
                  <a:gd name="T38" fmla="*/ 2 w 240"/>
                  <a:gd name="T39" fmla="*/ 172 h 262"/>
                  <a:gd name="T40" fmla="*/ 25 w 240"/>
                  <a:gd name="T41" fmla="*/ 213 h 262"/>
                  <a:gd name="T42" fmla="*/ 97 w 240"/>
                  <a:gd name="T43" fmla="*/ 254 h 262"/>
                  <a:gd name="T44" fmla="*/ 120 w 240"/>
                  <a:gd name="T45" fmla="*/ 260 h 262"/>
                  <a:gd name="T46" fmla="*/ 143 w 240"/>
                  <a:gd name="T47" fmla="*/ 254 h 262"/>
                  <a:gd name="T48" fmla="*/ 215 w 240"/>
                  <a:gd name="T49" fmla="*/ 213 h 262"/>
                  <a:gd name="T50" fmla="*/ 238 w 240"/>
                  <a:gd name="T51" fmla="*/ 172 h 262"/>
                  <a:gd name="T52" fmla="*/ 238 w 240"/>
                  <a:gd name="T53" fmla="*/ 89 h 262"/>
                  <a:gd name="T54" fmla="*/ 215 w 240"/>
                  <a:gd name="T55" fmla="*/ 49 h 262"/>
                  <a:gd name="T56" fmla="*/ 143 w 240"/>
                  <a:gd name="T57" fmla="*/ 8 h 262"/>
                  <a:gd name="T58" fmla="*/ 120 w 240"/>
                  <a:gd name="T59" fmla="*/ 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0" h="262">
                    <a:moveTo>
                      <a:pt x="120" y="262"/>
                    </a:moveTo>
                    <a:cubicBezTo>
                      <a:pt x="112" y="262"/>
                      <a:pt x="103" y="259"/>
                      <a:pt x="96" y="255"/>
                    </a:cubicBezTo>
                    <a:cubicBezTo>
                      <a:pt x="24" y="214"/>
                      <a:pt x="24" y="214"/>
                      <a:pt x="24" y="214"/>
                    </a:cubicBezTo>
                    <a:cubicBezTo>
                      <a:pt x="10" y="206"/>
                      <a:pt x="0" y="189"/>
                      <a:pt x="0" y="172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3"/>
                      <a:pt x="10" y="56"/>
                      <a:pt x="24" y="48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103" y="2"/>
                      <a:pt x="112" y="0"/>
                      <a:pt x="120" y="0"/>
                    </a:cubicBezTo>
                    <a:cubicBezTo>
                      <a:pt x="129" y="0"/>
                      <a:pt x="137" y="2"/>
                      <a:pt x="144" y="7"/>
                    </a:cubicBezTo>
                    <a:cubicBezTo>
                      <a:pt x="216" y="48"/>
                      <a:pt x="216" y="48"/>
                      <a:pt x="216" y="48"/>
                    </a:cubicBezTo>
                    <a:cubicBezTo>
                      <a:pt x="230" y="56"/>
                      <a:pt x="240" y="73"/>
                      <a:pt x="240" y="89"/>
                    </a:cubicBezTo>
                    <a:cubicBezTo>
                      <a:pt x="240" y="172"/>
                      <a:pt x="240" y="172"/>
                      <a:pt x="240" y="172"/>
                    </a:cubicBezTo>
                    <a:cubicBezTo>
                      <a:pt x="240" y="189"/>
                      <a:pt x="230" y="206"/>
                      <a:pt x="216" y="214"/>
                    </a:cubicBezTo>
                    <a:cubicBezTo>
                      <a:pt x="144" y="255"/>
                      <a:pt x="144" y="255"/>
                      <a:pt x="144" y="255"/>
                    </a:cubicBezTo>
                    <a:cubicBezTo>
                      <a:pt x="137" y="259"/>
                      <a:pt x="129" y="262"/>
                      <a:pt x="120" y="262"/>
                    </a:cubicBezTo>
                    <a:close/>
                    <a:moveTo>
                      <a:pt x="120" y="2"/>
                    </a:moveTo>
                    <a:cubicBezTo>
                      <a:pt x="112" y="2"/>
                      <a:pt x="104" y="4"/>
                      <a:pt x="97" y="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57"/>
                      <a:pt x="2" y="73"/>
                      <a:pt x="2" y="89"/>
                    </a:cubicBezTo>
                    <a:cubicBezTo>
                      <a:pt x="2" y="172"/>
                      <a:pt x="2" y="172"/>
                      <a:pt x="2" y="172"/>
                    </a:cubicBezTo>
                    <a:cubicBezTo>
                      <a:pt x="2" y="188"/>
                      <a:pt x="11" y="205"/>
                      <a:pt x="25" y="213"/>
                    </a:cubicBezTo>
                    <a:cubicBezTo>
                      <a:pt x="97" y="254"/>
                      <a:pt x="97" y="254"/>
                      <a:pt x="97" y="254"/>
                    </a:cubicBezTo>
                    <a:cubicBezTo>
                      <a:pt x="104" y="258"/>
                      <a:pt x="112" y="260"/>
                      <a:pt x="120" y="260"/>
                    </a:cubicBezTo>
                    <a:cubicBezTo>
                      <a:pt x="128" y="260"/>
                      <a:pt x="136" y="258"/>
                      <a:pt x="143" y="254"/>
                    </a:cubicBezTo>
                    <a:cubicBezTo>
                      <a:pt x="215" y="213"/>
                      <a:pt x="215" y="213"/>
                      <a:pt x="215" y="213"/>
                    </a:cubicBezTo>
                    <a:cubicBezTo>
                      <a:pt x="229" y="205"/>
                      <a:pt x="238" y="188"/>
                      <a:pt x="238" y="172"/>
                    </a:cubicBezTo>
                    <a:cubicBezTo>
                      <a:pt x="238" y="89"/>
                      <a:pt x="238" y="89"/>
                      <a:pt x="238" y="89"/>
                    </a:cubicBezTo>
                    <a:cubicBezTo>
                      <a:pt x="238" y="73"/>
                      <a:pt x="229" y="57"/>
                      <a:pt x="215" y="49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36" y="4"/>
                      <a:pt x="128" y="2"/>
                      <a:pt x="120" y="2"/>
                    </a:cubicBezTo>
                    <a:close/>
                  </a:path>
                </a:pathLst>
              </a:custGeom>
              <a:solidFill>
                <a:srgbClr val="7C7C7B">
                  <a:alpha val="50196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8" name="Freeform 30">
                <a:extLst>
                  <a:ext uri="{FF2B5EF4-FFF2-40B4-BE49-F238E27FC236}">
                    <a16:creationId xmlns:a16="http://schemas.microsoft.com/office/drawing/2014/main" id="{5458F100-E329-454B-1FB3-F449D470C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19790" y="4054839"/>
                <a:ext cx="2718095" cy="3052709"/>
              </a:xfrm>
              <a:custGeom>
                <a:avLst/>
                <a:gdLst>
                  <a:gd name="T0" fmla="*/ 89 w 178"/>
                  <a:gd name="T1" fmla="*/ 200 h 200"/>
                  <a:gd name="T2" fmla="*/ 81 w 178"/>
                  <a:gd name="T3" fmla="*/ 197 h 200"/>
                  <a:gd name="T4" fmla="*/ 9 w 178"/>
                  <a:gd name="T5" fmla="*/ 156 h 200"/>
                  <a:gd name="T6" fmla="*/ 0 w 178"/>
                  <a:gd name="T7" fmla="*/ 141 h 200"/>
                  <a:gd name="T8" fmla="*/ 0 w 178"/>
                  <a:gd name="T9" fmla="*/ 58 h 200"/>
                  <a:gd name="T10" fmla="*/ 9 w 178"/>
                  <a:gd name="T11" fmla="*/ 44 h 200"/>
                  <a:gd name="T12" fmla="*/ 81 w 178"/>
                  <a:gd name="T13" fmla="*/ 2 h 200"/>
                  <a:gd name="T14" fmla="*/ 89 w 178"/>
                  <a:gd name="T15" fmla="*/ 0 h 200"/>
                  <a:gd name="T16" fmla="*/ 97 w 178"/>
                  <a:gd name="T17" fmla="*/ 2 h 200"/>
                  <a:gd name="T18" fmla="*/ 169 w 178"/>
                  <a:gd name="T19" fmla="*/ 44 h 200"/>
                  <a:gd name="T20" fmla="*/ 178 w 178"/>
                  <a:gd name="T21" fmla="*/ 58 h 200"/>
                  <a:gd name="T22" fmla="*/ 178 w 178"/>
                  <a:gd name="T23" fmla="*/ 141 h 200"/>
                  <a:gd name="T24" fmla="*/ 169 w 178"/>
                  <a:gd name="T25" fmla="*/ 156 h 200"/>
                  <a:gd name="T26" fmla="*/ 97 w 178"/>
                  <a:gd name="T27" fmla="*/ 197 h 200"/>
                  <a:gd name="T28" fmla="*/ 89 w 178"/>
                  <a:gd name="T2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8" h="200">
                    <a:moveTo>
                      <a:pt x="89" y="200"/>
                    </a:moveTo>
                    <a:cubicBezTo>
                      <a:pt x="86" y="200"/>
                      <a:pt x="83" y="199"/>
                      <a:pt x="81" y="197"/>
                    </a:cubicBezTo>
                    <a:cubicBezTo>
                      <a:pt x="9" y="156"/>
                      <a:pt x="9" y="156"/>
                      <a:pt x="9" y="156"/>
                    </a:cubicBezTo>
                    <a:cubicBezTo>
                      <a:pt x="4" y="153"/>
                      <a:pt x="0" y="147"/>
                      <a:pt x="0" y="141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3"/>
                      <a:pt x="4" y="47"/>
                      <a:pt x="9" y="44"/>
                    </a:cubicBezTo>
                    <a:cubicBezTo>
                      <a:pt x="81" y="2"/>
                      <a:pt x="81" y="2"/>
                      <a:pt x="81" y="2"/>
                    </a:cubicBezTo>
                    <a:cubicBezTo>
                      <a:pt x="83" y="1"/>
                      <a:pt x="86" y="0"/>
                      <a:pt x="89" y="0"/>
                    </a:cubicBezTo>
                    <a:cubicBezTo>
                      <a:pt x="92" y="0"/>
                      <a:pt x="95" y="1"/>
                      <a:pt x="97" y="2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4" y="47"/>
                      <a:pt x="178" y="53"/>
                      <a:pt x="178" y="58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78" y="147"/>
                      <a:pt x="174" y="153"/>
                      <a:pt x="169" y="156"/>
                    </a:cubicBezTo>
                    <a:cubicBezTo>
                      <a:pt x="97" y="197"/>
                      <a:pt x="97" y="197"/>
                      <a:pt x="97" y="197"/>
                    </a:cubicBezTo>
                    <a:cubicBezTo>
                      <a:pt x="95" y="199"/>
                      <a:pt x="92" y="200"/>
                      <a:pt x="89" y="200"/>
                    </a:cubicBezTo>
                    <a:close/>
                  </a:path>
                </a:pathLst>
              </a:custGeom>
              <a:solidFill>
                <a:srgbClr val="8643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084FC736-9FC7-2EF8-AF1A-974ECF2520FB}"/>
                  </a:ext>
                </a:extLst>
              </p:cNvPr>
              <p:cNvSpPr txBox="1"/>
              <p:nvPr/>
            </p:nvSpPr>
            <p:spPr>
              <a:xfrm>
                <a:off x="17216358" y="7589291"/>
                <a:ext cx="2615655" cy="492468"/>
              </a:xfrm>
              <a:prstGeom prst="rect">
                <a:avLst/>
              </a:prstGeom>
              <a:noFill/>
            </p:spPr>
            <p:txBody>
              <a:bodyPr wrap="square" lIns="48759" tIns="24379" rIns="48759" bIns="24379" rtlCol="0">
                <a:spAutoFit/>
              </a:bodyPr>
              <a:lstStyle/>
              <a:p>
                <a:pPr marL="0" marR="0" lvl="0" indent="0" algn="ctr" defTabSz="975299" rtl="0" eaLnBrk="1" fontAlgn="auto" latinLnBrk="0" hangingPunct="1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8643A5"/>
                    </a:solidFill>
                    <a:effectLst/>
                    <a:uLnTx/>
                    <a:uFillTx/>
                    <a:latin typeface="Hind" panose="02000000000000000000" pitchFamily="2" charset="0"/>
                    <a:ea typeface="+mn-ea"/>
                    <a:cs typeface="Hind" panose="02000000000000000000" pitchFamily="2" charset="0"/>
                  </a:rPr>
                  <a:t>Targeting</a:t>
                </a:r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EE652DA2-99DF-C027-8A23-A9BDD8FA8D9B}"/>
                </a:ext>
              </a:extLst>
            </p:cNvPr>
            <p:cNvGrpSpPr/>
            <p:nvPr/>
          </p:nvGrpSpPr>
          <p:grpSpPr>
            <a:xfrm>
              <a:off x="7025744" y="2096960"/>
              <a:ext cx="2257324" cy="2813651"/>
              <a:chOff x="13551048" y="3510979"/>
              <a:chExt cx="3667026" cy="4570780"/>
            </a:xfrm>
          </p:grpSpPr>
          <p:sp>
            <p:nvSpPr>
              <p:cNvPr id="104" name="Freeform 29">
                <a:extLst>
                  <a:ext uri="{FF2B5EF4-FFF2-40B4-BE49-F238E27FC236}">
                    <a16:creationId xmlns:a16="http://schemas.microsoft.com/office/drawing/2014/main" id="{6F9B7E3B-A07E-16EA-5A18-6B19FD6CFB4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551048" y="3510979"/>
                <a:ext cx="3667026" cy="3998207"/>
              </a:xfrm>
              <a:custGeom>
                <a:avLst/>
                <a:gdLst>
                  <a:gd name="T0" fmla="*/ 120 w 240"/>
                  <a:gd name="T1" fmla="*/ 262 h 262"/>
                  <a:gd name="T2" fmla="*/ 96 w 240"/>
                  <a:gd name="T3" fmla="*/ 255 h 262"/>
                  <a:gd name="T4" fmla="*/ 24 w 240"/>
                  <a:gd name="T5" fmla="*/ 214 h 262"/>
                  <a:gd name="T6" fmla="*/ 0 w 240"/>
                  <a:gd name="T7" fmla="*/ 172 h 262"/>
                  <a:gd name="T8" fmla="*/ 0 w 240"/>
                  <a:gd name="T9" fmla="*/ 89 h 262"/>
                  <a:gd name="T10" fmla="*/ 24 w 240"/>
                  <a:gd name="T11" fmla="*/ 48 h 262"/>
                  <a:gd name="T12" fmla="*/ 96 w 240"/>
                  <a:gd name="T13" fmla="*/ 7 h 262"/>
                  <a:gd name="T14" fmla="*/ 120 w 240"/>
                  <a:gd name="T15" fmla="*/ 0 h 262"/>
                  <a:gd name="T16" fmla="*/ 144 w 240"/>
                  <a:gd name="T17" fmla="*/ 7 h 262"/>
                  <a:gd name="T18" fmla="*/ 216 w 240"/>
                  <a:gd name="T19" fmla="*/ 48 h 262"/>
                  <a:gd name="T20" fmla="*/ 240 w 240"/>
                  <a:gd name="T21" fmla="*/ 89 h 262"/>
                  <a:gd name="T22" fmla="*/ 240 w 240"/>
                  <a:gd name="T23" fmla="*/ 172 h 262"/>
                  <a:gd name="T24" fmla="*/ 216 w 240"/>
                  <a:gd name="T25" fmla="*/ 214 h 262"/>
                  <a:gd name="T26" fmla="*/ 144 w 240"/>
                  <a:gd name="T27" fmla="*/ 255 h 262"/>
                  <a:gd name="T28" fmla="*/ 120 w 240"/>
                  <a:gd name="T29" fmla="*/ 262 h 262"/>
                  <a:gd name="T30" fmla="*/ 120 w 240"/>
                  <a:gd name="T31" fmla="*/ 2 h 262"/>
                  <a:gd name="T32" fmla="*/ 97 w 240"/>
                  <a:gd name="T33" fmla="*/ 8 h 262"/>
                  <a:gd name="T34" fmla="*/ 25 w 240"/>
                  <a:gd name="T35" fmla="*/ 49 h 262"/>
                  <a:gd name="T36" fmla="*/ 2 w 240"/>
                  <a:gd name="T37" fmla="*/ 89 h 262"/>
                  <a:gd name="T38" fmla="*/ 2 w 240"/>
                  <a:gd name="T39" fmla="*/ 172 h 262"/>
                  <a:gd name="T40" fmla="*/ 25 w 240"/>
                  <a:gd name="T41" fmla="*/ 213 h 262"/>
                  <a:gd name="T42" fmla="*/ 97 w 240"/>
                  <a:gd name="T43" fmla="*/ 254 h 262"/>
                  <a:gd name="T44" fmla="*/ 120 w 240"/>
                  <a:gd name="T45" fmla="*/ 260 h 262"/>
                  <a:gd name="T46" fmla="*/ 143 w 240"/>
                  <a:gd name="T47" fmla="*/ 254 h 262"/>
                  <a:gd name="T48" fmla="*/ 215 w 240"/>
                  <a:gd name="T49" fmla="*/ 213 h 262"/>
                  <a:gd name="T50" fmla="*/ 238 w 240"/>
                  <a:gd name="T51" fmla="*/ 172 h 262"/>
                  <a:gd name="T52" fmla="*/ 238 w 240"/>
                  <a:gd name="T53" fmla="*/ 89 h 262"/>
                  <a:gd name="T54" fmla="*/ 215 w 240"/>
                  <a:gd name="T55" fmla="*/ 49 h 262"/>
                  <a:gd name="T56" fmla="*/ 143 w 240"/>
                  <a:gd name="T57" fmla="*/ 8 h 262"/>
                  <a:gd name="T58" fmla="*/ 120 w 240"/>
                  <a:gd name="T59" fmla="*/ 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0" h="262">
                    <a:moveTo>
                      <a:pt x="120" y="262"/>
                    </a:moveTo>
                    <a:cubicBezTo>
                      <a:pt x="112" y="262"/>
                      <a:pt x="103" y="259"/>
                      <a:pt x="96" y="255"/>
                    </a:cubicBezTo>
                    <a:cubicBezTo>
                      <a:pt x="24" y="214"/>
                      <a:pt x="24" y="214"/>
                      <a:pt x="24" y="214"/>
                    </a:cubicBezTo>
                    <a:cubicBezTo>
                      <a:pt x="10" y="206"/>
                      <a:pt x="0" y="189"/>
                      <a:pt x="0" y="172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3"/>
                      <a:pt x="10" y="56"/>
                      <a:pt x="24" y="48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103" y="2"/>
                      <a:pt x="112" y="0"/>
                      <a:pt x="120" y="0"/>
                    </a:cubicBezTo>
                    <a:cubicBezTo>
                      <a:pt x="129" y="0"/>
                      <a:pt x="137" y="2"/>
                      <a:pt x="144" y="7"/>
                    </a:cubicBezTo>
                    <a:cubicBezTo>
                      <a:pt x="216" y="48"/>
                      <a:pt x="216" y="48"/>
                      <a:pt x="216" y="48"/>
                    </a:cubicBezTo>
                    <a:cubicBezTo>
                      <a:pt x="230" y="56"/>
                      <a:pt x="240" y="73"/>
                      <a:pt x="240" y="89"/>
                    </a:cubicBezTo>
                    <a:cubicBezTo>
                      <a:pt x="240" y="172"/>
                      <a:pt x="240" y="172"/>
                      <a:pt x="240" y="172"/>
                    </a:cubicBezTo>
                    <a:cubicBezTo>
                      <a:pt x="240" y="189"/>
                      <a:pt x="230" y="206"/>
                      <a:pt x="216" y="214"/>
                    </a:cubicBezTo>
                    <a:cubicBezTo>
                      <a:pt x="144" y="255"/>
                      <a:pt x="144" y="255"/>
                      <a:pt x="144" y="255"/>
                    </a:cubicBezTo>
                    <a:cubicBezTo>
                      <a:pt x="137" y="259"/>
                      <a:pt x="129" y="262"/>
                      <a:pt x="120" y="262"/>
                    </a:cubicBezTo>
                    <a:close/>
                    <a:moveTo>
                      <a:pt x="120" y="2"/>
                    </a:moveTo>
                    <a:cubicBezTo>
                      <a:pt x="112" y="2"/>
                      <a:pt x="104" y="4"/>
                      <a:pt x="97" y="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57"/>
                      <a:pt x="2" y="73"/>
                      <a:pt x="2" y="89"/>
                    </a:cubicBezTo>
                    <a:cubicBezTo>
                      <a:pt x="2" y="172"/>
                      <a:pt x="2" y="172"/>
                      <a:pt x="2" y="172"/>
                    </a:cubicBezTo>
                    <a:cubicBezTo>
                      <a:pt x="2" y="188"/>
                      <a:pt x="11" y="205"/>
                      <a:pt x="25" y="213"/>
                    </a:cubicBezTo>
                    <a:cubicBezTo>
                      <a:pt x="97" y="254"/>
                      <a:pt x="97" y="254"/>
                      <a:pt x="97" y="254"/>
                    </a:cubicBezTo>
                    <a:cubicBezTo>
                      <a:pt x="104" y="258"/>
                      <a:pt x="112" y="260"/>
                      <a:pt x="120" y="260"/>
                    </a:cubicBezTo>
                    <a:cubicBezTo>
                      <a:pt x="128" y="260"/>
                      <a:pt x="136" y="258"/>
                      <a:pt x="143" y="254"/>
                    </a:cubicBezTo>
                    <a:cubicBezTo>
                      <a:pt x="215" y="213"/>
                      <a:pt x="215" y="213"/>
                      <a:pt x="215" y="213"/>
                    </a:cubicBezTo>
                    <a:cubicBezTo>
                      <a:pt x="229" y="205"/>
                      <a:pt x="238" y="188"/>
                      <a:pt x="238" y="172"/>
                    </a:cubicBezTo>
                    <a:cubicBezTo>
                      <a:pt x="238" y="89"/>
                      <a:pt x="238" y="89"/>
                      <a:pt x="238" y="89"/>
                    </a:cubicBezTo>
                    <a:cubicBezTo>
                      <a:pt x="238" y="73"/>
                      <a:pt x="229" y="57"/>
                      <a:pt x="215" y="49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36" y="4"/>
                      <a:pt x="128" y="2"/>
                      <a:pt x="120" y="2"/>
                    </a:cubicBezTo>
                    <a:close/>
                  </a:path>
                </a:pathLst>
              </a:custGeom>
              <a:solidFill>
                <a:srgbClr val="7C7C7B">
                  <a:alpha val="50196"/>
                </a:srgbClr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5" name="Freeform 30">
                <a:extLst>
                  <a:ext uri="{FF2B5EF4-FFF2-40B4-BE49-F238E27FC236}">
                    <a16:creationId xmlns:a16="http://schemas.microsoft.com/office/drawing/2014/main" id="{F134F25A-F7E6-61B4-0ACB-DF2AF9BFE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26372" y="3984586"/>
                <a:ext cx="2718095" cy="3052709"/>
              </a:xfrm>
              <a:custGeom>
                <a:avLst/>
                <a:gdLst>
                  <a:gd name="T0" fmla="*/ 89 w 178"/>
                  <a:gd name="T1" fmla="*/ 200 h 200"/>
                  <a:gd name="T2" fmla="*/ 81 w 178"/>
                  <a:gd name="T3" fmla="*/ 197 h 200"/>
                  <a:gd name="T4" fmla="*/ 9 w 178"/>
                  <a:gd name="T5" fmla="*/ 156 h 200"/>
                  <a:gd name="T6" fmla="*/ 0 w 178"/>
                  <a:gd name="T7" fmla="*/ 141 h 200"/>
                  <a:gd name="T8" fmla="*/ 0 w 178"/>
                  <a:gd name="T9" fmla="*/ 58 h 200"/>
                  <a:gd name="T10" fmla="*/ 9 w 178"/>
                  <a:gd name="T11" fmla="*/ 44 h 200"/>
                  <a:gd name="T12" fmla="*/ 81 w 178"/>
                  <a:gd name="T13" fmla="*/ 2 h 200"/>
                  <a:gd name="T14" fmla="*/ 89 w 178"/>
                  <a:gd name="T15" fmla="*/ 0 h 200"/>
                  <a:gd name="T16" fmla="*/ 97 w 178"/>
                  <a:gd name="T17" fmla="*/ 2 h 200"/>
                  <a:gd name="T18" fmla="*/ 169 w 178"/>
                  <a:gd name="T19" fmla="*/ 44 h 200"/>
                  <a:gd name="T20" fmla="*/ 178 w 178"/>
                  <a:gd name="T21" fmla="*/ 58 h 200"/>
                  <a:gd name="T22" fmla="*/ 178 w 178"/>
                  <a:gd name="T23" fmla="*/ 141 h 200"/>
                  <a:gd name="T24" fmla="*/ 169 w 178"/>
                  <a:gd name="T25" fmla="*/ 156 h 200"/>
                  <a:gd name="T26" fmla="*/ 97 w 178"/>
                  <a:gd name="T27" fmla="*/ 197 h 200"/>
                  <a:gd name="T28" fmla="*/ 89 w 178"/>
                  <a:gd name="T2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8" h="200">
                    <a:moveTo>
                      <a:pt x="89" y="200"/>
                    </a:moveTo>
                    <a:cubicBezTo>
                      <a:pt x="86" y="200"/>
                      <a:pt x="83" y="199"/>
                      <a:pt x="81" y="197"/>
                    </a:cubicBezTo>
                    <a:cubicBezTo>
                      <a:pt x="9" y="156"/>
                      <a:pt x="9" y="156"/>
                      <a:pt x="9" y="156"/>
                    </a:cubicBezTo>
                    <a:cubicBezTo>
                      <a:pt x="4" y="153"/>
                      <a:pt x="0" y="147"/>
                      <a:pt x="0" y="141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3"/>
                      <a:pt x="4" y="47"/>
                      <a:pt x="9" y="44"/>
                    </a:cubicBezTo>
                    <a:cubicBezTo>
                      <a:pt x="81" y="2"/>
                      <a:pt x="81" y="2"/>
                      <a:pt x="81" y="2"/>
                    </a:cubicBezTo>
                    <a:cubicBezTo>
                      <a:pt x="83" y="1"/>
                      <a:pt x="86" y="0"/>
                      <a:pt x="89" y="0"/>
                    </a:cubicBezTo>
                    <a:cubicBezTo>
                      <a:pt x="92" y="0"/>
                      <a:pt x="95" y="1"/>
                      <a:pt x="97" y="2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4" y="47"/>
                      <a:pt x="178" y="53"/>
                      <a:pt x="178" y="58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78" y="147"/>
                      <a:pt x="174" y="153"/>
                      <a:pt x="169" y="156"/>
                    </a:cubicBezTo>
                    <a:cubicBezTo>
                      <a:pt x="97" y="197"/>
                      <a:pt x="97" y="197"/>
                      <a:pt x="97" y="197"/>
                    </a:cubicBezTo>
                    <a:cubicBezTo>
                      <a:pt x="95" y="199"/>
                      <a:pt x="92" y="200"/>
                      <a:pt x="89" y="200"/>
                    </a:cubicBezTo>
                    <a:close/>
                  </a:path>
                </a:pathLst>
              </a:custGeom>
              <a:solidFill>
                <a:srgbClr val="237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BCA71997-07EE-04E3-B93E-D256F51A2101}"/>
                  </a:ext>
                </a:extLst>
              </p:cNvPr>
              <p:cNvSpPr txBox="1"/>
              <p:nvPr/>
            </p:nvSpPr>
            <p:spPr>
              <a:xfrm>
                <a:off x="14024655" y="7589291"/>
                <a:ext cx="2615655" cy="492468"/>
              </a:xfrm>
              <a:prstGeom prst="rect">
                <a:avLst/>
              </a:prstGeom>
              <a:noFill/>
            </p:spPr>
            <p:txBody>
              <a:bodyPr wrap="square" lIns="48759" tIns="24379" rIns="48759" bIns="24379" rtlCol="0">
                <a:spAutoFit/>
              </a:bodyPr>
              <a:lstStyle/>
              <a:p>
                <a:pPr marL="0" marR="0" lvl="0" indent="0" algn="ctr" defTabSz="975299" rtl="0" eaLnBrk="1" fontAlgn="auto" latinLnBrk="0" hangingPunct="1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37DCB"/>
                    </a:solidFill>
                    <a:effectLst/>
                    <a:uLnTx/>
                    <a:uFillTx/>
                    <a:latin typeface="Hind" panose="02000000000000000000" pitchFamily="2" charset="0"/>
                    <a:ea typeface="+mn-ea"/>
                    <a:cs typeface="Hind" panose="02000000000000000000" pitchFamily="2" charset="0"/>
                  </a:rPr>
                  <a:t>Reach</a:t>
                </a:r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62A93A26-9258-9B12-EEBE-4D818FF7BF54}"/>
                </a:ext>
              </a:extLst>
            </p:cNvPr>
            <p:cNvGrpSpPr/>
            <p:nvPr/>
          </p:nvGrpSpPr>
          <p:grpSpPr>
            <a:xfrm>
              <a:off x="5059961" y="2096960"/>
              <a:ext cx="2257324" cy="2813651"/>
              <a:chOff x="10357629" y="3510979"/>
              <a:chExt cx="3667026" cy="4570780"/>
            </a:xfrm>
          </p:grpSpPr>
          <p:sp>
            <p:nvSpPr>
              <p:cNvPr id="100" name="Freeform 29">
                <a:extLst>
                  <a:ext uri="{FF2B5EF4-FFF2-40B4-BE49-F238E27FC236}">
                    <a16:creationId xmlns:a16="http://schemas.microsoft.com/office/drawing/2014/main" id="{AF26F806-6D86-0841-B5C6-4694563F5F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57629" y="3510979"/>
                <a:ext cx="3667026" cy="3998207"/>
              </a:xfrm>
              <a:custGeom>
                <a:avLst/>
                <a:gdLst>
                  <a:gd name="T0" fmla="*/ 120 w 240"/>
                  <a:gd name="T1" fmla="*/ 262 h 262"/>
                  <a:gd name="T2" fmla="*/ 96 w 240"/>
                  <a:gd name="T3" fmla="*/ 255 h 262"/>
                  <a:gd name="T4" fmla="*/ 24 w 240"/>
                  <a:gd name="T5" fmla="*/ 214 h 262"/>
                  <a:gd name="T6" fmla="*/ 0 w 240"/>
                  <a:gd name="T7" fmla="*/ 172 h 262"/>
                  <a:gd name="T8" fmla="*/ 0 w 240"/>
                  <a:gd name="T9" fmla="*/ 89 h 262"/>
                  <a:gd name="T10" fmla="*/ 24 w 240"/>
                  <a:gd name="T11" fmla="*/ 48 h 262"/>
                  <a:gd name="T12" fmla="*/ 96 w 240"/>
                  <a:gd name="T13" fmla="*/ 7 h 262"/>
                  <a:gd name="T14" fmla="*/ 120 w 240"/>
                  <a:gd name="T15" fmla="*/ 0 h 262"/>
                  <a:gd name="T16" fmla="*/ 144 w 240"/>
                  <a:gd name="T17" fmla="*/ 7 h 262"/>
                  <a:gd name="T18" fmla="*/ 216 w 240"/>
                  <a:gd name="T19" fmla="*/ 48 h 262"/>
                  <a:gd name="T20" fmla="*/ 240 w 240"/>
                  <a:gd name="T21" fmla="*/ 89 h 262"/>
                  <a:gd name="T22" fmla="*/ 240 w 240"/>
                  <a:gd name="T23" fmla="*/ 172 h 262"/>
                  <a:gd name="T24" fmla="*/ 216 w 240"/>
                  <a:gd name="T25" fmla="*/ 214 h 262"/>
                  <a:gd name="T26" fmla="*/ 144 w 240"/>
                  <a:gd name="T27" fmla="*/ 255 h 262"/>
                  <a:gd name="T28" fmla="*/ 120 w 240"/>
                  <a:gd name="T29" fmla="*/ 262 h 262"/>
                  <a:gd name="T30" fmla="*/ 120 w 240"/>
                  <a:gd name="T31" fmla="*/ 2 h 262"/>
                  <a:gd name="T32" fmla="*/ 97 w 240"/>
                  <a:gd name="T33" fmla="*/ 8 h 262"/>
                  <a:gd name="T34" fmla="*/ 25 w 240"/>
                  <a:gd name="T35" fmla="*/ 49 h 262"/>
                  <a:gd name="T36" fmla="*/ 2 w 240"/>
                  <a:gd name="T37" fmla="*/ 89 h 262"/>
                  <a:gd name="T38" fmla="*/ 2 w 240"/>
                  <a:gd name="T39" fmla="*/ 172 h 262"/>
                  <a:gd name="T40" fmla="*/ 25 w 240"/>
                  <a:gd name="T41" fmla="*/ 213 h 262"/>
                  <a:gd name="T42" fmla="*/ 97 w 240"/>
                  <a:gd name="T43" fmla="*/ 254 h 262"/>
                  <a:gd name="T44" fmla="*/ 120 w 240"/>
                  <a:gd name="T45" fmla="*/ 260 h 262"/>
                  <a:gd name="T46" fmla="*/ 143 w 240"/>
                  <a:gd name="T47" fmla="*/ 254 h 262"/>
                  <a:gd name="T48" fmla="*/ 215 w 240"/>
                  <a:gd name="T49" fmla="*/ 213 h 262"/>
                  <a:gd name="T50" fmla="*/ 238 w 240"/>
                  <a:gd name="T51" fmla="*/ 172 h 262"/>
                  <a:gd name="T52" fmla="*/ 238 w 240"/>
                  <a:gd name="T53" fmla="*/ 89 h 262"/>
                  <a:gd name="T54" fmla="*/ 215 w 240"/>
                  <a:gd name="T55" fmla="*/ 49 h 262"/>
                  <a:gd name="T56" fmla="*/ 143 w 240"/>
                  <a:gd name="T57" fmla="*/ 8 h 262"/>
                  <a:gd name="T58" fmla="*/ 120 w 240"/>
                  <a:gd name="T59" fmla="*/ 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0" h="262">
                    <a:moveTo>
                      <a:pt x="120" y="262"/>
                    </a:moveTo>
                    <a:cubicBezTo>
                      <a:pt x="112" y="262"/>
                      <a:pt x="103" y="259"/>
                      <a:pt x="96" y="255"/>
                    </a:cubicBezTo>
                    <a:cubicBezTo>
                      <a:pt x="24" y="214"/>
                      <a:pt x="24" y="214"/>
                      <a:pt x="24" y="214"/>
                    </a:cubicBezTo>
                    <a:cubicBezTo>
                      <a:pt x="10" y="206"/>
                      <a:pt x="0" y="189"/>
                      <a:pt x="0" y="172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3"/>
                      <a:pt x="10" y="56"/>
                      <a:pt x="24" y="48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103" y="2"/>
                      <a:pt x="112" y="0"/>
                      <a:pt x="120" y="0"/>
                    </a:cubicBezTo>
                    <a:cubicBezTo>
                      <a:pt x="129" y="0"/>
                      <a:pt x="137" y="2"/>
                      <a:pt x="144" y="7"/>
                    </a:cubicBezTo>
                    <a:cubicBezTo>
                      <a:pt x="216" y="48"/>
                      <a:pt x="216" y="48"/>
                      <a:pt x="216" y="48"/>
                    </a:cubicBezTo>
                    <a:cubicBezTo>
                      <a:pt x="230" y="56"/>
                      <a:pt x="240" y="73"/>
                      <a:pt x="240" y="89"/>
                    </a:cubicBezTo>
                    <a:cubicBezTo>
                      <a:pt x="240" y="172"/>
                      <a:pt x="240" y="172"/>
                      <a:pt x="240" y="172"/>
                    </a:cubicBezTo>
                    <a:cubicBezTo>
                      <a:pt x="240" y="189"/>
                      <a:pt x="230" y="206"/>
                      <a:pt x="216" y="214"/>
                    </a:cubicBezTo>
                    <a:cubicBezTo>
                      <a:pt x="144" y="255"/>
                      <a:pt x="144" y="255"/>
                      <a:pt x="144" y="255"/>
                    </a:cubicBezTo>
                    <a:cubicBezTo>
                      <a:pt x="137" y="259"/>
                      <a:pt x="129" y="262"/>
                      <a:pt x="120" y="262"/>
                    </a:cubicBezTo>
                    <a:close/>
                    <a:moveTo>
                      <a:pt x="120" y="2"/>
                    </a:moveTo>
                    <a:cubicBezTo>
                      <a:pt x="112" y="2"/>
                      <a:pt x="104" y="4"/>
                      <a:pt x="97" y="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57"/>
                      <a:pt x="2" y="73"/>
                      <a:pt x="2" y="89"/>
                    </a:cubicBezTo>
                    <a:cubicBezTo>
                      <a:pt x="2" y="172"/>
                      <a:pt x="2" y="172"/>
                      <a:pt x="2" y="172"/>
                    </a:cubicBezTo>
                    <a:cubicBezTo>
                      <a:pt x="2" y="188"/>
                      <a:pt x="11" y="205"/>
                      <a:pt x="25" y="213"/>
                    </a:cubicBezTo>
                    <a:cubicBezTo>
                      <a:pt x="97" y="254"/>
                      <a:pt x="97" y="254"/>
                      <a:pt x="97" y="254"/>
                    </a:cubicBezTo>
                    <a:cubicBezTo>
                      <a:pt x="104" y="258"/>
                      <a:pt x="112" y="260"/>
                      <a:pt x="120" y="260"/>
                    </a:cubicBezTo>
                    <a:cubicBezTo>
                      <a:pt x="128" y="260"/>
                      <a:pt x="136" y="258"/>
                      <a:pt x="143" y="254"/>
                    </a:cubicBezTo>
                    <a:cubicBezTo>
                      <a:pt x="215" y="213"/>
                      <a:pt x="215" y="213"/>
                      <a:pt x="215" y="213"/>
                    </a:cubicBezTo>
                    <a:cubicBezTo>
                      <a:pt x="229" y="205"/>
                      <a:pt x="238" y="188"/>
                      <a:pt x="238" y="172"/>
                    </a:cubicBezTo>
                    <a:cubicBezTo>
                      <a:pt x="238" y="89"/>
                      <a:pt x="238" y="89"/>
                      <a:pt x="238" y="89"/>
                    </a:cubicBezTo>
                    <a:cubicBezTo>
                      <a:pt x="238" y="73"/>
                      <a:pt x="229" y="57"/>
                      <a:pt x="215" y="49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36" y="4"/>
                      <a:pt x="128" y="2"/>
                      <a:pt x="120" y="2"/>
                    </a:cubicBezTo>
                    <a:close/>
                  </a:path>
                </a:pathLst>
              </a:custGeom>
              <a:solidFill>
                <a:srgbClr val="7C7C7B">
                  <a:alpha val="50196"/>
                </a:srgbClr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1" name="Freeform 30">
                <a:extLst>
                  <a:ext uri="{FF2B5EF4-FFF2-40B4-BE49-F238E27FC236}">
                    <a16:creationId xmlns:a16="http://schemas.microsoft.com/office/drawing/2014/main" id="{C18BFDD4-4751-2828-181C-FF10F3FC2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32953" y="3984586"/>
                <a:ext cx="2718095" cy="3052709"/>
              </a:xfrm>
              <a:custGeom>
                <a:avLst/>
                <a:gdLst>
                  <a:gd name="T0" fmla="*/ 89 w 178"/>
                  <a:gd name="T1" fmla="*/ 200 h 200"/>
                  <a:gd name="T2" fmla="*/ 81 w 178"/>
                  <a:gd name="T3" fmla="*/ 197 h 200"/>
                  <a:gd name="T4" fmla="*/ 9 w 178"/>
                  <a:gd name="T5" fmla="*/ 156 h 200"/>
                  <a:gd name="T6" fmla="*/ 0 w 178"/>
                  <a:gd name="T7" fmla="*/ 141 h 200"/>
                  <a:gd name="T8" fmla="*/ 0 w 178"/>
                  <a:gd name="T9" fmla="*/ 58 h 200"/>
                  <a:gd name="T10" fmla="*/ 9 w 178"/>
                  <a:gd name="T11" fmla="*/ 44 h 200"/>
                  <a:gd name="T12" fmla="*/ 81 w 178"/>
                  <a:gd name="T13" fmla="*/ 2 h 200"/>
                  <a:gd name="T14" fmla="*/ 89 w 178"/>
                  <a:gd name="T15" fmla="*/ 0 h 200"/>
                  <a:gd name="T16" fmla="*/ 97 w 178"/>
                  <a:gd name="T17" fmla="*/ 2 h 200"/>
                  <a:gd name="T18" fmla="*/ 169 w 178"/>
                  <a:gd name="T19" fmla="*/ 44 h 200"/>
                  <a:gd name="T20" fmla="*/ 178 w 178"/>
                  <a:gd name="T21" fmla="*/ 58 h 200"/>
                  <a:gd name="T22" fmla="*/ 178 w 178"/>
                  <a:gd name="T23" fmla="*/ 141 h 200"/>
                  <a:gd name="T24" fmla="*/ 169 w 178"/>
                  <a:gd name="T25" fmla="*/ 156 h 200"/>
                  <a:gd name="T26" fmla="*/ 97 w 178"/>
                  <a:gd name="T27" fmla="*/ 197 h 200"/>
                  <a:gd name="T28" fmla="*/ 89 w 178"/>
                  <a:gd name="T2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8" h="200">
                    <a:moveTo>
                      <a:pt x="89" y="200"/>
                    </a:moveTo>
                    <a:cubicBezTo>
                      <a:pt x="86" y="200"/>
                      <a:pt x="83" y="199"/>
                      <a:pt x="81" y="197"/>
                    </a:cubicBezTo>
                    <a:cubicBezTo>
                      <a:pt x="9" y="156"/>
                      <a:pt x="9" y="156"/>
                      <a:pt x="9" y="156"/>
                    </a:cubicBezTo>
                    <a:cubicBezTo>
                      <a:pt x="4" y="153"/>
                      <a:pt x="0" y="147"/>
                      <a:pt x="0" y="141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3"/>
                      <a:pt x="4" y="47"/>
                      <a:pt x="9" y="44"/>
                    </a:cubicBezTo>
                    <a:cubicBezTo>
                      <a:pt x="81" y="2"/>
                      <a:pt x="81" y="2"/>
                      <a:pt x="81" y="2"/>
                    </a:cubicBezTo>
                    <a:cubicBezTo>
                      <a:pt x="83" y="1"/>
                      <a:pt x="86" y="0"/>
                      <a:pt x="89" y="0"/>
                    </a:cubicBezTo>
                    <a:cubicBezTo>
                      <a:pt x="92" y="0"/>
                      <a:pt x="95" y="1"/>
                      <a:pt x="97" y="2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4" y="47"/>
                      <a:pt x="178" y="53"/>
                      <a:pt x="178" y="58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78" y="147"/>
                      <a:pt x="174" y="153"/>
                      <a:pt x="169" y="156"/>
                    </a:cubicBezTo>
                    <a:cubicBezTo>
                      <a:pt x="97" y="197"/>
                      <a:pt x="97" y="197"/>
                      <a:pt x="97" y="197"/>
                    </a:cubicBezTo>
                    <a:cubicBezTo>
                      <a:pt x="95" y="199"/>
                      <a:pt x="92" y="200"/>
                      <a:pt x="89" y="200"/>
                    </a:cubicBezTo>
                    <a:close/>
                  </a:path>
                </a:pathLst>
              </a:custGeom>
              <a:solidFill>
                <a:srgbClr val="27B0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D93DF12F-5009-A20D-8958-846EC8B3626F}"/>
                  </a:ext>
                </a:extLst>
              </p:cNvPr>
              <p:cNvSpPr txBox="1"/>
              <p:nvPr/>
            </p:nvSpPr>
            <p:spPr>
              <a:xfrm>
                <a:off x="10832953" y="7589291"/>
                <a:ext cx="2615655" cy="492468"/>
              </a:xfrm>
              <a:prstGeom prst="rect">
                <a:avLst/>
              </a:prstGeom>
              <a:noFill/>
            </p:spPr>
            <p:txBody>
              <a:bodyPr wrap="square" lIns="48759" tIns="24379" rIns="48759" bIns="24379" rtlCol="0">
                <a:spAutoFit/>
              </a:bodyPr>
              <a:lstStyle/>
              <a:p>
                <a:pPr marL="0" marR="0" lvl="0" indent="0" algn="ctr" defTabSz="975299" rtl="0" eaLnBrk="1" fontAlgn="auto" latinLnBrk="0" hangingPunct="1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7B08A"/>
                    </a:solidFill>
                    <a:effectLst/>
                    <a:uLnTx/>
                    <a:uFillTx/>
                    <a:latin typeface="Hind" panose="02000000000000000000" pitchFamily="2" charset="0"/>
                    <a:ea typeface="+mn-ea"/>
                    <a:cs typeface="Hind" panose="02000000000000000000" pitchFamily="2" charset="0"/>
                  </a:rPr>
                  <a:t>Modularity</a:t>
                </a:r>
              </a:p>
            </p:txBody>
          </p:sp>
          <p:sp>
            <p:nvSpPr>
              <p:cNvPr id="103" name="Freeform 23">
                <a:extLst>
                  <a:ext uri="{FF2B5EF4-FFF2-40B4-BE49-F238E27FC236}">
                    <a16:creationId xmlns:a16="http://schemas.microsoft.com/office/drawing/2014/main" id="{A2A66A3E-18CF-52EF-ABEF-06B54343600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696150" y="5080928"/>
                <a:ext cx="1013468" cy="987360"/>
              </a:xfrm>
              <a:custGeom>
                <a:avLst/>
                <a:gdLst>
                  <a:gd name="T0" fmla="*/ 180 w 180"/>
                  <a:gd name="T1" fmla="*/ 95 h 176"/>
                  <a:gd name="T2" fmla="*/ 179 w 180"/>
                  <a:gd name="T3" fmla="*/ 93 h 176"/>
                  <a:gd name="T4" fmla="*/ 178 w 180"/>
                  <a:gd name="T5" fmla="*/ 92 h 176"/>
                  <a:gd name="T6" fmla="*/ 135 w 180"/>
                  <a:gd name="T7" fmla="*/ 74 h 176"/>
                  <a:gd name="T8" fmla="*/ 135 w 180"/>
                  <a:gd name="T9" fmla="*/ 21 h 176"/>
                  <a:gd name="T10" fmla="*/ 135 w 180"/>
                  <a:gd name="T11" fmla="*/ 21 h 176"/>
                  <a:gd name="T12" fmla="*/ 134 w 180"/>
                  <a:gd name="T13" fmla="*/ 19 h 176"/>
                  <a:gd name="T14" fmla="*/ 133 w 180"/>
                  <a:gd name="T15" fmla="*/ 18 h 176"/>
                  <a:gd name="T16" fmla="*/ 92 w 180"/>
                  <a:gd name="T17" fmla="*/ 0 h 176"/>
                  <a:gd name="T18" fmla="*/ 48 w 180"/>
                  <a:gd name="T19" fmla="*/ 18 h 176"/>
                  <a:gd name="T20" fmla="*/ 47 w 180"/>
                  <a:gd name="T21" fmla="*/ 18 h 176"/>
                  <a:gd name="T22" fmla="*/ 46 w 180"/>
                  <a:gd name="T23" fmla="*/ 19 h 176"/>
                  <a:gd name="T24" fmla="*/ 45 w 180"/>
                  <a:gd name="T25" fmla="*/ 21 h 176"/>
                  <a:gd name="T26" fmla="*/ 45 w 180"/>
                  <a:gd name="T27" fmla="*/ 21 h 176"/>
                  <a:gd name="T28" fmla="*/ 3 w 180"/>
                  <a:gd name="T29" fmla="*/ 92 h 176"/>
                  <a:gd name="T30" fmla="*/ 2 w 180"/>
                  <a:gd name="T31" fmla="*/ 92 h 176"/>
                  <a:gd name="T32" fmla="*/ 1 w 180"/>
                  <a:gd name="T33" fmla="*/ 93 h 176"/>
                  <a:gd name="T34" fmla="*/ 0 w 180"/>
                  <a:gd name="T35" fmla="*/ 95 h 176"/>
                  <a:gd name="T36" fmla="*/ 0 w 180"/>
                  <a:gd name="T37" fmla="*/ 95 h 176"/>
                  <a:gd name="T38" fmla="*/ 3 w 180"/>
                  <a:gd name="T39" fmla="*/ 157 h 176"/>
                  <a:gd name="T40" fmla="*/ 49 w 180"/>
                  <a:gd name="T41" fmla="*/ 176 h 176"/>
                  <a:gd name="T42" fmla="*/ 90 w 180"/>
                  <a:gd name="T43" fmla="*/ 158 h 176"/>
                  <a:gd name="T44" fmla="*/ 131 w 180"/>
                  <a:gd name="T45" fmla="*/ 176 h 176"/>
                  <a:gd name="T46" fmla="*/ 177 w 180"/>
                  <a:gd name="T47" fmla="*/ 157 h 176"/>
                  <a:gd name="T48" fmla="*/ 180 w 180"/>
                  <a:gd name="T49" fmla="*/ 95 h 176"/>
                  <a:gd name="T50" fmla="*/ 131 w 180"/>
                  <a:gd name="T51" fmla="*/ 81 h 176"/>
                  <a:gd name="T52" fmla="*/ 150 w 180"/>
                  <a:gd name="T53" fmla="*/ 102 h 176"/>
                  <a:gd name="T54" fmla="*/ 116 w 180"/>
                  <a:gd name="T55" fmla="*/ 103 h 176"/>
                  <a:gd name="T56" fmla="*/ 100 w 180"/>
                  <a:gd name="T57" fmla="*/ 95 h 176"/>
                  <a:gd name="T58" fmla="*/ 128 w 180"/>
                  <a:gd name="T59" fmla="*/ 74 h 176"/>
                  <a:gd name="T60" fmla="*/ 94 w 180"/>
                  <a:gd name="T61" fmla="*/ 41 h 176"/>
                  <a:gd name="T62" fmla="*/ 128 w 180"/>
                  <a:gd name="T63" fmla="*/ 74 h 176"/>
                  <a:gd name="T64" fmla="*/ 86 w 180"/>
                  <a:gd name="T65" fmla="*/ 89 h 176"/>
                  <a:gd name="T66" fmla="*/ 53 w 180"/>
                  <a:gd name="T67" fmla="*/ 27 h 176"/>
                  <a:gd name="T68" fmla="*/ 86 w 180"/>
                  <a:gd name="T69" fmla="*/ 41 h 176"/>
                  <a:gd name="T70" fmla="*/ 122 w 180"/>
                  <a:gd name="T71" fmla="*/ 21 h 176"/>
                  <a:gd name="T72" fmla="*/ 59 w 180"/>
                  <a:gd name="T73" fmla="*/ 21 h 176"/>
                  <a:gd name="T74" fmla="*/ 49 w 180"/>
                  <a:gd name="T75" fmla="*/ 81 h 176"/>
                  <a:gd name="T76" fmla="*/ 49 w 180"/>
                  <a:gd name="T77" fmla="*/ 109 h 176"/>
                  <a:gd name="T78" fmla="*/ 49 w 180"/>
                  <a:gd name="T79" fmla="*/ 81 h 176"/>
                  <a:gd name="T80" fmla="*/ 9 w 180"/>
                  <a:gd name="T81" fmla="*/ 101 h 176"/>
                  <a:gd name="T82" fmla="*/ 45 w 180"/>
                  <a:gd name="T83" fmla="*/ 167 h 176"/>
                  <a:gd name="T84" fmla="*/ 8 w 180"/>
                  <a:gd name="T85" fmla="*/ 101 h 176"/>
                  <a:gd name="T86" fmla="*/ 86 w 180"/>
                  <a:gd name="T87" fmla="*/ 101 h 176"/>
                  <a:gd name="T88" fmla="*/ 53 w 180"/>
                  <a:gd name="T89" fmla="*/ 166 h 176"/>
                  <a:gd name="T90" fmla="*/ 94 w 180"/>
                  <a:gd name="T91" fmla="*/ 101 h 176"/>
                  <a:gd name="T92" fmla="*/ 128 w 180"/>
                  <a:gd name="T93" fmla="*/ 166 h 176"/>
                  <a:gd name="T94" fmla="*/ 94 w 180"/>
                  <a:gd name="T95" fmla="*/ 101 h 176"/>
                  <a:gd name="T96" fmla="*/ 135 w 180"/>
                  <a:gd name="T97" fmla="*/ 167 h 176"/>
                  <a:gd name="T98" fmla="*/ 172 w 180"/>
                  <a:gd name="T99" fmla="*/ 101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" h="176">
                    <a:moveTo>
                      <a:pt x="180" y="95"/>
                    </a:moveTo>
                    <a:cubicBezTo>
                      <a:pt x="180" y="95"/>
                      <a:pt x="180" y="95"/>
                      <a:pt x="180" y="95"/>
                    </a:cubicBezTo>
                    <a:cubicBezTo>
                      <a:pt x="180" y="94"/>
                      <a:pt x="179" y="94"/>
                      <a:pt x="179" y="93"/>
                    </a:cubicBezTo>
                    <a:cubicBezTo>
                      <a:pt x="179" y="93"/>
                      <a:pt x="179" y="93"/>
                      <a:pt x="179" y="93"/>
                    </a:cubicBezTo>
                    <a:cubicBezTo>
                      <a:pt x="178" y="92"/>
                      <a:pt x="178" y="92"/>
                      <a:pt x="178" y="92"/>
                    </a:cubicBezTo>
                    <a:cubicBezTo>
                      <a:pt x="178" y="92"/>
                      <a:pt x="178" y="92"/>
                      <a:pt x="178" y="92"/>
                    </a:cubicBezTo>
                    <a:cubicBezTo>
                      <a:pt x="178" y="92"/>
                      <a:pt x="177" y="92"/>
                      <a:pt x="177" y="92"/>
                    </a:cubicBezTo>
                    <a:cubicBezTo>
                      <a:pt x="135" y="74"/>
                      <a:pt x="135" y="74"/>
                      <a:pt x="135" y="74"/>
                    </a:cubicBezTo>
                    <a:cubicBezTo>
                      <a:pt x="135" y="21"/>
                      <a:pt x="135" y="21"/>
                      <a:pt x="135" y="21"/>
                    </a:cubicBezTo>
                    <a:cubicBezTo>
                      <a:pt x="135" y="21"/>
                      <a:pt x="135" y="21"/>
                      <a:pt x="135" y="21"/>
                    </a:cubicBezTo>
                    <a:cubicBezTo>
                      <a:pt x="135" y="21"/>
                      <a:pt x="135" y="21"/>
                      <a:pt x="135" y="21"/>
                    </a:cubicBezTo>
                    <a:cubicBezTo>
                      <a:pt x="135" y="21"/>
                      <a:pt x="135" y="21"/>
                      <a:pt x="135" y="21"/>
                    </a:cubicBezTo>
                    <a:cubicBezTo>
                      <a:pt x="135" y="21"/>
                      <a:pt x="135" y="20"/>
                      <a:pt x="135" y="19"/>
                    </a:cubicBezTo>
                    <a:cubicBezTo>
                      <a:pt x="134" y="19"/>
                      <a:pt x="134" y="19"/>
                      <a:pt x="134" y="19"/>
                    </a:cubicBezTo>
                    <a:cubicBezTo>
                      <a:pt x="134" y="19"/>
                      <a:pt x="134" y="18"/>
                      <a:pt x="133" y="18"/>
                    </a:cubicBezTo>
                    <a:cubicBezTo>
                      <a:pt x="133" y="18"/>
                      <a:pt x="133" y="18"/>
                      <a:pt x="133" y="18"/>
                    </a:cubicBezTo>
                    <a:cubicBezTo>
                      <a:pt x="133" y="18"/>
                      <a:pt x="133" y="18"/>
                      <a:pt x="133" y="18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1" y="0"/>
                      <a:pt x="90" y="0"/>
                      <a:pt x="89" y="0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7" y="18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8"/>
                      <a:pt x="47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20"/>
                      <a:pt x="45" y="21"/>
                      <a:pt x="45" y="21"/>
                    </a:cubicBezTo>
                    <a:cubicBezTo>
                      <a:pt x="45" y="21"/>
                      <a:pt x="45" y="21"/>
                      <a:pt x="45" y="21"/>
                    </a:cubicBezTo>
                    <a:cubicBezTo>
                      <a:pt x="45" y="21"/>
                      <a:pt x="45" y="21"/>
                      <a:pt x="45" y="21"/>
                    </a:cubicBezTo>
                    <a:cubicBezTo>
                      <a:pt x="45" y="21"/>
                      <a:pt x="45" y="21"/>
                      <a:pt x="45" y="21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3" y="92"/>
                      <a:pt x="3" y="92"/>
                      <a:pt x="3" y="92"/>
                    </a:cubicBezTo>
                    <a:cubicBezTo>
                      <a:pt x="3" y="92"/>
                      <a:pt x="3" y="92"/>
                      <a:pt x="3" y="92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2" y="92"/>
                      <a:pt x="2" y="92"/>
                      <a:pt x="1" y="93"/>
                    </a:cubicBezTo>
                    <a:cubicBezTo>
                      <a:pt x="1" y="93"/>
                      <a:pt x="1" y="93"/>
                      <a:pt x="1" y="93"/>
                    </a:cubicBezTo>
                    <a:cubicBezTo>
                      <a:pt x="1" y="94"/>
                      <a:pt x="0" y="94"/>
                      <a:pt x="0" y="95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5"/>
                      <a:pt x="1" y="157"/>
                      <a:pt x="3" y="157"/>
                    </a:cubicBezTo>
                    <a:cubicBezTo>
                      <a:pt x="48" y="176"/>
                      <a:pt x="48" y="176"/>
                      <a:pt x="48" y="176"/>
                    </a:cubicBezTo>
                    <a:cubicBezTo>
                      <a:pt x="48" y="176"/>
                      <a:pt x="49" y="176"/>
                      <a:pt x="49" y="176"/>
                    </a:cubicBezTo>
                    <a:cubicBezTo>
                      <a:pt x="50" y="176"/>
                      <a:pt x="50" y="176"/>
                      <a:pt x="51" y="176"/>
                    </a:cubicBezTo>
                    <a:cubicBezTo>
                      <a:pt x="90" y="158"/>
                      <a:pt x="90" y="158"/>
                      <a:pt x="90" y="158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30" y="176"/>
                      <a:pt x="131" y="176"/>
                      <a:pt x="131" y="176"/>
                    </a:cubicBezTo>
                    <a:cubicBezTo>
                      <a:pt x="132" y="176"/>
                      <a:pt x="132" y="176"/>
                      <a:pt x="133" y="176"/>
                    </a:cubicBezTo>
                    <a:cubicBezTo>
                      <a:pt x="177" y="157"/>
                      <a:pt x="177" y="157"/>
                      <a:pt x="177" y="157"/>
                    </a:cubicBezTo>
                    <a:cubicBezTo>
                      <a:pt x="179" y="157"/>
                      <a:pt x="180" y="155"/>
                      <a:pt x="180" y="154"/>
                    </a:cubicBezTo>
                    <a:cubicBezTo>
                      <a:pt x="180" y="95"/>
                      <a:pt x="180" y="95"/>
                      <a:pt x="180" y="95"/>
                    </a:cubicBezTo>
                    <a:cubicBezTo>
                      <a:pt x="180" y="95"/>
                      <a:pt x="180" y="95"/>
                      <a:pt x="180" y="95"/>
                    </a:cubicBezTo>
                    <a:close/>
                    <a:moveTo>
                      <a:pt x="131" y="81"/>
                    </a:moveTo>
                    <a:cubicBezTo>
                      <a:pt x="166" y="95"/>
                      <a:pt x="166" y="95"/>
                      <a:pt x="166" y="95"/>
                    </a:cubicBezTo>
                    <a:cubicBezTo>
                      <a:pt x="150" y="102"/>
                      <a:pt x="150" y="102"/>
                      <a:pt x="150" y="102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99" y="95"/>
                      <a:pt x="99" y="95"/>
                      <a:pt x="99" y="95"/>
                    </a:cubicBezTo>
                    <a:cubicBezTo>
                      <a:pt x="100" y="95"/>
                      <a:pt x="100" y="95"/>
                      <a:pt x="100" y="95"/>
                    </a:cubicBezTo>
                    <a:lnTo>
                      <a:pt x="131" y="81"/>
                    </a:lnTo>
                    <a:close/>
                    <a:moveTo>
                      <a:pt x="128" y="74"/>
                    </a:move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128" y="27"/>
                      <a:pt x="128" y="27"/>
                      <a:pt x="128" y="27"/>
                    </a:cubicBezTo>
                    <a:lnTo>
                      <a:pt x="128" y="74"/>
                    </a:lnTo>
                    <a:close/>
                    <a:moveTo>
                      <a:pt x="86" y="41"/>
                    </a:moveTo>
                    <a:cubicBezTo>
                      <a:pt x="86" y="89"/>
                      <a:pt x="86" y="89"/>
                      <a:pt x="86" y="89"/>
                    </a:cubicBezTo>
                    <a:cubicBezTo>
                      <a:pt x="53" y="74"/>
                      <a:pt x="53" y="74"/>
                      <a:pt x="53" y="74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5" y="37"/>
                      <a:pt x="75" y="37"/>
                      <a:pt x="75" y="37"/>
                    </a:cubicBezTo>
                    <a:lnTo>
                      <a:pt x="86" y="41"/>
                    </a:lnTo>
                    <a:close/>
                    <a:moveTo>
                      <a:pt x="90" y="8"/>
                    </a:moveTo>
                    <a:cubicBezTo>
                      <a:pt x="122" y="21"/>
                      <a:pt x="122" y="21"/>
                      <a:pt x="122" y="21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59" y="21"/>
                      <a:pt x="59" y="21"/>
                      <a:pt x="59" y="21"/>
                    </a:cubicBezTo>
                    <a:lnTo>
                      <a:pt x="90" y="8"/>
                    </a:lnTo>
                    <a:close/>
                    <a:moveTo>
                      <a:pt x="49" y="81"/>
                    </a:moveTo>
                    <a:cubicBezTo>
                      <a:pt x="81" y="95"/>
                      <a:pt x="81" y="95"/>
                      <a:pt x="81" y="95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14" y="95"/>
                      <a:pt x="14" y="95"/>
                      <a:pt x="14" y="95"/>
                    </a:cubicBezTo>
                    <a:lnTo>
                      <a:pt x="49" y="81"/>
                    </a:lnTo>
                    <a:close/>
                    <a:moveTo>
                      <a:pt x="8" y="101"/>
                    </a:moveTo>
                    <a:cubicBezTo>
                      <a:pt x="9" y="101"/>
                      <a:pt x="9" y="101"/>
                      <a:pt x="9" y="10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5" y="167"/>
                      <a:pt x="45" y="167"/>
                      <a:pt x="45" y="167"/>
                    </a:cubicBezTo>
                    <a:cubicBezTo>
                      <a:pt x="8" y="151"/>
                      <a:pt x="8" y="151"/>
                      <a:pt x="8" y="151"/>
                    </a:cubicBezTo>
                    <a:lnTo>
                      <a:pt x="8" y="101"/>
                    </a:lnTo>
                    <a:close/>
                    <a:moveTo>
                      <a:pt x="53" y="116"/>
                    </a:moveTo>
                    <a:cubicBezTo>
                      <a:pt x="86" y="101"/>
                      <a:pt x="86" y="101"/>
                      <a:pt x="86" y="101"/>
                    </a:cubicBezTo>
                    <a:cubicBezTo>
                      <a:pt x="86" y="151"/>
                      <a:pt x="86" y="151"/>
                      <a:pt x="86" y="151"/>
                    </a:cubicBezTo>
                    <a:cubicBezTo>
                      <a:pt x="53" y="166"/>
                      <a:pt x="53" y="166"/>
                      <a:pt x="53" y="166"/>
                    </a:cubicBezTo>
                    <a:lnTo>
                      <a:pt x="53" y="116"/>
                    </a:lnTo>
                    <a:close/>
                    <a:moveTo>
                      <a:pt x="94" y="101"/>
                    </a:moveTo>
                    <a:cubicBezTo>
                      <a:pt x="128" y="116"/>
                      <a:pt x="128" y="116"/>
                      <a:pt x="128" y="116"/>
                    </a:cubicBezTo>
                    <a:cubicBezTo>
                      <a:pt x="128" y="166"/>
                      <a:pt x="128" y="166"/>
                      <a:pt x="128" y="166"/>
                    </a:cubicBezTo>
                    <a:cubicBezTo>
                      <a:pt x="94" y="151"/>
                      <a:pt x="94" y="151"/>
                      <a:pt x="94" y="151"/>
                    </a:cubicBezTo>
                    <a:lnTo>
                      <a:pt x="94" y="101"/>
                    </a:lnTo>
                    <a:close/>
                    <a:moveTo>
                      <a:pt x="172" y="151"/>
                    </a:moveTo>
                    <a:cubicBezTo>
                      <a:pt x="135" y="167"/>
                      <a:pt x="135" y="167"/>
                      <a:pt x="135" y="167"/>
                    </a:cubicBezTo>
                    <a:cubicBezTo>
                      <a:pt x="135" y="116"/>
                      <a:pt x="135" y="116"/>
                      <a:pt x="135" y="116"/>
                    </a:cubicBezTo>
                    <a:cubicBezTo>
                      <a:pt x="172" y="101"/>
                      <a:pt x="172" y="101"/>
                      <a:pt x="172" y="101"/>
                    </a:cubicBezTo>
                    <a:lnTo>
                      <a:pt x="172" y="15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95C1B0D2-74D1-BEBE-8AE8-21F75FF70CF4}"/>
                </a:ext>
              </a:extLst>
            </p:cNvPr>
            <p:cNvGrpSpPr/>
            <p:nvPr/>
          </p:nvGrpSpPr>
          <p:grpSpPr>
            <a:xfrm>
              <a:off x="1129450" y="2140207"/>
              <a:ext cx="2257324" cy="2770404"/>
              <a:chOff x="3972509" y="3581233"/>
              <a:chExt cx="3667026" cy="4500526"/>
            </a:xfrm>
          </p:grpSpPr>
          <p:sp>
            <p:nvSpPr>
              <p:cNvPr id="97" name="Freeform 29">
                <a:extLst>
                  <a:ext uri="{FF2B5EF4-FFF2-40B4-BE49-F238E27FC236}">
                    <a16:creationId xmlns:a16="http://schemas.microsoft.com/office/drawing/2014/main" id="{919D00DC-B6FE-79CA-4A2C-921F51F3198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2509" y="3581233"/>
                <a:ext cx="3667026" cy="3998207"/>
              </a:xfrm>
              <a:custGeom>
                <a:avLst/>
                <a:gdLst>
                  <a:gd name="T0" fmla="*/ 120 w 240"/>
                  <a:gd name="T1" fmla="*/ 262 h 262"/>
                  <a:gd name="T2" fmla="*/ 96 w 240"/>
                  <a:gd name="T3" fmla="*/ 255 h 262"/>
                  <a:gd name="T4" fmla="*/ 24 w 240"/>
                  <a:gd name="T5" fmla="*/ 214 h 262"/>
                  <a:gd name="T6" fmla="*/ 0 w 240"/>
                  <a:gd name="T7" fmla="*/ 172 h 262"/>
                  <a:gd name="T8" fmla="*/ 0 w 240"/>
                  <a:gd name="T9" fmla="*/ 89 h 262"/>
                  <a:gd name="T10" fmla="*/ 24 w 240"/>
                  <a:gd name="T11" fmla="*/ 48 h 262"/>
                  <a:gd name="T12" fmla="*/ 96 w 240"/>
                  <a:gd name="T13" fmla="*/ 7 h 262"/>
                  <a:gd name="T14" fmla="*/ 120 w 240"/>
                  <a:gd name="T15" fmla="*/ 0 h 262"/>
                  <a:gd name="T16" fmla="*/ 144 w 240"/>
                  <a:gd name="T17" fmla="*/ 7 h 262"/>
                  <a:gd name="T18" fmla="*/ 216 w 240"/>
                  <a:gd name="T19" fmla="*/ 48 h 262"/>
                  <a:gd name="T20" fmla="*/ 240 w 240"/>
                  <a:gd name="T21" fmla="*/ 89 h 262"/>
                  <a:gd name="T22" fmla="*/ 240 w 240"/>
                  <a:gd name="T23" fmla="*/ 172 h 262"/>
                  <a:gd name="T24" fmla="*/ 216 w 240"/>
                  <a:gd name="T25" fmla="*/ 214 h 262"/>
                  <a:gd name="T26" fmla="*/ 144 w 240"/>
                  <a:gd name="T27" fmla="*/ 255 h 262"/>
                  <a:gd name="T28" fmla="*/ 120 w 240"/>
                  <a:gd name="T29" fmla="*/ 262 h 262"/>
                  <a:gd name="T30" fmla="*/ 120 w 240"/>
                  <a:gd name="T31" fmla="*/ 2 h 262"/>
                  <a:gd name="T32" fmla="*/ 97 w 240"/>
                  <a:gd name="T33" fmla="*/ 8 h 262"/>
                  <a:gd name="T34" fmla="*/ 25 w 240"/>
                  <a:gd name="T35" fmla="*/ 49 h 262"/>
                  <a:gd name="T36" fmla="*/ 2 w 240"/>
                  <a:gd name="T37" fmla="*/ 89 h 262"/>
                  <a:gd name="T38" fmla="*/ 2 w 240"/>
                  <a:gd name="T39" fmla="*/ 172 h 262"/>
                  <a:gd name="T40" fmla="*/ 25 w 240"/>
                  <a:gd name="T41" fmla="*/ 213 h 262"/>
                  <a:gd name="T42" fmla="*/ 97 w 240"/>
                  <a:gd name="T43" fmla="*/ 254 h 262"/>
                  <a:gd name="T44" fmla="*/ 120 w 240"/>
                  <a:gd name="T45" fmla="*/ 260 h 262"/>
                  <a:gd name="T46" fmla="*/ 143 w 240"/>
                  <a:gd name="T47" fmla="*/ 254 h 262"/>
                  <a:gd name="T48" fmla="*/ 215 w 240"/>
                  <a:gd name="T49" fmla="*/ 213 h 262"/>
                  <a:gd name="T50" fmla="*/ 238 w 240"/>
                  <a:gd name="T51" fmla="*/ 172 h 262"/>
                  <a:gd name="T52" fmla="*/ 238 w 240"/>
                  <a:gd name="T53" fmla="*/ 89 h 262"/>
                  <a:gd name="T54" fmla="*/ 215 w 240"/>
                  <a:gd name="T55" fmla="*/ 49 h 262"/>
                  <a:gd name="T56" fmla="*/ 143 w 240"/>
                  <a:gd name="T57" fmla="*/ 8 h 262"/>
                  <a:gd name="T58" fmla="*/ 120 w 240"/>
                  <a:gd name="T59" fmla="*/ 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0" h="262">
                    <a:moveTo>
                      <a:pt x="120" y="262"/>
                    </a:moveTo>
                    <a:cubicBezTo>
                      <a:pt x="112" y="262"/>
                      <a:pt x="103" y="259"/>
                      <a:pt x="96" y="255"/>
                    </a:cubicBezTo>
                    <a:cubicBezTo>
                      <a:pt x="24" y="214"/>
                      <a:pt x="24" y="214"/>
                      <a:pt x="24" y="214"/>
                    </a:cubicBezTo>
                    <a:cubicBezTo>
                      <a:pt x="10" y="206"/>
                      <a:pt x="0" y="189"/>
                      <a:pt x="0" y="172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3"/>
                      <a:pt x="10" y="56"/>
                      <a:pt x="24" y="48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103" y="2"/>
                      <a:pt x="112" y="0"/>
                      <a:pt x="120" y="0"/>
                    </a:cubicBezTo>
                    <a:cubicBezTo>
                      <a:pt x="129" y="0"/>
                      <a:pt x="137" y="2"/>
                      <a:pt x="144" y="7"/>
                    </a:cubicBezTo>
                    <a:cubicBezTo>
                      <a:pt x="216" y="48"/>
                      <a:pt x="216" y="48"/>
                      <a:pt x="216" y="48"/>
                    </a:cubicBezTo>
                    <a:cubicBezTo>
                      <a:pt x="230" y="56"/>
                      <a:pt x="240" y="73"/>
                      <a:pt x="240" y="89"/>
                    </a:cubicBezTo>
                    <a:cubicBezTo>
                      <a:pt x="240" y="172"/>
                      <a:pt x="240" y="172"/>
                      <a:pt x="240" y="172"/>
                    </a:cubicBezTo>
                    <a:cubicBezTo>
                      <a:pt x="240" y="189"/>
                      <a:pt x="230" y="206"/>
                      <a:pt x="216" y="214"/>
                    </a:cubicBezTo>
                    <a:cubicBezTo>
                      <a:pt x="144" y="255"/>
                      <a:pt x="144" y="255"/>
                      <a:pt x="144" y="255"/>
                    </a:cubicBezTo>
                    <a:cubicBezTo>
                      <a:pt x="137" y="259"/>
                      <a:pt x="129" y="262"/>
                      <a:pt x="120" y="262"/>
                    </a:cubicBezTo>
                    <a:close/>
                    <a:moveTo>
                      <a:pt x="120" y="2"/>
                    </a:moveTo>
                    <a:cubicBezTo>
                      <a:pt x="112" y="2"/>
                      <a:pt x="104" y="4"/>
                      <a:pt x="97" y="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57"/>
                      <a:pt x="2" y="73"/>
                      <a:pt x="2" y="89"/>
                    </a:cubicBezTo>
                    <a:cubicBezTo>
                      <a:pt x="2" y="172"/>
                      <a:pt x="2" y="172"/>
                      <a:pt x="2" y="172"/>
                    </a:cubicBezTo>
                    <a:cubicBezTo>
                      <a:pt x="2" y="188"/>
                      <a:pt x="11" y="205"/>
                      <a:pt x="25" y="213"/>
                    </a:cubicBezTo>
                    <a:cubicBezTo>
                      <a:pt x="97" y="254"/>
                      <a:pt x="97" y="254"/>
                      <a:pt x="97" y="254"/>
                    </a:cubicBezTo>
                    <a:cubicBezTo>
                      <a:pt x="104" y="258"/>
                      <a:pt x="112" y="260"/>
                      <a:pt x="120" y="260"/>
                    </a:cubicBezTo>
                    <a:cubicBezTo>
                      <a:pt x="128" y="260"/>
                      <a:pt x="136" y="258"/>
                      <a:pt x="143" y="254"/>
                    </a:cubicBezTo>
                    <a:cubicBezTo>
                      <a:pt x="215" y="213"/>
                      <a:pt x="215" y="213"/>
                      <a:pt x="215" y="213"/>
                    </a:cubicBezTo>
                    <a:cubicBezTo>
                      <a:pt x="229" y="205"/>
                      <a:pt x="238" y="188"/>
                      <a:pt x="238" y="172"/>
                    </a:cubicBezTo>
                    <a:cubicBezTo>
                      <a:pt x="238" y="89"/>
                      <a:pt x="238" y="89"/>
                      <a:pt x="238" y="89"/>
                    </a:cubicBezTo>
                    <a:cubicBezTo>
                      <a:pt x="238" y="73"/>
                      <a:pt x="229" y="57"/>
                      <a:pt x="215" y="49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36" y="4"/>
                      <a:pt x="128" y="2"/>
                      <a:pt x="120" y="2"/>
                    </a:cubicBezTo>
                    <a:close/>
                  </a:path>
                </a:pathLst>
              </a:custGeom>
              <a:solidFill>
                <a:srgbClr val="7C7C7B">
                  <a:alpha val="50196"/>
                </a:srgbClr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8" name="Freeform 30">
                <a:extLst>
                  <a:ext uri="{FF2B5EF4-FFF2-40B4-BE49-F238E27FC236}">
                    <a16:creationId xmlns:a16="http://schemas.microsoft.com/office/drawing/2014/main" id="{D2313880-3612-B735-A831-B9C94E36A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833" y="4054840"/>
                <a:ext cx="2718095" cy="3052709"/>
              </a:xfrm>
              <a:custGeom>
                <a:avLst/>
                <a:gdLst>
                  <a:gd name="T0" fmla="*/ 89 w 178"/>
                  <a:gd name="T1" fmla="*/ 200 h 200"/>
                  <a:gd name="T2" fmla="*/ 81 w 178"/>
                  <a:gd name="T3" fmla="*/ 197 h 200"/>
                  <a:gd name="T4" fmla="*/ 9 w 178"/>
                  <a:gd name="T5" fmla="*/ 156 h 200"/>
                  <a:gd name="T6" fmla="*/ 0 w 178"/>
                  <a:gd name="T7" fmla="*/ 141 h 200"/>
                  <a:gd name="T8" fmla="*/ 0 w 178"/>
                  <a:gd name="T9" fmla="*/ 58 h 200"/>
                  <a:gd name="T10" fmla="*/ 9 w 178"/>
                  <a:gd name="T11" fmla="*/ 44 h 200"/>
                  <a:gd name="T12" fmla="*/ 81 w 178"/>
                  <a:gd name="T13" fmla="*/ 2 h 200"/>
                  <a:gd name="T14" fmla="*/ 89 w 178"/>
                  <a:gd name="T15" fmla="*/ 0 h 200"/>
                  <a:gd name="T16" fmla="*/ 97 w 178"/>
                  <a:gd name="T17" fmla="*/ 2 h 200"/>
                  <a:gd name="T18" fmla="*/ 169 w 178"/>
                  <a:gd name="T19" fmla="*/ 44 h 200"/>
                  <a:gd name="T20" fmla="*/ 178 w 178"/>
                  <a:gd name="T21" fmla="*/ 58 h 200"/>
                  <a:gd name="T22" fmla="*/ 178 w 178"/>
                  <a:gd name="T23" fmla="*/ 141 h 200"/>
                  <a:gd name="T24" fmla="*/ 169 w 178"/>
                  <a:gd name="T25" fmla="*/ 156 h 200"/>
                  <a:gd name="T26" fmla="*/ 97 w 178"/>
                  <a:gd name="T27" fmla="*/ 197 h 200"/>
                  <a:gd name="T28" fmla="*/ 89 w 178"/>
                  <a:gd name="T2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8" h="200">
                    <a:moveTo>
                      <a:pt x="89" y="200"/>
                    </a:moveTo>
                    <a:cubicBezTo>
                      <a:pt x="86" y="200"/>
                      <a:pt x="83" y="199"/>
                      <a:pt x="81" y="197"/>
                    </a:cubicBezTo>
                    <a:cubicBezTo>
                      <a:pt x="9" y="156"/>
                      <a:pt x="9" y="156"/>
                      <a:pt x="9" y="156"/>
                    </a:cubicBezTo>
                    <a:cubicBezTo>
                      <a:pt x="4" y="153"/>
                      <a:pt x="0" y="147"/>
                      <a:pt x="0" y="141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3"/>
                      <a:pt x="4" y="47"/>
                      <a:pt x="9" y="44"/>
                    </a:cubicBezTo>
                    <a:cubicBezTo>
                      <a:pt x="81" y="2"/>
                      <a:pt x="81" y="2"/>
                      <a:pt x="81" y="2"/>
                    </a:cubicBezTo>
                    <a:cubicBezTo>
                      <a:pt x="83" y="1"/>
                      <a:pt x="86" y="0"/>
                      <a:pt x="89" y="0"/>
                    </a:cubicBezTo>
                    <a:cubicBezTo>
                      <a:pt x="92" y="0"/>
                      <a:pt x="95" y="1"/>
                      <a:pt x="97" y="2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4" y="47"/>
                      <a:pt x="178" y="53"/>
                      <a:pt x="178" y="58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78" y="147"/>
                      <a:pt x="174" y="153"/>
                      <a:pt x="169" y="156"/>
                    </a:cubicBezTo>
                    <a:cubicBezTo>
                      <a:pt x="97" y="197"/>
                      <a:pt x="97" y="197"/>
                      <a:pt x="97" y="197"/>
                    </a:cubicBezTo>
                    <a:cubicBezTo>
                      <a:pt x="95" y="199"/>
                      <a:pt x="92" y="200"/>
                      <a:pt x="89" y="200"/>
                    </a:cubicBezTo>
                    <a:close/>
                  </a:path>
                </a:pathLst>
              </a:custGeom>
              <a:solidFill>
                <a:srgbClr val="DB3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CD5C9D4A-BFBC-5ED0-8230-CF753176A435}"/>
                  </a:ext>
                </a:extLst>
              </p:cNvPr>
              <p:cNvSpPr txBox="1"/>
              <p:nvPr/>
            </p:nvSpPr>
            <p:spPr>
              <a:xfrm>
                <a:off x="4548554" y="7589291"/>
                <a:ext cx="2615655" cy="492468"/>
              </a:xfrm>
              <a:prstGeom prst="rect">
                <a:avLst/>
              </a:prstGeom>
              <a:noFill/>
            </p:spPr>
            <p:txBody>
              <a:bodyPr wrap="square" lIns="48759" tIns="24379" rIns="48759" bIns="24379" rtlCol="0">
                <a:spAutoFit/>
              </a:bodyPr>
              <a:lstStyle/>
              <a:p>
                <a:pPr marL="0" marR="0" lvl="0" indent="0" algn="ctr" defTabSz="975299" rtl="0" eaLnBrk="1" fontAlgn="auto" latinLnBrk="0" hangingPunct="1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DB3632"/>
                    </a:solidFill>
                    <a:effectLst/>
                    <a:uLnTx/>
                    <a:uFillTx/>
                    <a:latin typeface="Hind" panose="02000000000000000000" pitchFamily="2" charset="0"/>
                    <a:ea typeface="+mn-ea"/>
                    <a:cs typeface="Hind" panose="02000000000000000000" pitchFamily="2" charset="0"/>
                  </a:rPr>
                  <a:t>Scalability</a:t>
                </a:r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435265C6-FCBD-6500-E45C-6D19EA68B658}"/>
                </a:ext>
              </a:extLst>
            </p:cNvPr>
            <p:cNvGrpSpPr/>
            <p:nvPr/>
          </p:nvGrpSpPr>
          <p:grpSpPr>
            <a:xfrm>
              <a:off x="3095234" y="2140207"/>
              <a:ext cx="2257324" cy="2770404"/>
              <a:chOff x="7165927" y="3581233"/>
              <a:chExt cx="3667026" cy="4500526"/>
            </a:xfrm>
          </p:grpSpPr>
          <p:sp>
            <p:nvSpPr>
              <p:cNvPr id="94" name="Freeform 29">
                <a:extLst>
                  <a:ext uri="{FF2B5EF4-FFF2-40B4-BE49-F238E27FC236}">
                    <a16:creationId xmlns:a16="http://schemas.microsoft.com/office/drawing/2014/main" id="{11C32F67-4859-35A6-F5D1-D038B7FB7A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65927" y="3581233"/>
                <a:ext cx="3667026" cy="3998207"/>
              </a:xfrm>
              <a:custGeom>
                <a:avLst/>
                <a:gdLst>
                  <a:gd name="T0" fmla="*/ 120 w 240"/>
                  <a:gd name="T1" fmla="*/ 262 h 262"/>
                  <a:gd name="T2" fmla="*/ 96 w 240"/>
                  <a:gd name="T3" fmla="*/ 255 h 262"/>
                  <a:gd name="T4" fmla="*/ 24 w 240"/>
                  <a:gd name="T5" fmla="*/ 214 h 262"/>
                  <a:gd name="T6" fmla="*/ 0 w 240"/>
                  <a:gd name="T7" fmla="*/ 172 h 262"/>
                  <a:gd name="T8" fmla="*/ 0 w 240"/>
                  <a:gd name="T9" fmla="*/ 89 h 262"/>
                  <a:gd name="T10" fmla="*/ 24 w 240"/>
                  <a:gd name="T11" fmla="*/ 48 h 262"/>
                  <a:gd name="T12" fmla="*/ 96 w 240"/>
                  <a:gd name="T13" fmla="*/ 7 h 262"/>
                  <a:gd name="T14" fmla="*/ 120 w 240"/>
                  <a:gd name="T15" fmla="*/ 0 h 262"/>
                  <a:gd name="T16" fmla="*/ 144 w 240"/>
                  <a:gd name="T17" fmla="*/ 7 h 262"/>
                  <a:gd name="T18" fmla="*/ 216 w 240"/>
                  <a:gd name="T19" fmla="*/ 48 h 262"/>
                  <a:gd name="T20" fmla="*/ 240 w 240"/>
                  <a:gd name="T21" fmla="*/ 89 h 262"/>
                  <a:gd name="T22" fmla="*/ 240 w 240"/>
                  <a:gd name="T23" fmla="*/ 172 h 262"/>
                  <a:gd name="T24" fmla="*/ 216 w 240"/>
                  <a:gd name="T25" fmla="*/ 214 h 262"/>
                  <a:gd name="T26" fmla="*/ 144 w 240"/>
                  <a:gd name="T27" fmla="*/ 255 h 262"/>
                  <a:gd name="T28" fmla="*/ 120 w 240"/>
                  <a:gd name="T29" fmla="*/ 262 h 262"/>
                  <a:gd name="T30" fmla="*/ 120 w 240"/>
                  <a:gd name="T31" fmla="*/ 2 h 262"/>
                  <a:gd name="T32" fmla="*/ 97 w 240"/>
                  <a:gd name="T33" fmla="*/ 8 h 262"/>
                  <a:gd name="T34" fmla="*/ 25 w 240"/>
                  <a:gd name="T35" fmla="*/ 49 h 262"/>
                  <a:gd name="T36" fmla="*/ 2 w 240"/>
                  <a:gd name="T37" fmla="*/ 89 h 262"/>
                  <a:gd name="T38" fmla="*/ 2 w 240"/>
                  <a:gd name="T39" fmla="*/ 172 h 262"/>
                  <a:gd name="T40" fmla="*/ 25 w 240"/>
                  <a:gd name="T41" fmla="*/ 213 h 262"/>
                  <a:gd name="T42" fmla="*/ 97 w 240"/>
                  <a:gd name="T43" fmla="*/ 254 h 262"/>
                  <a:gd name="T44" fmla="*/ 120 w 240"/>
                  <a:gd name="T45" fmla="*/ 260 h 262"/>
                  <a:gd name="T46" fmla="*/ 143 w 240"/>
                  <a:gd name="T47" fmla="*/ 254 h 262"/>
                  <a:gd name="T48" fmla="*/ 215 w 240"/>
                  <a:gd name="T49" fmla="*/ 213 h 262"/>
                  <a:gd name="T50" fmla="*/ 238 w 240"/>
                  <a:gd name="T51" fmla="*/ 172 h 262"/>
                  <a:gd name="T52" fmla="*/ 238 w 240"/>
                  <a:gd name="T53" fmla="*/ 89 h 262"/>
                  <a:gd name="T54" fmla="*/ 215 w 240"/>
                  <a:gd name="T55" fmla="*/ 49 h 262"/>
                  <a:gd name="T56" fmla="*/ 143 w 240"/>
                  <a:gd name="T57" fmla="*/ 8 h 262"/>
                  <a:gd name="T58" fmla="*/ 120 w 240"/>
                  <a:gd name="T59" fmla="*/ 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0" h="262">
                    <a:moveTo>
                      <a:pt x="120" y="262"/>
                    </a:moveTo>
                    <a:cubicBezTo>
                      <a:pt x="112" y="262"/>
                      <a:pt x="103" y="259"/>
                      <a:pt x="96" y="255"/>
                    </a:cubicBezTo>
                    <a:cubicBezTo>
                      <a:pt x="24" y="214"/>
                      <a:pt x="24" y="214"/>
                      <a:pt x="24" y="214"/>
                    </a:cubicBezTo>
                    <a:cubicBezTo>
                      <a:pt x="10" y="206"/>
                      <a:pt x="0" y="189"/>
                      <a:pt x="0" y="172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3"/>
                      <a:pt x="10" y="56"/>
                      <a:pt x="24" y="48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103" y="2"/>
                      <a:pt x="112" y="0"/>
                      <a:pt x="120" y="0"/>
                    </a:cubicBezTo>
                    <a:cubicBezTo>
                      <a:pt x="129" y="0"/>
                      <a:pt x="137" y="2"/>
                      <a:pt x="144" y="7"/>
                    </a:cubicBezTo>
                    <a:cubicBezTo>
                      <a:pt x="216" y="48"/>
                      <a:pt x="216" y="48"/>
                      <a:pt x="216" y="48"/>
                    </a:cubicBezTo>
                    <a:cubicBezTo>
                      <a:pt x="230" y="56"/>
                      <a:pt x="240" y="73"/>
                      <a:pt x="240" y="89"/>
                    </a:cubicBezTo>
                    <a:cubicBezTo>
                      <a:pt x="240" y="172"/>
                      <a:pt x="240" y="172"/>
                      <a:pt x="240" y="172"/>
                    </a:cubicBezTo>
                    <a:cubicBezTo>
                      <a:pt x="240" y="189"/>
                      <a:pt x="230" y="206"/>
                      <a:pt x="216" y="214"/>
                    </a:cubicBezTo>
                    <a:cubicBezTo>
                      <a:pt x="144" y="255"/>
                      <a:pt x="144" y="255"/>
                      <a:pt x="144" y="255"/>
                    </a:cubicBezTo>
                    <a:cubicBezTo>
                      <a:pt x="137" y="259"/>
                      <a:pt x="129" y="262"/>
                      <a:pt x="120" y="262"/>
                    </a:cubicBezTo>
                    <a:close/>
                    <a:moveTo>
                      <a:pt x="120" y="2"/>
                    </a:moveTo>
                    <a:cubicBezTo>
                      <a:pt x="112" y="2"/>
                      <a:pt x="104" y="4"/>
                      <a:pt x="97" y="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57"/>
                      <a:pt x="2" y="73"/>
                      <a:pt x="2" y="89"/>
                    </a:cubicBezTo>
                    <a:cubicBezTo>
                      <a:pt x="2" y="172"/>
                      <a:pt x="2" y="172"/>
                      <a:pt x="2" y="172"/>
                    </a:cubicBezTo>
                    <a:cubicBezTo>
                      <a:pt x="2" y="188"/>
                      <a:pt x="11" y="205"/>
                      <a:pt x="25" y="213"/>
                    </a:cubicBezTo>
                    <a:cubicBezTo>
                      <a:pt x="97" y="254"/>
                      <a:pt x="97" y="254"/>
                      <a:pt x="97" y="254"/>
                    </a:cubicBezTo>
                    <a:cubicBezTo>
                      <a:pt x="104" y="258"/>
                      <a:pt x="112" y="260"/>
                      <a:pt x="120" y="260"/>
                    </a:cubicBezTo>
                    <a:cubicBezTo>
                      <a:pt x="128" y="260"/>
                      <a:pt x="136" y="258"/>
                      <a:pt x="143" y="254"/>
                    </a:cubicBezTo>
                    <a:cubicBezTo>
                      <a:pt x="215" y="213"/>
                      <a:pt x="215" y="213"/>
                      <a:pt x="215" y="213"/>
                    </a:cubicBezTo>
                    <a:cubicBezTo>
                      <a:pt x="229" y="205"/>
                      <a:pt x="238" y="188"/>
                      <a:pt x="238" y="172"/>
                    </a:cubicBezTo>
                    <a:cubicBezTo>
                      <a:pt x="238" y="89"/>
                      <a:pt x="238" y="89"/>
                      <a:pt x="238" y="89"/>
                    </a:cubicBezTo>
                    <a:cubicBezTo>
                      <a:pt x="238" y="73"/>
                      <a:pt x="229" y="57"/>
                      <a:pt x="215" y="49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36" y="4"/>
                      <a:pt x="128" y="2"/>
                      <a:pt x="120" y="2"/>
                    </a:cubicBezTo>
                    <a:close/>
                  </a:path>
                </a:pathLst>
              </a:custGeom>
              <a:solidFill>
                <a:srgbClr val="7C7C7B">
                  <a:alpha val="50196"/>
                </a:srgbClr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5" name="Freeform 30">
                <a:extLst>
                  <a:ext uri="{FF2B5EF4-FFF2-40B4-BE49-F238E27FC236}">
                    <a16:creationId xmlns:a16="http://schemas.microsoft.com/office/drawing/2014/main" id="{63BE9B1B-D000-0A49-7172-745CDD4AB5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1251" y="4054840"/>
                <a:ext cx="2718095" cy="3052709"/>
              </a:xfrm>
              <a:custGeom>
                <a:avLst/>
                <a:gdLst>
                  <a:gd name="T0" fmla="*/ 89 w 178"/>
                  <a:gd name="T1" fmla="*/ 200 h 200"/>
                  <a:gd name="T2" fmla="*/ 81 w 178"/>
                  <a:gd name="T3" fmla="*/ 197 h 200"/>
                  <a:gd name="T4" fmla="*/ 9 w 178"/>
                  <a:gd name="T5" fmla="*/ 156 h 200"/>
                  <a:gd name="T6" fmla="*/ 0 w 178"/>
                  <a:gd name="T7" fmla="*/ 141 h 200"/>
                  <a:gd name="T8" fmla="*/ 0 w 178"/>
                  <a:gd name="T9" fmla="*/ 58 h 200"/>
                  <a:gd name="T10" fmla="*/ 9 w 178"/>
                  <a:gd name="T11" fmla="*/ 44 h 200"/>
                  <a:gd name="T12" fmla="*/ 81 w 178"/>
                  <a:gd name="T13" fmla="*/ 2 h 200"/>
                  <a:gd name="T14" fmla="*/ 89 w 178"/>
                  <a:gd name="T15" fmla="*/ 0 h 200"/>
                  <a:gd name="T16" fmla="*/ 97 w 178"/>
                  <a:gd name="T17" fmla="*/ 2 h 200"/>
                  <a:gd name="T18" fmla="*/ 169 w 178"/>
                  <a:gd name="T19" fmla="*/ 44 h 200"/>
                  <a:gd name="T20" fmla="*/ 178 w 178"/>
                  <a:gd name="T21" fmla="*/ 58 h 200"/>
                  <a:gd name="T22" fmla="*/ 178 w 178"/>
                  <a:gd name="T23" fmla="*/ 141 h 200"/>
                  <a:gd name="T24" fmla="*/ 169 w 178"/>
                  <a:gd name="T25" fmla="*/ 156 h 200"/>
                  <a:gd name="T26" fmla="*/ 97 w 178"/>
                  <a:gd name="T27" fmla="*/ 197 h 200"/>
                  <a:gd name="T28" fmla="*/ 89 w 178"/>
                  <a:gd name="T29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8" h="200">
                    <a:moveTo>
                      <a:pt x="89" y="200"/>
                    </a:moveTo>
                    <a:cubicBezTo>
                      <a:pt x="86" y="200"/>
                      <a:pt x="83" y="199"/>
                      <a:pt x="81" y="197"/>
                    </a:cubicBezTo>
                    <a:cubicBezTo>
                      <a:pt x="9" y="156"/>
                      <a:pt x="9" y="156"/>
                      <a:pt x="9" y="156"/>
                    </a:cubicBezTo>
                    <a:cubicBezTo>
                      <a:pt x="4" y="153"/>
                      <a:pt x="0" y="147"/>
                      <a:pt x="0" y="141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3"/>
                      <a:pt x="4" y="47"/>
                      <a:pt x="9" y="44"/>
                    </a:cubicBezTo>
                    <a:cubicBezTo>
                      <a:pt x="81" y="2"/>
                      <a:pt x="81" y="2"/>
                      <a:pt x="81" y="2"/>
                    </a:cubicBezTo>
                    <a:cubicBezTo>
                      <a:pt x="83" y="1"/>
                      <a:pt x="86" y="0"/>
                      <a:pt x="89" y="0"/>
                    </a:cubicBezTo>
                    <a:cubicBezTo>
                      <a:pt x="92" y="0"/>
                      <a:pt x="95" y="1"/>
                      <a:pt x="97" y="2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4" y="47"/>
                      <a:pt x="178" y="53"/>
                      <a:pt x="178" y="58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78" y="147"/>
                      <a:pt x="174" y="153"/>
                      <a:pt x="169" y="156"/>
                    </a:cubicBezTo>
                    <a:cubicBezTo>
                      <a:pt x="97" y="197"/>
                      <a:pt x="97" y="197"/>
                      <a:pt x="97" y="197"/>
                    </a:cubicBezTo>
                    <a:cubicBezTo>
                      <a:pt x="95" y="199"/>
                      <a:pt x="92" y="200"/>
                      <a:pt x="89" y="200"/>
                    </a:cubicBezTo>
                    <a:close/>
                  </a:path>
                </a:pathLst>
              </a:custGeom>
              <a:solidFill>
                <a:srgbClr val="EAB8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299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9D11C4BF-41F4-62AD-FB92-ACFA18F42A35}"/>
                  </a:ext>
                </a:extLst>
              </p:cNvPr>
              <p:cNvSpPr txBox="1"/>
              <p:nvPr/>
            </p:nvSpPr>
            <p:spPr>
              <a:xfrm>
                <a:off x="7639536" y="7589291"/>
                <a:ext cx="2615655" cy="492468"/>
              </a:xfrm>
              <a:prstGeom prst="rect">
                <a:avLst/>
              </a:prstGeom>
              <a:noFill/>
            </p:spPr>
            <p:txBody>
              <a:bodyPr wrap="square" lIns="48759" tIns="24379" rIns="48759" bIns="24379" rtlCol="0">
                <a:spAutoFit/>
              </a:bodyPr>
              <a:lstStyle/>
              <a:p>
                <a:pPr marL="0" marR="0" lvl="0" indent="0" algn="ctr" defTabSz="975299" rtl="0" eaLnBrk="1" fontAlgn="auto" latinLnBrk="0" hangingPunct="1">
                  <a:lnSpc>
                    <a:spcPct val="15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EAB825"/>
                    </a:solidFill>
                    <a:effectLst/>
                    <a:uLnTx/>
                    <a:uFillTx/>
                    <a:latin typeface="Hind" panose="02000000000000000000" pitchFamily="2" charset="0"/>
                    <a:ea typeface="+mn-ea"/>
                    <a:cs typeface="Hind" panose="02000000000000000000" pitchFamily="2" charset="0"/>
                  </a:rPr>
                  <a:t>Shareability</a:t>
                </a:r>
              </a:p>
            </p:txBody>
          </p:sp>
        </p:grp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FF8D5F5C-BD5F-A052-ED8D-5B0CB915D3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61778" y="3044324"/>
              <a:ext cx="624445" cy="586334"/>
            </a:xfrm>
            <a:custGeom>
              <a:avLst/>
              <a:gdLst>
                <a:gd name="T0" fmla="*/ 95 w 96"/>
                <a:gd name="T1" fmla="*/ 0 h 90"/>
                <a:gd name="T2" fmla="*/ 91 w 96"/>
                <a:gd name="T3" fmla="*/ 0 h 90"/>
                <a:gd name="T4" fmla="*/ 2 w 96"/>
                <a:gd name="T5" fmla="*/ 46 h 90"/>
                <a:gd name="T6" fmla="*/ 1 w 96"/>
                <a:gd name="T7" fmla="*/ 49 h 90"/>
                <a:gd name="T8" fmla="*/ 3 w 96"/>
                <a:gd name="T9" fmla="*/ 51 h 90"/>
                <a:gd name="T10" fmla="*/ 40 w 96"/>
                <a:gd name="T11" fmla="*/ 63 h 90"/>
                <a:gd name="T12" fmla="*/ 40 w 96"/>
                <a:gd name="T13" fmla="*/ 87 h 90"/>
                <a:gd name="T14" fmla="*/ 41 w 96"/>
                <a:gd name="T15" fmla="*/ 90 h 90"/>
                <a:gd name="T16" fmla="*/ 42 w 96"/>
                <a:gd name="T17" fmla="*/ 90 h 90"/>
                <a:gd name="T18" fmla="*/ 44 w 96"/>
                <a:gd name="T19" fmla="*/ 89 h 90"/>
                <a:gd name="T20" fmla="*/ 59 w 96"/>
                <a:gd name="T21" fmla="*/ 69 h 90"/>
                <a:gd name="T22" fmla="*/ 75 w 96"/>
                <a:gd name="T23" fmla="*/ 74 h 90"/>
                <a:gd name="T24" fmla="*/ 76 w 96"/>
                <a:gd name="T25" fmla="*/ 74 h 90"/>
                <a:gd name="T26" fmla="*/ 78 w 96"/>
                <a:gd name="T27" fmla="*/ 74 h 90"/>
                <a:gd name="T28" fmla="*/ 79 w 96"/>
                <a:gd name="T29" fmla="*/ 72 h 90"/>
                <a:gd name="T30" fmla="*/ 96 w 96"/>
                <a:gd name="T31" fmla="*/ 3 h 90"/>
                <a:gd name="T32" fmla="*/ 95 w 96"/>
                <a:gd name="T33" fmla="*/ 0 h 90"/>
                <a:gd name="T34" fmla="*/ 44 w 96"/>
                <a:gd name="T35" fmla="*/ 83 h 90"/>
                <a:gd name="T36" fmla="*/ 44 w 96"/>
                <a:gd name="T37" fmla="*/ 64 h 90"/>
                <a:gd name="T38" fmla="*/ 55 w 96"/>
                <a:gd name="T39" fmla="*/ 67 h 90"/>
                <a:gd name="T40" fmla="*/ 44 w 96"/>
                <a:gd name="T41" fmla="*/ 83 h 90"/>
                <a:gd name="T42" fmla="*/ 75 w 96"/>
                <a:gd name="T43" fmla="*/ 70 h 90"/>
                <a:gd name="T44" fmla="*/ 45 w 96"/>
                <a:gd name="T45" fmla="*/ 60 h 90"/>
                <a:gd name="T46" fmla="*/ 76 w 96"/>
                <a:gd name="T47" fmla="*/ 26 h 90"/>
                <a:gd name="T48" fmla="*/ 76 w 96"/>
                <a:gd name="T49" fmla="*/ 23 h 90"/>
                <a:gd name="T50" fmla="*/ 73 w 96"/>
                <a:gd name="T51" fmla="*/ 23 h 90"/>
                <a:gd name="T52" fmla="*/ 41 w 96"/>
                <a:gd name="T53" fmla="*/ 59 h 90"/>
                <a:gd name="T54" fmla="*/ 6 w 96"/>
                <a:gd name="T55" fmla="*/ 48 h 90"/>
                <a:gd name="T56" fmla="*/ 91 w 96"/>
                <a:gd name="T57" fmla="*/ 5 h 90"/>
                <a:gd name="T58" fmla="*/ 75 w 96"/>
                <a:gd name="T59" fmla="*/ 7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6" h="90">
                  <a:moveTo>
                    <a:pt x="95" y="0"/>
                  </a:moveTo>
                  <a:cubicBezTo>
                    <a:pt x="94" y="0"/>
                    <a:pt x="92" y="0"/>
                    <a:pt x="91" y="0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7"/>
                    <a:pt x="1" y="49"/>
                  </a:cubicBezTo>
                  <a:cubicBezTo>
                    <a:pt x="1" y="50"/>
                    <a:pt x="1" y="51"/>
                    <a:pt x="3" y="51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9" y="89"/>
                    <a:pt x="40" y="90"/>
                    <a:pt x="41" y="90"/>
                  </a:cubicBezTo>
                  <a:cubicBezTo>
                    <a:pt x="41" y="90"/>
                    <a:pt x="42" y="90"/>
                    <a:pt x="42" y="90"/>
                  </a:cubicBezTo>
                  <a:cubicBezTo>
                    <a:pt x="42" y="90"/>
                    <a:pt x="44" y="90"/>
                    <a:pt x="44" y="8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7" y="74"/>
                    <a:pt x="77" y="74"/>
                    <a:pt x="78" y="74"/>
                  </a:cubicBezTo>
                  <a:cubicBezTo>
                    <a:pt x="78" y="73"/>
                    <a:pt x="79" y="73"/>
                    <a:pt x="79" y="72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2"/>
                    <a:pt x="95" y="1"/>
                    <a:pt x="95" y="0"/>
                  </a:cubicBezTo>
                  <a:close/>
                  <a:moveTo>
                    <a:pt x="44" y="83"/>
                  </a:moveTo>
                  <a:cubicBezTo>
                    <a:pt x="44" y="64"/>
                    <a:pt x="44" y="64"/>
                    <a:pt x="44" y="64"/>
                  </a:cubicBezTo>
                  <a:cubicBezTo>
                    <a:pt x="55" y="67"/>
                    <a:pt x="55" y="67"/>
                    <a:pt x="55" y="67"/>
                  </a:cubicBezTo>
                  <a:lnTo>
                    <a:pt x="44" y="83"/>
                  </a:lnTo>
                  <a:close/>
                  <a:moveTo>
                    <a:pt x="75" y="70"/>
                  </a:moveTo>
                  <a:cubicBezTo>
                    <a:pt x="45" y="60"/>
                    <a:pt x="45" y="60"/>
                    <a:pt x="45" y="6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5"/>
                    <a:pt x="76" y="24"/>
                    <a:pt x="76" y="23"/>
                  </a:cubicBezTo>
                  <a:cubicBezTo>
                    <a:pt x="75" y="22"/>
                    <a:pt x="73" y="22"/>
                    <a:pt x="73" y="23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91" y="5"/>
                    <a:pt x="91" y="5"/>
                    <a:pt x="91" y="5"/>
                  </a:cubicBezTo>
                  <a:lnTo>
                    <a:pt x="75" y="7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48768" tIns="24384" rIns="48768" bIns="2438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75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ind" panose="02000000000000000000" pitchFamily="2" charset="0"/>
                <a:ea typeface="+mn-ea"/>
                <a:cs typeface="Hind" panose="02000000000000000000" pitchFamily="2" charset="0"/>
              </a:endParaRPr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3568A3D5-E863-0BC5-2B09-3BB8393BCCC9}"/>
                </a:ext>
              </a:extLst>
            </p:cNvPr>
            <p:cNvGrpSpPr/>
            <p:nvPr/>
          </p:nvGrpSpPr>
          <p:grpSpPr>
            <a:xfrm>
              <a:off x="3932060" y="3178862"/>
              <a:ext cx="502758" cy="451796"/>
              <a:chOff x="11047413" y="6575425"/>
              <a:chExt cx="673100" cy="614363"/>
            </a:xfrm>
            <a:solidFill>
              <a:sysClr val="window" lastClr="FFFFFF"/>
            </a:solidFill>
          </p:grpSpPr>
          <p:sp>
            <p:nvSpPr>
              <p:cNvPr id="90" name="Freeform 47">
                <a:extLst>
                  <a:ext uri="{FF2B5EF4-FFF2-40B4-BE49-F238E27FC236}">
                    <a16:creationId xmlns:a16="http://schemas.microsoft.com/office/drawing/2014/main" id="{2CC92DD0-C92C-906E-6234-1238B88387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168063" y="6575425"/>
                <a:ext cx="549275" cy="107950"/>
              </a:xfrm>
              <a:custGeom>
                <a:avLst/>
                <a:gdLst>
                  <a:gd name="T0" fmla="*/ 4 w 146"/>
                  <a:gd name="T1" fmla="*/ 29 h 29"/>
                  <a:gd name="T2" fmla="*/ 142 w 146"/>
                  <a:gd name="T3" fmla="*/ 29 h 29"/>
                  <a:gd name="T4" fmla="*/ 142 w 146"/>
                  <a:gd name="T5" fmla="*/ 29 h 29"/>
                  <a:gd name="T6" fmla="*/ 146 w 146"/>
                  <a:gd name="T7" fmla="*/ 25 h 29"/>
                  <a:gd name="T8" fmla="*/ 144 w 146"/>
                  <a:gd name="T9" fmla="*/ 22 h 29"/>
                  <a:gd name="T10" fmla="*/ 122 w 146"/>
                  <a:gd name="T11" fmla="*/ 1 h 29"/>
                  <a:gd name="T12" fmla="*/ 120 w 146"/>
                  <a:gd name="T13" fmla="*/ 0 h 29"/>
                  <a:gd name="T14" fmla="*/ 26 w 146"/>
                  <a:gd name="T15" fmla="*/ 0 h 29"/>
                  <a:gd name="T16" fmla="*/ 24 w 146"/>
                  <a:gd name="T17" fmla="*/ 1 h 29"/>
                  <a:gd name="T18" fmla="*/ 1 w 146"/>
                  <a:gd name="T19" fmla="*/ 23 h 29"/>
                  <a:gd name="T20" fmla="*/ 0 w 146"/>
                  <a:gd name="T21" fmla="*/ 27 h 29"/>
                  <a:gd name="T22" fmla="*/ 4 w 146"/>
                  <a:gd name="T23" fmla="*/ 29 h 29"/>
                  <a:gd name="T24" fmla="*/ 28 w 146"/>
                  <a:gd name="T25" fmla="*/ 7 h 29"/>
                  <a:gd name="T26" fmla="*/ 118 w 146"/>
                  <a:gd name="T27" fmla="*/ 7 h 29"/>
                  <a:gd name="T28" fmla="*/ 133 w 146"/>
                  <a:gd name="T29" fmla="*/ 22 h 29"/>
                  <a:gd name="T30" fmla="*/ 13 w 146"/>
                  <a:gd name="T31" fmla="*/ 22 h 29"/>
                  <a:gd name="T32" fmla="*/ 28 w 146"/>
                  <a:gd name="T3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6" h="29">
                    <a:moveTo>
                      <a:pt x="4" y="29"/>
                    </a:moveTo>
                    <a:cubicBezTo>
                      <a:pt x="142" y="29"/>
                      <a:pt x="142" y="29"/>
                      <a:pt x="142" y="29"/>
                    </a:cubicBezTo>
                    <a:cubicBezTo>
                      <a:pt x="142" y="29"/>
                      <a:pt x="142" y="29"/>
                      <a:pt x="142" y="29"/>
                    </a:cubicBezTo>
                    <a:cubicBezTo>
                      <a:pt x="144" y="29"/>
                      <a:pt x="146" y="28"/>
                      <a:pt x="146" y="25"/>
                    </a:cubicBezTo>
                    <a:cubicBezTo>
                      <a:pt x="146" y="24"/>
                      <a:pt x="145" y="23"/>
                      <a:pt x="144" y="22"/>
                    </a:cubicBezTo>
                    <a:cubicBezTo>
                      <a:pt x="122" y="1"/>
                      <a:pt x="122" y="1"/>
                      <a:pt x="122" y="1"/>
                    </a:cubicBezTo>
                    <a:cubicBezTo>
                      <a:pt x="122" y="0"/>
                      <a:pt x="121" y="0"/>
                      <a:pt x="12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0"/>
                      <a:pt x="25" y="0"/>
                      <a:pt x="24" y="1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5"/>
                      <a:pt x="0" y="27"/>
                    </a:cubicBezTo>
                    <a:cubicBezTo>
                      <a:pt x="1" y="28"/>
                      <a:pt x="2" y="29"/>
                      <a:pt x="4" y="29"/>
                    </a:cubicBezTo>
                    <a:close/>
                    <a:moveTo>
                      <a:pt x="28" y="7"/>
                    </a:moveTo>
                    <a:cubicBezTo>
                      <a:pt x="118" y="7"/>
                      <a:pt x="118" y="7"/>
                      <a:pt x="118" y="7"/>
                    </a:cubicBezTo>
                    <a:cubicBezTo>
                      <a:pt x="133" y="22"/>
                      <a:pt x="133" y="22"/>
                      <a:pt x="133" y="22"/>
                    </a:cubicBezTo>
                    <a:cubicBezTo>
                      <a:pt x="13" y="22"/>
                      <a:pt x="13" y="22"/>
                      <a:pt x="13" y="22"/>
                    </a:cubicBezTo>
                    <a:lnTo>
                      <a:pt x="28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1" name="Freeform 48">
                <a:extLst>
                  <a:ext uri="{FF2B5EF4-FFF2-40B4-BE49-F238E27FC236}">
                    <a16:creationId xmlns:a16="http://schemas.microsoft.com/office/drawing/2014/main" id="{C96E6A52-A975-CFE3-FC41-9FB2F927DD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047413" y="6964363"/>
                <a:ext cx="673100" cy="225425"/>
              </a:xfrm>
              <a:custGeom>
                <a:avLst/>
                <a:gdLst>
                  <a:gd name="T0" fmla="*/ 173 w 179"/>
                  <a:gd name="T1" fmla="*/ 13 h 60"/>
                  <a:gd name="T2" fmla="*/ 160 w 179"/>
                  <a:gd name="T3" fmla="*/ 12 h 60"/>
                  <a:gd name="T4" fmla="*/ 131 w 179"/>
                  <a:gd name="T5" fmla="*/ 25 h 60"/>
                  <a:gd name="T6" fmla="*/ 124 w 179"/>
                  <a:gd name="T7" fmla="*/ 21 h 60"/>
                  <a:gd name="T8" fmla="*/ 83 w 179"/>
                  <a:gd name="T9" fmla="*/ 9 h 60"/>
                  <a:gd name="T10" fmla="*/ 38 w 179"/>
                  <a:gd name="T11" fmla="*/ 9 h 60"/>
                  <a:gd name="T12" fmla="*/ 38 w 179"/>
                  <a:gd name="T13" fmla="*/ 4 h 60"/>
                  <a:gd name="T14" fmla="*/ 34 w 179"/>
                  <a:gd name="T15" fmla="*/ 0 h 60"/>
                  <a:gd name="T16" fmla="*/ 4 w 179"/>
                  <a:gd name="T17" fmla="*/ 0 h 60"/>
                  <a:gd name="T18" fmla="*/ 0 w 179"/>
                  <a:gd name="T19" fmla="*/ 4 h 60"/>
                  <a:gd name="T20" fmla="*/ 0 w 179"/>
                  <a:gd name="T21" fmla="*/ 57 h 60"/>
                  <a:gd name="T22" fmla="*/ 4 w 179"/>
                  <a:gd name="T23" fmla="*/ 60 h 60"/>
                  <a:gd name="T24" fmla="*/ 34 w 179"/>
                  <a:gd name="T25" fmla="*/ 60 h 60"/>
                  <a:gd name="T26" fmla="*/ 38 w 179"/>
                  <a:gd name="T27" fmla="*/ 57 h 60"/>
                  <a:gd name="T28" fmla="*/ 38 w 179"/>
                  <a:gd name="T29" fmla="*/ 49 h 60"/>
                  <a:gd name="T30" fmla="*/ 38 w 179"/>
                  <a:gd name="T31" fmla="*/ 49 h 60"/>
                  <a:gd name="T32" fmla="*/ 54 w 179"/>
                  <a:gd name="T33" fmla="*/ 47 h 60"/>
                  <a:gd name="T34" fmla="*/ 107 w 179"/>
                  <a:gd name="T35" fmla="*/ 59 h 60"/>
                  <a:gd name="T36" fmla="*/ 127 w 179"/>
                  <a:gd name="T37" fmla="*/ 56 h 60"/>
                  <a:gd name="T38" fmla="*/ 171 w 179"/>
                  <a:gd name="T39" fmla="*/ 36 h 60"/>
                  <a:gd name="T40" fmla="*/ 179 w 179"/>
                  <a:gd name="T41" fmla="*/ 25 h 60"/>
                  <a:gd name="T42" fmla="*/ 173 w 179"/>
                  <a:gd name="T43" fmla="*/ 13 h 60"/>
                  <a:gd name="T44" fmla="*/ 30 w 179"/>
                  <a:gd name="T45" fmla="*/ 53 h 60"/>
                  <a:gd name="T46" fmla="*/ 8 w 179"/>
                  <a:gd name="T47" fmla="*/ 53 h 60"/>
                  <a:gd name="T48" fmla="*/ 8 w 179"/>
                  <a:gd name="T49" fmla="*/ 8 h 60"/>
                  <a:gd name="T50" fmla="*/ 30 w 179"/>
                  <a:gd name="T51" fmla="*/ 8 h 60"/>
                  <a:gd name="T52" fmla="*/ 30 w 179"/>
                  <a:gd name="T53" fmla="*/ 53 h 60"/>
                  <a:gd name="T54" fmla="*/ 168 w 179"/>
                  <a:gd name="T55" fmla="*/ 29 h 60"/>
                  <a:gd name="T56" fmla="*/ 124 w 179"/>
                  <a:gd name="T57" fmla="*/ 49 h 60"/>
                  <a:gd name="T58" fmla="*/ 57 w 179"/>
                  <a:gd name="T59" fmla="*/ 40 h 60"/>
                  <a:gd name="T60" fmla="*/ 38 w 179"/>
                  <a:gd name="T61" fmla="*/ 41 h 60"/>
                  <a:gd name="T62" fmla="*/ 38 w 179"/>
                  <a:gd name="T63" fmla="*/ 16 h 60"/>
                  <a:gd name="T64" fmla="*/ 81 w 179"/>
                  <a:gd name="T65" fmla="*/ 16 h 60"/>
                  <a:gd name="T66" fmla="*/ 122 w 179"/>
                  <a:gd name="T67" fmla="*/ 28 h 60"/>
                  <a:gd name="T68" fmla="*/ 126 w 179"/>
                  <a:gd name="T69" fmla="*/ 31 h 60"/>
                  <a:gd name="T70" fmla="*/ 126 w 179"/>
                  <a:gd name="T71" fmla="*/ 32 h 60"/>
                  <a:gd name="T72" fmla="*/ 126 w 179"/>
                  <a:gd name="T73" fmla="*/ 32 h 60"/>
                  <a:gd name="T74" fmla="*/ 126 w 179"/>
                  <a:gd name="T75" fmla="*/ 35 h 60"/>
                  <a:gd name="T76" fmla="*/ 124 w 179"/>
                  <a:gd name="T77" fmla="*/ 39 h 60"/>
                  <a:gd name="T78" fmla="*/ 119 w 179"/>
                  <a:gd name="T79" fmla="*/ 39 h 60"/>
                  <a:gd name="T80" fmla="*/ 76 w 179"/>
                  <a:gd name="T81" fmla="*/ 26 h 60"/>
                  <a:gd name="T82" fmla="*/ 71 w 179"/>
                  <a:gd name="T83" fmla="*/ 29 h 60"/>
                  <a:gd name="T84" fmla="*/ 74 w 179"/>
                  <a:gd name="T85" fmla="*/ 34 h 60"/>
                  <a:gd name="T86" fmla="*/ 117 w 179"/>
                  <a:gd name="T87" fmla="*/ 46 h 60"/>
                  <a:gd name="T88" fmla="*/ 121 w 179"/>
                  <a:gd name="T89" fmla="*/ 47 h 60"/>
                  <a:gd name="T90" fmla="*/ 128 w 179"/>
                  <a:gd name="T91" fmla="*/ 45 h 60"/>
                  <a:gd name="T92" fmla="*/ 133 w 179"/>
                  <a:gd name="T93" fmla="*/ 38 h 60"/>
                  <a:gd name="T94" fmla="*/ 134 w 179"/>
                  <a:gd name="T95" fmla="*/ 32 h 60"/>
                  <a:gd name="T96" fmla="*/ 163 w 179"/>
                  <a:gd name="T97" fmla="*/ 19 h 60"/>
                  <a:gd name="T98" fmla="*/ 169 w 179"/>
                  <a:gd name="T99" fmla="*/ 19 h 60"/>
                  <a:gd name="T100" fmla="*/ 171 w 179"/>
                  <a:gd name="T101" fmla="*/ 25 h 60"/>
                  <a:gd name="T102" fmla="*/ 168 w 179"/>
                  <a:gd name="T103" fmla="*/ 2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9" h="60">
                    <a:moveTo>
                      <a:pt x="173" y="13"/>
                    </a:moveTo>
                    <a:cubicBezTo>
                      <a:pt x="169" y="10"/>
                      <a:pt x="165" y="10"/>
                      <a:pt x="160" y="12"/>
                    </a:cubicBezTo>
                    <a:cubicBezTo>
                      <a:pt x="131" y="25"/>
                      <a:pt x="131" y="25"/>
                      <a:pt x="131" y="25"/>
                    </a:cubicBezTo>
                    <a:cubicBezTo>
                      <a:pt x="129" y="24"/>
                      <a:pt x="127" y="22"/>
                      <a:pt x="124" y="21"/>
                    </a:cubicBezTo>
                    <a:cubicBezTo>
                      <a:pt x="83" y="9"/>
                      <a:pt x="83" y="9"/>
                      <a:pt x="83" y="9"/>
                    </a:cubicBezTo>
                    <a:cubicBezTo>
                      <a:pt x="76" y="7"/>
                      <a:pt x="57" y="6"/>
                      <a:pt x="38" y="9"/>
                    </a:cubicBezTo>
                    <a:cubicBezTo>
                      <a:pt x="38" y="4"/>
                      <a:pt x="38" y="4"/>
                      <a:pt x="38" y="4"/>
                    </a:cubicBezTo>
                    <a:cubicBezTo>
                      <a:pt x="38" y="2"/>
                      <a:pt x="36" y="0"/>
                      <a:pt x="3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2" y="60"/>
                      <a:pt x="4" y="60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6" y="60"/>
                      <a:pt x="38" y="59"/>
                      <a:pt x="38" y="57"/>
                    </a:cubicBezTo>
                    <a:cubicBezTo>
                      <a:pt x="38" y="49"/>
                      <a:pt x="38" y="49"/>
                      <a:pt x="38" y="49"/>
                    </a:cubicBezTo>
                    <a:cubicBezTo>
                      <a:pt x="38" y="49"/>
                      <a:pt x="38" y="49"/>
                      <a:pt x="38" y="49"/>
                    </a:cubicBezTo>
                    <a:cubicBezTo>
                      <a:pt x="43" y="47"/>
                      <a:pt x="50" y="45"/>
                      <a:pt x="54" y="47"/>
                    </a:cubicBezTo>
                    <a:cubicBezTo>
                      <a:pt x="74" y="56"/>
                      <a:pt x="93" y="59"/>
                      <a:pt x="107" y="59"/>
                    </a:cubicBezTo>
                    <a:cubicBezTo>
                      <a:pt x="116" y="59"/>
                      <a:pt x="124" y="57"/>
                      <a:pt x="127" y="56"/>
                    </a:cubicBezTo>
                    <a:cubicBezTo>
                      <a:pt x="171" y="36"/>
                      <a:pt x="171" y="36"/>
                      <a:pt x="171" y="36"/>
                    </a:cubicBezTo>
                    <a:cubicBezTo>
                      <a:pt x="175" y="34"/>
                      <a:pt x="178" y="30"/>
                      <a:pt x="179" y="25"/>
                    </a:cubicBezTo>
                    <a:cubicBezTo>
                      <a:pt x="179" y="21"/>
                      <a:pt x="177" y="16"/>
                      <a:pt x="173" y="13"/>
                    </a:cubicBezTo>
                    <a:close/>
                    <a:moveTo>
                      <a:pt x="30" y="53"/>
                    </a:moveTo>
                    <a:cubicBezTo>
                      <a:pt x="8" y="53"/>
                      <a:pt x="8" y="53"/>
                      <a:pt x="8" y="5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30" y="8"/>
                      <a:pt x="30" y="8"/>
                      <a:pt x="30" y="8"/>
                    </a:cubicBezTo>
                    <a:lnTo>
                      <a:pt x="30" y="53"/>
                    </a:lnTo>
                    <a:close/>
                    <a:moveTo>
                      <a:pt x="168" y="29"/>
                    </a:moveTo>
                    <a:cubicBezTo>
                      <a:pt x="124" y="49"/>
                      <a:pt x="124" y="49"/>
                      <a:pt x="124" y="49"/>
                    </a:cubicBezTo>
                    <a:cubicBezTo>
                      <a:pt x="118" y="52"/>
                      <a:pt x="90" y="55"/>
                      <a:pt x="57" y="40"/>
                    </a:cubicBezTo>
                    <a:cubicBezTo>
                      <a:pt x="52" y="37"/>
                      <a:pt x="44" y="39"/>
                      <a:pt x="38" y="41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57" y="13"/>
                      <a:pt x="75" y="15"/>
                      <a:pt x="81" y="16"/>
                    </a:cubicBezTo>
                    <a:cubicBezTo>
                      <a:pt x="122" y="28"/>
                      <a:pt x="122" y="28"/>
                      <a:pt x="122" y="28"/>
                    </a:cubicBezTo>
                    <a:cubicBezTo>
                      <a:pt x="124" y="29"/>
                      <a:pt x="125" y="30"/>
                      <a:pt x="126" y="31"/>
                    </a:cubicBezTo>
                    <a:cubicBezTo>
                      <a:pt x="126" y="31"/>
                      <a:pt x="126" y="32"/>
                      <a:pt x="126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33"/>
                      <a:pt x="126" y="34"/>
                      <a:pt x="126" y="35"/>
                    </a:cubicBezTo>
                    <a:cubicBezTo>
                      <a:pt x="126" y="37"/>
                      <a:pt x="125" y="38"/>
                      <a:pt x="124" y="39"/>
                    </a:cubicBezTo>
                    <a:cubicBezTo>
                      <a:pt x="122" y="40"/>
                      <a:pt x="121" y="40"/>
                      <a:pt x="119" y="39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4" y="26"/>
                      <a:pt x="72" y="27"/>
                      <a:pt x="71" y="29"/>
                    </a:cubicBezTo>
                    <a:cubicBezTo>
                      <a:pt x="71" y="31"/>
                      <a:pt x="72" y="33"/>
                      <a:pt x="74" y="34"/>
                    </a:cubicBezTo>
                    <a:cubicBezTo>
                      <a:pt x="117" y="46"/>
                      <a:pt x="117" y="46"/>
                      <a:pt x="117" y="46"/>
                    </a:cubicBezTo>
                    <a:cubicBezTo>
                      <a:pt x="118" y="47"/>
                      <a:pt x="120" y="47"/>
                      <a:pt x="121" y="47"/>
                    </a:cubicBezTo>
                    <a:cubicBezTo>
                      <a:pt x="123" y="47"/>
                      <a:pt x="126" y="46"/>
                      <a:pt x="128" y="45"/>
                    </a:cubicBezTo>
                    <a:cubicBezTo>
                      <a:pt x="130" y="43"/>
                      <a:pt x="132" y="41"/>
                      <a:pt x="133" y="38"/>
                    </a:cubicBezTo>
                    <a:cubicBezTo>
                      <a:pt x="134" y="36"/>
                      <a:pt x="134" y="34"/>
                      <a:pt x="134" y="32"/>
                    </a:cubicBezTo>
                    <a:cubicBezTo>
                      <a:pt x="163" y="19"/>
                      <a:pt x="163" y="19"/>
                      <a:pt x="163" y="19"/>
                    </a:cubicBezTo>
                    <a:cubicBezTo>
                      <a:pt x="165" y="18"/>
                      <a:pt x="167" y="18"/>
                      <a:pt x="169" y="19"/>
                    </a:cubicBezTo>
                    <a:cubicBezTo>
                      <a:pt x="170" y="20"/>
                      <a:pt x="171" y="23"/>
                      <a:pt x="171" y="25"/>
                    </a:cubicBezTo>
                    <a:cubicBezTo>
                      <a:pt x="171" y="27"/>
                      <a:pt x="170" y="28"/>
                      <a:pt x="16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2" name="Freeform 49">
                <a:extLst>
                  <a:ext uri="{FF2B5EF4-FFF2-40B4-BE49-F238E27FC236}">
                    <a16:creationId xmlns:a16="http://schemas.microsoft.com/office/drawing/2014/main" id="{45D035A6-BEC6-349D-305D-B19C16D58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68063" y="6710363"/>
                <a:ext cx="549275" cy="85725"/>
              </a:xfrm>
              <a:custGeom>
                <a:avLst/>
                <a:gdLst>
                  <a:gd name="T0" fmla="*/ 22 w 146"/>
                  <a:gd name="T1" fmla="*/ 2 h 23"/>
                  <a:gd name="T2" fmla="*/ 16 w 146"/>
                  <a:gd name="T3" fmla="*/ 2 h 23"/>
                  <a:gd name="T4" fmla="*/ 1 w 146"/>
                  <a:gd name="T5" fmla="*/ 17 h 23"/>
                  <a:gd name="T6" fmla="*/ 0 w 146"/>
                  <a:gd name="T7" fmla="*/ 21 h 23"/>
                  <a:gd name="T8" fmla="*/ 4 w 146"/>
                  <a:gd name="T9" fmla="*/ 23 h 23"/>
                  <a:gd name="T10" fmla="*/ 142 w 146"/>
                  <a:gd name="T11" fmla="*/ 23 h 23"/>
                  <a:gd name="T12" fmla="*/ 146 w 146"/>
                  <a:gd name="T13" fmla="*/ 21 h 23"/>
                  <a:gd name="T14" fmla="*/ 145 w 146"/>
                  <a:gd name="T15" fmla="*/ 17 h 23"/>
                  <a:gd name="T16" fmla="*/ 130 w 146"/>
                  <a:gd name="T17" fmla="*/ 2 h 23"/>
                  <a:gd name="T18" fmla="*/ 124 w 146"/>
                  <a:gd name="T19" fmla="*/ 2 h 23"/>
                  <a:gd name="T20" fmla="*/ 124 w 146"/>
                  <a:gd name="T21" fmla="*/ 7 h 23"/>
                  <a:gd name="T22" fmla="*/ 133 w 146"/>
                  <a:gd name="T23" fmla="*/ 16 h 23"/>
                  <a:gd name="T24" fmla="*/ 13 w 146"/>
                  <a:gd name="T25" fmla="*/ 16 h 23"/>
                  <a:gd name="T26" fmla="*/ 22 w 146"/>
                  <a:gd name="T27" fmla="*/ 7 h 23"/>
                  <a:gd name="T28" fmla="*/ 22 w 146"/>
                  <a:gd name="T2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6" h="23">
                    <a:moveTo>
                      <a:pt x="22" y="2"/>
                    </a:moveTo>
                    <a:cubicBezTo>
                      <a:pt x="20" y="1"/>
                      <a:pt x="18" y="0"/>
                      <a:pt x="16" y="2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0" y="18"/>
                      <a:pt x="0" y="19"/>
                      <a:pt x="0" y="21"/>
                    </a:cubicBezTo>
                    <a:cubicBezTo>
                      <a:pt x="1" y="22"/>
                      <a:pt x="2" y="23"/>
                      <a:pt x="4" y="23"/>
                    </a:cubicBezTo>
                    <a:cubicBezTo>
                      <a:pt x="142" y="23"/>
                      <a:pt x="142" y="23"/>
                      <a:pt x="142" y="23"/>
                    </a:cubicBezTo>
                    <a:cubicBezTo>
                      <a:pt x="144" y="23"/>
                      <a:pt x="145" y="22"/>
                      <a:pt x="146" y="21"/>
                    </a:cubicBezTo>
                    <a:cubicBezTo>
                      <a:pt x="146" y="19"/>
                      <a:pt x="146" y="18"/>
                      <a:pt x="145" y="17"/>
                    </a:cubicBezTo>
                    <a:cubicBezTo>
                      <a:pt x="130" y="2"/>
                      <a:pt x="130" y="2"/>
                      <a:pt x="130" y="2"/>
                    </a:cubicBezTo>
                    <a:cubicBezTo>
                      <a:pt x="128" y="0"/>
                      <a:pt x="126" y="0"/>
                      <a:pt x="124" y="2"/>
                    </a:cubicBezTo>
                    <a:cubicBezTo>
                      <a:pt x="123" y="3"/>
                      <a:pt x="123" y="6"/>
                      <a:pt x="124" y="7"/>
                    </a:cubicBezTo>
                    <a:cubicBezTo>
                      <a:pt x="133" y="16"/>
                      <a:pt x="133" y="16"/>
                      <a:pt x="13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6"/>
                      <a:pt x="23" y="3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93" name="Freeform 50">
                <a:extLst>
                  <a:ext uri="{FF2B5EF4-FFF2-40B4-BE49-F238E27FC236}">
                    <a16:creationId xmlns:a16="http://schemas.microsoft.com/office/drawing/2014/main" id="{E6CBC0F4-F305-5B7A-42D2-B059B47CA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68063" y="6823075"/>
                <a:ext cx="549275" cy="85725"/>
              </a:xfrm>
              <a:custGeom>
                <a:avLst/>
                <a:gdLst>
                  <a:gd name="T0" fmla="*/ 4 w 146"/>
                  <a:gd name="T1" fmla="*/ 23 h 23"/>
                  <a:gd name="T2" fmla="*/ 142 w 146"/>
                  <a:gd name="T3" fmla="*/ 23 h 23"/>
                  <a:gd name="T4" fmla="*/ 146 w 146"/>
                  <a:gd name="T5" fmla="*/ 21 h 23"/>
                  <a:gd name="T6" fmla="*/ 145 w 146"/>
                  <a:gd name="T7" fmla="*/ 17 h 23"/>
                  <a:gd name="T8" fmla="*/ 130 w 146"/>
                  <a:gd name="T9" fmla="*/ 2 h 23"/>
                  <a:gd name="T10" fmla="*/ 124 w 146"/>
                  <a:gd name="T11" fmla="*/ 2 h 23"/>
                  <a:gd name="T12" fmla="*/ 124 w 146"/>
                  <a:gd name="T13" fmla="*/ 7 h 23"/>
                  <a:gd name="T14" fmla="*/ 133 w 146"/>
                  <a:gd name="T15" fmla="*/ 16 h 23"/>
                  <a:gd name="T16" fmla="*/ 13 w 146"/>
                  <a:gd name="T17" fmla="*/ 16 h 23"/>
                  <a:gd name="T18" fmla="*/ 22 w 146"/>
                  <a:gd name="T19" fmla="*/ 7 h 23"/>
                  <a:gd name="T20" fmla="*/ 22 w 146"/>
                  <a:gd name="T21" fmla="*/ 2 h 23"/>
                  <a:gd name="T22" fmla="*/ 16 w 146"/>
                  <a:gd name="T23" fmla="*/ 2 h 23"/>
                  <a:gd name="T24" fmla="*/ 1 w 146"/>
                  <a:gd name="T25" fmla="*/ 17 h 23"/>
                  <a:gd name="T26" fmla="*/ 0 w 146"/>
                  <a:gd name="T27" fmla="*/ 21 h 23"/>
                  <a:gd name="T28" fmla="*/ 4 w 146"/>
                  <a:gd name="T2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6" h="23">
                    <a:moveTo>
                      <a:pt x="4" y="23"/>
                    </a:moveTo>
                    <a:cubicBezTo>
                      <a:pt x="142" y="23"/>
                      <a:pt x="142" y="23"/>
                      <a:pt x="142" y="23"/>
                    </a:cubicBezTo>
                    <a:cubicBezTo>
                      <a:pt x="144" y="23"/>
                      <a:pt x="145" y="22"/>
                      <a:pt x="146" y="21"/>
                    </a:cubicBezTo>
                    <a:cubicBezTo>
                      <a:pt x="146" y="19"/>
                      <a:pt x="146" y="18"/>
                      <a:pt x="145" y="17"/>
                    </a:cubicBezTo>
                    <a:cubicBezTo>
                      <a:pt x="130" y="2"/>
                      <a:pt x="130" y="2"/>
                      <a:pt x="130" y="2"/>
                    </a:cubicBezTo>
                    <a:cubicBezTo>
                      <a:pt x="128" y="0"/>
                      <a:pt x="126" y="0"/>
                      <a:pt x="124" y="2"/>
                    </a:cubicBezTo>
                    <a:cubicBezTo>
                      <a:pt x="123" y="3"/>
                      <a:pt x="123" y="6"/>
                      <a:pt x="124" y="7"/>
                    </a:cubicBezTo>
                    <a:cubicBezTo>
                      <a:pt x="133" y="16"/>
                      <a:pt x="133" y="16"/>
                      <a:pt x="13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6"/>
                      <a:pt x="23" y="3"/>
                      <a:pt x="22" y="2"/>
                    </a:cubicBezTo>
                    <a:cubicBezTo>
                      <a:pt x="20" y="0"/>
                      <a:pt x="18" y="0"/>
                      <a:pt x="16" y="2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0" y="18"/>
                      <a:pt x="0" y="19"/>
                      <a:pt x="0" y="21"/>
                    </a:cubicBezTo>
                    <a:cubicBezTo>
                      <a:pt x="1" y="22"/>
                      <a:pt x="2" y="23"/>
                      <a:pt x="4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B74D862-0EE3-9177-5387-47ABC5340AF3}"/>
                </a:ext>
              </a:extLst>
            </p:cNvPr>
            <p:cNvGrpSpPr/>
            <p:nvPr/>
          </p:nvGrpSpPr>
          <p:grpSpPr>
            <a:xfrm>
              <a:off x="2039046" y="3178586"/>
              <a:ext cx="429893" cy="490871"/>
              <a:chOff x="12598401" y="12560300"/>
              <a:chExt cx="569912" cy="714375"/>
            </a:xfrm>
            <a:solidFill>
              <a:sysClr val="window" lastClr="FFFFFF"/>
            </a:solidFill>
          </p:grpSpPr>
          <p:sp>
            <p:nvSpPr>
              <p:cNvPr id="84" name="Freeform 54">
                <a:extLst>
                  <a:ext uri="{FF2B5EF4-FFF2-40B4-BE49-F238E27FC236}">
                    <a16:creationId xmlns:a16="http://schemas.microsoft.com/office/drawing/2014/main" id="{3D037447-CB29-90F7-911B-19F7E3A1136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688888" y="12560300"/>
                <a:ext cx="479425" cy="625475"/>
              </a:xfrm>
              <a:custGeom>
                <a:avLst/>
                <a:gdLst>
                  <a:gd name="T0" fmla="*/ 64 w 64"/>
                  <a:gd name="T1" fmla="*/ 16 h 84"/>
                  <a:gd name="T2" fmla="*/ 64 w 64"/>
                  <a:gd name="T3" fmla="*/ 15 h 84"/>
                  <a:gd name="T4" fmla="*/ 63 w 64"/>
                  <a:gd name="T5" fmla="*/ 13 h 84"/>
                  <a:gd name="T6" fmla="*/ 51 w 64"/>
                  <a:gd name="T7" fmla="*/ 1 h 84"/>
                  <a:gd name="T8" fmla="*/ 48 w 64"/>
                  <a:gd name="T9" fmla="*/ 0 h 84"/>
                  <a:gd name="T10" fmla="*/ 5 w 64"/>
                  <a:gd name="T11" fmla="*/ 0 h 84"/>
                  <a:gd name="T12" fmla="*/ 0 w 64"/>
                  <a:gd name="T13" fmla="*/ 5 h 84"/>
                  <a:gd name="T14" fmla="*/ 0 w 64"/>
                  <a:gd name="T15" fmla="*/ 80 h 84"/>
                  <a:gd name="T16" fmla="*/ 5 w 64"/>
                  <a:gd name="T17" fmla="*/ 84 h 84"/>
                  <a:gd name="T18" fmla="*/ 59 w 64"/>
                  <a:gd name="T19" fmla="*/ 84 h 84"/>
                  <a:gd name="T20" fmla="*/ 64 w 64"/>
                  <a:gd name="T21" fmla="*/ 80 h 84"/>
                  <a:gd name="T22" fmla="*/ 64 w 64"/>
                  <a:gd name="T23" fmla="*/ 16 h 84"/>
                  <a:gd name="T24" fmla="*/ 64 w 64"/>
                  <a:gd name="T25" fmla="*/ 16 h 84"/>
                  <a:gd name="T26" fmla="*/ 64 w 64"/>
                  <a:gd name="T27" fmla="*/ 16 h 84"/>
                  <a:gd name="T28" fmla="*/ 58 w 64"/>
                  <a:gd name="T29" fmla="*/ 14 h 84"/>
                  <a:gd name="T30" fmla="*/ 50 w 64"/>
                  <a:gd name="T31" fmla="*/ 14 h 84"/>
                  <a:gd name="T32" fmla="*/ 50 w 64"/>
                  <a:gd name="T33" fmla="*/ 6 h 84"/>
                  <a:gd name="T34" fmla="*/ 58 w 64"/>
                  <a:gd name="T35" fmla="*/ 14 h 84"/>
                  <a:gd name="T36" fmla="*/ 59 w 64"/>
                  <a:gd name="T37" fmla="*/ 80 h 84"/>
                  <a:gd name="T38" fmla="*/ 5 w 64"/>
                  <a:gd name="T39" fmla="*/ 80 h 84"/>
                  <a:gd name="T40" fmla="*/ 4 w 64"/>
                  <a:gd name="T41" fmla="*/ 80 h 84"/>
                  <a:gd name="T42" fmla="*/ 4 w 64"/>
                  <a:gd name="T43" fmla="*/ 5 h 84"/>
                  <a:gd name="T44" fmla="*/ 5 w 64"/>
                  <a:gd name="T45" fmla="*/ 4 h 84"/>
                  <a:gd name="T46" fmla="*/ 46 w 64"/>
                  <a:gd name="T47" fmla="*/ 4 h 84"/>
                  <a:gd name="T48" fmla="*/ 46 w 64"/>
                  <a:gd name="T49" fmla="*/ 16 h 84"/>
                  <a:gd name="T50" fmla="*/ 48 w 64"/>
                  <a:gd name="T51" fmla="*/ 18 h 84"/>
                  <a:gd name="T52" fmla="*/ 60 w 64"/>
                  <a:gd name="T53" fmla="*/ 18 h 84"/>
                  <a:gd name="T54" fmla="*/ 60 w 64"/>
                  <a:gd name="T55" fmla="*/ 80 h 84"/>
                  <a:gd name="T56" fmla="*/ 59 w 64"/>
                  <a:gd name="T57" fmla="*/ 8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4" h="84">
                    <a:moveTo>
                      <a:pt x="64" y="16"/>
                    </a:moveTo>
                    <a:cubicBezTo>
                      <a:pt x="64" y="16"/>
                      <a:pt x="64" y="15"/>
                      <a:pt x="64" y="15"/>
                    </a:cubicBezTo>
                    <a:cubicBezTo>
                      <a:pt x="64" y="14"/>
                      <a:pt x="63" y="13"/>
                      <a:pt x="63" y="13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50" y="1"/>
                      <a:pt x="49" y="0"/>
                      <a:pt x="4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82"/>
                      <a:pt x="2" y="84"/>
                      <a:pt x="5" y="84"/>
                    </a:cubicBezTo>
                    <a:cubicBezTo>
                      <a:pt x="59" y="84"/>
                      <a:pt x="59" y="84"/>
                      <a:pt x="59" y="84"/>
                    </a:cubicBezTo>
                    <a:cubicBezTo>
                      <a:pt x="62" y="84"/>
                      <a:pt x="64" y="82"/>
                      <a:pt x="64" y="80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6"/>
                      <a:pt x="64" y="16"/>
                      <a:pt x="64" y="16"/>
                    </a:cubicBezTo>
                    <a:close/>
                    <a:moveTo>
                      <a:pt x="58" y="14"/>
                    </a:move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6"/>
                      <a:pt x="50" y="6"/>
                      <a:pt x="50" y="6"/>
                    </a:cubicBezTo>
                    <a:lnTo>
                      <a:pt x="58" y="14"/>
                    </a:lnTo>
                    <a:close/>
                    <a:moveTo>
                      <a:pt x="59" y="80"/>
                    </a:moveTo>
                    <a:cubicBezTo>
                      <a:pt x="5" y="80"/>
                      <a:pt x="5" y="80"/>
                      <a:pt x="5" y="80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4"/>
                      <a:pt x="4" y="4"/>
                      <a:pt x="5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17"/>
                      <a:pt x="47" y="18"/>
                      <a:pt x="48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60" y="80"/>
                      <a:pt x="60" y="80"/>
                      <a:pt x="59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5" name="Freeform 55">
                <a:extLst>
                  <a:ext uri="{FF2B5EF4-FFF2-40B4-BE49-F238E27FC236}">
                    <a16:creationId xmlns:a16="http://schemas.microsoft.com/office/drawing/2014/main" id="{7D718996-9900-AD1C-61F1-16C0B1C18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3663" y="13036550"/>
                <a:ext cx="269875" cy="30163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6" name="Freeform 56">
                <a:extLst>
                  <a:ext uri="{FF2B5EF4-FFF2-40B4-BE49-F238E27FC236}">
                    <a16:creationId xmlns:a16="http://schemas.microsoft.com/office/drawing/2014/main" id="{D9074BDE-5E25-C32E-6433-EBC6F56143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3663" y="12947650"/>
                <a:ext cx="269875" cy="30163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7" name="Freeform 57">
                <a:extLst>
                  <a:ext uri="{FF2B5EF4-FFF2-40B4-BE49-F238E27FC236}">
                    <a16:creationId xmlns:a16="http://schemas.microsoft.com/office/drawing/2014/main" id="{2EE5E57F-DC56-C19A-D574-0BE49687B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3663" y="12858750"/>
                <a:ext cx="269875" cy="28575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8" name="Freeform 58">
                <a:extLst>
                  <a:ext uri="{FF2B5EF4-FFF2-40B4-BE49-F238E27FC236}">
                    <a16:creationId xmlns:a16="http://schemas.microsoft.com/office/drawing/2014/main" id="{B55B0061-A90B-7364-7AF6-B19A0FA4E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3663" y="12768263"/>
                <a:ext cx="179388" cy="30163"/>
              </a:xfrm>
              <a:custGeom>
                <a:avLst/>
                <a:gdLst>
                  <a:gd name="T0" fmla="*/ 2 w 24"/>
                  <a:gd name="T1" fmla="*/ 4 h 4"/>
                  <a:gd name="T2" fmla="*/ 22 w 24"/>
                  <a:gd name="T3" fmla="*/ 4 h 4"/>
                  <a:gd name="T4" fmla="*/ 24 w 24"/>
                  <a:gd name="T5" fmla="*/ 2 h 4"/>
                  <a:gd name="T6" fmla="*/ 22 w 24"/>
                  <a:gd name="T7" fmla="*/ 0 h 4"/>
                  <a:gd name="T8" fmla="*/ 2 w 24"/>
                  <a:gd name="T9" fmla="*/ 0 h 4"/>
                  <a:gd name="T10" fmla="*/ 0 w 24"/>
                  <a:gd name="T11" fmla="*/ 2 h 4"/>
                  <a:gd name="T12" fmla="*/ 2 w 24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">
                    <a:moveTo>
                      <a:pt x="2" y="4"/>
                    </a:moveTo>
                    <a:cubicBezTo>
                      <a:pt x="22" y="4"/>
                      <a:pt x="22" y="4"/>
                      <a:pt x="22" y="4"/>
                    </a:cubicBezTo>
                    <a:cubicBezTo>
                      <a:pt x="23" y="4"/>
                      <a:pt x="24" y="3"/>
                      <a:pt x="24" y="2"/>
                    </a:cubicBezTo>
                    <a:cubicBezTo>
                      <a:pt x="24" y="1"/>
                      <a:pt x="23" y="0"/>
                      <a:pt x="2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9" name="Freeform 59">
                <a:extLst>
                  <a:ext uri="{FF2B5EF4-FFF2-40B4-BE49-F238E27FC236}">
                    <a16:creationId xmlns:a16="http://schemas.microsoft.com/office/drawing/2014/main" id="{A3EF6016-7756-2A2E-F848-06612A7DE9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98401" y="12649200"/>
                <a:ext cx="509588" cy="625475"/>
              </a:xfrm>
              <a:custGeom>
                <a:avLst/>
                <a:gdLst>
                  <a:gd name="T0" fmla="*/ 66 w 68"/>
                  <a:gd name="T1" fmla="*/ 77 h 84"/>
                  <a:gd name="T2" fmla="*/ 64 w 68"/>
                  <a:gd name="T3" fmla="*/ 79 h 84"/>
                  <a:gd name="T4" fmla="*/ 63 w 68"/>
                  <a:gd name="T5" fmla="*/ 80 h 84"/>
                  <a:gd name="T6" fmla="*/ 5 w 68"/>
                  <a:gd name="T7" fmla="*/ 80 h 84"/>
                  <a:gd name="T8" fmla="*/ 4 w 68"/>
                  <a:gd name="T9" fmla="*/ 79 h 84"/>
                  <a:gd name="T10" fmla="*/ 4 w 68"/>
                  <a:gd name="T11" fmla="*/ 5 h 84"/>
                  <a:gd name="T12" fmla="*/ 5 w 68"/>
                  <a:gd name="T13" fmla="*/ 4 h 84"/>
                  <a:gd name="T14" fmla="*/ 7 w 68"/>
                  <a:gd name="T15" fmla="*/ 2 h 84"/>
                  <a:gd name="T16" fmla="*/ 5 w 68"/>
                  <a:gd name="T17" fmla="*/ 0 h 84"/>
                  <a:gd name="T18" fmla="*/ 0 w 68"/>
                  <a:gd name="T19" fmla="*/ 5 h 84"/>
                  <a:gd name="T20" fmla="*/ 0 w 68"/>
                  <a:gd name="T21" fmla="*/ 79 h 84"/>
                  <a:gd name="T22" fmla="*/ 5 w 68"/>
                  <a:gd name="T23" fmla="*/ 84 h 84"/>
                  <a:gd name="T24" fmla="*/ 63 w 68"/>
                  <a:gd name="T25" fmla="*/ 84 h 84"/>
                  <a:gd name="T26" fmla="*/ 68 w 68"/>
                  <a:gd name="T27" fmla="*/ 79 h 84"/>
                  <a:gd name="T28" fmla="*/ 66 w 68"/>
                  <a:gd name="T29" fmla="*/ 77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84">
                    <a:moveTo>
                      <a:pt x="66" y="77"/>
                    </a:moveTo>
                    <a:cubicBezTo>
                      <a:pt x="65" y="77"/>
                      <a:pt x="64" y="78"/>
                      <a:pt x="64" y="79"/>
                    </a:cubicBezTo>
                    <a:cubicBezTo>
                      <a:pt x="64" y="80"/>
                      <a:pt x="64" y="80"/>
                      <a:pt x="63" y="80"/>
                    </a:cubicBezTo>
                    <a:cubicBezTo>
                      <a:pt x="5" y="80"/>
                      <a:pt x="5" y="80"/>
                      <a:pt x="5" y="80"/>
                    </a:cubicBezTo>
                    <a:cubicBezTo>
                      <a:pt x="4" y="80"/>
                      <a:pt x="4" y="80"/>
                      <a:pt x="4" y="79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4"/>
                      <a:pt x="4" y="4"/>
                      <a:pt x="5" y="4"/>
                    </a:cubicBezTo>
                    <a:cubicBezTo>
                      <a:pt x="6" y="4"/>
                      <a:pt x="7" y="3"/>
                      <a:pt x="7" y="2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2"/>
                      <a:pt x="2" y="84"/>
                      <a:pt x="5" y="84"/>
                    </a:cubicBezTo>
                    <a:cubicBezTo>
                      <a:pt x="63" y="84"/>
                      <a:pt x="63" y="84"/>
                      <a:pt x="63" y="84"/>
                    </a:cubicBezTo>
                    <a:cubicBezTo>
                      <a:pt x="66" y="84"/>
                      <a:pt x="68" y="82"/>
                      <a:pt x="68" y="79"/>
                    </a:cubicBezTo>
                    <a:cubicBezTo>
                      <a:pt x="68" y="78"/>
                      <a:pt x="67" y="77"/>
                      <a:pt x="66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D72D507E-2B10-E25C-B1B3-FA206BA151FC}"/>
                </a:ext>
              </a:extLst>
            </p:cNvPr>
            <p:cNvGrpSpPr/>
            <p:nvPr/>
          </p:nvGrpSpPr>
          <p:grpSpPr>
            <a:xfrm>
              <a:off x="7936365" y="3109260"/>
              <a:ext cx="486449" cy="499057"/>
              <a:chOff x="14227175" y="6332538"/>
              <a:chExt cx="801688" cy="855662"/>
            </a:xfrm>
          </p:grpSpPr>
          <p:sp>
            <p:nvSpPr>
              <p:cNvPr id="81" name="Freeform 63">
                <a:extLst>
                  <a:ext uri="{FF2B5EF4-FFF2-40B4-BE49-F238E27FC236}">
                    <a16:creationId xmlns:a16="http://schemas.microsoft.com/office/drawing/2014/main" id="{2991458A-6B0E-918C-3C2D-02446748976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227175" y="6416675"/>
                <a:ext cx="717550" cy="771525"/>
              </a:xfrm>
              <a:custGeom>
                <a:avLst/>
                <a:gdLst>
                  <a:gd name="T0" fmla="*/ 42 w 76"/>
                  <a:gd name="T1" fmla="*/ 0 h 82"/>
                  <a:gd name="T2" fmla="*/ 41 w 76"/>
                  <a:gd name="T3" fmla="*/ 0 h 82"/>
                  <a:gd name="T4" fmla="*/ 39 w 76"/>
                  <a:gd name="T5" fmla="*/ 1 h 82"/>
                  <a:gd name="T6" fmla="*/ 14 w 76"/>
                  <a:gd name="T7" fmla="*/ 49 h 82"/>
                  <a:gd name="T8" fmla="*/ 9 w 76"/>
                  <a:gd name="T9" fmla="*/ 54 h 82"/>
                  <a:gd name="T10" fmla="*/ 1 w 76"/>
                  <a:gd name="T11" fmla="*/ 60 h 82"/>
                  <a:gd name="T12" fmla="*/ 0 w 76"/>
                  <a:gd name="T13" fmla="*/ 61 h 82"/>
                  <a:gd name="T14" fmla="*/ 1 w 76"/>
                  <a:gd name="T15" fmla="*/ 63 h 82"/>
                  <a:gd name="T16" fmla="*/ 13 w 76"/>
                  <a:gd name="T17" fmla="*/ 75 h 82"/>
                  <a:gd name="T18" fmla="*/ 14 w 76"/>
                  <a:gd name="T19" fmla="*/ 75 h 82"/>
                  <a:gd name="T20" fmla="*/ 14 w 76"/>
                  <a:gd name="T21" fmla="*/ 75 h 82"/>
                  <a:gd name="T22" fmla="*/ 16 w 76"/>
                  <a:gd name="T23" fmla="*/ 75 h 82"/>
                  <a:gd name="T24" fmla="*/ 20 w 76"/>
                  <a:gd name="T25" fmla="*/ 68 h 82"/>
                  <a:gd name="T26" fmla="*/ 39 w 76"/>
                  <a:gd name="T27" fmla="*/ 81 h 82"/>
                  <a:gd name="T28" fmla="*/ 42 w 76"/>
                  <a:gd name="T29" fmla="*/ 82 h 82"/>
                  <a:gd name="T30" fmla="*/ 45 w 76"/>
                  <a:gd name="T31" fmla="*/ 81 h 82"/>
                  <a:gd name="T32" fmla="*/ 47 w 76"/>
                  <a:gd name="T33" fmla="*/ 79 h 82"/>
                  <a:gd name="T34" fmla="*/ 48 w 76"/>
                  <a:gd name="T35" fmla="*/ 75 h 82"/>
                  <a:gd name="T36" fmla="*/ 47 w 76"/>
                  <a:gd name="T37" fmla="*/ 73 h 82"/>
                  <a:gd name="T38" fmla="*/ 29 w 76"/>
                  <a:gd name="T39" fmla="*/ 60 h 82"/>
                  <a:gd name="T40" fmla="*/ 74 w 76"/>
                  <a:gd name="T41" fmla="*/ 36 h 82"/>
                  <a:gd name="T42" fmla="*/ 76 w 76"/>
                  <a:gd name="T43" fmla="*/ 35 h 82"/>
                  <a:gd name="T44" fmla="*/ 75 w 76"/>
                  <a:gd name="T45" fmla="*/ 33 h 82"/>
                  <a:gd name="T46" fmla="*/ 42 w 76"/>
                  <a:gd name="T47" fmla="*/ 0 h 82"/>
                  <a:gd name="T48" fmla="*/ 13 w 76"/>
                  <a:gd name="T49" fmla="*/ 56 h 82"/>
                  <a:gd name="T50" fmla="*/ 16 w 76"/>
                  <a:gd name="T51" fmla="*/ 53 h 82"/>
                  <a:gd name="T52" fmla="*/ 22 w 76"/>
                  <a:gd name="T53" fmla="*/ 60 h 82"/>
                  <a:gd name="T54" fmla="*/ 20 w 76"/>
                  <a:gd name="T55" fmla="*/ 62 h 82"/>
                  <a:gd name="T56" fmla="*/ 13 w 76"/>
                  <a:gd name="T57" fmla="*/ 56 h 82"/>
                  <a:gd name="T58" fmla="*/ 14 w 76"/>
                  <a:gd name="T59" fmla="*/ 70 h 82"/>
                  <a:gd name="T60" fmla="*/ 5 w 76"/>
                  <a:gd name="T61" fmla="*/ 62 h 82"/>
                  <a:gd name="T62" fmla="*/ 10 w 76"/>
                  <a:gd name="T63" fmla="*/ 59 h 82"/>
                  <a:gd name="T64" fmla="*/ 17 w 76"/>
                  <a:gd name="T65" fmla="*/ 65 h 82"/>
                  <a:gd name="T66" fmla="*/ 14 w 76"/>
                  <a:gd name="T67" fmla="*/ 70 h 82"/>
                  <a:gd name="T68" fmla="*/ 42 w 76"/>
                  <a:gd name="T69" fmla="*/ 78 h 82"/>
                  <a:gd name="T70" fmla="*/ 42 w 76"/>
                  <a:gd name="T71" fmla="*/ 78 h 82"/>
                  <a:gd name="T72" fmla="*/ 23 w 76"/>
                  <a:gd name="T73" fmla="*/ 65 h 82"/>
                  <a:gd name="T74" fmla="*/ 25 w 76"/>
                  <a:gd name="T75" fmla="*/ 62 h 82"/>
                  <a:gd name="T76" fmla="*/ 44 w 76"/>
                  <a:gd name="T77" fmla="*/ 76 h 82"/>
                  <a:gd name="T78" fmla="*/ 42 w 76"/>
                  <a:gd name="T79" fmla="*/ 78 h 82"/>
                  <a:gd name="T80" fmla="*/ 25 w 76"/>
                  <a:gd name="T81" fmla="*/ 57 h 82"/>
                  <a:gd name="T82" fmla="*/ 18 w 76"/>
                  <a:gd name="T83" fmla="*/ 50 h 82"/>
                  <a:gd name="T84" fmla="*/ 42 w 76"/>
                  <a:gd name="T85" fmla="*/ 5 h 82"/>
                  <a:gd name="T86" fmla="*/ 70 w 76"/>
                  <a:gd name="T87" fmla="*/ 34 h 82"/>
                  <a:gd name="T88" fmla="*/ 25 w 76"/>
                  <a:gd name="T89" fmla="*/ 5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" h="82">
                    <a:moveTo>
                      <a:pt x="42" y="0"/>
                    </a:moveTo>
                    <a:cubicBezTo>
                      <a:pt x="42" y="0"/>
                      <a:pt x="41" y="0"/>
                      <a:pt x="41" y="0"/>
                    </a:cubicBezTo>
                    <a:cubicBezTo>
                      <a:pt x="40" y="0"/>
                      <a:pt x="40" y="0"/>
                      <a:pt x="39" y="1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0"/>
                      <a:pt x="0" y="61"/>
                      <a:pt x="0" y="61"/>
                    </a:cubicBezTo>
                    <a:cubicBezTo>
                      <a:pt x="0" y="62"/>
                      <a:pt x="0" y="62"/>
                      <a:pt x="1" y="6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3" y="75"/>
                      <a:pt x="13" y="75"/>
                      <a:pt x="14" y="75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5" y="75"/>
                      <a:pt x="15" y="75"/>
                      <a:pt x="16" y="75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39" y="81"/>
                      <a:pt x="39" y="81"/>
                      <a:pt x="39" y="81"/>
                    </a:cubicBezTo>
                    <a:cubicBezTo>
                      <a:pt x="40" y="82"/>
                      <a:pt x="41" y="82"/>
                      <a:pt x="42" y="82"/>
                    </a:cubicBezTo>
                    <a:cubicBezTo>
                      <a:pt x="43" y="82"/>
                      <a:pt x="44" y="81"/>
                      <a:pt x="45" y="81"/>
                    </a:cubicBezTo>
                    <a:cubicBezTo>
                      <a:pt x="47" y="79"/>
                      <a:pt x="47" y="79"/>
                      <a:pt x="47" y="79"/>
                    </a:cubicBezTo>
                    <a:cubicBezTo>
                      <a:pt x="48" y="78"/>
                      <a:pt x="48" y="77"/>
                      <a:pt x="48" y="75"/>
                    </a:cubicBezTo>
                    <a:cubicBezTo>
                      <a:pt x="48" y="74"/>
                      <a:pt x="48" y="73"/>
                      <a:pt x="47" y="73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74" y="36"/>
                      <a:pt x="74" y="36"/>
                      <a:pt x="74" y="36"/>
                    </a:cubicBezTo>
                    <a:cubicBezTo>
                      <a:pt x="75" y="36"/>
                      <a:pt x="75" y="35"/>
                      <a:pt x="76" y="35"/>
                    </a:cubicBezTo>
                    <a:cubicBezTo>
                      <a:pt x="76" y="34"/>
                      <a:pt x="75" y="33"/>
                      <a:pt x="75" y="33"/>
                    </a:cubicBezTo>
                    <a:lnTo>
                      <a:pt x="42" y="0"/>
                    </a:lnTo>
                    <a:close/>
                    <a:moveTo>
                      <a:pt x="13" y="56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0" y="62"/>
                      <a:pt x="20" y="62"/>
                      <a:pt x="20" y="62"/>
                    </a:cubicBezTo>
                    <a:lnTo>
                      <a:pt x="13" y="56"/>
                    </a:lnTo>
                    <a:close/>
                    <a:moveTo>
                      <a:pt x="14" y="70"/>
                    </a:moveTo>
                    <a:cubicBezTo>
                      <a:pt x="5" y="62"/>
                      <a:pt x="5" y="62"/>
                      <a:pt x="5" y="62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17" y="65"/>
                      <a:pt x="17" y="65"/>
                      <a:pt x="17" y="65"/>
                    </a:cubicBezTo>
                    <a:lnTo>
                      <a:pt x="14" y="70"/>
                    </a:lnTo>
                    <a:close/>
                    <a:moveTo>
                      <a:pt x="42" y="78"/>
                    </a:moveTo>
                    <a:cubicBezTo>
                      <a:pt x="42" y="78"/>
                      <a:pt x="42" y="78"/>
                      <a:pt x="42" y="78"/>
                    </a:cubicBezTo>
                    <a:cubicBezTo>
                      <a:pt x="23" y="65"/>
                      <a:pt x="23" y="65"/>
                      <a:pt x="23" y="65"/>
                    </a:cubicBezTo>
                    <a:cubicBezTo>
                      <a:pt x="25" y="62"/>
                      <a:pt x="25" y="62"/>
                      <a:pt x="25" y="62"/>
                    </a:cubicBezTo>
                    <a:cubicBezTo>
                      <a:pt x="44" y="76"/>
                      <a:pt x="44" y="76"/>
                      <a:pt x="44" y="76"/>
                    </a:cubicBezTo>
                    <a:lnTo>
                      <a:pt x="42" y="78"/>
                    </a:lnTo>
                    <a:close/>
                    <a:moveTo>
                      <a:pt x="25" y="57"/>
                    </a:moveTo>
                    <a:cubicBezTo>
                      <a:pt x="18" y="50"/>
                      <a:pt x="18" y="50"/>
                      <a:pt x="18" y="50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70" y="34"/>
                      <a:pt x="70" y="34"/>
                      <a:pt x="70" y="34"/>
                    </a:cubicBezTo>
                    <a:lnTo>
                      <a:pt x="25" y="57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2" name="Freeform 64">
                <a:extLst>
                  <a:ext uri="{FF2B5EF4-FFF2-40B4-BE49-F238E27FC236}">
                    <a16:creationId xmlns:a16="http://schemas.microsoft.com/office/drawing/2014/main" id="{B8B95E8C-814C-2304-682A-0E00BCAD5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27238" y="6332538"/>
                <a:ext cx="301625" cy="301625"/>
              </a:xfrm>
              <a:custGeom>
                <a:avLst/>
                <a:gdLst>
                  <a:gd name="T0" fmla="*/ 24 w 32"/>
                  <a:gd name="T1" fmla="*/ 9 h 32"/>
                  <a:gd name="T2" fmla="*/ 2 w 32"/>
                  <a:gd name="T3" fmla="*/ 0 h 32"/>
                  <a:gd name="T4" fmla="*/ 0 w 32"/>
                  <a:gd name="T5" fmla="*/ 2 h 32"/>
                  <a:gd name="T6" fmla="*/ 2 w 32"/>
                  <a:gd name="T7" fmla="*/ 4 h 32"/>
                  <a:gd name="T8" fmla="*/ 2 w 32"/>
                  <a:gd name="T9" fmla="*/ 4 h 32"/>
                  <a:gd name="T10" fmla="*/ 21 w 32"/>
                  <a:gd name="T11" fmla="*/ 11 h 32"/>
                  <a:gd name="T12" fmla="*/ 28 w 32"/>
                  <a:gd name="T13" fmla="*/ 30 h 32"/>
                  <a:gd name="T14" fmla="*/ 30 w 32"/>
                  <a:gd name="T15" fmla="*/ 32 h 32"/>
                  <a:gd name="T16" fmla="*/ 30 w 32"/>
                  <a:gd name="T17" fmla="*/ 32 h 32"/>
                  <a:gd name="T18" fmla="*/ 32 w 32"/>
                  <a:gd name="T19" fmla="*/ 30 h 32"/>
                  <a:gd name="T20" fmla="*/ 24 w 32"/>
                  <a:gd name="T21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2">
                    <a:moveTo>
                      <a:pt x="24" y="9"/>
                    </a:moveTo>
                    <a:cubicBezTo>
                      <a:pt x="18" y="3"/>
                      <a:pt x="10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9" y="4"/>
                      <a:pt x="16" y="7"/>
                      <a:pt x="21" y="11"/>
                    </a:cubicBezTo>
                    <a:cubicBezTo>
                      <a:pt x="26" y="16"/>
                      <a:pt x="28" y="23"/>
                      <a:pt x="28" y="30"/>
                    </a:cubicBezTo>
                    <a:cubicBezTo>
                      <a:pt x="28" y="31"/>
                      <a:pt x="29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1" y="32"/>
                      <a:pt x="32" y="31"/>
                      <a:pt x="32" y="30"/>
                    </a:cubicBezTo>
                    <a:cubicBezTo>
                      <a:pt x="32" y="22"/>
                      <a:pt x="29" y="14"/>
                      <a:pt x="24" y="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  <p:sp>
            <p:nvSpPr>
              <p:cNvPr id="83" name="Freeform 65">
                <a:extLst>
                  <a:ext uri="{FF2B5EF4-FFF2-40B4-BE49-F238E27FC236}">
                    <a16:creationId xmlns:a16="http://schemas.microsoft.com/office/drawing/2014/main" id="{AC4ACD53-C382-A8A5-ACBA-32587F1AA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5813" y="6445250"/>
                <a:ext cx="160338" cy="160337"/>
              </a:xfrm>
              <a:custGeom>
                <a:avLst/>
                <a:gdLst>
                  <a:gd name="T0" fmla="*/ 10 w 17"/>
                  <a:gd name="T1" fmla="*/ 7 h 17"/>
                  <a:gd name="T2" fmla="*/ 13 w 17"/>
                  <a:gd name="T3" fmla="*/ 15 h 17"/>
                  <a:gd name="T4" fmla="*/ 15 w 17"/>
                  <a:gd name="T5" fmla="*/ 17 h 17"/>
                  <a:gd name="T6" fmla="*/ 15 w 17"/>
                  <a:gd name="T7" fmla="*/ 17 h 17"/>
                  <a:gd name="T8" fmla="*/ 17 w 17"/>
                  <a:gd name="T9" fmla="*/ 15 h 17"/>
                  <a:gd name="T10" fmla="*/ 13 w 17"/>
                  <a:gd name="T11" fmla="*/ 4 h 17"/>
                  <a:gd name="T12" fmla="*/ 2 w 17"/>
                  <a:gd name="T13" fmla="*/ 0 h 17"/>
                  <a:gd name="T14" fmla="*/ 0 w 17"/>
                  <a:gd name="T15" fmla="*/ 2 h 17"/>
                  <a:gd name="T16" fmla="*/ 3 w 17"/>
                  <a:gd name="T17" fmla="*/ 4 h 17"/>
                  <a:gd name="T18" fmla="*/ 10 w 17"/>
                  <a:gd name="T1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7">
                    <a:moveTo>
                      <a:pt x="10" y="7"/>
                    </a:moveTo>
                    <a:cubicBezTo>
                      <a:pt x="12" y="9"/>
                      <a:pt x="13" y="12"/>
                      <a:pt x="13" y="15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11"/>
                      <a:pt x="16" y="7"/>
                      <a:pt x="13" y="4"/>
                    </a:cubicBezTo>
                    <a:cubicBezTo>
                      <a:pt x="10" y="2"/>
                      <a:pt x="6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4"/>
                      <a:pt x="3" y="4"/>
                    </a:cubicBezTo>
                    <a:cubicBezTo>
                      <a:pt x="5" y="4"/>
                      <a:pt x="8" y="5"/>
                      <a:pt x="10" y="7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8768" tIns="24384" rIns="48768" bIns="2438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7534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ind" panose="02000000000000000000" pitchFamily="2" charset="0"/>
                  <a:ea typeface="+mn-ea"/>
                  <a:cs typeface="Hind" panose="02000000000000000000" pitchFamily="2" charset="0"/>
                </a:endParaRPr>
              </a:p>
            </p:txBody>
          </p:sp>
        </p:grpSp>
      </p:grpSp>
      <p:sp>
        <p:nvSpPr>
          <p:cNvPr id="110" name="TextBox 109">
            <a:extLst>
              <a:ext uri="{FF2B5EF4-FFF2-40B4-BE49-F238E27FC236}">
                <a16:creationId xmlns:a16="http://schemas.microsoft.com/office/drawing/2014/main" id="{04088A31-64E4-4DA2-4CAA-8A75D54E426B}"/>
              </a:ext>
            </a:extLst>
          </p:cNvPr>
          <p:cNvSpPr txBox="1"/>
          <p:nvPr/>
        </p:nvSpPr>
        <p:spPr>
          <a:xfrm>
            <a:off x="1930251" y="396204"/>
            <a:ext cx="9031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iGOT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OFFERS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COURSE PROVIDERS?</a:t>
            </a:r>
            <a:endParaRPr kumimoji="0" lang="en-IN" sz="2400" b="1" i="0" u="none" strike="noStrike" kern="1200" cap="none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090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599;p78">
            <a:extLst>
              <a:ext uri="{FF2B5EF4-FFF2-40B4-BE49-F238E27FC236}">
                <a16:creationId xmlns:a16="http://schemas.microsoft.com/office/drawing/2014/main" id="{2BAA9A29-ED5A-E37E-5535-7498139ABC40}"/>
              </a:ext>
            </a:extLst>
          </p:cNvPr>
          <p:cNvSpPr txBox="1"/>
          <p:nvPr/>
        </p:nvSpPr>
        <p:spPr>
          <a:xfrm>
            <a:off x="2580873" y="1372483"/>
            <a:ext cx="7030251" cy="7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7125" tIns="97125" rIns="97125" bIns="971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700"/>
              <a:buNone/>
            </a:pPr>
            <a:r>
              <a:rPr lang="en-US" sz="3200" b="1" kern="0" dirty="0">
                <a:solidFill>
                  <a:srgbClr val="244093"/>
                </a:solidFill>
                <a:latin typeface="Arial"/>
                <a:cs typeface="Arial"/>
                <a:sym typeface="Palatino Linotype"/>
              </a:rPr>
              <a:t>Various Learning </a:t>
            </a:r>
            <a:r>
              <a:rPr lang="en-US" sz="3200" b="1" dirty="0">
                <a:solidFill>
                  <a:srgbClr val="CA7D02"/>
                </a:solidFill>
                <a:latin typeface="Arial" panose="020B0604020202020204" pitchFamily="34" charset="0"/>
                <a:cs typeface="Arial" panose="020B0604020202020204" pitchFamily="34" charset="0"/>
                <a:sym typeface="Palatino Linotype"/>
              </a:rPr>
              <a:t>Models Offered</a:t>
            </a:r>
            <a:endParaRPr sz="3200" b="1" dirty="0">
              <a:solidFill>
                <a:srgbClr val="CA7D02"/>
              </a:solidFill>
              <a:latin typeface="Arial" panose="020B0604020202020204" pitchFamily="34" charset="0"/>
              <a:cs typeface="Arial" panose="020B0604020202020204" pitchFamily="34" charset="0"/>
              <a:sym typeface="Source Sans Pro"/>
            </a:endParaRPr>
          </a:p>
        </p:txBody>
      </p:sp>
      <p:pic>
        <p:nvPicPr>
          <p:cNvPr id="20" name="Google Shape;600;p78">
            <a:extLst>
              <a:ext uri="{FF2B5EF4-FFF2-40B4-BE49-F238E27FC236}">
                <a16:creationId xmlns:a16="http://schemas.microsoft.com/office/drawing/2014/main" id="{3BF8BF47-A2F8-8738-DF2E-1CF583DADB05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771828" y="3200400"/>
            <a:ext cx="8648340" cy="20565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2347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5E0069-D0E2-4EC4-6E41-DF0F8E08371C}"/>
              </a:ext>
            </a:extLst>
          </p:cNvPr>
          <p:cNvSpPr/>
          <p:nvPr/>
        </p:nvSpPr>
        <p:spPr>
          <a:xfrm>
            <a:off x="6133247" y="0"/>
            <a:ext cx="6058754" cy="6858000"/>
          </a:xfrm>
          <a:prstGeom prst="rect">
            <a:avLst/>
          </a:prstGeom>
          <a:solidFill>
            <a:srgbClr val="1B4C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" name="Google Shape;308;p9"/>
          <p:cNvSpPr txBox="1">
            <a:spLocks noGrp="1"/>
          </p:cNvSpPr>
          <p:nvPr>
            <p:ph type="title"/>
          </p:nvPr>
        </p:nvSpPr>
        <p:spPr>
          <a:xfrm>
            <a:off x="630806" y="292492"/>
            <a:ext cx="5124033" cy="662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buSzPts val="3200"/>
            </a:pPr>
            <a:r>
              <a:rPr lang="en-US" sz="3200" b="1" dirty="0">
                <a:solidFill>
                  <a:srgbClr val="1A2C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Karmayogi </a:t>
            </a:r>
            <a:r>
              <a:rPr lang="en-US" sz="3200" b="1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PRARAMBH</a:t>
            </a:r>
            <a:endParaRPr sz="3200" b="1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" name="Google Shape;309;p9"/>
          <p:cNvSpPr txBox="1">
            <a:spLocks noGrp="1"/>
          </p:cNvSpPr>
          <p:nvPr>
            <p:ph idx="1"/>
          </p:nvPr>
        </p:nvSpPr>
        <p:spPr>
          <a:xfrm>
            <a:off x="666045" y="1182102"/>
            <a:ext cx="5088794" cy="5488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465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Curation of 8 courses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Launched by the Hon’ble PM in the Rozgar Mela held on 22</a:t>
            </a:r>
            <a:r>
              <a:rPr lang="en-US" sz="17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November 2022 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Purpose is to impart induction training to all  government employees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5 beneficiaries got the opportunity to interact with the Hon’ble PM during the recent Rozgar Mela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Karmayogi PRARAMBH module for newly appointed DS/Directors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Karmayogi PRARAMBH module for newly appointed JS</a:t>
            </a:r>
            <a:endParaRPr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0" name="Google Shape;310;p9"/>
          <p:cNvPicPr preferRelativeResize="0"/>
          <p:nvPr/>
        </p:nvPicPr>
        <p:blipFill rotWithShape="1">
          <a:blip r:embed="rId3">
            <a:alphaModFix/>
          </a:blip>
          <a:srcRect b="48266"/>
          <a:stretch/>
        </p:blipFill>
        <p:spPr>
          <a:xfrm>
            <a:off x="6393418" y="437356"/>
            <a:ext cx="3226406" cy="3906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Google Shape;310;p9">
            <a:extLst>
              <a:ext uri="{FF2B5EF4-FFF2-40B4-BE49-F238E27FC236}">
                <a16:creationId xmlns:a16="http://schemas.microsoft.com/office/drawing/2014/main" id="{DF7CCC9E-C470-2855-54E0-46FE71E5A36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51626"/>
          <a:stretch/>
        </p:blipFill>
        <p:spPr>
          <a:xfrm>
            <a:off x="8738166" y="3007728"/>
            <a:ext cx="3159949" cy="3547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4044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6F2D615-808F-3314-1C01-D3700F0F512D}"/>
              </a:ext>
            </a:extLst>
          </p:cNvPr>
          <p:cNvSpPr/>
          <p:nvPr/>
        </p:nvSpPr>
        <p:spPr>
          <a:xfrm>
            <a:off x="6133247" y="0"/>
            <a:ext cx="6058754" cy="6858000"/>
          </a:xfrm>
          <a:prstGeom prst="rect">
            <a:avLst/>
          </a:prstGeom>
          <a:solidFill>
            <a:srgbClr val="F090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870F81-F89B-7038-94D5-8C878BE40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873" y="543799"/>
            <a:ext cx="5611911" cy="996639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>
              <a:buSzPts val="3200"/>
            </a:pPr>
            <a:r>
              <a:rPr lang="en-IN" sz="3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DAKSHTA - </a:t>
            </a:r>
            <a:r>
              <a:rPr lang="en-IN" sz="3600" b="1" dirty="0">
                <a:solidFill>
                  <a:srgbClr val="1A2C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Model</a:t>
            </a:r>
            <a:br>
              <a:rPr lang="en-IN" sz="3600" b="1" dirty="0">
                <a:solidFill>
                  <a:srgbClr val="1A2C57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sz="20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Development of Attitude, Knowledge, Skill for Holistic Transformation in Administration</a:t>
            </a:r>
            <a:r>
              <a:rPr lang="en-IN" sz="20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lang="en-IN" sz="39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209402-2872-55EC-9CE7-47751C43C03B}"/>
              </a:ext>
            </a:extLst>
          </p:cNvPr>
          <p:cNvSpPr txBox="1"/>
          <p:nvPr/>
        </p:nvSpPr>
        <p:spPr>
          <a:xfrm>
            <a:off x="746111" y="1955903"/>
            <a:ext cx="4944679" cy="25853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Compilation of 11 courses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Developed by Capacity Building Commission (CBC) in collaboration with ISTM.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kern="0" dirty="0">
                <a:solidFill>
                  <a:schemeClr val="tx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ffer an applied problem-solving set of 10 courses for the officers of CSS/CSSS cadre, in hybrid (online &amp; offline) mode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55B6821-D162-5747-1F80-C95B4F98C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4173" y="731006"/>
            <a:ext cx="2681469" cy="34679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63B9F5-0E36-127A-7635-65AC30CED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7091" y="739985"/>
            <a:ext cx="2681468" cy="34679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A84103-C42D-00AB-964E-2DB8BEAC39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8622"/>
          <a:stretch/>
        </p:blipFill>
        <p:spPr>
          <a:xfrm>
            <a:off x="6632763" y="4167274"/>
            <a:ext cx="3355386" cy="21329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C0BDAA-4EB8-EBBE-1410-85291BDA24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1378" r="48254"/>
          <a:stretch/>
        </p:blipFill>
        <p:spPr>
          <a:xfrm>
            <a:off x="9949813" y="4207889"/>
            <a:ext cx="1799731" cy="209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74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5E0069-D0E2-4EC4-6E41-DF0F8E08371C}"/>
              </a:ext>
            </a:extLst>
          </p:cNvPr>
          <p:cNvSpPr/>
          <p:nvPr/>
        </p:nvSpPr>
        <p:spPr>
          <a:xfrm>
            <a:off x="6133247" y="0"/>
            <a:ext cx="6058754" cy="6858000"/>
          </a:xfrm>
          <a:prstGeom prst="rect">
            <a:avLst/>
          </a:prstGeom>
          <a:solidFill>
            <a:srgbClr val="1B4C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" name="Google Shape;308;p9"/>
          <p:cNvSpPr txBox="1">
            <a:spLocks noGrp="1"/>
          </p:cNvSpPr>
          <p:nvPr>
            <p:ph type="title"/>
          </p:nvPr>
        </p:nvSpPr>
        <p:spPr>
          <a:xfrm>
            <a:off x="666045" y="363376"/>
            <a:ext cx="5124033" cy="1082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buSzPts val="3200"/>
            </a:pPr>
            <a:r>
              <a:rPr lang="en-US" sz="3200" b="1" dirty="0">
                <a:solidFill>
                  <a:srgbClr val="1A2C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DAKSHTA for </a:t>
            </a:r>
            <a:r>
              <a:rPr lang="en-US" sz="3200" b="1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Young Professionals</a:t>
            </a:r>
            <a:endParaRPr sz="3200" b="1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" name="Google Shape;309;p9"/>
          <p:cNvSpPr txBox="1">
            <a:spLocks noGrp="1"/>
          </p:cNvSpPr>
          <p:nvPr>
            <p:ph idx="1"/>
          </p:nvPr>
        </p:nvSpPr>
        <p:spPr>
          <a:xfrm>
            <a:off x="666045" y="1876761"/>
            <a:ext cx="5088794" cy="29716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465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Curation of 18 courses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Launched by the NITI Aayog</a:t>
            </a:r>
          </a:p>
          <a:p>
            <a:pPr marL="457200" lvl="0" indent="-37465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EE911B"/>
              </a:buClr>
              <a:buSzPts val="23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 is to impart induction training to all  the Young Professionals and Fellows </a:t>
            </a:r>
            <a:r>
              <a:rPr lang="en-US" sz="1800" kern="0" dirty="0">
                <a:solidFill>
                  <a:schemeClr val="tx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working across central and state departments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B3298B-0994-0BE4-3931-130232900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534" y="123265"/>
            <a:ext cx="2764530" cy="38178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EF376F-CF14-EA1E-97F6-49640D20F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3642" y="111699"/>
            <a:ext cx="2924784" cy="38294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424C0B-35C2-860E-0761-4ECECB8695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2529" y="4052833"/>
            <a:ext cx="4302226" cy="269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32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D99EBD0-AF31-5AFA-0289-532C22E0A0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49497" y="256954"/>
            <a:ext cx="3311239" cy="782031"/>
          </a:xfrm>
        </p:spPr>
        <p:txBody>
          <a:bodyPr anchor="ctr">
            <a:noAutofit/>
          </a:bodyPr>
          <a:lstStyle/>
          <a:p>
            <a:r>
              <a:rPr lang="en-US" sz="3200" b="1" kern="1200" dirty="0">
                <a:solidFill>
                  <a:srgbClr val="1B4C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DAK</a:t>
            </a:r>
            <a:r>
              <a:rPr lang="en-US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Karmayogi</a:t>
            </a:r>
            <a:endParaRPr lang="en-IN" sz="3200" b="1" kern="1200" dirty="0">
              <a:solidFill>
                <a:srgbClr val="CA7D02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3DB729-3CC5-352D-F792-2126FA2B15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858"/>
          <a:stretch/>
        </p:blipFill>
        <p:spPr>
          <a:xfrm>
            <a:off x="9622110" y="568317"/>
            <a:ext cx="1720393" cy="941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FAECCC-B440-4D36-DF31-B58FCD840189}"/>
              </a:ext>
            </a:extLst>
          </p:cNvPr>
          <p:cNvSpPr txBox="1"/>
          <p:nvPr/>
        </p:nvSpPr>
        <p:spPr>
          <a:xfrm>
            <a:off x="1046076" y="1144445"/>
            <a:ext cx="10603141" cy="1680383"/>
          </a:xfrm>
          <a:prstGeom prst="rect">
            <a:avLst/>
          </a:prstGeom>
          <a:noFill/>
        </p:spPr>
        <p:txBody>
          <a:bodyPr wrap="square" lIns="109653" tIns="54826" rIns="109653" bIns="54826" rtlCol="0">
            <a:spAutoFit/>
          </a:bodyPr>
          <a:lstStyle/>
          <a:p>
            <a:pPr marL="285750" indent="-285750" algn="just" defTabSz="913943">
              <a:buClr>
                <a:srgbClr val="EE911B"/>
              </a:buClr>
              <a:buFont typeface="Wingdings" panose="05000000000000000000" pitchFamily="2" charset="2"/>
              <a:buChar char="Ø"/>
              <a:defRPr/>
            </a:pPr>
            <a:r>
              <a:rPr lang="en-US" sz="1700" kern="0" dirty="0">
                <a:solidFill>
                  <a:srgbClr val="1A2C57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curated collection of 60+ courses </a:t>
            </a:r>
          </a:p>
          <a:p>
            <a:pPr marL="285750" indent="-285750" algn="just" defTabSz="913943">
              <a:buClr>
                <a:srgbClr val="EE911B"/>
              </a:buClr>
              <a:buFont typeface="Wingdings" panose="05000000000000000000" pitchFamily="2" charset="2"/>
              <a:buChar char="Ø"/>
              <a:defRPr/>
            </a:pPr>
            <a:endParaRPr lang="en-US" sz="1700" kern="0" dirty="0">
              <a:solidFill>
                <a:srgbClr val="1A2C57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 algn="just" defTabSz="913943">
              <a:buClr>
                <a:srgbClr val="EE911B"/>
              </a:buClr>
              <a:buFont typeface="Wingdings" panose="05000000000000000000" pitchFamily="2" charset="2"/>
              <a:buChar char="Ø"/>
              <a:defRPr/>
            </a:pPr>
            <a:r>
              <a:rPr lang="en-US" sz="1700" kern="0" dirty="0">
                <a:solidFill>
                  <a:srgbClr val="1A2C57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Launched by the Hon’ble Union Minister of State for Communications on June 15, 2023</a:t>
            </a:r>
          </a:p>
          <a:p>
            <a:pPr marL="285750" indent="-285750" algn="just" defTabSz="913943">
              <a:buClr>
                <a:srgbClr val="EE911B"/>
              </a:buClr>
              <a:buFont typeface="Wingdings" panose="05000000000000000000" pitchFamily="2" charset="2"/>
              <a:buChar char="Ø"/>
              <a:defRPr/>
            </a:pPr>
            <a:endParaRPr lang="en-US" sz="1700" kern="0" dirty="0">
              <a:solidFill>
                <a:srgbClr val="1A2C57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 algn="just" defTabSz="913943">
              <a:buClr>
                <a:srgbClr val="EE911B"/>
              </a:buClr>
              <a:buFont typeface="Wingdings" panose="05000000000000000000" pitchFamily="2" charset="2"/>
              <a:buChar char="Ø"/>
              <a:defRPr/>
            </a:pPr>
            <a:r>
              <a:rPr lang="en-US" sz="1700" kern="0" dirty="0">
                <a:solidFill>
                  <a:srgbClr val="1A2C57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Targeted for over 4.5 lakh workforce of the Department of Posts, which are already onboarded and active on the iGOT Karmayogi platform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4D8488F-6E6F-2337-A303-B2E467E0AF69}"/>
              </a:ext>
            </a:extLst>
          </p:cNvPr>
          <p:cNvGrpSpPr/>
          <p:nvPr/>
        </p:nvGrpSpPr>
        <p:grpSpPr>
          <a:xfrm>
            <a:off x="1567824" y="3036724"/>
            <a:ext cx="9559643" cy="3564322"/>
            <a:chOff x="609597" y="2473327"/>
            <a:chExt cx="10972804" cy="4090473"/>
          </a:xfrm>
        </p:grpSpPr>
        <p:pic>
          <p:nvPicPr>
            <p:cNvPr id="2050" name="Picture 2" descr="Image">
              <a:extLst>
                <a:ext uri="{FF2B5EF4-FFF2-40B4-BE49-F238E27FC236}">
                  <a16:creationId xmlns:a16="http://schemas.microsoft.com/office/drawing/2014/main" id="{AA9DDBC6-21F0-4B09-D034-6199B4E2FC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6534" y="2473327"/>
              <a:ext cx="2498102" cy="27881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E96BA4B-6A32-07A7-5817-535A7D8884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597" y="5382491"/>
              <a:ext cx="7045039" cy="118130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BA75EBD-E199-6B52-670F-19E9CAB1F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441" y="2473327"/>
              <a:ext cx="3733960" cy="409047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6C33646-B93D-10B7-A262-187CC4D60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9597" y="2473327"/>
              <a:ext cx="4351973" cy="27881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2780169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Object 4" hidden="1">
            <a:extLst>
              <a:ext uri="{FF2B5EF4-FFF2-40B4-BE49-F238E27FC236}">
                <a16:creationId xmlns:a16="http://schemas.microsoft.com/office/drawing/2014/main" id="{2D1D7268-2B87-4994-9F37-E6FA74D54EB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360" imgH="360" progId="TCLayout.ActiveDocument.1">
                  <p:embed/>
                </p:oleObj>
              </mc:Choice>
              <mc:Fallback>
                <p:oleObj name="think-cell Slide" r:id="rId6" imgW="360" imgH="360" progId="TCLayout.ActiveDocument.1">
                  <p:embed/>
                  <p:pic>
                    <p:nvPicPr>
                      <p:cNvPr id="38914" name="Object 4" hidden="1">
                        <a:extLst>
                          <a:ext uri="{FF2B5EF4-FFF2-40B4-BE49-F238E27FC236}">
                            <a16:creationId xmlns:a16="http://schemas.microsoft.com/office/drawing/2014/main" id="{2D1D7268-2B87-4994-9F37-E6FA74D54EB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63F8772-9452-4CB8-A023-0FEB3EB86A4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prstClr val="white"/>
              </a:solidFill>
              <a:ea typeface="+mj-ea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1C0BFE1-349D-4DC3-B25D-95841F3E0163}"/>
              </a:ext>
            </a:extLst>
          </p:cNvPr>
          <p:cNvSpPr/>
          <p:nvPr/>
        </p:nvSpPr>
        <p:spPr>
          <a:xfrm>
            <a:off x="12344400" y="-142875"/>
            <a:ext cx="469900" cy="469900"/>
          </a:xfrm>
          <a:prstGeom prst="rect">
            <a:avLst/>
          </a:prstGeom>
          <a:solidFill>
            <a:srgbClr val="E7E6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 Light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D4AE9711-FCB2-46EC-AA6D-E18F8AEBE892}"/>
              </a:ext>
            </a:extLst>
          </p:cNvPr>
          <p:cNvSpPr/>
          <p:nvPr/>
        </p:nvSpPr>
        <p:spPr>
          <a:xfrm>
            <a:off x="685800" y="1074738"/>
            <a:ext cx="10820400" cy="1371600"/>
          </a:xfrm>
          <a:prstGeom prst="rect">
            <a:avLst/>
          </a:prstGeom>
          <a:solidFill>
            <a:schemeClr val="bg1"/>
          </a:solidFill>
          <a:ln w="38100">
            <a:solidFill>
              <a:srgbClr val="FE8D26"/>
            </a:solidFill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sp>
        <p:nvSpPr>
          <p:cNvPr id="38943" name="TextBox 110">
            <a:extLst>
              <a:ext uri="{FF2B5EF4-FFF2-40B4-BE49-F238E27FC236}">
                <a16:creationId xmlns:a16="http://schemas.microsoft.com/office/drawing/2014/main" id="{6E041890-8D29-480D-9F69-313AA11D2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3500" y="1646238"/>
            <a:ext cx="33432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Aft>
                <a:spcPts val="600"/>
              </a:spcAft>
              <a:buSzPct val="100000"/>
            </a:pPr>
            <a:r>
              <a:rPr lang="en-US" altLang="en-US" sz="1600" i="1" dirty="0" err="1">
                <a:latin typeface="Times New Roman" panose="02020603050405020304" pitchFamily="18" charset="0"/>
              </a:rPr>
              <a:t>iGoT</a:t>
            </a:r>
            <a:r>
              <a:rPr lang="en-US" altLang="en-US" sz="1600" i="1" dirty="0">
                <a:latin typeface="Times New Roman" panose="02020603050405020304" pitchFamily="18" charset="0"/>
              </a:rPr>
              <a:t> team creates Department on iGOT and provides Admin access for department to nominated administrators</a:t>
            </a:r>
          </a:p>
        </p:txBody>
      </p:sp>
      <p:sp>
        <p:nvSpPr>
          <p:cNvPr id="38944" name="TextBox 116">
            <a:extLst>
              <a:ext uri="{FF2B5EF4-FFF2-40B4-BE49-F238E27FC236}">
                <a16:creationId xmlns:a16="http://schemas.microsoft.com/office/drawing/2014/main" id="{77461B78-01DA-4D7C-A047-AE43EDF2F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1658938"/>
            <a:ext cx="33432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Aft>
                <a:spcPts val="600"/>
              </a:spcAft>
              <a:buSzPct val="100000"/>
            </a:pPr>
            <a:r>
              <a:rPr lang="en-US" altLang="en-US" sz="1600" i="1" dirty="0">
                <a:latin typeface="Times New Roman" panose="02020603050405020304" pitchFamily="18" charset="0"/>
              </a:rPr>
              <a:t>Department identifies iGOT MDO Administrators and shares credentials with SPV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F5C8CE6B-DBBF-46F6-9552-0B31554D080B}"/>
              </a:ext>
            </a:extLst>
          </p:cNvPr>
          <p:cNvSpPr/>
          <p:nvPr/>
        </p:nvSpPr>
        <p:spPr>
          <a:xfrm rot="5400000">
            <a:off x="5631656" y="1696244"/>
            <a:ext cx="1006475" cy="179388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sp>
        <p:nvSpPr>
          <p:cNvPr id="119" name="Isosceles Triangle 118">
            <a:extLst>
              <a:ext uri="{FF2B5EF4-FFF2-40B4-BE49-F238E27FC236}">
                <a16:creationId xmlns:a16="http://schemas.microsoft.com/office/drawing/2014/main" id="{29684C2B-9D70-4A65-98B2-9202E4AC6A6A}"/>
              </a:ext>
            </a:extLst>
          </p:cNvPr>
          <p:cNvSpPr/>
          <p:nvPr/>
        </p:nvSpPr>
        <p:spPr>
          <a:xfrm rot="10800000">
            <a:off x="634999" y="2519663"/>
            <a:ext cx="10820400" cy="239712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pic>
        <p:nvPicPr>
          <p:cNvPr id="38948" name="Picture 9" descr="admin Icon 95188">
            <a:extLst>
              <a:ext uri="{FF2B5EF4-FFF2-40B4-BE49-F238E27FC236}">
                <a16:creationId xmlns:a16="http://schemas.microsoft.com/office/drawing/2014/main" id="{5FC7B6A9-E42F-4DA9-BA43-DF5ED7244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1111250"/>
            <a:ext cx="549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9" name="Picture 11" descr="Access Icon 1821804">
            <a:extLst>
              <a:ext uri="{FF2B5EF4-FFF2-40B4-BE49-F238E27FC236}">
                <a16:creationId xmlns:a16="http://schemas.microsoft.com/office/drawing/2014/main" id="{88E69C06-EB76-4B37-BFAC-266A3C1AA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11255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Title 1">
            <a:extLst>
              <a:ext uri="{FF2B5EF4-FFF2-40B4-BE49-F238E27FC236}">
                <a16:creationId xmlns:a16="http://schemas.microsoft.com/office/drawing/2014/main" id="{E3CC100F-9EF4-49D5-AA95-46FB932E8F77}"/>
              </a:ext>
            </a:extLst>
          </p:cNvPr>
          <p:cNvSpPr txBox="1">
            <a:spLocks/>
          </p:cNvSpPr>
          <p:nvPr/>
        </p:nvSpPr>
        <p:spPr>
          <a:xfrm>
            <a:off x="186070" y="308321"/>
            <a:ext cx="10515600" cy="596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sz="2400" b="1" dirty="0">
                <a:solidFill>
                  <a:srgbClr val="1B4C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 panose="020F0502020204030204"/>
              </a:rPr>
              <a:t>Onboarding Process of </a:t>
            </a:r>
            <a:r>
              <a:rPr lang="en-IN" sz="2400" b="1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 panose="020F0502020204030204"/>
              </a:rPr>
              <a:t>Ministries, Departments, and Organisations</a:t>
            </a:r>
          </a:p>
        </p:txBody>
      </p:sp>
      <p:sp>
        <p:nvSpPr>
          <p:cNvPr id="51" name="Slide Number Placeholder 2">
            <a:extLst>
              <a:ext uri="{FF2B5EF4-FFF2-40B4-BE49-F238E27FC236}">
                <a16:creationId xmlns:a16="http://schemas.microsoft.com/office/drawing/2014/main" id="{D5C9C599-6812-47B5-A4FF-5BB706D58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4420" y="7709025"/>
            <a:ext cx="1765300" cy="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24DB680-8E69-4D2C-ACB3-40DB3198CC76}" type="slidenum">
              <a:rPr lang="en-US" altLang="en-US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11</a:t>
            </a:fld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8CA57ECD-A5A7-498C-9624-644F1DA8ABFE}"/>
              </a:ext>
            </a:extLst>
          </p:cNvPr>
          <p:cNvSpPr/>
          <p:nvPr/>
        </p:nvSpPr>
        <p:spPr>
          <a:xfrm>
            <a:off x="3194051" y="2885580"/>
            <a:ext cx="6040437" cy="42946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prstClr val="white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Karmayogi Nodal Officer</a:t>
            </a:r>
          </a:p>
        </p:txBody>
      </p:sp>
      <p:cxnSp>
        <p:nvCxnSpPr>
          <p:cNvPr id="100" name="Connector: Elbow 99">
            <a:extLst>
              <a:ext uri="{FF2B5EF4-FFF2-40B4-BE49-F238E27FC236}">
                <a16:creationId xmlns:a16="http://schemas.microsoft.com/office/drawing/2014/main" id="{BD03D495-33C6-49C6-A13A-BBE5ED3F0B02}"/>
              </a:ext>
            </a:extLst>
          </p:cNvPr>
          <p:cNvCxnSpPr>
            <a:cxnSpLocks/>
            <a:stCxn id="98" idx="2"/>
            <a:endCxn id="109" idx="0"/>
          </p:cNvCxnSpPr>
          <p:nvPr/>
        </p:nvCxnSpPr>
        <p:spPr>
          <a:xfrm rot="16200000" flipH="1">
            <a:off x="5876306" y="3653010"/>
            <a:ext cx="675928" cy="1"/>
          </a:xfrm>
          <a:prstGeom prst="bentConnector3">
            <a:avLst/>
          </a:prstGeom>
          <a:ln w="28575" cap="sq">
            <a:solidFill>
              <a:srgbClr val="BB27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  <p:cxnSp>
        <p:nvCxnSpPr>
          <p:cNvPr id="103" name="Connector: Elbow 102">
            <a:extLst>
              <a:ext uri="{FF2B5EF4-FFF2-40B4-BE49-F238E27FC236}">
                <a16:creationId xmlns:a16="http://schemas.microsoft.com/office/drawing/2014/main" id="{DAC202F3-9EC6-4947-B74A-A4BCFDE4963E}"/>
              </a:ext>
            </a:extLst>
          </p:cNvPr>
          <p:cNvCxnSpPr>
            <a:cxnSpLocks/>
            <a:stCxn id="98" idx="2"/>
            <a:endCxn id="122" idx="0"/>
          </p:cNvCxnSpPr>
          <p:nvPr/>
        </p:nvCxnSpPr>
        <p:spPr>
          <a:xfrm rot="5400000">
            <a:off x="3910783" y="1687488"/>
            <a:ext cx="675928" cy="3931047"/>
          </a:xfrm>
          <a:prstGeom prst="bentConnector3">
            <a:avLst/>
          </a:prstGeom>
          <a:ln w="28575" cap="sq">
            <a:solidFill>
              <a:srgbClr val="BB27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  <p:cxnSp>
        <p:nvCxnSpPr>
          <p:cNvPr id="107" name="Connector: Elbow 106">
            <a:extLst>
              <a:ext uri="{FF2B5EF4-FFF2-40B4-BE49-F238E27FC236}">
                <a16:creationId xmlns:a16="http://schemas.microsoft.com/office/drawing/2014/main" id="{D0DCA493-6087-4E4C-99F3-7A4CEA4453C6}"/>
              </a:ext>
            </a:extLst>
          </p:cNvPr>
          <p:cNvCxnSpPr>
            <a:cxnSpLocks/>
            <a:stCxn id="98" idx="2"/>
            <a:endCxn id="115" idx="0"/>
          </p:cNvCxnSpPr>
          <p:nvPr/>
        </p:nvCxnSpPr>
        <p:spPr>
          <a:xfrm rot="16200000" flipH="1">
            <a:off x="7796188" y="1733129"/>
            <a:ext cx="675928" cy="3839764"/>
          </a:xfrm>
          <a:prstGeom prst="bentConnector3">
            <a:avLst/>
          </a:prstGeom>
          <a:ln w="28575" cap="sq">
            <a:solidFill>
              <a:srgbClr val="BB27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</p:cxnSp>
      <p:grpSp>
        <p:nvGrpSpPr>
          <p:cNvPr id="108" name="Group 5">
            <a:extLst>
              <a:ext uri="{FF2B5EF4-FFF2-40B4-BE49-F238E27FC236}">
                <a16:creationId xmlns:a16="http://schemas.microsoft.com/office/drawing/2014/main" id="{9B1DE455-551E-4E98-87A0-FFF5F2C70A31}"/>
              </a:ext>
            </a:extLst>
          </p:cNvPr>
          <p:cNvGrpSpPr>
            <a:grpSpLocks/>
          </p:cNvGrpSpPr>
          <p:nvPr/>
        </p:nvGrpSpPr>
        <p:grpSpPr bwMode="auto">
          <a:xfrm>
            <a:off x="4244977" y="3990975"/>
            <a:ext cx="3806031" cy="2804640"/>
            <a:chOff x="360548" y="3225553"/>
            <a:chExt cx="3806146" cy="3172483"/>
          </a:xfrm>
        </p:grpSpPr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ED666A8-8F84-437F-8DFA-5776E681E218}"/>
                </a:ext>
              </a:extLst>
            </p:cNvPr>
            <p:cNvSpPr/>
            <p:nvPr/>
          </p:nvSpPr>
          <p:spPr>
            <a:xfrm>
              <a:off x="503427" y="3225553"/>
              <a:ext cx="3652948" cy="639783"/>
            </a:xfrm>
            <a:prstGeom prst="rect">
              <a:avLst/>
            </a:prstGeom>
            <a:solidFill>
              <a:srgbClr val="D63E20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</a:rPr>
                <a:t>Content Team</a:t>
              </a:r>
              <a:br>
                <a:rPr lang="en-US" sz="1600" b="1" dirty="0">
                  <a:solidFill>
                    <a:prstClr val="white"/>
                  </a:solidFill>
                </a:rPr>
              </a:br>
              <a:r>
                <a:rPr lang="en-US" sz="1200" b="1" dirty="0">
                  <a:solidFill>
                    <a:prstClr val="white"/>
                  </a:solidFill>
                </a:rPr>
                <a:t>(Format: Generic govt-domain-based Email ID)</a:t>
              </a:r>
              <a:endParaRPr lang="en-US" sz="1600" b="1" dirty="0">
                <a:solidFill>
                  <a:prstClr val="white"/>
                </a:solidFill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82B1B781-0265-4C98-B47D-FE0E2C3104E8}"/>
                </a:ext>
              </a:extLst>
            </p:cNvPr>
            <p:cNvSpPr/>
            <p:nvPr/>
          </p:nvSpPr>
          <p:spPr>
            <a:xfrm>
              <a:off x="508189" y="3918951"/>
              <a:ext cx="3652949" cy="803662"/>
            </a:xfrm>
            <a:prstGeom prst="rect">
              <a:avLst/>
            </a:prstGeom>
            <a:solidFill>
              <a:srgbClr val="F2B4A8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500" b="1" dirty="0">
                  <a:solidFill>
                    <a:prstClr val="black"/>
                  </a:solidFill>
                </a:rPr>
                <a:t>Content Creator : </a:t>
              </a:r>
              <a:r>
                <a:rPr lang="en-US" sz="1500" dirty="0">
                  <a:solidFill>
                    <a:prstClr val="black"/>
                  </a:solidFill>
                </a:rPr>
                <a:t>A subject matter expert, who creates/authors the content on platform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C434E9C1-D4C6-49FC-9A44-E0D83E28D19F}"/>
                </a:ext>
              </a:extLst>
            </p:cNvPr>
            <p:cNvSpPr/>
            <p:nvPr/>
          </p:nvSpPr>
          <p:spPr>
            <a:xfrm>
              <a:off x="508189" y="4782941"/>
              <a:ext cx="3652949" cy="822906"/>
            </a:xfrm>
            <a:prstGeom prst="rect">
              <a:avLst/>
            </a:prstGeom>
            <a:solidFill>
              <a:srgbClr val="F2B4A8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500" b="1" dirty="0">
                  <a:solidFill>
                    <a:prstClr val="black"/>
                  </a:solidFill>
                </a:rPr>
                <a:t>Content Reviewer </a:t>
              </a:r>
              <a:r>
                <a:rPr lang="en-US" sz="1500" dirty="0">
                  <a:solidFill>
                    <a:prstClr val="black"/>
                  </a:solidFill>
                </a:rPr>
                <a:t>: A subject matter expert, who reviews the content on platform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B8945C44-224A-42D0-9234-08A76570DC0E}"/>
                </a:ext>
              </a:extLst>
            </p:cNvPr>
            <p:cNvSpPr/>
            <p:nvPr/>
          </p:nvSpPr>
          <p:spPr>
            <a:xfrm>
              <a:off x="513745" y="5666175"/>
              <a:ext cx="3652949" cy="731861"/>
            </a:xfrm>
            <a:prstGeom prst="rect">
              <a:avLst/>
            </a:prstGeom>
            <a:solidFill>
              <a:srgbClr val="F2B4A8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500" b="1" dirty="0">
                  <a:solidFill>
                    <a:prstClr val="black"/>
                  </a:solidFill>
                </a:rPr>
                <a:t>Content Publisher </a:t>
              </a:r>
              <a:r>
                <a:rPr lang="en-US" sz="1500" dirty="0">
                  <a:solidFill>
                    <a:prstClr val="black"/>
                  </a:solidFill>
                </a:rPr>
                <a:t>: Publishes the content on platform</a:t>
              </a: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05A22553-167D-4C31-9000-A38DBB1E46DF}"/>
                </a:ext>
              </a:extLst>
            </p:cNvPr>
            <p:cNvSpPr/>
            <p:nvPr/>
          </p:nvSpPr>
          <p:spPr>
            <a:xfrm>
              <a:off x="360548" y="3389071"/>
              <a:ext cx="285759" cy="300047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/>
                <a:t>B</a:t>
              </a:r>
            </a:p>
          </p:txBody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2B4E96A-C0B4-4703-A5E1-573CF23929A6}"/>
              </a:ext>
            </a:extLst>
          </p:cNvPr>
          <p:cNvSpPr/>
          <p:nvPr/>
        </p:nvSpPr>
        <p:spPr bwMode="auto">
          <a:xfrm>
            <a:off x="8227615" y="3990975"/>
            <a:ext cx="3652837" cy="561771"/>
          </a:xfrm>
          <a:prstGeom prst="rect">
            <a:avLst/>
          </a:prstGeom>
          <a:solidFill>
            <a:srgbClr val="38906C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prstClr val="white"/>
                </a:solidFill>
              </a:rPr>
              <a:t>Learners/Govt. Officials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prstClr val="white"/>
                </a:solidFill>
              </a:rPr>
              <a:t>(Format: Personal govt/private-domain-based Email ID)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3934DE3-04A0-49DF-8A51-188BAF25FB37}"/>
              </a:ext>
            </a:extLst>
          </p:cNvPr>
          <p:cNvSpPr/>
          <p:nvPr/>
        </p:nvSpPr>
        <p:spPr bwMode="auto">
          <a:xfrm>
            <a:off x="8227615" y="4603975"/>
            <a:ext cx="3652837" cy="708485"/>
          </a:xfrm>
          <a:prstGeom prst="rect">
            <a:avLst/>
          </a:prstGeom>
          <a:solidFill>
            <a:srgbClr val="B1E1CE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00" dirty="0">
                <a:solidFill>
                  <a:prstClr val="black"/>
                </a:solidFill>
              </a:rPr>
              <a:t>Individual public officials who will build their competencies through the iGOT platform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3724E70-7D0D-45CB-BFC5-9727EC81BBFF}"/>
              </a:ext>
            </a:extLst>
          </p:cNvPr>
          <p:cNvSpPr/>
          <p:nvPr/>
        </p:nvSpPr>
        <p:spPr bwMode="auto">
          <a:xfrm>
            <a:off x="8227614" y="5406483"/>
            <a:ext cx="3652837" cy="688796"/>
          </a:xfrm>
          <a:prstGeom prst="rect">
            <a:avLst/>
          </a:prstGeom>
          <a:solidFill>
            <a:srgbClr val="B1E1CE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00" dirty="0">
                <a:solidFill>
                  <a:prstClr val="black"/>
                </a:solidFill>
              </a:rPr>
              <a:t>Learners can be onboarded through MDO admin or by self registration process</a:t>
            </a: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2BE0C0AA-2654-40E7-B754-66819F375D7C}"/>
              </a:ext>
            </a:extLst>
          </p:cNvPr>
          <p:cNvSpPr/>
          <p:nvPr/>
        </p:nvSpPr>
        <p:spPr bwMode="auto">
          <a:xfrm>
            <a:off x="8094265" y="4142919"/>
            <a:ext cx="285750" cy="263461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/>
              <a:t>C</a:t>
            </a:r>
          </a:p>
        </p:txBody>
      </p:sp>
      <p:grpSp>
        <p:nvGrpSpPr>
          <p:cNvPr id="121" name="Group 8">
            <a:extLst>
              <a:ext uri="{FF2B5EF4-FFF2-40B4-BE49-F238E27FC236}">
                <a16:creationId xmlns:a16="http://schemas.microsoft.com/office/drawing/2014/main" id="{D3AD5E0C-25D4-452A-9CB9-870FF2937566}"/>
              </a:ext>
            </a:extLst>
          </p:cNvPr>
          <p:cNvGrpSpPr>
            <a:grpSpLocks/>
          </p:cNvGrpSpPr>
          <p:nvPr/>
        </p:nvGrpSpPr>
        <p:grpSpPr bwMode="auto">
          <a:xfrm>
            <a:off x="311548" y="3990975"/>
            <a:ext cx="3800475" cy="2053114"/>
            <a:chOff x="8189626" y="3238253"/>
            <a:chExt cx="3800591" cy="2356862"/>
          </a:xfrm>
        </p:grpSpPr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ED97FDA8-6560-4047-9FB4-CAC731C7DE0F}"/>
                </a:ext>
              </a:extLst>
            </p:cNvPr>
            <p:cNvSpPr/>
            <p:nvPr/>
          </p:nvSpPr>
          <p:spPr>
            <a:xfrm>
              <a:off x="8332505" y="3238253"/>
              <a:ext cx="3657712" cy="639849"/>
            </a:xfrm>
            <a:prstGeom prst="rect">
              <a:avLst/>
            </a:prstGeom>
            <a:solidFill>
              <a:srgbClr val="FE8D26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>
                  <a:solidFill>
                    <a:prstClr val="white"/>
                  </a:solidFill>
                </a:rPr>
                <a:t>MDO Admin</a:t>
              </a:r>
              <a:br>
                <a:rPr lang="en-US" sz="1600" b="1" dirty="0">
                  <a:solidFill>
                    <a:prstClr val="white"/>
                  </a:solidFill>
                </a:rPr>
              </a:br>
              <a:r>
                <a:rPr lang="en-US" sz="1200" b="1" dirty="0">
                  <a:solidFill>
                    <a:prstClr val="white"/>
                  </a:solidFill>
                </a:rPr>
                <a:t>(Format: Generic govt-domain-based Email ID)</a:t>
              </a:r>
              <a:endParaRPr lang="en-US" sz="1600" b="1" dirty="0">
                <a:solidFill>
                  <a:prstClr val="white"/>
                </a:solidFill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FB08B579-AE2C-4074-8D19-6A15CCC76758}"/>
                </a:ext>
              </a:extLst>
            </p:cNvPr>
            <p:cNvSpPr/>
            <p:nvPr/>
          </p:nvSpPr>
          <p:spPr>
            <a:xfrm>
              <a:off x="8332505" y="3941943"/>
              <a:ext cx="3657712" cy="841154"/>
            </a:xfrm>
            <a:prstGeom prst="rect">
              <a:avLst/>
            </a:prstGeom>
            <a:solidFill>
              <a:srgbClr val="FFECBD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IN" sz="1500" b="1" dirty="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Authorize </a:t>
              </a:r>
              <a:r>
                <a:rPr lang="en-IN" sz="1500" dirty="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learner onboarding, offboarding, profile updates, etc.</a:t>
              </a:r>
              <a:endParaRPr 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B095E004-FA68-4434-807B-5040DC8747F7}"/>
                </a:ext>
              </a:extLst>
            </p:cNvPr>
            <p:cNvSpPr/>
            <p:nvPr/>
          </p:nvSpPr>
          <p:spPr>
            <a:xfrm>
              <a:off x="8332505" y="4863178"/>
              <a:ext cx="3657712" cy="731937"/>
            </a:xfrm>
            <a:prstGeom prst="rect">
              <a:avLst/>
            </a:prstGeom>
            <a:solidFill>
              <a:srgbClr val="FFECBD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IN" sz="1500" b="1" dirty="0"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Assign</a:t>
              </a:r>
              <a:r>
                <a:rPr lang="en-IN" sz="1500" dirty="0"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IN" sz="1500" dirty="0">
                  <a:solidFill>
                    <a:schemeClr val="tx1"/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C</a:t>
              </a:r>
              <a:r>
                <a:rPr lang="en-IN" sz="1500" dirty="0"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ontent </a:t>
              </a:r>
              <a:r>
                <a:rPr lang="en-IN" sz="1500" dirty="0">
                  <a:solidFill>
                    <a:schemeClr val="tx1"/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C</a:t>
              </a:r>
              <a:r>
                <a:rPr lang="en-IN" sz="1500" dirty="0"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reator, Reviewer and Publisher roles</a:t>
              </a:r>
              <a:endParaRPr lang="en-US" sz="15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69E7C590-FAE6-4C61-A530-1CA2D722A002}"/>
                </a:ext>
              </a:extLst>
            </p:cNvPr>
            <p:cNvSpPr/>
            <p:nvPr/>
          </p:nvSpPr>
          <p:spPr>
            <a:xfrm>
              <a:off x="8189626" y="3428779"/>
              <a:ext cx="285759" cy="301666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/>
                <a:t>A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64FB129B-C8A8-9153-20D2-5A39FFAEE404}"/>
              </a:ext>
            </a:extLst>
          </p:cNvPr>
          <p:cNvSpPr/>
          <p:nvPr/>
        </p:nvSpPr>
        <p:spPr bwMode="auto">
          <a:xfrm>
            <a:off x="454423" y="6095279"/>
            <a:ext cx="3657600" cy="637606"/>
          </a:xfrm>
          <a:prstGeom prst="rect">
            <a:avLst/>
          </a:prstGeom>
          <a:solidFill>
            <a:srgbClr val="FFECBD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IN" sz="1500" b="1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Dashboard and Reports access </a:t>
            </a:r>
            <a:r>
              <a:rPr lang="en-IN" sz="15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 track learners’ engagement on iGOT</a:t>
            </a:r>
            <a:endParaRPr lang="en-US" sz="1500" dirty="0">
              <a:solidFill>
                <a:schemeClr val="tx1"/>
              </a:solidFill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54EC868-AD7E-4265-8E5E-3AC19B446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686" y="1247002"/>
            <a:ext cx="8140627" cy="5422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271BD9-9DFB-9B05-10B1-FE577E751836}"/>
              </a:ext>
            </a:extLst>
          </p:cNvPr>
          <p:cNvSpPr txBox="1"/>
          <p:nvPr/>
        </p:nvSpPr>
        <p:spPr>
          <a:xfrm>
            <a:off x="697494" y="188911"/>
            <a:ext cx="8425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Creating Relevant and Quality Content for</a:t>
            </a:r>
          </a:p>
          <a:p>
            <a:r>
              <a:rPr lang="en-IN" sz="2800" b="1" dirty="0">
                <a:solidFill>
                  <a:srgbClr val="CA7D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iGOT Karmayogi Platform</a:t>
            </a:r>
          </a:p>
        </p:txBody>
      </p:sp>
    </p:spTree>
    <p:extLst>
      <p:ext uri="{BB962C8B-B14F-4D97-AF65-F5344CB8AC3E}">
        <p14:creationId xmlns:p14="http://schemas.microsoft.com/office/powerpoint/2010/main" val="30901315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599;p78">
            <a:extLst>
              <a:ext uri="{FF2B5EF4-FFF2-40B4-BE49-F238E27FC236}">
                <a16:creationId xmlns:a16="http://schemas.microsoft.com/office/drawing/2014/main" id="{D8317564-86F3-3A34-B32E-D71B70C703EC}"/>
              </a:ext>
            </a:extLst>
          </p:cNvPr>
          <p:cNvSpPr txBox="1"/>
          <p:nvPr/>
        </p:nvSpPr>
        <p:spPr>
          <a:xfrm>
            <a:off x="2580874" y="2670905"/>
            <a:ext cx="7030251" cy="1516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7125" tIns="97125" rIns="97125" bIns="971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700"/>
              <a:buNone/>
            </a:pPr>
            <a:r>
              <a:rPr lang="en-US" sz="3600" b="1" kern="0" dirty="0">
                <a:solidFill>
                  <a:srgbClr val="244093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Palatino Linotype"/>
              </a:rPr>
              <a:t>Desired Qualities for </a:t>
            </a:r>
            <a:r>
              <a:rPr lang="en-US" sz="3600" b="1" kern="0" dirty="0">
                <a:solidFill>
                  <a:srgbClr val="CA7D0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Palatino Linotype"/>
              </a:rPr>
              <a:t>iGOT Karmayogi Courses</a:t>
            </a:r>
            <a:endParaRPr sz="3600" b="1" dirty="0">
              <a:solidFill>
                <a:srgbClr val="CA7D0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Source Sans Pr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p75"/>
          <p:cNvSpPr txBox="1">
            <a:spLocks noGrp="1"/>
          </p:cNvSpPr>
          <p:nvPr>
            <p:ph type="title"/>
          </p:nvPr>
        </p:nvSpPr>
        <p:spPr>
          <a:xfrm>
            <a:off x="688414" y="265942"/>
            <a:ext cx="9453113" cy="7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develop Content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iGOT Karmayogi Platform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56" name="Google Shape;856;p7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2228144" y="1825625"/>
            <a:ext cx="7735600" cy="435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7" name="Google Shape;857;p7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7146" y="1157069"/>
            <a:ext cx="11117711" cy="520168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9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2643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7"/>
          <p:cNvSpPr txBox="1"/>
          <p:nvPr/>
        </p:nvSpPr>
        <p:spPr>
          <a:xfrm>
            <a:off x="838877" y="402368"/>
            <a:ext cx="707261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>
              <a:buClr>
                <a:srgbClr val="1A2C57"/>
              </a:buClr>
              <a:buSzPts val="2100"/>
            </a:pPr>
            <a:r>
              <a:rPr lang="en" sz="3600" b="1" dirty="0">
                <a:solidFill>
                  <a:srgbClr val="244093"/>
                </a:solidFill>
                <a:latin typeface="Arial"/>
                <a:ea typeface="+mj-ea"/>
                <a:cs typeface="Arial"/>
                <a:sym typeface="Cambria"/>
              </a:rPr>
              <a:t>Thoughts for </a:t>
            </a:r>
            <a:r>
              <a:rPr lang="en" sz="3600" b="1" dirty="0">
                <a:solidFill>
                  <a:srgbClr val="CA7D02"/>
                </a:solidFill>
                <a:latin typeface="Arial" panose="020B0604020202020204" pitchFamily="34" charset="0"/>
                <a:cs typeface="Arial" panose="020B0604020202020204" pitchFamily="34" charset="0"/>
                <a:sym typeface="Cambria"/>
              </a:rPr>
              <a:t>Course Providers</a:t>
            </a:r>
            <a:endParaRPr sz="3600" b="1" dirty="0">
              <a:solidFill>
                <a:srgbClr val="CA7D02"/>
              </a:solidFill>
              <a:latin typeface="Arial" panose="020B0604020202020204" pitchFamily="34" charset="0"/>
              <a:cs typeface="Arial" panose="020B0604020202020204" pitchFamily="34" charset="0"/>
              <a:sym typeface="Cambria"/>
            </a:endParaRPr>
          </a:p>
        </p:txBody>
      </p:sp>
      <p:grpSp>
        <p:nvGrpSpPr>
          <p:cNvPr id="593" name="Google Shape;593;p37"/>
          <p:cNvGrpSpPr/>
          <p:nvPr/>
        </p:nvGrpSpPr>
        <p:grpSpPr>
          <a:xfrm>
            <a:off x="2152381" y="1112001"/>
            <a:ext cx="8846802" cy="5351127"/>
            <a:chOff x="1585002" y="0"/>
            <a:chExt cx="8846801" cy="5351127"/>
          </a:xfrm>
        </p:grpSpPr>
        <p:sp>
          <p:nvSpPr>
            <p:cNvPr id="594" name="Google Shape;594;p37"/>
            <p:cNvSpPr/>
            <p:nvPr/>
          </p:nvSpPr>
          <p:spPr>
            <a:xfrm>
              <a:off x="4689754" y="1362394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595" name="Google Shape;595;p37"/>
            <p:cNvSpPr/>
            <p:nvPr/>
          </p:nvSpPr>
          <p:spPr>
            <a:xfrm>
              <a:off x="4562491" y="0"/>
              <a:ext cx="1999800" cy="107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596" name="Google Shape;596;p37"/>
            <p:cNvSpPr txBox="1"/>
            <p:nvPr/>
          </p:nvSpPr>
          <p:spPr>
            <a:xfrm>
              <a:off x="4932359" y="261024"/>
              <a:ext cx="1981667" cy="6308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are the course objectives?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37"/>
            <p:cNvSpPr/>
            <p:nvPr/>
          </p:nvSpPr>
          <p:spPr>
            <a:xfrm>
              <a:off x="5201714" y="1608546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598" name="Google Shape;598;p37"/>
            <p:cNvSpPr/>
            <p:nvPr/>
          </p:nvSpPr>
          <p:spPr>
            <a:xfrm>
              <a:off x="7162291" y="1016712"/>
              <a:ext cx="1890900" cy="11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599" name="Google Shape;599;p37"/>
            <p:cNvSpPr txBox="1"/>
            <p:nvPr/>
          </p:nvSpPr>
          <p:spPr>
            <a:xfrm>
              <a:off x="7459073" y="1070100"/>
              <a:ext cx="1890900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target audience is it fit for? 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37"/>
            <p:cNvSpPr/>
            <p:nvPr/>
          </p:nvSpPr>
          <p:spPr>
            <a:xfrm>
              <a:off x="5327523" y="2162386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1" name="Google Shape;601;p37"/>
            <p:cNvSpPr/>
            <p:nvPr/>
          </p:nvSpPr>
          <p:spPr>
            <a:xfrm>
              <a:off x="7344095" y="2515025"/>
              <a:ext cx="1854300" cy="125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2" name="Google Shape;602;p37"/>
            <p:cNvSpPr txBox="1"/>
            <p:nvPr/>
          </p:nvSpPr>
          <p:spPr>
            <a:xfrm>
              <a:off x="7427077" y="2323037"/>
              <a:ext cx="2125473" cy="8389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are the intended learning outcomes of each module? 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37"/>
            <p:cNvSpPr/>
            <p:nvPr/>
          </p:nvSpPr>
          <p:spPr>
            <a:xfrm>
              <a:off x="4973368" y="2606529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4" name="Google Shape;604;p37"/>
            <p:cNvSpPr/>
            <p:nvPr/>
          </p:nvSpPr>
          <p:spPr>
            <a:xfrm>
              <a:off x="6544157" y="4200627"/>
              <a:ext cx="1999800" cy="1150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5" name="Google Shape;605;p37"/>
            <p:cNvSpPr txBox="1"/>
            <p:nvPr/>
          </p:nvSpPr>
          <p:spPr>
            <a:xfrm>
              <a:off x="7427077" y="3768605"/>
              <a:ext cx="3004726" cy="12430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knowledge, skill, or attitude (competency) are the learners expected to acquire/strengthen after consumption of this course? 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37"/>
            <p:cNvSpPr/>
            <p:nvPr/>
          </p:nvSpPr>
          <p:spPr>
            <a:xfrm>
              <a:off x="4406139" y="2606529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7" name="Google Shape;607;p37"/>
            <p:cNvSpPr/>
            <p:nvPr/>
          </p:nvSpPr>
          <p:spPr>
            <a:xfrm>
              <a:off x="2580825" y="4200627"/>
              <a:ext cx="1999800" cy="1150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08" name="Google Shape;608;p37"/>
            <p:cNvSpPr txBox="1"/>
            <p:nvPr/>
          </p:nvSpPr>
          <p:spPr>
            <a:xfrm>
              <a:off x="1585002" y="3903627"/>
              <a:ext cx="2038388" cy="8966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examples can better explain the concepts to the audience? 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9" name="Google Shape;609;p37"/>
            <p:cNvSpPr/>
            <p:nvPr/>
          </p:nvSpPr>
          <p:spPr>
            <a:xfrm>
              <a:off x="4051984" y="2162386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10" name="Google Shape;610;p37"/>
            <p:cNvSpPr/>
            <p:nvPr/>
          </p:nvSpPr>
          <p:spPr>
            <a:xfrm>
              <a:off x="1926329" y="2515025"/>
              <a:ext cx="1854300" cy="125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11" name="Google Shape;611;p37"/>
            <p:cNvSpPr txBox="1"/>
            <p:nvPr/>
          </p:nvSpPr>
          <p:spPr>
            <a:xfrm>
              <a:off x="1585002" y="2323037"/>
              <a:ext cx="2222806" cy="7282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How can I test application of knowledge of my learners? 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2" name="Google Shape;612;p37"/>
            <p:cNvSpPr/>
            <p:nvPr/>
          </p:nvSpPr>
          <p:spPr>
            <a:xfrm>
              <a:off x="4177793" y="1608546"/>
              <a:ext cx="1745400" cy="1745400"/>
            </a:xfrm>
            <a:prstGeom prst="ellipse">
              <a:avLst/>
            </a:prstGeom>
            <a:gradFill>
              <a:gsLst>
                <a:gs pos="0">
                  <a:srgbClr val="5E81C9">
                    <a:alpha val="49803"/>
                  </a:srgbClr>
                </a:gs>
                <a:gs pos="50000">
                  <a:srgbClr val="3B70C9">
                    <a:alpha val="49803"/>
                  </a:srgbClr>
                </a:gs>
                <a:gs pos="100000">
                  <a:srgbClr val="2E60B8">
                    <a:alpha val="49803"/>
                  </a:srgbClr>
                </a:gs>
              </a:gsLst>
              <a:lin ang="5400012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50"/>
                </a:srgbClr>
              </a:outerShdw>
            </a:effectLst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13" name="Google Shape;613;p37"/>
            <p:cNvSpPr/>
            <p:nvPr/>
          </p:nvSpPr>
          <p:spPr>
            <a:xfrm>
              <a:off x="2071773" y="1016712"/>
              <a:ext cx="1890900" cy="11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91433" rIns="91433" bIns="91433" anchor="ctr" anchorCtr="0">
              <a:noAutofit/>
            </a:bodyPr>
            <a:lstStyle/>
            <a:p>
              <a:endParaRPr sz="1600"/>
            </a:p>
          </p:txBody>
        </p:sp>
        <p:sp>
          <p:nvSpPr>
            <p:cNvPr id="614" name="Google Shape;614;p37"/>
            <p:cNvSpPr txBox="1"/>
            <p:nvPr/>
          </p:nvSpPr>
          <p:spPr>
            <a:xfrm>
              <a:off x="1589118" y="1064727"/>
              <a:ext cx="2872290" cy="8048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200"/>
              </a:pPr>
              <a:r>
                <a:rPr lang="en" sz="1600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What instructional methods will attract the learners’ attention and maintain engagement?</a:t>
              </a:r>
              <a:endParaRPr sz="1600" dirty="0">
                <a:solidFill>
                  <a:schemeClr val="dk1"/>
                </a:solidFill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F6BE48-2013-1A43-8CBC-795433F72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64667"/>
            <a:ext cx="11277600" cy="53286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B916A59-4A6A-8F85-88C9-816C504362CC}"/>
              </a:ext>
            </a:extLst>
          </p:cNvPr>
          <p:cNvSpPr txBox="1"/>
          <p:nvPr/>
        </p:nvSpPr>
        <p:spPr>
          <a:xfrm>
            <a:off x="735257" y="118336"/>
            <a:ext cx="3629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CA7D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WTDET</a:t>
            </a:r>
            <a:r>
              <a:rPr lang="en-US" sz="3600" b="1" dirty="0">
                <a:solidFill>
                  <a:srgbClr val="1A2C57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244093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3395312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F19B8E3-A0BD-FC6D-BBC6-71B622BD7042}"/>
              </a:ext>
            </a:extLst>
          </p:cNvPr>
          <p:cNvSpPr txBox="1">
            <a:spLocks/>
          </p:cNvSpPr>
          <p:nvPr/>
        </p:nvSpPr>
        <p:spPr>
          <a:xfrm>
            <a:off x="748146" y="246804"/>
            <a:ext cx="10113817" cy="8242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2600" b="1" dirty="0">
                <a:solidFill>
                  <a:srgbClr val="1B4C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 panose="020F0502020204030204"/>
              </a:rPr>
              <a:t>iGOT Karmayogi Platform </a:t>
            </a:r>
            <a:r>
              <a:rPr lang="en-IN" sz="2600" b="1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Calibri" panose="020F0502020204030204"/>
              </a:rPr>
              <a:t>Course Duration vs Completion Rate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58D878-1578-8BA9-4582-CADE9A081A4E}"/>
              </a:ext>
            </a:extLst>
          </p:cNvPr>
          <p:cNvSpPr txBox="1"/>
          <p:nvPr/>
        </p:nvSpPr>
        <p:spPr>
          <a:xfrm>
            <a:off x="8703583" y="6199073"/>
            <a:ext cx="16590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*Status as of 6</a:t>
            </a:r>
            <a:r>
              <a:rPr lang="en-US" sz="900" b="1" baseline="30000" dirty="0"/>
              <a:t>th</a:t>
            </a:r>
            <a:r>
              <a:rPr lang="en-US" sz="900" b="1" dirty="0"/>
              <a:t> July 2023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BC3ADC-BB10-34D3-8CF7-9373B0E7C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583485"/>
              </p:ext>
            </p:extLst>
          </p:nvPr>
        </p:nvGraphicFramePr>
        <p:xfrm>
          <a:off x="1829393" y="1122593"/>
          <a:ext cx="8533213" cy="5488603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2130170">
                  <a:extLst>
                    <a:ext uri="{9D8B030D-6E8A-4147-A177-3AD203B41FA5}">
                      <a16:colId xmlns:a16="http://schemas.microsoft.com/office/drawing/2014/main" val="366488941"/>
                    </a:ext>
                  </a:extLst>
                </a:gridCol>
                <a:gridCol w="1440998">
                  <a:extLst>
                    <a:ext uri="{9D8B030D-6E8A-4147-A177-3AD203B41FA5}">
                      <a16:colId xmlns:a16="http://schemas.microsoft.com/office/drawing/2014/main" val="645245563"/>
                    </a:ext>
                  </a:extLst>
                </a:gridCol>
                <a:gridCol w="1485148">
                  <a:extLst>
                    <a:ext uri="{9D8B030D-6E8A-4147-A177-3AD203B41FA5}">
                      <a16:colId xmlns:a16="http://schemas.microsoft.com/office/drawing/2014/main" val="1719542841"/>
                    </a:ext>
                  </a:extLst>
                </a:gridCol>
                <a:gridCol w="949036">
                  <a:extLst>
                    <a:ext uri="{9D8B030D-6E8A-4147-A177-3AD203B41FA5}">
                      <a16:colId xmlns:a16="http://schemas.microsoft.com/office/drawing/2014/main" val="1643755827"/>
                    </a:ext>
                  </a:extLst>
                </a:gridCol>
                <a:gridCol w="900546">
                  <a:extLst>
                    <a:ext uri="{9D8B030D-6E8A-4147-A177-3AD203B41FA5}">
                      <a16:colId xmlns:a16="http://schemas.microsoft.com/office/drawing/2014/main" val="1738844115"/>
                    </a:ext>
                  </a:extLst>
                </a:gridCol>
                <a:gridCol w="1627315">
                  <a:extLst>
                    <a:ext uri="{9D8B030D-6E8A-4147-A177-3AD203B41FA5}">
                      <a16:colId xmlns:a16="http://schemas.microsoft.com/office/drawing/2014/main" val="315409451"/>
                    </a:ext>
                  </a:extLst>
                </a:gridCol>
              </a:tblGrid>
              <a:tr h="272041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</a:rPr>
                        <a:t>iGOT Course Duration vs Completion Rate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3357052"/>
                  </a:ext>
                </a:extLst>
              </a:tr>
              <a:tr h="34676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 dirty="0">
                          <a:effectLst/>
                        </a:rPr>
                        <a:t>Course Name</a:t>
                      </a:r>
                      <a:endParaRPr lang="en-US" sz="10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>
                          <a:effectLst/>
                        </a:rPr>
                        <a:t>Course Provider</a:t>
                      </a:r>
                      <a:endParaRPr lang="en-US" sz="1050" b="1" i="0" u="none" strike="noStrike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 dirty="0">
                          <a:effectLst/>
                        </a:rPr>
                        <a:t>Duration (HH:MM:SS)</a:t>
                      </a:r>
                      <a:endParaRPr lang="en-US" sz="10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>
                          <a:effectLst/>
                        </a:rPr>
                        <a:t>Enrolled</a:t>
                      </a:r>
                      <a:endParaRPr lang="en-US" sz="1050" b="1" i="0" u="none" strike="noStrike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>
                          <a:effectLst/>
                        </a:rPr>
                        <a:t>Completed</a:t>
                      </a:r>
                      <a:endParaRPr lang="en-US" sz="1050" b="1" i="0" u="none" strike="noStrike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u="none" strike="noStrike" dirty="0">
                          <a:effectLst/>
                        </a:rPr>
                        <a:t>Completion Percentage </a:t>
                      </a:r>
                      <a:endParaRPr lang="en-US" sz="1050" b="1" i="0" u="none" strike="noStrike" dirty="0">
                        <a:solidFill>
                          <a:srgbClr val="FFFFFF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val="72016140"/>
                  </a:ext>
                </a:extLst>
              </a:tr>
              <a:tr h="67232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Code of Conduct for Government Employees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Institute of Secretariat Training and Management (ISTM)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00:35:00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60404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54059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89.50%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53255468"/>
                  </a:ext>
                </a:extLst>
              </a:tr>
              <a:tr h="57496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Prevention of Sexual Harassment of Women at Workplace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ISTM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01:51:59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49956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39922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79.91%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27086952"/>
                  </a:ext>
                </a:extLst>
              </a:tr>
              <a:tr h="48100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Introduction to Emerging Technologies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Capacity Building Commission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02:20:32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43931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33145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75.45%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28285730"/>
                  </a:ext>
                </a:extLst>
              </a:tr>
              <a:tr h="40836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Noting and Drafting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ISTM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02:00:00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22359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16260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72.72%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039921263"/>
                  </a:ext>
                </a:extLst>
              </a:tr>
              <a:tr h="40455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Annual Performance Appraisal Report (APAR)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ISTM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00:38:00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18970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15011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79.13%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63235347"/>
                  </a:ext>
                </a:extLst>
              </a:tr>
              <a:tr h="40455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Self Leadership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The Art of Living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01:26:43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18147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14571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80.29%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64717977"/>
                  </a:ext>
                </a:extLst>
              </a:tr>
              <a:tr h="40455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STRESS MANAGEMENT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Indian Institute of Public Administration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01:54:45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18902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13710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72.53%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533226500"/>
                  </a:ext>
                </a:extLst>
              </a:tr>
              <a:tr h="40455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Microsoft Word Beginners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Microsoft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02:56:06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19986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12889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64.49%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79505922"/>
                  </a:ext>
                </a:extLst>
              </a:tr>
              <a:tr h="52014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Leave Rules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ISTM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00:55:00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18383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12532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68.17%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118820220"/>
                  </a:ext>
                </a:extLst>
              </a:tr>
              <a:tr h="48546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Effective Communication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IIMB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05:34:16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17049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12135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71.18%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22194646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A0596DE-6B89-15C8-7654-5785539CC65C}"/>
              </a:ext>
            </a:extLst>
          </p:cNvPr>
          <p:cNvSpPr txBox="1"/>
          <p:nvPr/>
        </p:nvSpPr>
        <p:spPr>
          <a:xfrm>
            <a:off x="8703583" y="6611196"/>
            <a:ext cx="16590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*Status as of 7</a:t>
            </a:r>
            <a:r>
              <a:rPr lang="en-US" sz="900" b="1" baseline="30000" dirty="0"/>
              <a:t>th</a:t>
            </a:r>
            <a:r>
              <a:rPr lang="en-US" sz="900" b="1" dirty="0"/>
              <a:t> July 2023</a:t>
            </a:r>
          </a:p>
        </p:txBody>
      </p:sp>
    </p:spTree>
    <p:extLst>
      <p:ext uri="{BB962C8B-B14F-4D97-AF65-F5344CB8AC3E}">
        <p14:creationId xmlns:p14="http://schemas.microsoft.com/office/powerpoint/2010/main" val="1376676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40"/>
          <p:cNvSpPr txBox="1">
            <a:spLocks noGrp="1"/>
          </p:cNvSpPr>
          <p:nvPr>
            <p:ph type="title"/>
          </p:nvPr>
        </p:nvSpPr>
        <p:spPr>
          <a:xfrm>
            <a:off x="663899" y="201690"/>
            <a:ext cx="6838337" cy="6711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>
              <a:buClr>
                <a:srgbClr val="1B4CA1"/>
              </a:buClr>
              <a:buSzPts val="3300"/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Practices: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Bird's Eye View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45" name="Google Shape;645;p40"/>
          <p:cNvGraphicFramePr/>
          <p:nvPr>
            <p:extLst>
              <p:ext uri="{D42A27DB-BD31-4B8C-83A1-F6EECF244321}">
                <p14:modId xmlns:p14="http://schemas.microsoft.com/office/powerpoint/2010/main" val="3325723286"/>
              </p:ext>
            </p:extLst>
          </p:nvPr>
        </p:nvGraphicFramePr>
        <p:xfrm>
          <a:off x="663899" y="872836"/>
          <a:ext cx="10864201" cy="5660713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8981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58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00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1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49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 strike="noStrike" cap="none" dirty="0">
                          <a:solidFill>
                            <a:schemeClr val="lt1"/>
                          </a:solidFill>
                          <a:sym typeface="Times New Roman"/>
                        </a:rPr>
                        <a:t>S. No.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 strike="noStrike" cap="none" dirty="0">
                          <a:solidFill>
                            <a:schemeClr val="lt1"/>
                          </a:solidFill>
                          <a:sym typeface="Times New Roman"/>
                        </a:rPr>
                        <a:t>Feature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 dirty="0">
                          <a:solidFill>
                            <a:schemeClr val="lt1"/>
                          </a:solidFill>
                          <a:sym typeface="Times New Roman"/>
                        </a:rPr>
                        <a:t>Course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1" u="none" dirty="0">
                          <a:solidFill>
                            <a:schemeClr val="lt1"/>
                          </a:solidFill>
                          <a:sym typeface="Times New Roman"/>
                        </a:rPr>
                        <a:t>Provider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Menu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Leave Rules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  <a:sym typeface="Times New Roman"/>
                        </a:rPr>
                        <a:t>ISTM</a:t>
                      </a:r>
                      <a:endParaRPr sz="1800" b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2.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Hover Feature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PM Gatishakti</a:t>
                      </a:r>
                      <a:endParaRPr sz="1800" b="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DPIIT</a:t>
                      </a:r>
                      <a:endParaRPr sz="1800" dirty="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3.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Voice Modulation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Rail Karmayogi Program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Min. of Railways</a:t>
                      </a:r>
                      <a:endParaRPr sz="1800" dirty="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4.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Course Description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Public Procurement Framework of GOI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  <a:sym typeface="Times New Roman"/>
                        </a:rPr>
                        <a:t>Dept. of Expenditure</a:t>
                      </a:r>
                      <a:endParaRPr sz="1800" b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3194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5.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  <a:sym typeface="Times New Roman"/>
                        </a:rPr>
                        <a:t>Objectives and Outcomes</a:t>
                      </a:r>
                      <a:endParaRPr sz="1800" b="0" i="0" u="none" strike="noStrik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Code of Conduct for Government Employee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ISTM</a:t>
                      </a:r>
                      <a:endParaRPr sz="1800" dirty="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6.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Real-life Scenario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  <a:sym typeface="Times New Roman"/>
                        </a:rPr>
                        <a:t>POSH</a:t>
                      </a:r>
                      <a:endParaRPr sz="1800" b="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ISTM</a:t>
                      </a:r>
                      <a:endParaRPr sz="1800" dirty="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7.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Case Study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Time Management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DoPT</a:t>
                      </a:r>
                      <a:endParaRPr sz="1800" b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8.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</a:rPr>
                        <a:t>Transcripts</a:t>
                      </a:r>
                      <a:endParaRPr sz="1800" b="0" u="none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</a:rPr>
                        <a:t>Public Procurement Framework of GOI</a:t>
                      </a:r>
                      <a:endParaRPr sz="1800" b="0" u="none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</a:rPr>
                        <a:t>Dept. of Expenditure </a:t>
                      </a:r>
                      <a:endParaRPr sz="1800" b="0" u="none" dirty="0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9.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</a:rPr>
                        <a:t>Closed Captions</a:t>
                      </a:r>
                      <a:endParaRPr sz="1800" b="0" u="none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</a:rPr>
                        <a:t>Fundamentals of Medical Geology</a:t>
                      </a:r>
                      <a:endParaRPr sz="1800" b="0" u="none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</a:rPr>
                        <a:t>Ministry of Mines</a:t>
                      </a:r>
                      <a:endParaRPr sz="1800" b="0" u="none" dirty="0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36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10.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 dirty="0">
                          <a:solidFill>
                            <a:schemeClr val="dk1"/>
                          </a:solidFill>
                        </a:rPr>
                        <a:t>Use of SCORM</a:t>
                      </a:r>
                      <a:endParaRPr sz="1800" b="0" u="none" dirty="0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" sz="1800" b="0" u="none" strike="noStrike">
                          <a:solidFill>
                            <a:schemeClr val="dk1"/>
                          </a:solidFill>
                        </a:rPr>
                        <a:t>Basics of Marathi letters and Numerals</a:t>
                      </a:r>
                      <a:endParaRPr sz="1800" b="0" u="none">
                        <a:solidFill>
                          <a:schemeClr val="dk1"/>
                        </a:solidFill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SVPNPA</a:t>
                      </a:r>
                      <a:endParaRPr sz="1800" dirty="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41"/>
          <p:cNvSpPr txBox="1">
            <a:spLocks noGrp="1"/>
          </p:cNvSpPr>
          <p:nvPr>
            <p:ph type="title"/>
          </p:nvPr>
        </p:nvSpPr>
        <p:spPr>
          <a:xfrm>
            <a:off x="663916" y="269827"/>
            <a:ext cx="6956084" cy="685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pPr algn="ctr">
              <a:buClr>
                <a:srgbClr val="1B4CA1"/>
              </a:buClr>
              <a:buSzPts val="3300"/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Practices: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Bird's Eye View</a:t>
            </a:r>
            <a:endParaRPr sz="3200" dirty="0"/>
          </a:p>
        </p:txBody>
      </p:sp>
      <p:graphicFrame>
        <p:nvGraphicFramePr>
          <p:cNvPr id="651" name="Google Shape;651;p41"/>
          <p:cNvGraphicFramePr/>
          <p:nvPr>
            <p:extLst>
              <p:ext uri="{D42A27DB-BD31-4B8C-83A1-F6EECF244321}">
                <p14:modId xmlns:p14="http://schemas.microsoft.com/office/powerpoint/2010/main" val="1519340543"/>
              </p:ext>
            </p:extLst>
          </p:nvPr>
        </p:nvGraphicFramePr>
        <p:xfrm>
          <a:off x="663916" y="949017"/>
          <a:ext cx="10864167" cy="564591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8981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09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5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1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30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>
                          <a:solidFill>
                            <a:schemeClr val="lt1"/>
                          </a:solidFill>
                          <a:sym typeface="Times New Roman"/>
                        </a:rPr>
                        <a:t>S. No.</a:t>
                      </a:r>
                      <a:endParaRPr sz="1800" b="1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 dirty="0">
                          <a:solidFill>
                            <a:schemeClr val="lt1"/>
                          </a:solidFill>
                          <a:sym typeface="Times New Roman"/>
                        </a:rPr>
                        <a:t>Feature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 u="none" dirty="0">
                          <a:solidFill>
                            <a:schemeClr val="lt1"/>
                          </a:solidFill>
                          <a:sym typeface="Times New Roman"/>
                        </a:rPr>
                        <a:t>Course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1" u="none" dirty="0">
                          <a:solidFill>
                            <a:schemeClr val="lt1"/>
                          </a:solidFill>
                          <a:sym typeface="Times New Roman"/>
                        </a:rPr>
                        <a:t>Provider</a:t>
                      </a:r>
                      <a:endParaRPr sz="1800" b="1" dirty="0"/>
                    </a:p>
                  </a:txBody>
                  <a:tcPr marL="91467" marR="91467" marT="45733" marB="45733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11.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Flip Books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Fundamental Rules (FR) and Supplementary Rules (SR)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Dept. of Expenditure 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12.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Descriptive Feedback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Fundamental Rules (FR) and Supplementary Rules (SR)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rgbClr val="000000"/>
                          </a:solidFill>
                          <a:sym typeface="Times New Roman"/>
                        </a:rPr>
                        <a:t>Dept. of Expenditure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06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13.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Quiz voice-over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Public Provident Fund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RAKNPA</a:t>
                      </a:r>
                      <a:endParaRPr sz="180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14.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Additional readings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cap="none" dirty="0">
                          <a:solidFill>
                            <a:schemeClr val="tx1"/>
                          </a:solidFill>
                          <a:sym typeface="Times New Roman"/>
                        </a:rPr>
                        <a:t>Fundamental Rules (FR) and Supplementary Rules (SR)</a:t>
                      </a:r>
                      <a:endParaRPr sz="1800" b="0" i="0" u="none" strike="noStrike" cap="none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cap="none" dirty="0">
                          <a:solidFill>
                            <a:schemeClr val="tx1"/>
                          </a:solidFill>
                          <a:sym typeface="Times New Roman"/>
                        </a:rPr>
                        <a:t>Dept. of Expenditure</a:t>
                      </a:r>
                      <a:endParaRPr sz="1800" b="0" i="0" u="none" strike="noStrike" cap="none" dirty="0">
                        <a:solidFill>
                          <a:schemeClr val="tx1"/>
                        </a:solidFill>
                        <a:latin typeface="Times New Roman"/>
                        <a:cs typeface="Times New Roman"/>
                        <a:sym typeface="Arial" panose="020B0604020202020204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06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15.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Practical Demonstration of Domain Courses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Optical Fibre Network Maintenance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BSNL</a:t>
                      </a:r>
                      <a:endParaRPr sz="180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16.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Use of Gazette as an Additional reading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Basics of Critical Information Infrastructure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>
                          <a:solidFill>
                            <a:schemeClr val="dk1"/>
                          </a:solidFill>
                          <a:sym typeface="Times New Roman"/>
                        </a:rPr>
                        <a:t>NTIPRIT</a:t>
                      </a:r>
                      <a:endParaRPr sz="1800"/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17.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Documentary</a:t>
                      </a:r>
                      <a:endParaRPr sz="180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olidFill>
                            <a:srgbClr val="000000"/>
                          </a:solidFill>
                          <a:sym typeface="Times New Roman"/>
                        </a:rPr>
                        <a:t>Bio-Medical Waste Management in Primary Health Care Centers</a:t>
                      </a:r>
                      <a:endParaRPr sz="1800" b="0" i="0" u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CPCB 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91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dirty="0">
                          <a:solidFill>
                            <a:schemeClr val="dk1"/>
                          </a:solidFill>
                          <a:sym typeface="Times New Roman"/>
                        </a:rPr>
                        <a:t>18.</a:t>
                      </a:r>
                      <a:endParaRPr sz="1800" dirty="0"/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Glossary and Acronyms as a separate PDF in a non-SCORM course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>
                          <a:sym typeface="Times New Roman"/>
                        </a:rPr>
                        <a:t>Cantonments Act, 2006</a:t>
                      </a:r>
                      <a:endParaRPr sz="18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Times New Roman"/>
                        <a:buNone/>
                      </a:pPr>
                      <a:r>
                        <a:rPr lang="en" sz="1800" b="0" u="none" strike="noStrike" dirty="0">
                          <a:sym typeface="Times New Roman"/>
                        </a:rPr>
                        <a:t>NIDEM</a:t>
                      </a:r>
                      <a:endParaRPr sz="1800" dirty="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67" marR="91467" marT="45733" marB="45733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42"/>
          <p:cNvSpPr txBox="1">
            <a:spLocks noGrp="1"/>
          </p:cNvSpPr>
          <p:nvPr>
            <p:ph type="title"/>
          </p:nvPr>
        </p:nvSpPr>
        <p:spPr>
          <a:xfrm>
            <a:off x="563625" y="521915"/>
            <a:ext cx="8886800" cy="6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pPr>
              <a:buClr>
                <a:srgbClr val="1B4CA1"/>
              </a:buClr>
              <a:buSzPts val="3300"/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Menu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7" name="Google Shape;657;p42"/>
          <p:cNvSpPr txBox="1">
            <a:spLocks noGrp="1"/>
          </p:cNvSpPr>
          <p:nvPr>
            <p:ph type="body" idx="1"/>
          </p:nvPr>
        </p:nvSpPr>
        <p:spPr>
          <a:xfrm>
            <a:off x="563625" y="1399237"/>
            <a:ext cx="10028175" cy="42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marL="237061" indent="-228594" algn="just">
              <a:spcBef>
                <a:spcPts val="0"/>
              </a:spcBef>
              <a:buClr>
                <a:srgbClr val="F3962F"/>
              </a:buClr>
              <a:buSzPts val="1500"/>
              <a:buChar char="●"/>
            </a:pPr>
            <a:r>
              <a:rPr lang="en" sz="2000" b="1" dirty="0">
                <a:solidFill>
                  <a:srgbClr val="F3962F"/>
                </a:solidFill>
              </a:rPr>
              <a:t>What is it? </a:t>
            </a:r>
            <a:r>
              <a:rPr lang="en" sz="2000" dirty="0"/>
              <a:t>An organised listing of the modules in the beginning of a course</a:t>
            </a:r>
            <a:endParaRPr sz="2000" dirty="0"/>
          </a:p>
          <a:p>
            <a:pPr marL="237061" indent="-228594" algn="just">
              <a:spcBef>
                <a:spcPts val="1067"/>
              </a:spcBef>
              <a:buClr>
                <a:srgbClr val="F3962F"/>
              </a:buClr>
              <a:buSzPts val="1500"/>
              <a:buChar char="●"/>
            </a:pPr>
            <a:r>
              <a:rPr lang="en" sz="2000" b="1" dirty="0">
                <a:solidFill>
                  <a:srgbClr val="F3962F"/>
                </a:solidFill>
              </a:rPr>
              <a:t>Why should I do it? </a:t>
            </a:r>
            <a:r>
              <a:rPr lang="en" sz="2000" dirty="0"/>
              <a:t>To help the learners in understanding how the course is organised and easily locate contents of a particular topic</a:t>
            </a:r>
            <a:endParaRPr sz="2000" dirty="0"/>
          </a:p>
          <a:p>
            <a:pPr marL="237061" indent="-228594" algn="just">
              <a:spcBef>
                <a:spcPts val="1067"/>
              </a:spcBef>
              <a:buClr>
                <a:srgbClr val="F3962F"/>
              </a:buClr>
              <a:buSzPts val="1500"/>
              <a:buChar char="●"/>
            </a:pPr>
            <a:r>
              <a:rPr lang="en" sz="2000" b="1" dirty="0">
                <a:solidFill>
                  <a:srgbClr val="F3962F"/>
                </a:solidFill>
              </a:rPr>
              <a:t>How should I do it?</a:t>
            </a:r>
            <a:endParaRPr sz="2000" b="1" dirty="0">
              <a:solidFill>
                <a:srgbClr val="F3962F"/>
              </a:solidFill>
            </a:endParaRPr>
          </a:p>
          <a:p>
            <a:pPr marL="694249" indent="-228594" algn="just">
              <a:spcBef>
                <a:spcPts val="1067"/>
              </a:spcBef>
              <a:buSzPts val="1500"/>
              <a:buChar char="●"/>
            </a:pPr>
            <a:r>
              <a:rPr lang="en" sz="2000" u="sng" dirty="0"/>
              <a:t>For SCORM Content</a:t>
            </a:r>
            <a:r>
              <a:rPr lang="en" sz="2000" dirty="0"/>
              <a:t>: Inbuilt-feature</a:t>
            </a:r>
            <a:endParaRPr sz="2000" dirty="0"/>
          </a:p>
          <a:p>
            <a:pPr marL="694249" indent="-228594" algn="just">
              <a:spcBef>
                <a:spcPts val="1067"/>
              </a:spcBef>
              <a:buSzPts val="1500"/>
              <a:buChar char="●"/>
            </a:pPr>
            <a:r>
              <a:rPr lang="en" sz="2000" u="sng" dirty="0"/>
              <a:t>For non-SCORM content</a:t>
            </a:r>
            <a:r>
              <a:rPr lang="en" sz="2000" dirty="0"/>
              <a:t>: can be uploaded as a PDF in the beginning of the course so that the learner can refer to it anytime.</a:t>
            </a:r>
            <a:endParaRPr sz="2000" dirty="0"/>
          </a:p>
          <a:p>
            <a:pPr marL="237061" indent="-237061" algn="just">
              <a:spcBef>
                <a:spcPts val="1067"/>
              </a:spcBef>
              <a:spcAft>
                <a:spcPts val="1600"/>
              </a:spcAft>
              <a:buClr>
                <a:srgbClr val="F3962F"/>
              </a:buClr>
              <a:buSzPts val="1500"/>
              <a:buNone/>
            </a:pPr>
            <a:r>
              <a:rPr lang="en" sz="2000" dirty="0">
                <a:solidFill>
                  <a:srgbClr val="F3962F"/>
                </a:solidFill>
              </a:rPr>
              <a:t>• </a:t>
            </a:r>
            <a:r>
              <a:rPr lang="en" sz="2000" b="1" dirty="0">
                <a:solidFill>
                  <a:srgbClr val="F3962F"/>
                </a:solidFill>
              </a:rPr>
              <a:t>iGOT Compliance</a:t>
            </a:r>
            <a:r>
              <a:rPr lang="en" sz="2000" dirty="0">
                <a:solidFill>
                  <a:srgbClr val="F3962F"/>
                </a:solidFill>
              </a:rPr>
              <a:t>: </a:t>
            </a:r>
            <a:r>
              <a:rPr lang="en" sz="2000" dirty="0"/>
              <a:t>SCORM 1.2 compliant – index.html – no other name (no special characters). All SCORM content need to be under Main Directory (no sub-directory)</a:t>
            </a:r>
            <a:endParaRPr sz="2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43"/>
          <p:cNvSpPr txBox="1">
            <a:spLocks noGrp="1"/>
          </p:cNvSpPr>
          <p:nvPr>
            <p:ph type="title"/>
          </p:nvPr>
        </p:nvSpPr>
        <p:spPr>
          <a:xfrm>
            <a:off x="716385" y="390428"/>
            <a:ext cx="9362797" cy="637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pPr algn="ctr">
              <a:buClr>
                <a:srgbClr val="1B4CA1"/>
              </a:buClr>
              <a:buSzPct val="117857"/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Menu: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Leave Rules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ISTM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63" name="Google Shape;663;p43" descr="Graphical user interface, text, application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 b="17979"/>
          <a:stretch/>
        </p:blipFill>
        <p:spPr>
          <a:xfrm>
            <a:off x="998000" y="1312170"/>
            <a:ext cx="10196000" cy="49268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9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44"/>
          <p:cNvSpPr txBox="1">
            <a:spLocks noGrp="1"/>
          </p:cNvSpPr>
          <p:nvPr>
            <p:ph type="title"/>
          </p:nvPr>
        </p:nvSpPr>
        <p:spPr>
          <a:xfrm>
            <a:off x="663352" y="487447"/>
            <a:ext cx="7940321" cy="72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pPr>
              <a:buClr>
                <a:srgbClr val="1B4CA1"/>
              </a:buClr>
              <a:buSzPct val="150000"/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Hover Feature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  <a:sym typeface="Quattrocento Sans"/>
            </a:endParaRPr>
          </a:p>
        </p:txBody>
      </p:sp>
      <p:sp>
        <p:nvSpPr>
          <p:cNvPr id="669" name="Google Shape;669;p44"/>
          <p:cNvSpPr txBox="1">
            <a:spLocks noGrp="1"/>
          </p:cNvSpPr>
          <p:nvPr>
            <p:ph type="body" idx="1"/>
          </p:nvPr>
        </p:nvSpPr>
        <p:spPr>
          <a:xfrm>
            <a:off x="663352" y="1385931"/>
            <a:ext cx="10034000" cy="37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>
              <a:spcBef>
                <a:spcPts val="0"/>
              </a:spcBef>
              <a:buClr>
                <a:srgbClr val="1B4CA1"/>
              </a:buClr>
              <a:buChar char="●"/>
            </a:pPr>
            <a:r>
              <a:rPr lang="en" sz="2000" b="1" dirty="0">
                <a:solidFill>
                  <a:srgbClr val="1B4CA1"/>
                </a:solidFill>
              </a:rPr>
              <a:t>What is it?</a:t>
            </a:r>
            <a:r>
              <a:rPr lang="en" sz="2000" dirty="0">
                <a:solidFill>
                  <a:srgbClr val="1B4CA1"/>
                </a:solidFill>
              </a:rPr>
              <a:t> </a:t>
            </a:r>
            <a:r>
              <a:rPr lang="en" sz="2000" dirty="0"/>
              <a:t>To position the cursor over image or icon and the element responds with transition effect </a:t>
            </a:r>
            <a:endParaRPr sz="2000" dirty="0"/>
          </a:p>
          <a:p>
            <a:pPr marL="237061" indent="-237061">
              <a:spcBef>
                <a:spcPts val="1067"/>
              </a:spcBef>
              <a:buClr>
                <a:srgbClr val="1B4CA1"/>
              </a:buClr>
              <a:buChar char="●"/>
            </a:pPr>
            <a:r>
              <a:rPr lang="en" sz="2000" b="1" dirty="0">
                <a:solidFill>
                  <a:srgbClr val="1B4CA1"/>
                </a:solidFill>
              </a:rPr>
              <a:t>Why should I do it? </a:t>
            </a:r>
            <a:endParaRPr sz="2000" b="1" dirty="0">
              <a:solidFill>
                <a:srgbClr val="1B4CA1"/>
              </a:solidFill>
            </a:endParaRPr>
          </a:p>
          <a:p>
            <a:pPr marL="694249" indent="-237061">
              <a:spcBef>
                <a:spcPts val="1067"/>
              </a:spcBef>
              <a:buNone/>
            </a:pPr>
            <a:r>
              <a:rPr lang="en" sz="2000" dirty="0"/>
              <a:t>o Provides additional information to any cluttered slide</a:t>
            </a:r>
            <a:endParaRPr sz="2000" dirty="0"/>
          </a:p>
          <a:p>
            <a:pPr marL="694249" indent="-237061">
              <a:spcBef>
                <a:spcPts val="1067"/>
              </a:spcBef>
              <a:buNone/>
            </a:pPr>
            <a:r>
              <a:rPr lang="en" sz="2000" dirty="0"/>
              <a:t>o To make the courses more interactive, enhance user experience, provide visual cues to navigate through the course </a:t>
            </a:r>
            <a:endParaRPr sz="2000" dirty="0"/>
          </a:p>
          <a:p>
            <a:pPr marL="237061" indent="-237061">
              <a:spcBef>
                <a:spcPts val="1067"/>
              </a:spcBef>
              <a:spcAft>
                <a:spcPts val="1600"/>
              </a:spcAft>
              <a:buClr>
                <a:srgbClr val="1B4CA1"/>
              </a:buClr>
              <a:buChar char="●"/>
            </a:pPr>
            <a:r>
              <a:rPr lang="en" sz="2000" b="1" dirty="0">
                <a:solidFill>
                  <a:srgbClr val="1B4CA1"/>
                </a:solidFill>
              </a:rPr>
              <a:t>How should I do it? </a:t>
            </a:r>
            <a:r>
              <a:rPr lang="en" sz="2000" dirty="0"/>
              <a:t>Use Hover Effects plugin</a:t>
            </a:r>
            <a:endParaRPr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45"/>
          <p:cNvSpPr txBox="1">
            <a:spLocks noGrp="1"/>
          </p:cNvSpPr>
          <p:nvPr>
            <p:ph type="title"/>
          </p:nvPr>
        </p:nvSpPr>
        <p:spPr>
          <a:xfrm>
            <a:off x="706501" y="249382"/>
            <a:ext cx="10778835" cy="672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 fontScale="90000"/>
          </a:bodyPr>
          <a:lstStyle/>
          <a:p>
            <a:pPr algn="ctr">
              <a:buClr>
                <a:srgbClr val="1B4CA1"/>
              </a:buClr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Hover Feature: </a:t>
            </a:r>
            <a:r>
              <a:rPr lang="en" sz="3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Quattrocento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PM GatiShakti</a:t>
            </a:r>
            <a:r>
              <a:rPr lang="en" sz="3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Quattrocento Sans"/>
              </a:rPr>
              <a:t> by DPIIT</a:t>
            </a:r>
            <a:endParaRPr sz="3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75" name="Google Shape;675;p45" descr="Timelin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159919" y="1037299"/>
            <a:ext cx="9872000" cy="53300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9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46"/>
          <p:cNvSpPr txBox="1">
            <a:spLocks noGrp="1"/>
          </p:cNvSpPr>
          <p:nvPr>
            <p:ph type="title"/>
          </p:nvPr>
        </p:nvSpPr>
        <p:spPr>
          <a:xfrm>
            <a:off x="654899" y="376525"/>
            <a:ext cx="7373809" cy="5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pPr>
              <a:lnSpc>
                <a:spcPct val="100000"/>
              </a:lnSpc>
              <a:buClr>
                <a:srgbClr val="1B4CA1"/>
              </a:buClr>
              <a:buSzPts val="2100"/>
            </a:pPr>
            <a:r>
              <a:rPr lang="en" sz="29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Voice Modulation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81" name="Google Shape;681;p46"/>
          <p:cNvSpPr txBox="1">
            <a:spLocks noGrp="1"/>
          </p:cNvSpPr>
          <p:nvPr>
            <p:ph type="body" idx="1"/>
          </p:nvPr>
        </p:nvSpPr>
        <p:spPr>
          <a:xfrm>
            <a:off x="838938" y="1410055"/>
            <a:ext cx="10235200" cy="24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87859" indent="-287859" algn="just">
              <a:spcBef>
                <a:spcPts val="0"/>
              </a:spcBef>
              <a:buSzPts val="1500"/>
              <a:buNone/>
            </a:pPr>
            <a:r>
              <a:rPr lang="en" sz="2000" dirty="0"/>
              <a:t>• </a:t>
            </a:r>
            <a:r>
              <a:rPr lang="en" sz="2000" b="1" dirty="0">
                <a:solidFill>
                  <a:srgbClr val="1B4CA1"/>
                </a:solidFill>
              </a:rPr>
              <a:t>What is it? </a:t>
            </a:r>
            <a:r>
              <a:rPr lang="en" sz="2000" dirty="0"/>
              <a:t>Controlling or adjusting the voice, pitch and pace according to the requirement of the sentence. </a:t>
            </a:r>
            <a:endParaRPr sz="2000" dirty="0"/>
          </a:p>
          <a:p>
            <a:pPr marL="237061" indent="-228594" algn="just">
              <a:spcBef>
                <a:spcPts val="1067"/>
              </a:spcBef>
              <a:buClr>
                <a:srgbClr val="1B4CA1"/>
              </a:buClr>
              <a:buSzPts val="1500"/>
              <a:buChar char="●"/>
            </a:pPr>
            <a:r>
              <a:rPr lang="en" sz="2000" b="1" dirty="0">
                <a:solidFill>
                  <a:srgbClr val="1B4CA1"/>
                </a:solidFill>
              </a:rPr>
              <a:t>Why should I do it? </a:t>
            </a:r>
            <a:r>
              <a:rPr lang="en" sz="2000" dirty="0"/>
              <a:t>To capture learners’ attention, making the sentences more engaging and interesting </a:t>
            </a:r>
            <a:endParaRPr sz="2000" dirty="0"/>
          </a:p>
          <a:p>
            <a:pPr marL="237061" indent="-228594" algn="just">
              <a:spcBef>
                <a:spcPts val="1067"/>
              </a:spcBef>
              <a:spcAft>
                <a:spcPts val="1600"/>
              </a:spcAft>
              <a:buClr>
                <a:srgbClr val="1B4CA1"/>
              </a:buClr>
              <a:buSzPts val="1500"/>
              <a:buChar char="●"/>
            </a:pPr>
            <a:r>
              <a:rPr lang="en" sz="2000" b="1" dirty="0">
                <a:solidFill>
                  <a:srgbClr val="1B4CA1"/>
                </a:solidFill>
              </a:rPr>
              <a:t>How should I do it?</a:t>
            </a:r>
            <a:r>
              <a:rPr lang="en" sz="2000" dirty="0">
                <a:solidFill>
                  <a:srgbClr val="1B4CA1"/>
                </a:solidFill>
              </a:rPr>
              <a:t> </a:t>
            </a:r>
            <a:r>
              <a:rPr lang="en" sz="2000" dirty="0"/>
              <a:t>Use a voice that is loud and clear, stress on powerful words, effective pauses, sounding enthusiastic and confident, avoid fillers (ahs, umms)</a:t>
            </a:r>
            <a:endParaRPr sz="2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p47"/>
          <p:cNvSpPr txBox="1">
            <a:spLocks noGrp="1"/>
          </p:cNvSpPr>
          <p:nvPr>
            <p:ph type="title"/>
          </p:nvPr>
        </p:nvSpPr>
        <p:spPr>
          <a:xfrm>
            <a:off x="843870" y="200427"/>
            <a:ext cx="9739069" cy="974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Voice-Modulation:</a:t>
            </a:r>
            <a:b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Rail Karmayogi Program by Ministry of Railways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87" name="Google Shape;687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2937" y="1291948"/>
            <a:ext cx="9926125" cy="53018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48"/>
          <p:cNvSpPr txBox="1">
            <a:spLocks noGrp="1"/>
          </p:cNvSpPr>
          <p:nvPr>
            <p:ph type="title"/>
          </p:nvPr>
        </p:nvSpPr>
        <p:spPr>
          <a:xfrm>
            <a:off x="651162" y="211569"/>
            <a:ext cx="7731273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pPr algn="ctr">
              <a:buSzPts val="3300"/>
            </a:pPr>
            <a:r>
              <a:rPr lang="en" sz="29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Course Description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3" name="Google Shape;693;p48"/>
          <p:cNvSpPr txBox="1">
            <a:spLocks noGrp="1"/>
          </p:cNvSpPr>
          <p:nvPr>
            <p:ph type="body" idx="1"/>
          </p:nvPr>
        </p:nvSpPr>
        <p:spPr>
          <a:xfrm>
            <a:off x="1043000" y="1210527"/>
            <a:ext cx="10106000" cy="5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000" b="1" dirty="0"/>
              <a:t>What is it?</a:t>
            </a:r>
            <a:r>
              <a:rPr lang="en" sz="2000" dirty="0"/>
              <a:t> A brief explanation of all the relevant details of the course </a:t>
            </a:r>
            <a:endParaRPr sz="20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000" b="1" dirty="0"/>
              <a:t>Why should I do it?</a:t>
            </a:r>
            <a:r>
              <a:rPr lang="en" sz="2000" dirty="0"/>
              <a:t> A good course description emphasizes the benefits to the learner from the value of the subject matter  </a:t>
            </a:r>
            <a:endParaRPr sz="20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000" b="1" dirty="0"/>
              <a:t>How should I do it? </a:t>
            </a:r>
            <a:r>
              <a:rPr lang="en" sz="2000" dirty="0"/>
              <a:t>Do not use abbreviations, write in complete sentences, focus on content of the course, write in active sentences</a:t>
            </a:r>
            <a:endParaRPr sz="20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000" b="1" dirty="0"/>
              <a:t>iGOT compliance:</a:t>
            </a:r>
            <a:endParaRPr sz="2000" dirty="0"/>
          </a:p>
          <a:p>
            <a:pPr marL="287859" indent="0" algn="just">
              <a:spcBef>
                <a:spcPts val="1067"/>
              </a:spcBef>
              <a:buNone/>
            </a:pPr>
            <a:r>
              <a:rPr lang="en" sz="2000" dirty="0"/>
              <a:t>o </a:t>
            </a:r>
            <a:r>
              <a:rPr lang="en" sz="2000" u="sng" dirty="0"/>
              <a:t>Summary</a:t>
            </a:r>
            <a:r>
              <a:rPr lang="en" sz="2000" dirty="0"/>
              <a:t> – minimum 25 characters, maximum 2000 characters</a:t>
            </a:r>
            <a:endParaRPr sz="2000" dirty="0"/>
          </a:p>
          <a:p>
            <a:pPr marL="287859" indent="0" algn="just">
              <a:spcBef>
                <a:spcPts val="1067"/>
              </a:spcBef>
              <a:buNone/>
            </a:pPr>
            <a:r>
              <a:rPr lang="en" sz="2000" dirty="0"/>
              <a:t>o </a:t>
            </a:r>
            <a:r>
              <a:rPr lang="en" sz="2000" u="sng" dirty="0"/>
              <a:t>Description</a:t>
            </a:r>
            <a:r>
              <a:rPr lang="en" sz="2000" dirty="0"/>
              <a:t> – no minimum character, maximum 2000 characters</a:t>
            </a:r>
            <a:endParaRPr sz="2000" dirty="0"/>
          </a:p>
          <a:p>
            <a:pPr marL="237061" indent="-84665" algn="just">
              <a:spcBef>
                <a:spcPts val="1067"/>
              </a:spcBef>
              <a:spcAft>
                <a:spcPts val="1600"/>
              </a:spcAft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p49"/>
          <p:cNvSpPr txBox="1">
            <a:spLocks noGrp="1"/>
          </p:cNvSpPr>
          <p:nvPr>
            <p:ph type="title"/>
          </p:nvPr>
        </p:nvSpPr>
        <p:spPr>
          <a:xfrm>
            <a:off x="738343" y="246058"/>
            <a:ext cx="9576366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>
              <a:buSzPct val="117857"/>
            </a:pPr>
            <a:r>
              <a:rPr lang="en" sz="24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Course Description: </a:t>
            </a:r>
            <a:br>
              <a:rPr lang="en" sz="24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4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Public Procurement Framework of GOI</a:t>
            </a:r>
            <a:r>
              <a:rPr lang="en" sz="24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Dept. of Expenditure</a:t>
            </a:r>
            <a:endParaRPr sz="24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99" name="Google Shape;699;p49" descr="Graphical user interface, text, application, email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049800" y="1090149"/>
            <a:ext cx="10092400" cy="567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50"/>
          <p:cNvSpPr txBox="1">
            <a:spLocks noGrp="1"/>
          </p:cNvSpPr>
          <p:nvPr>
            <p:ph type="title"/>
          </p:nvPr>
        </p:nvSpPr>
        <p:spPr>
          <a:xfrm>
            <a:off x="717298" y="249671"/>
            <a:ext cx="7983355" cy="4689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pPr algn="ctr"/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Objectives and Outcomes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5" name="Google Shape;705;p50"/>
          <p:cNvSpPr txBox="1">
            <a:spLocks noGrp="1"/>
          </p:cNvSpPr>
          <p:nvPr>
            <p:ph type="body" idx="1"/>
          </p:nvPr>
        </p:nvSpPr>
        <p:spPr>
          <a:xfrm>
            <a:off x="1042139" y="975129"/>
            <a:ext cx="10350400" cy="563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marL="237061" indent="-228594">
              <a:spcBef>
                <a:spcPts val="0"/>
              </a:spcBef>
              <a:buSzPts val="1500"/>
              <a:buChar char="●"/>
            </a:pPr>
            <a:r>
              <a:rPr lang="en" sz="2000" b="1" dirty="0"/>
              <a:t>What is it? </a:t>
            </a:r>
            <a:endParaRPr sz="2000" b="1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Objective: Milestones for the learners to achieve as they complete the course</a:t>
            </a:r>
            <a:endParaRPr sz="2000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Outcome: describes what a learner is able to do as a result of completing a learning experience </a:t>
            </a:r>
            <a:endParaRPr sz="2000" dirty="0"/>
          </a:p>
          <a:p>
            <a:pPr marL="237061" indent="-228594">
              <a:spcBef>
                <a:spcPts val="1067"/>
              </a:spcBef>
              <a:buSzPts val="1500"/>
              <a:buChar char="●"/>
            </a:pPr>
            <a:r>
              <a:rPr lang="en" sz="2000" b="1" dirty="0"/>
              <a:t>Why should I do it? </a:t>
            </a:r>
            <a:endParaRPr sz="2000" b="1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Helps to know why is the course created, what content should be included, what activities to choose, how to gauge success from the course  </a:t>
            </a:r>
            <a:endParaRPr sz="2000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Set the learners expectations and guide their learning processes</a:t>
            </a:r>
            <a:endParaRPr sz="2000" dirty="0"/>
          </a:p>
          <a:p>
            <a:pPr marL="237061" indent="-228594">
              <a:spcBef>
                <a:spcPts val="1067"/>
              </a:spcBef>
              <a:buSzPts val="1500"/>
              <a:buChar char="●"/>
            </a:pPr>
            <a:r>
              <a:rPr lang="en" sz="2000" b="1" dirty="0"/>
              <a:t>How should I do it?</a:t>
            </a:r>
            <a:endParaRPr sz="2000" b="1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Write from point of View of the learner</a:t>
            </a:r>
            <a:endParaRPr sz="2000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Actionable steps from the point of view of the learner</a:t>
            </a:r>
            <a:endParaRPr sz="2000" dirty="0"/>
          </a:p>
          <a:p>
            <a:pPr marL="237061" indent="0">
              <a:spcBef>
                <a:spcPts val="1067"/>
              </a:spcBef>
              <a:buSzPts val="1500"/>
              <a:buNone/>
            </a:pPr>
            <a:r>
              <a:rPr lang="en" sz="2000" dirty="0"/>
              <a:t>o Value proposition – what do learners achieve at the end of the course</a:t>
            </a:r>
            <a:endParaRPr sz="2000" dirty="0"/>
          </a:p>
          <a:p>
            <a:pPr marL="237061" indent="-101597">
              <a:spcBef>
                <a:spcPts val="1067"/>
              </a:spcBef>
              <a:spcAft>
                <a:spcPts val="1600"/>
              </a:spcAft>
              <a:buSzPts val="1500"/>
              <a:buNone/>
            </a:pPr>
            <a:endParaRPr sz="2000" dirty="0"/>
          </a:p>
        </p:txBody>
      </p:sp>
    </p:spTree>
  </p:cSld>
  <p:clrMapOvr>
    <a:overrideClrMapping bg1="lt1" tx1="dk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51"/>
          <p:cNvSpPr txBox="1">
            <a:spLocks noGrp="1"/>
          </p:cNvSpPr>
          <p:nvPr>
            <p:ph type="title"/>
          </p:nvPr>
        </p:nvSpPr>
        <p:spPr>
          <a:xfrm>
            <a:off x="637822" y="206735"/>
            <a:ext cx="9185051" cy="7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Objectives and Outcomes: </a:t>
            </a:r>
            <a:b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Code of Conduct for Government Employee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ISTM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11" name="Google Shape;711;p51" descr="A picture containing graphical user interfac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342287" y="1170709"/>
            <a:ext cx="9507426" cy="5411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52"/>
          <p:cNvSpPr txBox="1">
            <a:spLocks noGrp="1"/>
          </p:cNvSpPr>
          <p:nvPr>
            <p:ph type="title"/>
          </p:nvPr>
        </p:nvSpPr>
        <p:spPr>
          <a:xfrm>
            <a:off x="935182" y="225847"/>
            <a:ext cx="6435436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Real-life Scenario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" name="Google Shape;717;p52"/>
          <p:cNvSpPr txBox="1">
            <a:spLocks noGrp="1"/>
          </p:cNvSpPr>
          <p:nvPr>
            <p:ph type="body" idx="1"/>
          </p:nvPr>
        </p:nvSpPr>
        <p:spPr>
          <a:xfrm>
            <a:off x="1069848" y="1043880"/>
            <a:ext cx="10220800" cy="3500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 </a:t>
            </a:r>
            <a:endParaRPr sz="2400" b="1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It actually happens and is not just in a story or in someone’s imagination</a:t>
            </a:r>
            <a:endParaRPr sz="2400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Creating realistic situations or simulations that learners can interact with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Gives the learners hands-on learning opportunities to improve the learners’ understanding of topics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 </a:t>
            </a:r>
            <a:r>
              <a:rPr lang="en" sz="2400" dirty="0"/>
              <a:t>Analyse the problem, select a situation, prototype first, Create realistic characters, tell a story visually, create problem-solving simulations</a:t>
            </a:r>
            <a:endParaRPr sz="2400" dirty="0"/>
          </a:p>
          <a:p>
            <a:pPr marL="237061" indent="-84665" algn="just">
              <a:spcBef>
                <a:spcPts val="1067"/>
              </a:spcBef>
              <a:spcAft>
                <a:spcPts val="1600"/>
              </a:spcAft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53"/>
          <p:cNvSpPr txBox="1">
            <a:spLocks noGrp="1"/>
          </p:cNvSpPr>
          <p:nvPr>
            <p:ph type="title"/>
          </p:nvPr>
        </p:nvSpPr>
        <p:spPr>
          <a:xfrm>
            <a:off x="623455" y="193179"/>
            <a:ext cx="9310254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Real-life Scenario: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POSH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ISTM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23" name="Google Shape;723;p53" descr="Graphical user interfac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301411" y="956621"/>
            <a:ext cx="11427200" cy="538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54"/>
          <p:cNvSpPr txBox="1">
            <a:spLocks noGrp="1"/>
          </p:cNvSpPr>
          <p:nvPr>
            <p:ph type="title"/>
          </p:nvPr>
        </p:nvSpPr>
        <p:spPr>
          <a:xfrm>
            <a:off x="757034" y="212620"/>
            <a:ext cx="6045548" cy="620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Case Study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9" name="Google Shape;729;p54"/>
          <p:cNvSpPr txBox="1">
            <a:spLocks noGrp="1"/>
          </p:cNvSpPr>
          <p:nvPr>
            <p:ph type="body" idx="1"/>
          </p:nvPr>
        </p:nvSpPr>
        <p:spPr>
          <a:xfrm>
            <a:off x="1115000" y="1101913"/>
            <a:ext cx="9962000" cy="3525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Stories/ scenarios, generally narrated, used as a tool for analysis and discussion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 </a:t>
            </a:r>
            <a:r>
              <a:rPr lang="en" sz="2400" dirty="0"/>
              <a:t>High-level learning outcomes involving reflection, mentoring and problem solving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</a:t>
            </a:r>
            <a:endParaRPr sz="2400" b="1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Introduce the topic, outline objective, key issues, findings, identify the theory, summarise recommendations/ self-simulating questions</a:t>
            </a:r>
            <a:endParaRPr sz="2400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Embed links to reference materials, pop-up boxes, video annotations</a:t>
            </a:r>
            <a:endParaRPr sz="2400" dirty="0"/>
          </a:p>
          <a:p>
            <a:pPr marL="237061" indent="-84665" algn="just">
              <a:spcBef>
                <a:spcPts val="1067"/>
              </a:spcBef>
              <a:spcAft>
                <a:spcPts val="1600"/>
              </a:spcAft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p55"/>
          <p:cNvSpPr txBox="1">
            <a:spLocks noGrp="1"/>
          </p:cNvSpPr>
          <p:nvPr>
            <p:ph type="title"/>
          </p:nvPr>
        </p:nvSpPr>
        <p:spPr>
          <a:xfrm>
            <a:off x="666979" y="149399"/>
            <a:ext cx="10240120" cy="734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Case study: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Time Management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by DoPT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35" name="Google Shape;735;p55" descr="Graphical user interface, websit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528136" y="802601"/>
            <a:ext cx="9261200" cy="590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56"/>
          <p:cNvSpPr txBox="1">
            <a:spLocks noGrp="1"/>
          </p:cNvSpPr>
          <p:nvPr>
            <p:ph type="title"/>
          </p:nvPr>
        </p:nvSpPr>
        <p:spPr>
          <a:xfrm>
            <a:off x="685279" y="249381"/>
            <a:ext cx="5486921" cy="666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Transcripts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1" name="Google Shape;741;p56"/>
          <p:cNvSpPr txBox="1">
            <a:spLocks noGrp="1"/>
          </p:cNvSpPr>
          <p:nvPr>
            <p:ph type="body" idx="1"/>
          </p:nvPr>
        </p:nvSpPr>
        <p:spPr>
          <a:xfrm>
            <a:off x="986721" y="1113544"/>
            <a:ext cx="9625861" cy="2634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28594" algn="just">
              <a:spcBef>
                <a:spcPts val="0"/>
              </a:spcBef>
              <a:buSzPts val="2100"/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Text version of the speech and non-speech audio information needed to understand the content. 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Learners with different learning styles and facing challenges from virtual classrooms can use transcript as an effective tool. 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How should I do it? </a:t>
            </a:r>
            <a:r>
              <a:rPr lang="en" sz="2400" dirty="0"/>
              <a:t>As a SCORM package</a:t>
            </a:r>
            <a:endParaRPr sz="24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57"/>
          <p:cNvSpPr txBox="1">
            <a:spLocks noGrp="1"/>
          </p:cNvSpPr>
          <p:nvPr>
            <p:ph type="title"/>
          </p:nvPr>
        </p:nvSpPr>
        <p:spPr>
          <a:xfrm>
            <a:off x="685278" y="263238"/>
            <a:ext cx="11042594" cy="8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Transcripts: </a:t>
            </a:r>
            <a:b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Public Procurement Framework of GOI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Dept. of Expenditure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47" name="Google Shape;747;p5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981228" y="1144738"/>
            <a:ext cx="10229544" cy="56682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58"/>
          <p:cNvSpPr txBox="1">
            <a:spLocks noGrp="1"/>
          </p:cNvSpPr>
          <p:nvPr>
            <p:ph type="title"/>
          </p:nvPr>
        </p:nvSpPr>
        <p:spPr>
          <a:xfrm>
            <a:off x="764091" y="195101"/>
            <a:ext cx="7160709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r>
              <a:rPr lang="en" sz="32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32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Closed Captions</a:t>
            </a:r>
            <a:endParaRPr sz="32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3" name="Google Shape;753;p58"/>
          <p:cNvSpPr txBox="1">
            <a:spLocks noGrp="1"/>
          </p:cNvSpPr>
          <p:nvPr>
            <p:ph type="body" idx="1"/>
          </p:nvPr>
        </p:nvSpPr>
        <p:spPr>
          <a:xfrm>
            <a:off x="1076776" y="1058257"/>
            <a:ext cx="9646642" cy="2793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28594" algn="just">
              <a:spcBef>
                <a:spcPts val="0"/>
              </a:spcBef>
              <a:buSzPts val="2100"/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Time-synchronised text that reflects an audio track and can be read while watching visual content 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Why should I do it? </a:t>
            </a:r>
            <a:endParaRPr sz="2400" dirty="0"/>
          </a:p>
          <a:p>
            <a:pPr marL="237061" indent="0" algn="just">
              <a:spcBef>
                <a:spcPts val="1067"/>
              </a:spcBef>
              <a:buSzPts val="2100"/>
              <a:buNone/>
            </a:pPr>
            <a:r>
              <a:rPr lang="en" sz="2400" dirty="0"/>
              <a:t>o Important for learner with hearing disabilities </a:t>
            </a:r>
            <a:endParaRPr sz="2400" dirty="0"/>
          </a:p>
          <a:p>
            <a:pPr marL="237061" indent="0" algn="just">
              <a:spcBef>
                <a:spcPts val="1067"/>
              </a:spcBef>
              <a:buSzPts val="2100"/>
              <a:buNone/>
            </a:pPr>
            <a:r>
              <a:rPr lang="en" sz="2400" dirty="0"/>
              <a:t>o Improved audience comprehension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How should I do it?</a:t>
            </a:r>
            <a:r>
              <a:rPr lang="en" sz="2400" dirty="0"/>
              <a:t> Software (SRT file)</a:t>
            </a:r>
            <a:endParaRPr sz="2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p59"/>
          <p:cNvSpPr txBox="1">
            <a:spLocks noGrp="1"/>
          </p:cNvSpPr>
          <p:nvPr>
            <p:ph type="title"/>
          </p:nvPr>
        </p:nvSpPr>
        <p:spPr>
          <a:xfrm>
            <a:off x="818000" y="235476"/>
            <a:ext cx="8970236" cy="812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Closed Captions: </a:t>
            </a:r>
            <a:b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Fundamentals of Medical Geology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Ministry of Mines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59" name="Google Shape;759;p59" descr="Graphical user interface, text, application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48800" y="1296922"/>
            <a:ext cx="11294400" cy="537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p60"/>
          <p:cNvSpPr txBox="1">
            <a:spLocks noGrp="1"/>
          </p:cNvSpPr>
          <p:nvPr>
            <p:ph type="title"/>
          </p:nvPr>
        </p:nvSpPr>
        <p:spPr>
          <a:xfrm>
            <a:off x="740697" y="292082"/>
            <a:ext cx="7260303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use of 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SCORM </a:t>
            </a:r>
            <a:b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(Sharable Content Object Reference Model)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5" name="Google Shape;765;p60"/>
          <p:cNvSpPr txBox="1">
            <a:spLocks noGrp="1"/>
          </p:cNvSpPr>
          <p:nvPr>
            <p:ph type="body" idx="1"/>
          </p:nvPr>
        </p:nvSpPr>
        <p:spPr>
          <a:xfrm>
            <a:off x="1079000" y="1391159"/>
            <a:ext cx="10034000" cy="3236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 Set of Technical Standards for e-learning software products.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</a:t>
            </a:r>
            <a:endParaRPr sz="2400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Content can be created one-time with plug-and-play functionality </a:t>
            </a:r>
            <a:endParaRPr sz="2400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Can be used in many different systems and situations without modification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 </a:t>
            </a:r>
            <a:r>
              <a:rPr lang="en" sz="2400" dirty="0"/>
              <a:t>(e.g., with free tools) – make the course in ppt, publish it to SCORM, upload in LMS</a:t>
            </a:r>
            <a:endParaRPr sz="2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61"/>
          <p:cNvSpPr txBox="1">
            <a:spLocks noGrp="1"/>
          </p:cNvSpPr>
          <p:nvPr>
            <p:ph type="title"/>
          </p:nvPr>
        </p:nvSpPr>
        <p:spPr>
          <a:xfrm>
            <a:off x="837679" y="199199"/>
            <a:ext cx="8555703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b" anchorCtr="0">
            <a:no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use of </a:t>
            </a:r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SCORM</a:t>
            </a:r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: </a:t>
            </a:r>
            <a:b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Basics of Marathi letters and Numerals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SVPNPA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71" name="Google Shape;771;p61" descr="Graphical user interfac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1340400" y="1037999"/>
            <a:ext cx="9511200" cy="57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62"/>
          <p:cNvSpPr txBox="1">
            <a:spLocks noGrp="1"/>
          </p:cNvSpPr>
          <p:nvPr>
            <p:ph type="title"/>
          </p:nvPr>
        </p:nvSpPr>
        <p:spPr>
          <a:xfrm>
            <a:off x="664497" y="221187"/>
            <a:ext cx="6574503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use of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Flip Books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7" name="Google Shape;777;p62"/>
          <p:cNvSpPr txBox="1">
            <a:spLocks noGrp="1"/>
          </p:cNvSpPr>
          <p:nvPr>
            <p:ph type="body" idx="1"/>
          </p:nvPr>
        </p:nvSpPr>
        <p:spPr>
          <a:xfrm>
            <a:off x="882811" y="1176413"/>
            <a:ext cx="9618934" cy="3499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Interactive online application with a page-turning effect, converted from PDF via Flipping book software 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Digital flipbook is easy to use, responsive across all devices, improved visual appearance of the PDF files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</a:t>
            </a:r>
            <a:endParaRPr sz="2400" b="1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Upload a PDF to Flipping book online or Flipping book publisher</a:t>
            </a:r>
            <a:endParaRPr sz="2400" dirty="0"/>
          </a:p>
          <a:p>
            <a:pPr marL="237061" indent="0" algn="just">
              <a:spcBef>
                <a:spcPts val="1067"/>
              </a:spcBef>
              <a:buNone/>
            </a:pPr>
            <a:r>
              <a:rPr lang="en" sz="2400" dirty="0"/>
              <a:t>o Import PDF into Flip book maker application</a:t>
            </a:r>
            <a:endParaRPr sz="2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p63"/>
          <p:cNvSpPr txBox="1">
            <a:spLocks noGrp="1"/>
          </p:cNvSpPr>
          <p:nvPr>
            <p:ph type="title"/>
          </p:nvPr>
        </p:nvSpPr>
        <p:spPr>
          <a:xfrm>
            <a:off x="768406" y="150707"/>
            <a:ext cx="9858031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 fontScale="90000"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use of Flip Books: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Fundamental Rules (FR) and Supplementary Rules (SR)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Department of Expenditure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83" name="Google Shape;783;p63" descr="Graphical user interface, text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071400" y="1107271"/>
            <a:ext cx="10049200" cy="566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p64"/>
          <p:cNvSpPr txBox="1">
            <a:spLocks noGrp="1"/>
          </p:cNvSpPr>
          <p:nvPr>
            <p:ph type="title"/>
          </p:nvPr>
        </p:nvSpPr>
        <p:spPr>
          <a:xfrm>
            <a:off x="726842" y="334091"/>
            <a:ext cx="7447340" cy="597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Descriptive Feedback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89" name="Google Shape;789;p64"/>
          <p:cNvSpPr txBox="1">
            <a:spLocks noGrp="1"/>
          </p:cNvSpPr>
          <p:nvPr>
            <p:ph type="body" idx="1"/>
          </p:nvPr>
        </p:nvSpPr>
        <p:spPr>
          <a:xfrm>
            <a:off x="875884" y="1125309"/>
            <a:ext cx="9976400" cy="265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Specific information (written comments or conversations) that help the learners understand what they need to improve their learning 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Provides direction to the learners for developing content knowledge or directing their own learning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</a:t>
            </a:r>
            <a:r>
              <a:rPr lang="en" sz="2400" dirty="0"/>
              <a:t> Specific examples, what needs to be done for improvement</a:t>
            </a:r>
            <a:endParaRPr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65"/>
          <p:cNvSpPr txBox="1">
            <a:spLocks noGrp="1"/>
          </p:cNvSpPr>
          <p:nvPr>
            <p:ph type="title"/>
          </p:nvPr>
        </p:nvSpPr>
        <p:spPr>
          <a:xfrm>
            <a:off x="533292" y="359106"/>
            <a:ext cx="10875927" cy="8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Descriptive Feedback: 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Fundamental Rules (FR) and Supplementary Rules (SR)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Department of Expenditure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95" name="Google Shape;795;p65" descr="Timelin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763339" y="1479123"/>
            <a:ext cx="5970000" cy="334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6" name="Google Shape;796;p65" descr="Graphical user interface, text, applicati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36820" y="2900388"/>
            <a:ext cx="5891841" cy="3352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p66"/>
          <p:cNvSpPr txBox="1">
            <a:spLocks noGrp="1"/>
          </p:cNvSpPr>
          <p:nvPr>
            <p:ph type="title"/>
          </p:nvPr>
        </p:nvSpPr>
        <p:spPr>
          <a:xfrm>
            <a:off x="719915" y="307496"/>
            <a:ext cx="6498303" cy="6182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Quiz Voice-Over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02" name="Google Shape;802;p66"/>
          <p:cNvSpPr txBox="1">
            <a:spLocks noGrp="1"/>
          </p:cNvSpPr>
          <p:nvPr>
            <p:ph type="body" idx="1"/>
          </p:nvPr>
        </p:nvSpPr>
        <p:spPr>
          <a:xfrm>
            <a:off x="924375" y="1174322"/>
            <a:ext cx="9106316" cy="3162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28594" algn="just">
              <a:spcBef>
                <a:spcPts val="0"/>
              </a:spcBef>
              <a:buSzPts val="2100"/>
              <a:buChar char="●"/>
            </a:pPr>
            <a:r>
              <a:rPr lang="en" sz="2400" b="1" dirty="0"/>
              <a:t>What is it? </a:t>
            </a:r>
            <a:r>
              <a:rPr lang="en" sz="2400" dirty="0"/>
              <a:t>When a person records a voice to narrate the quiz question, its options, feedback  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</a:t>
            </a:r>
            <a:endParaRPr sz="2400" dirty="0"/>
          </a:p>
          <a:p>
            <a:pPr marL="237061" indent="0" algn="just">
              <a:spcBef>
                <a:spcPts val="1067"/>
              </a:spcBef>
              <a:buSzPts val="2100"/>
              <a:buNone/>
            </a:pPr>
            <a:r>
              <a:rPr lang="en" sz="2400" dirty="0"/>
              <a:t>o Important for learners with reading disabilities </a:t>
            </a:r>
            <a:endParaRPr sz="2400" dirty="0"/>
          </a:p>
          <a:p>
            <a:pPr marL="237061" indent="0" algn="just">
              <a:spcBef>
                <a:spcPts val="1067"/>
              </a:spcBef>
              <a:buSzPts val="2100"/>
              <a:buNone/>
            </a:pPr>
            <a:r>
              <a:rPr lang="en" sz="2400" dirty="0"/>
              <a:t>o Improved audience comprehension</a:t>
            </a:r>
            <a:endParaRPr sz="2400" dirty="0"/>
          </a:p>
          <a:p>
            <a:pPr marL="237061" indent="-228594" algn="just">
              <a:spcBef>
                <a:spcPts val="1067"/>
              </a:spcBef>
              <a:buSzPts val="2100"/>
              <a:buChar char="●"/>
            </a:pPr>
            <a:r>
              <a:rPr lang="en" sz="2400" b="1" dirty="0"/>
              <a:t>How should I do it?</a:t>
            </a:r>
            <a:r>
              <a:rPr lang="en" sz="2400" dirty="0"/>
              <a:t> In the same way as voice over is embedded in the main course</a:t>
            </a:r>
            <a:endParaRPr sz="24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p67"/>
          <p:cNvSpPr txBox="1">
            <a:spLocks noGrp="1"/>
          </p:cNvSpPr>
          <p:nvPr>
            <p:ph type="title"/>
          </p:nvPr>
        </p:nvSpPr>
        <p:spPr>
          <a:xfrm>
            <a:off x="609079" y="248945"/>
            <a:ext cx="11153431" cy="7013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5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Quiz Voice-Over: 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Public Provident Fund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RAKNPA</a:t>
            </a:r>
            <a:endParaRPr sz="25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08" name="Google Shape;808;p67" descr="Graphical user interface, text, application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005624" y="950336"/>
            <a:ext cx="10030000" cy="574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68"/>
          <p:cNvSpPr txBox="1">
            <a:spLocks noGrp="1"/>
          </p:cNvSpPr>
          <p:nvPr>
            <p:ph type="title"/>
          </p:nvPr>
        </p:nvSpPr>
        <p:spPr>
          <a:xfrm>
            <a:off x="561109" y="339437"/>
            <a:ext cx="6982692" cy="639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8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8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Additional Readings</a:t>
            </a:r>
            <a:endParaRPr sz="28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4" name="Google Shape;814;p68"/>
          <p:cNvSpPr txBox="1">
            <a:spLocks noGrp="1"/>
          </p:cNvSpPr>
          <p:nvPr>
            <p:ph type="body" idx="1"/>
          </p:nvPr>
        </p:nvSpPr>
        <p:spPr>
          <a:xfrm>
            <a:off x="868958" y="1223336"/>
            <a:ext cx="9847200" cy="2628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Non-required instructional materials where learners can engage in, not materials they have to engage in 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 </a:t>
            </a:r>
            <a:r>
              <a:rPr lang="en" sz="2400" dirty="0"/>
              <a:t>Encourage learning, enhance learner motivation to explore on the topic, stay updated, no stress to complete the additional resources,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</a:t>
            </a:r>
            <a:r>
              <a:rPr lang="en" sz="2400" dirty="0"/>
              <a:t> Consider the course context, the target audience</a:t>
            </a:r>
            <a:endParaRPr sz="2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p69"/>
          <p:cNvSpPr txBox="1">
            <a:spLocks noGrp="1"/>
          </p:cNvSpPr>
          <p:nvPr>
            <p:ph type="title"/>
          </p:nvPr>
        </p:nvSpPr>
        <p:spPr>
          <a:xfrm>
            <a:off x="706061" y="166255"/>
            <a:ext cx="9158376" cy="921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Additional Readings: </a:t>
            </a:r>
            <a:b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Fundamental Rules (FR) and Supplementary Rules (SR)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0" name="Google Shape;820;p69" descr="Graphical user interface, text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85800" y="1087393"/>
            <a:ext cx="11220400" cy="525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70"/>
          <p:cNvSpPr txBox="1">
            <a:spLocks noGrp="1"/>
          </p:cNvSpPr>
          <p:nvPr>
            <p:ph type="title"/>
          </p:nvPr>
        </p:nvSpPr>
        <p:spPr>
          <a:xfrm>
            <a:off x="733769" y="301757"/>
            <a:ext cx="10225176" cy="73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</a:t>
            </a:r>
            <a:r>
              <a:rPr lang="en" sz="2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Practical Demonstration of Domain Courses</a:t>
            </a:r>
            <a:endParaRPr sz="2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26" name="Google Shape;826;p70"/>
          <p:cNvSpPr txBox="1">
            <a:spLocks noGrp="1"/>
          </p:cNvSpPr>
          <p:nvPr>
            <p:ph type="body" idx="1"/>
          </p:nvPr>
        </p:nvSpPr>
        <p:spPr>
          <a:xfrm>
            <a:off x="814957" y="1246079"/>
            <a:ext cx="10062800" cy="2487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normAutofit/>
          </a:bodyPr>
          <a:lstStyle/>
          <a:p>
            <a:pPr marL="237061" indent="-237061" algn="just">
              <a:spcBef>
                <a:spcPts val="0"/>
              </a:spcBef>
              <a:buChar char="●"/>
            </a:pPr>
            <a:r>
              <a:rPr lang="en" sz="2400" b="1" dirty="0"/>
              <a:t>What is it?</a:t>
            </a:r>
            <a:r>
              <a:rPr lang="en" sz="2400" dirty="0"/>
              <a:t> Process of teaching how to make or do something in a step-by-step process – how to tell what you are doing 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Why should I do it?</a:t>
            </a:r>
            <a:r>
              <a:rPr lang="en" sz="2400" dirty="0"/>
              <a:t> Teaching by example rather than simply explaining, so engages the learners </a:t>
            </a:r>
            <a:endParaRPr sz="2400" dirty="0"/>
          </a:p>
          <a:p>
            <a:pPr marL="237061" indent="-237061" algn="just">
              <a:spcBef>
                <a:spcPts val="1067"/>
              </a:spcBef>
              <a:buChar char="●"/>
            </a:pPr>
            <a:r>
              <a:rPr lang="en" sz="2400" b="1" dirty="0"/>
              <a:t>How should I do it? </a:t>
            </a:r>
            <a:r>
              <a:rPr lang="en" sz="2400" dirty="0"/>
              <a:t>Explaining the idea or skill to be demonstrated, giving explanation as you go along, doing one step at-a-time, repeating/ reinforcing</a:t>
            </a:r>
            <a:endParaRPr sz="24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p71"/>
          <p:cNvSpPr txBox="1">
            <a:spLocks noGrp="1"/>
          </p:cNvSpPr>
          <p:nvPr>
            <p:ph type="title"/>
          </p:nvPr>
        </p:nvSpPr>
        <p:spPr>
          <a:xfrm>
            <a:off x="657570" y="360218"/>
            <a:ext cx="10419140" cy="921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Practical Demonstration of Domain Courses: 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Optical Fibre Network Maintenance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BSNL</a:t>
            </a:r>
            <a:endParaRPr sz="25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32" name="Google Shape;832;p71" descr="Graphical user interface, website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866031" y="1530927"/>
            <a:ext cx="8459937" cy="4645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Google Shape;837;p72"/>
          <p:cNvSpPr txBox="1">
            <a:spLocks noGrp="1"/>
          </p:cNvSpPr>
          <p:nvPr>
            <p:ph type="title"/>
          </p:nvPr>
        </p:nvSpPr>
        <p:spPr>
          <a:xfrm>
            <a:off x="588296" y="263235"/>
            <a:ext cx="10813994" cy="948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 use of Gazette as an additional reading: </a:t>
            </a:r>
            <a:b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</a:b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Basics of Critical Information Infrastructure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NTIPRIT</a:t>
            </a:r>
            <a:endParaRPr sz="25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38" name="Google Shape;838;p72" descr="Graphical user interface, text, application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088172" y="1486189"/>
            <a:ext cx="10015655" cy="45266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73"/>
          <p:cNvSpPr txBox="1">
            <a:spLocks noGrp="1"/>
          </p:cNvSpPr>
          <p:nvPr>
            <p:ph type="title"/>
          </p:nvPr>
        </p:nvSpPr>
        <p:spPr>
          <a:xfrm>
            <a:off x="574442" y="290945"/>
            <a:ext cx="9892667" cy="97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6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 Documentary: 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Bio-Medical Waste Management in Primary Health Care Centers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CPCB</a:t>
            </a:r>
            <a:endParaRPr sz="25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44" name="Google Shape;844;p73" descr="A picture containing text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617043" y="1433946"/>
            <a:ext cx="8957914" cy="48467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74"/>
          <p:cNvSpPr txBox="1">
            <a:spLocks noGrp="1"/>
          </p:cNvSpPr>
          <p:nvPr>
            <p:ph type="title"/>
          </p:nvPr>
        </p:nvSpPr>
        <p:spPr>
          <a:xfrm>
            <a:off x="636788" y="263012"/>
            <a:ext cx="9996576" cy="891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ctr" anchorCtr="0">
            <a:normAutofit/>
          </a:bodyPr>
          <a:lstStyle/>
          <a:p>
            <a:r>
              <a:rPr lang="en" sz="2500" b="1" kern="1200" dirty="0">
                <a:solidFill>
                  <a:srgbClr val="244093"/>
                </a:solidFill>
                <a:latin typeface="Arial"/>
                <a:ea typeface="+mj-ea"/>
                <a:cs typeface="Arial"/>
              </a:rPr>
              <a:t>Good Practices for Glossary and Acronyms as a separate PDF in a non-SCORM course : 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Cantonments Act, 2006</a:t>
            </a:r>
            <a:r>
              <a:rPr lang="en" sz="25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NIDEM</a:t>
            </a:r>
            <a:endParaRPr sz="25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50" name="Google Shape;850;p74" descr="Graphical user interface, application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217000" y="1316242"/>
            <a:ext cx="11758000" cy="536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271BD9-9DFB-9B05-10B1-FE577E751836}"/>
              </a:ext>
            </a:extLst>
          </p:cNvPr>
          <p:cNvSpPr txBox="1"/>
          <p:nvPr/>
        </p:nvSpPr>
        <p:spPr>
          <a:xfrm>
            <a:off x="3580951" y="2404908"/>
            <a:ext cx="50300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3600" b="1" dirty="0">
                <a:solidFill>
                  <a:srgbClr val="244093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Demo of the</a:t>
            </a:r>
          </a:p>
          <a:p>
            <a:pPr algn="ctr"/>
            <a:r>
              <a:rPr lang="en-IN" sz="3600" b="1" dirty="0">
                <a:solidFill>
                  <a:srgbClr val="CA7D0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iGOT </a:t>
            </a:r>
            <a:r>
              <a:rPr lang="en-IN" sz="3600" b="1" dirty="0" err="1">
                <a:solidFill>
                  <a:srgbClr val="CA7D0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Karmayogi</a:t>
            </a:r>
            <a:r>
              <a:rPr lang="en-IN" sz="3600" b="1" dirty="0">
                <a:solidFill>
                  <a:srgbClr val="CA7D0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Platform</a:t>
            </a:r>
          </a:p>
          <a:p>
            <a:pPr algn="ctr"/>
            <a:r>
              <a:rPr lang="en-IN" sz="3600" b="1" dirty="0">
                <a:solidFill>
                  <a:srgbClr val="CA7D0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(CBP Portal)</a:t>
            </a:r>
          </a:p>
        </p:txBody>
      </p:sp>
    </p:spTree>
    <p:extLst>
      <p:ext uri="{BB962C8B-B14F-4D97-AF65-F5344CB8AC3E}">
        <p14:creationId xmlns:p14="http://schemas.microsoft.com/office/powerpoint/2010/main" val="89265928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title" idx="4294967295"/>
          </p:nvPr>
        </p:nvSpPr>
        <p:spPr>
          <a:xfrm>
            <a:off x="734291" y="668050"/>
            <a:ext cx="6858000" cy="731837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" sz="3600" b="1" dirty="0">
                <a:solidFill>
                  <a:srgbClr val="244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Karmayogi Bharat</a:t>
            </a:r>
            <a:r>
              <a:rPr lang="en" sz="3600" b="1" kern="1200" dirty="0">
                <a:solidFill>
                  <a:srgbClr val="1A2C57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" sz="3600" b="1" kern="1200" dirty="0">
                <a:solidFill>
                  <a:srgbClr val="CA7D0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Helpdesk</a:t>
            </a:r>
            <a:endParaRPr sz="3600" b="1" kern="1200" dirty="0">
              <a:solidFill>
                <a:srgbClr val="CA7D0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4" name="Google Shape;124;p21"/>
          <p:cNvSpPr txBox="1">
            <a:spLocks noGrp="1"/>
          </p:cNvSpPr>
          <p:nvPr>
            <p:ph type="body" idx="4294967295"/>
          </p:nvPr>
        </p:nvSpPr>
        <p:spPr>
          <a:xfrm>
            <a:off x="1267691" y="1800659"/>
            <a:ext cx="9518073" cy="308306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l">
              <a:buChar char="➔"/>
            </a:pPr>
            <a:r>
              <a:rPr lang="en" b="1" dirty="0"/>
              <a:t>Mon-Fri; 9 AM-5 PM </a:t>
            </a:r>
            <a:r>
              <a:rPr lang="en" b="1" dirty="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–</a:t>
            </a:r>
            <a:r>
              <a:rPr lang="en" b="1" dirty="0"/>
              <a:t> </a:t>
            </a:r>
            <a:r>
              <a:rPr lang="en-US" b="1" dirty="0">
                <a:hlinkClick r:id="rId3"/>
              </a:rPr>
              <a:t>Click Here to Join</a:t>
            </a:r>
            <a:endParaRPr lang="en" b="1" dirty="0"/>
          </a:p>
          <a:p>
            <a:pPr algn="l">
              <a:buChar char="➔"/>
            </a:pPr>
            <a:endParaRPr lang="en" u="sng" dirty="0">
              <a:solidFill>
                <a:schemeClr val="hlink"/>
              </a:solidFill>
              <a:hlinkClick r:id="rId3"/>
            </a:endParaRPr>
          </a:p>
          <a:p>
            <a:pPr algn="l">
              <a:buChar char="➔"/>
            </a:pPr>
            <a:r>
              <a:rPr lang="en" b="1" dirty="0"/>
              <a:t>Mon-Fri; 3-4 PM </a:t>
            </a:r>
            <a:r>
              <a:rPr lang="en" b="1" dirty="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–</a:t>
            </a:r>
            <a:r>
              <a:rPr lang="en" b="1" dirty="0"/>
              <a:t> </a:t>
            </a:r>
            <a:r>
              <a:rPr lang="en-US" b="1" dirty="0">
                <a:hlinkClick r:id="rId4"/>
              </a:rPr>
              <a:t>Click Here to Join</a:t>
            </a:r>
            <a:endParaRPr lang="en" b="1" dirty="0"/>
          </a:p>
          <a:p>
            <a:pPr algn="l">
              <a:buChar char="➔"/>
            </a:pPr>
            <a:endParaRPr lang="en" u="sng" dirty="0">
              <a:solidFill>
                <a:schemeClr val="hlink"/>
              </a:solidFill>
              <a:hlinkClick r:id="rId4"/>
            </a:endParaRPr>
          </a:p>
          <a:p>
            <a:pPr algn="l">
              <a:buChar char="➔"/>
            </a:pPr>
            <a:r>
              <a:rPr lang="en" dirty="0"/>
              <a:t>You can also write to us at </a:t>
            </a:r>
            <a:r>
              <a:rPr lang="en" u="sng" dirty="0">
                <a:solidFill>
                  <a:schemeClr val="hlink"/>
                </a:solidFill>
                <a:hlinkClick r:id="rId5"/>
              </a:rPr>
              <a:t>mission.karmayogi@gov.in</a:t>
            </a:r>
            <a:r>
              <a:rPr lang="en" dirty="0"/>
              <a:t> </a:t>
            </a:r>
            <a:endParaRPr dirty="0"/>
          </a:p>
          <a:p>
            <a:pPr marL="0" indent="0">
              <a:spcBef>
                <a:spcPts val="2133"/>
              </a:spcBef>
              <a:spcAft>
                <a:spcPts val="2133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Object 3" hidden="1">
            <a:extLst>
              <a:ext uri="{FF2B5EF4-FFF2-40B4-BE49-F238E27FC236}">
                <a16:creationId xmlns:a16="http://schemas.microsoft.com/office/drawing/2014/main" id="{2AE39344-E873-4D3F-9F29-2C7A74E02FB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45058" name="Object 3" hidden="1">
                        <a:extLst>
                          <a:ext uri="{FF2B5EF4-FFF2-40B4-BE49-F238E27FC236}">
                            <a16:creationId xmlns:a16="http://schemas.microsoft.com/office/drawing/2014/main" id="{2AE39344-E873-4D3F-9F29-2C7A74E02F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>
            <a:extLst>
              <a:ext uri="{FF2B5EF4-FFF2-40B4-BE49-F238E27FC236}">
                <a16:creationId xmlns:a16="http://schemas.microsoft.com/office/drawing/2014/main" id="{A49F38F1-EFD8-4234-97CA-8C31BBC11C3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5400" dirty="0">
              <a:solidFill>
                <a:srgbClr val="FFFFFF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9A9EE5-B6C1-CDF0-C363-FBBBC3CD01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216" y="653908"/>
            <a:ext cx="6191568" cy="555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270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QdIdfPiYQoquci.URAyT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u3q36l4EXDSlMjD1JdpCQ"/>
</p:tagLst>
</file>

<file path=ppt/theme/theme1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EY light background">
  <a:themeElements>
    <a:clrScheme name="Custom 8">
      <a:dk1>
        <a:srgbClr val="FFFFFF"/>
      </a:dk1>
      <a:lt1>
        <a:srgbClr val="2E2E38"/>
      </a:lt1>
      <a:dk2>
        <a:srgbClr val="FFE600"/>
      </a:dk2>
      <a:lt2>
        <a:srgbClr val="000000"/>
      </a:lt2>
      <a:accent1>
        <a:srgbClr val="2DB757"/>
      </a:accent1>
      <a:accent2>
        <a:srgbClr val="27ACAA"/>
      </a:accent2>
      <a:accent3>
        <a:srgbClr val="188CE5"/>
      </a:accent3>
      <a:accent4>
        <a:srgbClr val="3D108A"/>
      </a:accent4>
      <a:accent5>
        <a:srgbClr val="FF4136"/>
      </a:accent5>
      <a:accent6>
        <a:srgbClr val="FF6D00"/>
      </a:accent6>
      <a:hlink>
        <a:srgbClr val="0000FF"/>
      </a:hlink>
      <a:folHlink>
        <a:srgbClr val="800080"/>
      </a:folHlink>
    </a:clrScheme>
    <a:fontScheme name="Custom 1">
      <a:majorFont>
        <a:latin typeface="EYInterstate Light"/>
        <a:ea typeface=""/>
        <a:cs typeface=""/>
      </a:majorFont>
      <a:minorFont>
        <a:latin typeface="EYInterstat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accent1"/>
          </a:solidFill>
        </a:ln>
      </a:spPr>
      <a:bodyPr rtlCol="0" anchor="t" anchorCtr="0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accent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36576" rIns="0" bIns="0" rtlCol="0">
        <a:spAutoFit/>
      </a:bodyPr>
      <a:lstStyle>
        <a:defPPr marL="356616" indent="-356616">
          <a:lnSpc>
            <a:spcPct val="85000"/>
          </a:lnSpc>
          <a:spcAft>
            <a:spcPts val="600"/>
          </a:spcAft>
          <a:buClr>
            <a:schemeClr val="accent2"/>
          </a:buClr>
          <a:buSzPct val="70000"/>
          <a:buFont typeface="Arial" pitchFamily="34" charset="0"/>
          <a:buChar char="►"/>
          <a:defRPr sz="1200" dirty="0" err="1" smtClean="0">
            <a:solidFill>
              <a:schemeClr val="bg1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54029</TotalTime>
  <Words>2665</Words>
  <Application>Microsoft Office PowerPoint</Application>
  <PresentationFormat>Widescreen</PresentationFormat>
  <Paragraphs>402</Paragraphs>
  <Slides>55</Slides>
  <Notes>46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73" baseType="lpstr">
      <vt:lpstr>Arial</vt:lpstr>
      <vt:lpstr>Calibri</vt:lpstr>
      <vt:lpstr>Calibri Light</vt:lpstr>
      <vt:lpstr>EYInterstate</vt:lpstr>
      <vt:lpstr>EYInterstate Light</vt:lpstr>
      <vt:lpstr>Hind</vt:lpstr>
      <vt:lpstr>Lato</vt:lpstr>
      <vt:lpstr>Lato Regular</vt:lpstr>
      <vt:lpstr>Montserrat Medium</vt:lpstr>
      <vt:lpstr>Symbol</vt:lpstr>
      <vt:lpstr>Times</vt:lpstr>
      <vt:lpstr>Times New Roman</vt:lpstr>
      <vt:lpstr>Verdana</vt:lpstr>
      <vt:lpstr>Wingdings</vt:lpstr>
      <vt:lpstr>1_Office Theme</vt:lpstr>
      <vt:lpstr>2_EY light background</vt:lpstr>
      <vt:lpstr>2_Office Theme</vt:lpstr>
      <vt:lpstr>think-cell Slide</vt:lpstr>
      <vt:lpstr>PowerPoint Presentation</vt:lpstr>
      <vt:lpstr>iGOT Karmayogi Platform</vt:lpstr>
      <vt:lpstr>PowerPoint Presentation</vt:lpstr>
      <vt:lpstr>PowerPoint Presentation</vt:lpstr>
      <vt:lpstr>PowerPoint Presentation</vt:lpstr>
      <vt:lpstr>PowerPoint Presentation</vt:lpstr>
      <vt:lpstr>Karmayogi PRARAMBH</vt:lpstr>
      <vt:lpstr>DAKSHTA - Hybrid Model Development of Attitude, Knowledge, Skill for Holistic Transformation in Administration </vt:lpstr>
      <vt:lpstr>DAKSHTA for Young Professionals</vt:lpstr>
      <vt:lpstr>DAK Karmayogi</vt:lpstr>
      <vt:lpstr>PowerPoint Presentation</vt:lpstr>
      <vt:lpstr>PowerPoint Presentation</vt:lpstr>
      <vt:lpstr>PowerPoint Presentation</vt:lpstr>
      <vt:lpstr>How to develop Content for iGOT Karmayogi Platform</vt:lpstr>
      <vt:lpstr>PowerPoint Presentation</vt:lpstr>
      <vt:lpstr>PowerPoint Presentation</vt:lpstr>
      <vt:lpstr>PowerPoint Presentation</vt:lpstr>
      <vt:lpstr>Good Practices: A Bird's Eye View</vt:lpstr>
      <vt:lpstr>Good Practices: A Bird's Eye View</vt:lpstr>
      <vt:lpstr>Good Practices for Menu</vt:lpstr>
      <vt:lpstr>Good Practices for Menu: Leave Rules by ISTM</vt:lpstr>
      <vt:lpstr>Good Practices for Hover Feature</vt:lpstr>
      <vt:lpstr>Good Practices for Hover Feature: PM GatiShakti by DPIIT</vt:lpstr>
      <vt:lpstr>Good Practices for Voice Modulation</vt:lpstr>
      <vt:lpstr>Good Practices for Voice-Modulation: Rail Karmayogi Program by Ministry of Railways</vt:lpstr>
      <vt:lpstr>Good Practices for Course Description</vt:lpstr>
      <vt:lpstr>Good Practices for Course Description:  Public Procurement Framework of GOI by Dept. of Expenditure</vt:lpstr>
      <vt:lpstr>Good Practices for Objectives and Outcomes</vt:lpstr>
      <vt:lpstr>Good Practices for Objectives and Outcomes:  Code of Conduct for Government Employee by ISTM</vt:lpstr>
      <vt:lpstr>Good Practices for Real-life Scenario</vt:lpstr>
      <vt:lpstr>Good Practices for Real-life Scenario: POSH by ISTM</vt:lpstr>
      <vt:lpstr>Good Practices for Case Study</vt:lpstr>
      <vt:lpstr>Good Practices for Case study: Time Management by DoPT</vt:lpstr>
      <vt:lpstr>Good Practices for Transcripts</vt:lpstr>
      <vt:lpstr>Good Practices for Transcripts:  Public Procurement Framework of GOI by Dept. of Expenditure</vt:lpstr>
      <vt:lpstr>Good Practices for Closed Captions</vt:lpstr>
      <vt:lpstr>Good Practices for Closed Captions:  Fundamentals of Medical Geology by Ministry of Mines</vt:lpstr>
      <vt:lpstr>Good Practices for use of SCORM  (Sharable Content Object Reference Model)</vt:lpstr>
      <vt:lpstr>Good Practices for use of SCORM:  Basics of Marathi letters and Numerals by SVPNPA</vt:lpstr>
      <vt:lpstr>Good Practices for use of Flip Books</vt:lpstr>
      <vt:lpstr>Good Practices for use of Flip Books: Fundamental Rules (FR) and Supplementary Rules (SR) by Department of Expenditure</vt:lpstr>
      <vt:lpstr>Good Practices for Descriptive Feedback</vt:lpstr>
      <vt:lpstr>Good Practices for Descriptive Feedback: Fundamental Rules (FR) and Supplementary Rules (SR) by Department of Expenditure</vt:lpstr>
      <vt:lpstr>Good Practices for Quiz Voice-Over</vt:lpstr>
      <vt:lpstr>Good Practices for Quiz Voice-Over: Public Provident Fund by RAKNPA</vt:lpstr>
      <vt:lpstr>Good Practices for Additional Readings</vt:lpstr>
      <vt:lpstr>Good Practices for Additional Readings:  Fundamental Rules (FR) and Supplementary Rules (SR)</vt:lpstr>
      <vt:lpstr>Good Practices for Practical Demonstration of Domain Courses</vt:lpstr>
      <vt:lpstr>Good Practices for Practical Demonstration of Domain Courses: Optical Fibre Network Maintenance by BSNL</vt:lpstr>
      <vt:lpstr>Good Practices for use of Gazette as an additional reading:  Basics of Critical Information Infrastructure by NTIPRIT</vt:lpstr>
      <vt:lpstr>Good Practices for Documentary: Bio-Medical Waste Management in Primary Health Care Centers by CPCB</vt:lpstr>
      <vt:lpstr>Good Practices for Glossary and Acronyms as a separate PDF in a non-SCORM course : Cantonments Act, 2006 by NIDEM</vt:lpstr>
      <vt:lpstr>PowerPoint Presentation</vt:lpstr>
      <vt:lpstr>Karmayogi Bharat Helpdesk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KB</dc:creator>
  <cp:lastModifiedBy>Vinayak Sen</cp:lastModifiedBy>
  <cp:revision>406</cp:revision>
  <dcterms:created xsi:type="dcterms:W3CDTF">2022-07-26T09:51:46Z</dcterms:created>
  <dcterms:modified xsi:type="dcterms:W3CDTF">2023-07-11T07:49:15Z</dcterms:modified>
</cp:coreProperties>
</file>