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8" r:id="rId4"/>
    <p:sldId id="259" r:id="rId5"/>
    <p:sldId id="262" r:id="rId6"/>
    <p:sldId id="261" r:id="rId7"/>
    <p:sldId id="268" r:id="rId8"/>
    <p:sldId id="264" r:id="rId9"/>
    <p:sldId id="267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85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CA7990-D2D6-2A8B-1812-A48D89997B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3A3BCB-E7EA-7807-7790-FDD7034FC7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F2AC4B-5A71-7220-7616-07D172612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C4AFF-678F-4E2D-AE5D-BC4DCCAC6755}" type="datetimeFigureOut">
              <a:rPr lang="en-IN" smtClean="0"/>
              <a:t>14-06-2024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15618A-C282-2B23-71BB-93661E3D2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291BB4-492F-AEBC-BCA5-AB5C8E6DB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DC290-7045-41EF-90BC-E4861A90B2A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86232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D56244-3C2F-A10B-A1A3-A2D2D6EED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B8D274-65E5-C240-BFD1-DF1FCCE02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692E52-BB6B-3F29-88FE-60B43FD101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C4AFF-678F-4E2D-AE5D-BC4DCCAC6755}" type="datetimeFigureOut">
              <a:rPr lang="en-IN" smtClean="0"/>
              <a:t>14-06-2024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880EB4-D1B9-0BB1-AF76-6DC908F519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30AE69-43AB-E0A2-BE6C-80CA8EA6F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DC290-7045-41EF-90BC-E4861A90B2A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2954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687F7-B156-B374-4EC7-BD8477B8FF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4B5EAB-74C2-636D-4039-15803BF6BD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3683AD-C0B3-EA09-6DF7-E61B2A255D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C4AFF-678F-4E2D-AE5D-BC4DCCAC6755}" type="datetimeFigureOut">
              <a:rPr lang="en-IN" smtClean="0"/>
              <a:t>14-06-2024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70A5B-F74C-CECB-FFEE-90CDAC85F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689BE3-6101-BAD9-2403-5CBD03BE9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DC290-7045-41EF-90BC-E4861A90B2A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94720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7FC11A-D12F-926A-CD1C-729EB56FB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09C3D6-696C-B609-0EA9-0A29DC6A1B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AAB9F9-97A6-6EFE-83B8-8878A3D8BC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BD0E63-FDF0-2CC3-8C0B-C397032E5B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C4AFF-678F-4E2D-AE5D-BC4DCCAC6755}" type="datetimeFigureOut">
              <a:rPr lang="en-IN" smtClean="0"/>
              <a:t>14-06-2024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C78E34-B2E3-589D-0DA7-8FEFF179A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5C3D68-F645-4D19-4E45-B6063F8AB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DC290-7045-41EF-90BC-E4861A90B2A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626093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EC9997-F73F-1AC2-8354-B553CC9BFD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8088F5-D627-DF5D-B267-0DD3C7F6C8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BA4306-478E-EA97-D2DC-A4729A200A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B21529-48B8-D245-4C50-20C6683CD0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47D5D61-3A5B-E264-895A-DDB3E25E17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6A0DC1-A127-A19E-6530-A0C8B2A27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C4AFF-678F-4E2D-AE5D-BC4DCCAC6755}" type="datetimeFigureOut">
              <a:rPr lang="en-IN" smtClean="0"/>
              <a:t>14-06-2024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AC85FA-4354-960F-ACB4-A844A80ECA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5F08D7-8B9F-FDB8-EE8C-42BD7BBE1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DC290-7045-41EF-90BC-E4861A90B2A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52676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7D7446-4338-0F55-B8F9-D4F70FF2B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F1EACD-6892-621C-FB14-8E458CD5D1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C4AFF-678F-4E2D-AE5D-BC4DCCAC6755}" type="datetimeFigureOut">
              <a:rPr lang="en-IN" smtClean="0"/>
              <a:t>14-06-2024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19FE04-E2E1-A63E-946A-36CA7E196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649261-E86D-71EB-6EEB-EE22DD4312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DC290-7045-41EF-90BC-E4861A90B2A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12398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01C2EB-DD73-3DAD-7645-4BA6F58F9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C4AFF-678F-4E2D-AE5D-BC4DCCAC6755}" type="datetimeFigureOut">
              <a:rPr lang="en-IN" smtClean="0"/>
              <a:t>14-06-2024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A1211A-3309-9171-84C9-4021424CD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151BA4-D00E-B6E5-31FB-4A9324AC0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DC290-7045-41EF-90BC-E4861A90B2A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40859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E7047D-CC78-DD01-FBA8-48175A131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98598F-11A6-1686-C0F1-FFB161DBE5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C830DC-F660-7833-8AF1-916B14EDF0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C9445E-BC09-BAE0-6534-153CC92AFA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C4AFF-678F-4E2D-AE5D-BC4DCCAC6755}" type="datetimeFigureOut">
              <a:rPr lang="en-IN" smtClean="0"/>
              <a:t>14-06-2024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D2236F-8688-6FA2-8F6C-B67EF9D0C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0A8A61-9C3E-F165-B1C4-7ECBCF672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DC290-7045-41EF-90BC-E4861A90B2A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67230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02001-AEC1-DA03-2567-5A6158A3D2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CF1476-1D54-6861-021D-0D77FF819D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240855-47B5-84CF-F632-4383B81184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3A20DB-3BFA-F271-8BDD-737CFE7B9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C4AFF-678F-4E2D-AE5D-BC4DCCAC6755}" type="datetimeFigureOut">
              <a:rPr lang="en-IN" smtClean="0"/>
              <a:t>14-06-2024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836C73-B651-E582-19BE-54E833470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8D2D60-DEF6-FC20-5BDB-D8E4B82B6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DC290-7045-41EF-90BC-E4861A90B2A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62271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0A9405-B423-454E-E7CF-B5ED66E4EB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8806DA-5260-6C8F-3D1E-752F007719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FB1B06-BAA2-9404-945C-3ED9A3E3C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C4AFF-678F-4E2D-AE5D-BC4DCCAC6755}" type="datetimeFigureOut">
              <a:rPr lang="en-IN" smtClean="0"/>
              <a:t>14-06-2024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6F74BB-AB8A-19AB-C535-C276C579E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1139D1-08D4-40B2-3797-0FA3CF8C3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DC290-7045-41EF-90BC-E4861A90B2A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30052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7D88AE4-5FE2-CCD3-CAF5-8B0DACB302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4F1124-E64B-4633-5777-1F63242992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5EEC66-8173-44B5-C330-BD176327B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C4AFF-678F-4E2D-AE5D-BC4DCCAC6755}" type="datetimeFigureOut">
              <a:rPr lang="en-IN" smtClean="0"/>
              <a:t>14-06-2024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385AA9-8D4B-B8F9-AC1C-90EC6F5FB2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2EBC1D-D255-1EDF-4BD7-3E96BC23E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DC290-7045-41EF-90BC-E4861A90B2A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44071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5E46A5-7B89-E6D3-BF2B-2BF3B2105D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0A3DA6-9DA2-01A0-EFD2-0C9D92C1A7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4F6A4D-9981-A27F-0F8F-816A5C7969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8C4AFF-678F-4E2D-AE5D-BC4DCCAC6755}" type="datetimeFigureOut">
              <a:rPr lang="en-IN" smtClean="0"/>
              <a:t>14-06-2024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55A246-6198-FEEE-5D8C-C6EBEB79E9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A35D8C-B1C4-72ED-7695-9D04BEC234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DC290-7045-41EF-90BC-E4861A90B2A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63644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91E2E4B-B556-7EB3-952A-19074F6808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3437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00139-0377-0101-1652-3099E07BD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900" b="1" i="1" spc="-20" dirty="0">
                <a:latin typeface="Cambria"/>
                <a:cs typeface="Cambria"/>
              </a:rPr>
              <a:t>Welcome</a:t>
            </a:r>
            <a:r>
              <a:rPr lang="en-US" sz="3900" b="1" i="1" spc="-35" dirty="0">
                <a:latin typeface="Cambria"/>
                <a:cs typeface="Cambria"/>
              </a:rPr>
              <a:t> </a:t>
            </a:r>
            <a:r>
              <a:rPr lang="en-US" sz="3900" b="1" i="1" dirty="0">
                <a:latin typeface="Cambria"/>
                <a:cs typeface="Cambria"/>
              </a:rPr>
              <a:t>to</a:t>
            </a:r>
            <a:r>
              <a:rPr lang="en-US" sz="3900" b="1" i="1" spc="-20" dirty="0">
                <a:latin typeface="Cambria"/>
                <a:cs typeface="Cambria"/>
              </a:rPr>
              <a:t> </a:t>
            </a:r>
            <a:r>
              <a:rPr lang="en-US" sz="3900" b="1" i="1" dirty="0">
                <a:latin typeface="Cambria"/>
                <a:cs typeface="Cambria"/>
              </a:rPr>
              <a:t>our</a:t>
            </a:r>
            <a:r>
              <a:rPr lang="en-US" sz="3900" b="1" i="1" spc="-15" dirty="0">
                <a:latin typeface="Cambria"/>
                <a:cs typeface="Cambria"/>
              </a:rPr>
              <a:t> </a:t>
            </a:r>
            <a:r>
              <a:rPr lang="en-US" sz="3900" b="1" i="1" dirty="0">
                <a:latin typeface="Cambria"/>
                <a:cs typeface="Cambria"/>
              </a:rPr>
              <a:t>guide</a:t>
            </a:r>
            <a:r>
              <a:rPr lang="en-US" sz="3900" b="1" i="1" spc="-40" dirty="0">
                <a:latin typeface="Cambria"/>
                <a:cs typeface="Cambria"/>
              </a:rPr>
              <a:t> </a:t>
            </a:r>
            <a:r>
              <a:rPr lang="en-US" sz="3900" b="1" i="1" dirty="0">
                <a:latin typeface="Cambria"/>
                <a:cs typeface="Cambria"/>
              </a:rPr>
              <a:t>on</a:t>
            </a:r>
            <a:r>
              <a:rPr lang="en-US" sz="3900" b="1" i="1" spc="-20" dirty="0">
                <a:latin typeface="Cambria"/>
                <a:cs typeface="Cambria"/>
              </a:rPr>
              <a:t> </a:t>
            </a:r>
            <a:r>
              <a:rPr lang="en-US" sz="3900" b="1" i="1" dirty="0">
                <a:latin typeface="Cambria"/>
                <a:cs typeface="Cambria"/>
              </a:rPr>
              <a:t>using</a:t>
            </a:r>
            <a:r>
              <a:rPr lang="en-US" sz="3900" b="1" i="1" spc="-30" dirty="0">
                <a:latin typeface="Cambria"/>
                <a:cs typeface="Cambria"/>
              </a:rPr>
              <a:t> </a:t>
            </a:r>
            <a:r>
              <a:rPr lang="en-US" sz="3900" b="1" i="1" dirty="0">
                <a:latin typeface="Cambria"/>
                <a:cs typeface="Cambria"/>
              </a:rPr>
              <a:t>the</a:t>
            </a:r>
            <a:r>
              <a:rPr lang="en-US" sz="3900" b="1" i="1" spc="-20" dirty="0">
                <a:latin typeface="Cambria"/>
                <a:cs typeface="Cambria"/>
              </a:rPr>
              <a:t> </a:t>
            </a:r>
            <a:r>
              <a:rPr lang="en-US" sz="3900" b="1" i="1" dirty="0">
                <a:latin typeface="Cambria"/>
                <a:cs typeface="Cambria"/>
              </a:rPr>
              <a:t>survey</a:t>
            </a:r>
            <a:r>
              <a:rPr lang="en-US" sz="3900" b="1" i="1" spc="-20" dirty="0">
                <a:latin typeface="Cambria"/>
                <a:cs typeface="Cambria"/>
              </a:rPr>
              <a:t> </a:t>
            </a:r>
            <a:r>
              <a:rPr lang="en-US" sz="3900" b="1" i="1" dirty="0">
                <a:latin typeface="Cambria"/>
                <a:cs typeface="Cambria"/>
              </a:rPr>
              <a:t>booklet</a:t>
            </a:r>
            <a:r>
              <a:rPr lang="en-US" sz="3900" b="1" i="1" spc="-10" dirty="0">
                <a:latin typeface="Cambria"/>
                <a:cs typeface="Cambria"/>
              </a:rPr>
              <a:t> </a:t>
            </a:r>
            <a:r>
              <a:rPr lang="en-US" sz="3900" b="1" i="1" dirty="0">
                <a:latin typeface="Cambria"/>
                <a:cs typeface="Cambria"/>
              </a:rPr>
              <a:t>for</a:t>
            </a:r>
            <a:r>
              <a:rPr lang="en-US" sz="3900" b="1" i="1" spc="-20" dirty="0">
                <a:latin typeface="Cambria"/>
                <a:cs typeface="Cambria"/>
              </a:rPr>
              <a:t> </a:t>
            </a:r>
            <a:r>
              <a:rPr lang="en-US" sz="3900" b="1" i="1" dirty="0" err="1">
                <a:latin typeface="Cambria"/>
                <a:cs typeface="Cambria"/>
              </a:rPr>
              <a:t>Redplus</a:t>
            </a:r>
            <a:r>
              <a:rPr lang="en-US" sz="3900" b="1" i="1" dirty="0">
                <a:latin typeface="Cambria"/>
                <a:cs typeface="Cambria"/>
              </a:rPr>
              <a:t>,</a:t>
            </a:r>
            <a:r>
              <a:rPr lang="en-US" sz="3900" b="1" i="1" spc="-20" dirty="0">
                <a:latin typeface="Cambria"/>
                <a:cs typeface="Cambria"/>
              </a:rPr>
              <a:t> </a:t>
            </a:r>
            <a:r>
              <a:rPr lang="en-US" sz="3900" b="1" i="1" spc="-10" dirty="0" err="1">
                <a:latin typeface="Cambria"/>
                <a:cs typeface="Cambria"/>
              </a:rPr>
              <a:t>Xontum</a:t>
            </a:r>
            <a:r>
              <a:rPr lang="en-US" sz="3900" b="1" i="1" spc="-10" dirty="0">
                <a:latin typeface="Cambria"/>
                <a:cs typeface="Cambria"/>
              </a:rPr>
              <a:t>,</a:t>
            </a:r>
            <a:r>
              <a:rPr lang="en-US" sz="3900" b="1" i="1" spc="-20" dirty="0">
                <a:latin typeface="Cambria"/>
                <a:cs typeface="Cambria"/>
              </a:rPr>
              <a:t> </a:t>
            </a:r>
            <a:r>
              <a:rPr lang="en-US" sz="3900" b="1" i="1" dirty="0">
                <a:latin typeface="Cambria"/>
                <a:cs typeface="Cambria"/>
              </a:rPr>
              <a:t>and</a:t>
            </a:r>
            <a:r>
              <a:rPr lang="en-US" sz="3900" b="1" i="1" spc="-20" dirty="0">
                <a:latin typeface="Cambria"/>
                <a:cs typeface="Cambria"/>
              </a:rPr>
              <a:t> </a:t>
            </a:r>
            <a:r>
              <a:rPr lang="en-US" sz="3900" b="1" i="1" spc="-10" dirty="0" err="1">
                <a:latin typeface="Cambria"/>
                <a:cs typeface="Cambria"/>
              </a:rPr>
              <a:t>Cefobactum</a:t>
            </a:r>
            <a:r>
              <a:rPr lang="en-US" sz="3900" b="1" i="1" spc="-10" dirty="0">
                <a:latin typeface="Cambria"/>
                <a:cs typeface="Cambria"/>
              </a:rPr>
              <a:t>.</a:t>
            </a:r>
            <a:br>
              <a:rPr lang="en-US" dirty="0">
                <a:latin typeface="Cambria"/>
                <a:cs typeface="Cambria"/>
              </a:rPr>
            </a:b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091B10-6250-1B72-06F4-6CE6240F7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2462" y="1690688"/>
            <a:ext cx="10515600" cy="4351338"/>
          </a:xfrm>
        </p:spPr>
        <p:txBody>
          <a:bodyPr/>
          <a:lstStyle/>
          <a:p>
            <a:pPr marL="12700" indent="0" algn="just">
              <a:lnSpc>
                <a:spcPct val="100000"/>
              </a:lnSpc>
              <a:spcBef>
                <a:spcPts val="860"/>
              </a:spcBef>
              <a:buNone/>
              <a:tabLst>
                <a:tab pos="154305" algn="l"/>
              </a:tabLst>
            </a:pPr>
            <a:endParaRPr lang="en-US" sz="2800" b="1" i="1" dirty="0">
              <a:latin typeface="Cambria"/>
              <a:cs typeface="Cambria"/>
            </a:endParaRPr>
          </a:p>
          <a:p>
            <a:pPr marL="12700" indent="0" algn="just">
              <a:lnSpc>
                <a:spcPct val="100000"/>
              </a:lnSpc>
              <a:spcBef>
                <a:spcPts val="860"/>
              </a:spcBef>
              <a:buNone/>
              <a:tabLst>
                <a:tab pos="154305" algn="l"/>
              </a:tabLst>
            </a:pPr>
            <a:r>
              <a:rPr lang="en-US" sz="2800" b="1" i="1" dirty="0">
                <a:latin typeface="Cambria"/>
                <a:cs typeface="Cambria"/>
              </a:rPr>
              <a:t>Purpose</a:t>
            </a:r>
            <a:r>
              <a:rPr lang="en-US" sz="2800" b="1" i="1" spc="-30" dirty="0">
                <a:latin typeface="Cambria"/>
                <a:cs typeface="Cambria"/>
              </a:rPr>
              <a:t> </a:t>
            </a:r>
            <a:r>
              <a:rPr lang="en-US" sz="2800" b="1" i="1" dirty="0">
                <a:latin typeface="Cambria"/>
                <a:cs typeface="Cambria"/>
              </a:rPr>
              <a:t>of</a:t>
            </a:r>
            <a:r>
              <a:rPr lang="en-US" sz="2800" b="1" i="1" spc="-20" dirty="0">
                <a:latin typeface="Cambria"/>
                <a:cs typeface="Cambria"/>
              </a:rPr>
              <a:t> </a:t>
            </a:r>
            <a:r>
              <a:rPr lang="en-US" sz="2800" b="1" i="1" dirty="0">
                <a:latin typeface="Cambria"/>
                <a:cs typeface="Cambria"/>
              </a:rPr>
              <a:t>the</a:t>
            </a:r>
            <a:r>
              <a:rPr lang="en-US" sz="2800" b="1" i="1" spc="-25" dirty="0">
                <a:latin typeface="Cambria"/>
                <a:cs typeface="Cambria"/>
              </a:rPr>
              <a:t> </a:t>
            </a:r>
            <a:r>
              <a:rPr lang="en-US" sz="2800" b="1" i="1" spc="-10" dirty="0">
                <a:latin typeface="Cambria"/>
                <a:cs typeface="Cambria"/>
              </a:rPr>
              <a:t>Booklet</a:t>
            </a:r>
            <a:endParaRPr lang="en-US" sz="2800" dirty="0">
              <a:latin typeface="Cambria"/>
              <a:cs typeface="Cambria"/>
            </a:endParaRPr>
          </a:p>
          <a:p>
            <a:pPr marL="12700" marR="5080" algn="just">
              <a:lnSpc>
                <a:spcPct val="105900"/>
              </a:lnSpc>
              <a:spcBef>
                <a:spcPts val="790"/>
              </a:spcBef>
            </a:pPr>
            <a:r>
              <a:rPr lang="en-US" sz="2800" dirty="0">
                <a:latin typeface="Cambria"/>
                <a:cs typeface="Cambria"/>
              </a:rPr>
              <a:t>The</a:t>
            </a:r>
            <a:r>
              <a:rPr lang="en-US" sz="2800" spc="1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purpose</a:t>
            </a:r>
            <a:r>
              <a:rPr lang="en-US" sz="2800" spc="1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of</a:t>
            </a:r>
            <a:r>
              <a:rPr lang="en-US" sz="2800" spc="1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this</a:t>
            </a:r>
            <a:r>
              <a:rPr lang="en-US" sz="2800" spc="1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booklet</a:t>
            </a:r>
            <a:r>
              <a:rPr lang="en-US" sz="2800" spc="1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is</a:t>
            </a:r>
            <a:r>
              <a:rPr lang="en-US" sz="2800" spc="1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to</a:t>
            </a:r>
            <a:r>
              <a:rPr lang="en-US" sz="2800" spc="1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conduct</a:t>
            </a:r>
            <a:r>
              <a:rPr lang="en-US" sz="2800" spc="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a</a:t>
            </a:r>
            <a:r>
              <a:rPr lang="en-US" sz="2800" spc="10" dirty="0">
                <a:latin typeface="Cambria"/>
                <a:cs typeface="Cambria"/>
              </a:rPr>
              <a:t> </a:t>
            </a:r>
            <a:r>
              <a:rPr lang="en-US" sz="2800" spc="-10" dirty="0">
                <a:latin typeface="Cambria"/>
                <a:cs typeface="Cambria"/>
              </a:rPr>
              <a:t>comprehensive</a:t>
            </a:r>
            <a:r>
              <a:rPr lang="en-US" sz="2800" spc="1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survey</a:t>
            </a:r>
            <a:r>
              <a:rPr lang="en-US" sz="2800" spc="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in</a:t>
            </a:r>
            <a:r>
              <a:rPr lang="en-US" sz="2800" spc="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hospitals</a:t>
            </a:r>
            <a:r>
              <a:rPr lang="en-US" sz="2800" spc="5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&amp;</a:t>
            </a:r>
            <a:r>
              <a:rPr lang="en-US" sz="2800" spc="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nursing</a:t>
            </a:r>
            <a:r>
              <a:rPr lang="en-US" sz="2800" spc="15" dirty="0">
                <a:latin typeface="Cambria"/>
                <a:cs typeface="Cambria"/>
              </a:rPr>
              <a:t> </a:t>
            </a:r>
            <a:r>
              <a:rPr lang="en-US" sz="2800" spc="-10" dirty="0">
                <a:latin typeface="Cambria"/>
                <a:cs typeface="Cambria"/>
              </a:rPr>
              <a:t>homes </a:t>
            </a:r>
            <a:r>
              <a:rPr lang="en-US" sz="2800" dirty="0">
                <a:latin typeface="Cambria"/>
                <a:cs typeface="Cambria"/>
              </a:rPr>
              <a:t>to</a:t>
            </a:r>
            <a:r>
              <a:rPr lang="en-US" sz="2800" spc="16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understand</a:t>
            </a:r>
            <a:r>
              <a:rPr lang="en-US" sz="2800" spc="16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the</a:t>
            </a:r>
            <a:r>
              <a:rPr lang="en-US" sz="2800" spc="16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consumption</a:t>
            </a:r>
            <a:r>
              <a:rPr lang="en-US" sz="2800" spc="16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trend</a:t>
            </a:r>
            <a:r>
              <a:rPr lang="en-US" sz="2800" spc="16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and</a:t>
            </a:r>
            <a:r>
              <a:rPr lang="en-US" sz="2800" spc="16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pricing</a:t>
            </a:r>
            <a:r>
              <a:rPr lang="en-US" sz="2800" spc="16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of</a:t>
            </a:r>
            <a:r>
              <a:rPr lang="en-US" sz="2800" spc="17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competitors</a:t>
            </a:r>
            <a:r>
              <a:rPr lang="en-US" sz="2800" spc="17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of</a:t>
            </a:r>
            <a:r>
              <a:rPr lang="en-US" sz="2800" spc="180" dirty="0">
                <a:latin typeface="Cambria"/>
                <a:cs typeface="Cambria"/>
              </a:rPr>
              <a:t> </a:t>
            </a:r>
            <a:r>
              <a:rPr lang="en-US" sz="2800" b="1" dirty="0" err="1">
                <a:latin typeface="Cambria"/>
                <a:cs typeface="Cambria"/>
              </a:rPr>
              <a:t>Redplus</a:t>
            </a:r>
            <a:r>
              <a:rPr lang="en-US" sz="2800" b="1" dirty="0">
                <a:latin typeface="Cambria"/>
                <a:cs typeface="Cambria"/>
              </a:rPr>
              <a:t>,</a:t>
            </a:r>
            <a:r>
              <a:rPr lang="en-US" sz="2800" b="1" spc="160" dirty="0">
                <a:latin typeface="Cambria"/>
                <a:cs typeface="Cambria"/>
              </a:rPr>
              <a:t> </a:t>
            </a:r>
            <a:r>
              <a:rPr lang="en-US" sz="2800" b="1" dirty="0" err="1">
                <a:latin typeface="Cambria"/>
                <a:cs typeface="Cambria"/>
              </a:rPr>
              <a:t>Xontum</a:t>
            </a:r>
            <a:r>
              <a:rPr lang="en-US" sz="2800" b="1" dirty="0">
                <a:latin typeface="Cambria"/>
                <a:cs typeface="Cambria"/>
              </a:rPr>
              <a:t>,</a:t>
            </a:r>
            <a:r>
              <a:rPr lang="en-US" sz="2800" b="1" spc="165" dirty="0">
                <a:latin typeface="Cambria"/>
                <a:cs typeface="Cambria"/>
              </a:rPr>
              <a:t> </a:t>
            </a:r>
            <a:r>
              <a:rPr lang="en-US" sz="2800" b="1" spc="-25" dirty="0">
                <a:latin typeface="Cambria"/>
                <a:cs typeface="Cambria"/>
              </a:rPr>
              <a:t>and </a:t>
            </a:r>
            <a:r>
              <a:rPr lang="en-US" sz="2800" b="1" spc="-10" dirty="0" err="1">
                <a:latin typeface="Cambria"/>
                <a:cs typeface="Cambria"/>
              </a:rPr>
              <a:t>Cefobactum</a:t>
            </a:r>
            <a:r>
              <a:rPr lang="en-US" sz="2800" b="1" spc="-10" dirty="0">
                <a:latin typeface="Cambria"/>
                <a:cs typeface="Cambria"/>
              </a:rPr>
              <a:t>.</a:t>
            </a:r>
          </a:p>
          <a:p>
            <a:pPr marL="0" marR="5080" indent="0" algn="just">
              <a:lnSpc>
                <a:spcPct val="105900"/>
              </a:lnSpc>
              <a:spcBef>
                <a:spcPts val="790"/>
              </a:spcBef>
              <a:buNone/>
            </a:pPr>
            <a:endParaRPr lang="en-US" sz="2800" b="1" spc="-10" dirty="0">
              <a:latin typeface="Cambria"/>
              <a:cs typeface="Cambria"/>
            </a:endParaRPr>
          </a:p>
          <a:p>
            <a:pPr marL="12700" marR="5080" algn="just">
              <a:lnSpc>
                <a:spcPct val="105900"/>
              </a:lnSpc>
              <a:spcBef>
                <a:spcPts val="790"/>
              </a:spcBef>
            </a:pPr>
            <a:r>
              <a:rPr lang="en-US" sz="2800" dirty="0">
                <a:latin typeface="Cambria"/>
                <a:cs typeface="Cambria"/>
              </a:rPr>
              <a:t>This</a:t>
            </a:r>
            <a:r>
              <a:rPr lang="en-US" sz="2800" spc="23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booklet</a:t>
            </a:r>
            <a:r>
              <a:rPr lang="en-US" sz="2800" spc="229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is</a:t>
            </a:r>
            <a:r>
              <a:rPr lang="en-US" sz="2800" spc="23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designed</a:t>
            </a:r>
            <a:r>
              <a:rPr lang="en-US" sz="2800" spc="22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to</a:t>
            </a:r>
            <a:r>
              <a:rPr lang="en-US" sz="2800" spc="23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help</a:t>
            </a:r>
            <a:r>
              <a:rPr lang="en-US" sz="2800" spc="229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our</a:t>
            </a:r>
            <a:r>
              <a:rPr lang="en-US" sz="2800" spc="254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TMs</a:t>
            </a:r>
            <a:r>
              <a:rPr lang="en-US" sz="2800" spc="24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gather</a:t>
            </a:r>
            <a:r>
              <a:rPr lang="en-US" sz="2800" spc="229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valuable</a:t>
            </a:r>
            <a:r>
              <a:rPr lang="en-US" sz="2800" spc="23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information</a:t>
            </a:r>
            <a:r>
              <a:rPr lang="en-US" sz="2800" spc="229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to</a:t>
            </a:r>
            <a:r>
              <a:rPr lang="en-US" sz="2800" spc="23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better</a:t>
            </a:r>
            <a:r>
              <a:rPr lang="en-US" sz="2800" spc="23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serve</a:t>
            </a:r>
            <a:r>
              <a:rPr lang="en-US" sz="2800" spc="235" dirty="0">
                <a:latin typeface="Cambria"/>
                <a:cs typeface="Cambria"/>
              </a:rPr>
              <a:t> </a:t>
            </a:r>
            <a:r>
              <a:rPr lang="en-US" sz="2800" spc="-25" dirty="0">
                <a:latin typeface="Cambria"/>
                <a:cs typeface="Cambria"/>
              </a:rPr>
              <a:t>our </a:t>
            </a:r>
            <a:r>
              <a:rPr lang="en-US" sz="2800" spc="-10" dirty="0">
                <a:latin typeface="Cambria"/>
                <a:cs typeface="Cambria"/>
              </a:rPr>
              <a:t>customers.</a:t>
            </a:r>
          </a:p>
          <a:p>
            <a:pPr marL="0"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522723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75DA9-235F-AEC0-93E4-091820D104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1066799"/>
            <a:ext cx="10515600" cy="1325563"/>
          </a:xfrm>
        </p:spPr>
        <p:txBody>
          <a:bodyPr/>
          <a:lstStyle/>
          <a:p>
            <a:pPr algn="ctr"/>
            <a:r>
              <a:rPr lang="en-US" sz="4400" b="1" i="1" spc="-10" dirty="0">
                <a:latin typeface="Cambria"/>
                <a:cs typeface="Cambria"/>
              </a:rPr>
              <a:t>Introduction</a:t>
            </a:r>
            <a:r>
              <a:rPr lang="en-US" sz="4400" b="1" i="1" spc="-20" dirty="0">
                <a:latin typeface="Cambria"/>
                <a:cs typeface="Cambria"/>
              </a:rPr>
              <a:t> </a:t>
            </a:r>
            <a:r>
              <a:rPr lang="en-US" sz="4400" b="1" i="1" dirty="0">
                <a:latin typeface="Cambria"/>
                <a:cs typeface="Cambria"/>
              </a:rPr>
              <a:t>of</a:t>
            </a:r>
            <a:r>
              <a:rPr lang="en-US" sz="4400" b="1" i="1" spc="-15" dirty="0">
                <a:latin typeface="Cambria"/>
                <a:cs typeface="Cambria"/>
              </a:rPr>
              <a:t> </a:t>
            </a:r>
            <a:r>
              <a:rPr lang="en-US" sz="4400" b="1" i="1" dirty="0">
                <a:latin typeface="Cambria"/>
                <a:cs typeface="Cambria"/>
              </a:rPr>
              <a:t>Booklet </a:t>
            </a:r>
            <a:r>
              <a:rPr lang="en-US" sz="4400" b="1" i="1" spc="-10" dirty="0">
                <a:latin typeface="Cambria"/>
                <a:cs typeface="Cambria"/>
              </a:rPr>
              <a:t>Content</a:t>
            </a:r>
            <a:br>
              <a:rPr lang="en-US" sz="4400" dirty="0">
                <a:latin typeface="Cambria"/>
                <a:cs typeface="Cambria"/>
              </a:rPr>
            </a:b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93BF9D-2A8F-7745-FE56-A4166B3780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875" y="1439863"/>
            <a:ext cx="10515600" cy="4351338"/>
          </a:xfrm>
        </p:spPr>
        <p:txBody>
          <a:bodyPr/>
          <a:lstStyle/>
          <a:p>
            <a:pPr marL="0" marR="5080" indent="0" algn="just">
              <a:lnSpc>
                <a:spcPct val="105900"/>
              </a:lnSpc>
              <a:spcBef>
                <a:spcPts val="790"/>
              </a:spcBef>
              <a:buNone/>
            </a:pPr>
            <a:endParaRPr lang="en-US" sz="2800" dirty="0">
              <a:latin typeface="Cambria"/>
              <a:cs typeface="Cambria"/>
            </a:endParaRPr>
          </a:p>
          <a:p>
            <a:pPr marL="0" marR="5080" indent="0" algn="just">
              <a:lnSpc>
                <a:spcPct val="105800"/>
              </a:lnSpc>
              <a:spcBef>
                <a:spcPts val="780"/>
              </a:spcBef>
              <a:buNone/>
            </a:pPr>
            <a:r>
              <a:rPr lang="en-US" sz="2800" dirty="0">
                <a:latin typeface="Cambria"/>
                <a:cs typeface="Cambria"/>
              </a:rPr>
              <a:t>We</a:t>
            </a:r>
            <a:r>
              <a:rPr lang="en-US" sz="2800" spc="-25" dirty="0">
                <a:latin typeface="Cambria"/>
                <a:cs typeface="Cambria"/>
              </a:rPr>
              <a:t> </a:t>
            </a:r>
            <a:r>
              <a:rPr lang="en-US" sz="2800" spc="-10" dirty="0">
                <a:latin typeface="Cambria"/>
                <a:cs typeface="Cambria"/>
              </a:rPr>
              <a:t>have</a:t>
            </a:r>
            <a:r>
              <a:rPr lang="en-US" sz="2800" spc="-2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prepared</a:t>
            </a:r>
            <a:r>
              <a:rPr lang="en-US" sz="2800" spc="-2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this</a:t>
            </a:r>
            <a:r>
              <a:rPr lang="en-US" sz="2800" spc="-2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booklet</a:t>
            </a:r>
            <a:r>
              <a:rPr lang="en-US" sz="2800" spc="-2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for</a:t>
            </a:r>
            <a:r>
              <a:rPr lang="en-US" sz="2800" spc="-10" dirty="0">
                <a:latin typeface="Cambria"/>
                <a:cs typeface="Cambria"/>
              </a:rPr>
              <a:t> </a:t>
            </a:r>
            <a:r>
              <a:rPr lang="en-US" sz="2800" b="1" dirty="0" err="1">
                <a:latin typeface="Cambria"/>
                <a:cs typeface="Cambria"/>
              </a:rPr>
              <a:t>Redplus</a:t>
            </a:r>
            <a:r>
              <a:rPr lang="en-US" sz="2800" b="1" dirty="0">
                <a:latin typeface="Cambria"/>
                <a:cs typeface="Cambria"/>
              </a:rPr>
              <a:t>,</a:t>
            </a:r>
            <a:r>
              <a:rPr lang="en-US" sz="2800" b="1" spc="-25" dirty="0">
                <a:latin typeface="Cambria"/>
                <a:cs typeface="Cambria"/>
              </a:rPr>
              <a:t> </a:t>
            </a:r>
            <a:r>
              <a:rPr lang="en-US" sz="2800" b="1" dirty="0" err="1">
                <a:latin typeface="Cambria"/>
                <a:cs typeface="Cambria"/>
              </a:rPr>
              <a:t>Xontum</a:t>
            </a:r>
            <a:r>
              <a:rPr lang="en-US" sz="2800" b="1" dirty="0">
                <a:latin typeface="Cambria"/>
                <a:cs typeface="Cambria"/>
              </a:rPr>
              <a:t>,</a:t>
            </a:r>
            <a:r>
              <a:rPr lang="en-US" sz="2800" b="1" spc="-20" dirty="0">
                <a:latin typeface="Cambria"/>
                <a:cs typeface="Cambria"/>
              </a:rPr>
              <a:t> </a:t>
            </a:r>
            <a:r>
              <a:rPr lang="en-US" sz="2800" b="1" dirty="0">
                <a:latin typeface="Cambria"/>
                <a:cs typeface="Cambria"/>
              </a:rPr>
              <a:t>and</a:t>
            </a:r>
            <a:r>
              <a:rPr lang="en-US" sz="2800" b="1" spc="-20" dirty="0">
                <a:latin typeface="Cambria"/>
                <a:cs typeface="Cambria"/>
              </a:rPr>
              <a:t> </a:t>
            </a:r>
            <a:r>
              <a:rPr lang="en-US" sz="2800" b="1" dirty="0" err="1">
                <a:latin typeface="Cambria"/>
                <a:cs typeface="Cambria"/>
              </a:rPr>
              <a:t>Cefobactum</a:t>
            </a:r>
            <a:r>
              <a:rPr lang="en-US" sz="2800" b="1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injectables.</a:t>
            </a:r>
            <a:r>
              <a:rPr lang="en-US" sz="2800" spc="-2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It</a:t>
            </a:r>
            <a:r>
              <a:rPr lang="en-US" sz="2800" spc="-2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is</a:t>
            </a:r>
            <a:r>
              <a:rPr lang="en-US" sz="2800" spc="-1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a</a:t>
            </a:r>
            <a:r>
              <a:rPr lang="en-US" sz="2800" spc="-25" dirty="0">
                <a:latin typeface="Cambria"/>
                <a:cs typeface="Cambria"/>
              </a:rPr>
              <a:t> </a:t>
            </a:r>
            <a:r>
              <a:rPr lang="en-US" sz="2800" spc="-10" dirty="0">
                <a:latin typeface="Cambria"/>
                <a:cs typeface="Cambria"/>
              </a:rPr>
              <a:t>report </a:t>
            </a:r>
            <a:r>
              <a:rPr lang="en-US" sz="2800" dirty="0">
                <a:latin typeface="Cambria"/>
                <a:cs typeface="Cambria"/>
              </a:rPr>
              <a:t>consisting</a:t>
            </a:r>
            <a:r>
              <a:rPr lang="en-US" sz="2800" spc="9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of</a:t>
            </a:r>
            <a:r>
              <a:rPr lang="en-US" sz="2800" spc="9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10</a:t>
            </a:r>
            <a:r>
              <a:rPr lang="en-US" sz="2800" spc="8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month’s</a:t>
            </a:r>
            <a:r>
              <a:rPr lang="en-US" sz="2800" spc="9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data</a:t>
            </a:r>
            <a:r>
              <a:rPr lang="en-US" sz="2800" spc="9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for</a:t>
            </a:r>
            <a:r>
              <a:rPr lang="en-US" sz="2800" spc="9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each</a:t>
            </a:r>
            <a:r>
              <a:rPr lang="en-US" sz="2800" spc="8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injectable,</a:t>
            </a:r>
            <a:r>
              <a:rPr lang="en-US" sz="2800" spc="9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covering</a:t>
            </a:r>
            <a:r>
              <a:rPr lang="en-US" sz="2800" spc="9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the</a:t>
            </a:r>
            <a:r>
              <a:rPr lang="en-US" sz="2800" spc="9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period</a:t>
            </a:r>
            <a:r>
              <a:rPr lang="en-US" sz="2800" spc="9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from</a:t>
            </a:r>
            <a:r>
              <a:rPr lang="en-US" sz="2800" spc="8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July</a:t>
            </a:r>
            <a:r>
              <a:rPr lang="en-US" sz="2800" spc="8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2024</a:t>
            </a:r>
            <a:r>
              <a:rPr lang="en-US" sz="2800" spc="9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to</a:t>
            </a:r>
            <a:r>
              <a:rPr lang="en-US" sz="2800" spc="90" dirty="0">
                <a:latin typeface="Cambria"/>
                <a:cs typeface="Cambria"/>
              </a:rPr>
              <a:t> </a:t>
            </a:r>
            <a:r>
              <a:rPr lang="en-US" sz="2800" spc="-10" dirty="0">
                <a:latin typeface="Cambria"/>
                <a:cs typeface="Cambria"/>
              </a:rPr>
              <a:t>April </a:t>
            </a:r>
            <a:r>
              <a:rPr lang="en-US" sz="2800" dirty="0">
                <a:latin typeface="Cambria"/>
                <a:cs typeface="Cambria"/>
              </a:rPr>
              <a:t>2025.</a:t>
            </a:r>
            <a:r>
              <a:rPr lang="en-US" sz="2800" spc="19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Each</a:t>
            </a:r>
            <a:r>
              <a:rPr lang="en-US" sz="2800" spc="20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section</a:t>
            </a:r>
            <a:r>
              <a:rPr lang="en-US" sz="2800" spc="19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of</a:t>
            </a:r>
            <a:r>
              <a:rPr lang="en-US" sz="2800" spc="19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the</a:t>
            </a:r>
            <a:r>
              <a:rPr lang="en-US" sz="2800" spc="20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booklet</a:t>
            </a:r>
            <a:r>
              <a:rPr lang="en-US" sz="2800" spc="18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is</a:t>
            </a:r>
            <a:r>
              <a:rPr lang="en-US" sz="2800" spc="20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dedicated</a:t>
            </a:r>
            <a:r>
              <a:rPr lang="en-US" sz="2800" spc="19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to</a:t>
            </a:r>
            <a:r>
              <a:rPr lang="en-US" sz="2800" spc="20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one</a:t>
            </a:r>
            <a:r>
              <a:rPr lang="en-US" sz="2800" spc="19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of</a:t>
            </a:r>
            <a:r>
              <a:rPr lang="en-US" sz="2800" spc="20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the</a:t>
            </a:r>
            <a:r>
              <a:rPr lang="en-US" sz="2800" spc="19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injectables,</a:t>
            </a:r>
            <a:r>
              <a:rPr lang="en-US" sz="2800" spc="18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providing</a:t>
            </a:r>
            <a:r>
              <a:rPr lang="en-US" sz="2800" spc="204" dirty="0">
                <a:latin typeface="Cambria"/>
                <a:cs typeface="Cambria"/>
              </a:rPr>
              <a:t> </a:t>
            </a:r>
            <a:r>
              <a:rPr lang="en-US" sz="2800" spc="-10" dirty="0">
                <a:latin typeface="Cambria"/>
                <a:cs typeface="Cambria"/>
              </a:rPr>
              <a:t>detailed </a:t>
            </a:r>
            <a:r>
              <a:rPr lang="en-US" sz="2800" dirty="0">
                <a:latin typeface="Cambria"/>
                <a:cs typeface="Cambria"/>
              </a:rPr>
              <a:t>monthly</a:t>
            </a:r>
            <a:r>
              <a:rPr lang="en-US" sz="2800" spc="-30" dirty="0">
                <a:latin typeface="Cambria"/>
                <a:cs typeface="Cambria"/>
              </a:rPr>
              <a:t> </a:t>
            </a:r>
            <a:r>
              <a:rPr lang="en-US" sz="2800" spc="-10" dirty="0">
                <a:latin typeface="Cambria"/>
                <a:cs typeface="Cambria"/>
              </a:rPr>
              <a:t>reports</a:t>
            </a:r>
            <a:r>
              <a:rPr lang="en-US" sz="2800" spc="-1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for</a:t>
            </a:r>
            <a:r>
              <a:rPr lang="en-US" sz="2800" spc="-2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10</a:t>
            </a:r>
            <a:r>
              <a:rPr lang="en-US" sz="2800" spc="-20" dirty="0">
                <a:latin typeface="Cambria"/>
                <a:cs typeface="Cambria"/>
              </a:rPr>
              <a:t> </a:t>
            </a:r>
            <a:r>
              <a:rPr lang="en-US" sz="2800" spc="-10" dirty="0">
                <a:latin typeface="Cambria"/>
                <a:cs typeface="Cambria"/>
              </a:rPr>
              <a:t>months.</a:t>
            </a:r>
            <a:endParaRPr lang="en-US" sz="2800" dirty="0">
              <a:latin typeface="Cambria"/>
              <a:cs typeface="Cambria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8793453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59657D-C25C-08BE-DED0-1D827DD6A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i="1" spc="-10" dirty="0">
                <a:latin typeface="Cambria"/>
                <a:cs typeface="Cambria"/>
              </a:rPr>
              <a:t>Walkthrough</a:t>
            </a:r>
            <a:r>
              <a:rPr lang="en-US" sz="4400" b="1" i="1" spc="-30" dirty="0">
                <a:latin typeface="Cambria"/>
                <a:cs typeface="Cambria"/>
              </a:rPr>
              <a:t> </a:t>
            </a:r>
            <a:r>
              <a:rPr lang="en-US" sz="4400" b="1" i="1" dirty="0">
                <a:latin typeface="Cambria"/>
                <a:cs typeface="Cambria"/>
              </a:rPr>
              <a:t>of</a:t>
            </a:r>
            <a:r>
              <a:rPr lang="en-US" sz="4400" b="1" i="1" spc="-20" dirty="0">
                <a:latin typeface="Cambria"/>
                <a:cs typeface="Cambria"/>
              </a:rPr>
              <a:t> </a:t>
            </a:r>
            <a:r>
              <a:rPr lang="en-US" sz="4400" b="1" i="1" dirty="0">
                <a:latin typeface="Cambria"/>
                <a:cs typeface="Cambria"/>
              </a:rPr>
              <a:t>Booklet</a:t>
            </a:r>
            <a:r>
              <a:rPr lang="en-US" sz="4400" b="1" i="1" spc="-20" dirty="0">
                <a:latin typeface="Cambria"/>
                <a:cs typeface="Cambria"/>
              </a:rPr>
              <a:t> </a:t>
            </a:r>
            <a:r>
              <a:rPr lang="en-US" sz="4400" b="1" i="1" spc="-10" dirty="0">
                <a:latin typeface="Cambria"/>
                <a:cs typeface="Cambria"/>
              </a:rPr>
              <a:t>Fields</a:t>
            </a:r>
            <a:br>
              <a:rPr lang="en-US" sz="4400" dirty="0">
                <a:latin typeface="Cambria"/>
                <a:cs typeface="Cambria"/>
              </a:rPr>
            </a:b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D34511-D335-5DF2-9058-23DF756845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00000"/>
              </a:lnSpc>
              <a:spcBef>
                <a:spcPts val="865"/>
              </a:spcBef>
              <a:buNone/>
            </a:pPr>
            <a:r>
              <a:rPr lang="en-US" sz="2800" dirty="0">
                <a:latin typeface="Cambria"/>
                <a:cs typeface="Cambria"/>
              </a:rPr>
              <a:t>Let’s</a:t>
            </a:r>
            <a:r>
              <a:rPr lang="en-US" sz="2800" spc="-2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walk</a:t>
            </a:r>
            <a:r>
              <a:rPr lang="en-US" sz="2800" spc="-3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through</a:t>
            </a:r>
            <a:r>
              <a:rPr lang="en-US" sz="2800" spc="-3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the</a:t>
            </a:r>
            <a:r>
              <a:rPr lang="en-US" sz="2800" spc="-2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key</a:t>
            </a:r>
            <a:r>
              <a:rPr lang="en-US" sz="2800" spc="-3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fields</a:t>
            </a:r>
            <a:r>
              <a:rPr lang="en-US" sz="2800" spc="-2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included</a:t>
            </a:r>
            <a:r>
              <a:rPr lang="en-US" sz="2800" spc="-4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in</a:t>
            </a:r>
            <a:r>
              <a:rPr lang="en-US" sz="2800" spc="-3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the</a:t>
            </a:r>
            <a:r>
              <a:rPr lang="en-US" sz="2800" spc="-30" dirty="0">
                <a:latin typeface="Cambria"/>
                <a:cs typeface="Cambria"/>
              </a:rPr>
              <a:t> </a:t>
            </a:r>
            <a:r>
              <a:rPr lang="en-US" sz="2800" spc="-10" dirty="0">
                <a:latin typeface="Cambria"/>
                <a:cs typeface="Cambria"/>
              </a:rPr>
              <a:t>booklet:</a:t>
            </a:r>
          </a:p>
          <a:p>
            <a:pPr marL="0" indent="0" algn="just">
              <a:lnSpc>
                <a:spcPct val="100000"/>
              </a:lnSpc>
              <a:spcBef>
                <a:spcPts val="865"/>
              </a:spcBef>
              <a:buNone/>
            </a:pPr>
            <a:endParaRPr lang="en-US" sz="2800" dirty="0">
              <a:latin typeface="Cambria"/>
              <a:cs typeface="Cambria"/>
            </a:endParaRPr>
          </a:p>
          <a:p>
            <a:pPr marL="0" marR="72390" indent="0" algn="just">
              <a:lnSpc>
                <a:spcPct val="106400"/>
              </a:lnSpc>
              <a:spcBef>
                <a:spcPts val="775"/>
              </a:spcBef>
              <a:buNone/>
            </a:pPr>
            <a:r>
              <a:rPr lang="en-US" sz="2800" dirty="0">
                <a:latin typeface="Cambria"/>
                <a:cs typeface="Cambria"/>
              </a:rPr>
              <a:t>-Each</a:t>
            </a:r>
            <a:r>
              <a:rPr lang="en-US" sz="2800" spc="-2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brand</a:t>
            </a:r>
            <a:r>
              <a:rPr lang="en-US" sz="2800" spc="-2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has</a:t>
            </a:r>
            <a:r>
              <a:rPr lang="en-US" sz="2800" spc="-2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10</a:t>
            </a:r>
            <a:r>
              <a:rPr lang="en-US" sz="2800" spc="-2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pages</a:t>
            </a:r>
            <a:r>
              <a:rPr lang="en-US" sz="2800" spc="-3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of</a:t>
            </a:r>
            <a:r>
              <a:rPr lang="en-US" sz="2800" spc="-20" dirty="0">
                <a:latin typeface="Cambria"/>
                <a:cs typeface="Cambria"/>
              </a:rPr>
              <a:t> </a:t>
            </a:r>
            <a:r>
              <a:rPr lang="en-US" sz="2800" spc="-10" dirty="0">
                <a:latin typeface="Cambria"/>
                <a:cs typeface="Cambria"/>
              </a:rPr>
              <a:t>monthly</a:t>
            </a:r>
            <a:r>
              <a:rPr lang="en-US" sz="2800" spc="-3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reports</a:t>
            </a:r>
            <a:r>
              <a:rPr lang="en-US" sz="2800" spc="-1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(as</a:t>
            </a:r>
            <a:r>
              <a:rPr lang="en-US" sz="2800" spc="-2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given</a:t>
            </a:r>
            <a:r>
              <a:rPr lang="en-US" sz="2800" spc="-2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below).</a:t>
            </a:r>
            <a:r>
              <a:rPr lang="en-US" sz="2800" spc="-2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Each</a:t>
            </a:r>
            <a:r>
              <a:rPr lang="en-US" sz="2800" spc="-2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page</a:t>
            </a:r>
            <a:r>
              <a:rPr lang="en-US" sz="2800" spc="-25" dirty="0">
                <a:latin typeface="Cambria"/>
                <a:cs typeface="Cambria"/>
              </a:rPr>
              <a:t> </a:t>
            </a:r>
            <a:r>
              <a:rPr lang="en-US" sz="2800" spc="-10" dirty="0">
                <a:latin typeface="Cambria"/>
                <a:cs typeface="Cambria"/>
              </a:rPr>
              <a:t>should</a:t>
            </a:r>
            <a:r>
              <a:rPr lang="en-US" sz="2800" spc="-2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be</a:t>
            </a:r>
            <a:r>
              <a:rPr lang="en-US" sz="2800" spc="-2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used</a:t>
            </a:r>
            <a:r>
              <a:rPr lang="en-US" sz="2800" spc="-2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for</a:t>
            </a:r>
            <a:r>
              <a:rPr lang="en-US" sz="2800" spc="-35" dirty="0">
                <a:latin typeface="Cambria"/>
                <a:cs typeface="Cambria"/>
              </a:rPr>
              <a:t> </a:t>
            </a:r>
            <a:r>
              <a:rPr lang="en-US" sz="2800" spc="-25" dirty="0">
                <a:latin typeface="Cambria"/>
                <a:cs typeface="Cambria"/>
              </a:rPr>
              <a:t>one </a:t>
            </a:r>
            <a:r>
              <a:rPr lang="en-US" sz="2800" dirty="0">
                <a:latin typeface="Cambria"/>
                <a:cs typeface="Cambria"/>
              </a:rPr>
              <a:t>month:</a:t>
            </a:r>
            <a:r>
              <a:rPr lang="en-US" sz="2800" spc="-2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the</a:t>
            </a:r>
            <a:r>
              <a:rPr lang="en-US" sz="2800" spc="-1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first</a:t>
            </a:r>
            <a:r>
              <a:rPr lang="en-US" sz="2800" spc="-2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page</a:t>
            </a:r>
            <a:r>
              <a:rPr lang="en-US" sz="2800" spc="-1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for</a:t>
            </a:r>
            <a:r>
              <a:rPr lang="en-US" sz="2800" spc="-20" dirty="0">
                <a:latin typeface="Cambria"/>
                <a:cs typeface="Cambria"/>
              </a:rPr>
              <a:t> </a:t>
            </a:r>
            <a:r>
              <a:rPr lang="en-US" sz="2800" spc="-25" dirty="0">
                <a:latin typeface="Cambria"/>
                <a:cs typeface="Cambria"/>
              </a:rPr>
              <a:t>July,</a:t>
            </a:r>
            <a:r>
              <a:rPr lang="en-US" sz="2800" spc="-1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the</a:t>
            </a:r>
            <a:r>
              <a:rPr lang="en-US" sz="2800" spc="-1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second</a:t>
            </a:r>
            <a:r>
              <a:rPr lang="en-US" sz="2800" spc="-2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for</a:t>
            </a:r>
            <a:r>
              <a:rPr lang="en-US" sz="2800" spc="-10" dirty="0">
                <a:latin typeface="Cambria"/>
                <a:cs typeface="Cambria"/>
              </a:rPr>
              <a:t> August…so</a:t>
            </a:r>
            <a:r>
              <a:rPr lang="en-US" sz="2800" spc="-15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on</a:t>
            </a:r>
            <a:r>
              <a:rPr lang="en-US" sz="2800" spc="-2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and</a:t>
            </a:r>
            <a:r>
              <a:rPr lang="en-US" sz="2800" spc="-20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so</a:t>
            </a:r>
            <a:r>
              <a:rPr lang="en-US" sz="2800" spc="-15" dirty="0">
                <a:latin typeface="Cambria"/>
                <a:cs typeface="Cambria"/>
              </a:rPr>
              <a:t> </a:t>
            </a:r>
            <a:r>
              <a:rPr lang="en-US" sz="2800" spc="-10" dirty="0">
                <a:latin typeface="Cambria"/>
                <a:cs typeface="Cambria"/>
              </a:rPr>
              <a:t>forth.</a:t>
            </a:r>
            <a:endParaRPr lang="en-US" sz="2800" dirty="0">
              <a:latin typeface="Cambria"/>
              <a:cs typeface="Cambria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590498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3">
            <a:extLst>
              <a:ext uri="{FF2B5EF4-FFF2-40B4-BE49-F238E27FC236}">
                <a16:creationId xmlns:a16="http://schemas.microsoft.com/office/drawing/2014/main" id="{5C480177-F7A8-2FE1-A190-2D1083ED7E21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625" y="971550"/>
            <a:ext cx="11129963" cy="5205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9979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0053" y="1041400"/>
            <a:ext cx="5575947" cy="454660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350000" y="1041400"/>
            <a:ext cx="5575946" cy="45466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CB99672-9927-72E9-79E5-394AA569F295}"/>
              </a:ext>
            </a:extLst>
          </p:cNvPr>
          <p:cNvSpPr txBox="1"/>
          <p:nvPr/>
        </p:nvSpPr>
        <p:spPr>
          <a:xfrm>
            <a:off x="528638" y="808181"/>
            <a:ext cx="11415712" cy="50218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800" b="1" dirty="0">
                <a:latin typeface="Cambria"/>
                <a:cs typeface="Cambria"/>
              </a:rPr>
              <a:t>Name</a:t>
            </a:r>
            <a:r>
              <a:rPr lang="en-US" sz="1800" b="1" spc="-15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of</a:t>
            </a:r>
            <a:r>
              <a:rPr lang="en-US" sz="1800" b="1" spc="-10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TM</a:t>
            </a:r>
            <a:r>
              <a:rPr lang="en-US" sz="1800" dirty="0">
                <a:latin typeface="Cambria"/>
                <a:cs typeface="Cambria"/>
              </a:rPr>
              <a:t>:</a:t>
            </a:r>
            <a:r>
              <a:rPr lang="en-US" sz="1800" spc="-1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-1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name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of</a:t>
            </a:r>
            <a:r>
              <a:rPr lang="en-US" sz="1800" spc="-1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-1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Territory</a:t>
            </a:r>
            <a:r>
              <a:rPr lang="en-US" sz="1800" spc="-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Manager</a:t>
            </a:r>
            <a:r>
              <a:rPr lang="en-US" sz="1800" spc="-15" dirty="0">
                <a:latin typeface="Cambria"/>
                <a:cs typeface="Cambria"/>
              </a:rPr>
              <a:t> </a:t>
            </a:r>
            <a:r>
              <a:rPr lang="en-US" sz="1800" spc="-10" dirty="0">
                <a:latin typeface="Cambria"/>
                <a:cs typeface="Cambria"/>
              </a:rPr>
              <a:t>responsible </a:t>
            </a:r>
            <a:r>
              <a:rPr lang="en-US" sz="1800" dirty="0">
                <a:latin typeface="Cambria"/>
                <a:cs typeface="Cambria"/>
              </a:rPr>
              <a:t>for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-10" dirty="0">
                <a:latin typeface="Cambria"/>
                <a:cs typeface="Cambria"/>
              </a:rPr>
              <a:t> survey.</a:t>
            </a:r>
            <a:endParaRPr lang="en-US" sz="1800" dirty="0">
              <a:latin typeface="Cambria"/>
              <a:cs typeface="Cambria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lang="en-US" sz="1800" dirty="0">
              <a:latin typeface="Cambria"/>
              <a:cs typeface="Cambria"/>
            </a:endParaRPr>
          </a:p>
          <a:p>
            <a:pPr marL="12700" marR="6985" algn="just">
              <a:lnSpc>
                <a:spcPts val="1400"/>
              </a:lnSpc>
            </a:pPr>
            <a:r>
              <a:rPr lang="en-US" sz="1800" b="1" dirty="0">
                <a:latin typeface="Cambria"/>
                <a:cs typeface="Cambria"/>
              </a:rPr>
              <a:t>HQ</a:t>
            </a:r>
            <a:r>
              <a:rPr lang="en-US" sz="1800" b="1" spc="30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Month</a:t>
            </a:r>
            <a:r>
              <a:rPr lang="en-US" sz="1800" b="1" spc="30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State</a:t>
            </a:r>
            <a:r>
              <a:rPr lang="en-US" sz="1800" dirty="0">
                <a:latin typeface="Cambria"/>
                <a:cs typeface="Cambria"/>
              </a:rPr>
              <a:t>:</a:t>
            </a:r>
            <a:r>
              <a:rPr lang="en-US" sz="1800" spc="1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Headquarters</a:t>
            </a:r>
            <a:r>
              <a:rPr lang="en-US" sz="1800" spc="3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information</a:t>
            </a:r>
            <a:r>
              <a:rPr lang="en-US" sz="1800" spc="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and</a:t>
            </a:r>
            <a:r>
              <a:rPr lang="en-US" sz="1800" spc="3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month</a:t>
            </a:r>
            <a:r>
              <a:rPr lang="en-US" sz="1800" spc="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and</a:t>
            </a:r>
            <a:r>
              <a:rPr lang="en-US" sz="1800" spc="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state</a:t>
            </a:r>
            <a:r>
              <a:rPr lang="en-US" sz="1800" spc="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where</a:t>
            </a:r>
            <a:r>
              <a:rPr lang="en-US" sz="1800" spc="3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30" dirty="0">
                <a:latin typeface="Cambria"/>
                <a:cs typeface="Cambria"/>
              </a:rPr>
              <a:t> </a:t>
            </a:r>
            <a:r>
              <a:rPr lang="en-US" sz="1800" spc="-10" dirty="0">
                <a:latin typeface="Cambria"/>
                <a:cs typeface="Cambria"/>
              </a:rPr>
              <a:t>survey </a:t>
            </a:r>
            <a:r>
              <a:rPr lang="en-US" sz="1800" dirty="0">
                <a:latin typeface="Cambria"/>
                <a:cs typeface="Cambria"/>
              </a:rPr>
              <a:t>is</a:t>
            </a:r>
            <a:r>
              <a:rPr lang="en-US" sz="1800" spc="-10" dirty="0">
                <a:latin typeface="Cambria"/>
                <a:cs typeface="Cambria"/>
              </a:rPr>
              <a:t> conducted.</a:t>
            </a:r>
            <a:endParaRPr lang="en-US" sz="1800" dirty="0">
              <a:latin typeface="Cambria"/>
              <a:cs typeface="Cambria"/>
            </a:endParaRPr>
          </a:p>
          <a:p>
            <a:pPr marL="12700" marR="1958339" algn="just">
              <a:lnSpc>
                <a:spcPts val="2810"/>
              </a:lnSpc>
              <a:spcBef>
                <a:spcPts val="285"/>
              </a:spcBef>
            </a:pPr>
            <a:r>
              <a:rPr lang="en-US" sz="1800" b="1" dirty="0">
                <a:latin typeface="Cambria"/>
                <a:cs typeface="Cambria"/>
              </a:rPr>
              <a:t>Date</a:t>
            </a:r>
            <a:r>
              <a:rPr lang="en-US" sz="1800" b="1" spc="-20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of</a:t>
            </a:r>
            <a:r>
              <a:rPr lang="en-US" sz="1800" b="1" spc="-20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Survey</a:t>
            </a:r>
            <a:r>
              <a:rPr lang="en-US" sz="1800" dirty="0">
                <a:latin typeface="Cambria"/>
                <a:cs typeface="Cambria"/>
              </a:rPr>
              <a:t>: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specific</a:t>
            </a:r>
            <a:r>
              <a:rPr lang="en-US" sz="1800" spc="-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date</a:t>
            </a:r>
            <a:r>
              <a:rPr lang="en-US" sz="1800" spc="-1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survey</a:t>
            </a:r>
            <a:r>
              <a:rPr lang="en-US" sz="1800" spc="-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is</a:t>
            </a:r>
            <a:r>
              <a:rPr lang="en-US" sz="1800" spc="-15" dirty="0">
                <a:latin typeface="Cambria"/>
                <a:cs typeface="Cambria"/>
              </a:rPr>
              <a:t> </a:t>
            </a:r>
            <a:r>
              <a:rPr lang="en-US" sz="1800" spc="-10" dirty="0">
                <a:latin typeface="Cambria"/>
                <a:cs typeface="Cambria"/>
              </a:rPr>
              <a:t>conducted. </a:t>
            </a:r>
          </a:p>
          <a:p>
            <a:pPr marL="12700" marR="1958339" algn="just">
              <a:lnSpc>
                <a:spcPts val="2810"/>
              </a:lnSpc>
              <a:spcBef>
                <a:spcPts val="285"/>
              </a:spcBef>
            </a:pPr>
            <a:r>
              <a:rPr lang="en-US" sz="1800" b="1" dirty="0">
                <a:latin typeface="Cambria"/>
                <a:cs typeface="Cambria"/>
              </a:rPr>
              <a:t>Hospital</a:t>
            </a:r>
            <a:r>
              <a:rPr lang="en-US" sz="1800" b="1" spc="-25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Name</a:t>
            </a:r>
            <a:r>
              <a:rPr lang="en-US" sz="1800" dirty="0">
                <a:latin typeface="Cambria"/>
                <a:cs typeface="Cambria"/>
              </a:rPr>
              <a:t>:</a:t>
            </a:r>
            <a:r>
              <a:rPr lang="en-US" sz="1800" spc="-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name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of</a:t>
            </a:r>
            <a:r>
              <a:rPr lang="en-US" sz="1800" spc="-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hospital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being</a:t>
            </a:r>
            <a:r>
              <a:rPr lang="en-US" sz="1800" spc="-35" dirty="0">
                <a:latin typeface="Cambria"/>
                <a:cs typeface="Cambria"/>
              </a:rPr>
              <a:t> </a:t>
            </a:r>
            <a:r>
              <a:rPr lang="en-US" sz="1800" spc="-10" dirty="0">
                <a:latin typeface="Cambria"/>
                <a:cs typeface="Cambria"/>
              </a:rPr>
              <a:t>surveyed. </a:t>
            </a:r>
          </a:p>
          <a:p>
            <a:pPr marL="12700" marR="1958339" algn="just">
              <a:lnSpc>
                <a:spcPts val="2810"/>
              </a:lnSpc>
              <a:spcBef>
                <a:spcPts val="285"/>
              </a:spcBef>
            </a:pPr>
            <a:r>
              <a:rPr lang="en-US" sz="1800" b="1" dirty="0">
                <a:latin typeface="Cambria"/>
                <a:cs typeface="Cambria"/>
              </a:rPr>
              <a:t>Hospital</a:t>
            </a:r>
            <a:r>
              <a:rPr lang="en-US" sz="1800" b="1" spc="-20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Address</a:t>
            </a:r>
            <a:r>
              <a:rPr lang="en-US" sz="1800" dirty="0">
                <a:latin typeface="Cambria"/>
                <a:cs typeface="Cambria"/>
              </a:rPr>
              <a:t>: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full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address</a:t>
            </a:r>
            <a:r>
              <a:rPr lang="en-US" sz="1800" spc="-1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of</a:t>
            </a:r>
            <a:r>
              <a:rPr lang="en-US" sz="1800" spc="-1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-10" dirty="0">
                <a:latin typeface="Cambria"/>
                <a:cs typeface="Cambria"/>
              </a:rPr>
              <a:t> hospital.</a:t>
            </a:r>
            <a:endParaRPr lang="en-US" sz="1800" dirty="0">
              <a:latin typeface="Cambria"/>
              <a:cs typeface="Cambria"/>
            </a:endParaRPr>
          </a:p>
          <a:p>
            <a:pPr marL="12700" marR="5080" algn="just">
              <a:lnSpc>
                <a:spcPts val="1410"/>
              </a:lnSpc>
              <a:spcBef>
                <a:spcPts val="1115"/>
              </a:spcBef>
            </a:pPr>
            <a:r>
              <a:rPr lang="en-US" sz="1800" b="1" dirty="0">
                <a:latin typeface="Cambria"/>
                <a:cs typeface="Cambria"/>
              </a:rPr>
              <a:t>Contact</a:t>
            </a:r>
            <a:r>
              <a:rPr lang="en-US" sz="1800" b="1" spc="375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Person</a:t>
            </a:r>
            <a:r>
              <a:rPr lang="en-US" sz="1800" dirty="0">
                <a:latin typeface="Cambria"/>
                <a:cs typeface="Cambria"/>
              </a:rPr>
              <a:t>:</a:t>
            </a:r>
            <a:r>
              <a:rPr lang="en-US" sz="1800" spc="37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38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main</a:t>
            </a:r>
            <a:r>
              <a:rPr lang="en-US" sz="1800" spc="36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point</a:t>
            </a:r>
            <a:r>
              <a:rPr lang="en-US" sz="1800" spc="38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of</a:t>
            </a:r>
            <a:r>
              <a:rPr lang="en-US" sz="1800" spc="37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contact</a:t>
            </a:r>
            <a:r>
              <a:rPr lang="en-US" sz="1800" spc="37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at</a:t>
            </a:r>
            <a:r>
              <a:rPr lang="en-US" sz="1800" spc="38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36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hospital</a:t>
            </a:r>
            <a:r>
              <a:rPr lang="en-US" sz="1800" spc="39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with</a:t>
            </a:r>
            <a:r>
              <a:rPr lang="en-US" sz="1800" spc="37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38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details</a:t>
            </a:r>
            <a:r>
              <a:rPr lang="en-US" sz="1800" spc="375" dirty="0">
                <a:latin typeface="Cambria"/>
                <a:cs typeface="Cambria"/>
              </a:rPr>
              <a:t> </a:t>
            </a:r>
            <a:r>
              <a:rPr lang="en-US" sz="1800" spc="-20" dirty="0">
                <a:latin typeface="Cambria"/>
                <a:cs typeface="Cambria"/>
              </a:rPr>
              <a:t>like </a:t>
            </a:r>
            <a:r>
              <a:rPr lang="en-US" sz="1800" dirty="0">
                <a:latin typeface="Cambria"/>
                <a:cs typeface="Cambria"/>
              </a:rPr>
              <a:t>consumption</a:t>
            </a:r>
            <a:r>
              <a:rPr lang="en-US" sz="1800" spc="-3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and</a:t>
            </a:r>
            <a:r>
              <a:rPr lang="en-US" sz="1800" spc="-30" dirty="0">
                <a:latin typeface="Cambria"/>
                <a:cs typeface="Cambria"/>
              </a:rPr>
              <a:t> </a:t>
            </a:r>
            <a:r>
              <a:rPr lang="en-US" sz="1800" spc="-10" dirty="0">
                <a:latin typeface="Cambria"/>
                <a:cs typeface="Cambria"/>
              </a:rPr>
              <a:t>pricing.</a:t>
            </a:r>
            <a:endParaRPr lang="en-US" sz="1800" dirty="0">
              <a:latin typeface="Cambria"/>
              <a:cs typeface="Cambria"/>
            </a:endParaRPr>
          </a:p>
          <a:p>
            <a:pPr marL="12700">
              <a:lnSpc>
                <a:spcPct val="100000"/>
              </a:lnSpc>
              <a:spcBef>
                <a:spcPts val="1320"/>
              </a:spcBef>
            </a:pPr>
            <a:r>
              <a:rPr lang="en-US" sz="1800" b="1" dirty="0">
                <a:latin typeface="Cambria"/>
                <a:cs typeface="Cambria"/>
              </a:rPr>
              <a:t>Contact</a:t>
            </a:r>
            <a:r>
              <a:rPr lang="en-US" sz="1800" b="1" spc="-20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Number</a:t>
            </a:r>
            <a:r>
              <a:rPr lang="en-US" sz="1800" dirty="0">
                <a:latin typeface="Cambria"/>
                <a:cs typeface="Cambria"/>
              </a:rPr>
              <a:t>: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phone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number</a:t>
            </a:r>
            <a:r>
              <a:rPr lang="en-US" sz="1800" spc="-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of</a:t>
            </a:r>
            <a:r>
              <a:rPr lang="en-US" sz="1800" spc="-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contact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spc="-10" dirty="0">
                <a:latin typeface="Cambria"/>
                <a:cs typeface="Cambria"/>
              </a:rPr>
              <a:t>person.</a:t>
            </a:r>
            <a:endParaRPr lang="en-US" sz="1800" dirty="0">
              <a:latin typeface="Cambria"/>
              <a:cs typeface="Cambria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lang="en-US" sz="1800" dirty="0">
              <a:latin typeface="Cambria"/>
              <a:cs typeface="Cambria"/>
            </a:endParaRPr>
          </a:p>
          <a:p>
            <a:pPr marL="12700" marR="5080" algn="just">
              <a:lnSpc>
                <a:spcPts val="1400"/>
              </a:lnSpc>
            </a:pPr>
            <a:r>
              <a:rPr lang="en-US" sz="1800" b="1" dirty="0">
                <a:latin typeface="Cambria"/>
                <a:cs typeface="Cambria"/>
              </a:rPr>
              <a:t>Brands</a:t>
            </a:r>
            <a:r>
              <a:rPr lang="en-US" sz="1800" b="1" spc="100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Currently</a:t>
            </a:r>
            <a:r>
              <a:rPr lang="en-US" sz="1800" b="1" spc="100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Used</a:t>
            </a:r>
            <a:r>
              <a:rPr lang="en-US" sz="1800" dirty="0">
                <a:latin typeface="Cambria"/>
                <a:cs typeface="Cambria"/>
              </a:rPr>
              <a:t>:</a:t>
            </a:r>
            <a:r>
              <a:rPr lang="en-US" sz="1800" spc="10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9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current</a:t>
            </a:r>
            <a:r>
              <a:rPr lang="en-US" sz="1800" spc="10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brands</a:t>
            </a:r>
            <a:r>
              <a:rPr lang="en-US" sz="1800" spc="8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of</a:t>
            </a:r>
            <a:r>
              <a:rPr lang="en-US" sz="1800" spc="10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injectables</a:t>
            </a:r>
            <a:r>
              <a:rPr lang="en-US" sz="1800" spc="9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10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hospital</a:t>
            </a:r>
            <a:r>
              <a:rPr lang="en-US" sz="1800" spc="9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uses.</a:t>
            </a:r>
            <a:r>
              <a:rPr lang="en-US" sz="1800" spc="120" dirty="0">
                <a:latin typeface="Cambria"/>
                <a:cs typeface="Cambria"/>
              </a:rPr>
              <a:t> </a:t>
            </a:r>
            <a:r>
              <a:rPr lang="en-US" sz="1800" spc="-10" dirty="0">
                <a:latin typeface="Cambria"/>
                <a:cs typeface="Cambria"/>
              </a:rPr>
              <a:t>Mention </a:t>
            </a:r>
            <a:r>
              <a:rPr lang="en-US" sz="1800" dirty="0">
                <a:latin typeface="Cambria"/>
                <a:cs typeface="Cambria"/>
              </a:rPr>
              <a:t>maximum</a:t>
            </a:r>
            <a:r>
              <a:rPr lang="en-US" sz="1800" spc="-35" dirty="0">
                <a:latin typeface="Cambria"/>
                <a:cs typeface="Cambria"/>
              </a:rPr>
              <a:t> </a:t>
            </a:r>
            <a:r>
              <a:rPr lang="en-US" sz="1800" dirty="0" err="1">
                <a:latin typeface="Cambria"/>
                <a:cs typeface="Cambria"/>
              </a:rPr>
              <a:t>upto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3</a:t>
            </a:r>
            <a:r>
              <a:rPr lang="en-US" sz="1800" spc="-30" dirty="0">
                <a:latin typeface="Cambria"/>
                <a:cs typeface="Cambria"/>
              </a:rPr>
              <a:t> </a:t>
            </a:r>
            <a:r>
              <a:rPr lang="en-US" sz="1800" spc="-10" dirty="0">
                <a:latin typeface="Cambria"/>
                <a:cs typeface="Cambria"/>
              </a:rPr>
              <a:t>brands</a:t>
            </a:r>
            <a:endParaRPr lang="en-US" sz="1800" dirty="0">
              <a:latin typeface="Cambria"/>
              <a:cs typeface="Cambria"/>
            </a:endParaRPr>
          </a:p>
          <a:p>
            <a:pPr marL="12700">
              <a:lnSpc>
                <a:spcPct val="100000"/>
              </a:lnSpc>
              <a:spcBef>
                <a:spcPts val="1335"/>
              </a:spcBef>
            </a:pPr>
            <a:r>
              <a:rPr lang="en-US" sz="1800" b="1" spc="-10" dirty="0">
                <a:latin typeface="Cambria"/>
                <a:cs typeface="Cambria"/>
              </a:rPr>
              <a:t>Billing</a:t>
            </a:r>
            <a:r>
              <a:rPr lang="en-US" sz="1800" b="1" spc="-20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Price</a:t>
            </a:r>
            <a:r>
              <a:rPr lang="en-US" sz="1800" dirty="0">
                <a:latin typeface="Cambria"/>
                <a:cs typeface="Cambria"/>
              </a:rPr>
              <a:t>:</a:t>
            </a:r>
            <a:r>
              <a:rPr lang="en-US" sz="1800" spc="-1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-1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price</a:t>
            </a:r>
            <a:r>
              <a:rPr lang="en-US" sz="1800" spc="-1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at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which</a:t>
            </a:r>
            <a:r>
              <a:rPr lang="en-US" sz="1800" spc="-1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-1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hospital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is</a:t>
            </a:r>
            <a:r>
              <a:rPr lang="en-US" sz="1800" spc="-3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billed</a:t>
            </a:r>
            <a:r>
              <a:rPr lang="en-US" sz="1800" spc="-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for</a:t>
            </a:r>
            <a:r>
              <a:rPr lang="en-US" sz="1800" spc="-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-15" dirty="0">
                <a:latin typeface="Cambria"/>
                <a:cs typeface="Cambria"/>
              </a:rPr>
              <a:t> </a:t>
            </a:r>
            <a:r>
              <a:rPr lang="en-US" sz="1800" spc="-10" dirty="0">
                <a:latin typeface="Cambria"/>
                <a:cs typeface="Cambria"/>
              </a:rPr>
              <a:t>injectables.</a:t>
            </a:r>
            <a:endParaRPr lang="en-US" sz="1800" dirty="0">
              <a:latin typeface="Cambria"/>
              <a:cs typeface="Cambria"/>
            </a:endParaRPr>
          </a:p>
          <a:p>
            <a:pPr marL="12700">
              <a:lnSpc>
                <a:spcPct val="100000"/>
              </a:lnSpc>
              <a:spcBef>
                <a:spcPts val="1365"/>
              </a:spcBef>
            </a:pPr>
            <a:r>
              <a:rPr lang="en-US" sz="1800" b="1" dirty="0">
                <a:latin typeface="Cambria"/>
                <a:cs typeface="Cambria"/>
              </a:rPr>
              <a:t>Monthly</a:t>
            </a:r>
            <a:r>
              <a:rPr lang="en-US" sz="1800" b="1" spc="-10" dirty="0">
                <a:latin typeface="Cambria"/>
                <a:cs typeface="Cambria"/>
              </a:rPr>
              <a:t> Consumption</a:t>
            </a:r>
            <a:r>
              <a:rPr lang="en-US" sz="1800" spc="-10" dirty="0">
                <a:latin typeface="Cambria"/>
                <a:cs typeface="Cambria"/>
              </a:rPr>
              <a:t>:</a:t>
            </a:r>
            <a:r>
              <a:rPr lang="en-US" sz="1800" spc="-1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-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amount</a:t>
            </a:r>
            <a:r>
              <a:rPr lang="en-US" sz="1800" spc="-1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of</a:t>
            </a:r>
            <a:r>
              <a:rPr lang="en-US" sz="1800" spc="-1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each</a:t>
            </a:r>
            <a:r>
              <a:rPr lang="en-US" sz="1800" spc="-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product</a:t>
            </a:r>
            <a:r>
              <a:rPr lang="en-US" sz="1800" spc="-1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used by</a:t>
            </a:r>
            <a:r>
              <a:rPr lang="en-US" sz="1800" spc="-1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-1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hospital</a:t>
            </a:r>
            <a:r>
              <a:rPr lang="en-US" sz="1800" spc="-10" dirty="0">
                <a:latin typeface="Cambria"/>
                <a:cs typeface="Cambria"/>
              </a:rPr>
              <a:t> monthly.</a:t>
            </a:r>
            <a:endParaRPr lang="en-US" sz="1800" dirty="0">
              <a:latin typeface="Cambria"/>
              <a:cs typeface="Cambria"/>
            </a:endParaRPr>
          </a:p>
          <a:p>
            <a:pPr marL="12700">
              <a:lnSpc>
                <a:spcPct val="100000"/>
              </a:lnSpc>
              <a:spcBef>
                <a:spcPts val="1370"/>
              </a:spcBef>
            </a:pPr>
            <a:r>
              <a:rPr lang="en-US" sz="1800" b="1" dirty="0">
                <a:latin typeface="Cambria"/>
                <a:cs typeface="Cambria"/>
              </a:rPr>
              <a:t>Stock</a:t>
            </a:r>
            <a:r>
              <a:rPr lang="en-US" sz="1800" b="1" spc="-25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Remaining</a:t>
            </a:r>
            <a:r>
              <a:rPr lang="en-US" sz="1800" dirty="0">
                <a:latin typeface="Cambria"/>
                <a:cs typeface="Cambria"/>
              </a:rPr>
              <a:t>:</a:t>
            </a:r>
            <a:r>
              <a:rPr lang="en-US" sz="1800" spc="-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-1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current</a:t>
            </a:r>
            <a:r>
              <a:rPr lang="en-US" sz="1800" spc="-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stock</a:t>
            </a:r>
            <a:r>
              <a:rPr lang="en-US" sz="1800" spc="-3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levels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of</a:t>
            </a:r>
            <a:r>
              <a:rPr lang="en-US" sz="1800" spc="-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injectables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at</a:t>
            </a:r>
            <a:r>
              <a:rPr lang="en-US" sz="1800" spc="-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spc="-10" dirty="0">
                <a:latin typeface="Cambria"/>
                <a:cs typeface="Cambria"/>
              </a:rPr>
              <a:t>hospital.</a:t>
            </a:r>
            <a:endParaRPr lang="en-US" sz="1800" dirty="0">
              <a:latin typeface="Cambria"/>
              <a:cs typeface="Cambria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lang="en-US" sz="1800" dirty="0">
              <a:latin typeface="Cambria"/>
              <a:cs typeface="Cambria"/>
            </a:endParaRPr>
          </a:p>
          <a:p>
            <a:pPr marL="12700" marR="8255" algn="just">
              <a:lnSpc>
                <a:spcPts val="1400"/>
              </a:lnSpc>
              <a:spcBef>
                <a:spcPts val="5"/>
              </a:spcBef>
            </a:pPr>
            <a:r>
              <a:rPr lang="en-US" sz="1800" b="1" dirty="0">
                <a:latin typeface="Cambria"/>
                <a:cs typeface="Cambria"/>
              </a:rPr>
              <a:t>Next</a:t>
            </a:r>
            <a:r>
              <a:rPr lang="en-US" sz="1800" b="1" spc="35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Contact</a:t>
            </a:r>
            <a:r>
              <a:rPr lang="en-US" sz="1800" b="1" spc="40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Date</a:t>
            </a:r>
            <a:r>
              <a:rPr lang="en-US" sz="1800" dirty="0">
                <a:latin typeface="Cambria"/>
                <a:cs typeface="Cambria"/>
              </a:rPr>
              <a:t>:</a:t>
            </a:r>
            <a:r>
              <a:rPr lang="en-US" sz="1800" spc="3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3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scheduled</a:t>
            </a:r>
            <a:r>
              <a:rPr lang="en-US" sz="1800" spc="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date</a:t>
            </a:r>
            <a:r>
              <a:rPr lang="en-US" sz="1800" spc="3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for</a:t>
            </a:r>
            <a:r>
              <a:rPr lang="en-US" sz="1800" spc="3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3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next</a:t>
            </a:r>
            <a:r>
              <a:rPr lang="en-US" sz="1800" spc="30" dirty="0">
                <a:latin typeface="Cambria"/>
                <a:cs typeface="Cambria"/>
              </a:rPr>
              <a:t> </a:t>
            </a:r>
            <a:r>
              <a:rPr lang="en-US" sz="1800" spc="-10" dirty="0">
                <a:latin typeface="Cambria"/>
                <a:cs typeface="Cambria"/>
              </a:rPr>
              <a:t>follow-</a:t>
            </a:r>
            <a:r>
              <a:rPr lang="en-US" sz="1800" dirty="0">
                <a:latin typeface="Cambria"/>
                <a:cs typeface="Cambria"/>
              </a:rPr>
              <a:t>up,</a:t>
            </a:r>
            <a:r>
              <a:rPr lang="en-US" sz="1800" spc="4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based</a:t>
            </a:r>
            <a:r>
              <a:rPr lang="en-US" sz="1800" spc="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on</a:t>
            </a:r>
            <a:r>
              <a:rPr lang="en-US" sz="1800" spc="3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3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stock</a:t>
            </a:r>
            <a:r>
              <a:rPr lang="en-US" sz="1800" spc="30" dirty="0">
                <a:latin typeface="Cambria"/>
                <a:cs typeface="Cambria"/>
              </a:rPr>
              <a:t> </a:t>
            </a:r>
            <a:r>
              <a:rPr lang="en-US" sz="1800" spc="-10" dirty="0">
                <a:latin typeface="Cambria"/>
                <a:cs typeface="Cambria"/>
              </a:rPr>
              <a:t>lying </a:t>
            </a:r>
            <a:r>
              <a:rPr lang="en-US" sz="1800" dirty="0">
                <a:latin typeface="Cambria"/>
                <a:cs typeface="Cambria"/>
              </a:rPr>
              <a:t>with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them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and</a:t>
            </a:r>
            <a:r>
              <a:rPr lang="en-US" sz="1800" spc="-1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daily</a:t>
            </a:r>
            <a:r>
              <a:rPr lang="en-US" sz="1800" spc="-25" dirty="0">
                <a:latin typeface="Cambria"/>
                <a:cs typeface="Cambria"/>
              </a:rPr>
              <a:t> </a:t>
            </a:r>
            <a:r>
              <a:rPr lang="en-US" sz="1800" spc="-10" dirty="0">
                <a:latin typeface="Cambria"/>
                <a:cs typeface="Cambria"/>
              </a:rPr>
              <a:t>usage.</a:t>
            </a:r>
            <a:endParaRPr lang="en-US" sz="1800" dirty="0">
              <a:latin typeface="Cambria"/>
              <a:cs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350208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8D82059-E774-C4C7-D011-3CDB14E3BE0B}"/>
              </a:ext>
            </a:extLst>
          </p:cNvPr>
          <p:cNvSpPr txBox="1"/>
          <p:nvPr/>
        </p:nvSpPr>
        <p:spPr>
          <a:xfrm>
            <a:off x="717947" y="586541"/>
            <a:ext cx="10983515" cy="654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5080">
              <a:lnSpc>
                <a:spcPts val="1280"/>
              </a:lnSpc>
              <a:spcBef>
                <a:spcPts val="180"/>
              </a:spcBef>
            </a:pPr>
            <a:r>
              <a:rPr lang="en-US" sz="1800" b="1" dirty="0">
                <a:latin typeface="Cambria"/>
                <a:cs typeface="Cambria"/>
              </a:rPr>
              <a:t>Still</a:t>
            </a:r>
            <a:r>
              <a:rPr lang="en-US" sz="1800" b="1" spc="-20" dirty="0">
                <a:latin typeface="Cambria"/>
                <a:cs typeface="Cambria"/>
              </a:rPr>
              <a:t> </a:t>
            </a:r>
            <a:r>
              <a:rPr lang="en-US" sz="1800" b="1" spc="-10" dirty="0">
                <a:latin typeface="Cambria"/>
                <a:cs typeface="Cambria"/>
              </a:rPr>
              <a:t>wondering</a:t>
            </a:r>
            <a:r>
              <a:rPr lang="en-US" sz="1800" b="1" spc="-15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how</a:t>
            </a:r>
            <a:r>
              <a:rPr lang="en-US" sz="1800" b="1" spc="-25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to</a:t>
            </a:r>
            <a:r>
              <a:rPr lang="en-US" sz="1800" b="1" spc="-20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fill</a:t>
            </a:r>
            <a:r>
              <a:rPr lang="en-US" sz="1800" b="1" spc="-25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out</a:t>
            </a:r>
            <a:r>
              <a:rPr lang="en-US" sz="1800" b="1" spc="-20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this</a:t>
            </a:r>
            <a:r>
              <a:rPr lang="en-US" sz="1800" b="1" spc="-20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booklet?</a:t>
            </a:r>
            <a:r>
              <a:rPr lang="en-US" sz="1800" b="1" spc="-10" dirty="0">
                <a:latin typeface="Cambria"/>
                <a:cs typeface="Cambria"/>
              </a:rPr>
              <a:t> Here</a:t>
            </a:r>
            <a:r>
              <a:rPr lang="en-US" sz="1800" b="1" spc="-15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is</a:t>
            </a:r>
            <a:r>
              <a:rPr lang="en-US" sz="1800" b="1" spc="-20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an</a:t>
            </a:r>
            <a:r>
              <a:rPr lang="en-US" sz="1800" b="1" spc="-15" dirty="0">
                <a:latin typeface="Cambria"/>
                <a:cs typeface="Cambria"/>
              </a:rPr>
              <a:t> </a:t>
            </a:r>
            <a:r>
              <a:rPr lang="en-US" sz="1800" b="1" spc="-10" dirty="0">
                <a:latin typeface="Cambria"/>
                <a:cs typeface="Cambria"/>
              </a:rPr>
              <a:t>example.</a:t>
            </a:r>
            <a:r>
              <a:rPr lang="en-US" sz="1800" b="1" spc="-15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By</a:t>
            </a:r>
            <a:r>
              <a:rPr lang="en-US" sz="1800" b="1" spc="-15" dirty="0">
                <a:latin typeface="Cambria"/>
                <a:cs typeface="Cambria"/>
              </a:rPr>
              <a:t> </a:t>
            </a:r>
            <a:r>
              <a:rPr lang="en-US" sz="1800" b="1" spc="-10" dirty="0">
                <a:latin typeface="Cambria"/>
                <a:cs typeface="Cambria"/>
              </a:rPr>
              <a:t>following</a:t>
            </a:r>
            <a:r>
              <a:rPr lang="en-US" sz="1800" b="1" spc="-15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this</a:t>
            </a:r>
            <a:r>
              <a:rPr lang="en-US" sz="1800" b="1" spc="-20" dirty="0">
                <a:latin typeface="Cambria"/>
                <a:cs typeface="Cambria"/>
              </a:rPr>
              <a:t> </a:t>
            </a:r>
            <a:r>
              <a:rPr lang="en-US" sz="1800" b="1" spc="-10" dirty="0">
                <a:latin typeface="Cambria"/>
                <a:cs typeface="Cambria"/>
              </a:rPr>
              <a:t>example, </a:t>
            </a:r>
            <a:r>
              <a:rPr lang="en-US" sz="1800" b="1" dirty="0">
                <a:latin typeface="Cambria"/>
                <a:cs typeface="Cambria"/>
              </a:rPr>
              <a:t>you</a:t>
            </a:r>
            <a:r>
              <a:rPr lang="en-US" sz="1800" b="1" spc="-15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will</a:t>
            </a:r>
          </a:p>
          <a:p>
            <a:pPr marL="12700" marR="5080">
              <a:lnSpc>
                <a:spcPts val="1280"/>
              </a:lnSpc>
              <a:spcBef>
                <a:spcPts val="180"/>
              </a:spcBef>
            </a:pPr>
            <a:endParaRPr lang="en-US" b="1" spc="-25" dirty="0">
              <a:latin typeface="Cambria"/>
              <a:cs typeface="Cambria"/>
            </a:endParaRPr>
          </a:p>
          <a:p>
            <a:pPr marL="12700" marR="5080">
              <a:lnSpc>
                <a:spcPts val="1280"/>
              </a:lnSpc>
              <a:spcBef>
                <a:spcPts val="180"/>
              </a:spcBef>
            </a:pPr>
            <a:r>
              <a:rPr lang="en-US" sz="1800" b="1" spc="-25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know</a:t>
            </a:r>
            <a:r>
              <a:rPr lang="en-US" sz="1800" b="1" spc="-25" dirty="0">
                <a:latin typeface="Cambria"/>
                <a:cs typeface="Cambria"/>
              </a:rPr>
              <a:t> </a:t>
            </a:r>
            <a:r>
              <a:rPr lang="en-US" sz="1800" b="1" spc="-10" dirty="0">
                <a:latin typeface="Cambria"/>
                <a:cs typeface="Cambria"/>
              </a:rPr>
              <a:t>how</a:t>
            </a:r>
            <a:r>
              <a:rPr lang="en-US" sz="1800" b="1" spc="-25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to</a:t>
            </a:r>
            <a:r>
              <a:rPr lang="en-US" sz="1800" b="1" spc="-20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fill</a:t>
            </a:r>
            <a:r>
              <a:rPr lang="en-US" sz="1800" b="1" spc="-10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in</a:t>
            </a:r>
            <a:r>
              <a:rPr lang="en-US" sz="1800" b="1" spc="-15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the</a:t>
            </a:r>
            <a:r>
              <a:rPr lang="en-US" sz="1800" b="1" spc="-15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booklet</a:t>
            </a:r>
            <a:r>
              <a:rPr lang="en-US" sz="1800" b="1" spc="-10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for</a:t>
            </a:r>
            <a:r>
              <a:rPr lang="en-US" sz="1800" b="1" spc="-20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the</a:t>
            </a:r>
            <a:r>
              <a:rPr lang="en-US" sz="1800" b="1" spc="-15" dirty="0">
                <a:latin typeface="Cambria"/>
                <a:cs typeface="Cambria"/>
              </a:rPr>
              <a:t> </a:t>
            </a:r>
            <a:r>
              <a:rPr lang="en-US" sz="1800" b="1" spc="-10" dirty="0">
                <a:latin typeface="Cambria"/>
                <a:cs typeface="Cambria"/>
              </a:rPr>
              <a:t>remaining</a:t>
            </a:r>
            <a:r>
              <a:rPr lang="en-US" sz="1800" b="1" spc="-15" dirty="0">
                <a:latin typeface="Cambria"/>
                <a:cs typeface="Cambria"/>
              </a:rPr>
              <a:t> </a:t>
            </a:r>
            <a:r>
              <a:rPr lang="en-US" sz="1800" b="1" spc="-10" dirty="0">
                <a:latin typeface="Cambria"/>
                <a:cs typeface="Cambria"/>
              </a:rPr>
              <a:t>injectables</a:t>
            </a:r>
            <a:r>
              <a:rPr lang="en-US" sz="1800" b="1" spc="-20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for</a:t>
            </a:r>
            <a:r>
              <a:rPr lang="en-US" sz="1800" b="1" spc="-20" dirty="0">
                <a:latin typeface="Cambria"/>
                <a:cs typeface="Cambria"/>
              </a:rPr>
              <a:t> </a:t>
            </a:r>
            <a:r>
              <a:rPr lang="en-US" sz="1800" b="1" dirty="0">
                <a:latin typeface="Cambria"/>
                <a:cs typeface="Cambria"/>
              </a:rPr>
              <a:t>10</a:t>
            </a:r>
            <a:r>
              <a:rPr lang="en-US" sz="1800" b="1" spc="-20" dirty="0">
                <a:latin typeface="Cambria"/>
                <a:cs typeface="Cambria"/>
              </a:rPr>
              <a:t> </a:t>
            </a:r>
            <a:r>
              <a:rPr lang="en-US" sz="1800" b="1" spc="-10" dirty="0">
                <a:latin typeface="Cambria"/>
                <a:cs typeface="Cambria"/>
              </a:rPr>
              <a:t>months.</a:t>
            </a:r>
            <a:endParaRPr lang="en-US" sz="1800" dirty="0">
              <a:latin typeface="Cambria"/>
              <a:cs typeface="Cambria"/>
            </a:endParaRPr>
          </a:p>
        </p:txBody>
      </p:sp>
      <p:pic>
        <p:nvPicPr>
          <p:cNvPr id="4" name="object 4">
            <a:extLst>
              <a:ext uri="{FF2B5EF4-FFF2-40B4-BE49-F238E27FC236}">
                <a16:creationId xmlns:a16="http://schemas.microsoft.com/office/drawing/2014/main" id="{C175F856-3485-12A0-41EC-69BC5CCB488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6787" y="1715769"/>
            <a:ext cx="10258425" cy="4442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4413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D9E6921-C804-F5AF-400A-73C7AB843A27}"/>
              </a:ext>
            </a:extLst>
          </p:cNvPr>
          <p:cNvSpPr txBox="1"/>
          <p:nvPr/>
        </p:nvSpPr>
        <p:spPr>
          <a:xfrm>
            <a:off x="257175" y="181957"/>
            <a:ext cx="12515850" cy="6494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+mj-lt"/>
              <a:buAutoNum type="arabicPeriod"/>
            </a:pPr>
            <a:r>
              <a:rPr lang="en-US" sz="1600" b="1" dirty="0"/>
              <a:t>Name of TM:</a:t>
            </a:r>
            <a:endParaRPr lang="en-US" sz="1600" dirty="0"/>
          </a:p>
          <a:p>
            <a:pPr lvl="1"/>
            <a:r>
              <a:rPr lang="en-US" sz="1600" dirty="0"/>
              <a:t>Enter your name as the Territory Manager responsible for this survey.</a:t>
            </a:r>
          </a:p>
          <a:p>
            <a:pPr lvl="1"/>
            <a:endParaRPr lang="en-US" sz="1600" dirty="0"/>
          </a:p>
          <a:p>
            <a:pPr>
              <a:buFont typeface="+mj-lt"/>
              <a:buAutoNum type="arabicPeriod"/>
            </a:pPr>
            <a:r>
              <a:rPr lang="en-US" sz="1600" b="1" dirty="0"/>
              <a:t>HQ Month State:</a:t>
            </a:r>
            <a:endParaRPr lang="en-US" sz="1600" dirty="0"/>
          </a:p>
          <a:p>
            <a:pPr lvl="1"/>
            <a:r>
              <a:rPr lang="en-US" sz="1600" dirty="0"/>
              <a:t>Record the headquarters information, including the month and the state where the survey is conducted.</a:t>
            </a:r>
          </a:p>
          <a:p>
            <a:pPr lvl="1"/>
            <a:endParaRPr lang="en-US" sz="1600" dirty="0"/>
          </a:p>
          <a:p>
            <a:pPr>
              <a:buFont typeface="+mj-lt"/>
              <a:buAutoNum type="arabicPeriod"/>
            </a:pPr>
            <a:r>
              <a:rPr lang="en-US" sz="1600" b="1" dirty="0"/>
              <a:t>Date of Survey:</a:t>
            </a:r>
            <a:endParaRPr lang="en-US" sz="1600" dirty="0"/>
          </a:p>
          <a:p>
            <a:pPr lvl="1"/>
            <a:r>
              <a:rPr lang="en-US" sz="1600" dirty="0"/>
              <a:t>Specify the exact date the survey is conducted.</a:t>
            </a:r>
          </a:p>
          <a:p>
            <a:pPr lvl="1"/>
            <a:endParaRPr lang="en-US" sz="1600" dirty="0"/>
          </a:p>
          <a:p>
            <a:pPr>
              <a:buFont typeface="+mj-lt"/>
              <a:buAutoNum type="arabicPeriod"/>
            </a:pPr>
            <a:r>
              <a:rPr lang="en-US" sz="1600" b="1" dirty="0"/>
              <a:t>Hospital Information:</a:t>
            </a:r>
            <a:endParaRPr lang="en-US" sz="1600" dirty="0"/>
          </a:p>
          <a:p>
            <a:pPr lvl="1"/>
            <a:r>
              <a:rPr lang="en-US" sz="1600" b="1" dirty="0"/>
              <a:t>Hospital Name:</a:t>
            </a:r>
            <a:r>
              <a:rPr lang="en-US" sz="1600" dirty="0"/>
              <a:t> Enter the name of the hospital being surveyed.</a:t>
            </a:r>
          </a:p>
          <a:p>
            <a:pPr lvl="1"/>
            <a:r>
              <a:rPr lang="en-US" sz="1600" b="1" dirty="0"/>
              <a:t>Hospital Address:</a:t>
            </a:r>
            <a:r>
              <a:rPr lang="en-US" sz="1600" dirty="0"/>
              <a:t> Provide the full address of the hospital.</a:t>
            </a:r>
          </a:p>
          <a:p>
            <a:pPr lvl="1"/>
            <a:endParaRPr lang="en-US" sz="1600" dirty="0"/>
          </a:p>
          <a:p>
            <a:pPr>
              <a:buFont typeface="+mj-lt"/>
              <a:buAutoNum type="arabicPeriod"/>
            </a:pPr>
            <a:r>
              <a:rPr lang="en-US" sz="1600" b="1" dirty="0"/>
              <a:t>Contact Details:</a:t>
            </a:r>
            <a:endParaRPr lang="en-US" sz="1600" dirty="0"/>
          </a:p>
          <a:p>
            <a:pPr lvl="1"/>
            <a:r>
              <a:rPr lang="en-US" sz="1600" b="1" dirty="0"/>
              <a:t>Contact Person:</a:t>
            </a:r>
            <a:r>
              <a:rPr lang="en-US" sz="1600" dirty="0"/>
              <a:t> Identify the main point of contact at the hospital, including details like their name, consumption, and pricing.</a:t>
            </a:r>
          </a:p>
          <a:p>
            <a:pPr lvl="1"/>
            <a:r>
              <a:rPr lang="en-US" sz="1600" b="1" dirty="0"/>
              <a:t>Contact Number:</a:t>
            </a:r>
            <a:r>
              <a:rPr lang="en-US" sz="1600" dirty="0"/>
              <a:t> Provide the phone number of the contact person.</a:t>
            </a:r>
          </a:p>
          <a:p>
            <a:pPr lvl="1"/>
            <a:endParaRPr lang="en-US" sz="1600" dirty="0"/>
          </a:p>
          <a:p>
            <a:pPr>
              <a:buFont typeface="+mj-lt"/>
              <a:buAutoNum type="arabicPeriod"/>
            </a:pPr>
            <a:r>
              <a:rPr lang="en-US" sz="1600" b="1" dirty="0"/>
              <a:t>Current Brands Used:</a:t>
            </a:r>
            <a:endParaRPr lang="en-US" sz="1600" dirty="0"/>
          </a:p>
          <a:p>
            <a:pPr lvl="1"/>
            <a:r>
              <a:rPr lang="en-US" sz="1600" dirty="0"/>
              <a:t>List up to three brands of injectables currently used by the hospital.</a:t>
            </a:r>
          </a:p>
          <a:p>
            <a:pPr lvl="1"/>
            <a:endParaRPr lang="en-US" sz="1600" dirty="0"/>
          </a:p>
          <a:p>
            <a:pPr>
              <a:buFont typeface="+mj-lt"/>
              <a:buAutoNum type="arabicPeriod"/>
            </a:pPr>
            <a:r>
              <a:rPr lang="en-US" sz="1600" b="1" dirty="0"/>
              <a:t>Billing Information:</a:t>
            </a:r>
            <a:endParaRPr lang="en-US" sz="1600" dirty="0"/>
          </a:p>
          <a:p>
            <a:pPr lvl="1"/>
            <a:r>
              <a:rPr lang="en-US" sz="1600" b="1" dirty="0"/>
              <a:t>Billing Price:</a:t>
            </a:r>
            <a:r>
              <a:rPr lang="en-US" sz="1600" dirty="0"/>
              <a:t> Record the price at which the hospital is billed for the injectables.</a:t>
            </a:r>
          </a:p>
          <a:p>
            <a:pPr lvl="1"/>
            <a:r>
              <a:rPr lang="en-US" sz="1600" b="1" dirty="0"/>
              <a:t>Monthly Consumption:</a:t>
            </a:r>
            <a:r>
              <a:rPr lang="en-US" sz="1600" dirty="0"/>
              <a:t> Document the monthly usage of each product by the hospital.</a:t>
            </a:r>
          </a:p>
          <a:p>
            <a:pPr lvl="1"/>
            <a:r>
              <a:rPr lang="en-US" sz="1600" b="1" dirty="0"/>
              <a:t>Stock Remaining:</a:t>
            </a:r>
            <a:r>
              <a:rPr lang="en-US" sz="1600" dirty="0"/>
              <a:t> Note the current stock levels of the injectables at the hospital.</a:t>
            </a:r>
          </a:p>
          <a:p>
            <a:pPr>
              <a:buFont typeface="+mj-lt"/>
              <a:buAutoNum type="arabicPeriod"/>
            </a:pPr>
            <a:r>
              <a:rPr lang="en-US" sz="1600" b="1" dirty="0"/>
              <a:t>Follow-Up:</a:t>
            </a:r>
            <a:endParaRPr lang="en-US" sz="1600" dirty="0"/>
          </a:p>
          <a:p>
            <a:pPr lvl="1"/>
            <a:r>
              <a:rPr lang="en-US" sz="1600" b="1" dirty="0"/>
              <a:t>Next Contact Date:</a:t>
            </a:r>
            <a:r>
              <a:rPr lang="en-US" sz="1600" dirty="0"/>
              <a:t> Schedule the next follow-up date based on the remaining stock and daily usage.</a:t>
            </a:r>
          </a:p>
        </p:txBody>
      </p:sp>
    </p:spTree>
    <p:extLst>
      <p:ext uri="{BB962C8B-B14F-4D97-AF65-F5344CB8AC3E}">
        <p14:creationId xmlns:p14="http://schemas.microsoft.com/office/powerpoint/2010/main" val="13176136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02A258E-F2AC-B5D4-F9A6-BD81AF334291}"/>
              </a:ext>
            </a:extLst>
          </p:cNvPr>
          <p:cNvSpPr txBox="1"/>
          <p:nvPr/>
        </p:nvSpPr>
        <p:spPr>
          <a:xfrm>
            <a:off x="290513" y="106415"/>
            <a:ext cx="11901487" cy="69506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54305" algn="l"/>
              </a:tabLst>
            </a:pPr>
            <a:r>
              <a:rPr lang="en-US" sz="1600" b="1" i="1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Goals</a:t>
            </a:r>
            <a:r>
              <a:rPr lang="en-US" sz="1600" b="1" i="1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b="1" i="1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of</a:t>
            </a:r>
            <a:r>
              <a:rPr lang="en-US" sz="1600" b="1" i="1" spc="-1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b="1" i="1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the</a:t>
            </a:r>
            <a:r>
              <a:rPr lang="en-US" sz="1600" b="1" i="1" spc="-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b="1" i="1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Survey</a:t>
            </a:r>
            <a:endParaRPr lang="en-US" sz="160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 marL="12700">
              <a:lnSpc>
                <a:spcPct val="100000"/>
              </a:lnSpc>
              <a:spcBef>
                <a:spcPts val="865"/>
              </a:spcBef>
            </a:pP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By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collecting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this</a:t>
            </a:r>
            <a:r>
              <a:rPr lang="en-US" sz="1600" spc="-1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detailed</a:t>
            </a:r>
            <a:r>
              <a:rPr lang="en-US" sz="1600" spc="-3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information,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we</a:t>
            </a:r>
            <a:r>
              <a:rPr lang="en-US" sz="1600" spc="-1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aim</a:t>
            </a:r>
            <a:r>
              <a:rPr lang="en-US" sz="1600" spc="-1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to</a:t>
            </a:r>
            <a:r>
              <a:rPr lang="en-US" sz="1600" spc="-1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achieve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several</a:t>
            </a:r>
            <a:r>
              <a:rPr lang="en-US" sz="1600" spc="-1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goals:</a:t>
            </a:r>
            <a:endParaRPr lang="en-US" sz="160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 marL="486409" marR="5080" lvl="1" indent="-225425">
              <a:lnSpc>
                <a:spcPct val="105500"/>
              </a:lnSpc>
              <a:spcBef>
                <a:spcPts val="795"/>
              </a:spcBef>
              <a:buFont typeface="Cambria"/>
              <a:buAutoNum type="arabicPeriod"/>
              <a:tabLst>
                <a:tab pos="489584" algn="l"/>
              </a:tabLst>
            </a:pPr>
            <a:r>
              <a:rPr lang="en-US" sz="1600" b="1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Understanding</a:t>
            </a:r>
            <a:r>
              <a:rPr lang="en-US" sz="1600" b="1" spc="-1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Market</a:t>
            </a:r>
            <a:r>
              <a:rPr lang="en-US" sz="1600" b="1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Demand: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Identifying the</a:t>
            </a:r>
            <a:r>
              <a:rPr lang="en-US" sz="1600" spc="-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market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demand</a:t>
            </a:r>
            <a:r>
              <a:rPr lang="en-US" sz="1600" spc="-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and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be present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at</a:t>
            </a:r>
            <a:r>
              <a:rPr lang="en-US" sz="1600" spc="-1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the 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right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place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with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the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right</a:t>
            </a:r>
            <a:r>
              <a:rPr lang="en-US" sz="1600" spc="-3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price.</a:t>
            </a:r>
            <a:endParaRPr lang="en-US" sz="160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 lvl="1">
              <a:lnSpc>
                <a:spcPct val="100000"/>
              </a:lnSpc>
              <a:spcBef>
                <a:spcPts val="100"/>
              </a:spcBef>
              <a:buAutoNum type="arabicPeriod"/>
            </a:pPr>
            <a:endParaRPr lang="en-US" sz="160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 marL="486409" marR="62230" lvl="1" indent="-225425">
              <a:lnSpc>
                <a:spcPct val="105500"/>
              </a:lnSpc>
              <a:buFont typeface="Cambria"/>
              <a:buAutoNum type="arabicPeriod"/>
              <a:tabLst>
                <a:tab pos="489584" algn="l"/>
              </a:tabLst>
            </a:pPr>
            <a:r>
              <a:rPr lang="en-US" sz="1600" b="1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Competitive Analysis:</a:t>
            </a:r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Knowing the</a:t>
            </a:r>
            <a:r>
              <a:rPr lang="en-US" sz="1600" spc="-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brands</a:t>
            </a:r>
            <a:r>
              <a:rPr lang="en-US" sz="1600" spc="-1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currently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used</a:t>
            </a:r>
            <a:r>
              <a:rPr lang="en-US" sz="1600" spc="-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allows</a:t>
            </a:r>
            <a:r>
              <a:rPr lang="en-US" sz="1600" spc="-1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us</a:t>
            </a:r>
            <a:r>
              <a:rPr lang="en-US" sz="1600" spc="-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to</a:t>
            </a:r>
            <a:r>
              <a:rPr lang="en-US" sz="1600" spc="-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understand 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our 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position</a:t>
            </a:r>
            <a:r>
              <a:rPr lang="en-US" sz="1600" spc="-4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in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the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market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and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strategize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accordingly.</a:t>
            </a:r>
            <a:endParaRPr lang="en-US" sz="160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 lvl="1">
              <a:lnSpc>
                <a:spcPct val="100000"/>
              </a:lnSpc>
              <a:spcBef>
                <a:spcPts val="100"/>
              </a:spcBef>
              <a:buAutoNum type="arabicPeriod"/>
            </a:pPr>
            <a:endParaRPr lang="en-US" sz="160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 marL="486409" marR="186690" lvl="1" indent="-225425">
              <a:lnSpc>
                <a:spcPct val="105700"/>
              </a:lnSpc>
              <a:buFont typeface="Cambria"/>
              <a:buAutoNum type="arabicPeriod"/>
              <a:tabLst>
                <a:tab pos="489584" algn="l"/>
              </a:tabLst>
            </a:pPr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Stock</a:t>
            </a:r>
            <a:r>
              <a:rPr lang="en-US" sz="1600" b="1" spc="-4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Management:</a:t>
            </a:r>
            <a:r>
              <a:rPr lang="en-US" sz="1600" b="1" spc="-4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Tracking</a:t>
            </a:r>
            <a:r>
              <a:rPr lang="en-US" sz="1600" spc="-3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the</a:t>
            </a:r>
            <a:r>
              <a:rPr lang="en-US" sz="1600" spc="-4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stock</a:t>
            </a:r>
            <a:r>
              <a:rPr lang="en-US" sz="1600" spc="-4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levels</a:t>
            </a:r>
            <a:r>
              <a:rPr lang="en-US" sz="1600" spc="-3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ensures</a:t>
            </a:r>
            <a:r>
              <a:rPr lang="en-US" sz="1600" spc="-3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that</a:t>
            </a:r>
            <a:r>
              <a:rPr lang="en-US" sz="1600" spc="-3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hospitals</a:t>
            </a:r>
            <a:r>
              <a:rPr lang="en-US" sz="1600" spc="-3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never</a:t>
            </a:r>
            <a:r>
              <a:rPr lang="en-US" sz="1600" spc="-3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run</a:t>
            </a:r>
            <a:r>
              <a:rPr lang="en-US" sz="1600" spc="-4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out</a:t>
            </a:r>
            <a:r>
              <a:rPr lang="en-US" sz="1600" spc="-3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of 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our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injectables,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maintaining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a</a:t>
            </a:r>
            <a:r>
              <a:rPr lang="en-US" sz="1600" spc="-1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steady</a:t>
            </a:r>
            <a:r>
              <a:rPr lang="en-US" sz="1600" spc="-3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supply.</a:t>
            </a:r>
            <a:endParaRPr lang="en-US" sz="160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 lvl="1">
              <a:lnSpc>
                <a:spcPct val="100000"/>
              </a:lnSpc>
              <a:spcBef>
                <a:spcPts val="90"/>
              </a:spcBef>
              <a:buAutoNum type="arabicPeriod"/>
            </a:pPr>
            <a:endParaRPr lang="en-US" sz="160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 marL="486409" marR="220979" lvl="1" indent="-225425">
              <a:lnSpc>
                <a:spcPct val="106400"/>
              </a:lnSpc>
              <a:buFont typeface="Cambria"/>
              <a:buAutoNum type="arabicPeriod"/>
              <a:tabLst>
                <a:tab pos="489584" algn="l"/>
              </a:tabLst>
            </a:pPr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Price</a:t>
            </a:r>
            <a:r>
              <a:rPr lang="en-US" sz="1600" b="1" spc="-1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b="1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Monitoring: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Keeping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an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eye</a:t>
            </a:r>
            <a:r>
              <a:rPr lang="en-US" sz="1600" spc="-1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on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the</a:t>
            </a:r>
            <a:r>
              <a:rPr lang="en-US" sz="1600" spc="-1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billing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prices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helps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us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stay</a:t>
            </a:r>
            <a:r>
              <a:rPr lang="en-US" sz="1600" spc="-3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competitive</a:t>
            </a:r>
            <a:r>
              <a:rPr lang="en-US" sz="1600" spc="-1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and 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make</a:t>
            </a:r>
            <a:r>
              <a:rPr lang="en-US" sz="1600" spc="-4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necessary</a:t>
            </a:r>
            <a:r>
              <a:rPr lang="en-US" sz="1600" spc="-3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adjustments.</a:t>
            </a:r>
            <a:endParaRPr lang="en-US" sz="160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 lvl="1">
              <a:lnSpc>
                <a:spcPct val="100000"/>
              </a:lnSpc>
              <a:buAutoNum type="arabicPeriod"/>
            </a:pPr>
            <a:endParaRPr lang="en-US" sz="160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 lvl="1">
              <a:lnSpc>
                <a:spcPct val="100000"/>
              </a:lnSpc>
              <a:spcBef>
                <a:spcPts val="480"/>
              </a:spcBef>
              <a:buAutoNum type="arabicPeriod"/>
            </a:pPr>
            <a:endParaRPr lang="en-US" sz="160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 marL="12700">
              <a:lnSpc>
                <a:spcPct val="100000"/>
              </a:lnSpc>
              <a:tabLst>
                <a:tab pos="154305" algn="l"/>
              </a:tabLst>
            </a:pPr>
            <a:r>
              <a:rPr lang="en-US" sz="1600" b="1" i="1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How</a:t>
            </a:r>
            <a:r>
              <a:rPr lang="en-US" sz="1600" b="1" i="1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b="1" i="1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to</a:t>
            </a:r>
            <a:r>
              <a:rPr lang="en-US" sz="1600" b="1" i="1" spc="-1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b="1" i="1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Use</a:t>
            </a:r>
            <a:r>
              <a:rPr lang="en-US" sz="1600" b="1" i="1" spc="-3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b="1" i="1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the</a:t>
            </a:r>
            <a:r>
              <a:rPr lang="en-US" sz="1600" b="1" i="1" spc="-1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b="1" i="1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Booklet</a:t>
            </a:r>
            <a:endParaRPr lang="en-US" sz="160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 marL="12700">
              <a:lnSpc>
                <a:spcPct val="100000"/>
              </a:lnSpc>
              <a:spcBef>
                <a:spcPts val="875"/>
              </a:spcBef>
            </a:pP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Here’s</a:t>
            </a:r>
            <a:r>
              <a:rPr lang="en-US" sz="1600" spc="-3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how</a:t>
            </a:r>
            <a:r>
              <a:rPr lang="en-US" sz="1600" spc="-3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you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can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effectively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use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this</a:t>
            </a:r>
            <a:r>
              <a:rPr lang="en-US" sz="1600" spc="-1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booklet:</a:t>
            </a:r>
            <a:endParaRPr lang="en-US" sz="160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 marL="485775" marR="431165" lvl="1" indent="-224790">
              <a:lnSpc>
                <a:spcPct val="105500"/>
              </a:lnSpc>
              <a:spcBef>
                <a:spcPts val="780"/>
              </a:spcBef>
              <a:buAutoNum type="arabicPeriod"/>
              <a:tabLst>
                <a:tab pos="489584" algn="l"/>
              </a:tabLst>
            </a:pPr>
            <a:r>
              <a:rPr lang="en-US" sz="1600" b="1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Prepare:</a:t>
            </a:r>
            <a:r>
              <a:rPr lang="en-US" sz="1600" b="1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Before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your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visit,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ensure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you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have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all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necessary</a:t>
            </a:r>
            <a:r>
              <a:rPr lang="en-US" sz="1600" spc="-3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materials,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including</a:t>
            </a:r>
            <a:r>
              <a:rPr lang="en-US" sz="1600" spc="-3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the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booklet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and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any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product</a:t>
            </a:r>
            <a:r>
              <a:rPr lang="en-US" sz="1600" spc="-1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information.</a:t>
            </a:r>
            <a:endParaRPr lang="en-US" sz="160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 lvl="1">
              <a:lnSpc>
                <a:spcPct val="100000"/>
              </a:lnSpc>
              <a:spcBef>
                <a:spcPts val="175"/>
              </a:spcBef>
              <a:buAutoNum type="arabicPeriod"/>
            </a:pPr>
            <a:endParaRPr lang="en-US" sz="160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 marL="485775" lvl="1" indent="-224790">
              <a:lnSpc>
                <a:spcPct val="100000"/>
              </a:lnSpc>
              <a:buAutoNum type="arabicPeriod"/>
              <a:tabLst>
                <a:tab pos="485775" algn="l"/>
              </a:tabLst>
            </a:pPr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Engage:</a:t>
            </a:r>
            <a:r>
              <a:rPr lang="en-US" sz="1600" b="1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Meet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with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the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hospital’s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contact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person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and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explain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the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purpose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of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the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survey.</a:t>
            </a:r>
            <a:endParaRPr lang="en-US" sz="160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 marL="489584">
              <a:lnSpc>
                <a:spcPct val="100000"/>
              </a:lnSpc>
              <a:spcBef>
                <a:spcPts val="75"/>
              </a:spcBef>
            </a:pP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Build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rapport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and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be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thorough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in</a:t>
            </a:r>
            <a:r>
              <a:rPr lang="en-US" sz="1600" spc="-1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collecting the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information.</a:t>
            </a:r>
            <a:endParaRPr lang="en-US" sz="160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>
              <a:lnSpc>
                <a:spcPct val="100000"/>
              </a:lnSpc>
              <a:spcBef>
                <a:spcPts val="85"/>
              </a:spcBef>
            </a:pPr>
            <a:endParaRPr lang="en-US" sz="160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 marL="485775" marR="457200" lvl="1" indent="-224790">
              <a:lnSpc>
                <a:spcPct val="106400"/>
              </a:lnSpc>
              <a:spcBef>
                <a:spcPts val="5"/>
              </a:spcBef>
              <a:buAutoNum type="arabicPeriod" startAt="3"/>
              <a:tabLst>
                <a:tab pos="489584" algn="l"/>
              </a:tabLst>
            </a:pPr>
            <a:r>
              <a:rPr lang="en-US" sz="1600" b="1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Record:</a:t>
            </a:r>
            <a:r>
              <a:rPr lang="en-US" sz="1600" b="1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Accurately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fill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in</a:t>
            </a:r>
            <a:r>
              <a:rPr lang="en-US" sz="1600" spc="-3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each</a:t>
            </a:r>
            <a:r>
              <a:rPr lang="en-US" sz="1600" spc="-1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field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in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the</a:t>
            </a:r>
            <a:r>
              <a:rPr lang="en-US" sz="1600" spc="-1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booklet.</a:t>
            </a:r>
            <a:r>
              <a:rPr lang="en-US" sz="1600" spc="-3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Make</a:t>
            </a:r>
            <a:r>
              <a:rPr lang="en-US" sz="1600" spc="-1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sure</a:t>
            </a:r>
            <a:r>
              <a:rPr lang="en-US" sz="1600" spc="-1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to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double-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check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for 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completeness.</a:t>
            </a:r>
            <a:endParaRPr lang="en-US" sz="160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 marL="403225" lvl="1" indent="-145415">
              <a:lnSpc>
                <a:spcPct val="100000"/>
              </a:lnSpc>
              <a:spcBef>
                <a:spcPts val="875"/>
              </a:spcBef>
              <a:buAutoNum type="arabicPeriod" startAt="3"/>
              <a:tabLst>
                <a:tab pos="403225" algn="l"/>
              </a:tabLst>
            </a:pPr>
            <a:r>
              <a:rPr lang="en-US" sz="1600" b="1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Analyze:</a:t>
            </a:r>
            <a:r>
              <a:rPr lang="en-US" sz="1600" b="1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After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the</a:t>
            </a:r>
            <a:r>
              <a:rPr lang="en-US" sz="1600" spc="-3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survey,</a:t>
            </a:r>
            <a:r>
              <a:rPr lang="en-US" sz="1600" spc="-1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review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the</a:t>
            </a:r>
            <a:r>
              <a:rPr lang="en-US" sz="1600" spc="-1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collected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data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for</a:t>
            </a:r>
            <a:r>
              <a:rPr lang="en-US" sz="1600" spc="-3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any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immediate</a:t>
            </a:r>
            <a:r>
              <a:rPr lang="en-US" sz="1600" spc="-3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insights.</a:t>
            </a:r>
            <a:endParaRPr lang="en-US" sz="160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 marL="379730" marR="301625" lvl="1" indent="-121920">
              <a:lnSpc>
                <a:spcPts val="2200"/>
              </a:lnSpc>
              <a:spcBef>
                <a:spcPts val="204"/>
              </a:spcBef>
              <a:buAutoNum type="arabicPeriod" startAt="3"/>
              <a:tabLst>
                <a:tab pos="379730" algn="l"/>
                <a:tab pos="403225" algn="l"/>
              </a:tabLst>
            </a:pPr>
            <a:r>
              <a:rPr lang="en-US" sz="1600" b="1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Follow-</a:t>
            </a:r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Up:</a:t>
            </a:r>
            <a:r>
              <a:rPr lang="en-US" sz="1600" b="1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Schedule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the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next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contact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date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and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ensure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timely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follow-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up</a:t>
            </a:r>
            <a:r>
              <a:rPr lang="en-US" sz="1600" spc="-3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to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maintain</a:t>
            </a:r>
            <a:r>
              <a:rPr lang="en-US" sz="1600" spc="-2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5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a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strong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relationship</a:t>
            </a:r>
            <a:r>
              <a:rPr lang="en-US" sz="1600" spc="-2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with the</a:t>
            </a:r>
            <a:r>
              <a:rPr lang="en-US" sz="1600" spc="-1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lang="en-US" sz="16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hospital.</a:t>
            </a:r>
            <a:endParaRPr lang="en-US" sz="160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>
              <a:lnSpc>
                <a:spcPct val="100000"/>
              </a:lnSpc>
              <a:spcBef>
                <a:spcPts val="480"/>
              </a:spcBef>
            </a:pPr>
            <a:endParaRPr lang="en-US" sz="160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2667912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BFEF673-3157-1124-77D7-E38CBB12BF39}"/>
              </a:ext>
            </a:extLst>
          </p:cNvPr>
          <p:cNvSpPr txBox="1"/>
          <p:nvPr/>
        </p:nvSpPr>
        <p:spPr>
          <a:xfrm>
            <a:off x="803672" y="701720"/>
            <a:ext cx="10354866" cy="16089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4305" indent="-141605">
              <a:lnSpc>
                <a:spcPct val="100000"/>
              </a:lnSpc>
              <a:spcBef>
                <a:spcPts val="5"/>
              </a:spcBef>
              <a:buAutoNum type="arabicPeriod" startAt="7"/>
              <a:tabLst>
                <a:tab pos="154305" algn="l"/>
              </a:tabLst>
            </a:pPr>
            <a:r>
              <a:rPr lang="en-US" sz="1800" b="1" i="1" spc="-10" dirty="0">
                <a:latin typeface="Cambria"/>
                <a:cs typeface="Cambria"/>
              </a:rPr>
              <a:t>Benefits</a:t>
            </a:r>
            <a:r>
              <a:rPr lang="en-US" sz="1800" b="1" i="1" spc="-5" dirty="0">
                <a:latin typeface="Cambria"/>
                <a:cs typeface="Cambria"/>
              </a:rPr>
              <a:t> </a:t>
            </a:r>
            <a:r>
              <a:rPr lang="en-US" sz="1800" b="1" i="1" dirty="0">
                <a:latin typeface="Cambria"/>
                <a:cs typeface="Cambria"/>
              </a:rPr>
              <a:t>of the</a:t>
            </a:r>
            <a:r>
              <a:rPr lang="en-US" sz="1800" b="1" i="1" spc="10" dirty="0">
                <a:latin typeface="Cambria"/>
                <a:cs typeface="Cambria"/>
              </a:rPr>
              <a:t> </a:t>
            </a:r>
            <a:r>
              <a:rPr lang="en-US" sz="1800" b="1" i="1" spc="-10" dirty="0">
                <a:latin typeface="Cambria"/>
                <a:cs typeface="Cambria"/>
              </a:rPr>
              <a:t>Survey</a:t>
            </a:r>
          </a:p>
          <a:p>
            <a:pPr marL="12700">
              <a:lnSpc>
                <a:spcPct val="100000"/>
              </a:lnSpc>
              <a:spcBef>
                <a:spcPts val="5"/>
              </a:spcBef>
              <a:tabLst>
                <a:tab pos="154305" algn="l"/>
              </a:tabLst>
            </a:pPr>
            <a:endParaRPr lang="en-US" sz="1800" dirty="0">
              <a:latin typeface="Cambria"/>
              <a:cs typeface="Cambria"/>
            </a:endParaRPr>
          </a:p>
          <a:p>
            <a:pPr marL="12700" marR="210185">
              <a:lnSpc>
                <a:spcPct val="105900"/>
              </a:lnSpc>
              <a:spcBef>
                <a:spcPts val="785"/>
              </a:spcBef>
            </a:pP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-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benefits</a:t>
            </a:r>
            <a:r>
              <a:rPr lang="en-US" sz="1800" spc="-1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of</a:t>
            </a:r>
            <a:r>
              <a:rPr lang="en-US" sz="1800" spc="-40" dirty="0">
                <a:latin typeface="Cambria"/>
                <a:cs typeface="Cambria"/>
              </a:rPr>
              <a:t> </a:t>
            </a:r>
            <a:r>
              <a:rPr lang="en-US" sz="1800" spc="-10" dirty="0">
                <a:latin typeface="Cambria"/>
                <a:cs typeface="Cambria"/>
              </a:rPr>
              <a:t>conducting</a:t>
            </a:r>
            <a:r>
              <a:rPr lang="en-US" sz="1800" spc="-1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this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survey</a:t>
            </a:r>
            <a:r>
              <a:rPr lang="en-US" sz="1800" spc="-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are</a:t>
            </a:r>
            <a:r>
              <a:rPr lang="en-US" sz="1800" spc="-3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immense.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It</a:t>
            </a:r>
            <a:r>
              <a:rPr lang="en-US" sz="1800" spc="-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helps</a:t>
            </a:r>
            <a:r>
              <a:rPr lang="en-US" sz="1800" spc="-1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us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provide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spc="-10" dirty="0">
                <a:latin typeface="Cambria"/>
                <a:cs typeface="Cambria"/>
              </a:rPr>
              <a:t>better</a:t>
            </a:r>
            <a:r>
              <a:rPr lang="en-US" sz="1800" spc="-3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service</a:t>
            </a:r>
            <a:r>
              <a:rPr lang="en-US" sz="1800" spc="-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to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spc="-25" dirty="0">
                <a:latin typeface="Cambria"/>
                <a:cs typeface="Cambria"/>
              </a:rPr>
              <a:t>our </a:t>
            </a:r>
            <a:r>
              <a:rPr lang="en-US" sz="1800" spc="-10" dirty="0">
                <a:latin typeface="Cambria"/>
                <a:cs typeface="Cambria"/>
              </a:rPr>
              <a:t>customers, </a:t>
            </a:r>
            <a:r>
              <a:rPr lang="en-US" sz="1800" dirty="0">
                <a:latin typeface="Cambria"/>
                <a:cs typeface="Cambria"/>
              </a:rPr>
              <a:t>ensure</a:t>
            </a:r>
            <a:r>
              <a:rPr lang="en-US" sz="1800" spc="-10" dirty="0">
                <a:latin typeface="Cambria"/>
                <a:cs typeface="Cambria"/>
              </a:rPr>
              <a:t> product availability, </a:t>
            </a:r>
            <a:r>
              <a:rPr lang="en-US" sz="1800" dirty="0">
                <a:latin typeface="Cambria"/>
                <a:cs typeface="Cambria"/>
              </a:rPr>
              <a:t>and</a:t>
            </a:r>
            <a:r>
              <a:rPr lang="en-US" sz="1800" spc="-1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understand</a:t>
            </a:r>
            <a:r>
              <a:rPr lang="en-US" sz="1800" spc="-1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-1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market</a:t>
            </a:r>
            <a:r>
              <a:rPr lang="en-US" sz="1800" spc="-10" dirty="0">
                <a:latin typeface="Cambria"/>
                <a:cs typeface="Cambria"/>
              </a:rPr>
              <a:t> landscape.</a:t>
            </a:r>
            <a:r>
              <a:rPr lang="en-US" sz="1800" spc="-5" dirty="0">
                <a:latin typeface="Cambria"/>
                <a:cs typeface="Cambria"/>
              </a:rPr>
              <a:t> </a:t>
            </a:r>
            <a:r>
              <a:rPr lang="en-US" sz="1800" spc="-20" dirty="0">
                <a:latin typeface="Cambria"/>
                <a:cs typeface="Cambria"/>
              </a:rPr>
              <a:t>Ultimately,</a:t>
            </a:r>
            <a:r>
              <a:rPr lang="en-US" sz="1800" spc="-10" dirty="0">
                <a:latin typeface="Cambria"/>
                <a:cs typeface="Cambria"/>
              </a:rPr>
              <a:t> </a:t>
            </a:r>
            <a:r>
              <a:rPr lang="en-US" sz="1800" spc="-20" dirty="0">
                <a:latin typeface="Cambria"/>
                <a:cs typeface="Cambria"/>
              </a:rPr>
              <a:t>this </a:t>
            </a:r>
            <a:r>
              <a:rPr lang="en-US" sz="1800" dirty="0">
                <a:latin typeface="Cambria"/>
                <a:cs typeface="Cambria"/>
              </a:rPr>
              <a:t>leads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to</a:t>
            </a:r>
            <a:r>
              <a:rPr lang="en-US" sz="1800" spc="-30" dirty="0">
                <a:latin typeface="Cambria"/>
                <a:cs typeface="Cambria"/>
              </a:rPr>
              <a:t> </a:t>
            </a:r>
            <a:r>
              <a:rPr lang="en-US" sz="1800" spc="-10" dirty="0">
                <a:latin typeface="Cambria"/>
                <a:cs typeface="Cambria"/>
              </a:rPr>
              <a:t>improved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patient</a:t>
            </a:r>
            <a:r>
              <a:rPr lang="en-US" sz="1800" spc="-3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care</a:t>
            </a:r>
            <a:r>
              <a:rPr lang="en-US" sz="1800" spc="-1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and</a:t>
            </a:r>
            <a:r>
              <a:rPr lang="en-US" sz="1800" spc="-25" dirty="0">
                <a:latin typeface="Cambria"/>
                <a:cs typeface="Cambria"/>
              </a:rPr>
              <a:t> </a:t>
            </a:r>
            <a:r>
              <a:rPr lang="en-US" sz="1800" spc="-10" dirty="0">
                <a:latin typeface="Cambria"/>
                <a:cs typeface="Cambria"/>
              </a:rPr>
              <a:t>satisfaction.</a:t>
            </a:r>
            <a:endParaRPr lang="en-US" sz="1800" dirty="0">
              <a:latin typeface="Cambria"/>
              <a:cs typeface="Cambria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AED23D8-E2A2-B147-AC3C-7D24DC30339D}"/>
              </a:ext>
            </a:extLst>
          </p:cNvPr>
          <p:cNvSpPr txBox="1"/>
          <p:nvPr/>
        </p:nvSpPr>
        <p:spPr>
          <a:xfrm>
            <a:off x="710803" y="2390702"/>
            <a:ext cx="10540603" cy="10382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tabLst>
                <a:tab pos="154305" algn="l"/>
              </a:tabLst>
            </a:pPr>
            <a:endParaRPr lang="en-US" sz="1800" dirty="0">
              <a:latin typeface="Cambria"/>
              <a:cs typeface="Cambria"/>
            </a:endParaRPr>
          </a:p>
          <a:p>
            <a:pPr marL="12700" marR="217804">
              <a:lnSpc>
                <a:spcPct val="105900"/>
              </a:lnSpc>
              <a:spcBef>
                <a:spcPts val="785"/>
              </a:spcBef>
            </a:pPr>
            <a:r>
              <a:rPr lang="en-US" sz="1800" dirty="0">
                <a:latin typeface="Cambria"/>
                <a:cs typeface="Cambria"/>
              </a:rPr>
              <a:t>Thank</a:t>
            </a:r>
            <a:r>
              <a:rPr lang="en-US" sz="1800" spc="-3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you</a:t>
            </a:r>
            <a:r>
              <a:rPr lang="en-US" sz="1800" spc="-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for</a:t>
            </a:r>
            <a:r>
              <a:rPr lang="en-US" sz="1800" spc="-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taking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the</a:t>
            </a:r>
            <a:r>
              <a:rPr lang="en-US" sz="1800" spc="-3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time</a:t>
            </a:r>
            <a:r>
              <a:rPr lang="en-US" sz="1800" spc="-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to</a:t>
            </a:r>
            <a:r>
              <a:rPr lang="en-US" sz="1800" spc="-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learn</a:t>
            </a:r>
            <a:r>
              <a:rPr lang="en-US" sz="1800" spc="-3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about</a:t>
            </a:r>
            <a:r>
              <a:rPr lang="en-US" sz="1800" spc="-3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our</a:t>
            </a:r>
            <a:r>
              <a:rPr lang="en-US" sz="1800" spc="-30" dirty="0">
                <a:latin typeface="Cambria"/>
                <a:cs typeface="Cambria"/>
              </a:rPr>
              <a:t> </a:t>
            </a:r>
            <a:r>
              <a:rPr lang="en-US" sz="1800" spc="-10" dirty="0">
                <a:latin typeface="Cambria"/>
                <a:cs typeface="Cambria"/>
              </a:rPr>
              <a:t>survey</a:t>
            </a:r>
            <a:r>
              <a:rPr lang="en-US" sz="1800" spc="-3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booklet.</a:t>
            </a:r>
            <a:r>
              <a:rPr lang="en-US" sz="1800" spc="-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For</a:t>
            </a:r>
            <a:r>
              <a:rPr lang="en-US" sz="1800" spc="-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any</a:t>
            </a:r>
            <a:r>
              <a:rPr lang="en-US" sz="1800" spc="-3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questions</a:t>
            </a:r>
            <a:r>
              <a:rPr lang="en-US" sz="1800" spc="-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or</a:t>
            </a:r>
            <a:r>
              <a:rPr lang="en-US" sz="1800" spc="-30" dirty="0">
                <a:latin typeface="Cambria"/>
                <a:cs typeface="Cambria"/>
              </a:rPr>
              <a:t> </a:t>
            </a:r>
            <a:r>
              <a:rPr lang="en-US" sz="1800" spc="-10" dirty="0">
                <a:latin typeface="Cambria"/>
                <a:cs typeface="Cambria"/>
              </a:rPr>
              <a:t>further </a:t>
            </a:r>
            <a:r>
              <a:rPr lang="en-US" sz="1800" dirty="0">
                <a:latin typeface="Cambria"/>
                <a:cs typeface="Cambria"/>
              </a:rPr>
              <a:t>assistance,</a:t>
            </a:r>
            <a:r>
              <a:rPr lang="en-US" sz="1800" spc="-3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please</a:t>
            </a:r>
            <a:r>
              <a:rPr lang="en-US" sz="1800" spc="-3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contact</a:t>
            </a:r>
            <a:r>
              <a:rPr lang="en-US" sz="1800" spc="-4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our</a:t>
            </a:r>
            <a:r>
              <a:rPr lang="en-US" sz="1800" spc="-3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support</a:t>
            </a:r>
            <a:r>
              <a:rPr lang="en-US" sz="1800" spc="-3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team</a:t>
            </a:r>
            <a:r>
              <a:rPr lang="en-US" sz="1800" spc="-2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or</a:t>
            </a:r>
            <a:r>
              <a:rPr lang="en-US" sz="1800" spc="-3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visit</a:t>
            </a:r>
            <a:r>
              <a:rPr lang="en-US" sz="1800" spc="-4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our</a:t>
            </a:r>
            <a:r>
              <a:rPr lang="en-US" sz="1800" spc="-30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website.</a:t>
            </a:r>
            <a:r>
              <a:rPr lang="en-US" sz="1800" spc="-45" dirty="0">
                <a:latin typeface="Cambria"/>
                <a:cs typeface="Cambria"/>
              </a:rPr>
              <a:t> </a:t>
            </a:r>
            <a:r>
              <a:rPr lang="en-US" sz="1800" spc="-25" dirty="0">
                <a:latin typeface="Cambria"/>
                <a:cs typeface="Cambria"/>
              </a:rPr>
              <a:t>Together, </a:t>
            </a:r>
            <a:r>
              <a:rPr lang="en-US" sz="1800" dirty="0">
                <a:latin typeface="Cambria"/>
                <a:cs typeface="Cambria"/>
              </a:rPr>
              <a:t>let's</a:t>
            </a:r>
            <a:r>
              <a:rPr lang="en-US" sz="1800" spc="-2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make</a:t>
            </a:r>
            <a:r>
              <a:rPr lang="en-US" sz="1800" spc="-25" dirty="0">
                <a:latin typeface="Cambria"/>
                <a:cs typeface="Cambria"/>
              </a:rPr>
              <a:t> </a:t>
            </a:r>
            <a:r>
              <a:rPr lang="en-US" sz="1800" spc="-50" dirty="0">
                <a:latin typeface="Cambria"/>
                <a:cs typeface="Cambria"/>
              </a:rPr>
              <a:t>a</a:t>
            </a:r>
            <a:r>
              <a:rPr lang="en-US" sz="1800" spc="-10" dirty="0">
                <a:latin typeface="Cambria"/>
                <a:cs typeface="Cambria"/>
              </a:rPr>
              <a:t> difference</a:t>
            </a:r>
            <a:r>
              <a:rPr lang="en-US" sz="1800" spc="15" dirty="0">
                <a:latin typeface="Cambria"/>
                <a:cs typeface="Cambria"/>
              </a:rPr>
              <a:t> </a:t>
            </a:r>
            <a:r>
              <a:rPr lang="en-US" sz="1800" dirty="0">
                <a:latin typeface="Cambria"/>
                <a:cs typeface="Cambria"/>
              </a:rPr>
              <a:t>in</a:t>
            </a:r>
            <a:r>
              <a:rPr lang="en-US" sz="1800" spc="10" dirty="0">
                <a:latin typeface="Cambria"/>
                <a:cs typeface="Cambria"/>
              </a:rPr>
              <a:t> </a:t>
            </a:r>
            <a:r>
              <a:rPr lang="en-US" sz="1800" spc="-10" dirty="0">
                <a:latin typeface="Cambria"/>
                <a:cs typeface="Cambria"/>
              </a:rPr>
              <a:t>healthcare.</a:t>
            </a:r>
            <a:endParaRPr lang="en-US" sz="1800" dirty="0">
              <a:latin typeface="Cambria"/>
              <a:cs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23951436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7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6614D44E-2DDD-408C-8640-09827635E327}">
  <we:reference id="wa200004795" version="1.0.0.0" store="en-IN" storeType="OMEX"/>
  <we:alternateReferences>
    <we:reference id="wa200004795" version="1.0.0.0" store="WA200004795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905</Words>
  <Application>Microsoft Office PowerPoint</Application>
  <PresentationFormat>Widescreen</PresentationFormat>
  <Paragraphs>83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Cambria</vt:lpstr>
      <vt:lpstr>Office Theme</vt:lpstr>
      <vt:lpstr>PowerPoint Presentation</vt:lpstr>
      <vt:lpstr>Welcome to our guide on using the survey booklet for Redplus, Xontum, and Cefobactum. </vt:lpstr>
      <vt:lpstr>Introduction of Booklet Content </vt:lpstr>
      <vt:lpstr>Walkthrough of Booklet Fields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Sumit deolekar</dc:creator>
  <cp:lastModifiedBy>Sumit deolekar</cp:lastModifiedBy>
  <cp:revision>2</cp:revision>
  <dcterms:created xsi:type="dcterms:W3CDTF">2024-06-14T10:15:54Z</dcterms:created>
  <dcterms:modified xsi:type="dcterms:W3CDTF">2024-06-14T11:03:07Z</dcterms:modified>
</cp:coreProperties>
</file>